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82"/>
  </p:notesMasterIdLst>
  <p:handoutMasterIdLst>
    <p:handoutMasterId r:id="rId83"/>
  </p:handoutMasterIdLst>
  <p:sldIdLst>
    <p:sldId id="327" r:id="rId4"/>
    <p:sldId id="468" r:id="rId5"/>
    <p:sldId id="323" r:id="rId6"/>
    <p:sldId id="329" r:id="rId7"/>
    <p:sldId id="447" r:id="rId8"/>
    <p:sldId id="336" r:id="rId9"/>
    <p:sldId id="431" r:id="rId10"/>
    <p:sldId id="432" r:id="rId11"/>
    <p:sldId id="433" r:id="rId12"/>
    <p:sldId id="434" r:id="rId13"/>
    <p:sldId id="435" r:id="rId14"/>
    <p:sldId id="437" r:id="rId15"/>
    <p:sldId id="438" r:id="rId16"/>
    <p:sldId id="439" r:id="rId17"/>
    <p:sldId id="440" r:id="rId18"/>
    <p:sldId id="442" r:id="rId19"/>
    <p:sldId id="443" r:id="rId20"/>
    <p:sldId id="444" r:id="rId21"/>
    <p:sldId id="445" r:id="rId22"/>
    <p:sldId id="446" r:id="rId23"/>
    <p:sldId id="377" r:id="rId24"/>
    <p:sldId id="414" r:id="rId25"/>
    <p:sldId id="383" r:id="rId26"/>
    <p:sldId id="385" r:id="rId27"/>
    <p:sldId id="386" r:id="rId28"/>
    <p:sldId id="387" r:id="rId29"/>
    <p:sldId id="388" r:id="rId30"/>
    <p:sldId id="390" r:id="rId31"/>
    <p:sldId id="389" r:id="rId32"/>
    <p:sldId id="393" r:id="rId33"/>
    <p:sldId id="394" r:id="rId34"/>
    <p:sldId id="42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7" r:id="rId43"/>
    <p:sldId id="405" r:id="rId44"/>
    <p:sldId id="410" r:id="rId45"/>
    <p:sldId id="462" r:id="rId46"/>
    <p:sldId id="409" r:id="rId47"/>
    <p:sldId id="406" r:id="rId48"/>
    <p:sldId id="412" r:id="rId49"/>
    <p:sldId id="413" r:id="rId50"/>
    <p:sldId id="458" r:id="rId51"/>
    <p:sldId id="448" r:id="rId52"/>
    <p:sldId id="449" r:id="rId53"/>
    <p:sldId id="416" r:id="rId54"/>
    <p:sldId id="430" r:id="rId55"/>
    <p:sldId id="353" r:id="rId56"/>
    <p:sldId id="354" r:id="rId57"/>
    <p:sldId id="367" r:id="rId58"/>
    <p:sldId id="421" r:id="rId59"/>
    <p:sldId id="461" r:id="rId60"/>
    <p:sldId id="457" r:id="rId61"/>
    <p:sldId id="459" r:id="rId62"/>
    <p:sldId id="460" r:id="rId63"/>
    <p:sldId id="369" r:id="rId64"/>
    <p:sldId id="463" r:id="rId65"/>
    <p:sldId id="361" r:id="rId66"/>
    <p:sldId id="451" r:id="rId67"/>
    <p:sldId id="452" r:id="rId68"/>
    <p:sldId id="375" r:id="rId69"/>
    <p:sldId id="464" r:id="rId70"/>
    <p:sldId id="465" r:id="rId71"/>
    <p:sldId id="466" r:id="rId72"/>
    <p:sldId id="467" r:id="rId73"/>
    <p:sldId id="453" r:id="rId74"/>
    <p:sldId id="364" r:id="rId75"/>
    <p:sldId id="370" r:id="rId76"/>
    <p:sldId id="454" r:id="rId77"/>
    <p:sldId id="455" r:id="rId78"/>
    <p:sldId id="456" r:id="rId79"/>
    <p:sldId id="429" r:id="rId80"/>
    <p:sldId id="376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9DB8F"/>
    <a:srgbClr val="FCF600"/>
    <a:srgbClr val="FFD1C9"/>
    <a:srgbClr val="FFDFDA"/>
    <a:srgbClr val="FFF1EF"/>
    <a:srgbClr val="FCEDC8"/>
    <a:srgbClr val="FF8585"/>
    <a:srgbClr val="D8BEEC"/>
    <a:srgbClr val="E4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4" autoAdjust="0"/>
    <p:restoredTop sz="89988" autoAdjust="0"/>
  </p:normalViewPr>
  <p:slideViewPr>
    <p:cSldViewPr snapToGrid="0" showGuides="1">
      <p:cViewPr varScale="1">
        <p:scale>
          <a:sx n="97" d="100"/>
          <a:sy n="97" d="100"/>
        </p:scale>
        <p:origin x="84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commentAuthors" Target="commentAuthor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9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1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X-axis:</a:t>
            </a:r>
            <a:r>
              <a:rPr lang="en-US" baseline="0" dirty="0" smtClean="0"/>
              <a:t> RTT in us</a:t>
            </a:r>
          </a:p>
          <a:p>
            <a:r>
              <a:rPr lang="en-US" baseline="0" dirty="0" smtClean="0"/>
              <a:t>Y-axis: probability of observing RTT for n =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7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Filenames of (encrypted)</a:t>
            </a:r>
            <a:r>
              <a:rPr lang="en-US" baseline="0" dirty="0" smtClean="0"/>
              <a:t> files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7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3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8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5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5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3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50424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55185" y="6386992"/>
            <a:ext cx="570544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9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96995" y="6386992"/>
            <a:ext cx="628733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1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7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3497" y="6386992"/>
            <a:ext cx="562231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210.png"/><Relationship Id="rId7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3.png"/><Relationship Id="rId4" Type="http://schemas.openxmlformats.org/officeDocument/2006/relationships/image" Target="../media/image2310.png"/><Relationship Id="rId9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5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51.png"/><Relationship Id="rId5" Type="http://schemas.openxmlformats.org/officeDocument/2006/relationships/image" Target="../media/image410.png"/><Relationship Id="rId10" Type="http://schemas.openxmlformats.org/officeDocument/2006/relationships/image" Target="../media/image24.jpeg"/><Relationship Id="rId4" Type="http://schemas.openxmlformats.org/officeDocument/2006/relationships/image" Target="../media/image44.png"/><Relationship Id="rId9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eg"/><Relationship Id="rId11" Type="http://schemas.openxmlformats.org/officeDocument/2006/relationships/image" Target="../media/image49.png"/><Relationship Id="rId5" Type="http://schemas.openxmlformats.org/officeDocument/2006/relationships/image" Target="../media/image22.jpg"/><Relationship Id="rId15" Type="http://schemas.openxmlformats.org/officeDocument/2006/relationships/image" Target="../media/image25.png"/><Relationship Id="rId4" Type="http://schemas.openxmlformats.org/officeDocument/2006/relationships/image" Target="../media/image410.png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eg"/><Relationship Id="rId11" Type="http://schemas.openxmlformats.org/officeDocument/2006/relationships/image" Target="../media/image49.png"/><Relationship Id="rId5" Type="http://schemas.openxmlformats.org/officeDocument/2006/relationships/image" Target="../media/image22.jpg"/><Relationship Id="rId15" Type="http://schemas.openxmlformats.org/officeDocument/2006/relationships/image" Target="../media/image25.png"/><Relationship Id="rId4" Type="http://schemas.openxmlformats.org/officeDocument/2006/relationships/image" Target="../media/image410.pn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58.png"/><Relationship Id="rId5" Type="http://schemas.openxmlformats.org/officeDocument/2006/relationships/image" Target="../media/image24.jpeg"/><Relationship Id="rId10" Type="http://schemas.openxmlformats.org/officeDocument/2006/relationships/image" Target="../media/image57.png"/><Relationship Id="rId4" Type="http://schemas.openxmlformats.org/officeDocument/2006/relationships/image" Target="../media/image22.jpg"/><Relationship Id="rId9" Type="http://schemas.openxmlformats.org/officeDocument/2006/relationships/image" Target="../media/image56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8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54.png"/><Relationship Id="rId5" Type="http://schemas.openxmlformats.org/officeDocument/2006/relationships/image" Target="../media/image24.jpeg"/><Relationship Id="rId10" Type="http://schemas.openxmlformats.org/officeDocument/2006/relationships/image" Target="../media/image550.png"/><Relationship Id="rId4" Type="http://schemas.openxmlformats.org/officeDocument/2006/relationships/image" Target="../media/image22.jp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13" Type="http://schemas.openxmlformats.org/officeDocument/2006/relationships/image" Target="../media/image55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59.png"/><Relationship Id="rId5" Type="http://schemas.openxmlformats.org/officeDocument/2006/relationships/image" Target="../media/image24.jpeg"/><Relationship Id="rId15" Type="http://schemas.openxmlformats.org/officeDocument/2006/relationships/image" Target="../media/image25.png"/><Relationship Id="rId10" Type="http://schemas.openxmlformats.org/officeDocument/2006/relationships/image" Target="../media/image581.png"/><Relationship Id="rId4" Type="http://schemas.openxmlformats.org/officeDocument/2006/relationships/image" Target="../media/image22.jpg"/><Relationship Id="rId9" Type="http://schemas.openxmlformats.org/officeDocument/2006/relationships/image" Target="../media/image571.png"/><Relationship Id="rId1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13" Type="http://schemas.openxmlformats.org/officeDocument/2006/relationships/image" Target="../media/image50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image" Target="../media/image21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54.png"/><Relationship Id="rId5" Type="http://schemas.openxmlformats.org/officeDocument/2006/relationships/image" Target="../media/image24.jpeg"/><Relationship Id="rId1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22.jpg"/><Relationship Id="rId9" Type="http://schemas.openxmlformats.org/officeDocument/2006/relationships/image" Target="../media/image60.png"/><Relationship Id="rId1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50.png"/><Relationship Id="rId4" Type="http://schemas.openxmlformats.org/officeDocument/2006/relationships/image" Target="../media/image22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0.png"/><Relationship Id="rId2" Type="http://schemas.openxmlformats.org/officeDocument/2006/relationships/image" Target="../media/image21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55.png"/><Relationship Id="rId5" Type="http://schemas.openxmlformats.org/officeDocument/2006/relationships/image" Target="../media/image24.jpe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22.jpg"/><Relationship Id="rId9" Type="http://schemas.openxmlformats.org/officeDocument/2006/relationships/image" Target="../media/image63.png"/><Relationship Id="rId1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67.png"/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7.emf"/><Relationship Id="rId5" Type="http://schemas.openxmlformats.org/officeDocument/2006/relationships/image" Target="../media/image24.jpeg"/><Relationship Id="rId15" Type="http://schemas.openxmlformats.org/officeDocument/2006/relationships/image" Target="../media/image65.png"/><Relationship Id="rId10" Type="http://schemas.openxmlformats.org/officeDocument/2006/relationships/image" Target="../media/image25.png"/><Relationship Id="rId4" Type="http://schemas.openxmlformats.org/officeDocument/2006/relationships/image" Target="../media/image22.jpg"/><Relationship Id="rId9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67.png"/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image" Target="../media/image21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11" Type="http://schemas.openxmlformats.org/officeDocument/2006/relationships/image" Target="../media/image27.emf"/><Relationship Id="rId5" Type="http://schemas.openxmlformats.org/officeDocument/2006/relationships/image" Target="../media/image24.jpeg"/><Relationship Id="rId15" Type="http://schemas.openxmlformats.org/officeDocument/2006/relationships/image" Target="../media/image65.png"/><Relationship Id="rId10" Type="http://schemas.openxmlformats.org/officeDocument/2006/relationships/image" Target="../media/image25.png"/><Relationship Id="rId4" Type="http://schemas.openxmlformats.org/officeDocument/2006/relationships/image" Target="../media/image22.jpg"/><Relationship Id="rId9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203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50.png"/><Relationship Id="rId9" Type="http://schemas.openxmlformats.org/officeDocument/2006/relationships/image" Target="../media/image36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11" Type="http://schemas.openxmlformats.org/officeDocument/2006/relationships/image" Target="../media/image290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6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1.png"/><Relationship Id="rId3" Type="http://schemas.openxmlformats.org/officeDocument/2006/relationships/image" Target="../media/image42.png"/><Relationship Id="rId7" Type="http://schemas.openxmlformats.org/officeDocument/2006/relationships/image" Target="../media/image166.png"/><Relationship Id="rId12" Type="http://schemas.openxmlformats.org/officeDocument/2006/relationships/image" Target="../media/image104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8.png"/><Relationship Id="rId11" Type="http://schemas.openxmlformats.org/officeDocument/2006/relationships/image" Target="../media/image1030.png"/><Relationship Id="rId5" Type="http://schemas.openxmlformats.org/officeDocument/2006/relationships/image" Target="../media/image970.png"/><Relationship Id="rId10" Type="http://schemas.openxmlformats.org/officeDocument/2006/relationships/image" Target="../media/image168.png"/><Relationship Id="rId4" Type="http://schemas.openxmlformats.org/officeDocument/2006/relationships/image" Target="../media/image43.png"/><Relationship Id="rId9" Type="http://schemas.openxmlformats.org/officeDocument/2006/relationships/image" Target="../media/image1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1.png"/><Relationship Id="rId4" Type="http://schemas.openxmlformats.org/officeDocument/2006/relationships/image" Target="../media/image5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5.png"/><Relationship Id="rId7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1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12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82.png"/><Relationship Id="rId9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75.png"/><Relationship Id="rId12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84.png"/><Relationship Id="rId5" Type="http://schemas.openxmlformats.org/officeDocument/2006/relationships/image" Target="../media/image88.png"/><Relationship Id="rId10" Type="http://schemas.openxmlformats.org/officeDocument/2006/relationships/image" Target="../media/image79.png"/><Relationship Id="rId4" Type="http://schemas.openxmlformats.org/officeDocument/2006/relationships/image" Target="../media/image87.png"/><Relationship Id="rId9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101.png"/><Relationship Id="rId3" Type="http://schemas.openxmlformats.org/officeDocument/2006/relationships/image" Target="../media/image93.png"/><Relationship Id="rId21" Type="http://schemas.openxmlformats.org/officeDocument/2006/relationships/image" Target="../media/image750.png"/><Relationship Id="rId7" Type="http://schemas.openxmlformats.org/officeDocument/2006/relationships/image" Target="../media/image97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5" Type="http://schemas.openxmlformats.org/officeDocument/2006/relationships/image" Target="../media/image95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94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26" Type="http://schemas.openxmlformats.org/officeDocument/2006/relationships/image" Target="../media/image113.png"/><Relationship Id="rId3" Type="http://schemas.openxmlformats.org/officeDocument/2006/relationships/image" Target="../media/image94.png"/><Relationship Id="rId21" Type="http://schemas.openxmlformats.org/officeDocument/2006/relationships/image" Target="../media/image750.png"/><Relationship Id="rId7" Type="http://schemas.openxmlformats.org/officeDocument/2006/relationships/image" Target="../media/image99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112.png"/><Relationship Id="rId33" Type="http://schemas.openxmlformats.org/officeDocument/2006/relationships/image" Target="../media/image106.png"/><Relationship Id="rId2" Type="http://schemas.openxmlformats.org/officeDocument/2006/relationships/image" Target="../media/image93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7.png"/><Relationship Id="rId24" Type="http://schemas.openxmlformats.org/officeDocument/2006/relationships/image" Target="../media/image780.png"/><Relationship Id="rId32" Type="http://schemas.openxmlformats.org/officeDocument/2006/relationships/image" Target="../media/image92.png"/><Relationship Id="rId5" Type="http://schemas.openxmlformats.org/officeDocument/2006/relationships/image" Target="../media/image96.png"/><Relationship Id="rId15" Type="http://schemas.openxmlformats.org/officeDocument/2006/relationships/image" Target="../media/image690.png"/><Relationship Id="rId28" Type="http://schemas.openxmlformats.org/officeDocument/2006/relationships/image" Target="../media/image104.png"/><Relationship Id="rId19" Type="http://schemas.openxmlformats.org/officeDocument/2006/relationships/image" Target="../media/image730.png"/><Relationship Id="rId31" Type="http://schemas.openxmlformats.org/officeDocument/2006/relationships/image" Target="../media/image115.png"/><Relationship Id="rId4" Type="http://schemas.openxmlformats.org/officeDocument/2006/relationships/image" Target="../media/image95.png"/><Relationship Id="rId14" Type="http://schemas.openxmlformats.org/officeDocument/2006/relationships/image" Target="../media/image111.png"/><Relationship Id="rId27" Type="http://schemas.openxmlformats.org/officeDocument/2006/relationships/image" Target="../media/image103.png"/><Relationship Id="rId30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101.png"/><Relationship Id="rId39" Type="http://schemas.openxmlformats.org/officeDocument/2006/relationships/image" Target="../media/image109.png"/><Relationship Id="rId3" Type="http://schemas.openxmlformats.org/officeDocument/2006/relationships/image" Target="../media/image117.png"/><Relationship Id="rId21" Type="http://schemas.openxmlformats.org/officeDocument/2006/relationships/image" Target="../media/image750.png"/><Relationship Id="rId34" Type="http://schemas.openxmlformats.org/officeDocument/2006/relationships/image" Target="../media/image122.png"/><Relationship Id="rId42" Type="http://schemas.openxmlformats.org/officeDocument/2006/relationships/image" Target="../media/image106.png"/><Relationship Id="rId7" Type="http://schemas.openxmlformats.org/officeDocument/2006/relationships/image" Target="../media/image121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38" Type="http://schemas.openxmlformats.org/officeDocument/2006/relationships/image" Target="../media/image126.png"/><Relationship Id="rId2" Type="http://schemas.openxmlformats.org/officeDocument/2006/relationships/image" Target="../media/image116.png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104.png"/><Relationship Id="rId41" Type="http://schemas.openxmlformats.org/officeDocument/2006/relationships/image" Target="../media/image12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0.png"/><Relationship Id="rId24" Type="http://schemas.openxmlformats.org/officeDocument/2006/relationships/image" Target="../media/image780.png"/><Relationship Id="rId32" Type="http://schemas.openxmlformats.org/officeDocument/2006/relationships/image" Target="../media/image108.png"/><Relationship Id="rId37" Type="http://schemas.openxmlformats.org/officeDocument/2006/relationships/image" Target="../media/image125.png"/><Relationship Id="rId40" Type="http://schemas.openxmlformats.org/officeDocument/2006/relationships/image" Target="../media/image92.png"/><Relationship Id="rId5" Type="http://schemas.openxmlformats.org/officeDocument/2006/relationships/image" Target="../media/image119.png"/><Relationship Id="rId15" Type="http://schemas.openxmlformats.org/officeDocument/2006/relationships/image" Target="../media/image690.png"/><Relationship Id="rId28" Type="http://schemas.openxmlformats.org/officeDocument/2006/relationships/image" Target="../media/image103.png"/><Relationship Id="rId36" Type="http://schemas.openxmlformats.org/officeDocument/2006/relationships/image" Target="../media/image124.png"/><Relationship Id="rId19" Type="http://schemas.openxmlformats.org/officeDocument/2006/relationships/image" Target="../media/image730.png"/><Relationship Id="rId31" Type="http://schemas.openxmlformats.org/officeDocument/2006/relationships/image" Target="../media/image107.png"/><Relationship Id="rId4" Type="http://schemas.openxmlformats.org/officeDocument/2006/relationships/image" Target="../media/image118.png"/><Relationship Id="rId14" Type="http://schemas.openxmlformats.org/officeDocument/2006/relationships/image" Target="../media/image100.png"/><Relationship Id="rId22" Type="http://schemas.openxmlformats.org/officeDocument/2006/relationships/image" Target="../media/image760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2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3.png"/><Relationship Id="rId26" Type="http://schemas.openxmlformats.org/officeDocument/2006/relationships/image" Target="../media/image138.png"/><Relationship Id="rId3" Type="http://schemas.openxmlformats.org/officeDocument/2006/relationships/image" Target="../media/image1270.png"/><Relationship Id="rId21" Type="http://schemas.openxmlformats.org/officeDocument/2006/relationships/image" Target="../media/image750.png"/><Relationship Id="rId7" Type="http://schemas.openxmlformats.org/officeDocument/2006/relationships/image" Target="../media/image131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137.png"/><Relationship Id="rId33" Type="http://schemas.openxmlformats.org/officeDocument/2006/relationships/image" Target="../media/image145.png"/><Relationship Id="rId2" Type="http://schemas.openxmlformats.org/officeDocument/2006/relationships/image" Target="../media/image128.png"/><Relationship Id="rId16" Type="http://schemas.openxmlformats.org/officeDocument/2006/relationships/image" Target="../media/image135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0.png"/><Relationship Id="rId24" Type="http://schemas.openxmlformats.org/officeDocument/2006/relationships/image" Target="../media/image780.png"/><Relationship Id="rId32" Type="http://schemas.openxmlformats.org/officeDocument/2006/relationships/image" Target="../media/image144.png"/><Relationship Id="rId5" Type="http://schemas.openxmlformats.org/officeDocument/2006/relationships/image" Target="../media/image129.png"/><Relationship Id="rId15" Type="http://schemas.openxmlformats.org/officeDocument/2006/relationships/image" Target="../media/image690.png"/><Relationship Id="rId28" Type="http://schemas.openxmlformats.org/officeDocument/2006/relationships/image" Target="../media/image140.png"/><Relationship Id="rId19" Type="http://schemas.openxmlformats.org/officeDocument/2006/relationships/image" Target="../media/image730.png"/><Relationship Id="rId31" Type="http://schemas.openxmlformats.org/officeDocument/2006/relationships/image" Target="../media/image143.png"/><Relationship Id="rId4" Type="http://schemas.openxmlformats.org/officeDocument/2006/relationships/image" Target="../media/image1280.png"/><Relationship Id="rId14" Type="http://schemas.openxmlformats.org/officeDocument/2006/relationships/image" Target="../media/image134.png"/><Relationship Id="rId22" Type="http://schemas.openxmlformats.org/officeDocument/2006/relationships/image" Target="../media/image136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3.png"/><Relationship Id="rId3" Type="http://schemas.openxmlformats.org/officeDocument/2006/relationships/image" Target="../media/image1470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72.png"/><Relationship Id="rId2" Type="http://schemas.openxmlformats.org/officeDocument/2006/relationships/image" Target="../media/image1460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71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70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0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390.png"/><Relationship Id="rId21" Type="http://schemas.openxmlformats.org/officeDocument/2006/relationships/image" Target="../media/image192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5.png"/><Relationship Id="rId16" Type="http://schemas.openxmlformats.org/officeDocument/2006/relationships/image" Target="../media/image187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24" Type="http://schemas.openxmlformats.org/officeDocument/2006/relationships/image" Target="../media/image195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23" Type="http://schemas.openxmlformats.org/officeDocument/2006/relationships/image" Target="../media/image194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4" Type="http://schemas.openxmlformats.org/officeDocument/2006/relationships/image" Target="../media/image1750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Relationship Id="rId22" Type="http://schemas.openxmlformats.org/officeDocument/2006/relationships/image" Target="../media/image19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10.png"/><Relationship Id="rId3" Type="http://schemas.openxmlformats.org/officeDocument/2006/relationships/image" Target="../media/image197.png"/><Relationship Id="rId7" Type="http://schemas.openxmlformats.org/officeDocument/2006/relationships/image" Target="../media/image202.png"/><Relationship Id="rId12" Type="http://schemas.openxmlformats.org/officeDocument/2006/relationships/image" Target="../media/image209.png"/><Relationship Id="rId2" Type="http://schemas.openxmlformats.org/officeDocument/2006/relationships/image" Target="../media/image196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08.png"/><Relationship Id="rId5" Type="http://schemas.openxmlformats.org/officeDocument/2006/relationships/image" Target="../media/image199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4" Type="http://schemas.openxmlformats.org/officeDocument/2006/relationships/image" Target="../media/image198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17.png"/><Relationship Id="rId3" Type="http://schemas.openxmlformats.org/officeDocument/2006/relationships/image" Target="../media/image197.png"/><Relationship Id="rId7" Type="http://schemas.openxmlformats.org/officeDocument/2006/relationships/image" Target="../media/image202.png"/><Relationship Id="rId12" Type="http://schemas.openxmlformats.org/officeDocument/2006/relationships/image" Target="../media/image216.png"/><Relationship Id="rId17" Type="http://schemas.openxmlformats.org/officeDocument/2006/relationships/image" Target="../media/image213.png"/><Relationship Id="rId2" Type="http://schemas.openxmlformats.org/officeDocument/2006/relationships/image" Target="../media/image196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15.png"/><Relationship Id="rId5" Type="http://schemas.openxmlformats.org/officeDocument/2006/relationships/image" Target="../media/image199.png"/><Relationship Id="rId15" Type="http://schemas.openxmlformats.org/officeDocument/2006/relationships/image" Target="../media/image219.png"/><Relationship Id="rId10" Type="http://schemas.openxmlformats.org/officeDocument/2006/relationships/image" Target="../media/image207.png"/><Relationship Id="rId4" Type="http://schemas.openxmlformats.org/officeDocument/2006/relationships/image" Target="../media/image214.png"/><Relationship Id="rId9" Type="http://schemas.openxmlformats.org/officeDocument/2006/relationships/image" Target="../media/image206.png"/><Relationship Id="rId14" Type="http://schemas.openxmlformats.org/officeDocument/2006/relationships/image" Target="../media/image21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7.png"/><Relationship Id="rId18" Type="http://schemas.openxmlformats.org/officeDocument/2006/relationships/image" Target="../media/image227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12" Type="http://schemas.openxmlformats.org/officeDocument/2006/relationships/image" Target="../media/image209.png"/><Relationship Id="rId17" Type="http://schemas.openxmlformats.org/officeDocument/2006/relationships/image" Target="../media/image226.png"/><Relationship Id="rId2" Type="http://schemas.openxmlformats.org/officeDocument/2006/relationships/image" Target="../media/image19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25.png"/><Relationship Id="rId5" Type="http://schemas.openxmlformats.org/officeDocument/2006/relationships/image" Target="../media/image221.png"/><Relationship Id="rId1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198.png"/><Relationship Id="rId9" Type="http://schemas.openxmlformats.org/officeDocument/2006/relationships/image" Target="../media/image223.png"/><Relationship Id="rId14" Type="http://schemas.openxmlformats.org/officeDocument/2006/relationships/image" Target="../media/image21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7.png"/><Relationship Id="rId3" Type="http://schemas.openxmlformats.org/officeDocument/2006/relationships/image" Target="../media/image217.png"/><Relationship Id="rId7" Type="http://schemas.openxmlformats.org/officeDocument/2006/relationships/image" Target="../media/image222.png"/><Relationship Id="rId12" Type="http://schemas.openxmlformats.org/officeDocument/2006/relationships/image" Target="../media/image209.png"/><Relationship Id="rId17" Type="http://schemas.openxmlformats.org/officeDocument/2006/relationships/image" Target="../media/image213.png"/><Relationship Id="rId2" Type="http://schemas.openxmlformats.org/officeDocument/2006/relationships/image" Target="../media/image196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0.png"/><Relationship Id="rId11" Type="http://schemas.openxmlformats.org/officeDocument/2006/relationships/image" Target="../media/image208.png"/><Relationship Id="rId5" Type="http://schemas.openxmlformats.org/officeDocument/2006/relationships/image" Target="../media/image221.png"/><Relationship Id="rId15" Type="http://schemas.openxmlformats.org/officeDocument/2006/relationships/image" Target="../media/image211.png"/><Relationship Id="rId10" Type="http://schemas.openxmlformats.org/officeDocument/2006/relationships/image" Target="../media/image224.png"/><Relationship Id="rId4" Type="http://schemas.openxmlformats.org/officeDocument/2006/relationships/image" Target="../media/image198.png"/><Relationship Id="rId9" Type="http://schemas.openxmlformats.org/officeDocument/2006/relationships/image" Target="../media/image223.png"/><Relationship Id="rId14" Type="http://schemas.openxmlformats.org/officeDocument/2006/relationships/image" Target="../media/image21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8.png"/><Relationship Id="rId3" Type="http://schemas.openxmlformats.org/officeDocument/2006/relationships/image" Target="../media/image229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" Type="http://schemas.openxmlformats.org/officeDocument/2006/relationships/image" Target="../media/image228.png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143.png"/><Relationship Id="rId15" Type="http://schemas.openxmlformats.org/officeDocument/2006/relationships/image" Target="../media/image240.png"/><Relationship Id="rId10" Type="http://schemas.openxmlformats.org/officeDocument/2006/relationships/image" Target="../media/image235.png"/><Relationship Id="rId4" Type="http://schemas.openxmlformats.org/officeDocument/2006/relationships/image" Target="../media/image230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Lecture</a:t>
            </a:r>
            <a:r>
              <a:rPr lang="nb-NO" dirty="0" smtClean="0"/>
              <a:t> 5 – </a:t>
            </a:r>
            <a:r>
              <a:rPr lang="nb-NO" dirty="0" err="1" smtClean="0"/>
              <a:t>Authenticated</a:t>
            </a:r>
            <a:r>
              <a:rPr lang="nb-NO" dirty="0" smtClean="0"/>
              <a:t> </a:t>
            </a:r>
            <a:r>
              <a:rPr lang="nb-NO" dirty="0" err="1" smtClean="0"/>
              <a:t>encryption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22.09.2021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7567932" y="2137883"/>
            <a:ext cx="1521124" cy="157926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4243737">
            <a:off x="6045345" y="2439993"/>
            <a:ext cx="503024" cy="1867564"/>
          </a:xfrm>
          <a:prstGeom prst="downArrow">
            <a:avLst>
              <a:gd name="adj1" fmla="val 52623"/>
              <a:gd name="adj2" fmla="val 8003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 rot="20416568">
            <a:off x="5696366" y="2792080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948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7567932" y="2137883"/>
            <a:ext cx="1521124" cy="157926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– Field Programmable Gate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527500" y="3192460"/>
            <a:ext cx="1193548" cy="1093397"/>
            <a:chOff x="3527500" y="3192460"/>
            <a:chExt cx="1193548" cy="109339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527500" y="3192460"/>
              <a:ext cx="249164" cy="22939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FF0000"/>
                  </a:solidFill>
                </a:rPr>
                <a:t>K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2" descr="Indie Electronics: My 1 Bit Full Adder Projec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92" b="91949" l="4287" r="89919">
                          <a14:foregroundMark x1="50174" y1="14195" x2="54461" y2="13771"/>
                          <a14:backgroundMark x1="7995" y1="54873" x2="8575" y2="71186"/>
                          <a14:backgroundMark x1="62109" y1="37076" x2="96060" y2="37712"/>
                          <a14:backgroundMark x1="71727" y1="35805" x2="76709" y2="309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6" r="11425"/>
            <a:stretch/>
          </p:blipFill>
          <p:spPr bwMode="auto">
            <a:xfrm>
              <a:off x="3579021" y="3379836"/>
              <a:ext cx="1142027" cy="906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9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59411" y="1001608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34" name="Picture 10" descr="64GB RAM Mem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96" y="2834159"/>
            <a:ext cx="2030902" cy="18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649163" y="3311651"/>
            <a:ext cx="1001744" cy="92756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55184" y="418729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0x000000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78930"/>
              </p:ext>
            </p:extLst>
          </p:nvPr>
        </p:nvGraphicFramePr>
        <p:xfrm>
          <a:off x="7615303" y="2444957"/>
          <a:ext cx="3566817" cy="40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K</a:t>
                      </a:r>
                      <a:r>
                        <a:rPr lang="en-US" sz="1200" b="1" baseline="-25000" dirty="0" smtClean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0x00000000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17344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         </a:t>
                      </a:r>
                      <a:r>
                        <a:rPr lang="en-US" sz="1200" b="1" baseline="0" dirty="0" smtClean="0"/>
                        <a:t>                                      </a:t>
                      </a:r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0140970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MAC TAG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387556" y="2541954"/>
            <a:ext cx="116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50016" y="4529759"/>
            <a:ext cx="186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AES-CBC encrypted</a:t>
            </a:r>
          </a:p>
        </p:txBody>
      </p:sp>
      <p:sp>
        <p:nvSpPr>
          <p:cNvPr id="44" name="Right Brace 43"/>
          <p:cNvSpPr/>
          <p:nvPr/>
        </p:nvSpPr>
        <p:spPr bwMode="auto">
          <a:xfrm rot="10800000">
            <a:off x="7168531" y="3007898"/>
            <a:ext cx="307536" cy="348412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6870" y="5859904"/>
            <a:ext cx="606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WBSTAR = </a:t>
            </a:r>
            <a:r>
              <a:rPr lang="en-US" sz="2000" b="1" dirty="0" smtClean="0">
                <a:solidFill>
                  <a:schemeClr val="accent2"/>
                </a:solidFill>
              </a:rPr>
              <a:t>W</a:t>
            </a:r>
            <a:r>
              <a:rPr lang="en-US" sz="2000" dirty="0" smtClean="0">
                <a:solidFill>
                  <a:schemeClr val="accent2"/>
                </a:solidFill>
              </a:rPr>
              <a:t>arm-</a:t>
            </a:r>
            <a:r>
              <a:rPr lang="en-US" sz="2000" b="1" dirty="0" smtClean="0">
                <a:solidFill>
                  <a:schemeClr val="accent2"/>
                </a:solidFill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oot </a:t>
            </a:r>
            <a:r>
              <a:rPr lang="en-US" sz="2000" b="1" dirty="0" smtClean="0">
                <a:solidFill>
                  <a:schemeClr val="accent2"/>
                </a:solidFill>
              </a:rPr>
              <a:t>Star</a:t>
            </a:r>
            <a:r>
              <a:rPr lang="en-US" sz="2000" dirty="0" smtClean="0">
                <a:solidFill>
                  <a:schemeClr val="accent2"/>
                </a:solidFill>
              </a:rPr>
              <a:t>t-address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9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579021" y="3379836"/>
            <a:ext cx="1142027" cy="9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8802169" y="4562390"/>
            <a:ext cx="1351660" cy="1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  <p:bldP spid="43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59411" y="1001608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 bwMode="auto">
          <a:xfrm>
            <a:off x="7090448" y="1431219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111625" y="1751120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98359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11625" y="1859224"/>
            <a:ext cx="2746750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4917" y="1859224"/>
            <a:ext cx="3736212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42553" y="3325722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7644" y="5641714"/>
            <a:ext cx="166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Decrypted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4476750" y="4275966"/>
            <a:ext cx="5556643" cy="1365748"/>
          </a:xfrm>
          <a:custGeom>
            <a:avLst/>
            <a:gdLst>
              <a:gd name="connsiteX0" fmla="*/ 0 w 5462752"/>
              <a:gd name="connsiteY0" fmla="*/ 0 h 1360962"/>
              <a:gd name="connsiteX1" fmla="*/ 1939159 w 5462752"/>
              <a:gd name="connsiteY1" fmla="*/ 1174531 h 1360962"/>
              <a:gd name="connsiteX2" fmla="*/ 4130565 w 5462752"/>
              <a:gd name="connsiteY2" fmla="*/ 1269124 h 1360962"/>
              <a:gd name="connsiteX3" fmla="*/ 5462752 w 5462752"/>
              <a:gd name="connsiteY3" fmla="*/ 283779 h 1360962"/>
              <a:gd name="connsiteX0" fmla="*/ 0 w 5485612"/>
              <a:gd name="connsiteY0" fmla="*/ 0 h 1352962"/>
              <a:gd name="connsiteX1" fmla="*/ 1962019 w 5485612"/>
              <a:gd name="connsiteY1" fmla="*/ 1166911 h 1352962"/>
              <a:gd name="connsiteX2" fmla="*/ 4153425 w 5485612"/>
              <a:gd name="connsiteY2" fmla="*/ 1261504 h 1352962"/>
              <a:gd name="connsiteX3" fmla="*/ 5485612 w 5485612"/>
              <a:gd name="connsiteY3" fmla="*/ 276159 h 1352962"/>
              <a:gd name="connsiteX0" fmla="*/ 0 w 5485612"/>
              <a:gd name="connsiteY0" fmla="*/ 0 h 1323467"/>
              <a:gd name="connsiteX1" fmla="*/ 1724275 w 5485612"/>
              <a:gd name="connsiteY1" fmla="*/ 1087663 h 1323467"/>
              <a:gd name="connsiteX2" fmla="*/ 4153425 w 5485612"/>
              <a:gd name="connsiteY2" fmla="*/ 1261504 h 1323467"/>
              <a:gd name="connsiteX3" fmla="*/ 5485612 w 5485612"/>
              <a:gd name="connsiteY3" fmla="*/ 276159 h 1323467"/>
              <a:gd name="connsiteX0" fmla="*/ 0 w 5485612"/>
              <a:gd name="connsiteY0" fmla="*/ 0 h 1328357"/>
              <a:gd name="connsiteX1" fmla="*/ 1724275 w 5485612"/>
              <a:gd name="connsiteY1" fmla="*/ 1087663 h 1328357"/>
              <a:gd name="connsiteX2" fmla="*/ 3763281 w 5485612"/>
              <a:gd name="connsiteY2" fmla="*/ 1267600 h 1328357"/>
              <a:gd name="connsiteX3" fmla="*/ 5485612 w 5485612"/>
              <a:gd name="connsiteY3" fmla="*/ 276159 h 1328357"/>
              <a:gd name="connsiteX0" fmla="*/ 0 w 5498200"/>
              <a:gd name="connsiteY0" fmla="*/ 0 h 1328357"/>
              <a:gd name="connsiteX1" fmla="*/ 1724275 w 5498200"/>
              <a:gd name="connsiteY1" fmla="*/ 1087663 h 1328357"/>
              <a:gd name="connsiteX2" fmla="*/ 3763281 w 5498200"/>
              <a:gd name="connsiteY2" fmla="*/ 1267600 h 1328357"/>
              <a:gd name="connsiteX3" fmla="*/ 5498200 w 5498200"/>
              <a:gd name="connsiteY3" fmla="*/ 251658 h 132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8200" h="1328357">
                <a:moveTo>
                  <a:pt x="0" y="0"/>
                </a:moveTo>
                <a:cubicBezTo>
                  <a:pt x="625365" y="481505"/>
                  <a:pt x="1097062" y="876396"/>
                  <a:pt x="1724275" y="1087663"/>
                </a:cubicBezTo>
                <a:cubicBezTo>
                  <a:pt x="2351488" y="1298930"/>
                  <a:pt x="3136392" y="1402851"/>
                  <a:pt x="3763281" y="1267600"/>
                </a:cubicBezTo>
                <a:cubicBezTo>
                  <a:pt x="4390170" y="1132349"/>
                  <a:pt x="5125739" y="670101"/>
                  <a:pt x="5498200" y="251658"/>
                </a:cubicBezTo>
              </a:path>
            </a:pathLst>
          </a:custGeom>
          <a:ln w="19050">
            <a:solidFill>
              <a:schemeClr val="accent2"/>
            </a:solidFill>
            <a:headEnd type="triangl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39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Reboot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Multiply 35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1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 animBg="1"/>
      <p:bldP spid="31" grpId="0"/>
      <p:bldP spid="28" grpId="0"/>
      <p:bldP spid="1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Bitstream</a:t>
              </a:r>
              <a:endParaRPr lang="en-US" dirty="0" smtClean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11625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>  </a:t>
              </a:r>
              <a:endParaRPr lang="en-US" sz="11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“Read out WBSTAR”</a:t>
              </a:r>
              <a:endParaRPr lang="en-US" sz="1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4197756">
            <a:off x="7200708" y="476825"/>
            <a:ext cx="675630" cy="4827069"/>
          </a:xfrm>
          <a:prstGeom prst="downArrow">
            <a:avLst>
              <a:gd name="adj1" fmla="val 39947"/>
              <a:gd name="adj2" fmla="val 71826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 rot="20374609">
            <a:off x="7194350" y="2945066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</a:t>
            </a:r>
            <a:r>
              <a:rPr lang="en-US" sz="800" b="1" dirty="0">
                <a:solidFill>
                  <a:schemeClr val="accent2"/>
                </a:solidFill>
                <a:latin typeface="Consolas" panose="020B0609020204030204" pitchFamily="49" charset="0"/>
              </a:rPr>
              <a:t>0x23d001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0x23d001</a:t>
            </a:r>
          </a:p>
        </p:txBody>
      </p:sp>
    </p:spTree>
    <p:extLst>
      <p:ext uri="{BB962C8B-B14F-4D97-AF65-F5344CB8AC3E}">
        <p14:creationId xmlns:p14="http://schemas.microsoft.com/office/powerpoint/2010/main" val="31625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Horizontal Scroll 67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Bitstream</a:t>
              </a:r>
              <a:endParaRPr lang="en-US" dirty="0" smtClean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11625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47289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11625" y="1859224"/>
            <a:ext cx="2699837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4917" y="1859224"/>
            <a:ext cx="3736212" cy="20670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>  </a:t>
              </a:r>
              <a:endParaRPr lang="en-US" sz="11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“Read out WBSTAR”</a:t>
              </a:r>
              <a:endParaRPr lang="en-US" sz="1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0x23d001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rizontal Scroll 51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Bitstream</a:t>
              </a:r>
              <a:endParaRPr lang="en-US" dirty="0" smtClean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301752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39439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0xff0015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1752" y="1850291"/>
            <a:ext cx="2549384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495044" y="1850291"/>
            <a:ext cx="3546085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>  </a:t>
              </a:r>
              <a:endParaRPr lang="en-US" sz="11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“Read out WBSTAR”</a:t>
              </a:r>
              <a:endParaRPr lang="en-US" sz="1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0xff0015</a:t>
            </a:r>
            <a:endParaRPr lang="en-US" sz="14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  <p:bldP spid="32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rizontal Scroll 51"/>
          <p:cNvSpPr/>
          <p:nvPr/>
        </p:nvSpPr>
        <p:spPr bwMode="auto">
          <a:xfrm rot="16200000">
            <a:off x="6958164" y="1404197"/>
            <a:ext cx="903226" cy="898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59411" y="1001608"/>
            <a:ext cx="1558896" cy="848683"/>
            <a:chOff x="6759411" y="1001608"/>
            <a:chExt cx="1558896" cy="848683"/>
          </a:xfrm>
        </p:grpSpPr>
        <p:sp>
          <p:nvSpPr>
            <p:cNvPr id="25" name="TextBox 24"/>
            <p:cNvSpPr txBox="1"/>
            <p:nvPr/>
          </p:nvSpPr>
          <p:spPr>
            <a:xfrm>
              <a:off x="6759411" y="1001608"/>
              <a:ext cx="155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Bitstream</a:t>
              </a:r>
              <a:endParaRPr lang="en-US" dirty="0" smtClean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512858" y="1751120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03089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0x6391dd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2858" y="1850291"/>
            <a:ext cx="2347834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706150" y="1850291"/>
            <a:ext cx="3334979" cy="20760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>  </a:t>
              </a:r>
              <a:endParaRPr lang="en-US" sz="11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“Read out WBSTAR”</a:t>
              </a:r>
              <a:endParaRPr lang="en-US" sz="1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0x6391dd</a:t>
            </a:r>
            <a:endParaRPr lang="en-US" sz="14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22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23" name="Group 22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24" name="Horizontal Scroll 23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endParaRPr lang="en-US" sz="1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Bitstream</a:t>
                </a:r>
                <a:endParaRPr lang="en-US" dirty="0" smtClean="0"/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08325" y="1825877"/>
              <a:ext cx="19329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64550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0xba11c0</a:t>
            </a:r>
          </a:p>
        </p:txBody>
      </p:sp>
      <p:sp>
        <p:nvSpPr>
          <p:cNvPr id="29" name="Horizontal Scroll 28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5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08325" y="1925048"/>
            <a:ext cx="2752367" cy="20012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301617" y="1928006"/>
            <a:ext cx="3739512" cy="19983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>  </a:t>
              </a:r>
              <a:endParaRPr lang="en-US" sz="11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“Read out WBSTAR”</a:t>
              </a:r>
              <a:endParaRPr lang="en-US" sz="1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0xba11c0</a:t>
            </a:r>
            <a:endParaRPr lang="en-US" sz="14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780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47" name="Group 46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51" name="Horizontal Scroll 50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endParaRPr lang="en-US" sz="14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Bitstream</a:t>
                </a:r>
                <a:endParaRPr lang="en-US" dirty="0" smtClean="0"/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1200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0x833ad7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9552" y="1908389"/>
            <a:ext cx="2551140" cy="2017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502844" y="1908389"/>
            <a:ext cx="3538285" cy="20179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Reboot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309552" y="1809218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53" name="Horizontal Scroll 52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6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55" name="Horizontal Scroll 5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>  </a:t>
              </a:r>
              <a:endParaRPr lang="en-US" sz="11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“Read out WBSTAR”</a:t>
              </a:r>
              <a:endParaRPr lang="en-US" sz="1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Multiply 29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0x833ad7</a:t>
            </a:r>
            <a:endParaRPr lang="en-US" sz="14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494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Available next week (Wednesday 29. September, 14:00)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Due: </a:t>
            </a:r>
            <a:r>
              <a:rPr lang="en-US" sz="1800" b="1" dirty="0" smtClean="0"/>
              <a:t>two weeks </a:t>
            </a:r>
            <a:r>
              <a:rPr lang="en-US" sz="1800" dirty="0" smtClean="0"/>
              <a:t>later (Wednesday 13. October, 23:59)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Take-home</a:t>
            </a:r>
            <a:r>
              <a:rPr lang="en-US" sz="1800" dirty="0" smtClean="0"/>
              <a:t>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Individual: </a:t>
            </a:r>
            <a:r>
              <a:rPr lang="en-US" sz="1800" dirty="0" smtClean="0"/>
              <a:t>corporation is </a:t>
            </a:r>
            <a:r>
              <a:rPr lang="en-US" sz="1800" i="1" dirty="0" smtClean="0"/>
              <a:t>not</a:t>
            </a:r>
            <a:r>
              <a:rPr lang="en-US" sz="1800" dirty="0"/>
              <a:t> </a:t>
            </a:r>
            <a:r>
              <a:rPr lang="en-US" sz="1800" dirty="0" smtClean="0"/>
              <a:t>allowed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Mandatory: </a:t>
            </a:r>
            <a:r>
              <a:rPr lang="en-US" sz="1800" dirty="0" smtClean="0"/>
              <a:t>need to pass in order to be eligible for the exam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All sources allowed (save for explicitly searching for the solution)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Submission: Canvas (file type = PDF; strongly prefer if you use provided </a:t>
            </a:r>
            <a:r>
              <a:rPr lang="en-US" sz="1800" dirty="0" err="1" smtClean="0"/>
              <a:t>LaTex</a:t>
            </a:r>
            <a:r>
              <a:rPr lang="en-US" sz="1800" dirty="0" smtClean="0"/>
              <a:t> template)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Start early! The assignment may be more challenging than </a:t>
            </a:r>
            <a:r>
              <a:rPr lang="en-US" sz="1800" smtClean="0"/>
              <a:t>you expect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6759411" y="1001608"/>
            <a:ext cx="1558896" cy="1303337"/>
            <a:chOff x="6759411" y="1001608"/>
            <a:chExt cx="1558896" cy="1303337"/>
          </a:xfrm>
        </p:grpSpPr>
        <p:grpSp>
          <p:nvGrpSpPr>
            <p:cNvPr id="38" name="Group 37"/>
            <p:cNvGrpSpPr/>
            <p:nvPr/>
          </p:nvGrpSpPr>
          <p:grpSpPr>
            <a:xfrm>
              <a:off x="6759411" y="1001608"/>
              <a:ext cx="1558896" cy="1303337"/>
              <a:chOff x="8677353" y="1072781"/>
              <a:chExt cx="3089874" cy="2177972"/>
            </a:xfrm>
          </p:grpSpPr>
          <p:sp>
            <p:nvSpPr>
              <p:cNvPr id="41" name="Horizontal Scroll 40"/>
              <p:cNvSpPr/>
              <p:nvPr/>
            </p:nvSpPr>
            <p:spPr bwMode="auto">
              <a:xfrm rot="16200000">
                <a:off x="9211760" y="1605847"/>
                <a:ext cx="1509357" cy="1780456"/>
              </a:xfrm>
              <a:prstGeom prst="horizontalScroll">
                <a:avLst/>
              </a:prstGeom>
              <a:blipFill>
                <a:blip r:embed="rId2"/>
                <a:tile tx="0" ty="0" sx="100000" sy="100000" flip="none" algn="tl"/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endParaRPr lang="en-US" sz="14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677353" y="1072781"/>
                <a:ext cx="3089874" cy="617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Bitstream</a:t>
                </a:r>
                <a:endParaRPr lang="en-US" dirty="0" smtClean="0"/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7090448" y="1431219"/>
              <a:ext cx="501782" cy="99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57404"/>
              </p:ext>
            </p:extLst>
          </p:nvPr>
        </p:nvGraphicFramePr>
        <p:xfrm>
          <a:off x="7474312" y="2770018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5184" y="4168244"/>
            <a:ext cx="1490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WBSTAR: 0xfe4115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2720" y="1911679"/>
            <a:ext cx="2347972" cy="20146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" idx="3"/>
          </p:cNvCxnSpPr>
          <p:nvPr/>
        </p:nvCxnSpPr>
        <p:spPr bwMode="auto">
          <a:xfrm>
            <a:off x="7706012" y="1911680"/>
            <a:ext cx="3335117" cy="20146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798973" y="2974745"/>
            <a:ext cx="1460309" cy="1241975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Reboot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512720" y="1812512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01267" y="5654975"/>
            <a:ext cx="698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 to fully decrypt 48 MB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: 26 hours </a:t>
            </a: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5888037" y="3042951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3" name="Horizontal Scroll 42"/>
          <p:cNvSpPr/>
          <p:nvPr/>
        </p:nvSpPr>
        <p:spPr bwMode="auto">
          <a:xfrm rot="16200000">
            <a:off x="8528161" y="1373417"/>
            <a:ext cx="903226" cy="898272"/>
          </a:xfrm>
          <a:prstGeom prst="horizontalScroll">
            <a:avLst/>
          </a:prstGeom>
          <a:blipFill>
            <a:blip r:embed="rId6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9983185" y="1370940"/>
            <a:ext cx="1130197" cy="903226"/>
            <a:chOff x="10374125" y="1322080"/>
            <a:chExt cx="1235228" cy="903226"/>
          </a:xfrm>
        </p:grpSpPr>
        <p:sp>
          <p:nvSpPr>
            <p:cNvPr id="45" name="Horizontal Scroll 4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/>
              </a:r>
              <a:br>
                <a:rPr lang="en-US" sz="1100" b="1" dirty="0" smtClean="0"/>
              </a:br>
              <a:r>
                <a:rPr lang="en-US" sz="11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/>
                <a:t>  </a:t>
              </a:r>
              <a:endParaRPr lang="en-US" sz="11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42454" y="1547257"/>
              <a:ext cx="1166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“Read out WBSTAR”</a:t>
              </a:r>
              <a:endParaRPr lang="en-US" sz="1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52668" y="2322143"/>
            <a:ext cx="311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Decrypt </a:t>
            </a:r>
            <a:r>
              <a:rPr lang="en-US" dirty="0" err="1" smtClean="0"/>
              <a:t>bitstream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27500" y="3192460"/>
            <a:ext cx="249164" cy="2293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4" name="Multiply 33"/>
          <p:cNvSpPr/>
          <p:nvPr/>
        </p:nvSpPr>
        <p:spPr bwMode="auto">
          <a:xfrm>
            <a:off x="3649782" y="3249282"/>
            <a:ext cx="1010933" cy="1026684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459237" y="4286774"/>
            <a:ext cx="1160513" cy="60450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369560" y="489127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0xfe4115</a:t>
            </a:r>
            <a:endParaRPr lang="en-US" sz="14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7417" y="3309361"/>
            <a:ext cx="15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514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 decryption oracles are not always available/needed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Padding attacks: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Chosen-ciphertext attacks that exploit small timing variations when decrypting different ciphertexts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a limited "decryption" oracle available to the attacker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 described by Serge </a:t>
            </a:r>
            <a:r>
              <a:rPr lang="en-US" dirty="0" err="1" smtClean="0"/>
              <a:t>Vaudenay</a:t>
            </a:r>
            <a:r>
              <a:rPr lang="en-US" dirty="0" smtClean="0"/>
              <a:t> (2002) based on CBC-encryption in TLS and IPsec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DTLS padding oracle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</a:t>
            </a:r>
            <a:r>
              <a:rPr lang="en-US" dirty="0" smtClean="0">
                <a:latin typeface="Comic Sans MS" panose="030F0702030302020204" pitchFamily="66" charset="0"/>
              </a:rPr>
              <a:t>alid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0182" y="2379329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96596"/>
              </p:ext>
            </p:extLst>
          </p:nvPr>
        </p:nvGraphicFramePr>
        <p:xfrm>
          <a:off x="7951406" y="4238355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6978745" y="4247392"/>
            <a:ext cx="754074" cy="295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006084" y="4247392"/>
            <a:ext cx="754074" cy="295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033423" y="4247392"/>
            <a:ext cx="754074" cy="295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34" name="Down Arrow 33"/>
          <p:cNvSpPr/>
          <p:nvPr/>
        </p:nvSpPr>
        <p:spPr bwMode="auto">
          <a:xfrm>
            <a:off x="7599062" y="2810338"/>
            <a:ext cx="388963" cy="100631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ight Brace 19"/>
          <p:cNvSpPr/>
          <p:nvPr/>
        </p:nvSpPr>
        <p:spPr bwMode="auto">
          <a:xfrm rot="5400000">
            <a:off x="7555814" y="416678"/>
            <a:ext cx="354011" cy="3589902"/>
          </a:xfrm>
          <a:prstGeom prst="rightBrace">
            <a:avLst>
              <a:gd name="adj1" fmla="val 93395"/>
              <a:gd name="adj2" fmla="val 49032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4793" y="1524191"/>
            <a:ext cx="950397" cy="13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0" grpId="0" animBg="1"/>
      <p:bldP spid="21" grpId="0"/>
      <p:bldP spid="31" grpId="0" animBg="1"/>
      <p:bldP spid="32" grpId="0" animBg="1"/>
      <p:bldP spid="33" grpId="0" animBg="1"/>
      <p:bldP spid="34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91578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00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49302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b3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Down Arrow 3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0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8" grpId="0" animBg="1"/>
      <p:bldP spid="29" grpId="0"/>
      <p:bldP spid="43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89378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01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7274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90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1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82693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78121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77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8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3859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03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01708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32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2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27740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04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48236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b9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5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1055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5433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a3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2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20830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26411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37509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[0]=01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82495" y="6075985"/>
                <a:ext cx="3094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95" y="6075985"/>
                <a:ext cx="309475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50651" y="2526635"/>
                <a:ext cx="508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651" y="2526635"/>
                <a:ext cx="5081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43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 bwMode="auto">
          <a:xfrm>
            <a:off x="7400925" y="2867704"/>
            <a:ext cx="268" cy="284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8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0" grpId="0"/>
      <p:bldP spid="31" grpId="0"/>
      <p:bldP spid="3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46910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54135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95714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37509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[0]=01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28414" y="6069277"/>
                <a:ext cx="318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⊕01⊕02 (=05)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414" y="6069277"/>
                <a:ext cx="318837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56" t="-2222" r="-210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969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03384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093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00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051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83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3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4538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01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15723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96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7595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42011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de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77385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03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37863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[1]=02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82495" y="6075985"/>
                <a:ext cx="3023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95" y="6075985"/>
                <a:ext cx="302352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10" r="-12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17266" y="2525160"/>
                <a:ext cx="508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66" y="2525160"/>
                <a:ext cx="50815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067540" y="2866229"/>
            <a:ext cx="268" cy="284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8" grpId="1"/>
      <p:bldP spid="39" grpId="0"/>
      <p:bldP spid="39" grpId="1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58121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37863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[1]=02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38719" y="5983411"/>
                <a:ext cx="318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⊕02⊕03 (=06)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719" y="5983411"/>
                <a:ext cx="318837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147" t="-2222" r="-210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538718" y="6356472"/>
                <a:ext cx="318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⊕02⊕03 (=02)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718" y="6356472"/>
                <a:ext cx="318837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147" t="-2222" r="-210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43541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00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67858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5d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6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53951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01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44107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87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06635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1812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43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8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IND-CPA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plaintext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3624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3624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706949"/>
                  </p:ext>
                </p:extLst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706949"/>
                  </p:ext>
                </p:extLst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56" y="2847428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1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67559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03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76980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66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2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95275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f7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90419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82426" y="6317293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426" y="6317293"/>
                <a:ext cx="2903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30000" y="5854994"/>
                <a:ext cx="6372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…continue process until we've found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00" y="5854994"/>
                <a:ext cx="6372654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05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6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89271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65667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6116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32411" y="4136869"/>
            <a:ext cx="694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how do we get                 to act like                ?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379" y="3856932"/>
            <a:ext cx="679863" cy="938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Timing differences: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invalid then server does not compute MAC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valid then server computes MAC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longer time!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blipFill rotWithShape="0">
                <a:blip r:embed="rId13"/>
                <a:stretch>
                  <a:fillRect l="-793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60451" y="5343704"/>
                <a:ext cx="4753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Repeat attack to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nb-NO" sz="2000" dirty="0" smtClean="0"/>
                  <a:t> </a:t>
                </a:r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51" y="5343704"/>
                <a:ext cx="4753048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141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9387584" y="3793250"/>
            <a:ext cx="635925" cy="11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1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65667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6116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32411" y="4136869"/>
            <a:ext cx="694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how do we get                 to act like                ?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379" y="3856932"/>
            <a:ext cx="679863" cy="938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Timing differences: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invalid then server does not compute MAC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valid then server computes MAC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longer time!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blipFill rotWithShape="0">
                <a:blip r:embed="rId13"/>
                <a:stretch>
                  <a:fillRect l="-793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60451" y="5343704"/>
                <a:ext cx="4753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Repeat attack to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nb-NO" sz="2000" dirty="0" smtClean="0"/>
                  <a:t> </a:t>
                </a:r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51" y="5343704"/>
                <a:ext cx="4753048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141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9387584" y="3793250"/>
            <a:ext cx="635925" cy="1162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6"/>
          <a:srcRect l="28333" t="926" r="28646" b="3703"/>
          <a:stretch/>
        </p:blipFill>
        <p:spPr>
          <a:xfrm>
            <a:off x="4052099" y="1069763"/>
            <a:ext cx="4385947" cy="54691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2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DTLS padding oracle attack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Timing difference between valid and invalid padding: a few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nb-NO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Enough to carry out the attack</a:t>
                </a:r>
                <a:endParaRPr lang="en-US" dirty="0" smtClean="0">
                  <a:cs typeface="Arial" panose="020B060402020202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Repeat attack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–50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times per byte to filter out timing noise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Able to decrypt each byte with probability 0.97–0.99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244" y="1339704"/>
            <a:ext cx="9417153" cy="295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882" y="1866567"/>
            <a:ext cx="139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Invalid padding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4809" y="1246672"/>
            <a:ext cx="139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alid padding</a:t>
            </a:r>
          </a:p>
        </p:txBody>
      </p:sp>
    </p:spTree>
    <p:extLst>
      <p:ext uri="{BB962C8B-B14F-4D97-AF65-F5344CB8AC3E}">
        <p14:creationId xmlns:p14="http://schemas.microsoft.com/office/powerpoint/2010/main" val="1530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</a:t>
            </a:r>
            <a:r>
              <a:rPr lang="en-US" dirty="0" smtClean="0"/>
              <a:t>attack – 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Decryption oracles are </a:t>
                </a:r>
                <a:r>
                  <a:rPr lang="en-US" b="1" dirty="0" smtClean="0"/>
                  <a:t>real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chosen-</a:t>
                </a:r>
                <a:r>
                  <a:rPr lang="en-US" b="1" dirty="0" smtClean="0"/>
                  <a:t>ciphertext</a:t>
                </a:r>
                <a:r>
                  <a:rPr lang="en-US" dirty="0" smtClean="0"/>
                  <a:t> security is </a:t>
                </a:r>
                <a:r>
                  <a:rPr lang="en-US" i="1" dirty="0" smtClean="0"/>
                  <a:t>necessary</a:t>
                </a: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Even a limited oracle that only leaks padding validity can be used to decrypt full ciphertext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Tiny timing differences enough to induce oracle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Many other timing attacks on TLS/DTLS done since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Lucky-13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50913" y="4241199"/>
            <a:ext cx="10363200" cy="1500187"/>
          </a:xfrm>
        </p:spPr>
        <p:txBody>
          <a:bodyPr/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Authenticated encryption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9" y="1401035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privacy </a:t>
            </a:r>
            <a:r>
              <a:rPr lang="en-US" i="1" dirty="0" smtClean="0"/>
              <a:t>and</a:t>
            </a:r>
            <a:r>
              <a:rPr lang="en-US" dirty="0" smtClean="0"/>
              <a:t> integrity from a single primitive: </a:t>
            </a:r>
            <a:br>
              <a:rPr lang="en-US" dirty="0" smtClean="0"/>
            </a:br>
            <a:r>
              <a:rPr lang="en-US" dirty="0" smtClean="0"/>
              <a:t>		</a:t>
            </a:r>
            <a:br>
              <a:rPr lang="en-US" dirty="0" smtClean="0"/>
            </a:br>
            <a:r>
              <a:rPr lang="en-US" dirty="0" smtClean="0"/>
              <a:t>		an </a:t>
            </a:r>
            <a:r>
              <a:rPr lang="en-US" b="1" dirty="0" smtClean="0"/>
              <a:t>authenticated encryption </a:t>
            </a:r>
            <a:r>
              <a:rPr lang="en-US" dirty="0" smtClean="0"/>
              <a:t>scheme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Syntactically (almost) the same as a normal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 – syntax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50807"/>
                <a:ext cx="30186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50807"/>
                <a:ext cx="3018647" cy="307777"/>
              </a:xfrm>
              <a:prstGeom prst="rect">
                <a:avLst/>
              </a:prstGeom>
              <a:blipFill>
                <a:blip r:embed="rId2"/>
                <a:stretch>
                  <a:fillRect l="-282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17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20429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204293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1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50272"/>
                <a:ext cx="2982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50272"/>
                <a:ext cx="2982611" cy="307777"/>
              </a:xfrm>
              <a:prstGeom prst="rect">
                <a:avLst/>
              </a:prstGeom>
              <a:blipFill>
                <a:blip r:embed="rId5"/>
                <a:stretch>
                  <a:fillRect l="-285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5347" y="2448645"/>
                <a:ext cx="6708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47" y="2448645"/>
                <a:ext cx="67082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81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95023" y="2850271"/>
                <a:ext cx="4776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⊥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23" y="2850271"/>
                <a:ext cx="477695" cy="307777"/>
              </a:xfrm>
              <a:prstGeom prst="rect">
                <a:avLst/>
              </a:prstGeom>
              <a:blipFill>
                <a:blip r:embed="rId7"/>
                <a:stretch>
                  <a:fillRect l="-12658" r="-2532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7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Authenticated encryption – security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04" t="-28910" r="-604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07842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907842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379069" y="2849048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9093023" y="2849048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79" y="1948597"/>
            <a:ext cx="382564" cy="559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79380" y="3306714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Callout 12"/>
              <p:cNvSpPr/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13" name="Oval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Restriction: </a:t>
                </a:r>
                <a:r>
                  <a:rPr lang="en-US" sz="1600" dirty="0" smtClean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 smtClean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 smtClean="0"/>
                  <a:t> call returned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6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1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</a:t>
            </a:r>
            <a:r>
              <a:rPr lang="en-US" dirty="0" smtClean="0">
                <a:solidFill>
                  <a:srgbClr val="FF0000"/>
                </a:solidFill>
              </a:rPr>
              <a:t>CCA</a:t>
            </a:r>
            <a:r>
              <a:rPr lang="en-US" dirty="0" smtClean="0"/>
              <a:t>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ciphertext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690892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690892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963946"/>
                  </p:ext>
                </p:extLst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963946"/>
                  </p:ext>
                </p:extLst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436" r="-602" b="-1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56" y="2847428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45828" y="5047030"/>
                <a:ext cx="397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Restriction: </a:t>
                </a:r>
                <a:r>
                  <a:rPr lang="en-US" sz="1600" dirty="0" smtClean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 smtClean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 smtClean="0"/>
                  <a:t> call returned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28" y="5047030"/>
                <a:ext cx="3974671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6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Authenticated encryption – security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79380" y="3306714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098125"/>
                  </p:ext>
                </p:extLst>
              </p:nvPr>
            </p:nvGraphicFramePr>
            <p:xfrm>
              <a:off x="6126632" y="1097303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604" t="-28910" r="-604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679528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679528"/>
                  </p:ext>
                </p:extLst>
              </p:nvPr>
            </p:nvGraphicFramePr>
            <p:xfrm>
              <a:off x="9490453" y="1095025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379069" y="2849048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9093023" y="2849048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79" y="1948597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369" y="3326252"/>
                <a:ext cx="1727085" cy="856006"/>
              </a:xfrm>
              <a:prstGeom prst="wedgeEllipseCallout">
                <a:avLst>
                  <a:gd name="adj1" fmla="val 65121"/>
                  <a:gd name="adj2" fmla="val -12372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Restriction: </a:t>
                </a:r>
                <a:r>
                  <a:rPr lang="en-US" sz="1600" dirty="0" smtClean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 smtClean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 smtClean="0"/>
                  <a:t> call returned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607" y="4474889"/>
                <a:ext cx="3974671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6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20562"/>
                  </p:ext>
                </p:extLst>
              </p:nvPr>
            </p:nvGraphicFramePr>
            <p:xfrm>
              <a:off x="833099" y="1217169"/>
              <a:ext cx="3824688" cy="5212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468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24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8913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</a:t>
                          </a:r>
                          <a:r>
                            <a:rPr lang="nb-NO" sz="1400" b="1" i="0" baseline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then 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0" i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</a:t>
                          </a:r>
                          <a:r>
                            <a:rPr lang="nb-NO" sz="1400" b="0" i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cheating!</a:t>
                          </a:r>
                          <a:endParaRPr lang="nb-NO" sz="1400" b="1" i="0" dirty="0" smtClean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</a:t>
                          </a:r>
                          <a:r>
                            <a:rPr lang="nb-NO" sz="1400" b="1" i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42900" marR="0" lvl="0" indent="-3429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20562"/>
                  </p:ext>
                </p:extLst>
              </p:nvPr>
            </p:nvGraphicFramePr>
            <p:xfrm>
              <a:off x="833099" y="1217169"/>
              <a:ext cx="3824688" cy="5212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46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59" t="-2000" r="-318" b="-16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08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59" t="-6328" r="-318" b="-1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5191296" y="5093170"/>
                <a:ext cx="6404233" cy="133690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AE-</a:t>
                </a:r>
                <a:r>
                  <a:rPr lang="nb-NO" b="1" dirty="0" err="1" smtClean="0"/>
                  <a:t>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ae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</a:rPr>
                                        <m:t>ae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296" y="5093170"/>
                <a:ext cx="6404233" cy="1336905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 security definition – implications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Privacy: </a:t>
                </a:r>
                <a:r>
                  <a:rPr lang="en-US" dirty="0" smtClean="0"/>
                  <a:t>adversary cannot distinguish encryption of real messages from encryption random messages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Integrity: </a:t>
                </a:r>
                <a:r>
                  <a:rPr lang="en-US" dirty="0" smtClean="0"/>
                  <a:t>adversary is not able to </a:t>
                </a:r>
                <a:r>
                  <a:rPr lang="en-US" b="1" dirty="0" smtClean="0"/>
                  <a:t>forge</a:t>
                </a:r>
                <a:r>
                  <a:rPr lang="en-US" dirty="0" smtClean="0"/>
                  <a:t> ciphertexts: any ciphertext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produced by the legitimate sender will decrypt to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Does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protect against </a:t>
                </a:r>
                <a:r>
                  <a:rPr lang="en-US" b="1" dirty="0" smtClean="0"/>
                  <a:t>replay attacks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composition: AE from Encryption + MAC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5793866"/>
                  </p:ext>
                </p:extLst>
              </p:nvPr>
            </p:nvGraphicFramePr>
            <p:xfrm>
              <a:off x="1567373" y="2636678"/>
              <a:ext cx="2304744" cy="365760"/>
            </p:xfrm>
            <a:graphic>
              <a:graphicData uri="http://schemas.openxmlformats.org/drawingml/2006/table">
                <a:tbl>
                  <a:tblPr/>
                  <a:tblGrid>
                    <a:gridCol w="133894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6579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latin typeface="Cambria Math" panose="02040503050406030204" pitchFamily="18" charset="0"/>
                                      </a:rPr>
                                      <m:t>MAC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i="0" dirty="0"/>
                        </a:p>
                      </a:txBody>
                      <a:tcPr anchor="ctr"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mpd="sng">
                          <a:solidFill>
                            <a:schemeClr val="tx1"/>
                          </a:solidFill>
                          <a:prstDash val="soli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5348686"/>
                  </p:ext>
                </p:extLst>
              </p:nvPr>
            </p:nvGraphicFramePr>
            <p:xfrm>
              <a:off x="1567373" y="2636678"/>
              <a:ext cx="2304744" cy="365760"/>
            </p:xfrm>
            <a:graphic>
              <a:graphicData uri="http://schemas.openxmlformats.org/drawingml/2006/table">
                <a:tbl>
                  <a:tblPr/>
                  <a:tblGrid>
                    <a:gridCol w="13389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57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909" t="-3279" r="-73636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mpd="sng">
                          <a:solidFill>
                            <a:schemeClr val="tx1"/>
                          </a:solidFill>
                          <a:prstDash val="soli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139623" t="-3279" r="-1887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7" name="Group 26"/>
          <p:cNvGrpSpPr/>
          <p:nvPr/>
        </p:nvGrpSpPr>
        <p:grpSpPr>
          <a:xfrm>
            <a:off x="1376177" y="1990631"/>
            <a:ext cx="2979628" cy="3172947"/>
            <a:chOff x="1376177" y="1990631"/>
            <a:chExt cx="2979628" cy="3172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>
                  <a:spLocks noChangeAspect="1"/>
                </p:cNvSpPr>
                <p:nvPr/>
              </p:nvSpPr>
              <p:spPr bwMode="auto">
                <a:xfrm flipH="1">
                  <a:off x="2361557" y="3586348"/>
                  <a:ext cx="716376" cy="58845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361557" y="3586348"/>
                  <a:ext cx="716376" cy="588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26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cxnSpLocks noChangeAspect="1"/>
              <a:stCxn id="12" idx="2"/>
              <a:endCxn id="3" idx="0"/>
            </p:cNvCxnSpPr>
            <p:nvPr/>
          </p:nvCxnSpPr>
          <p:spPr bwMode="auto">
            <a:xfrm>
              <a:off x="2719745" y="3002438"/>
              <a:ext cx="0" cy="5839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>
              <a:cxnSpLocks noChangeAspect="1"/>
              <a:stCxn id="3" idx="2"/>
              <a:endCxn id="13" idx="0"/>
            </p:cNvCxnSpPr>
            <p:nvPr/>
          </p:nvCxnSpPr>
          <p:spPr bwMode="auto">
            <a:xfrm>
              <a:off x="2719745" y="4174804"/>
              <a:ext cx="0" cy="6424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 bwMode="auto">
                <a:xfrm flipH="1">
                  <a:off x="1567373" y="4817278"/>
                  <a:ext cx="2304744" cy="346300"/>
                </a:xfrm>
                <a:prstGeom prst="rect">
                  <a:avLst/>
                </a:prstGeom>
                <a:solidFill>
                  <a:srgbClr val="CCEFDC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67373" y="4817278"/>
                  <a:ext cx="2304744" cy="3463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1376177" y="1990631"/>
              <a:ext cx="29796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MAC-then-Encrypt (</a:t>
              </a:r>
              <a:r>
                <a:rPr lang="en-US" b="1" dirty="0" err="1" smtClean="0"/>
                <a:t>MtE</a:t>
              </a:r>
              <a:r>
                <a:rPr lang="en-US" b="1" dirty="0" smtClean="0"/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2502" y="1990631"/>
            <a:ext cx="2979628" cy="3172947"/>
            <a:chOff x="4642502" y="1990631"/>
            <a:chExt cx="2979628" cy="3172947"/>
          </a:xfrm>
        </p:grpSpPr>
        <p:sp>
          <p:nvSpPr>
            <p:cNvPr id="23" name="TextBox 22"/>
            <p:cNvSpPr txBox="1"/>
            <p:nvPr/>
          </p:nvSpPr>
          <p:spPr>
            <a:xfrm>
              <a:off x="4642502" y="1990631"/>
              <a:ext cx="29796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Encrypt-and-MAC (E&amp;M)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70987" y="2636678"/>
              <a:ext cx="2304744" cy="2526900"/>
              <a:chOff x="4753437" y="2463388"/>
              <a:chExt cx="2637113" cy="2891304"/>
            </a:xfrm>
          </p:grpSpPr>
          <p:cxnSp>
            <p:nvCxnSpPr>
              <p:cNvPr id="7" name="Straight Arrow Connector 6"/>
              <p:cNvCxnSpPr>
                <a:cxnSpLocks noChangeAspect="1"/>
                <a:stCxn id="9" idx="2"/>
                <a:endCxn id="51" idx="0"/>
              </p:cNvCxnSpPr>
              <p:nvPr/>
            </p:nvCxnSpPr>
            <p:spPr bwMode="auto">
              <a:xfrm>
                <a:off x="5521461" y="2859628"/>
                <a:ext cx="0" cy="69038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Arrow Connector 7"/>
              <p:cNvCxnSpPr>
                <a:cxnSpLocks noChangeAspect="1"/>
                <a:stCxn id="51" idx="2"/>
                <a:endCxn id="10" idx="0"/>
              </p:cNvCxnSpPr>
              <p:nvPr/>
            </p:nvCxnSpPr>
            <p:spPr bwMode="auto">
              <a:xfrm flipH="1">
                <a:off x="5521460" y="4223327"/>
                <a:ext cx="1" cy="73512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>
                    <a:spLocks noChangeAspect="1"/>
                  </p:cNvSpPr>
                  <p:nvPr/>
                </p:nvSpPr>
                <p:spPr bwMode="auto">
                  <a:xfrm flipH="1">
                    <a:off x="4758484" y="2463388"/>
                    <a:ext cx="1525953" cy="39624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4758484" y="2463388"/>
                    <a:ext cx="1525953" cy="3962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 bwMode="auto">
                  <a:xfrm flipH="1">
                    <a:off x="4753437" y="4958452"/>
                    <a:ext cx="1536046" cy="396240"/>
                  </a:xfrm>
                  <a:prstGeom prst="rect">
                    <a:avLst/>
                  </a:prstGeom>
                  <a:solidFill>
                    <a:srgbClr val="CCEFDC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4753437" y="4958452"/>
                    <a:ext cx="1536046" cy="39624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6289483" y="4958452"/>
                    <a:ext cx="1101067" cy="3962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289483" y="4958452"/>
                    <a:ext cx="1101067" cy="39624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Elbow Connector 19"/>
              <p:cNvCxnSpPr>
                <a:cxnSpLocks noChangeAspect="1"/>
                <a:stCxn id="9" idx="1"/>
                <a:endCxn id="11" idx="0"/>
              </p:cNvCxnSpPr>
              <p:nvPr/>
            </p:nvCxnSpPr>
            <p:spPr bwMode="auto">
              <a:xfrm>
                <a:off x="6284437" y="2661508"/>
                <a:ext cx="555578" cy="2296944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5111618" y="3550010"/>
                    <a:ext cx="819685" cy="67331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5111618" y="3550010"/>
                    <a:ext cx="819685" cy="67331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26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roup 35"/>
          <p:cNvGrpSpPr/>
          <p:nvPr/>
        </p:nvGrpSpPr>
        <p:grpSpPr>
          <a:xfrm>
            <a:off x="8028213" y="1990631"/>
            <a:ext cx="2979628" cy="3172947"/>
            <a:chOff x="8028213" y="1990631"/>
            <a:chExt cx="2979628" cy="3172947"/>
          </a:xfrm>
        </p:grpSpPr>
        <p:grpSp>
          <p:nvGrpSpPr>
            <p:cNvPr id="26" name="Group 25"/>
            <p:cNvGrpSpPr/>
            <p:nvPr/>
          </p:nvGrpSpPr>
          <p:grpSpPr>
            <a:xfrm>
              <a:off x="8028213" y="1990631"/>
              <a:ext cx="2979628" cy="3172947"/>
              <a:chOff x="8028213" y="1990631"/>
              <a:chExt cx="2979628" cy="317294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028213" y="1990631"/>
                <a:ext cx="2979628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Encrypt-then-MAC (</a:t>
                </a:r>
                <a:r>
                  <a:rPr lang="en-US" b="1" dirty="0" err="1" smtClean="0"/>
                  <a:t>EtM</a:t>
                </a:r>
                <a:r>
                  <a:rPr lang="en-US" b="1" dirty="0" smtClean="0"/>
                  <a:t>)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8261150" y="2636678"/>
                <a:ext cx="2302539" cy="2526900"/>
                <a:chOff x="8632497" y="2463388"/>
                <a:chExt cx="2634589" cy="2891304"/>
              </a:xfrm>
            </p:grpSpPr>
            <p:cxnSp>
              <p:nvCxnSpPr>
                <p:cNvPr id="15" name="Straight Arrow Connector 14"/>
                <p:cNvCxnSpPr>
                  <a:cxnSpLocks noChangeAspect="1"/>
                  <a:stCxn id="71" idx="2"/>
                  <a:endCxn id="79" idx="0"/>
                </p:cNvCxnSpPr>
                <p:nvPr/>
              </p:nvCxnSpPr>
              <p:spPr bwMode="auto">
                <a:xfrm>
                  <a:off x="9397997" y="2859628"/>
                  <a:ext cx="1" cy="69038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Arrow Connector 15"/>
                <p:cNvCxnSpPr>
                  <a:cxnSpLocks noChangeAspect="1"/>
                  <a:stCxn id="79" idx="2"/>
                  <a:endCxn id="18" idx="0"/>
                </p:cNvCxnSpPr>
                <p:nvPr/>
              </p:nvCxnSpPr>
              <p:spPr bwMode="auto">
                <a:xfrm flipH="1">
                  <a:off x="9397997" y="4223327"/>
                  <a:ext cx="1" cy="735125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Rectangle 17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632497" y="4958452"/>
                      <a:ext cx="1531000" cy="396240"/>
                    </a:xfrm>
                    <a:prstGeom prst="rect">
                      <a:avLst/>
                    </a:prstGeom>
                    <a:solidFill>
                      <a:srgbClr val="CCEFDC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Rectangle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8632497" y="4958452"/>
                      <a:ext cx="1531000" cy="39624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10160974" y="4958452"/>
                      <a:ext cx="1106112" cy="3962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MAC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9" name="Rectangle 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10160974" y="4958452"/>
                      <a:ext cx="1106112" cy="39624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Rectangle 7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635021" y="2463388"/>
                      <a:ext cx="1525953" cy="39624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1" name="Rectangle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8635021" y="2463388"/>
                      <a:ext cx="1525953" cy="39624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988155" y="3550010"/>
                      <a:ext cx="819685" cy="673317"/>
                    </a:xfrm>
                    <a:prstGeom prst="rect">
                      <a:avLst/>
                    </a:prstGeom>
                    <a:solidFill>
                      <a:srgbClr val="FCEDC8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nb-NO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9" name="Rectangle 7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8988155" y="3550010"/>
                      <a:ext cx="819685" cy="67331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826"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34" name="Elbow Connector 33"/>
            <p:cNvCxnSpPr>
              <a:endCxn id="19" idx="0"/>
            </p:cNvCxnSpPr>
            <p:nvPr/>
          </p:nvCxnSpPr>
          <p:spPr bwMode="auto">
            <a:xfrm>
              <a:off x="8927306" y="4367213"/>
              <a:ext cx="1153031" cy="45006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648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composition: secure?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sz="1800" dirty="0" smtClean="0"/>
                  <a:t> is IND-CPA secure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en-US" sz="1800" dirty="0" smtClean="0"/>
                  <a:t> is UF-CMA secure; which combination is secure?</a:t>
                </a:r>
              </a:p>
              <a:p>
                <a:pPr marL="0" indent="0"/>
                <a:endParaRPr lang="en-US" sz="1800" dirty="0" smtClean="0"/>
              </a:p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E&amp;M: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 Used in SSH</a:t>
                </a:r>
              </a:p>
              <a:p>
                <a:pPr marL="0" indent="0"/>
                <a:endParaRPr lang="en-US" sz="1800" dirty="0" smtClean="0"/>
              </a:p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MtE:  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Used in TLS up to TLS </a:t>
                </a:r>
                <a:r>
                  <a:rPr lang="en-US" sz="1600" dirty="0" smtClean="0"/>
                  <a:t>1.2</a:t>
                </a:r>
              </a:p>
              <a:p>
                <a:pPr marL="0" indent="0"/>
                <a:endParaRPr lang="en-US" sz="1800" dirty="0" smtClean="0"/>
              </a:p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EtM</a:t>
                </a:r>
                <a:r>
                  <a:rPr lang="en-US" sz="1800" dirty="0" smtClean="0"/>
                  <a:t>:  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8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Used in IPsec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MAC must cover all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/>
                  <a:t> (including IVs)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74663" lvl="1" indent="0" algn="ctr"/>
                <a:r>
                  <a:rPr lang="en-US" sz="1200" dirty="0" smtClean="0"/>
                  <a:t>								</a:t>
                </a:r>
                <a:endParaRPr lang="en-US" sz="1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31189" y="3409444"/>
            <a:ext cx="3962400" cy="1085605"/>
            <a:chOff x="8046825" y="1960988"/>
            <a:chExt cx="3962400" cy="1085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046825" y="1960988"/>
                  <a:ext cx="3962400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0000 </m:t>
                        </m:r>
                        <m:r>
                          <m:rPr>
                            <m:lit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  <m:d>
                              <m:d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825" y="1960988"/>
                  <a:ext cx="3962400" cy="4049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642904" y="2677261"/>
                  <a:ext cx="770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904" y="2677261"/>
                  <a:ext cx="7702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Brace 8"/>
            <p:cNvSpPr/>
            <p:nvPr/>
          </p:nvSpPr>
          <p:spPr bwMode="auto">
            <a:xfrm rot="5400000">
              <a:off x="9852795" y="993389"/>
              <a:ext cx="350459" cy="3095624"/>
            </a:xfrm>
            <a:prstGeom prst="rightBrace">
              <a:avLst>
                <a:gd name="adj1" fmla="val 93395"/>
                <a:gd name="adj2" fmla="val 49032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92785" y="2005688"/>
            <a:ext cx="3962400" cy="1027373"/>
            <a:chOff x="8046825" y="3259050"/>
            <a:chExt cx="3962400" cy="1027373"/>
          </a:xfrm>
        </p:grpSpPr>
        <p:sp>
          <p:nvSpPr>
            <p:cNvPr id="6" name="Right Brace 5"/>
            <p:cNvSpPr/>
            <p:nvPr/>
          </p:nvSpPr>
          <p:spPr bwMode="auto">
            <a:xfrm rot="16200000" flipH="1">
              <a:off x="10550228" y="2912088"/>
              <a:ext cx="264815" cy="1731092"/>
            </a:xfrm>
            <a:prstGeom prst="rightBrace">
              <a:avLst>
                <a:gd name="adj1" fmla="val 93395"/>
                <a:gd name="adj2" fmla="val 49032"/>
              </a:avLst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46825" y="3259050"/>
                  <a:ext cx="3962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p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825" y="3259050"/>
                  <a:ext cx="396240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277357" y="3947869"/>
                  <a:ext cx="7702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600" smtClean="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357" y="3947869"/>
                  <a:ext cx="77024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6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880152" y="4495049"/>
            <a:ext cx="71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5498" y="3175404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0152" y="1855759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EtM</a:t>
            </a:r>
            <a:r>
              <a:rPr lang="en-US" dirty="0" smtClean="0"/>
              <a:t> – security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722086" y="1124003"/>
                <a:ext cx="10445862" cy="120929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nb-NO" b="1" dirty="0" smtClean="0"/>
                  <a:t>Theorem:</a:t>
                </a:r>
                <a:r>
                  <a:rPr lang="nb-NO" b="0" dirty="0" smtClean="0"/>
                  <a:t> for </a:t>
                </a:r>
                <a:r>
                  <a:rPr lang="nb-NO" i="1" dirty="0" smtClean="0"/>
                  <a:t>any </a:t>
                </a:r>
                <a:r>
                  <a:rPr lang="nb-NO" dirty="0" smtClean="0"/>
                  <a:t>AE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against EtM there are adversaries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 smtClean="0"/>
                  <a:t> such that</a:t>
                </a: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EtM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ae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MAC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086" y="1124003"/>
                <a:ext cx="10445862" cy="120929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191320" y="5407175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717411"/>
                  </p:ext>
                </p:extLst>
              </p:nvPr>
            </p:nvGraphicFramePr>
            <p:xfrm>
              <a:off x="3038572" y="319776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717411"/>
                  </p:ext>
                </p:extLst>
              </p:nvPr>
            </p:nvGraphicFramePr>
            <p:xfrm>
              <a:off x="3038572" y="319776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2" t="-28302" r="-90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1022"/>
                  </p:ext>
                </p:extLst>
              </p:nvPr>
            </p:nvGraphicFramePr>
            <p:xfrm>
              <a:off x="6402393" y="319548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1022"/>
                  </p:ext>
                </p:extLst>
              </p:nvPr>
            </p:nvGraphicFramePr>
            <p:xfrm>
              <a:off x="6402393" y="319548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2" t="-28302" r="-604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4291009" y="4949509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004963" y="4949509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604" y="4346604"/>
                <a:ext cx="533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04" y="4346604"/>
                <a:ext cx="53364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3074712" y="4363781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155907" y="4572997"/>
            <a:ext cx="15611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456443" y="4353261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606173" y="4562477"/>
            <a:ext cx="6620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01720" y="3649176"/>
                <a:ext cx="533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0" y="3649176"/>
                <a:ext cx="53364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237040" y="3468846"/>
            <a:ext cx="1195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IND-CPA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64251" y="4732723"/>
            <a:ext cx="129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UF-CMA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9160" y="295656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88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35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CCA-attacks – revisited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MtE</a:t>
            </a:r>
            <a:r>
              <a:rPr lang="en-US" dirty="0" smtClean="0"/>
              <a:t> used in both </a:t>
            </a:r>
            <a:r>
              <a:rPr lang="en-US" dirty="0" err="1" smtClean="0"/>
              <a:t>Starbleed</a:t>
            </a:r>
            <a:r>
              <a:rPr lang="en-US" dirty="0" smtClean="0"/>
              <a:t> attack </a:t>
            </a:r>
            <a:br>
              <a:rPr lang="en-US" dirty="0" smtClean="0"/>
            </a:br>
            <a:r>
              <a:rPr lang="en-US" dirty="0" smtClean="0"/>
              <a:t>and in DTLS padding oracle attack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Gave rise to (partial) decryption oracles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Attacks would not have been possible</a:t>
            </a:r>
            <a:br>
              <a:rPr lang="en-US" dirty="0" smtClean="0"/>
            </a:br>
            <a:r>
              <a:rPr lang="en-US" dirty="0" smtClean="0"/>
              <a:t>with an AE secure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175126" y="1156377"/>
            <a:ext cx="4585503" cy="2462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39" y="1395352"/>
            <a:ext cx="3970836" cy="153131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7175126" y="3900911"/>
            <a:ext cx="4585503" cy="2432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2459" y="4049592"/>
            <a:ext cx="3970836" cy="21189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227" y="4772819"/>
            <a:ext cx="10914743" cy="1776412"/>
          </a:xfrm>
        </p:spPr>
        <p:txBody>
          <a:bodyPr/>
          <a:lstStyle/>
          <a:p>
            <a:r>
              <a:rPr lang="en-US" sz="2800" b="1" dirty="0" smtClean="0"/>
              <a:t>AEAD – Authenticated encryption with associated data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56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AEAD – AE with associated data (AD)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 – data that can't be encrypted but still need integrity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Headers in protocols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Configuration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Metadata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 rot="16200000">
            <a:off x="4230213" y="-377532"/>
            <a:ext cx="350459" cy="5255744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3377" y="1584064"/>
            <a:ext cx="343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Integrity protected</a:t>
            </a: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133810" y="1566194"/>
            <a:ext cx="350459" cy="3448546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901" y="3563940"/>
            <a:ext cx="343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Privacy protected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892040" y="1142720"/>
            <a:ext cx="2205293" cy="5098777"/>
            <a:chOff x="8892040" y="1142720"/>
            <a:chExt cx="2205293" cy="5098777"/>
          </a:xfrm>
        </p:grpSpPr>
        <p:pic>
          <p:nvPicPr>
            <p:cNvPr id="11" name="Picture 10"/>
            <p:cNvPicPr preferRelativeResize="0"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6" t="7407" b="9630"/>
            <a:stretch/>
          </p:blipFill>
          <p:spPr>
            <a:xfrm>
              <a:off x="8892040" y="1422125"/>
              <a:ext cx="2205293" cy="4819372"/>
            </a:xfrm>
            <a:prstGeom prst="rect">
              <a:avLst/>
            </a:prstGeom>
          </p:spPr>
        </p:pic>
        <p:pic>
          <p:nvPicPr>
            <p:cNvPr id="12" name="Picture 11"/>
            <p:cNvPicPr preferRelativeResize="0"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2" r="38889" b="95370"/>
            <a:stretch/>
          </p:blipFill>
          <p:spPr>
            <a:xfrm>
              <a:off x="9200584" y="1142720"/>
              <a:ext cx="1220219" cy="250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1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53188"/>
                <a:ext cx="30110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53188"/>
                <a:ext cx="3011081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83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03812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17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27002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270022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16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66941"/>
                <a:ext cx="32950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66941"/>
                <a:ext cx="329500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88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004250" y="1826755"/>
            <a:ext cx="3156089" cy="1140511"/>
            <a:chOff x="7661350" y="2122286"/>
            <a:chExt cx="3156089" cy="1140511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8165233" y="3079278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 bwMode="auto">
            <a:xfrm flipV="1">
              <a:off x="8165233" y="2822540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9816580" y="291009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Group 41"/>
            <p:cNvGrpSpPr/>
            <p:nvPr/>
          </p:nvGrpSpPr>
          <p:grpSpPr>
            <a:xfrm>
              <a:off x="8727144" y="2122286"/>
              <a:ext cx="1089436" cy="1104987"/>
              <a:chOff x="9036129" y="2210250"/>
              <a:chExt cx="1089436" cy="11049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ounded Rectangle 6"/>
                  <p:cNvSpPr/>
                  <p:nvPr/>
                </p:nvSpPr>
                <p:spPr bwMode="auto">
                  <a:xfrm>
                    <a:off x="9036129" y="2210250"/>
                    <a:ext cx="1054481" cy="1104987"/>
                  </a:xfrm>
                  <a:custGeom>
                    <a:avLst/>
                    <a:gdLst>
                      <a:gd name="connsiteX0" fmla="*/ 0 w 983319"/>
                      <a:gd name="connsiteY0" fmla="*/ 163890 h 993798"/>
                      <a:gd name="connsiteX1" fmla="*/ 163890 w 983319"/>
                      <a:gd name="connsiteY1" fmla="*/ 0 h 993798"/>
                      <a:gd name="connsiteX2" fmla="*/ 819429 w 983319"/>
                      <a:gd name="connsiteY2" fmla="*/ 0 h 993798"/>
                      <a:gd name="connsiteX3" fmla="*/ 983319 w 983319"/>
                      <a:gd name="connsiteY3" fmla="*/ 163890 h 993798"/>
                      <a:gd name="connsiteX4" fmla="*/ 983319 w 983319"/>
                      <a:gd name="connsiteY4" fmla="*/ 829908 h 993798"/>
                      <a:gd name="connsiteX5" fmla="*/ 819429 w 983319"/>
                      <a:gd name="connsiteY5" fmla="*/ 993798 h 993798"/>
                      <a:gd name="connsiteX6" fmla="*/ 163890 w 983319"/>
                      <a:gd name="connsiteY6" fmla="*/ 993798 h 993798"/>
                      <a:gd name="connsiteX7" fmla="*/ 0 w 983319"/>
                      <a:gd name="connsiteY7" fmla="*/ 829908 h 993798"/>
                      <a:gd name="connsiteX8" fmla="*/ 0 w 983319"/>
                      <a:gd name="connsiteY8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5837" h="993798">
                        <a:moveTo>
                          <a:pt x="2518" y="163890"/>
                        </a:moveTo>
                        <a:cubicBezTo>
                          <a:pt x="2518" y="73376"/>
                          <a:pt x="75894" y="0"/>
                          <a:pt x="166408" y="0"/>
                        </a:cubicBezTo>
                        <a:lnTo>
                          <a:pt x="821947" y="0"/>
                        </a:lnTo>
                        <a:cubicBezTo>
                          <a:pt x="912461" y="0"/>
                          <a:pt x="985837" y="73376"/>
                          <a:pt x="985837" y="163890"/>
                        </a:cubicBezTo>
                        <a:lnTo>
                          <a:pt x="985837" y="829908"/>
                        </a:lnTo>
                        <a:cubicBezTo>
                          <a:pt x="985837" y="920422"/>
                          <a:pt x="912461" y="993798"/>
                          <a:pt x="821947" y="993798"/>
                        </a:cubicBezTo>
                        <a:lnTo>
                          <a:pt x="166408" y="993798"/>
                        </a:lnTo>
                        <a:cubicBezTo>
                          <a:pt x="75894" y="993798"/>
                          <a:pt x="2518" y="920422"/>
                          <a:pt x="2518" y="829908"/>
                        </a:cubicBezTo>
                        <a:cubicBezTo>
                          <a:pt x="1679" y="696147"/>
                          <a:pt x="839" y="562387"/>
                          <a:pt x="0" y="428626"/>
                        </a:cubicBezTo>
                        <a:cubicBezTo>
                          <a:pt x="839" y="340381"/>
                          <a:pt x="1679" y="252135"/>
                          <a:pt x="2518" y="163890"/>
                        </a:cubicBezTo>
                        <a:close/>
                      </a:path>
                    </a:pathLst>
                  </a:cu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oMath>
                      </m:oMathPara>
                    </a14:m>
                    <a:endParaRPr kumimoji="0" lang="en-US" sz="32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7" name="Rounded 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036129" y="2210250"/>
                    <a:ext cx="1054481" cy="1104987"/>
                  </a:xfrm>
                  <a:custGeom>
                    <a:avLst/>
                    <a:gdLst>
                      <a:gd name="connsiteX0" fmla="*/ 0 w 983319"/>
                      <a:gd name="connsiteY0" fmla="*/ 163890 h 993798"/>
                      <a:gd name="connsiteX1" fmla="*/ 163890 w 983319"/>
                      <a:gd name="connsiteY1" fmla="*/ 0 h 993798"/>
                      <a:gd name="connsiteX2" fmla="*/ 819429 w 983319"/>
                      <a:gd name="connsiteY2" fmla="*/ 0 h 993798"/>
                      <a:gd name="connsiteX3" fmla="*/ 983319 w 983319"/>
                      <a:gd name="connsiteY3" fmla="*/ 163890 h 993798"/>
                      <a:gd name="connsiteX4" fmla="*/ 983319 w 983319"/>
                      <a:gd name="connsiteY4" fmla="*/ 829908 h 993798"/>
                      <a:gd name="connsiteX5" fmla="*/ 819429 w 983319"/>
                      <a:gd name="connsiteY5" fmla="*/ 993798 h 993798"/>
                      <a:gd name="connsiteX6" fmla="*/ 163890 w 983319"/>
                      <a:gd name="connsiteY6" fmla="*/ 993798 h 993798"/>
                      <a:gd name="connsiteX7" fmla="*/ 0 w 983319"/>
                      <a:gd name="connsiteY7" fmla="*/ 829908 h 993798"/>
                      <a:gd name="connsiteX8" fmla="*/ 0 w 983319"/>
                      <a:gd name="connsiteY8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  <a:gd name="connsiteX0" fmla="*/ 2518 w 985837"/>
                      <a:gd name="connsiteY0" fmla="*/ 163890 h 993798"/>
                      <a:gd name="connsiteX1" fmla="*/ 166408 w 985837"/>
                      <a:gd name="connsiteY1" fmla="*/ 0 h 993798"/>
                      <a:gd name="connsiteX2" fmla="*/ 821947 w 985837"/>
                      <a:gd name="connsiteY2" fmla="*/ 0 h 993798"/>
                      <a:gd name="connsiteX3" fmla="*/ 985837 w 985837"/>
                      <a:gd name="connsiteY3" fmla="*/ 163890 h 993798"/>
                      <a:gd name="connsiteX4" fmla="*/ 985837 w 985837"/>
                      <a:gd name="connsiteY4" fmla="*/ 829908 h 993798"/>
                      <a:gd name="connsiteX5" fmla="*/ 821947 w 985837"/>
                      <a:gd name="connsiteY5" fmla="*/ 993798 h 993798"/>
                      <a:gd name="connsiteX6" fmla="*/ 166408 w 985837"/>
                      <a:gd name="connsiteY6" fmla="*/ 993798 h 993798"/>
                      <a:gd name="connsiteX7" fmla="*/ 2518 w 985837"/>
                      <a:gd name="connsiteY7" fmla="*/ 829908 h 993798"/>
                      <a:gd name="connsiteX8" fmla="*/ 0 w 985837"/>
                      <a:gd name="connsiteY8" fmla="*/ 428626 h 993798"/>
                      <a:gd name="connsiteX9" fmla="*/ 2518 w 985837"/>
                      <a:gd name="connsiteY9" fmla="*/ 163890 h 993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5837" h="993798">
                        <a:moveTo>
                          <a:pt x="2518" y="163890"/>
                        </a:moveTo>
                        <a:cubicBezTo>
                          <a:pt x="2518" y="73376"/>
                          <a:pt x="75894" y="0"/>
                          <a:pt x="166408" y="0"/>
                        </a:cubicBezTo>
                        <a:lnTo>
                          <a:pt x="821947" y="0"/>
                        </a:lnTo>
                        <a:cubicBezTo>
                          <a:pt x="912461" y="0"/>
                          <a:pt x="985837" y="73376"/>
                          <a:pt x="985837" y="163890"/>
                        </a:cubicBezTo>
                        <a:lnTo>
                          <a:pt x="985837" y="829908"/>
                        </a:lnTo>
                        <a:cubicBezTo>
                          <a:pt x="985837" y="920422"/>
                          <a:pt x="912461" y="993798"/>
                          <a:pt x="821947" y="993798"/>
                        </a:cubicBezTo>
                        <a:lnTo>
                          <a:pt x="166408" y="993798"/>
                        </a:lnTo>
                        <a:cubicBezTo>
                          <a:pt x="75894" y="993798"/>
                          <a:pt x="2518" y="920422"/>
                          <a:pt x="2518" y="829908"/>
                        </a:cubicBezTo>
                        <a:cubicBezTo>
                          <a:pt x="1679" y="696147"/>
                          <a:pt x="839" y="562387"/>
                          <a:pt x="0" y="428626"/>
                        </a:cubicBezTo>
                        <a:cubicBezTo>
                          <a:pt x="839" y="340381"/>
                          <a:pt x="1679" y="252135"/>
                          <a:pt x="2518" y="163890"/>
                        </a:cubicBezTo>
                        <a:close/>
                      </a:path>
                    </a:pathLst>
                  </a:cu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616293" y="2210250"/>
                    <a:ext cx="50927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oMath>
                      </m:oMathPara>
                    </a14:m>
                    <a:endParaRPr lang="en-US" sz="2800" dirty="0" smtClean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6293" y="2210250"/>
                    <a:ext cx="509272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6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 bwMode="auto">
          <a:xfrm flipV="1">
            <a:off x="8508133" y="227027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46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47794"/>
                <a:ext cx="5030801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47794"/>
                <a:ext cx="5030801" cy="313804"/>
              </a:xfrm>
              <a:prstGeom prst="rect">
                <a:avLst/>
              </a:prstGeom>
              <a:blipFill rotWithShape="0">
                <a:blip r:embed="rId2"/>
                <a:stretch>
                  <a:fillRect l="-1695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257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2574103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31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32362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323620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63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61546"/>
                <a:ext cx="5088444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61546"/>
                <a:ext cx="5088444" cy="313804"/>
              </a:xfrm>
              <a:prstGeom prst="rect">
                <a:avLst/>
              </a:prstGeom>
              <a:blipFill rotWithShape="0">
                <a:blip r:embed="rId5"/>
                <a:stretch>
                  <a:fillRect l="-167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 flipV="1">
            <a:off x="8508133" y="2783747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34230" y="2567156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30" y="2567156"/>
                <a:ext cx="50927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04250" y="2306488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50" y="2306488"/>
                <a:ext cx="50927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 flipV="1">
            <a:off x="8508133" y="2527009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51067" y="2414506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067" y="2414506"/>
                <a:ext cx="50927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V="1">
            <a:off x="10159480" y="261456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6"/>
              <p:cNvSpPr/>
              <p:nvPr/>
            </p:nvSpPr>
            <p:spPr bwMode="auto">
              <a:xfrm>
                <a:off x="9070044" y="1826755"/>
                <a:ext cx="1054481" cy="1104987"/>
              </a:xfrm>
              <a:custGeom>
                <a:avLst/>
                <a:gdLst>
                  <a:gd name="connsiteX0" fmla="*/ 0 w 983319"/>
                  <a:gd name="connsiteY0" fmla="*/ 163890 h 993798"/>
                  <a:gd name="connsiteX1" fmla="*/ 163890 w 983319"/>
                  <a:gd name="connsiteY1" fmla="*/ 0 h 993798"/>
                  <a:gd name="connsiteX2" fmla="*/ 819429 w 983319"/>
                  <a:gd name="connsiteY2" fmla="*/ 0 h 993798"/>
                  <a:gd name="connsiteX3" fmla="*/ 983319 w 983319"/>
                  <a:gd name="connsiteY3" fmla="*/ 163890 h 993798"/>
                  <a:gd name="connsiteX4" fmla="*/ 983319 w 983319"/>
                  <a:gd name="connsiteY4" fmla="*/ 829908 h 993798"/>
                  <a:gd name="connsiteX5" fmla="*/ 819429 w 983319"/>
                  <a:gd name="connsiteY5" fmla="*/ 993798 h 993798"/>
                  <a:gd name="connsiteX6" fmla="*/ 163890 w 983319"/>
                  <a:gd name="connsiteY6" fmla="*/ 993798 h 993798"/>
                  <a:gd name="connsiteX7" fmla="*/ 0 w 983319"/>
                  <a:gd name="connsiteY7" fmla="*/ 829908 h 993798"/>
                  <a:gd name="connsiteX8" fmla="*/ 0 w 983319"/>
                  <a:gd name="connsiteY8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837" h="993798">
                    <a:moveTo>
                      <a:pt x="2518" y="163890"/>
                    </a:moveTo>
                    <a:cubicBezTo>
                      <a:pt x="2518" y="73376"/>
                      <a:pt x="75894" y="0"/>
                      <a:pt x="166408" y="0"/>
                    </a:cubicBezTo>
                    <a:lnTo>
                      <a:pt x="821947" y="0"/>
                    </a:lnTo>
                    <a:cubicBezTo>
                      <a:pt x="912461" y="0"/>
                      <a:pt x="985837" y="73376"/>
                      <a:pt x="985837" y="163890"/>
                    </a:cubicBezTo>
                    <a:lnTo>
                      <a:pt x="985837" y="829908"/>
                    </a:lnTo>
                    <a:cubicBezTo>
                      <a:pt x="985837" y="920422"/>
                      <a:pt x="912461" y="993798"/>
                      <a:pt x="821947" y="993798"/>
                    </a:cubicBezTo>
                    <a:lnTo>
                      <a:pt x="166408" y="993798"/>
                    </a:lnTo>
                    <a:cubicBezTo>
                      <a:pt x="75894" y="993798"/>
                      <a:pt x="2518" y="920422"/>
                      <a:pt x="2518" y="829908"/>
                    </a:cubicBezTo>
                    <a:cubicBezTo>
                      <a:pt x="1679" y="696147"/>
                      <a:pt x="839" y="562387"/>
                      <a:pt x="0" y="428626"/>
                    </a:cubicBezTo>
                    <a:cubicBezTo>
                      <a:pt x="839" y="340381"/>
                      <a:pt x="1679" y="252135"/>
                      <a:pt x="2518" y="163890"/>
                    </a:cubicBezTo>
                    <a:close/>
                  </a:path>
                </a:pathLst>
              </a:cu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</m:oMath>
                  </m:oMathPara>
                </a14:m>
                <a:endParaRPr kumimoji="0" lang="en-US" sz="3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0044" y="1826755"/>
                <a:ext cx="1054481" cy="1104987"/>
              </a:xfrm>
              <a:custGeom>
                <a:avLst/>
                <a:gdLst>
                  <a:gd name="connsiteX0" fmla="*/ 0 w 983319"/>
                  <a:gd name="connsiteY0" fmla="*/ 163890 h 993798"/>
                  <a:gd name="connsiteX1" fmla="*/ 163890 w 983319"/>
                  <a:gd name="connsiteY1" fmla="*/ 0 h 993798"/>
                  <a:gd name="connsiteX2" fmla="*/ 819429 w 983319"/>
                  <a:gd name="connsiteY2" fmla="*/ 0 h 993798"/>
                  <a:gd name="connsiteX3" fmla="*/ 983319 w 983319"/>
                  <a:gd name="connsiteY3" fmla="*/ 163890 h 993798"/>
                  <a:gd name="connsiteX4" fmla="*/ 983319 w 983319"/>
                  <a:gd name="connsiteY4" fmla="*/ 829908 h 993798"/>
                  <a:gd name="connsiteX5" fmla="*/ 819429 w 983319"/>
                  <a:gd name="connsiteY5" fmla="*/ 993798 h 993798"/>
                  <a:gd name="connsiteX6" fmla="*/ 163890 w 983319"/>
                  <a:gd name="connsiteY6" fmla="*/ 993798 h 993798"/>
                  <a:gd name="connsiteX7" fmla="*/ 0 w 983319"/>
                  <a:gd name="connsiteY7" fmla="*/ 829908 h 993798"/>
                  <a:gd name="connsiteX8" fmla="*/ 0 w 983319"/>
                  <a:gd name="connsiteY8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  <a:gd name="connsiteX0" fmla="*/ 2518 w 985837"/>
                  <a:gd name="connsiteY0" fmla="*/ 163890 h 993798"/>
                  <a:gd name="connsiteX1" fmla="*/ 166408 w 985837"/>
                  <a:gd name="connsiteY1" fmla="*/ 0 h 993798"/>
                  <a:gd name="connsiteX2" fmla="*/ 821947 w 985837"/>
                  <a:gd name="connsiteY2" fmla="*/ 0 h 993798"/>
                  <a:gd name="connsiteX3" fmla="*/ 985837 w 985837"/>
                  <a:gd name="connsiteY3" fmla="*/ 163890 h 993798"/>
                  <a:gd name="connsiteX4" fmla="*/ 985837 w 985837"/>
                  <a:gd name="connsiteY4" fmla="*/ 829908 h 993798"/>
                  <a:gd name="connsiteX5" fmla="*/ 821947 w 985837"/>
                  <a:gd name="connsiteY5" fmla="*/ 993798 h 993798"/>
                  <a:gd name="connsiteX6" fmla="*/ 166408 w 985837"/>
                  <a:gd name="connsiteY6" fmla="*/ 993798 h 993798"/>
                  <a:gd name="connsiteX7" fmla="*/ 2518 w 985837"/>
                  <a:gd name="connsiteY7" fmla="*/ 829908 h 993798"/>
                  <a:gd name="connsiteX8" fmla="*/ 0 w 985837"/>
                  <a:gd name="connsiteY8" fmla="*/ 428626 h 993798"/>
                  <a:gd name="connsiteX9" fmla="*/ 2518 w 985837"/>
                  <a:gd name="connsiteY9" fmla="*/ 163890 h 99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837" h="993798">
                    <a:moveTo>
                      <a:pt x="2518" y="163890"/>
                    </a:moveTo>
                    <a:cubicBezTo>
                      <a:pt x="2518" y="73376"/>
                      <a:pt x="75894" y="0"/>
                      <a:pt x="166408" y="0"/>
                    </a:cubicBezTo>
                    <a:lnTo>
                      <a:pt x="821947" y="0"/>
                    </a:lnTo>
                    <a:cubicBezTo>
                      <a:pt x="912461" y="0"/>
                      <a:pt x="985837" y="73376"/>
                      <a:pt x="985837" y="163890"/>
                    </a:cubicBezTo>
                    <a:lnTo>
                      <a:pt x="985837" y="829908"/>
                    </a:lnTo>
                    <a:cubicBezTo>
                      <a:pt x="985837" y="920422"/>
                      <a:pt x="912461" y="993798"/>
                      <a:pt x="821947" y="993798"/>
                    </a:cubicBezTo>
                    <a:lnTo>
                      <a:pt x="166408" y="993798"/>
                    </a:lnTo>
                    <a:cubicBezTo>
                      <a:pt x="75894" y="993798"/>
                      <a:pt x="2518" y="920422"/>
                      <a:pt x="2518" y="829908"/>
                    </a:cubicBezTo>
                    <a:cubicBezTo>
                      <a:pt x="1679" y="696147"/>
                      <a:pt x="839" y="562387"/>
                      <a:pt x="0" y="428626"/>
                    </a:cubicBezTo>
                    <a:cubicBezTo>
                      <a:pt x="839" y="340381"/>
                      <a:pt x="1679" y="252135"/>
                      <a:pt x="2518" y="163890"/>
                    </a:cubicBez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50208" y="1826755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208" y="1826755"/>
                <a:ext cx="509272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2045821"/>
                <a:ext cx="50927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V="1">
            <a:off x="8508133" y="2270271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17792" y="1785154"/>
                <a:ext cx="509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2" y="1785154"/>
                <a:ext cx="50927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V="1">
            <a:off x="8508133" y="2013533"/>
            <a:ext cx="54044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91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Xilinx FPGA – </a:t>
            </a:r>
            <a:r>
              <a:rPr lang="en-US" dirty="0" err="1" smtClean="0"/>
              <a:t>Starbleed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"/>
          <a:stretch/>
        </p:blipFill>
        <p:spPr>
          <a:xfrm>
            <a:off x="2096476" y="1408770"/>
            <a:ext cx="4253467" cy="4157133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37" r="1348"/>
          <a:stretch/>
        </p:blipFill>
        <p:spPr>
          <a:xfrm>
            <a:off x="6111341" y="1733450"/>
            <a:ext cx="4490520" cy="465354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276" r="25804"/>
          <a:stretch/>
        </p:blipFill>
        <p:spPr>
          <a:xfrm>
            <a:off x="4239685" y="1498131"/>
            <a:ext cx="3743311" cy="46866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43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 w/associated data (AEAD) – syntax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939" y="1631211"/>
                <a:ext cx="5350504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631211"/>
                <a:ext cx="5350504" cy="348557"/>
              </a:xfrm>
              <a:prstGeom prst="rect">
                <a:avLst/>
              </a:prstGeom>
              <a:blipFill rotWithShape="0">
                <a:blip r:embed="rId2"/>
                <a:stretch>
                  <a:fillRect l="-1595" t="-1754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939" y="1251424"/>
                <a:ext cx="31293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251424"/>
                <a:ext cx="312931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939" y="2450889"/>
                <a:ext cx="37914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450889"/>
                <a:ext cx="3791423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25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843377"/>
                <a:ext cx="5538439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843377"/>
                <a:ext cx="5538439" cy="348557"/>
              </a:xfrm>
              <a:prstGeom prst="rect">
                <a:avLst/>
              </a:prstGeom>
              <a:blipFill rotWithShape="0">
                <a:blip r:embed="rId5"/>
                <a:stretch>
                  <a:fillRect l="-154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004250" y="1785154"/>
            <a:ext cx="3156089" cy="1182112"/>
            <a:chOff x="7661350" y="2080685"/>
            <a:chExt cx="3156089" cy="118211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8165233" y="3079278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330" y="2862687"/>
                  <a:ext cx="50927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350" y="2602019"/>
                  <a:ext cx="50927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V="1">
              <a:off x="8165233" y="2822540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167" y="2710037"/>
                  <a:ext cx="509272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 bwMode="auto">
            <a:xfrm flipV="1">
              <a:off x="9816580" y="291009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6"/>
                <p:cNvSpPr/>
                <p:nvPr/>
              </p:nvSpPr>
              <p:spPr bwMode="auto">
                <a:xfrm>
                  <a:off x="8727144" y="2122286"/>
                  <a:ext cx="1054481" cy="1104987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27144" y="2122286"/>
                  <a:ext cx="1054481" cy="1104987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674892" y="2341352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892" y="2341352"/>
                  <a:ext cx="509272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 flipV="1">
              <a:off x="8165233" y="2565802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74892" y="2080685"/>
                  <a:ext cx="5092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892" y="2080685"/>
                  <a:ext cx="509272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 bwMode="auto">
            <a:xfrm flipV="1">
              <a:off x="8165233" y="2309064"/>
              <a:ext cx="540446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2092" y="3896836"/>
                <a:ext cx="374540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smtClean="0"/>
                  <a:t>key space</a:t>
                </a:r>
                <a:endParaRPr lang="en-US" dirty="0"/>
              </a:p>
              <a:p>
                <a:pPr lvl="1"/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smtClean="0"/>
                  <a:t>nonce space</a:t>
                </a:r>
                <a:endParaRPr lang="en-US" dirty="0"/>
              </a:p>
              <a:p>
                <a:pPr lvl="1"/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– associated </a:t>
                </a:r>
                <a:r>
                  <a:rPr lang="en-US" dirty="0" smtClean="0"/>
                  <a:t>data space</a:t>
                </a:r>
                <a:endParaRPr lang="en-US" dirty="0"/>
              </a:p>
              <a:p>
                <a:pPr lvl="1"/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smtClean="0"/>
                  <a:t>message space</a:t>
                </a:r>
                <a:endParaRPr lang="en-US" dirty="0"/>
              </a:p>
              <a:p>
                <a:pPr lvl="1"/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smtClean="0"/>
                  <a:t>ciphertext space 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2" y="3896836"/>
                <a:ext cx="3745408" cy="1477328"/>
              </a:xfrm>
              <a:prstGeom prst="rect">
                <a:avLst/>
              </a:prstGeom>
              <a:blipFill rotWithShape="0">
                <a:blip r:embed="rId12"/>
                <a:stretch>
                  <a:fillRect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4247800" y="3962563"/>
                <a:ext cx="6912539" cy="144184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 smtClean="0"/>
                  <a:t>Correctness requirement: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800" y="3962563"/>
                <a:ext cx="6912539" cy="144184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AEAD security (nonce-based)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46240"/>
                  </p:ext>
                </p:extLst>
              </p:nvPr>
            </p:nvGraphicFramePr>
            <p:xfrm>
              <a:off x="623392" y="1709810"/>
              <a:ext cx="5282108" cy="41861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795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24415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3777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aea</m:t>
                                    </m:r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𝐝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4838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nb-NO" sz="1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⋅,⋅,⋅</m:t>
                                      </m:r>
                                    </m:e>
                                  </m:d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(⋅,⋅,⋅)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</m:oMath>
                          </a14:m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200" b="1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12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endParaRPr lang="nb-NO" sz="1200" b="0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Ciphertexts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200" b="1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</a:t>
                          </a:r>
                          <a:r>
                            <a:rPr lang="nb-NO" sz="1200" b="1" i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200" b="0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46240"/>
                  </p:ext>
                </p:extLst>
              </p:nvPr>
            </p:nvGraphicFramePr>
            <p:xfrm>
              <a:off x="623392" y="1709810"/>
              <a:ext cx="5282108" cy="41861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795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2441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3777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5" t="-1786" r="-231" b="-1132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84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9" t="-9019" r="-159403" b="-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3158" t="-9019" r="-376" b="-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2010" y="2992322"/>
                <a:ext cx="5568619" cy="119220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 smtClean="0"/>
                  <a:t>Definition: </a:t>
                </a:r>
                <a:r>
                  <a:rPr lang="nb-NO" sz="1600" dirty="0" smtClean="0"/>
                  <a:t>The </a:t>
                </a:r>
                <a:r>
                  <a:rPr lang="nb-NO" sz="1600" b="1" dirty="0" smtClean="0"/>
                  <a:t>AEAD-advantage</a:t>
                </a:r>
                <a:r>
                  <a:rPr lang="nb-NO" sz="16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aead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latin typeface="Cambria Math" panose="02040503050406030204" pitchFamily="18" charset="0"/>
                                        </a:rPr>
                                        <m:t>aead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10" y="2992322"/>
                <a:ext cx="5568619" cy="119220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0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227" y="4772819"/>
            <a:ext cx="10914743" cy="1776412"/>
          </a:xfrm>
        </p:spPr>
        <p:txBody>
          <a:bodyPr/>
          <a:lstStyle/>
          <a:p>
            <a:r>
              <a:rPr lang="en-US" sz="2800" b="1" dirty="0" smtClean="0"/>
              <a:t>Constructing AEAD schemes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62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17987" y="1446777"/>
            <a:ext cx="9128598" cy="4940215"/>
            <a:chOff x="1517987" y="1446777"/>
            <a:chExt cx="9128598" cy="4940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08387" y="2815660"/>
                  <a:ext cx="822233" cy="28286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69621" y="2047514"/>
                  <a:ext cx="476261" cy="4447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4503768" y="1447853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686383" y="2835851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5" idx="0"/>
            </p:cNvCxnSpPr>
            <p:nvPr/>
          </p:nvCxnSpPr>
          <p:spPr bwMode="auto">
            <a:xfrm>
              <a:off x="4807750" y="1755630"/>
              <a:ext cx="1" cy="2918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2"/>
              <a:endCxn id="7" idx="0"/>
            </p:cNvCxnSpPr>
            <p:nvPr/>
          </p:nvCxnSpPr>
          <p:spPr bwMode="auto">
            <a:xfrm>
              <a:off x="4807751" y="2492249"/>
              <a:ext cx="0" cy="3436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6"/>
            </p:cNvCxnSpPr>
            <p:nvPr/>
          </p:nvCxnSpPr>
          <p:spPr bwMode="auto">
            <a:xfrm flipV="1">
              <a:off x="4330619" y="2957086"/>
              <a:ext cx="355763" cy="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273081" y="2819783"/>
                  <a:ext cx="809062" cy="28286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1101" y="2047514"/>
                  <a:ext cx="473950" cy="4447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 flipH="1">
              <a:off x="6234338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ctr+2</a:t>
              </a:r>
            </a:p>
          </p:txBody>
        </p:sp>
        <p:sp>
          <p:nvSpPr>
            <p:cNvPr id="27" name="Flowchart: Or 26"/>
            <p:cNvSpPr/>
            <p:nvPr/>
          </p:nvSpPr>
          <p:spPr bwMode="auto">
            <a:xfrm>
              <a:off x="6418392" y="2839981"/>
              <a:ext cx="236975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6" idx="2"/>
              <a:endCxn id="25" idx="0"/>
            </p:cNvCxnSpPr>
            <p:nvPr/>
          </p:nvCxnSpPr>
          <p:spPr bwMode="auto">
            <a:xfrm flipH="1">
              <a:off x="6538076" y="1754554"/>
              <a:ext cx="244" cy="292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25" idx="2"/>
              <a:endCxn id="27" idx="0"/>
            </p:cNvCxnSpPr>
            <p:nvPr/>
          </p:nvCxnSpPr>
          <p:spPr bwMode="auto">
            <a:xfrm flipH="1">
              <a:off x="6536880" y="2492249"/>
              <a:ext cx="1195" cy="3477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endCxn id="27" idx="2"/>
            </p:cNvCxnSpPr>
            <p:nvPr/>
          </p:nvCxnSpPr>
          <p:spPr bwMode="auto">
            <a:xfrm>
              <a:off x="6082143" y="2961216"/>
              <a:ext cx="33624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993590" y="2819783"/>
                  <a:ext cx="818589" cy="28286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31915" y="2050369"/>
                  <a:ext cx="473950" cy="4447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 flipH="1">
              <a:off x="7964907" y="1446777"/>
              <a:ext cx="607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ctr+3</a:t>
              </a:r>
            </a:p>
          </p:txBody>
        </p:sp>
        <p:sp>
          <p:nvSpPr>
            <p:cNvPr id="34" name="Flowchart: Or 33"/>
            <p:cNvSpPr/>
            <p:nvPr/>
          </p:nvSpPr>
          <p:spPr bwMode="auto">
            <a:xfrm>
              <a:off x="8154085" y="2839981"/>
              <a:ext cx="235101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3" idx="2"/>
              <a:endCxn id="32" idx="0"/>
            </p:cNvCxnSpPr>
            <p:nvPr/>
          </p:nvCxnSpPr>
          <p:spPr bwMode="auto">
            <a:xfrm>
              <a:off x="8268889" y="1754554"/>
              <a:ext cx="1" cy="2958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stCxn id="32" idx="2"/>
              <a:endCxn id="34" idx="0"/>
            </p:cNvCxnSpPr>
            <p:nvPr/>
          </p:nvCxnSpPr>
          <p:spPr bwMode="auto">
            <a:xfrm>
              <a:off x="8268889" y="2495105"/>
              <a:ext cx="2746" cy="3448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endCxn id="34" idx="2"/>
            </p:cNvCxnSpPr>
            <p:nvPr/>
          </p:nvCxnSpPr>
          <p:spPr bwMode="auto">
            <a:xfrm>
              <a:off x="7812178" y="2961216"/>
              <a:ext cx="3419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" idx="4"/>
            </p:cNvCxnSpPr>
            <p:nvPr/>
          </p:nvCxnSpPr>
          <p:spPr bwMode="auto">
            <a:xfrm flipH="1">
              <a:off x="4806999" y="3078320"/>
              <a:ext cx="752" cy="3808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27" idx="4"/>
            </p:cNvCxnSpPr>
            <p:nvPr/>
          </p:nvCxnSpPr>
          <p:spPr bwMode="auto">
            <a:xfrm flipH="1">
              <a:off x="6536879" y="3082450"/>
              <a:ext cx="1" cy="3717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34" idx="4"/>
            </p:cNvCxnSpPr>
            <p:nvPr/>
          </p:nvCxnSpPr>
          <p:spPr bwMode="auto">
            <a:xfrm flipH="1">
              <a:off x="8268889" y="3082450"/>
              <a:ext cx="2746" cy="3656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691918" y="4697620"/>
              <a:ext cx="473950" cy="471623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50616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Arrow Connector 54"/>
            <p:cNvCxnSpPr>
              <a:endCxn id="51" idx="0"/>
            </p:cNvCxnSpPr>
            <p:nvPr/>
          </p:nvCxnSpPr>
          <p:spPr bwMode="auto">
            <a:xfrm flipH="1">
              <a:off x="1928893" y="3735817"/>
              <a:ext cx="210" cy="9618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endCxn id="186" idx="0"/>
            </p:cNvCxnSpPr>
            <p:nvPr/>
          </p:nvCxnSpPr>
          <p:spPr bwMode="auto">
            <a:xfrm>
              <a:off x="3359472" y="3735817"/>
              <a:ext cx="1655" cy="408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48356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 flipH="1">
              <a:off x="3122497" y="4697146"/>
              <a:ext cx="473950" cy="471623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5303" y="2470366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7143" r="-17143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4" name="Straight Arrow Connector 73"/>
            <p:cNvCxnSpPr>
              <a:stCxn id="186" idx="4"/>
              <a:endCxn id="70" idx="0"/>
            </p:cNvCxnSpPr>
            <p:nvPr/>
          </p:nvCxnSpPr>
          <p:spPr bwMode="auto">
            <a:xfrm flipH="1">
              <a:off x="3359472" y="4387214"/>
              <a:ext cx="1655" cy="3099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>
              <a:endCxn id="149" idx="0"/>
            </p:cNvCxnSpPr>
            <p:nvPr/>
          </p:nvCxnSpPr>
          <p:spPr bwMode="auto">
            <a:xfrm>
              <a:off x="4806999" y="3742028"/>
              <a:ext cx="0" cy="391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 flipH="1">
              <a:off x="4570024" y="4697146"/>
              <a:ext cx="473950" cy="471623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2752" y="2442889"/>
                    <a:ext cx="238547" cy="28485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0000" r="-14286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5" name="Straight Arrow Connector 84"/>
            <p:cNvCxnSpPr>
              <a:stCxn id="149" idx="4"/>
              <a:endCxn id="83" idx="0"/>
            </p:cNvCxnSpPr>
            <p:nvPr/>
          </p:nvCxnSpPr>
          <p:spPr bwMode="auto">
            <a:xfrm>
              <a:off x="4806999" y="4376268"/>
              <a:ext cx="0" cy="3208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endCxn id="187" idx="0"/>
            </p:cNvCxnSpPr>
            <p:nvPr/>
          </p:nvCxnSpPr>
          <p:spPr bwMode="auto">
            <a:xfrm>
              <a:off x="6536879" y="3737034"/>
              <a:ext cx="1196" cy="3993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Group 88"/>
            <p:cNvGrpSpPr/>
            <p:nvPr/>
          </p:nvGrpSpPr>
          <p:grpSpPr>
            <a:xfrm flipH="1">
              <a:off x="6301101" y="4694698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5078" y="2444478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2" name="Straight Arrow Connector 91"/>
            <p:cNvCxnSpPr>
              <a:stCxn id="187" idx="4"/>
              <a:endCxn id="90" idx="0"/>
            </p:cNvCxnSpPr>
            <p:nvPr/>
          </p:nvCxnSpPr>
          <p:spPr bwMode="auto">
            <a:xfrm>
              <a:off x="6538075" y="4378834"/>
              <a:ext cx="0" cy="3158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endCxn id="191" idx="0"/>
            </p:cNvCxnSpPr>
            <p:nvPr/>
          </p:nvCxnSpPr>
          <p:spPr bwMode="auto">
            <a:xfrm>
              <a:off x="8268889" y="3730920"/>
              <a:ext cx="2793" cy="4069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6" name="Group 95"/>
            <p:cNvGrpSpPr/>
            <p:nvPr/>
          </p:nvGrpSpPr>
          <p:grpSpPr>
            <a:xfrm flipH="1">
              <a:off x="8034707" y="469443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0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17143" r="-17143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9" name="Straight Arrow Connector 98"/>
            <p:cNvCxnSpPr>
              <a:stCxn id="191" idx="4"/>
              <a:endCxn id="97" idx="0"/>
            </p:cNvCxnSpPr>
            <p:nvPr/>
          </p:nvCxnSpPr>
          <p:spPr bwMode="auto">
            <a:xfrm>
              <a:off x="8271682" y="4380353"/>
              <a:ext cx="0" cy="3140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stCxn id="51" idx="1"/>
              <a:endCxn id="186" idx="6"/>
            </p:cNvCxnSpPr>
            <p:nvPr/>
          </p:nvCxnSpPr>
          <p:spPr bwMode="auto">
            <a:xfrm flipV="1">
              <a:off x="2165868" y="4265980"/>
              <a:ext cx="1073891" cy="6674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Elbow Connector 104"/>
            <p:cNvCxnSpPr>
              <a:stCxn id="70" idx="1"/>
              <a:endCxn id="149" idx="6"/>
            </p:cNvCxnSpPr>
            <p:nvPr/>
          </p:nvCxnSpPr>
          <p:spPr bwMode="auto">
            <a:xfrm flipV="1">
              <a:off x="3596447" y="4255033"/>
              <a:ext cx="1089183" cy="6779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Elbow Connector 108"/>
            <p:cNvCxnSpPr>
              <a:stCxn id="83" idx="1"/>
              <a:endCxn id="187" idx="6"/>
            </p:cNvCxnSpPr>
            <p:nvPr/>
          </p:nvCxnSpPr>
          <p:spPr bwMode="auto">
            <a:xfrm flipV="1">
              <a:off x="5043974" y="4257600"/>
              <a:ext cx="1372733" cy="67535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Elbow Connector 111"/>
            <p:cNvCxnSpPr>
              <a:stCxn id="90" idx="1"/>
              <a:endCxn id="191" idx="6"/>
            </p:cNvCxnSpPr>
            <p:nvPr/>
          </p:nvCxnSpPr>
          <p:spPr bwMode="auto">
            <a:xfrm flipV="1">
              <a:off x="6775050" y="4259118"/>
              <a:ext cx="1375263" cy="67139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Flowchart: Or 115"/>
            <p:cNvSpPr/>
            <p:nvPr/>
          </p:nvSpPr>
          <p:spPr bwMode="auto">
            <a:xfrm>
              <a:off x="9877663" y="4139751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Arrow Connector 116"/>
            <p:cNvCxnSpPr>
              <a:endCxn id="116" idx="0"/>
            </p:cNvCxnSpPr>
            <p:nvPr/>
          </p:nvCxnSpPr>
          <p:spPr bwMode="auto">
            <a:xfrm>
              <a:off x="9996733" y="3737034"/>
              <a:ext cx="2493" cy="4027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8" name="Group 117"/>
            <p:cNvGrpSpPr/>
            <p:nvPr/>
          </p:nvGrpSpPr>
          <p:grpSpPr>
            <a:xfrm flipH="1">
              <a:off x="9762252" y="4678887"/>
              <a:ext cx="473950" cy="471623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527" y="2436394"/>
                    <a:ext cx="238547" cy="28485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0000" r="-14286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1" name="Straight Arrow Connector 120"/>
            <p:cNvCxnSpPr>
              <a:stCxn id="116" idx="4"/>
              <a:endCxn id="119" idx="0"/>
            </p:cNvCxnSpPr>
            <p:nvPr/>
          </p:nvCxnSpPr>
          <p:spPr bwMode="auto">
            <a:xfrm>
              <a:off x="9999226" y="4382219"/>
              <a:ext cx="0" cy="2966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Elbow Connector 125"/>
            <p:cNvCxnSpPr>
              <a:stCxn id="97" idx="1"/>
              <a:endCxn id="116" idx="2"/>
            </p:cNvCxnSpPr>
            <p:nvPr/>
          </p:nvCxnSpPr>
          <p:spPr bwMode="auto">
            <a:xfrm flipV="1">
              <a:off x="8508657" y="4260985"/>
              <a:ext cx="1369006" cy="66926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Flowchart: Or 148"/>
            <p:cNvSpPr/>
            <p:nvPr/>
          </p:nvSpPr>
          <p:spPr bwMode="auto">
            <a:xfrm flipH="1">
              <a:off x="4685631" y="4133799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186" name="Flowchart: Or 185"/>
            <p:cNvSpPr/>
            <p:nvPr/>
          </p:nvSpPr>
          <p:spPr bwMode="auto">
            <a:xfrm flipH="1">
              <a:off x="3239759" y="4144745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187" name="Flowchart: Or 186"/>
            <p:cNvSpPr/>
            <p:nvPr/>
          </p:nvSpPr>
          <p:spPr bwMode="auto">
            <a:xfrm flipH="1">
              <a:off x="6416707" y="4136366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191" name="Flowchart: Or 190"/>
            <p:cNvSpPr/>
            <p:nvPr/>
          </p:nvSpPr>
          <p:spPr bwMode="auto">
            <a:xfrm flipH="1">
              <a:off x="8150314" y="4137884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203" name="Flowchart: Or 202"/>
            <p:cNvSpPr/>
            <p:nvPr/>
          </p:nvSpPr>
          <p:spPr bwMode="auto">
            <a:xfrm>
              <a:off x="9877663" y="5499507"/>
              <a:ext cx="24312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04" name="Straight Arrow Connector 203"/>
            <p:cNvCxnSpPr>
              <a:stCxn id="119" idx="2"/>
              <a:endCxn id="203" idx="0"/>
            </p:cNvCxnSpPr>
            <p:nvPr/>
          </p:nvCxnSpPr>
          <p:spPr bwMode="auto">
            <a:xfrm>
              <a:off x="9999226" y="5150510"/>
              <a:ext cx="0" cy="34899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289" y="6048438"/>
                  <a:ext cx="712038" cy="33855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3" name="Straight Arrow Connector 222"/>
            <p:cNvCxnSpPr>
              <a:stCxn id="203" idx="4"/>
              <a:endCxn id="207" idx="0"/>
            </p:cNvCxnSpPr>
            <p:nvPr/>
          </p:nvCxnSpPr>
          <p:spPr bwMode="auto">
            <a:xfrm flipH="1">
              <a:off x="9998308" y="5741976"/>
              <a:ext cx="919" cy="306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/>
                <p:cNvSpPr txBox="1"/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7" name="TextBox 2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752" y="5456972"/>
                  <a:ext cx="293833" cy="33855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8" name="Straight Arrow Connector 257"/>
            <p:cNvCxnSpPr>
              <a:stCxn id="257" idx="1"/>
              <a:endCxn id="203" idx="6"/>
            </p:cNvCxnSpPr>
            <p:nvPr/>
          </p:nvCxnSpPr>
          <p:spPr bwMode="auto">
            <a:xfrm flipH="1" flipV="1">
              <a:off x="10120790" y="5620742"/>
              <a:ext cx="231962" cy="5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95883" y="3459163"/>
                  <a:ext cx="822233" cy="282865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125763" y="3454168"/>
                  <a:ext cx="822233" cy="282865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7773" y="3448055"/>
                  <a:ext cx="822233" cy="282865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17987" y="3452952"/>
                  <a:ext cx="822233" cy="282865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ounded Rectangle 114"/>
                <p:cNvSpPr/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ounded 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05166" y="3454168"/>
                  <a:ext cx="983136" cy="282865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90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503768" y="1447853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86383" y="2835851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07750" y="1755630"/>
            <a:ext cx="1" cy="291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07751" y="2492249"/>
            <a:ext cx="0" cy="343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6"/>
          </p:cNvCxnSpPr>
          <p:nvPr/>
        </p:nvCxnSpPr>
        <p:spPr bwMode="auto">
          <a:xfrm flipV="1">
            <a:off x="4330619" y="2957086"/>
            <a:ext cx="355763" cy="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234338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418392" y="2839981"/>
            <a:ext cx="236975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538076" y="1754554"/>
            <a:ext cx="244" cy="292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536880" y="2492249"/>
            <a:ext cx="1195" cy="347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7" idx="2"/>
          </p:cNvCxnSpPr>
          <p:nvPr/>
        </p:nvCxnSpPr>
        <p:spPr bwMode="auto">
          <a:xfrm>
            <a:off x="6082143" y="2961216"/>
            <a:ext cx="336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7964907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154085" y="2839981"/>
            <a:ext cx="235101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268889" y="1754554"/>
            <a:ext cx="1" cy="2958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268889" y="2495105"/>
            <a:ext cx="2746" cy="3448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4" idx="2"/>
          </p:cNvCxnSpPr>
          <p:nvPr/>
        </p:nvCxnSpPr>
        <p:spPr bwMode="auto">
          <a:xfrm>
            <a:off x="7812178" y="2961216"/>
            <a:ext cx="3419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</p:cNvCxnSpPr>
          <p:nvPr/>
        </p:nvCxnSpPr>
        <p:spPr bwMode="auto">
          <a:xfrm flipH="1">
            <a:off x="4806999" y="3078320"/>
            <a:ext cx="752" cy="380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</p:cNvCxnSpPr>
          <p:nvPr/>
        </p:nvCxnSpPr>
        <p:spPr bwMode="auto">
          <a:xfrm flipH="1">
            <a:off x="6536879" y="3082450"/>
            <a:ext cx="1" cy="37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</p:cNvCxnSpPr>
          <p:nvPr/>
        </p:nvCxnSpPr>
        <p:spPr bwMode="auto">
          <a:xfrm flipH="1">
            <a:off x="8268889" y="3082450"/>
            <a:ext cx="2746" cy="365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 flipH="1">
            <a:off x="1691918" y="4697620"/>
            <a:ext cx="473950" cy="471623"/>
            <a:chOff x="4995561" y="2319053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endCxn id="51" idx="0"/>
          </p:cNvCxnSpPr>
          <p:nvPr/>
        </p:nvCxnSpPr>
        <p:spPr bwMode="auto">
          <a:xfrm flipH="1">
            <a:off x="1928893" y="3735817"/>
            <a:ext cx="210" cy="961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186" idx="0"/>
          </p:cNvCxnSpPr>
          <p:nvPr/>
        </p:nvCxnSpPr>
        <p:spPr bwMode="auto">
          <a:xfrm>
            <a:off x="3359472" y="3735817"/>
            <a:ext cx="1655" cy="408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3122497" y="4697146"/>
            <a:ext cx="473950" cy="471623"/>
            <a:chOff x="5010553" y="2282978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359472" y="4387214"/>
            <a:ext cx="1655" cy="3099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149" idx="0"/>
          </p:cNvCxnSpPr>
          <p:nvPr/>
        </p:nvCxnSpPr>
        <p:spPr bwMode="auto">
          <a:xfrm>
            <a:off x="4806999" y="3742028"/>
            <a:ext cx="0" cy="391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70024" y="4697146"/>
            <a:ext cx="473950" cy="471623"/>
            <a:chOff x="4995561" y="2263552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06999" y="4376268"/>
            <a:ext cx="0" cy="320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endCxn id="187" idx="0"/>
          </p:cNvCxnSpPr>
          <p:nvPr/>
        </p:nvCxnSpPr>
        <p:spPr bwMode="auto">
          <a:xfrm>
            <a:off x="6536879" y="3737034"/>
            <a:ext cx="1196" cy="3993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301101" y="4694698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538075" y="4378834"/>
            <a:ext cx="0" cy="3158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endCxn id="191" idx="0"/>
          </p:cNvCxnSpPr>
          <p:nvPr/>
        </p:nvCxnSpPr>
        <p:spPr bwMode="auto">
          <a:xfrm>
            <a:off x="8268889" y="3730920"/>
            <a:ext cx="2793" cy="4069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034707" y="4694437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271682" y="4380353"/>
            <a:ext cx="0" cy="3140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2165868" y="4265980"/>
            <a:ext cx="1073891" cy="667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596447" y="4255033"/>
            <a:ext cx="1089183" cy="6779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043974" y="4257600"/>
            <a:ext cx="1372733" cy="6753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6775050" y="4259118"/>
            <a:ext cx="1375263" cy="6713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lowchart: Or 115"/>
          <p:cNvSpPr/>
          <p:nvPr/>
        </p:nvSpPr>
        <p:spPr bwMode="auto">
          <a:xfrm>
            <a:off x="9877663" y="4139751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 bwMode="auto">
          <a:xfrm>
            <a:off x="9996733" y="3737034"/>
            <a:ext cx="2493" cy="402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9762252" y="4678887"/>
            <a:ext cx="473950" cy="471623"/>
            <a:chOff x="4995561" y="2263551"/>
            <a:chExt cx="599047" cy="615254"/>
          </a:xfrm>
          <a:solidFill>
            <a:srgbClr val="FBFBF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9355" r="-12903"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9999226" y="4382219"/>
            <a:ext cx="0" cy="296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8508657" y="4260985"/>
            <a:ext cx="1369006" cy="6692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85631" y="4133799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239759" y="4144745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416707" y="4136366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150314" y="4137884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9877663" y="5499507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9999226" y="5150510"/>
            <a:ext cx="0" cy="34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9998308" y="5741976"/>
            <a:ext cx="919" cy="306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 flipV="1">
            <a:off x="10120790" y="5620742"/>
            <a:ext cx="231962" cy="55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 bwMode="auto">
          <a:xfrm>
            <a:off x="3116236" y="1303049"/>
            <a:ext cx="6155780" cy="2621434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CTR-mode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  <a:blipFill rotWithShape="0">
                <a:blip r:embed="rId3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30602" y="1320019"/>
                <a:ext cx="2105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=96 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bit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nonce</m:t>
                    </m:r>
                  </m:oMath>
                </a14:m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02" y="1320019"/>
                <a:ext cx="2105833" cy="33855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9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08387" y="2815660"/>
                <a:ext cx="822233" cy="28286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9621" y="2047514"/>
                <a:ext cx="476261" cy="444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503768" y="1447853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86383" y="2835851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07750" y="1755630"/>
            <a:ext cx="1" cy="2918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07751" y="2492249"/>
            <a:ext cx="0" cy="343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6"/>
          </p:cNvCxnSpPr>
          <p:nvPr/>
        </p:nvCxnSpPr>
        <p:spPr bwMode="auto">
          <a:xfrm flipV="1">
            <a:off x="4330619" y="2957086"/>
            <a:ext cx="355763" cy="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73081" y="2819783"/>
                <a:ext cx="809062" cy="28286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1101" y="2047514"/>
                <a:ext cx="473950" cy="444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234338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418392" y="2839981"/>
            <a:ext cx="236975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538076" y="1754554"/>
            <a:ext cx="244" cy="2929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536880" y="2492249"/>
            <a:ext cx="1195" cy="347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7" idx="2"/>
          </p:cNvCxnSpPr>
          <p:nvPr/>
        </p:nvCxnSpPr>
        <p:spPr bwMode="auto">
          <a:xfrm>
            <a:off x="6082143" y="2961216"/>
            <a:ext cx="3362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93590" y="2819783"/>
                <a:ext cx="818589" cy="28286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031915" y="2050369"/>
                <a:ext cx="473950" cy="444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7964907" y="1446777"/>
            <a:ext cx="607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154085" y="2839981"/>
            <a:ext cx="235101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268889" y="1754554"/>
            <a:ext cx="1" cy="2958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268889" y="2495105"/>
            <a:ext cx="2746" cy="3448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endCxn id="34" idx="2"/>
          </p:cNvCxnSpPr>
          <p:nvPr/>
        </p:nvCxnSpPr>
        <p:spPr bwMode="auto">
          <a:xfrm>
            <a:off x="7812178" y="2961216"/>
            <a:ext cx="3419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</p:cNvCxnSpPr>
          <p:nvPr/>
        </p:nvCxnSpPr>
        <p:spPr bwMode="auto">
          <a:xfrm flipH="1">
            <a:off x="4806999" y="3078320"/>
            <a:ext cx="752" cy="380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</p:cNvCxnSpPr>
          <p:nvPr/>
        </p:nvCxnSpPr>
        <p:spPr bwMode="auto">
          <a:xfrm flipH="1">
            <a:off x="6536879" y="3082450"/>
            <a:ext cx="1" cy="37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</p:cNvCxnSpPr>
          <p:nvPr/>
        </p:nvCxnSpPr>
        <p:spPr bwMode="auto">
          <a:xfrm flipH="1">
            <a:off x="8268889" y="3082450"/>
            <a:ext cx="2746" cy="365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 flipH="1">
            <a:off x="1691918" y="4697620"/>
            <a:ext cx="473950" cy="471623"/>
            <a:chOff x="4995561" y="2319053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endCxn id="51" idx="0"/>
          </p:cNvCxnSpPr>
          <p:nvPr/>
        </p:nvCxnSpPr>
        <p:spPr bwMode="auto">
          <a:xfrm flipH="1">
            <a:off x="1928893" y="3735817"/>
            <a:ext cx="210" cy="961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endCxn id="186" idx="0"/>
          </p:cNvCxnSpPr>
          <p:nvPr/>
        </p:nvCxnSpPr>
        <p:spPr bwMode="auto">
          <a:xfrm>
            <a:off x="3359472" y="3735817"/>
            <a:ext cx="1655" cy="408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48356" y="3452952"/>
                <a:ext cx="822233" cy="28286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3122497" y="4697146"/>
            <a:ext cx="473950" cy="471623"/>
            <a:chOff x="5010553" y="2282978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143" r="-17143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359472" y="4387214"/>
            <a:ext cx="1655" cy="3099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149" idx="0"/>
          </p:cNvCxnSpPr>
          <p:nvPr/>
        </p:nvCxnSpPr>
        <p:spPr bwMode="auto">
          <a:xfrm>
            <a:off x="4806999" y="3742028"/>
            <a:ext cx="0" cy="391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70024" y="4697146"/>
            <a:ext cx="473950" cy="471623"/>
            <a:chOff x="4995561" y="2263552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06999" y="4376268"/>
            <a:ext cx="0" cy="3208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endCxn id="187" idx="0"/>
          </p:cNvCxnSpPr>
          <p:nvPr/>
        </p:nvCxnSpPr>
        <p:spPr bwMode="auto">
          <a:xfrm>
            <a:off x="6536879" y="3737034"/>
            <a:ext cx="1196" cy="3993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301101" y="4694698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538075" y="4378834"/>
            <a:ext cx="0" cy="3158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endCxn id="191" idx="0"/>
          </p:cNvCxnSpPr>
          <p:nvPr/>
        </p:nvCxnSpPr>
        <p:spPr bwMode="auto">
          <a:xfrm>
            <a:off x="8268889" y="3730920"/>
            <a:ext cx="2793" cy="4069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034707" y="4694437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7143" r="-1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271682" y="4380353"/>
            <a:ext cx="0" cy="3140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2165868" y="4265980"/>
            <a:ext cx="1073891" cy="6674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596447" y="4255033"/>
            <a:ext cx="1089183" cy="6779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043974" y="4257600"/>
            <a:ext cx="1372733" cy="6753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6775050" y="4259118"/>
            <a:ext cx="1375263" cy="6713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lowchart: Or 115"/>
          <p:cNvSpPr/>
          <p:nvPr/>
        </p:nvSpPr>
        <p:spPr bwMode="auto">
          <a:xfrm>
            <a:off x="9877663" y="4139751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endCxn id="116" idx="0"/>
          </p:cNvCxnSpPr>
          <p:nvPr/>
        </p:nvCxnSpPr>
        <p:spPr bwMode="auto">
          <a:xfrm>
            <a:off x="9996733" y="3737034"/>
            <a:ext cx="2493" cy="402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9762252" y="4678887"/>
            <a:ext cx="473950" cy="471623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9999226" y="4382219"/>
            <a:ext cx="0" cy="296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8508657" y="4260985"/>
            <a:ext cx="1369006" cy="6692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85631" y="4133799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239759" y="4144745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416707" y="4136366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150314" y="4137884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9877663" y="5499507"/>
            <a:ext cx="24312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9999226" y="5150510"/>
            <a:ext cx="0" cy="34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289" y="6048438"/>
                <a:ext cx="712038" cy="33855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9998308" y="5741976"/>
            <a:ext cx="919" cy="306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752" y="5456972"/>
                <a:ext cx="293833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 flipV="1">
            <a:off x="10120790" y="5620742"/>
            <a:ext cx="231962" cy="55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95883" y="3459163"/>
                <a:ext cx="822233" cy="282865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125763" y="3454168"/>
                <a:ext cx="822233" cy="282865"/>
              </a:xfrm>
              <a:prstGeom prst="round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7773" y="3448055"/>
                <a:ext cx="822233" cy="282865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17987" y="3452952"/>
                <a:ext cx="822233" cy="282865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05166" y="3454168"/>
                <a:ext cx="983136" cy="282865"/>
              </a:xfrm>
              <a:prstGeom prst="round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 bwMode="auto">
          <a:xfrm>
            <a:off x="577806" y="3172640"/>
            <a:ext cx="10852495" cy="351521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GMAC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096780" y="5073921"/>
                <a:ext cx="927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80" y="5073921"/>
                <a:ext cx="927150" cy="30777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405642" y="5592463"/>
                <a:ext cx="20403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642" y="5592463"/>
                <a:ext cx="2040361" cy="30777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568236" y="6336508"/>
                <a:ext cx="3075101" cy="31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36" y="6336508"/>
                <a:ext cx="3075101" cy="31015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154939" y="5301253"/>
                <a:ext cx="15746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39" y="5301253"/>
                <a:ext cx="1574646" cy="30777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959987" y="5952448"/>
                <a:ext cx="27333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87" y="5952448"/>
                <a:ext cx="2733348" cy="307777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93" idx="0"/>
          </p:cNvCxnSpPr>
          <p:nvPr/>
        </p:nvCxnSpPr>
        <p:spPr bwMode="auto">
          <a:xfrm flipV="1">
            <a:off x="5425823" y="5105418"/>
            <a:ext cx="7355" cy="4870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>
            <a:stCxn id="102" idx="0"/>
          </p:cNvCxnSpPr>
          <p:nvPr/>
        </p:nvCxnSpPr>
        <p:spPr bwMode="auto">
          <a:xfrm flipV="1">
            <a:off x="7326661" y="5128188"/>
            <a:ext cx="0" cy="8242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9033773" y="5100999"/>
            <a:ext cx="1188" cy="1140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sz="16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2" y="1910833"/>
                <a:ext cx="1552742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42" y="1615426"/>
                <a:ext cx="1450333" cy="338554"/>
              </a:xfrm>
              <a:prstGeom prst="rect">
                <a:avLst/>
              </a:prstGeom>
              <a:blipFill rotWithShape="0">
                <a:blip r:embed="rId4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663952" y="2206241"/>
                <a:ext cx="17273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2" y="2206241"/>
                <a:ext cx="1727332" cy="338554"/>
              </a:xfrm>
              <a:prstGeom prst="rect">
                <a:avLst/>
              </a:prstGeom>
              <a:blipFill rotWithShape="0">
                <a:blip r:embed="rId4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30602" y="1320019"/>
                <a:ext cx="21058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=96 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bit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nonce</m:t>
                    </m:r>
                  </m:oMath>
                </a14:m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02" y="1320019"/>
                <a:ext cx="2105833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9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7" grpId="0"/>
      <p:bldP spid="93" grpId="0"/>
      <p:bldP spid="94" grpId="0"/>
      <p:bldP spid="100" grpId="0"/>
      <p:bldP spid="102" grpId="0"/>
      <p:bldP spid="107" grpId="0"/>
      <p:bldP spid="1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–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Theorem: </a:t>
                </a:r>
                <a:r>
                  <a:rPr lang="en-US" sz="1800" dirty="0" smtClean="0"/>
                  <a:t>AE-secure if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dirty="0" smtClean="0"/>
                  <a:t> is a secure PRF/PRP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Very fast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Especially with AES-NI </a:t>
                </a:r>
                <a:r>
                  <a:rPr lang="en-US" sz="1600" dirty="0"/>
                  <a:t>and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Intel PCLMULQDQ instructions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Online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Doesn't need to know the length of the </a:t>
                </a:r>
                <a:br>
                  <a:rPr lang="en-US" sz="1600" dirty="0" smtClean="0"/>
                </a:br>
                <a:r>
                  <a:rPr lang="en-US" sz="1600" dirty="0" smtClean="0"/>
                  <a:t>message before starting encryption</a:t>
                </a: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Brittle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Nonce-reuse is </a:t>
                </a:r>
                <a:r>
                  <a:rPr lang="en-US" sz="1600" i="1" dirty="0" smtClean="0"/>
                  <a:t>very</a:t>
                </a:r>
                <a:r>
                  <a:rPr lang="en-US" sz="1600" dirty="0" smtClean="0"/>
                  <a:t> bad (see Problem set 5)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Tricky to implement correctly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Used everywhere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Probably the most used mode on the Internet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430819" y="2180639"/>
            <a:ext cx="5209638" cy="2762308"/>
            <a:chOff x="6550991" y="1524938"/>
            <a:chExt cx="5209638" cy="2762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 bwMode="auto">
                <a:xfrm flipH="1">
                  <a:off x="7881876" y="2315176"/>
                  <a:ext cx="446785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81876" y="2315176"/>
                  <a:ext cx="446785" cy="153703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 flipH="1">
                  <a:off x="8458530" y="1897781"/>
                  <a:ext cx="258791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58530" y="1897781"/>
                  <a:ext cx="258791" cy="241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 flipH="1">
              <a:off x="8293150" y="1524939"/>
              <a:ext cx="5887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ctr+1</a:t>
              </a:r>
            </a:p>
          </p:txBody>
        </p:sp>
        <p:sp>
          <p:nvSpPr>
            <p:cNvPr id="11" name="Flowchart: Or 10"/>
            <p:cNvSpPr/>
            <p:nvPr/>
          </p:nvSpPr>
          <p:spPr bwMode="auto">
            <a:xfrm flipH="1">
              <a:off x="8521976" y="2326147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0" idx="2"/>
              <a:endCxn id="9" idx="0"/>
            </p:cNvCxnSpPr>
            <p:nvPr/>
          </p:nvCxnSpPr>
          <p:spPr bwMode="auto">
            <a:xfrm>
              <a:off x="8587510" y="1724994"/>
              <a:ext cx="415" cy="1727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9" idx="2"/>
              <a:endCxn id="11" idx="0"/>
            </p:cNvCxnSpPr>
            <p:nvPr/>
          </p:nvCxnSpPr>
          <p:spPr bwMode="auto">
            <a:xfrm>
              <a:off x="8587925" y="2139441"/>
              <a:ext cx="0" cy="1867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endCxn id="11" idx="6"/>
            </p:cNvCxnSpPr>
            <p:nvPr/>
          </p:nvCxnSpPr>
          <p:spPr bwMode="auto">
            <a:xfrm flipV="1">
              <a:off x="8328661" y="2392024"/>
              <a:ext cx="193314" cy="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 flipH="1">
                  <a:off x="8840776" y="2317416"/>
                  <a:ext cx="439628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840776" y="2317416"/>
                  <a:ext cx="439628" cy="153703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 flipH="1">
                  <a:off x="9399381" y="1897781"/>
                  <a:ext cx="257535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399381" y="1897781"/>
                  <a:ext cx="257535" cy="241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 flipH="1">
              <a:off x="9244347" y="1529428"/>
              <a:ext cx="557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ctr+2</a:t>
              </a:r>
            </a:p>
          </p:txBody>
        </p:sp>
        <p:sp>
          <p:nvSpPr>
            <p:cNvPr id="18" name="Flowchart: Or 17"/>
            <p:cNvSpPr/>
            <p:nvPr/>
          </p:nvSpPr>
          <p:spPr bwMode="auto">
            <a:xfrm>
              <a:off x="9463114" y="2328392"/>
              <a:ext cx="128767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7" idx="2"/>
              <a:endCxn id="16" idx="0"/>
            </p:cNvCxnSpPr>
            <p:nvPr/>
          </p:nvCxnSpPr>
          <p:spPr bwMode="auto">
            <a:xfrm>
              <a:off x="9522939" y="1729483"/>
              <a:ext cx="5209" cy="1682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6" idx="2"/>
              <a:endCxn id="18" idx="0"/>
            </p:cNvCxnSpPr>
            <p:nvPr/>
          </p:nvCxnSpPr>
          <p:spPr bwMode="auto">
            <a:xfrm flipH="1">
              <a:off x="9527498" y="2139441"/>
              <a:ext cx="649" cy="1889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endCxn id="18" idx="2"/>
            </p:cNvCxnSpPr>
            <p:nvPr/>
          </p:nvCxnSpPr>
          <p:spPr bwMode="auto">
            <a:xfrm>
              <a:off x="9280403" y="2394268"/>
              <a:ext cx="18271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/>
                <p:cNvSpPr/>
                <p:nvPr/>
              </p:nvSpPr>
              <p:spPr bwMode="auto">
                <a:xfrm flipH="1">
                  <a:off x="9775665" y="2317416"/>
                  <a:ext cx="444805" cy="153703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" name="Rounded 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775665" y="2317416"/>
                  <a:ext cx="444805" cy="153703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 bwMode="auto">
                <a:xfrm flipH="1">
                  <a:off x="10339870" y="1899332"/>
                  <a:ext cx="257535" cy="241660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339870" y="1899332"/>
                  <a:ext cx="257535" cy="2416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 flipH="1">
              <a:off x="10186354" y="1524938"/>
              <a:ext cx="56456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ctr+3</a:t>
              </a:r>
            </a:p>
          </p:txBody>
        </p:sp>
        <p:sp>
          <p:nvSpPr>
            <p:cNvPr id="25" name="Flowchart: Or 24"/>
            <p:cNvSpPr/>
            <p:nvPr/>
          </p:nvSpPr>
          <p:spPr bwMode="auto">
            <a:xfrm>
              <a:off x="10406255" y="2328392"/>
              <a:ext cx="127749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  <a:endCxn id="23" idx="0"/>
            </p:cNvCxnSpPr>
            <p:nvPr/>
          </p:nvCxnSpPr>
          <p:spPr bwMode="auto">
            <a:xfrm>
              <a:off x="10468637" y="1724993"/>
              <a:ext cx="0" cy="1743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23" idx="2"/>
              <a:endCxn id="25" idx="0"/>
            </p:cNvCxnSpPr>
            <p:nvPr/>
          </p:nvCxnSpPr>
          <p:spPr bwMode="auto">
            <a:xfrm>
              <a:off x="10468637" y="2140993"/>
              <a:ext cx="1492" cy="187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endCxn id="25" idx="2"/>
            </p:cNvCxnSpPr>
            <p:nvPr/>
          </p:nvCxnSpPr>
          <p:spPr bwMode="auto">
            <a:xfrm>
              <a:off x="10220470" y="2394268"/>
              <a:ext cx="18578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11" idx="4"/>
            </p:cNvCxnSpPr>
            <p:nvPr/>
          </p:nvCxnSpPr>
          <p:spPr bwMode="auto">
            <a:xfrm flipH="1">
              <a:off x="8587516" y="2457900"/>
              <a:ext cx="409" cy="2069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18" idx="4"/>
            </p:cNvCxnSpPr>
            <p:nvPr/>
          </p:nvCxnSpPr>
          <p:spPr bwMode="auto">
            <a:xfrm flipH="1">
              <a:off x="9527498" y="2460144"/>
              <a:ext cx="1" cy="2019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stCxn id="25" idx="4"/>
            </p:cNvCxnSpPr>
            <p:nvPr/>
          </p:nvCxnSpPr>
          <p:spPr bwMode="auto">
            <a:xfrm flipH="1">
              <a:off x="10468637" y="2460144"/>
              <a:ext cx="1492" cy="1986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" name="Group 31"/>
            <p:cNvGrpSpPr/>
            <p:nvPr/>
          </p:nvGrpSpPr>
          <p:grpSpPr>
            <a:xfrm flipH="1">
              <a:off x="6894844" y="3337795"/>
              <a:ext cx="257535" cy="256270"/>
              <a:chOff x="4995561" y="2319053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319053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5136922" y="250616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922" y="250616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11765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Arrow Connector 32"/>
            <p:cNvCxnSpPr>
              <a:endCxn id="82" idx="0"/>
            </p:cNvCxnSpPr>
            <p:nvPr/>
          </p:nvCxnSpPr>
          <p:spPr bwMode="auto">
            <a:xfrm flipH="1">
              <a:off x="7023611" y="2815171"/>
              <a:ext cx="114" cy="5226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endCxn id="57" idx="0"/>
            </p:cNvCxnSpPr>
            <p:nvPr/>
          </p:nvCxnSpPr>
          <p:spPr bwMode="auto">
            <a:xfrm>
              <a:off x="7800959" y="2815171"/>
              <a:ext cx="899" cy="222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/>
                <p:cNvSpPr/>
                <p:nvPr/>
              </p:nvSpPr>
              <p:spPr bwMode="auto">
                <a:xfrm flipH="1">
                  <a:off x="7577567" y="2661468"/>
                  <a:ext cx="446785" cy="153703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35" name="Rounded 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577567" y="2661468"/>
                  <a:ext cx="446785" cy="153703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 flipH="1">
              <a:off x="7672192" y="3337537"/>
              <a:ext cx="257535" cy="256270"/>
              <a:chOff x="5010553" y="2282978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10553" y="2282978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5145198" y="2470368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5198" y="2470368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8750" r="-18750" b="-11111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7" name="Straight Arrow Connector 36"/>
            <p:cNvCxnSpPr>
              <a:stCxn id="57" idx="4"/>
              <a:endCxn id="80" idx="0"/>
            </p:cNvCxnSpPr>
            <p:nvPr/>
          </p:nvCxnSpPr>
          <p:spPr bwMode="auto">
            <a:xfrm flipH="1">
              <a:off x="7800959" y="3169127"/>
              <a:ext cx="899" cy="1684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endCxn id="56" idx="0"/>
            </p:cNvCxnSpPr>
            <p:nvPr/>
          </p:nvCxnSpPr>
          <p:spPr bwMode="auto">
            <a:xfrm>
              <a:off x="8587516" y="2818546"/>
              <a:ext cx="0" cy="21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Group 38"/>
            <p:cNvGrpSpPr/>
            <p:nvPr/>
          </p:nvGrpSpPr>
          <p:grpSpPr>
            <a:xfrm flipH="1">
              <a:off x="8458744" y="3337537"/>
              <a:ext cx="257535" cy="256270"/>
              <a:chOff x="4995561" y="2263552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2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132646" y="2442890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646" y="2442890"/>
                    <a:ext cx="218652" cy="25861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/>
            <p:cNvCxnSpPr>
              <a:stCxn id="56" idx="4"/>
              <a:endCxn id="78" idx="0"/>
            </p:cNvCxnSpPr>
            <p:nvPr/>
          </p:nvCxnSpPr>
          <p:spPr bwMode="auto">
            <a:xfrm>
              <a:off x="8587516" y="3163179"/>
              <a:ext cx="0" cy="1743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endCxn id="58" idx="0"/>
            </p:cNvCxnSpPr>
            <p:nvPr/>
          </p:nvCxnSpPr>
          <p:spPr bwMode="auto">
            <a:xfrm>
              <a:off x="9527498" y="2815832"/>
              <a:ext cx="650" cy="2169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Group 41"/>
            <p:cNvGrpSpPr/>
            <p:nvPr/>
          </p:nvGrpSpPr>
          <p:grpSpPr>
            <a:xfrm flipH="1">
              <a:off x="9399381" y="3336209"/>
              <a:ext cx="257535" cy="256271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5134972" y="2444480"/>
                    <a:ext cx="218652" cy="25861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4972" y="2444480"/>
                    <a:ext cx="218652" cy="25861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8750" r="-1875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3" name="Straight Arrow Connector 42"/>
            <p:cNvCxnSpPr>
              <a:stCxn id="58" idx="4"/>
              <a:endCxn id="76" idx="0"/>
            </p:cNvCxnSpPr>
            <p:nvPr/>
          </p:nvCxnSpPr>
          <p:spPr bwMode="auto">
            <a:xfrm>
              <a:off x="9528148" y="3164573"/>
              <a:ext cx="0" cy="1716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59" idx="0"/>
            </p:cNvCxnSpPr>
            <p:nvPr/>
          </p:nvCxnSpPr>
          <p:spPr bwMode="auto">
            <a:xfrm>
              <a:off x="10468637" y="2812510"/>
              <a:ext cx="1518" cy="2211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" name="Group 44"/>
            <p:cNvGrpSpPr/>
            <p:nvPr/>
          </p:nvGrpSpPr>
          <p:grpSpPr>
            <a:xfrm flipH="1">
              <a:off x="10341387" y="3336065"/>
              <a:ext cx="257535" cy="256270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Rectangle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136922" y="243639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6922" y="243639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6667" r="-20000" b="-11111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6" name="Straight Arrow Connector 45"/>
            <p:cNvCxnSpPr>
              <a:stCxn id="59" idx="4"/>
              <a:endCxn id="74" idx="0"/>
            </p:cNvCxnSpPr>
            <p:nvPr/>
          </p:nvCxnSpPr>
          <p:spPr bwMode="auto">
            <a:xfrm>
              <a:off x="10470155" y="3165398"/>
              <a:ext cx="0" cy="1706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>
              <a:stCxn id="82" idx="1"/>
              <a:endCxn id="57" idx="6"/>
            </p:cNvCxnSpPr>
            <p:nvPr/>
          </p:nvCxnSpPr>
          <p:spPr bwMode="auto">
            <a:xfrm flipV="1">
              <a:off x="7152379" y="3103250"/>
              <a:ext cx="583531" cy="36268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Elbow Connector 47"/>
            <p:cNvCxnSpPr>
              <a:stCxn id="80" idx="1"/>
              <a:endCxn id="56" idx="6"/>
            </p:cNvCxnSpPr>
            <p:nvPr/>
          </p:nvCxnSpPr>
          <p:spPr bwMode="auto">
            <a:xfrm flipV="1">
              <a:off x="7929727" y="3097302"/>
              <a:ext cx="591840" cy="3683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78" idx="1"/>
              <a:endCxn id="58" idx="6"/>
            </p:cNvCxnSpPr>
            <p:nvPr/>
          </p:nvCxnSpPr>
          <p:spPr bwMode="auto">
            <a:xfrm flipV="1">
              <a:off x="8716283" y="3098697"/>
              <a:ext cx="745915" cy="36697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Elbow Connector 49"/>
            <p:cNvCxnSpPr>
              <a:stCxn id="76" idx="1"/>
              <a:endCxn id="59" idx="6"/>
            </p:cNvCxnSpPr>
            <p:nvPr/>
          </p:nvCxnSpPr>
          <p:spPr bwMode="auto">
            <a:xfrm flipV="1">
              <a:off x="9656915" y="3099522"/>
              <a:ext cx="747290" cy="36482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Flowchart: Or 50"/>
            <p:cNvSpPr/>
            <p:nvPr/>
          </p:nvSpPr>
          <p:spPr bwMode="auto">
            <a:xfrm>
              <a:off x="11342812" y="3034660"/>
              <a:ext cx="132110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52" name="Straight Arrow Connector 51"/>
            <p:cNvCxnSpPr>
              <a:endCxn id="51" idx="0"/>
            </p:cNvCxnSpPr>
            <p:nvPr/>
          </p:nvCxnSpPr>
          <p:spPr bwMode="auto">
            <a:xfrm>
              <a:off x="11407513" y="2815832"/>
              <a:ext cx="1355" cy="2188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3" name="Group 52"/>
            <p:cNvGrpSpPr/>
            <p:nvPr/>
          </p:nvGrpSpPr>
          <p:grpSpPr>
            <a:xfrm flipH="1">
              <a:off x="11280100" y="3327616"/>
              <a:ext cx="257535" cy="256270"/>
              <a:chOff x="4995561" y="2263551"/>
              <a:chExt cx="599047" cy="6152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7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995561" y="2263551"/>
                    <a:ext cx="599047" cy="615254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137422" y="2436392"/>
                    <a:ext cx="218652" cy="2586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700" dirty="0" smtClean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7422" y="2436392"/>
                    <a:ext cx="218652" cy="25861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26667" r="-20000" b="-5556"/>
                    </a:stretch>
                  </a:blipFill>
                  <a:ln w="952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4" name="Straight Arrow Connector 53"/>
            <p:cNvCxnSpPr>
              <a:stCxn id="51" idx="4"/>
              <a:endCxn id="72" idx="0"/>
            </p:cNvCxnSpPr>
            <p:nvPr/>
          </p:nvCxnSpPr>
          <p:spPr bwMode="auto">
            <a:xfrm>
              <a:off x="11408867" y="3166412"/>
              <a:ext cx="0" cy="1612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stCxn id="74" idx="1"/>
              <a:endCxn id="51" idx="2"/>
            </p:cNvCxnSpPr>
            <p:nvPr/>
          </p:nvCxnSpPr>
          <p:spPr bwMode="auto">
            <a:xfrm flipV="1">
              <a:off x="10598922" y="3100536"/>
              <a:ext cx="743890" cy="36366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Flowchart: Or 55"/>
            <p:cNvSpPr/>
            <p:nvPr/>
          </p:nvSpPr>
          <p:spPr bwMode="auto">
            <a:xfrm flipH="1">
              <a:off x="8521567" y="3031426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57" name="Flowchart: Or 56"/>
            <p:cNvSpPr/>
            <p:nvPr/>
          </p:nvSpPr>
          <p:spPr bwMode="auto">
            <a:xfrm flipH="1">
              <a:off x="7735909" y="3037374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58" name="Flowchart: Or 57"/>
            <p:cNvSpPr/>
            <p:nvPr/>
          </p:nvSpPr>
          <p:spPr bwMode="auto">
            <a:xfrm flipH="1">
              <a:off x="9462199" y="3032821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59" name="Flowchart: Or 58"/>
            <p:cNvSpPr/>
            <p:nvPr/>
          </p:nvSpPr>
          <p:spPr bwMode="auto">
            <a:xfrm flipH="1">
              <a:off x="10404206" y="3033646"/>
              <a:ext cx="131898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60" name="Flowchart: Or 59"/>
            <p:cNvSpPr/>
            <p:nvPr/>
          </p:nvSpPr>
          <p:spPr bwMode="auto">
            <a:xfrm>
              <a:off x="11342812" y="3773524"/>
              <a:ext cx="132110" cy="131753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72" idx="2"/>
              <a:endCxn id="60" idx="0"/>
            </p:cNvCxnSpPr>
            <p:nvPr/>
          </p:nvCxnSpPr>
          <p:spPr bwMode="auto">
            <a:xfrm>
              <a:off x="11408867" y="3583886"/>
              <a:ext cx="0" cy="1896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214915" y="4071802"/>
                  <a:ext cx="38690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4915" y="4071802"/>
                  <a:ext cx="386908" cy="21544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60" idx="4"/>
              <a:endCxn id="62" idx="0"/>
            </p:cNvCxnSpPr>
            <p:nvPr/>
          </p:nvCxnSpPr>
          <p:spPr bwMode="auto">
            <a:xfrm flipH="1">
              <a:off x="11408369" y="3905277"/>
              <a:ext cx="498" cy="1665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1600966" y="3731678"/>
                  <a:ext cx="15966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8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0966" y="3731678"/>
                  <a:ext cx="159663" cy="215444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4" idx="1"/>
              <a:endCxn id="60" idx="6"/>
            </p:cNvCxnSpPr>
            <p:nvPr/>
          </p:nvCxnSpPr>
          <p:spPr bwMode="auto">
            <a:xfrm flipH="1">
              <a:off x="11474922" y="3839400"/>
              <a:ext cx="1260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ounded Rectangle 65"/>
                <p:cNvSpPr/>
                <p:nvPr/>
              </p:nvSpPr>
              <p:spPr bwMode="auto">
                <a:xfrm flipH="1">
                  <a:off x="8364124" y="2664842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6" name="Rounded 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64124" y="2664842"/>
                  <a:ext cx="446785" cy="153703"/>
                </a:xfrm>
                <a:prstGeom prst="round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9304106" y="2662128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304106" y="2662128"/>
                  <a:ext cx="446785" cy="153703"/>
                </a:xfrm>
                <a:prstGeom prst="round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67"/>
                <p:cNvSpPr/>
                <p:nvPr/>
              </p:nvSpPr>
              <p:spPr bwMode="auto">
                <a:xfrm flipH="1">
                  <a:off x="10245245" y="2658807"/>
                  <a:ext cx="446785" cy="153703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8" name="Rounded 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245245" y="2658807"/>
                  <a:ext cx="446785" cy="153703"/>
                </a:xfrm>
                <a:prstGeom prst="round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68"/>
                <p:cNvSpPr/>
                <p:nvPr/>
              </p:nvSpPr>
              <p:spPr bwMode="auto">
                <a:xfrm flipH="1">
                  <a:off x="6800333" y="2661468"/>
                  <a:ext cx="446785" cy="153703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9" name="Rounded 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800333" y="2661468"/>
                  <a:ext cx="446785" cy="153703"/>
                </a:xfrm>
                <a:prstGeom prst="round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 flipH="1">
                  <a:off x="11140405" y="2662128"/>
                  <a:ext cx="534216" cy="15370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1140405" y="2662128"/>
                  <a:ext cx="534216" cy="153703"/>
                </a:xfrm>
                <a:prstGeom prst="round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550991" y="1543838"/>
                  <a:ext cx="114426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=96 </m:t>
                      </m:r>
                      <m:r>
                        <m:rPr>
                          <m:sty m:val="p"/>
                        </m:rPr>
                        <a:rPr lang="nb-NO" sz="800" b="0" i="0" smtClean="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sz="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800" b="0" i="0" smtClean="0">
                          <a:latin typeface="Cambria Math" panose="02040503050406030204" pitchFamily="18" charset="0"/>
                        </a:rPr>
                        <m:t>nonce</m:t>
                      </m:r>
                    </m:oMath>
                  </a14:m>
                  <a:r>
                    <a:rPr lang="nb-NO" sz="800" dirty="0" smtClean="0"/>
                    <a:t> </a:t>
                  </a:r>
                </a:p>
                <a:p>
                  <a:r>
                    <a:rPr lang="nb-NO" sz="800" dirty="0" smtClean="0"/>
                    <a:t>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800" b="0" i="0" smtClean="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p>
                        </m:sSup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nb-NO" sz="800" b="0" dirty="0" smtClean="0"/>
                </a:p>
                <a:p>
                  <a14:m>
                    <m:oMath xmlns:m="http://schemas.openxmlformats.org/officeDocument/2006/math">
                      <m:r>
                        <a:rPr lang="nb-NO" sz="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8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nb-NO" sz="800" b="0" i="1" dirty="0" smtClean="0">
                      <a:latin typeface="Cambria Math" panose="02040503050406030204" pitchFamily="18" charset="0"/>
                    </a:rPr>
                    <a:t>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p>
                        </m:sSup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0991" y="1543838"/>
                  <a:ext cx="1144267" cy="707886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32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privacy: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integrity: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</a:t>
            </a:r>
            <a:r>
              <a:rPr lang="en-US" sz="2000" b="1" dirty="0" smtClean="0">
                <a:solidFill>
                  <a:schemeClr val="tx2"/>
                </a:solidFill>
              </a:rPr>
              <a:t>authenticity</a:t>
            </a:r>
            <a:r>
              <a:rPr lang="nb-NO" sz="2000" b="1" dirty="0" smtClean="0">
                <a:solidFill>
                  <a:schemeClr val="tx2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 smtClean="0">
                <a:solidFill>
                  <a:schemeClr val="tx2"/>
                </a:solidFill>
              </a:rPr>
              <a:t>         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909882" y="1328615"/>
            <a:ext cx="3635195" cy="1457816"/>
            <a:chOff x="7909882" y="1328615"/>
            <a:chExt cx="3635195" cy="1457816"/>
          </a:xfrm>
        </p:grpSpPr>
        <p:sp>
          <p:nvSpPr>
            <p:cNvPr id="2" name="TextBox 1"/>
            <p:cNvSpPr txBox="1"/>
            <p:nvPr/>
          </p:nvSpPr>
          <p:spPr>
            <a:xfrm>
              <a:off x="7909882" y="1328615"/>
              <a:ext cx="363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>
                  <a:solidFill>
                    <a:srgbClr val="3333CC"/>
                  </a:solidFill>
                </a:rPr>
                <a:t>H</a:t>
              </a:r>
              <a:r>
                <a:rPr lang="nb-NO" sz="2400" b="1" dirty="0" smtClean="0">
                  <a:solidFill>
                    <a:srgbClr val="3333CC"/>
                  </a:solidFill>
                </a:rPr>
                <a:t>ow to build?</a:t>
              </a:r>
              <a:endParaRPr lang="en-US" sz="2400" b="1" dirty="0" smtClean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privacy: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integrity: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</a:t>
            </a:r>
            <a:r>
              <a:rPr lang="en-US" sz="2000" b="1" dirty="0" smtClean="0">
                <a:solidFill>
                  <a:schemeClr val="tx2"/>
                </a:solidFill>
              </a:rPr>
              <a:t>authenticity</a:t>
            </a:r>
            <a:r>
              <a:rPr lang="nb-NO" sz="2000" b="1" dirty="0" smtClean="0">
                <a:solidFill>
                  <a:schemeClr val="tx2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 smtClean="0">
                <a:solidFill>
                  <a:schemeClr val="tx2"/>
                </a:solidFill>
              </a:rPr>
              <a:t>         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AES-GCM?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AES-GCM = secure channel?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80" y="2139489"/>
            <a:ext cx="1693768" cy="13550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981451" y="2730436"/>
            <a:ext cx="3627351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4988573" y="1850236"/>
            <a:ext cx="221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"Send Bob $10"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9925" y="2063879"/>
            <a:ext cx="807588" cy="150370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506269" y="3937686"/>
            <a:ext cx="573255" cy="1126910"/>
            <a:chOff x="5288194" y="4546599"/>
            <a:chExt cx="737875" cy="143385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30927" y="4751365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 bwMode="auto">
          <a:xfrm>
            <a:off x="4959177" y="2269256"/>
            <a:ext cx="1705443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AES-GCM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64676" y="3768110"/>
            <a:ext cx="2350955" cy="461182"/>
            <a:chOff x="6364677" y="3768110"/>
            <a:chExt cx="2350955" cy="46118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/>
                <a:t>AES-GCM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8804463" y="3692620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64676" y="4451119"/>
            <a:ext cx="2350955" cy="461182"/>
            <a:chOff x="6364677" y="3768110"/>
            <a:chExt cx="2350955" cy="461182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/>
                <a:t>AES-GCM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8804463" y="4375629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64676" y="5134128"/>
            <a:ext cx="2350955" cy="461182"/>
            <a:chOff x="6364677" y="3768110"/>
            <a:chExt cx="2350955" cy="46118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6619664" y="3768110"/>
              <a:ext cx="1705443" cy="3587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/>
                <a:t>AES-GCM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364677" y="4229291"/>
              <a:ext cx="235095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>
            <a:off x="8804463" y="5058638"/>
            <a:ext cx="6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+10</a:t>
            </a:r>
          </a:p>
        </p:txBody>
      </p:sp>
    </p:spTree>
    <p:extLst>
      <p:ext uri="{BB962C8B-B14F-4D97-AF65-F5344CB8AC3E}">
        <p14:creationId xmlns:p14="http://schemas.microsoft.com/office/powerpoint/2010/main" val="15175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9" name="Horizontal Scroll 28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endParaRPr lang="en-US" dirty="0" smtClean="0"/>
          </a:p>
        </p:txBody>
      </p:sp>
      <p:sp>
        <p:nvSpPr>
          <p:cNvPr id="35" name="Down Arrow 34"/>
          <p:cNvSpPr/>
          <p:nvPr/>
        </p:nvSpPr>
        <p:spPr bwMode="auto">
          <a:xfrm rot="4243737">
            <a:off x="6045345" y="2439993"/>
            <a:ext cx="503024" cy="1867564"/>
          </a:xfrm>
          <a:prstGeom prst="downArrow">
            <a:avLst>
              <a:gd name="adj1" fmla="val 52623"/>
              <a:gd name="adj2" fmla="val 80038"/>
            </a:avLst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 rot="20416568">
            <a:off x="5696366" y="2792080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Configure</a:t>
            </a:r>
            <a:endParaRPr lang="en-US" sz="2000" dirty="0" smtClean="0"/>
          </a:p>
        </p:txBody>
      </p:sp>
      <p:pic>
        <p:nvPicPr>
          <p:cNvPr id="37" name="Picture 4" descr="Lattice graph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87" y="3234112"/>
            <a:ext cx="1099121" cy="1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channels – TLS / IPsec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522" y="1377276"/>
            <a:ext cx="763584" cy="105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778180" y="1541070"/>
            <a:ext cx="945221" cy="7956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46462" y="2551102"/>
            <a:ext cx="3076575" cy="325950"/>
            <a:chOff x="4546462" y="2551102"/>
            <a:chExt cx="3076575" cy="32595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546462" y="2877050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ounded Rectangle 9"/>
            <p:cNvSpPr/>
            <p:nvPr/>
          </p:nvSpPr>
          <p:spPr bwMode="auto">
            <a:xfrm>
              <a:off x="5822171" y="2551102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AES-GCM</a:t>
              </a:r>
              <a:endParaRPr lang="en-US" sz="1200" dirty="0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048303" y="2551102"/>
              <a:ext cx="663387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103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08363" y="3212694"/>
            <a:ext cx="3114674" cy="321581"/>
            <a:chOff x="4508363" y="3060294"/>
            <a:chExt cx="3114674" cy="321581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4508363" y="3378701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ounded Rectangle 11"/>
            <p:cNvSpPr/>
            <p:nvPr/>
          </p:nvSpPr>
          <p:spPr bwMode="auto">
            <a:xfrm>
              <a:off x="5822171" y="3060294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AES-GCM</a:t>
              </a:r>
              <a:endParaRPr lang="en-US" sz="1200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048303" y="3060294"/>
              <a:ext cx="663387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231</a:t>
              </a:r>
              <a:endParaRPr lang="en-US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08363" y="3717517"/>
            <a:ext cx="3114674" cy="321581"/>
            <a:chOff x="4508363" y="3565117"/>
            <a:chExt cx="3114674" cy="32158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508363" y="3883524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5822171" y="3565117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AES-GCM</a:t>
              </a:r>
              <a:endParaRPr lang="en-US" sz="1200" dirty="0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048303" y="3565117"/>
              <a:ext cx="663387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232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08363" y="4186323"/>
            <a:ext cx="3114674" cy="321581"/>
            <a:chOff x="4508363" y="4033923"/>
            <a:chExt cx="3114674" cy="32158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4508363" y="4352330"/>
              <a:ext cx="3114674" cy="3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5822171" y="4033923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AES-GCM</a:t>
              </a:r>
              <a:endParaRPr lang="en-US" sz="1200" dirty="0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048303" y="4033923"/>
              <a:ext cx="663387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233</a:t>
              </a:r>
              <a:endParaRPr lang="en-US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46462" y="4822353"/>
            <a:ext cx="3076575" cy="325950"/>
            <a:chOff x="4546462" y="4822353"/>
            <a:chExt cx="3076575" cy="32595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4546462" y="5148301"/>
              <a:ext cx="3076575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ounded Rectangle 20"/>
            <p:cNvSpPr/>
            <p:nvPr/>
          </p:nvSpPr>
          <p:spPr bwMode="auto">
            <a:xfrm>
              <a:off x="5822171" y="4822353"/>
              <a:ext cx="1208553" cy="239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AES-GCM</a:t>
              </a:r>
              <a:endParaRPr lang="en-US" sz="1200" dirty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048303" y="4822353"/>
              <a:ext cx="663387" cy="239898"/>
            </a:xfrm>
            <a:prstGeom prst="roundRect">
              <a:avLst/>
            </a:prstGeom>
            <a:solidFill>
              <a:srgbClr val="F8CD6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104</a:t>
              </a:r>
              <a:endParaRPr lang="en-US" sz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866562" y="2668215"/>
            <a:ext cx="328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/>
              <a:t>if</a:t>
            </a:r>
            <a:r>
              <a:rPr lang="nb-NO" sz="1200" dirty="0" smtClean="0"/>
              <a:t> 103 == </a:t>
            </a:r>
            <a:r>
              <a:rPr lang="nb-NO" sz="1200" dirty="0" err="1" smtClean="0">
                <a:solidFill>
                  <a:srgbClr val="FF0000"/>
                </a:solidFill>
              </a:rPr>
              <a:t>expected_counter</a:t>
            </a:r>
            <a:r>
              <a:rPr lang="nb-NO" sz="1200" b="1" dirty="0" smtClean="0"/>
              <a:t>:</a:t>
            </a:r>
          </a:p>
          <a:p>
            <a:r>
              <a:rPr lang="nb-NO" sz="1200" dirty="0" smtClean="0"/>
              <a:t>    AES-GCM.decrypt</a:t>
            </a:r>
          </a:p>
          <a:p>
            <a:r>
              <a:rPr lang="nb-NO" sz="1200" dirty="0"/>
              <a:t> </a:t>
            </a:r>
            <a:r>
              <a:rPr lang="nb-NO" sz="1200" dirty="0" smtClean="0"/>
              <a:t>   </a:t>
            </a:r>
            <a:r>
              <a:rPr lang="nb-NO" sz="1200" dirty="0" err="1" smtClean="0">
                <a:solidFill>
                  <a:srgbClr val="FF0000"/>
                </a:solidFill>
              </a:rPr>
              <a:t>expected_counter</a:t>
            </a:r>
            <a:r>
              <a:rPr lang="nb-NO" sz="1200" dirty="0" smtClean="0"/>
              <a:t>++</a:t>
            </a:r>
          </a:p>
          <a:p>
            <a:r>
              <a:rPr lang="nb-NO" sz="1200" b="1" dirty="0" err="1" smtClean="0"/>
              <a:t>else</a:t>
            </a:r>
            <a:endParaRPr lang="nb-NO" sz="1200" b="1" dirty="0" smtClean="0"/>
          </a:p>
          <a:p>
            <a:r>
              <a:rPr lang="nb-NO" sz="1200" dirty="0" smtClean="0"/>
              <a:t>     </a:t>
            </a:r>
            <a:r>
              <a:rPr lang="nb-NO" sz="1200" dirty="0" err="1" smtClean="0"/>
              <a:t>discard</a:t>
            </a:r>
            <a:endParaRPr lang="nb-NO" sz="1200" dirty="0" smtClean="0"/>
          </a:p>
          <a:p>
            <a:r>
              <a:rPr lang="nb-NO" sz="1200" dirty="0"/>
              <a:t>	</a:t>
            </a:r>
            <a:endParaRPr lang="en-US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369734" y="1781667"/>
            <a:ext cx="166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>
                <a:solidFill>
                  <a:schemeClr val="accent2"/>
                </a:solidFill>
              </a:rPr>
              <a:t>expected_counter</a:t>
            </a:r>
            <a:r>
              <a:rPr lang="nb-NO" sz="1200" dirty="0"/>
              <a:t>	</a:t>
            </a:r>
            <a:endParaRPr lang="en-US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203297" y="1781666"/>
            <a:ext cx="166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>
                <a:solidFill>
                  <a:srgbClr val="FF0000"/>
                </a:solidFill>
              </a:rPr>
              <a:t>expected_counter</a:t>
            </a:r>
            <a:r>
              <a:rPr lang="nb-NO" sz="1200" dirty="0">
                <a:solidFill>
                  <a:srgbClr val="FF0000"/>
                </a:solidFill>
              </a:rPr>
              <a:t>	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0825" y="3120248"/>
            <a:ext cx="328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/>
              <a:t>if</a:t>
            </a:r>
            <a:r>
              <a:rPr lang="nb-NO" sz="1200" dirty="0" smtClean="0"/>
              <a:t> 231 == </a:t>
            </a:r>
            <a:r>
              <a:rPr lang="nb-NO" sz="1200" dirty="0" err="1" smtClean="0">
                <a:solidFill>
                  <a:schemeClr val="accent2"/>
                </a:solidFill>
              </a:rPr>
              <a:t>expected_counter</a:t>
            </a:r>
            <a:r>
              <a:rPr lang="nb-NO" sz="1200" b="1" dirty="0" smtClean="0"/>
              <a:t>:</a:t>
            </a:r>
          </a:p>
          <a:p>
            <a:r>
              <a:rPr lang="nb-NO" sz="1200" dirty="0" smtClean="0"/>
              <a:t>    </a:t>
            </a:r>
            <a:r>
              <a:rPr lang="nb-NO" sz="1200" dirty="0"/>
              <a:t>AES-GCM.decrypt</a:t>
            </a:r>
            <a:endParaRPr lang="nb-NO" sz="1200" dirty="0" smtClean="0"/>
          </a:p>
          <a:p>
            <a:r>
              <a:rPr lang="nb-NO" sz="1200" dirty="0"/>
              <a:t> </a:t>
            </a:r>
            <a:r>
              <a:rPr lang="nb-NO" sz="1200" dirty="0" smtClean="0"/>
              <a:t>   </a:t>
            </a:r>
            <a:r>
              <a:rPr lang="nb-NO" sz="1200" dirty="0" err="1" smtClean="0">
                <a:solidFill>
                  <a:schemeClr val="accent2"/>
                </a:solidFill>
              </a:rPr>
              <a:t>expected_counter</a:t>
            </a:r>
            <a:r>
              <a:rPr lang="nb-NO" sz="1200" dirty="0" smtClean="0"/>
              <a:t>++</a:t>
            </a:r>
          </a:p>
          <a:p>
            <a:r>
              <a:rPr lang="nb-NO" sz="1200" b="1" dirty="0" err="1" smtClean="0"/>
              <a:t>else</a:t>
            </a:r>
            <a:endParaRPr lang="nb-NO" sz="1200" b="1" dirty="0" smtClean="0"/>
          </a:p>
          <a:p>
            <a:r>
              <a:rPr lang="nb-NO" sz="1200" dirty="0" smtClean="0"/>
              <a:t>     </a:t>
            </a:r>
            <a:r>
              <a:rPr lang="nb-NO" sz="1200" dirty="0" err="1" smtClean="0"/>
              <a:t>discard</a:t>
            </a:r>
            <a:endParaRPr lang="nb-NO" sz="1200" dirty="0" smtClean="0"/>
          </a:p>
          <a:p>
            <a:r>
              <a:rPr lang="nb-NO" sz="1200" dirty="0"/>
              <a:t>	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869700" y="3719647"/>
            <a:ext cx="328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/>
              <a:t>if</a:t>
            </a:r>
            <a:r>
              <a:rPr lang="nb-NO" sz="1200" dirty="0" smtClean="0"/>
              <a:t> 232 == </a:t>
            </a:r>
            <a:r>
              <a:rPr lang="nb-NO" sz="1200" dirty="0" err="1" smtClean="0">
                <a:solidFill>
                  <a:schemeClr val="accent2"/>
                </a:solidFill>
              </a:rPr>
              <a:t>expected_counter</a:t>
            </a:r>
            <a:r>
              <a:rPr lang="nb-NO" sz="1200" b="1" dirty="0" smtClean="0"/>
              <a:t>:</a:t>
            </a:r>
          </a:p>
          <a:p>
            <a:r>
              <a:rPr lang="nb-NO" sz="1200" dirty="0" smtClean="0"/>
              <a:t>    </a:t>
            </a:r>
            <a:r>
              <a:rPr lang="nb-NO" sz="1200" dirty="0"/>
              <a:t>AES-GCM.decrypt</a:t>
            </a:r>
            <a:endParaRPr lang="nb-NO" sz="1200" dirty="0" smtClean="0"/>
          </a:p>
          <a:p>
            <a:r>
              <a:rPr lang="nb-NO" sz="1200" dirty="0"/>
              <a:t> </a:t>
            </a:r>
            <a:r>
              <a:rPr lang="nb-NO" sz="1200" dirty="0" smtClean="0"/>
              <a:t>   </a:t>
            </a:r>
            <a:r>
              <a:rPr lang="nb-NO" sz="1200" dirty="0" err="1" smtClean="0">
                <a:solidFill>
                  <a:schemeClr val="accent2"/>
                </a:solidFill>
              </a:rPr>
              <a:t>expected_counter</a:t>
            </a:r>
            <a:r>
              <a:rPr lang="nb-NO" sz="1200" dirty="0" smtClean="0"/>
              <a:t>++</a:t>
            </a:r>
          </a:p>
          <a:p>
            <a:r>
              <a:rPr lang="nb-NO" sz="1200" b="1" dirty="0" err="1" smtClean="0"/>
              <a:t>else</a:t>
            </a:r>
            <a:endParaRPr lang="nb-NO" sz="1200" b="1" dirty="0" smtClean="0"/>
          </a:p>
          <a:p>
            <a:r>
              <a:rPr lang="nb-NO" sz="1200" dirty="0" smtClean="0"/>
              <a:t>     </a:t>
            </a:r>
            <a:r>
              <a:rPr lang="nb-NO" sz="1200" dirty="0" err="1" smtClean="0"/>
              <a:t>discard</a:t>
            </a:r>
            <a:endParaRPr lang="nb-NO" sz="1200" dirty="0" smtClean="0"/>
          </a:p>
          <a:p>
            <a:r>
              <a:rPr lang="nb-NO" sz="1200" dirty="0"/>
              <a:t>	</a:t>
            </a:r>
            <a:endParaRPr lang="en-US" sz="1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869700" y="4198742"/>
            <a:ext cx="328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/>
              <a:t>if</a:t>
            </a:r>
            <a:r>
              <a:rPr lang="nb-NO" sz="1200" dirty="0" smtClean="0"/>
              <a:t> 233 == </a:t>
            </a:r>
            <a:r>
              <a:rPr lang="nb-NO" sz="1200" dirty="0" err="1" smtClean="0">
                <a:solidFill>
                  <a:schemeClr val="accent2"/>
                </a:solidFill>
              </a:rPr>
              <a:t>expected_counter</a:t>
            </a:r>
            <a:r>
              <a:rPr lang="nb-NO" sz="1200" b="1" dirty="0" smtClean="0"/>
              <a:t>:</a:t>
            </a:r>
          </a:p>
          <a:p>
            <a:r>
              <a:rPr lang="nb-NO" sz="1200" dirty="0" smtClean="0"/>
              <a:t>    </a:t>
            </a:r>
            <a:r>
              <a:rPr lang="nb-NO" sz="1200" dirty="0"/>
              <a:t>AES-GCM.decrypt</a:t>
            </a:r>
            <a:endParaRPr lang="nb-NO" sz="1200" dirty="0" smtClean="0"/>
          </a:p>
          <a:p>
            <a:r>
              <a:rPr lang="nb-NO" sz="1200" dirty="0"/>
              <a:t> </a:t>
            </a:r>
            <a:r>
              <a:rPr lang="nb-NO" sz="1200" dirty="0" smtClean="0"/>
              <a:t>   </a:t>
            </a:r>
            <a:r>
              <a:rPr lang="nb-NO" sz="1200" dirty="0" err="1" smtClean="0">
                <a:solidFill>
                  <a:schemeClr val="accent2"/>
                </a:solidFill>
              </a:rPr>
              <a:t>expected_counter</a:t>
            </a:r>
            <a:r>
              <a:rPr lang="nb-NO" sz="1200" dirty="0" smtClean="0"/>
              <a:t>++</a:t>
            </a:r>
          </a:p>
          <a:p>
            <a:r>
              <a:rPr lang="nb-NO" sz="1200" b="1" dirty="0" err="1" smtClean="0"/>
              <a:t>else</a:t>
            </a:r>
            <a:endParaRPr lang="nb-NO" sz="1200" b="1" dirty="0" smtClean="0"/>
          </a:p>
          <a:p>
            <a:r>
              <a:rPr lang="nb-NO" sz="1200" dirty="0" smtClean="0"/>
              <a:t>     </a:t>
            </a:r>
            <a:r>
              <a:rPr lang="nb-NO" sz="1200" dirty="0" err="1" smtClean="0"/>
              <a:t>discard</a:t>
            </a:r>
            <a:endParaRPr lang="nb-NO" sz="1200" dirty="0" smtClean="0"/>
          </a:p>
          <a:p>
            <a:r>
              <a:rPr lang="nb-NO" sz="1200" dirty="0"/>
              <a:t>	</a:t>
            </a:r>
            <a:endParaRPr lang="en-US" sz="1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7866562" y="4724186"/>
            <a:ext cx="328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 smtClean="0"/>
              <a:t>if</a:t>
            </a:r>
            <a:r>
              <a:rPr lang="nb-NO" sz="1200" dirty="0" smtClean="0"/>
              <a:t> 104 == </a:t>
            </a:r>
            <a:r>
              <a:rPr lang="nb-NO" sz="1200" dirty="0" err="1" smtClean="0">
                <a:solidFill>
                  <a:srgbClr val="FF0000"/>
                </a:solidFill>
              </a:rPr>
              <a:t>expected_counter</a:t>
            </a:r>
            <a:r>
              <a:rPr lang="nb-NO" sz="1200" b="1" dirty="0" smtClean="0"/>
              <a:t>:</a:t>
            </a:r>
          </a:p>
          <a:p>
            <a:r>
              <a:rPr lang="nb-NO" sz="1200" dirty="0" smtClean="0"/>
              <a:t>    AES-</a:t>
            </a:r>
            <a:r>
              <a:rPr lang="nb-NO" sz="1200" dirty="0" err="1" smtClean="0"/>
              <a:t>GCM.decrypt</a:t>
            </a:r>
            <a:endParaRPr lang="nb-NO" sz="1200" dirty="0" smtClean="0"/>
          </a:p>
          <a:p>
            <a:r>
              <a:rPr lang="nb-NO" sz="1200" dirty="0"/>
              <a:t> </a:t>
            </a:r>
            <a:r>
              <a:rPr lang="nb-NO" sz="1200" dirty="0" smtClean="0"/>
              <a:t>   </a:t>
            </a:r>
            <a:r>
              <a:rPr lang="nb-NO" sz="1200" dirty="0" err="1" smtClean="0">
                <a:solidFill>
                  <a:srgbClr val="FF0000"/>
                </a:solidFill>
              </a:rPr>
              <a:t>expected_counter</a:t>
            </a:r>
            <a:r>
              <a:rPr lang="nb-NO" sz="1200" dirty="0" smtClean="0"/>
              <a:t>++</a:t>
            </a:r>
          </a:p>
          <a:p>
            <a:r>
              <a:rPr lang="nb-NO" sz="1200" b="1" dirty="0" err="1" smtClean="0"/>
              <a:t>else</a:t>
            </a:r>
            <a:endParaRPr lang="nb-NO" sz="1200" b="1" dirty="0" smtClean="0"/>
          </a:p>
          <a:p>
            <a:r>
              <a:rPr lang="nb-NO" sz="1200" dirty="0" smtClean="0"/>
              <a:t>     </a:t>
            </a:r>
            <a:r>
              <a:rPr lang="nb-NO" sz="1200" dirty="0" err="1" smtClean="0"/>
              <a:t>discard</a:t>
            </a:r>
            <a:endParaRPr lang="nb-NO" sz="1200" dirty="0" smtClean="0"/>
          </a:p>
          <a:p>
            <a:r>
              <a:rPr lang="nb-NO" sz="1200" dirty="0"/>
              <a:t>	</a:t>
            </a:r>
            <a:endParaRPr lang="en-US" sz="1200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5093348" y="1675383"/>
            <a:ext cx="1647027" cy="789669"/>
            <a:chOff x="7623234" y="1996762"/>
            <a:chExt cx="1647027" cy="789669"/>
          </a:xfrm>
        </p:grpSpPr>
        <p:sp>
          <p:nvSpPr>
            <p:cNvPr id="35" name="TextBox 34"/>
            <p:cNvSpPr txBox="1"/>
            <p:nvPr/>
          </p:nvSpPr>
          <p:spPr>
            <a:xfrm>
              <a:off x="7623234" y="1996762"/>
              <a:ext cx="16470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1400" dirty="0" smtClean="0"/>
                <a:t>associated data</a:t>
              </a:r>
              <a:endParaRPr lang="en-US" sz="1400" dirty="0" smtClean="0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8046986" y="2318471"/>
              <a:ext cx="305071" cy="467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147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/>
      <p:bldP spid="27" grpId="1"/>
      <p:bldP spid="28" grpId="0"/>
      <p:bldP spid="28" grpId="1"/>
      <p:bldP spid="29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OCBv3 – Offset Codebook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0622" y="1915182"/>
            <a:ext cx="9482053" cy="3990192"/>
            <a:chOff x="1410622" y="1915182"/>
            <a:chExt cx="9482053" cy="3990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 bwMode="auto">
                <a:xfrm flipH="1">
                  <a:off x="4807792" y="3308463"/>
                  <a:ext cx="496869" cy="463979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807792" y="3308463"/>
                  <a:ext cx="496869" cy="46397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lowchart: Or 4"/>
            <p:cNvSpPr/>
            <p:nvPr/>
          </p:nvSpPr>
          <p:spPr bwMode="auto">
            <a:xfrm flipH="1">
              <a:off x="4929606" y="2769173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" name="Straight Arrow Connector 5"/>
            <p:cNvCxnSpPr>
              <a:endCxn id="5" idx="0"/>
            </p:cNvCxnSpPr>
            <p:nvPr/>
          </p:nvCxnSpPr>
          <p:spPr bwMode="auto">
            <a:xfrm>
              <a:off x="5056226" y="2210289"/>
              <a:ext cx="0" cy="5588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>
              <a:stCxn id="5" idx="4"/>
              <a:endCxn id="4" idx="0"/>
            </p:cNvCxnSpPr>
            <p:nvPr/>
          </p:nvCxnSpPr>
          <p:spPr bwMode="auto">
            <a:xfrm>
              <a:off x="5056226" y="3022134"/>
              <a:ext cx="0" cy="2863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/>
                <p:cNvSpPr/>
                <p:nvPr/>
              </p:nvSpPr>
              <p:spPr bwMode="auto">
                <a:xfrm flipH="1">
                  <a:off x="4627321" y="1915184"/>
                  <a:ext cx="857810" cy="29510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627321" y="1915184"/>
                  <a:ext cx="857810" cy="29510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lowchart: Or 13"/>
            <p:cNvSpPr/>
            <p:nvPr/>
          </p:nvSpPr>
          <p:spPr bwMode="auto">
            <a:xfrm flipH="1">
              <a:off x="4929606" y="4063158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4" idx="2"/>
              <a:endCxn id="14" idx="0"/>
            </p:cNvCxnSpPr>
            <p:nvPr/>
          </p:nvCxnSpPr>
          <p:spPr bwMode="auto">
            <a:xfrm>
              <a:off x="5056226" y="3772442"/>
              <a:ext cx="0" cy="2907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14" idx="4"/>
            </p:cNvCxnSpPr>
            <p:nvPr/>
          </p:nvCxnSpPr>
          <p:spPr bwMode="auto">
            <a:xfrm>
              <a:off x="5056226" y="4316119"/>
              <a:ext cx="0" cy="5330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 flipH="1">
                  <a:off x="4627321" y="4849202"/>
                  <a:ext cx="857810" cy="29510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627321" y="4849202"/>
                  <a:ext cx="857810" cy="295105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420665" y="2753291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665" y="2753291"/>
                  <a:ext cx="206154" cy="2736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35" r="-4411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28" idx="1"/>
              <a:endCxn id="5" idx="2"/>
            </p:cNvCxnSpPr>
            <p:nvPr/>
          </p:nvCxnSpPr>
          <p:spPr bwMode="auto">
            <a:xfrm flipH="1">
              <a:off x="5182846" y="2890110"/>
              <a:ext cx="237819" cy="55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420665" y="4047243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665" y="4047243"/>
                  <a:ext cx="206154" cy="2736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235" r="-4411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31" idx="1"/>
              <a:endCxn id="14" idx="2"/>
            </p:cNvCxnSpPr>
            <p:nvPr/>
          </p:nvCxnSpPr>
          <p:spPr bwMode="auto">
            <a:xfrm flipH="1">
              <a:off x="5182846" y="4184060"/>
              <a:ext cx="237819" cy="55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 bwMode="auto">
                <a:xfrm flipH="1">
                  <a:off x="6417569" y="3308463"/>
                  <a:ext cx="496869" cy="463979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17569" y="3308463"/>
                  <a:ext cx="496869" cy="46397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Flowchart: Or 34"/>
            <p:cNvSpPr/>
            <p:nvPr/>
          </p:nvSpPr>
          <p:spPr bwMode="auto">
            <a:xfrm flipH="1">
              <a:off x="6539383" y="2769173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 bwMode="auto">
            <a:xfrm>
              <a:off x="6666003" y="2210289"/>
              <a:ext cx="0" cy="5588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35" idx="4"/>
              <a:endCxn id="34" idx="0"/>
            </p:cNvCxnSpPr>
            <p:nvPr/>
          </p:nvCxnSpPr>
          <p:spPr bwMode="auto">
            <a:xfrm>
              <a:off x="6666003" y="3022134"/>
              <a:ext cx="0" cy="2863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 flipH="1">
                  <a:off x="6237098" y="1915184"/>
                  <a:ext cx="857810" cy="29510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37098" y="1915184"/>
                  <a:ext cx="857810" cy="295105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Flowchart: Or 38"/>
            <p:cNvSpPr/>
            <p:nvPr/>
          </p:nvSpPr>
          <p:spPr bwMode="auto">
            <a:xfrm flipH="1">
              <a:off x="6539383" y="4063158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40" name="Straight Arrow Connector 39"/>
            <p:cNvCxnSpPr>
              <a:stCxn id="34" idx="2"/>
              <a:endCxn id="39" idx="0"/>
            </p:cNvCxnSpPr>
            <p:nvPr/>
          </p:nvCxnSpPr>
          <p:spPr bwMode="auto">
            <a:xfrm>
              <a:off x="6666003" y="3772442"/>
              <a:ext cx="0" cy="2907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39" idx="4"/>
            </p:cNvCxnSpPr>
            <p:nvPr/>
          </p:nvCxnSpPr>
          <p:spPr bwMode="auto">
            <a:xfrm>
              <a:off x="6666003" y="4316119"/>
              <a:ext cx="0" cy="5330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 bwMode="auto">
                <a:xfrm flipH="1">
                  <a:off x="6237098" y="4849202"/>
                  <a:ext cx="857810" cy="29510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37098" y="4849202"/>
                  <a:ext cx="857810" cy="295105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030442" y="2753291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442" y="2753291"/>
                  <a:ext cx="206154" cy="27363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8235" r="-4411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stCxn id="43" idx="1"/>
              <a:endCxn id="35" idx="2"/>
            </p:cNvCxnSpPr>
            <p:nvPr/>
          </p:nvCxnSpPr>
          <p:spPr bwMode="auto">
            <a:xfrm flipH="1">
              <a:off x="6792623" y="2890110"/>
              <a:ext cx="237818" cy="55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030442" y="4047243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442" y="4047243"/>
                  <a:ext cx="206154" cy="27363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8235" r="-4411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45" idx="1"/>
              <a:endCxn id="39" idx="2"/>
            </p:cNvCxnSpPr>
            <p:nvPr/>
          </p:nvCxnSpPr>
          <p:spPr bwMode="auto">
            <a:xfrm flipH="1">
              <a:off x="6792623" y="4184060"/>
              <a:ext cx="237818" cy="55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8027345" y="3312627"/>
                  <a:ext cx="496869" cy="463979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27345" y="3312627"/>
                  <a:ext cx="496869" cy="46397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lowchart: Or 47"/>
            <p:cNvSpPr/>
            <p:nvPr/>
          </p:nvSpPr>
          <p:spPr bwMode="auto">
            <a:xfrm flipH="1">
              <a:off x="8149160" y="2773338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49" name="Straight Arrow Connector 48"/>
            <p:cNvCxnSpPr>
              <a:endCxn id="48" idx="0"/>
            </p:cNvCxnSpPr>
            <p:nvPr/>
          </p:nvCxnSpPr>
          <p:spPr bwMode="auto">
            <a:xfrm>
              <a:off x="8275779" y="2214453"/>
              <a:ext cx="0" cy="5588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48" idx="4"/>
              <a:endCxn id="47" idx="0"/>
            </p:cNvCxnSpPr>
            <p:nvPr/>
          </p:nvCxnSpPr>
          <p:spPr bwMode="auto">
            <a:xfrm>
              <a:off x="8275779" y="3026298"/>
              <a:ext cx="0" cy="2863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/>
                <p:cNvSpPr/>
                <p:nvPr/>
              </p:nvSpPr>
              <p:spPr bwMode="auto">
                <a:xfrm flipH="1">
                  <a:off x="7846874" y="1919348"/>
                  <a:ext cx="857810" cy="295105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Rounded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46874" y="1919348"/>
                  <a:ext cx="857810" cy="295105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lowchart: Or 51"/>
            <p:cNvSpPr/>
            <p:nvPr/>
          </p:nvSpPr>
          <p:spPr bwMode="auto">
            <a:xfrm flipH="1">
              <a:off x="8149160" y="4067323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53" name="Straight Arrow Connector 52"/>
            <p:cNvCxnSpPr>
              <a:stCxn id="47" idx="2"/>
              <a:endCxn id="52" idx="0"/>
            </p:cNvCxnSpPr>
            <p:nvPr/>
          </p:nvCxnSpPr>
          <p:spPr bwMode="auto">
            <a:xfrm>
              <a:off x="8275779" y="3776606"/>
              <a:ext cx="0" cy="2907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>
              <a:stCxn id="52" idx="4"/>
            </p:cNvCxnSpPr>
            <p:nvPr/>
          </p:nvCxnSpPr>
          <p:spPr bwMode="auto">
            <a:xfrm>
              <a:off x="8275779" y="4320283"/>
              <a:ext cx="0" cy="5330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 bwMode="auto">
                <a:xfrm flipH="1">
                  <a:off x="7846874" y="4853366"/>
                  <a:ext cx="857810" cy="29510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46874" y="4853366"/>
                  <a:ext cx="857810" cy="29510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640219" y="2757456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0219" y="2757456"/>
                  <a:ext cx="206154" cy="27363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8235" r="-4411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stCxn id="56" idx="1"/>
              <a:endCxn id="48" idx="2"/>
            </p:cNvCxnSpPr>
            <p:nvPr/>
          </p:nvCxnSpPr>
          <p:spPr bwMode="auto">
            <a:xfrm flipH="1">
              <a:off x="8402399" y="2894274"/>
              <a:ext cx="237818" cy="55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640219" y="4051408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0219" y="4051408"/>
                  <a:ext cx="206154" cy="27363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8235" r="-44118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58" idx="1"/>
              <a:endCxn id="52" idx="2"/>
            </p:cNvCxnSpPr>
            <p:nvPr/>
          </p:nvCxnSpPr>
          <p:spPr bwMode="auto">
            <a:xfrm flipH="1">
              <a:off x="8402399" y="4188226"/>
              <a:ext cx="237818" cy="55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 bwMode="auto">
                <a:xfrm flipH="1">
                  <a:off x="3200870" y="3308463"/>
                  <a:ext cx="496869" cy="463979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200870" y="3308463"/>
                  <a:ext cx="496869" cy="46397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Flowchart: Or 60"/>
            <p:cNvSpPr/>
            <p:nvPr/>
          </p:nvSpPr>
          <p:spPr bwMode="auto">
            <a:xfrm flipH="1">
              <a:off x="3322684" y="2769173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2" name="Straight Arrow Connector 61"/>
            <p:cNvCxnSpPr>
              <a:endCxn id="61" idx="0"/>
            </p:cNvCxnSpPr>
            <p:nvPr/>
          </p:nvCxnSpPr>
          <p:spPr bwMode="auto">
            <a:xfrm>
              <a:off x="3449304" y="2210289"/>
              <a:ext cx="0" cy="5588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61" idx="4"/>
              <a:endCxn id="60" idx="0"/>
            </p:cNvCxnSpPr>
            <p:nvPr/>
          </p:nvCxnSpPr>
          <p:spPr bwMode="auto">
            <a:xfrm>
              <a:off x="3449304" y="3022134"/>
              <a:ext cx="0" cy="2863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/>
                <p:cNvSpPr/>
                <p:nvPr/>
              </p:nvSpPr>
              <p:spPr bwMode="auto">
                <a:xfrm flipH="1">
                  <a:off x="3020399" y="1915184"/>
                  <a:ext cx="857810" cy="29510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Rounded 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020399" y="1915184"/>
                  <a:ext cx="857810" cy="295105"/>
                </a:xfrm>
                <a:prstGeom prst="round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813743" y="2753291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743" y="2753291"/>
                  <a:ext cx="206154" cy="27363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42424" r="-45455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/>
            <p:cNvCxnSpPr>
              <a:stCxn id="65" idx="1"/>
              <a:endCxn id="61" idx="2"/>
            </p:cNvCxnSpPr>
            <p:nvPr/>
          </p:nvCxnSpPr>
          <p:spPr bwMode="auto">
            <a:xfrm flipH="1">
              <a:off x="3575924" y="2890110"/>
              <a:ext cx="237818" cy="55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 bwMode="auto">
                <a:xfrm flipH="1">
                  <a:off x="1590661" y="3323150"/>
                  <a:ext cx="496869" cy="463979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90661" y="3323150"/>
                  <a:ext cx="496869" cy="46397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Flowchart: Or 68"/>
            <p:cNvSpPr/>
            <p:nvPr/>
          </p:nvSpPr>
          <p:spPr bwMode="auto">
            <a:xfrm flipH="1">
              <a:off x="1712475" y="2783860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70" name="Straight Arrow Connector 69"/>
            <p:cNvCxnSpPr>
              <a:endCxn id="69" idx="0"/>
            </p:cNvCxnSpPr>
            <p:nvPr/>
          </p:nvCxnSpPr>
          <p:spPr bwMode="auto">
            <a:xfrm flipH="1">
              <a:off x="1839095" y="2210288"/>
              <a:ext cx="432" cy="5735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>
              <a:stCxn id="69" idx="4"/>
              <a:endCxn id="68" idx="0"/>
            </p:cNvCxnSpPr>
            <p:nvPr/>
          </p:nvCxnSpPr>
          <p:spPr bwMode="auto">
            <a:xfrm>
              <a:off x="1839095" y="3036820"/>
              <a:ext cx="0" cy="2863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 bwMode="auto">
                <a:xfrm flipH="1">
                  <a:off x="1410622" y="1915183"/>
                  <a:ext cx="857810" cy="295105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10622" y="1915183"/>
                  <a:ext cx="857810" cy="295105"/>
                </a:xfrm>
                <a:prstGeom prst="round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203534" y="2767979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534" y="2767979"/>
                  <a:ext cx="206154" cy="27363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8235" r="-41176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>
              <a:stCxn id="73" idx="1"/>
              <a:endCxn id="69" idx="2"/>
            </p:cNvCxnSpPr>
            <p:nvPr/>
          </p:nvCxnSpPr>
          <p:spPr bwMode="auto">
            <a:xfrm flipH="1">
              <a:off x="1965715" y="2904796"/>
              <a:ext cx="237818" cy="55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 bwMode="auto">
                <a:xfrm flipH="1">
                  <a:off x="9637122" y="3308462"/>
                  <a:ext cx="496869" cy="463979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637122" y="3308462"/>
                  <a:ext cx="496869" cy="46397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lowchart: Or 78"/>
            <p:cNvSpPr/>
            <p:nvPr/>
          </p:nvSpPr>
          <p:spPr bwMode="auto">
            <a:xfrm flipH="1">
              <a:off x="9758936" y="2769172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82" idx="2"/>
              <a:endCxn id="79" idx="0"/>
            </p:cNvCxnSpPr>
            <p:nvPr/>
          </p:nvCxnSpPr>
          <p:spPr bwMode="auto">
            <a:xfrm>
              <a:off x="9885554" y="2210287"/>
              <a:ext cx="2" cy="5588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>
              <a:stCxn id="79" idx="4"/>
              <a:endCxn id="78" idx="0"/>
            </p:cNvCxnSpPr>
            <p:nvPr/>
          </p:nvCxnSpPr>
          <p:spPr bwMode="auto">
            <a:xfrm>
              <a:off x="9885556" y="3022133"/>
              <a:ext cx="0" cy="2863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Rounded Rectangle 81"/>
            <p:cNvSpPr/>
            <p:nvPr/>
          </p:nvSpPr>
          <p:spPr bwMode="auto">
            <a:xfrm flipH="1">
              <a:off x="9385805" y="1915182"/>
              <a:ext cx="999498" cy="2951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/>
                <a:t>Checksum</a:t>
              </a:r>
              <a:endParaRPr lang="en-US" sz="1100" dirty="0"/>
            </a:p>
          </p:txBody>
        </p:sp>
        <p:sp>
          <p:nvSpPr>
            <p:cNvPr id="83" name="Flowchart: Or 82"/>
            <p:cNvSpPr/>
            <p:nvPr/>
          </p:nvSpPr>
          <p:spPr bwMode="auto">
            <a:xfrm flipH="1">
              <a:off x="9758936" y="4063157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78" idx="2"/>
              <a:endCxn id="83" idx="0"/>
            </p:cNvCxnSpPr>
            <p:nvPr/>
          </p:nvCxnSpPr>
          <p:spPr bwMode="auto">
            <a:xfrm>
              <a:off x="9885556" y="3772441"/>
              <a:ext cx="0" cy="2907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83" idx="4"/>
            </p:cNvCxnSpPr>
            <p:nvPr/>
          </p:nvCxnSpPr>
          <p:spPr bwMode="auto">
            <a:xfrm>
              <a:off x="9885556" y="4316118"/>
              <a:ext cx="0" cy="5330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/>
                <p:cNvSpPr/>
                <p:nvPr/>
              </p:nvSpPr>
              <p:spPr bwMode="auto">
                <a:xfrm flipH="1">
                  <a:off x="9456651" y="4849201"/>
                  <a:ext cx="857810" cy="295105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Rounded 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456651" y="4849201"/>
                  <a:ext cx="857810" cy="295105"/>
                </a:xfrm>
                <a:prstGeom prst="round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0249995" y="2753291"/>
                  <a:ext cx="206154" cy="2736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9995" y="2753291"/>
                  <a:ext cx="206154" cy="273634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38235" r="-44118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/>
            <p:cNvCxnSpPr>
              <a:stCxn id="87" idx="1"/>
              <a:endCxn id="79" idx="2"/>
            </p:cNvCxnSpPr>
            <p:nvPr/>
          </p:nvCxnSpPr>
          <p:spPr bwMode="auto">
            <a:xfrm flipH="1">
              <a:off x="10012177" y="2890110"/>
              <a:ext cx="237818" cy="55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TextBox 88"/>
            <p:cNvSpPr txBox="1"/>
            <p:nvPr/>
          </p:nvSpPr>
          <p:spPr>
            <a:xfrm>
              <a:off x="10249995" y="4075734"/>
              <a:ext cx="587609" cy="212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sz="1400" dirty="0" err="1" smtClean="0"/>
                <a:t>Auth</a:t>
              </a:r>
              <a:endParaRPr lang="en-US" sz="1400" dirty="0" smtClean="0"/>
            </a:p>
          </p:txBody>
        </p:sp>
        <p:cxnSp>
          <p:nvCxnSpPr>
            <p:cNvPr id="90" name="Straight Arrow Connector 89"/>
            <p:cNvCxnSpPr>
              <a:stCxn id="89" idx="1"/>
              <a:endCxn id="83" idx="2"/>
            </p:cNvCxnSpPr>
            <p:nvPr/>
          </p:nvCxnSpPr>
          <p:spPr bwMode="auto">
            <a:xfrm flipH="1">
              <a:off x="10012177" y="4182147"/>
              <a:ext cx="237818" cy="7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Box 96"/>
            <p:cNvSpPr txBox="1"/>
            <p:nvPr/>
          </p:nvSpPr>
          <p:spPr>
            <a:xfrm>
              <a:off x="2372627" y="4882849"/>
              <a:ext cx="537907" cy="212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 </a:t>
              </a:r>
              <a:r>
                <a:rPr lang="en-US" sz="1400" dirty="0" err="1" smtClean="0"/>
                <a:t>Auth</a:t>
              </a:r>
              <a:endParaRPr lang="en-US" sz="1400" dirty="0" smtClean="0"/>
            </a:p>
          </p:txBody>
        </p:sp>
        <p:sp>
          <p:nvSpPr>
            <p:cNvPr id="98" name="Flowchart: Or 97"/>
            <p:cNvSpPr/>
            <p:nvPr/>
          </p:nvSpPr>
          <p:spPr bwMode="auto">
            <a:xfrm flipH="1">
              <a:off x="2514961" y="4075734"/>
              <a:ext cx="253240" cy="252960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15" name="Straight Arrow Connector 114"/>
            <p:cNvCxnSpPr>
              <a:stCxn id="98" idx="4"/>
              <a:endCxn id="97" idx="0"/>
            </p:cNvCxnSpPr>
            <p:nvPr/>
          </p:nvCxnSpPr>
          <p:spPr bwMode="auto">
            <a:xfrm>
              <a:off x="2641581" y="4328694"/>
              <a:ext cx="0" cy="5541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Elbow Connector 120"/>
            <p:cNvCxnSpPr>
              <a:stCxn id="68" idx="2"/>
              <a:endCxn id="98" idx="6"/>
            </p:cNvCxnSpPr>
            <p:nvPr/>
          </p:nvCxnSpPr>
          <p:spPr bwMode="auto">
            <a:xfrm rot="16200000" flipH="1">
              <a:off x="1969485" y="3656739"/>
              <a:ext cx="415085" cy="675866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Elbow Connector 123"/>
            <p:cNvCxnSpPr>
              <a:stCxn id="60" idx="2"/>
              <a:endCxn id="98" idx="2"/>
            </p:cNvCxnSpPr>
            <p:nvPr/>
          </p:nvCxnSpPr>
          <p:spPr bwMode="auto">
            <a:xfrm rot="5400000">
              <a:off x="2893867" y="3646777"/>
              <a:ext cx="429772" cy="68110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8297606" y="5634722"/>
                  <a:ext cx="259506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/>
                    <a:t>Checksum </a:t>
                  </a:r>
                  <a14:m>
                    <m:oMath xmlns:m="http://schemas.openxmlformats.org/officeDocument/2006/math"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7606" y="5634722"/>
                  <a:ext cx="2595069" cy="24622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4695" t="-24390" r="-469" b="-48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513712" y="5634722"/>
                  <a:ext cx="2995500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- derived from 96-bit nonce </a:t>
                  </a:r>
                  <a14:m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600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712" y="5634722"/>
                  <a:ext cx="2995500" cy="27065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2642" t="-13333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5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OCBv3 </a:t>
            </a:r>
            <a:r>
              <a:rPr lang="en-US" dirty="0" smtClean="0"/>
              <a:t>– properties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Theorem: </a:t>
                </a:r>
                <a:r>
                  <a:rPr lang="en-US" sz="1800" dirty="0" smtClean="0"/>
                  <a:t>AE secure if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is a secure PRF</a:t>
                </a:r>
                <a:endParaRPr lang="en-US" sz="18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The </a:t>
                </a:r>
                <a:r>
                  <a:rPr lang="en-US" sz="1800" dirty="0" smtClean="0"/>
                  <a:t>fastest AEAD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algorithm </a:t>
                </a:r>
                <a:br>
                  <a:rPr lang="en-US" sz="1800" dirty="0" smtClean="0"/>
                </a:br>
                <a:r>
                  <a:rPr lang="en-US" sz="1800" dirty="0" smtClean="0"/>
                  <a:t>in the west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Fully parallelizable and online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Incremental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Patented by </a:t>
                </a:r>
                <a:r>
                  <a:rPr lang="en-US" sz="1800" dirty="0" err="1" smtClean="0"/>
                  <a:t>Rogaway</a:t>
                </a: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Hardly used anywhere</a:t>
                </a:r>
                <a:br>
                  <a:rPr lang="en-US" sz="1600" dirty="0" smtClean="0"/>
                </a:b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n-US" sz="1600" dirty="0" smtClean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If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OCB was your kid, he’d play three sports and be on his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</a:t>
                </a: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way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to Harvard. You’d brag about him to all your friends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.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”</a:t>
                </a:r>
                <a:endParaRPr lang="en-US" dirty="0" smtClean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endParaRPr lang="en-US" dirty="0" smtClean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Unfortunately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OCB is </a:t>
                </a:r>
                <a:r>
                  <a:rPr lang="en-US" i="1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not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 your kid. It belongs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to Philip</a:t>
                </a:r>
              </a:p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</a:t>
                </a:r>
                <a:r>
                  <a:rPr lang="en-US" dirty="0" err="1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Rogaway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,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who also happens to hold a patent on it.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endParaRPr lang="en-US" dirty="0" smtClean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815" t="-1502" r="-102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6460763" y="3956650"/>
            <a:ext cx="5017769" cy="2093280"/>
            <a:chOff x="5515484" y="3781570"/>
            <a:chExt cx="5017769" cy="2093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 flipH="1">
                  <a:off x="7271285" y="4509356"/>
                  <a:ext cx="256803" cy="242362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271285" y="4509356"/>
                  <a:ext cx="256803" cy="2423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lowchart: Or 10"/>
            <p:cNvSpPr/>
            <p:nvPr/>
          </p:nvSpPr>
          <p:spPr bwMode="auto">
            <a:xfrm flipH="1">
              <a:off x="7334244" y="4227655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2" name="Straight Arrow Connector 11"/>
            <p:cNvCxnSpPr>
              <a:endCxn id="11" idx="0"/>
            </p:cNvCxnSpPr>
            <p:nvPr/>
          </p:nvCxnSpPr>
          <p:spPr bwMode="auto">
            <a:xfrm>
              <a:off x="7399686" y="3935720"/>
              <a:ext cx="0" cy="2919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11" idx="4"/>
              <a:endCxn id="9" idx="0"/>
            </p:cNvCxnSpPr>
            <p:nvPr/>
          </p:nvCxnSpPr>
          <p:spPr bwMode="auto">
            <a:xfrm>
              <a:off x="7399686" y="4359791"/>
              <a:ext cx="0" cy="149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 flipH="1">
                  <a:off x="7178010" y="3781570"/>
                  <a:ext cx="443352" cy="15414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" name="Rounded 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178010" y="3781570"/>
                  <a:ext cx="443352" cy="15414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3704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lowchart: Or 14"/>
            <p:cNvSpPr/>
            <p:nvPr/>
          </p:nvSpPr>
          <p:spPr bwMode="auto">
            <a:xfrm flipH="1">
              <a:off x="7334244" y="4903574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9" idx="2"/>
              <a:endCxn id="15" idx="0"/>
            </p:cNvCxnSpPr>
            <p:nvPr/>
          </p:nvCxnSpPr>
          <p:spPr bwMode="auto">
            <a:xfrm>
              <a:off x="7399686" y="4751717"/>
              <a:ext cx="0" cy="151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15" idx="4"/>
            </p:cNvCxnSpPr>
            <p:nvPr/>
          </p:nvCxnSpPr>
          <p:spPr bwMode="auto">
            <a:xfrm>
              <a:off x="7399686" y="5035710"/>
              <a:ext cx="0" cy="278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 flipH="1">
                  <a:off x="7178010" y="5314168"/>
                  <a:ext cx="443352" cy="15414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178010" y="5314168"/>
                  <a:ext cx="443352" cy="15414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b="-3571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588044" y="4219359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044" y="4219359"/>
                  <a:ext cx="106549" cy="1538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7059" r="-58824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stCxn id="19" idx="1"/>
              <a:endCxn id="11" idx="2"/>
            </p:cNvCxnSpPr>
            <p:nvPr/>
          </p:nvCxnSpPr>
          <p:spPr bwMode="auto">
            <a:xfrm flipH="1" flipV="1">
              <a:off x="7465129" y="4293723"/>
              <a:ext cx="122915" cy="2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588044" y="4895261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044" y="4895261"/>
                  <a:ext cx="106549" cy="1538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7059" r="-58824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1"/>
              <a:endCxn id="15" idx="2"/>
            </p:cNvCxnSpPr>
            <p:nvPr/>
          </p:nvCxnSpPr>
          <p:spPr bwMode="auto">
            <a:xfrm flipH="1" flipV="1">
              <a:off x="7465129" y="4969642"/>
              <a:ext cx="122915" cy="25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 bwMode="auto">
                <a:xfrm flipH="1">
                  <a:off x="8103286" y="4509356"/>
                  <a:ext cx="256803" cy="242362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03286" y="4509356"/>
                  <a:ext cx="256803" cy="24236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lowchart: Or 23"/>
            <p:cNvSpPr/>
            <p:nvPr/>
          </p:nvSpPr>
          <p:spPr bwMode="auto">
            <a:xfrm flipH="1">
              <a:off x="8166245" y="4227655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5" name="Straight Arrow Connector 24"/>
            <p:cNvCxnSpPr>
              <a:endCxn id="24" idx="0"/>
            </p:cNvCxnSpPr>
            <p:nvPr/>
          </p:nvCxnSpPr>
          <p:spPr bwMode="auto">
            <a:xfrm>
              <a:off x="8231687" y="3935720"/>
              <a:ext cx="0" cy="2919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24" idx="4"/>
              <a:endCxn id="23" idx="0"/>
            </p:cNvCxnSpPr>
            <p:nvPr/>
          </p:nvCxnSpPr>
          <p:spPr bwMode="auto">
            <a:xfrm>
              <a:off x="8231687" y="4359791"/>
              <a:ext cx="0" cy="149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/>
                <p:cNvSpPr/>
                <p:nvPr/>
              </p:nvSpPr>
              <p:spPr bwMode="auto">
                <a:xfrm flipH="1">
                  <a:off x="8010011" y="3781570"/>
                  <a:ext cx="443352" cy="15414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7" name="Rounded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10011" y="3781570"/>
                  <a:ext cx="443352" cy="154149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 b="-3704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lowchart: Or 27"/>
            <p:cNvSpPr/>
            <p:nvPr/>
          </p:nvSpPr>
          <p:spPr bwMode="auto">
            <a:xfrm flipH="1">
              <a:off x="8166245" y="4903574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9" name="Straight Arrow Connector 28"/>
            <p:cNvCxnSpPr>
              <a:stCxn id="23" idx="2"/>
              <a:endCxn id="28" idx="0"/>
            </p:cNvCxnSpPr>
            <p:nvPr/>
          </p:nvCxnSpPr>
          <p:spPr bwMode="auto">
            <a:xfrm>
              <a:off x="8231687" y="4751717"/>
              <a:ext cx="0" cy="151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28" idx="4"/>
            </p:cNvCxnSpPr>
            <p:nvPr/>
          </p:nvCxnSpPr>
          <p:spPr bwMode="auto">
            <a:xfrm>
              <a:off x="8231687" y="5035710"/>
              <a:ext cx="0" cy="278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 flipH="1">
                  <a:off x="8010011" y="5314168"/>
                  <a:ext cx="443352" cy="15414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010011" y="5314168"/>
                  <a:ext cx="443352" cy="15414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 b="-3571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420045" y="4219359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045" y="4219359"/>
                  <a:ext cx="106549" cy="1538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8889" r="-50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32" idx="1"/>
              <a:endCxn id="24" idx="2"/>
            </p:cNvCxnSpPr>
            <p:nvPr/>
          </p:nvCxnSpPr>
          <p:spPr bwMode="auto">
            <a:xfrm flipH="1" flipV="1">
              <a:off x="8297129" y="4293723"/>
              <a:ext cx="122916" cy="2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420045" y="4895261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045" y="4895261"/>
                  <a:ext cx="106549" cy="1538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8889" r="-50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>
              <a:stCxn id="34" idx="1"/>
              <a:endCxn id="28" idx="2"/>
            </p:cNvCxnSpPr>
            <p:nvPr/>
          </p:nvCxnSpPr>
          <p:spPr bwMode="auto">
            <a:xfrm flipH="1" flipV="1">
              <a:off x="8297129" y="4969642"/>
              <a:ext cx="122916" cy="25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 bwMode="auto">
                <a:xfrm flipH="1">
                  <a:off x="8935286" y="4511531"/>
                  <a:ext cx="256803" cy="242362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35286" y="4511531"/>
                  <a:ext cx="256803" cy="24236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Flowchart: Or 36"/>
            <p:cNvSpPr/>
            <p:nvPr/>
          </p:nvSpPr>
          <p:spPr bwMode="auto">
            <a:xfrm flipH="1">
              <a:off x="8998245" y="4229831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8" name="Straight Arrow Connector 37"/>
            <p:cNvCxnSpPr>
              <a:endCxn id="37" idx="0"/>
            </p:cNvCxnSpPr>
            <p:nvPr/>
          </p:nvCxnSpPr>
          <p:spPr bwMode="auto">
            <a:xfrm>
              <a:off x="9063687" y="3937895"/>
              <a:ext cx="0" cy="2919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37" idx="4"/>
              <a:endCxn id="36" idx="0"/>
            </p:cNvCxnSpPr>
            <p:nvPr/>
          </p:nvCxnSpPr>
          <p:spPr bwMode="auto">
            <a:xfrm>
              <a:off x="9063687" y="4361966"/>
              <a:ext cx="0" cy="149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 bwMode="auto">
                <a:xfrm flipH="1">
                  <a:off x="8842011" y="3783745"/>
                  <a:ext cx="443352" cy="15414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842011" y="3783745"/>
                  <a:ext cx="443352" cy="154149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3571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Flowchart: Or 40"/>
            <p:cNvSpPr/>
            <p:nvPr/>
          </p:nvSpPr>
          <p:spPr bwMode="auto">
            <a:xfrm flipH="1">
              <a:off x="8998245" y="4905750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42" name="Straight Arrow Connector 41"/>
            <p:cNvCxnSpPr>
              <a:stCxn id="36" idx="2"/>
              <a:endCxn id="41" idx="0"/>
            </p:cNvCxnSpPr>
            <p:nvPr/>
          </p:nvCxnSpPr>
          <p:spPr bwMode="auto">
            <a:xfrm>
              <a:off x="9063687" y="4753893"/>
              <a:ext cx="0" cy="151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41" idx="4"/>
            </p:cNvCxnSpPr>
            <p:nvPr/>
          </p:nvCxnSpPr>
          <p:spPr bwMode="auto">
            <a:xfrm>
              <a:off x="9063687" y="5037885"/>
              <a:ext cx="0" cy="278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 bwMode="auto">
                <a:xfrm flipH="1">
                  <a:off x="8842011" y="5316343"/>
                  <a:ext cx="443352" cy="15414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842011" y="5316343"/>
                  <a:ext cx="443352" cy="154149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 b="-3704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252045" y="4221535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045" y="4221535"/>
                  <a:ext cx="106549" cy="1538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7059" r="-5882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45" idx="1"/>
              <a:endCxn id="37" idx="2"/>
            </p:cNvCxnSpPr>
            <p:nvPr/>
          </p:nvCxnSpPr>
          <p:spPr bwMode="auto">
            <a:xfrm flipH="1" flipV="1">
              <a:off x="9129130" y="4295899"/>
              <a:ext cx="122915" cy="2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9252045" y="4897436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045" y="4897436"/>
                  <a:ext cx="106549" cy="1538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7059" r="-5882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>
              <a:stCxn id="47" idx="1"/>
              <a:endCxn id="41" idx="2"/>
            </p:cNvCxnSpPr>
            <p:nvPr/>
          </p:nvCxnSpPr>
          <p:spPr bwMode="auto">
            <a:xfrm flipH="1" flipV="1">
              <a:off x="9129130" y="4971818"/>
              <a:ext cx="122915" cy="25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 bwMode="auto">
                <a:xfrm flipH="1">
                  <a:off x="6440760" y="4509356"/>
                  <a:ext cx="256803" cy="242362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40760" y="4509356"/>
                  <a:ext cx="256803" cy="2423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Flowchart: Or 49"/>
            <p:cNvSpPr/>
            <p:nvPr/>
          </p:nvSpPr>
          <p:spPr bwMode="auto">
            <a:xfrm flipH="1">
              <a:off x="6503718" y="4227655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Arrow Connector 50"/>
            <p:cNvCxnSpPr>
              <a:endCxn id="50" idx="0"/>
            </p:cNvCxnSpPr>
            <p:nvPr/>
          </p:nvCxnSpPr>
          <p:spPr bwMode="auto">
            <a:xfrm>
              <a:off x="6569161" y="3935720"/>
              <a:ext cx="0" cy="2919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50" idx="4"/>
              <a:endCxn id="49" idx="0"/>
            </p:cNvCxnSpPr>
            <p:nvPr/>
          </p:nvCxnSpPr>
          <p:spPr bwMode="auto">
            <a:xfrm>
              <a:off x="6569161" y="4359791"/>
              <a:ext cx="0" cy="149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/>
                <p:cNvSpPr/>
                <p:nvPr/>
              </p:nvSpPr>
              <p:spPr bwMode="auto">
                <a:xfrm flipH="1">
                  <a:off x="6347485" y="3781570"/>
                  <a:ext cx="443352" cy="154149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53" name="Rounded 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47485" y="3781570"/>
                  <a:ext cx="443352" cy="154149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 b="-3704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757519" y="4219359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519" y="4219359"/>
                  <a:ext cx="106549" cy="1538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7059" r="-58824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>
              <a:stCxn id="54" idx="1"/>
              <a:endCxn id="50" idx="2"/>
            </p:cNvCxnSpPr>
            <p:nvPr/>
          </p:nvCxnSpPr>
          <p:spPr bwMode="auto">
            <a:xfrm flipH="1" flipV="1">
              <a:off x="6634603" y="4293723"/>
              <a:ext cx="122916" cy="2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 bwMode="auto">
                <a:xfrm flipH="1">
                  <a:off x="5608536" y="4517028"/>
                  <a:ext cx="256803" cy="242362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608536" y="4517028"/>
                  <a:ext cx="256803" cy="24236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Flowchart: Or 56"/>
            <p:cNvSpPr/>
            <p:nvPr/>
          </p:nvSpPr>
          <p:spPr bwMode="auto">
            <a:xfrm flipH="1">
              <a:off x="5671494" y="4235327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58" name="Straight Arrow Connector 57"/>
            <p:cNvCxnSpPr>
              <a:endCxn id="57" idx="0"/>
            </p:cNvCxnSpPr>
            <p:nvPr/>
          </p:nvCxnSpPr>
          <p:spPr bwMode="auto">
            <a:xfrm flipH="1">
              <a:off x="5736937" y="3935719"/>
              <a:ext cx="223" cy="2996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7" idx="4"/>
              <a:endCxn id="56" idx="0"/>
            </p:cNvCxnSpPr>
            <p:nvPr/>
          </p:nvCxnSpPr>
          <p:spPr bwMode="auto">
            <a:xfrm>
              <a:off x="5736937" y="4367462"/>
              <a:ext cx="0" cy="149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 flipH="1">
                  <a:off x="5515484" y="3781570"/>
                  <a:ext cx="443352" cy="154149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515484" y="3781570"/>
                  <a:ext cx="443352" cy="154149"/>
                </a:xfrm>
                <a:prstGeom prst="roundRect">
                  <a:avLst/>
                </a:prstGeom>
                <a:blipFill rotWithShape="0">
                  <a:blip r:embed="rId19"/>
                  <a:stretch>
                    <a:fillRect b="-3704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925294" y="4227031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5294" y="4227031"/>
                  <a:ext cx="106549" cy="1538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38889" r="-50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61" idx="1"/>
              <a:endCxn id="57" idx="2"/>
            </p:cNvCxnSpPr>
            <p:nvPr/>
          </p:nvCxnSpPr>
          <p:spPr bwMode="auto">
            <a:xfrm flipH="1" flipV="1">
              <a:off x="5802379" y="4301395"/>
              <a:ext cx="122915" cy="2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 bwMode="auto">
                <a:xfrm flipH="1">
                  <a:off x="9767287" y="4509355"/>
                  <a:ext cx="256803" cy="242362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767287" y="4509355"/>
                  <a:ext cx="256803" cy="24236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Flowchart: Or 63"/>
            <p:cNvSpPr/>
            <p:nvPr/>
          </p:nvSpPr>
          <p:spPr bwMode="auto">
            <a:xfrm flipH="1">
              <a:off x="9830246" y="4227655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5" name="Straight Arrow Connector 64"/>
            <p:cNvCxnSpPr>
              <a:stCxn id="67" idx="2"/>
              <a:endCxn id="64" idx="0"/>
            </p:cNvCxnSpPr>
            <p:nvPr/>
          </p:nvCxnSpPr>
          <p:spPr bwMode="auto">
            <a:xfrm flipH="1">
              <a:off x="9895688" y="3935719"/>
              <a:ext cx="1060" cy="2919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64" idx="4"/>
              <a:endCxn id="63" idx="0"/>
            </p:cNvCxnSpPr>
            <p:nvPr/>
          </p:nvCxnSpPr>
          <p:spPr bwMode="auto">
            <a:xfrm>
              <a:off x="9895688" y="4359790"/>
              <a:ext cx="0" cy="149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Rounded Rectangle 66"/>
            <p:cNvSpPr/>
            <p:nvPr/>
          </p:nvSpPr>
          <p:spPr bwMode="auto">
            <a:xfrm flipH="1">
              <a:off x="9602902" y="3781570"/>
              <a:ext cx="587693" cy="154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00" dirty="0" smtClean="0"/>
                <a:t>Checksum</a:t>
              </a:r>
              <a:endParaRPr lang="en-US" sz="600" dirty="0"/>
            </a:p>
          </p:txBody>
        </p:sp>
        <p:sp>
          <p:nvSpPr>
            <p:cNvPr id="68" name="Flowchart: Or 67"/>
            <p:cNvSpPr/>
            <p:nvPr/>
          </p:nvSpPr>
          <p:spPr bwMode="auto">
            <a:xfrm flipH="1">
              <a:off x="9830246" y="4903574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63" idx="2"/>
              <a:endCxn id="68" idx="0"/>
            </p:cNvCxnSpPr>
            <p:nvPr/>
          </p:nvCxnSpPr>
          <p:spPr bwMode="auto">
            <a:xfrm>
              <a:off x="9895688" y="4751717"/>
              <a:ext cx="0" cy="151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>
              <a:stCxn id="68" idx="4"/>
            </p:cNvCxnSpPr>
            <p:nvPr/>
          </p:nvCxnSpPr>
          <p:spPr bwMode="auto">
            <a:xfrm>
              <a:off x="9895688" y="5035709"/>
              <a:ext cx="0" cy="278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 bwMode="auto">
                <a:xfrm flipH="1">
                  <a:off x="9674012" y="5314168"/>
                  <a:ext cx="443352" cy="15414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674012" y="5314168"/>
                  <a:ext cx="443352" cy="154149"/>
                </a:xfrm>
                <a:prstGeom prst="round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084046" y="4219359"/>
                  <a:ext cx="106549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nb-NO" sz="10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00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4046" y="4219359"/>
                  <a:ext cx="106549" cy="15388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8889" r="-50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1"/>
              <a:endCxn id="64" idx="2"/>
            </p:cNvCxnSpPr>
            <p:nvPr/>
          </p:nvCxnSpPr>
          <p:spPr bwMode="auto">
            <a:xfrm flipH="1" flipV="1">
              <a:off x="9961131" y="4293723"/>
              <a:ext cx="122915" cy="25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Box 73"/>
            <p:cNvSpPr txBox="1"/>
            <p:nvPr/>
          </p:nvSpPr>
          <p:spPr>
            <a:xfrm>
              <a:off x="10084046" y="4910143"/>
              <a:ext cx="30370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 </a:t>
              </a:r>
              <a:r>
                <a:rPr lang="en-US" sz="800" dirty="0" err="1" smtClean="0"/>
                <a:t>Auth</a:t>
              </a:r>
              <a:endParaRPr lang="en-US" sz="800" dirty="0" smtClean="0"/>
            </a:p>
          </p:txBody>
        </p:sp>
        <p:cxnSp>
          <p:nvCxnSpPr>
            <p:cNvPr id="75" name="Straight Arrow Connector 74"/>
            <p:cNvCxnSpPr>
              <a:stCxn id="74" idx="1"/>
              <a:endCxn id="68" idx="2"/>
            </p:cNvCxnSpPr>
            <p:nvPr/>
          </p:nvCxnSpPr>
          <p:spPr bwMode="auto">
            <a:xfrm flipH="1" flipV="1">
              <a:off x="9961131" y="4969642"/>
              <a:ext cx="122915" cy="20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extBox 75"/>
            <p:cNvSpPr txBox="1"/>
            <p:nvPr/>
          </p:nvSpPr>
          <p:spPr>
            <a:xfrm>
              <a:off x="6012689" y="5331743"/>
              <a:ext cx="27801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 smtClean="0"/>
                <a:t> </a:t>
              </a:r>
              <a:r>
                <a:rPr lang="en-US" sz="800" dirty="0" err="1" smtClean="0"/>
                <a:t>Auth</a:t>
              </a:r>
              <a:endParaRPr lang="en-US" sz="800" dirty="0" smtClean="0"/>
            </a:p>
          </p:txBody>
        </p:sp>
        <p:sp>
          <p:nvSpPr>
            <p:cNvPr id="77" name="Flowchart: Or 76"/>
            <p:cNvSpPr/>
            <p:nvPr/>
          </p:nvSpPr>
          <p:spPr bwMode="auto">
            <a:xfrm flipH="1">
              <a:off x="6086253" y="4910143"/>
              <a:ext cx="130885" cy="132135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78" name="Straight Arrow Connector 77"/>
            <p:cNvCxnSpPr>
              <a:stCxn id="77" idx="4"/>
              <a:endCxn id="76" idx="0"/>
            </p:cNvCxnSpPr>
            <p:nvPr/>
          </p:nvCxnSpPr>
          <p:spPr bwMode="auto">
            <a:xfrm>
              <a:off x="6151695" y="5042278"/>
              <a:ext cx="1" cy="2894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lbow Connector 78"/>
            <p:cNvCxnSpPr>
              <a:stCxn id="56" idx="2"/>
              <a:endCxn id="77" idx="6"/>
            </p:cNvCxnSpPr>
            <p:nvPr/>
          </p:nvCxnSpPr>
          <p:spPr bwMode="auto">
            <a:xfrm rot="16200000" flipH="1">
              <a:off x="5803184" y="4693142"/>
              <a:ext cx="216822" cy="34931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lbow Connector 79"/>
            <p:cNvCxnSpPr>
              <a:stCxn id="49" idx="2"/>
              <a:endCxn id="77" idx="2"/>
            </p:cNvCxnSpPr>
            <p:nvPr/>
          </p:nvCxnSpPr>
          <p:spPr bwMode="auto">
            <a:xfrm rot="5400000">
              <a:off x="6280903" y="4687953"/>
              <a:ext cx="224493" cy="35202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074969" y="5724488"/>
                  <a:ext cx="1458284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dirty="0" smtClean="0"/>
                    <a:t>Checksum </a:t>
                  </a:r>
                  <a14:m>
                    <m:oMath xmlns:m="http://schemas.openxmlformats.org/officeDocument/2006/math">
                      <m:r>
                        <a:rPr lang="nb-NO" sz="9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sz="900" dirty="0" smtClean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4969" y="5724488"/>
                  <a:ext cx="1458284" cy="13849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5021" t="-31818" r="-1255"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568765" y="5724488"/>
                  <a:ext cx="1680075" cy="1503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900" dirty="0" smtClean="0"/>
                    <a:t> - derived from 96-bit nonce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900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765" y="5724488"/>
                  <a:ext cx="1680075" cy="15036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2909" t="-20833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60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73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87616" y="1981349"/>
            <a:ext cx="9708984" cy="4366075"/>
            <a:chOff x="1187616" y="1981349"/>
            <a:chExt cx="9708984" cy="4366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155628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 flipH="1">
              <a:off x="3006711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ctr+1</a:t>
              </a:r>
            </a:p>
          </p:txBody>
        </p:sp>
        <p:sp>
          <p:nvSpPr>
            <p:cNvPr id="7" name="Flowchart: Or 6"/>
            <p:cNvSpPr/>
            <p:nvPr/>
          </p:nvSpPr>
          <p:spPr bwMode="auto">
            <a:xfrm flipH="1">
              <a:off x="4878877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 bwMode="auto">
            <a:xfrm>
              <a:off x="3922897" y="4328072"/>
              <a:ext cx="232731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5" idx="1"/>
              <a:endCxn id="7" idx="6"/>
            </p:cNvCxnSpPr>
            <p:nvPr/>
          </p:nvCxnSpPr>
          <p:spPr bwMode="auto">
            <a:xfrm>
              <a:off x="4614402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endCxn id="7" idx="0"/>
            </p:cNvCxnSpPr>
            <p:nvPr/>
          </p:nvCxnSpPr>
          <p:spPr bwMode="auto">
            <a:xfrm>
              <a:off x="4995789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solidFill>
                  <a:srgbClr val="F9DB8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99939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Elbow Connector 100"/>
            <p:cNvCxnSpPr>
              <a:stCxn id="192" idx="1"/>
              <a:endCxn id="180" idx="6"/>
            </p:cNvCxnSpPr>
            <p:nvPr/>
          </p:nvCxnSpPr>
          <p:spPr bwMode="auto">
            <a:xfrm>
              <a:off x="2074301" y="2195552"/>
              <a:ext cx="1206107" cy="8030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ounded Rectangle 129"/>
                <p:cNvSpPr/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0" name="Rounded 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59976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Arrow Connector 130"/>
            <p:cNvCxnSpPr>
              <a:stCxn id="7" idx="4"/>
            </p:cNvCxnSpPr>
            <p:nvPr/>
          </p:nvCxnSpPr>
          <p:spPr bwMode="auto">
            <a:xfrm>
              <a:off x="4995789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ounded Rectangle 137"/>
                <p:cNvSpPr/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ounded 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009509" y="4113873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TextBox 139"/>
            <p:cNvSpPr txBox="1"/>
            <p:nvPr/>
          </p:nvSpPr>
          <p:spPr>
            <a:xfrm flipH="1">
              <a:off x="4847133" y="4174183"/>
              <a:ext cx="916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ctr+2</a:t>
              </a:r>
            </a:p>
          </p:txBody>
        </p:sp>
        <p:sp>
          <p:nvSpPr>
            <p:cNvPr id="141" name="Flowchart: Or 140"/>
            <p:cNvSpPr/>
            <p:nvPr/>
          </p:nvSpPr>
          <p:spPr bwMode="auto">
            <a:xfrm flipH="1">
              <a:off x="6732758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42" name="Straight Arrow Connector 141"/>
            <p:cNvCxnSpPr>
              <a:stCxn id="140" idx="1"/>
              <a:endCxn id="139" idx="3"/>
            </p:cNvCxnSpPr>
            <p:nvPr/>
          </p:nvCxnSpPr>
          <p:spPr bwMode="auto">
            <a:xfrm>
              <a:off x="5763319" y="4328072"/>
              <a:ext cx="246190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/>
            <p:cNvCxnSpPr>
              <a:stCxn id="139" idx="1"/>
              <a:endCxn id="141" idx="6"/>
            </p:cNvCxnSpPr>
            <p:nvPr/>
          </p:nvCxnSpPr>
          <p:spPr bwMode="auto">
            <a:xfrm>
              <a:off x="6468283" y="4328076"/>
              <a:ext cx="264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Arrow Connector 143"/>
            <p:cNvCxnSpPr>
              <a:endCxn id="141" idx="0"/>
            </p:cNvCxnSpPr>
            <p:nvPr/>
          </p:nvCxnSpPr>
          <p:spPr bwMode="auto">
            <a:xfrm>
              <a:off x="6849670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ounded Rectangle 144"/>
                <p:cNvSpPr/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5" name="Rounded 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53649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/>
            <p:cNvCxnSpPr>
              <a:stCxn id="141" idx="4"/>
            </p:cNvCxnSpPr>
            <p:nvPr/>
          </p:nvCxnSpPr>
          <p:spPr bwMode="auto">
            <a:xfrm>
              <a:off x="6849670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ounded Rectangle 146"/>
                <p:cNvSpPr/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7" name="Rounded 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59697" y="4113873"/>
                  <a:ext cx="458774" cy="42840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/>
            <p:cNvSpPr txBox="1"/>
            <p:nvPr/>
          </p:nvSpPr>
          <p:spPr>
            <a:xfrm flipH="1">
              <a:off x="6936662" y="4174183"/>
              <a:ext cx="706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ctr+3</a:t>
              </a:r>
            </a:p>
          </p:txBody>
        </p:sp>
        <p:sp>
          <p:nvSpPr>
            <p:cNvPr id="151" name="Flowchart: Or 150"/>
            <p:cNvSpPr/>
            <p:nvPr/>
          </p:nvSpPr>
          <p:spPr bwMode="auto">
            <a:xfrm flipH="1">
              <a:off x="8589984" y="4211293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52" name="Straight Arrow Connector 151"/>
            <p:cNvCxnSpPr>
              <a:stCxn id="150" idx="1"/>
              <a:endCxn id="148" idx="3"/>
            </p:cNvCxnSpPr>
            <p:nvPr/>
          </p:nvCxnSpPr>
          <p:spPr bwMode="auto">
            <a:xfrm>
              <a:off x="7643482" y="4328072"/>
              <a:ext cx="216215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Arrow Connector 152"/>
            <p:cNvCxnSpPr>
              <a:stCxn id="148" idx="1"/>
              <a:endCxn id="151" idx="6"/>
            </p:cNvCxnSpPr>
            <p:nvPr/>
          </p:nvCxnSpPr>
          <p:spPr bwMode="auto">
            <a:xfrm>
              <a:off x="8318472" y="4328076"/>
              <a:ext cx="2715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Arrow Connector 153"/>
            <p:cNvCxnSpPr>
              <a:endCxn id="151" idx="0"/>
            </p:cNvCxnSpPr>
            <p:nvPr/>
          </p:nvCxnSpPr>
          <p:spPr bwMode="auto">
            <a:xfrm>
              <a:off x="8706896" y="3714092"/>
              <a:ext cx="0" cy="4972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ounded Rectangle 154"/>
                <p:cNvSpPr/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ounded 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310875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Straight Arrow Connector 155"/>
            <p:cNvCxnSpPr>
              <a:stCxn id="151" idx="4"/>
            </p:cNvCxnSpPr>
            <p:nvPr/>
          </p:nvCxnSpPr>
          <p:spPr bwMode="auto">
            <a:xfrm>
              <a:off x="8706896" y="4444860"/>
              <a:ext cx="0" cy="4348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ounded Rectangle 156"/>
                <p:cNvSpPr/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7" name="Rounded 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8892" y="3441612"/>
                  <a:ext cx="792043" cy="272479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lowchart: Or 157"/>
            <p:cNvSpPr/>
            <p:nvPr/>
          </p:nvSpPr>
          <p:spPr bwMode="auto">
            <a:xfrm flipH="1">
              <a:off x="4882177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59" name="Straight Arrow Connector 158"/>
            <p:cNvCxnSpPr>
              <a:endCxn id="158" idx="4"/>
            </p:cNvCxnSpPr>
            <p:nvPr/>
          </p:nvCxnSpPr>
          <p:spPr bwMode="auto">
            <a:xfrm flipV="1">
              <a:off x="4995789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766402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Arrow Connector 164"/>
            <p:cNvCxnSpPr>
              <a:stCxn id="158" idx="0"/>
              <a:endCxn id="164" idx="2"/>
            </p:cNvCxnSpPr>
            <p:nvPr/>
          </p:nvCxnSpPr>
          <p:spPr bwMode="auto">
            <a:xfrm flipH="1" flipV="1">
              <a:off x="4995789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Flowchart: Or 167"/>
            <p:cNvSpPr/>
            <p:nvPr/>
          </p:nvSpPr>
          <p:spPr bwMode="auto">
            <a:xfrm flipH="1">
              <a:off x="6736058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69" name="Straight Arrow Connector 168"/>
            <p:cNvCxnSpPr>
              <a:endCxn id="168" idx="4"/>
            </p:cNvCxnSpPr>
            <p:nvPr/>
          </p:nvCxnSpPr>
          <p:spPr bwMode="auto">
            <a:xfrm flipV="1">
              <a:off x="6849670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/>
                <p:cNvSpPr/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0" name="Rectangle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620283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>
              <a:stCxn id="168" idx="0"/>
              <a:endCxn id="170" idx="2"/>
            </p:cNvCxnSpPr>
            <p:nvPr/>
          </p:nvCxnSpPr>
          <p:spPr bwMode="auto">
            <a:xfrm flipH="1" flipV="1">
              <a:off x="6849670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Flowchart: Or 172"/>
            <p:cNvSpPr/>
            <p:nvPr/>
          </p:nvSpPr>
          <p:spPr bwMode="auto">
            <a:xfrm flipH="1">
              <a:off x="8593284" y="2884434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74" name="Straight Arrow Connector 173"/>
            <p:cNvCxnSpPr>
              <a:endCxn id="173" idx="4"/>
            </p:cNvCxnSpPr>
            <p:nvPr/>
          </p:nvCxnSpPr>
          <p:spPr bwMode="auto">
            <a:xfrm flipV="1">
              <a:off x="8706896" y="3118000"/>
              <a:ext cx="633" cy="3236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/>
                <p:cNvSpPr/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5" name="Rectangle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477509" y="1986073"/>
                  <a:ext cx="458774" cy="42840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6" name="Straight Arrow Connector 175"/>
            <p:cNvCxnSpPr>
              <a:stCxn id="173" idx="0"/>
              <a:endCxn id="175" idx="2"/>
            </p:cNvCxnSpPr>
            <p:nvPr/>
          </p:nvCxnSpPr>
          <p:spPr bwMode="auto">
            <a:xfrm flipH="1" flipV="1">
              <a:off x="8706896" y="2414480"/>
              <a:ext cx="633" cy="469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Flowchart: Or 179"/>
            <p:cNvSpPr/>
            <p:nvPr/>
          </p:nvSpPr>
          <p:spPr bwMode="auto">
            <a:xfrm flipH="1">
              <a:off x="3280407" y="2881783"/>
              <a:ext cx="228490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81" name="Straight Arrow Connector 180"/>
            <p:cNvCxnSpPr>
              <a:endCxn id="180" idx="4"/>
            </p:cNvCxnSpPr>
            <p:nvPr/>
          </p:nvCxnSpPr>
          <p:spPr bwMode="auto">
            <a:xfrm flipH="1" flipV="1">
              <a:off x="3394653" y="3115349"/>
              <a:ext cx="768" cy="3262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165265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/>
            <p:cNvCxnSpPr>
              <a:stCxn id="180" idx="0"/>
              <a:endCxn id="182" idx="2"/>
            </p:cNvCxnSpPr>
            <p:nvPr/>
          </p:nvCxnSpPr>
          <p:spPr bwMode="auto">
            <a:xfrm flipV="1">
              <a:off x="3394653" y="2409755"/>
              <a:ext cx="0" cy="472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Arrow Connector 189"/>
            <p:cNvCxnSpPr>
              <a:endCxn id="192" idx="2"/>
            </p:cNvCxnSpPr>
            <p:nvPr/>
          </p:nvCxnSpPr>
          <p:spPr bwMode="auto">
            <a:xfrm flipV="1">
              <a:off x="1844914" y="2409755"/>
              <a:ext cx="0" cy="10318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Rectangle 191"/>
                <p:cNvSpPr/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2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615527" y="1981349"/>
                  <a:ext cx="458774" cy="4284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Elbow Connector 197"/>
            <p:cNvCxnSpPr>
              <a:stCxn id="182" idx="1"/>
              <a:endCxn id="158" idx="6"/>
            </p:cNvCxnSpPr>
            <p:nvPr/>
          </p:nvCxnSpPr>
          <p:spPr bwMode="auto">
            <a:xfrm>
              <a:off x="3624040" y="2195552"/>
              <a:ext cx="1258137" cy="80566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Elbow Connector 200"/>
            <p:cNvCxnSpPr>
              <a:stCxn id="164" idx="1"/>
              <a:endCxn id="168" idx="6"/>
            </p:cNvCxnSpPr>
            <p:nvPr/>
          </p:nvCxnSpPr>
          <p:spPr bwMode="auto">
            <a:xfrm>
              <a:off x="5225176" y="2200276"/>
              <a:ext cx="1510882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Elbow Connector 204"/>
            <p:cNvCxnSpPr>
              <a:stCxn id="170" idx="1"/>
              <a:endCxn id="173" idx="6"/>
            </p:cNvCxnSpPr>
            <p:nvPr/>
          </p:nvCxnSpPr>
          <p:spPr bwMode="auto">
            <a:xfrm>
              <a:off x="7079058" y="2200276"/>
              <a:ext cx="1514227" cy="8009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Rectangle 207"/>
                <p:cNvSpPr/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8" name="Rectangle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579443" y="4113873"/>
                  <a:ext cx="458774" cy="42840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TextBox 208"/>
            <p:cNvSpPr txBox="1"/>
            <p:nvPr/>
          </p:nvSpPr>
          <p:spPr>
            <a:xfrm flipH="1">
              <a:off x="8543199" y="4174183"/>
              <a:ext cx="784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/>
                <a:t>ctr</a:t>
              </a:r>
              <a:endParaRPr lang="en-US" sz="1400" dirty="0" smtClean="0"/>
            </a:p>
          </p:txBody>
        </p:sp>
        <p:sp>
          <p:nvSpPr>
            <p:cNvPr id="210" name="Flowchart: Or 209"/>
            <p:cNvSpPr/>
            <p:nvPr/>
          </p:nvSpPr>
          <p:spPr bwMode="auto">
            <a:xfrm flipH="1">
              <a:off x="10383666" y="4211289"/>
              <a:ext cx="233824" cy="2335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11" name="Straight Arrow Connector 210"/>
            <p:cNvCxnSpPr>
              <a:stCxn id="209" idx="1"/>
              <a:endCxn id="208" idx="3"/>
            </p:cNvCxnSpPr>
            <p:nvPr/>
          </p:nvCxnSpPr>
          <p:spPr bwMode="auto">
            <a:xfrm>
              <a:off x="9327479" y="4328072"/>
              <a:ext cx="251964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Arrow Connector 211"/>
            <p:cNvCxnSpPr>
              <a:stCxn id="208" idx="1"/>
              <a:endCxn id="210" idx="6"/>
            </p:cNvCxnSpPr>
            <p:nvPr/>
          </p:nvCxnSpPr>
          <p:spPr bwMode="auto">
            <a:xfrm flipV="1">
              <a:off x="10038218" y="4328072"/>
              <a:ext cx="345448" cy="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ounded Rectangle 212"/>
                <p:cNvSpPr/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3" name="Rounded Rectangle 2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104557" y="4879700"/>
                  <a:ext cx="792043" cy="272479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210" idx="4"/>
            </p:cNvCxnSpPr>
            <p:nvPr/>
          </p:nvCxnSpPr>
          <p:spPr bwMode="auto">
            <a:xfrm>
              <a:off x="10500578" y="4444855"/>
              <a:ext cx="0" cy="4348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Curved Connector 242"/>
            <p:cNvCxnSpPr>
              <a:stCxn id="175" idx="1"/>
              <a:endCxn id="210" idx="0"/>
            </p:cNvCxnSpPr>
            <p:nvPr/>
          </p:nvCxnSpPr>
          <p:spPr bwMode="auto">
            <a:xfrm>
              <a:off x="8936283" y="2200276"/>
              <a:ext cx="1564295" cy="201101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240" y="2838448"/>
                  <a:ext cx="28963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187616" y="5270206"/>
                  <a:ext cx="3065492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=104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bit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nonce</m:t>
                        </m:r>
                      </m:oMath>
                    </m:oMathPara>
                  </a14:m>
                  <a:endParaRPr lang="nb-NO" sz="1600" b="0" dirty="0" smtClean="0">
                    <a:latin typeface="Cambria Math" panose="02040503050406030204" pitchFamily="18" charset="0"/>
                  </a:endParaRPr>
                </a:p>
                <a:p>
                  <a:endParaRPr lang="nb-NO" sz="1600" b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len</m:t>
                            </m:r>
                          </m:e>
                          <m:sub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i="1" dirty="0" smtClean="0"/>
                </a:p>
                <a:p>
                  <a:r>
                    <a:rPr lang="en-US" sz="1600" dirty="0" err="1" smtClean="0"/>
                    <a:t>ctr</a:t>
                  </a:r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a14:m>
                  <a:endParaRPr lang="en-US" sz="1600" i="1" dirty="0" smtClean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16" y="5270206"/>
                  <a:ext cx="3065492" cy="107721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193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31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4847133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9" y="4328072"/>
            <a:ext cx="246190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543199" y="4174183"/>
            <a:ext cx="7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ctr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187616" y="5270206"/>
                <a:ext cx="30654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=104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nonce</m:t>
                      </m:r>
                    </m:oMath>
                  </m:oMathPara>
                </a14:m>
                <a:endParaRPr lang="nb-NO" sz="1600" b="0" dirty="0" smtClean="0">
                  <a:latin typeface="Cambria Math" panose="02040503050406030204" pitchFamily="18" charset="0"/>
                </a:endParaRPr>
              </a:p>
              <a:p>
                <a:endParaRPr lang="nb-NO" sz="1600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 smtClean="0"/>
              </a:p>
              <a:p>
                <a:r>
                  <a:rPr lang="en-US" sz="1600" dirty="0" err="1" smtClean="0"/>
                  <a:t>ctr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1600" i="1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270206"/>
                <a:ext cx="3065492" cy="1077218"/>
              </a:xfrm>
              <a:prstGeom prst="rect">
                <a:avLst/>
              </a:prstGeom>
              <a:blipFill rotWithShape="0">
                <a:blip r:embed="rId17"/>
                <a:stretch>
                  <a:fillRect l="-119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 bwMode="auto">
          <a:xfrm>
            <a:off x="2996107" y="3232132"/>
            <a:ext cx="6712429" cy="2246083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CTR-mode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719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159485" y="4174183"/>
            <a:ext cx="60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8" y="4328072"/>
            <a:ext cx="24619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869723" y="4174183"/>
            <a:ext cx="45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ctr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187616" y="5270206"/>
                <a:ext cx="30654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=104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nonce</m:t>
                      </m:r>
                    </m:oMath>
                  </m:oMathPara>
                </a14:m>
                <a:endParaRPr lang="nb-NO" sz="1600" b="0" dirty="0" smtClean="0">
                  <a:latin typeface="Cambria Math" panose="02040503050406030204" pitchFamily="18" charset="0"/>
                </a:endParaRPr>
              </a:p>
              <a:p>
                <a:endParaRPr lang="nb-NO" sz="1600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 smtClean="0"/>
              </a:p>
              <a:p>
                <a:r>
                  <a:rPr lang="en-US" sz="1600" dirty="0" err="1" smtClean="0"/>
                  <a:t>ctr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1600" i="1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270206"/>
                <a:ext cx="3065492" cy="1077218"/>
              </a:xfrm>
              <a:prstGeom prst="rect">
                <a:avLst/>
              </a:prstGeom>
              <a:blipFill rotWithShape="0">
                <a:blip r:embed="rId17"/>
                <a:stretch>
                  <a:fillRect l="-119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 bwMode="auto">
              <a:xfrm>
                <a:off x="809625" y="1578101"/>
                <a:ext cx="10951003" cy="2399621"/>
              </a:xfrm>
              <a:prstGeom prst="roundRect">
                <a:avLst/>
              </a:prstGeom>
              <a:noFill/>
              <a:ln>
                <a:prstDash val="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b="1" dirty="0" smtClean="0"/>
                  <a:t>-CBC-MAC</a:t>
                </a: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625" y="1578101"/>
                <a:ext cx="10951003" cy="2399621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prstDash val="dash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2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3441612"/>
                <a:ext cx="792043" cy="27247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55628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3006711" y="4174183"/>
            <a:ext cx="91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878877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922897" y="4328072"/>
            <a:ext cx="23273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614402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4995789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solidFill>
                <a:srgbClr val="F9DB8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9399" y="3441612"/>
                <a:ext cx="792043" cy="2724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2074301" y="2195552"/>
            <a:ext cx="1206107" cy="8030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99767" y="4879700"/>
                <a:ext cx="792043" cy="2724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</p:cNvCxnSpPr>
          <p:nvPr/>
        </p:nvCxnSpPr>
        <p:spPr bwMode="auto">
          <a:xfrm>
            <a:off x="4995789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ounded Rectangle 137"/>
              <p:cNvSpPr/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8" name="Rounded 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3441612"/>
                <a:ext cx="792043" cy="2724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009509" y="4113873"/>
                <a:ext cx="458774" cy="428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159485" y="4174183"/>
            <a:ext cx="603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732758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763318" y="4328072"/>
            <a:ext cx="246191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68283" y="4328076"/>
            <a:ext cx="264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endCxn id="141" idx="0"/>
          </p:cNvCxnSpPr>
          <p:nvPr/>
        </p:nvCxnSpPr>
        <p:spPr bwMode="auto">
          <a:xfrm>
            <a:off x="6849670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ounded Rectangle 144"/>
              <p:cNvSpPr/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ounded 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53649" y="4879700"/>
                <a:ext cx="792043" cy="2724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</p:cNvCxnSpPr>
          <p:nvPr/>
        </p:nvCxnSpPr>
        <p:spPr bwMode="auto">
          <a:xfrm>
            <a:off x="6849670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3441612"/>
                <a:ext cx="792043" cy="2724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859697" y="4113873"/>
                <a:ext cx="458774" cy="4284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6936662" y="4174183"/>
            <a:ext cx="7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589984" y="4211293"/>
            <a:ext cx="233824" cy="233566"/>
          </a:xfrm>
          <a:prstGeom prst="flowChartOr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solidFill>
                <a:schemeClr val="bg1">
                  <a:lumMod val="9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643482" y="4328072"/>
            <a:ext cx="216215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318472" y="4328076"/>
            <a:ext cx="27151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endCxn id="151" idx="0"/>
          </p:cNvCxnSpPr>
          <p:nvPr/>
        </p:nvCxnSpPr>
        <p:spPr bwMode="auto">
          <a:xfrm>
            <a:off x="8706896" y="3714092"/>
            <a:ext cx="0" cy="4972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ounded Rectangle 154"/>
              <p:cNvSpPr/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ounded 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10875" y="4879700"/>
                <a:ext cx="792043" cy="27247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</p:cNvCxnSpPr>
          <p:nvPr/>
        </p:nvCxnSpPr>
        <p:spPr bwMode="auto">
          <a:xfrm>
            <a:off x="8706896" y="4444860"/>
            <a:ext cx="0" cy="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ounded Rectangle 156"/>
              <p:cNvSpPr/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Rounded 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8892" y="3441612"/>
                <a:ext cx="792043" cy="2724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882177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endCxn id="158" idx="4"/>
          </p:cNvCxnSpPr>
          <p:nvPr/>
        </p:nvCxnSpPr>
        <p:spPr bwMode="auto">
          <a:xfrm flipV="1">
            <a:off x="4995789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766402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995789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736058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endCxn id="168" idx="4"/>
          </p:cNvCxnSpPr>
          <p:nvPr/>
        </p:nvCxnSpPr>
        <p:spPr bwMode="auto">
          <a:xfrm flipV="1">
            <a:off x="6849670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20283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849670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593284" y="2884434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endCxn id="173" idx="4"/>
          </p:cNvCxnSpPr>
          <p:nvPr/>
        </p:nvCxnSpPr>
        <p:spPr bwMode="auto">
          <a:xfrm flipV="1">
            <a:off x="8706896" y="3118000"/>
            <a:ext cx="633" cy="3236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7509" y="1986073"/>
                <a:ext cx="458774" cy="4284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8706896" y="2414480"/>
            <a:ext cx="633" cy="4699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3280407" y="2881783"/>
            <a:ext cx="228490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endCxn id="180" idx="4"/>
          </p:cNvCxnSpPr>
          <p:nvPr/>
        </p:nvCxnSpPr>
        <p:spPr bwMode="auto">
          <a:xfrm flipH="1" flipV="1">
            <a:off x="3394653" y="3115349"/>
            <a:ext cx="768" cy="32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65265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3394653" y="2409755"/>
            <a:ext cx="0" cy="472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endCxn id="192" idx="2"/>
          </p:cNvCxnSpPr>
          <p:nvPr/>
        </p:nvCxnSpPr>
        <p:spPr bwMode="auto">
          <a:xfrm flipV="1">
            <a:off x="1844914" y="2409755"/>
            <a:ext cx="0" cy="103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15527" y="1981349"/>
                <a:ext cx="458774" cy="4284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624040" y="2195552"/>
            <a:ext cx="1258137" cy="805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225176" y="2200276"/>
            <a:ext cx="1510882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079058" y="2200276"/>
            <a:ext cx="1514227" cy="800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579443" y="4113873"/>
                <a:ext cx="458774" cy="42840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8869723" y="4174183"/>
            <a:ext cx="45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ctr</a:t>
            </a:r>
            <a:endParaRPr lang="en-US" sz="1400" dirty="0" smtClean="0"/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0383666" y="4211289"/>
            <a:ext cx="233824" cy="2335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327479" y="4328072"/>
            <a:ext cx="251964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038218" y="4328072"/>
            <a:ext cx="345448" cy="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ounded Rectangle 212"/>
              <p:cNvSpPr/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3" name="Rounded 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04557" y="4879700"/>
                <a:ext cx="792043" cy="27247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</p:cNvCxnSpPr>
          <p:nvPr/>
        </p:nvCxnSpPr>
        <p:spPr bwMode="auto">
          <a:xfrm>
            <a:off x="10500578" y="4444855"/>
            <a:ext cx="0" cy="434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8936283" y="2200276"/>
            <a:ext cx="1564295" cy="201101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40" y="2838448"/>
                <a:ext cx="28963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187616" y="5270206"/>
                <a:ext cx="30654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=104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nonce</m:t>
                      </m:r>
                    </m:oMath>
                  </m:oMathPara>
                </a14:m>
                <a:endParaRPr lang="nb-NO" sz="16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nb-NO" sz="16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solidFill>
                    <a:schemeClr val="tx1"/>
                  </a:solidFill>
                </a:endParaRPr>
              </a:p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ctr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lit/>
                      </m:rP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sz="16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16" y="5270206"/>
                <a:ext cx="3065492" cy="1077218"/>
              </a:xfrm>
              <a:prstGeom prst="rect">
                <a:avLst/>
              </a:prstGeom>
              <a:blipFill rotWithShape="0">
                <a:blip r:embed="rId17"/>
                <a:stretch>
                  <a:fillRect l="-119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reeform 85"/>
          <p:cNvSpPr/>
          <p:nvPr/>
        </p:nvSpPr>
        <p:spPr bwMode="auto">
          <a:xfrm>
            <a:off x="809625" y="1578101"/>
            <a:ext cx="10951003" cy="3813050"/>
          </a:xfrm>
          <a:custGeom>
            <a:avLst/>
            <a:gdLst>
              <a:gd name="connsiteX0" fmla="*/ 399945 w 10951003"/>
              <a:gd name="connsiteY0" fmla="*/ 0 h 3813050"/>
              <a:gd name="connsiteX1" fmla="*/ 10551058 w 10951003"/>
              <a:gd name="connsiteY1" fmla="*/ 0 h 3813050"/>
              <a:gd name="connsiteX2" fmla="*/ 10951003 w 10951003"/>
              <a:gd name="connsiteY2" fmla="*/ 399945 h 3813050"/>
              <a:gd name="connsiteX3" fmla="*/ 10951003 w 10951003"/>
              <a:gd name="connsiteY3" fmla="*/ 1999676 h 3813050"/>
              <a:gd name="connsiteX4" fmla="*/ 10951002 w 10951003"/>
              <a:gd name="connsiteY4" fmla="*/ 1999682 h 3813050"/>
              <a:gd name="connsiteX5" fmla="*/ 10951002 w 10951003"/>
              <a:gd name="connsiteY5" fmla="*/ 3331223 h 3813050"/>
              <a:gd name="connsiteX6" fmla="*/ 10469175 w 10951003"/>
              <a:gd name="connsiteY6" fmla="*/ 3813050 h 3813050"/>
              <a:gd name="connsiteX7" fmla="*/ 8541924 w 10951003"/>
              <a:gd name="connsiteY7" fmla="*/ 3813050 h 3813050"/>
              <a:gd name="connsiteX8" fmla="*/ 8060097 w 10951003"/>
              <a:gd name="connsiteY8" fmla="*/ 3331223 h 3813050"/>
              <a:gd name="connsiteX9" fmla="*/ 8060097 w 10951003"/>
              <a:gd name="connsiteY9" fmla="*/ 2399621 h 3813050"/>
              <a:gd name="connsiteX10" fmla="*/ 399945 w 10951003"/>
              <a:gd name="connsiteY10" fmla="*/ 2399621 h 3813050"/>
              <a:gd name="connsiteX11" fmla="*/ 0 w 10951003"/>
              <a:gd name="connsiteY11" fmla="*/ 1999676 h 3813050"/>
              <a:gd name="connsiteX12" fmla="*/ 0 w 10951003"/>
              <a:gd name="connsiteY12" fmla="*/ 399945 h 3813050"/>
              <a:gd name="connsiteX13" fmla="*/ 399945 w 10951003"/>
              <a:gd name="connsiteY13" fmla="*/ 0 h 38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51003" h="3813050">
                <a:moveTo>
                  <a:pt x="399945" y="0"/>
                </a:moveTo>
                <a:lnTo>
                  <a:pt x="10551058" y="0"/>
                </a:lnTo>
                <a:cubicBezTo>
                  <a:pt x="10771942" y="0"/>
                  <a:pt x="10951003" y="179061"/>
                  <a:pt x="10951003" y="399945"/>
                </a:cubicBezTo>
                <a:lnTo>
                  <a:pt x="10951003" y="1999676"/>
                </a:lnTo>
                <a:lnTo>
                  <a:pt x="10951002" y="1999682"/>
                </a:lnTo>
                <a:lnTo>
                  <a:pt x="10951002" y="3331223"/>
                </a:lnTo>
                <a:cubicBezTo>
                  <a:pt x="10951002" y="3597329"/>
                  <a:pt x="10735281" y="3813050"/>
                  <a:pt x="10469175" y="3813050"/>
                </a:cubicBezTo>
                <a:lnTo>
                  <a:pt x="8541924" y="3813050"/>
                </a:lnTo>
                <a:cubicBezTo>
                  <a:pt x="8275818" y="3813050"/>
                  <a:pt x="8060097" y="3597329"/>
                  <a:pt x="8060097" y="3331223"/>
                </a:cubicBezTo>
                <a:lnTo>
                  <a:pt x="8060097" y="2399621"/>
                </a:lnTo>
                <a:lnTo>
                  <a:pt x="399945" y="2399621"/>
                </a:lnTo>
                <a:cubicBezTo>
                  <a:pt x="179061" y="2399621"/>
                  <a:pt x="0" y="2220560"/>
                  <a:pt x="0" y="1999676"/>
                </a:cubicBezTo>
                <a:lnTo>
                  <a:pt x="0" y="399945"/>
                </a:lnTo>
                <a:cubicBezTo>
                  <a:pt x="0" y="179061"/>
                  <a:pt x="179061" y="0"/>
                  <a:pt x="399945" y="0"/>
                </a:cubicBezTo>
                <a:close/>
              </a:path>
            </a:pathLst>
          </a:cu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87" name="Rectangle 86"/>
          <p:cNvSpPr/>
          <p:nvPr/>
        </p:nvSpPr>
        <p:spPr>
          <a:xfrm>
            <a:off x="10009915" y="1694793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/>
              <a:t>CBC-MAC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8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properties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3391" y="1202597"/>
            <a:ext cx="11137237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Slow; needs 2 block cipher </a:t>
            </a:r>
            <a:br>
              <a:rPr lang="en-US" sz="1800" dirty="0" smtClean="0"/>
            </a:br>
            <a:r>
              <a:rPr lang="en-US" sz="1800" dirty="0" smtClean="0"/>
              <a:t>calls per message block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Sequential; not online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Clunky message encoding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Royalty-free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Designed specifically as an alternative </a:t>
            </a:r>
            <a:br>
              <a:rPr lang="en-US" sz="1600" dirty="0" smtClean="0"/>
            </a:br>
            <a:r>
              <a:rPr lang="en-US" sz="1600" dirty="0" smtClean="0"/>
              <a:t>to OCB for use in </a:t>
            </a:r>
            <a:r>
              <a:rPr lang="en-US" sz="1600" dirty="0" err="1" smtClean="0"/>
              <a:t>WiFi</a:t>
            </a:r>
            <a:r>
              <a:rPr lang="en-US" sz="1600" dirty="0" smtClean="0"/>
              <a:t> (WPA2)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Widely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Default encryption algorithm in WPA2</a:t>
            </a:r>
          </a:p>
          <a:p>
            <a:pPr marL="474663" lvl="1" indent="0"/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7605" y="1452365"/>
                <a:ext cx="63150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CCM </a:t>
                </a:r>
                <a:r>
                  <a:rPr lang="en-US" dirty="0" smtClean="0"/>
                  <a:t>is </a:t>
                </a:r>
                <a:r>
                  <a:rPr lang="en-US" dirty="0"/>
                  <a:t>the 1989 Volvo station wagon of AEAD modes.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It’ll </a:t>
                </a:r>
                <a:r>
                  <a:rPr lang="en-US" dirty="0"/>
                  <a:t>get you to your destination reliably, just not in a </a:t>
                </a:r>
                <a:r>
                  <a:rPr lang="en-US" dirty="0" smtClean="0"/>
                  <a:t>hurry.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 </m:t>
                    </m:r>
                  </m:oMath>
                </a14:m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605" y="1452365"/>
                <a:ext cx="6315074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772" t="-3553" r="-193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5977937" y="3391102"/>
            <a:ext cx="5377248" cy="2327659"/>
            <a:chOff x="5986209" y="3790073"/>
            <a:chExt cx="5377248" cy="2327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 bwMode="auto">
                <a:xfrm flipH="1">
                  <a:off x="7827971" y="4609968"/>
                  <a:ext cx="444709" cy="15298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27971" y="4609968"/>
                  <a:ext cx="444709" cy="152989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 flipH="1">
                  <a:off x="7578600" y="4987423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578600" y="4987423"/>
                  <a:ext cx="257588" cy="2405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 flipH="1">
              <a:off x="6933516" y="5007107"/>
              <a:ext cx="514411" cy="2000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 smtClean="0"/>
                <a:t>ctr+1</a:t>
              </a:r>
            </a:p>
          </p:txBody>
        </p:sp>
        <p:sp>
          <p:nvSpPr>
            <p:cNvPr id="11" name="Flowchart: Or 10"/>
            <p:cNvSpPr/>
            <p:nvPr/>
          </p:nvSpPr>
          <p:spPr bwMode="auto">
            <a:xfrm flipH="1">
              <a:off x="7984683" y="5042121"/>
              <a:ext cx="131285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0" idx="1"/>
              <a:endCxn id="9" idx="3"/>
            </p:cNvCxnSpPr>
            <p:nvPr/>
          </p:nvCxnSpPr>
          <p:spPr bwMode="auto">
            <a:xfrm>
              <a:off x="7447927" y="5107135"/>
              <a:ext cx="130673" cy="5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9" idx="1"/>
              <a:endCxn id="11" idx="6"/>
            </p:cNvCxnSpPr>
            <p:nvPr/>
          </p:nvCxnSpPr>
          <p:spPr bwMode="auto">
            <a:xfrm>
              <a:off x="7836188" y="5107691"/>
              <a:ext cx="1484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8050325" y="4762957"/>
              <a:ext cx="0" cy="279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 flipH="1">
                  <a:off x="6929411" y="4609968"/>
                  <a:ext cx="444709" cy="152989"/>
                </a:xfrm>
                <a:prstGeom prst="roundRect">
                  <a:avLst/>
                </a:prstGeom>
                <a:solidFill>
                  <a:srgbClr val="F9DB8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929411" y="4609968"/>
                  <a:ext cx="444709" cy="15298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Elbow Connector 15"/>
            <p:cNvCxnSpPr>
              <a:stCxn id="55" idx="1"/>
              <a:endCxn id="50" idx="6"/>
            </p:cNvCxnSpPr>
            <p:nvPr/>
          </p:nvCxnSpPr>
          <p:spPr bwMode="auto">
            <a:xfrm>
              <a:off x="6409996" y="3910342"/>
              <a:ext cx="677194" cy="45086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 flipH="1">
                  <a:off x="7827971" y="5417412"/>
                  <a:ext cx="444709" cy="15298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827971" y="5417412"/>
                  <a:ext cx="444709" cy="15298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1" idx="4"/>
            </p:cNvCxnSpPr>
            <p:nvPr/>
          </p:nvCxnSpPr>
          <p:spPr bwMode="auto">
            <a:xfrm>
              <a:off x="8050325" y="5173262"/>
              <a:ext cx="0" cy="244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 flipH="1">
                  <a:off x="8868871" y="4609968"/>
                  <a:ext cx="444709" cy="15298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868871" y="4609968"/>
                  <a:ext cx="444709" cy="15298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 bwMode="auto">
                <a:xfrm flipH="1">
                  <a:off x="8619499" y="4987423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619499" y="4987423"/>
                  <a:ext cx="257588" cy="2405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 flipH="1">
              <a:off x="7966859" y="5007107"/>
              <a:ext cx="514411" cy="2000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 smtClean="0"/>
                <a:t>ctr+2</a:t>
              </a:r>
            </a:p>
          </p:txBody>
        </p:sp>
        <p:sp>
          <p:nvSpPr>
            <p:cNvPr id="22" name="Flowchart: Or 21"/>
            <p:cNvSpPr/>
            <p:nvPr/>
          </p:nvSpPr>
          <p:spPr bwMode="auto">
            <a:xfrm flipH="1">
              <a:off x="9025582" y="5042121"/>
              <a:ext cx="131285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21" idx="1"/>
              <a:endCxn id="20" idx="3"/>
            </p:cNvCxnSpPr>
            <p:nvPr/>
          </p:nvCxnSpPr>
          <p:spPr bwMode="auto">
            <a:xfrm>
              <a:off x="8481270" y="5107135"/>
              <a:ext cx="138229" cy="5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20" idx="1"/>
              <a:endCxn id="22" idx="6"/>
            </p:cNvCxnSpPr>
            <p:nvPr/>
          </p:nvCxnSpPr>
          <p:spPr bwMode="auto">
            <a:xfrm>
              <a:off x="8877087" y="5107691"/>
              <a:ext cx="1484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9091225" y="4762957"/>
              <a:ext cx="0" cy="279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 flipH="1">
                  <a:off x="8868871" y="5417412"/>
                  <a:ext cx="444709" cy="15298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868871" y="5417412"/>
                  <a:ext cx="444709" cy="152989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22" idx="4"/>
            </p:cNvCxnSpPr>
            <p:nvPr/>
          </p:nvCxnSpPr>
          <p:spPr bwMode="auto">
            <a:xfrm>
              <a:off x="9091225" y="5173262"/>
              <a:ext cx="0" cy="244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27"/>
                <p:cNvSpPr/>
                <p:nvPr/>
              </p:nvSpPr>
              <p:spPr bwMode="auto">
                <a:xfrm flipH="1">
                  <a:off x="9911649" y="4609968"/>
                  <a:ext cx="444709" cy="15298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8" name="Rounded 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911649" y="4609968"/>
                  <a:ext cx="444709" cy="152989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 bwMode="auto">
                <a:xfrm flipH="1">
                  <a:off x="9658325" y="4987423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658325" y="4987423"/>
                  <a:ext cx="257588" cy="2405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 flipH="1">
              <a:off x="9140068" y="5007107"/>
              <a:ext cx="396859" cy="2000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 smtClean="0"/>
                <a:t>ctr+3</a:t>
              </a:r>
            </a:p>
          </p:txBody>
        </p:sp>
        <p:sp>
          <p:nvSpPr>
            <p:cNvPr id="31" name="Flowchart: Or 30"/>
            <p:cNvSpPr/>
            <p:nvPr/>
          </p:nvSpPr>
          <p:spPr bwMode="auto">
            <a:xfrm flipH="1">
              <a:off x="10068360" y="5042121"/>
              <a:ext cx="131285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30" idx="1"/>
              <a:endCxn id="29" idx="3"/>
            </p:cNvCxnSpPr>
            <p:nvPr/>
          </p:nvCxnSpPr>
          <p:spPr bwMode="auto">
            <a:xfrm>
              <a:off x="9536927" y="5107135"/>
              <a:ext cx="121398" cy="5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1"/>
              <a:endCxn id="31" idx="6"/>
            </p:cNvCxnSpPr>
            <p:nvPr/>
          </p:nvCxnSpPr>
          <p:spPr bwMode="auto">
            <a:xfrm>
              <a:off x="9915914" y="5107691"/>
              <a:ext cx="15244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0134003" y="4762957"/>
              <a:ext cx="0" cy="279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/>
                <p:cNvSpPr/>
                <p:nvPr/>
              </p:nvSpPr>
              <p:spPr bwMode="auto">
                <a:xfrm flipH="1">
                  <a:off x="9911649" y="5417412"/>
                  <a:ext cx="444709" cy="15298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35" name="Rounded 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911649" y="5417412"/>
                  <a:ext cx="444709" cy="152989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31" idx="4"/>
            </p:cNvCxnSpPr>
            <p:nvPr/>
          </p:nvCxnSpPr>
          <p:spPr bwMode="auto">
            <a:xfrm>
              <a:off x="10134003" y="5173262"/>
              <a:ext cx="0" cy="244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/>
                <p:cNvSpPr/>
                <p:nvPr/>
              </p:nvSpPr>
              <p:spPr bwMode="auto">
                <a:xfrm flipH="1">
                  <a:off x="6058847" y="4609968"/>
                  <a:ext cx="444709" cy="15298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37" name="Rounded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058847" y="4609968"/>
                  <a:ext cx="444709" cy="152989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lowchart: Or 37"/>
            <p:cNvSpPr/>
            <p:nvPr/>
          </p:nvSpPr>
          <p:spPr bwMode="auto">
            <a:xfrm flipH="1">
              <a:off x="7986535" y="4297129"/>
              <a:ext cx="128290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flipV="1">
              <a:off x="8050325" y="4428269"/>
              <a:ext cx="355" cy="1816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 bwMode="auto">
                <a:xfrm flipH="1">
                  <a:off x="7921531" y="3792725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21531" y="3792725"/>
                  <a:ext cx="257588" cy="2405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>
              <a:stCxn id="38" idx="0"/>
              <a:endCxn id="40" idx="2"/>
            </p:cNvCxnSpPr>
            <p:nvPr/>
          </p:nvCxnSpPr>
          <p:spPr bwMode="auto">
            <a:xfrm flipH="1" flipV="1">
              <a:off x="8050325" y="4033263"/>
              <a:ext cx="355" cy="2638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Flowchart: Or 41"/>
            <p:cNvSpPr/>
            <p:nvPr/>
          </p:nvSpPr>
          <p:spPr bwMode="auto">
            <a:xfrm flipH="1">
              <a:off x="9027435" y="4297129"/>
              <a:ext cx="128290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V="1">
              <a:off x="9091225" y="4428269"/>
              <a:ext cx="355" cy="1816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 bwMode="auto">
                <a:xfrm flipH="1">
                  <a:off x="8962431" y="3792725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962431" y="3792725"/>
                  <a:ext cx="257588" cy="2405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2" idx="0"/>
              <a:endCxn id="44" idx="2"/>
            </p:cNvCxnSpPr>
            <p:nvPr/>
          </p:nvCxnSpPr>
          <p:spPr bwMode="auto">
            <a:xfrm flipH="1" flipV="1">
              <a:off x="9091225" y="4033263"/>
              <a:ext cx="355" cy="2638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Flowchart: Or 45"/>
            <p:cNvSpPr/>
            <p:nvPr/>
          </p:nvSpPr>
          <p:spPr bwMode="auto">
            <a:xfrm flipH="1">
              <a:off x="10070213" y="4297129"/>
              <a:ext cx="128290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10134003" y="4428269"/>
              <a:ext cx="355" cy="1816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 bwMode="auto">
                <a:xfrm flipH="1">
                  <a:off x="10005209" y="3792725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005209" y="3792725"/>
                  <a:ext cx="257588" cy="2405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>
              <a:stCxn id="46" idx="0"/>
              <a:endCxn id="48" idx="2"/>
            </p:cNvCxnSpPr>
            <p:nvPr/>
          </p:nvCxnSpPr>
          <p:spPr bwMode="auto">
            <a:xfrm flipH="1" flipV="1">
              <a:off x="10134003" y="4033263"/>
              <a:ext cx="355" cy="2638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Flowchart: Or 49"/>
            <p:cNvSpPr/>
            <p:nvPr/>
          </p:nvSpPr>
          <p:spPr bwMode="auto">
            <a:xfrm flipH="1">
              <a:off x="7087189" y="4295640"/>
              <a:ext cx="128290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 flipV="1">
              <a:off x="7151335" y="4426781"/>
              <a:ext cx="431" cy="1831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 bwMode="auto">
                <a:xfrm flipH="1">
                  <a:off x="7022540" y="3790073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022540" y="3790073"/>
                  <a:ext cx="257588" cy="24053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stCxn id="50" idx="0"/>
              <a:endCxn id="52" idx="2"/>
            </p:cNvCxnSpPr>
            <p:nvPr/>
          </p:nvCxnSpPr>
          <p:spPr bwMode="auto">
            <a:xfrm flipV="1">
              <a:off x="7151335" y="4030610"/>
              <a:ext cx="0" cy="2650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281202" y="4030610"/>
              <a:ext cx="0" cy="5793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6152408" y="3790073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152408" y="3790073"/>
                  <a:ext cx="257588" cy="24053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Elbow Connector 55"/>
            <p:cNvCxnSpPr>
              <a:stCxn id="52" idx="1"/>
              <a:endCxn id="38" idx="6"/>
            </p:cNvCxnSpPr>
            <p:nvPr/>
          </p:nvCxnSpPr>
          <p:spPr bwMode="auto">
            <a:xfrm>
              <a:off x="7280129" y="3910342"/>
              <a:ext cx="706407" cy="45235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Elbow Connector 56"/>
            <p:cNvCxnSpPr>
              <a:stCxn id="40" idx="1"/>
              <a:endCxn id="42" idx="6"/>
            </p:cNvCxnSpPr>
            <p:nvPr/>
          </p:nvCxnSpPr>
          <p:spPr bwMode="auto">
            <a:xfrm>
              <a:off x="8179119" y="3912994"/>
              <a:ext cx="848316" cy="4497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Elbow Connector 57"/>
            <p:cNvCxnSpPr>
              <a:stCxn id="44" idx="1"/>
              <a:endCxn id="46" idx="6"/>
            </p:cNvCxnSpPr>
            <p:nvPr/>
          </p:nvCxnSpPr>
          <p:spPr bwMode="auto">
            <a:xfrm>
              <a:off x="9220020" y="3912994"/>
              <a:ext cx="850194" cy="4497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 bwMode="auto">
                <a:xfrm flipH="1">
                  <a:off x="10623912" y="4987423"/>
                  <a:ext cx="257588" cy="240537"/>
                </a:xfrm>
                <a:prstGeom prst="rect">
                  <a:avLst/>
                </a:prstGeom>
                <a:solidFill>
                  <a:srgbClr val="FCED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623912" y="4987423"/>
                  <a:ext cx="257588" cy="2405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 flipH="1">
              <a:off x="10022563" y="5007107"/>
              <a:ext cx="440350" cy="2000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 err="1" smtClean="0"/>
                <a:t>ctr</a:t>
              </a:r>
              <a:endParaRPr lang="en-US" sz="700" dirty="0" smtClean="0"/>
            </a:p>
          </p:txBody>
        </p:sp>
        <p:sp>
          <p:nvSpPr>
            <p:cNvPr id="61" name="Flowchart: Or 60"/>
            <p:cNvSpPr/>
            <p:nvPr/>
          </p:nvSpPr>
          <p:spPr bwMode="auto">
            <a:xfrm flipH="1">
              <a:off x="11075460" y="5042119"/>
              <a:ext cx="131285" cy="131140"/>
            </a:xfrm>
            <a:prstGeom prst="flowChar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7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62" name="Straight Arrow Connector 61"/>
            <p:cNvCxnSpPr>
              <a:stCxn id="60" idx="1"/>
              <a:endCxn id="59" idx="3"/>
            </p:cNvCxnSpPr>
            <p:nvPr/>
          </p:nvCxnSpPr>
          <p:spPr bwMode="auto">
            <a:xfrm>
              <a:off x="10462913" y="5107135"/>
              <a:ext cx="160999" cy="5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59" idx="1"/>
              <a:endCxn id="61" idx="6"/>
            </p:cNvCxnSpPr>
            <p:nvPr/>
          </p:nvCxnSpPr>
          <p:spPr bwMode="auto">
            <a:xfrm flipV="1">
              <a:off x="10881501" y="5107689"/>
              <a:ext cx="193959" cy="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ounded Rectangle 63"/>
                <p:cNvSpPr/>
                <p:nvPr/>
              </p:nvSpPr>
              <p:spPr bwMode="auto">
                <a:xfrm flipH="1">
                  <a:off x="10918748" y="5417412"/>
                  <a:ext cx="444709" cy="152989"/>
                </a:xfrm>
                <a:prstGeom prst="roundRect">
                  <a:avLst/>
                </a:prstGeom>
                <a:solidFill>
                  <a:schemeClr val="accent6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64" name="Rounded 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918748" y="5417412"/>
                  <a:ext cx="444709" cy="152989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1" idx="4"/>
            </p:cNvCxnSpPr>
            <p:nvPr/>
          </p:nvCxnSpPr>
          <p:spPr bwMode="auto">
            <a:xfrm>
              <a:off x="11141102" y="5173259"/>
              <a:ext cx="0" cy="244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Curved Connector 65"/>
            <p:cNvCxnSpPr>
              <a:stCxn id="48" idx="1"/>
              <a:endCxn id="61" idx="0"/>
            </p:cNvCxnSpPr>
            <p:nvPr/>
          </p:nvCxnSpPr>
          <p:spPr bwMode="auto">
            <a:xfrm>
              <a:off x="10262797" y="3912994"/>
              <a:ext cx="878306" cy="1129125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0950013" y="4271309"/>
                  <a:ext cx="162623" cy="2000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700" dirty="0" smtClean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0013" y="4271309"/>
                  <a:ext cx="162623" cy="20005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3704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986209" y="5594512"/>
                  <a:ext cx="1721184" cy="5232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 =104</m:t>
                        </m:r>
                        <m:r>
                          <a:rPr lang="nb-NO" sz="7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700" b="0" i="0" smtClean="0">
                            <a:latin typeface="Cambria Math" panose="02040503050406030204" pitchFamily="18" charset="0"/>
                          </a:rPr>
                          <m:t>bit</m:t>
                        </m:r>
                        <m:r>
                          <a:rPr lang="nb-NO" sz="7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700" b="0" i="0" smtClean="0">
                            <a:latin typeface="Cambria Math" panose="02040503050406030204" pitchFamily="18" charset="0"/>
                          </a:rPr>
                          <m:t>nonce</m:t>
                        </m:r>
                      </m:oMath>
                    </m:oMathPara>
                  </a14:m>
                  <a:endParaRPr lang="nb-NO" sz="700" b="0" dirty="0" smtClean="0">
                    <a:latin typeface="Cambria Math" panose="02040503050406030204" pitchFamily="18" charset="0"/>
                  </a:endParaRPr>
                </a:p>
                <a:p>
                  <a:endParaRPr lang="nb-NO" sz="700" b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nb-NO" sz="7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700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lit/>
                          </m:rPr>
                          <a:rPr lang="nb-NO" sz="7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7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len</m:t>
                            </m:r>
                          </m:e>
                          <m:sub>
                            <m:r>
                              <a:rPr lang="nb-NO" sz="700" b="0" i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d>
                          <m:dPr>
                            <m:ctrlP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sz="7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700" i="1" dirty="0" smtClean="0"/>
                </a:p>
                <a:p>
                  <a:r>
                    <a:rPr lang="en-US" sz="700" dirty="0" err="1" smtClean="0"/>
                    <a:t>ctr</a:t>
                  </a:r>
                  <a:r>
                    <a:rPr lang="en-US" sz="7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7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sz="7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sz="7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a14:m>
                  <a:endParaRPr lang="en-US" sz="700" i="1" dirty="0" smtClean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209" y="5594512"/>
                  <a:ext cx="1721184" cy="52322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163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37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Authenticated encryption: privacy </a:t>
            </a:r>
            <a:r>
              <a:rPr lang="nb-NO" sz="1800" dirty="0"/>
              <a:t>+</a:t>
            </a:r>
            <a:r>
              <a:rPr lang="nb-NO" sz="1800" dirty="0" smtClean="0"/>
              <a:t> intergrity in one primitive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AEAD: AE + </a:t>
            </a:r>
            <a:r>
              <a:rPr lang="nb-NO" sz="1800" i="1" dirty="0" smtClean="0"/>
              <a:t>associated </a:t>
            </a:r>
            <a:r>
              <a:rPr lang="nb-NO" sz="1800" dirty="0" smtClean="0"/>
              <a:t>data: data that gets integrity protection, but not privacy protection </a:t>
            </a:r>
            <a:br>
              <a:rPr lang="nb-NO" sz="1800" dirty="0" smtClean="0"/>
            </a:br>
            <a:r>
              <a:rPr lang="nb-NO" sz="1800" dirty="0" smtClean="0"/>
              <a:t>(e.g. protocol headers)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AEAD </a:t>
            </a:r>
            <a:r>
              <a:rPr lang="nb-NO" sz="1800" dirty="0" err="1" smtClean="0"/>
              <a:t>examples</a:t>
            </a:r>
            <a:r>
              <a:rPr lang="nb-NO" sz="1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 smtClean="0"/>
              <a:t>GCM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 smtClean="0"/>
              <a:t>CCM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 smtClean="0"/>
              <a:t>OCB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AEAD is </a:t>
            </a:r>
            <a:r>
              <a:rPr lang="nb-NO" sz="1800" i="1" dirty="0" smtClean="0"/>
              <a:t>not</a:t>
            </a:r>
            <a:r>
              <a:rPr lang="nb-NO" sz="1800" dirty="0"/>
              <a:t> </a:t>
            </a:r>
            <a:r>
              <a:rPr lang="nb-NO" sz="1800" dirty="0" smtClean="0"/>
              <a:t>a secure channel!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 smtClean="0"/>
              <a:t>Does not provide </a:t>
            </a:r>
            <a:r>
              <a:rPr lang="nb-NO" sz="1600" i="1" dirty="0" smtClean="0"/>
              <a:t>replay </a:t>
            </a:r>
            <a:r>
              <a:rPr lang="nb-NO" sz="1600" dirty="0" smtClean="0"/>
              <a:t>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 smtClean="0"/>
              <a:t>Secure channels from AEAD: add counters/nonces/timers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err="1" smtClean="0"/>
              <a:t>Next</a:t>
            </a:r>
            <a:r>
              <a:rPr lang="nb-NO" sz="1800" dirty="0" smtClean="0"/>
              <a:t> </a:t>
            </a:r>
            <a:r>
              <a:rPr lang="nb-NO" sz="1800" dirty="0" err="1" smtClean="0"/>
              <a:t>week</a:t>
            </a:r>
            <a:r>
              <a:rPr lang="nb-NO" sz="1800" dirty="0" smtClean="0"/>
              <a:t>: </a:t>
            </a:r>
            <a:r>
              <a:rPr lang="nb-NO" sz="1800" dirty="0" err="1" smtClean="0"/>
              <a:t>hash</a:t>
            </a:r>
            <a:r>
              <a:rPr lang="nb-NO" sz="1800" dirty="0" smtClean="0"/>
              <a:t> </a:t>
            </a:r>
            <a:r>
              <a:rPr lang="nb-NO" sz="1800" dirty="0" err="1" smtClean="0"/>
              <a:t>functions</a:t>
            </a:r>
            <a:r>
              <a:rPr lang="nb-NO" sz="1800" dirty="0" smtClean="0"/>
              <a:t>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9" name="Horizontal Scroll 28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endParaRPr lang="en-US" dirty="0" smtClean="0"/>
          </a:p>
        </p:txBody>
      </p:sp>
      <p:pic>
        <p:nvPicPr>
          <p:cNvPr id="14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579021" y="3379836"/>
            <a:ext cx="1142027" cy="9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5696" y="2834159"/>
            <a:ext cx="2030902" cy="1891715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16" name="Picture 2" descr="Turn off clipart 20 free Cliparts | Download images on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1" y="4725874"/>
            <a:ext cx="891074" cy="8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attice graph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87" y="3234112"/>
            <a:ext cx="1099121" cy="1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47039" y="4206863"/>
            <a:ext cx="4278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FPGA applications: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Aerospace and avionics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Digital signal processors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Defense and military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Medical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hardware accelerators</a:t>
            </a:r>
            <a:br>
              <a:rPr lang="en-US" dirty="0" smtClean="0"/>
            </a:br>
            <a:r>
              <a:rPr lang="en-US" dirty="0" smtClean="0"/>
              <a:t>(e.g. cryptography)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43013" y="1734776"/>
            <a:ext cx="1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327816" y="1348041"/>
            <a:ext cx="471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Bitstream</a:t>
            </a:r>
            <a:r>
              <a:rPr lang="en-US" dirty="0" smtClean="0"/>
              <a:t> design typically a business secret </a:t>
            </a:r>
            <a:br>
              <a:rPr lang="en-US" dirty="0" smtClean="0"/>
            </a:br>
            <a:r>
              <a:rPr lang="en-US" dirty="0" smtClean="0"/>
              <a:t>(or even a national/military secret)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 bwMode="auto">
          <a:xfrm>
            <a:off x="6038335" y="1809706"/>
            <a:ext cx="1392195" cy="729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7538859" y="2166955"/>
            <a:ext cx="1579269" cy="1521124"/>
            <a:chOff x="9308823" y="2149811"/>
            <a:chExt cx="1579269" cy="1521124"/>
          </a:xfrm>
        </p:grpSpPr>
        <p:sp>
          <p:nvSpPr>
            <p:cNvPr id="20" name="Horizontal Scroll 19"/>
            <p:cNvSpPr/>
            <p:nvPr/>
          </p:nvSpPr>
          <p:spPr bwMode="auto">
            <a:xfrm rot="16200000">
              <a:off x="9337896" y="2120738"/>
              <a:ext cx="1521124" cy="1579269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" r="1070"/>
            <a:stretch/>
          </p:blipFill>
          <p:spPr>
            <a:xfrm>
              <a:off x="9586356" y="2454207"/>
              <a:ext cx="1024203" cy="86184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507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7021</TotalTime>
  <Words>2571</Words>
  <Application>Microsoft Office PowerPoint</Application>
  <PresentationFormat>Widescreen</PresentationFormat>
  <Paragraphs>1776</Paragraphs>
  <Slides>78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90" baseType="lpstr">
      <vt:lpstr>MS PGothic</vt:lpstr>
      <vt:lpstr>Arial</vt:lpstr>
      <vt:lpstr>Calibri</vt:lpstr>
      <vt:lpstr>Cambria</vt:lpstr>
      <vt:lpstr>Cambria Math</vt:lpstr>
      <vt:lpstr>Comic Sans MS</vt:lpstr>
      <vt:lpstr>Consolas</vt:lpstr>
      <vt:lpstr>Times New Roman</vt:lpstr>
      <vt:lpstr>Wingdings</vt:lpstr>
      <vt:lpstr>1_TEK4500-UIO</vt:lpstr>
      <vt:lpstr>TEK4500-UIO</vt:lpstr>
      <vt:lpstr>2_TEK4500-UIO</vt:lpstr>
      <vt:lpstr>Lecture 5 – Authenticated encryption</vt:lpstr>
      <vt:lpstr>Midterm exam</vt:lpstr>
      <vt:lpstr>Basic goals of cryptography</vt:lpstr>
      <vt:lpstr>IND-CPA – Indistinguishability against chosen-plaintext attacks </vt:lpstr>
      <vt:lpstr>IND-CCA – Indistinguishability against chosen-ciphertext attacks </vt:lpstr>
      <vt:lpstr>Xilinx FPGA – Starbleed attack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Padding oracles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 </vt:lpstr>
      <vt:lpstr>DTLS padding oracle attack – conclusions</vt:lpstr>
      <vt:lpstr>PowerPoint Presentation</vt:lpstr>
      <vt:lpstr>Authenticated encryption</vt:lpstr>
      <vt:lpstr>Authenticated encryption – syntax </vt:lpstr>
      <vt:lpstr>Authenticated encryption – security</vt:lpstr>
      <vt:lpstr>Authenticated encryption – security</vt:lpstr>
      <vt:lpstr>AE security definition – implications </vt:lpstr>
      <vt:lpstr>Generic composition: AE from Encryption + MAC</vt:lpstr>
      <vt:lpstr>Generic composition: secure?</vt:lpstr>
      <vt:lpstr>EtM – security </vt:lpstr>
      <vt:lpstr>CCA-attacks – revisited </vt:lpstr>
      <vt:lpstr>PowerPoint Presentation</vt:lpstr>
      <vt:lpstr>AEAD – AE with associated data (AD)</vt:lpstr>
      <vt:lpstr>Authenticated encryption w/associated data (AEAD) – syntax </vt:lpstr>
      <vt:lpstr>Authenticated encryption w/associated data (AEAD) – syntax </vt:lpstr>
      <vt:lpstr>Authenticated encryption w/associated data (AEAD) – syntax </vt:lpstr>
      <vt:lpstr>AEAD security (nonce-based)</vt:lpstr>
      <vt:lpstr>PowerPoint Presentation</vt:lpstr>
      <vt:lpstr>GCM – Galois/Counter Mode</vt:lpstr>
      <vt:lpstr>GCM – Galois/Counter Mode</vt:lpstr>
      <vt:lpstr>GCM – Galois/Counter Mode</vt:lpstr>
      <vt:lpstr>GCM – properties</vt:lpstr>
      <vt:lpstr>Ideal solution: secure channels</vt:lpstr>
      <vt:lpstr>Ideal solution: secure channels</vt:lpstr>
      <vt:lpstr>AES-GCM = secure channel?</vt:lpstr>
      <vt:lpstr>Secure channels – TLS / IPsec</vt:lpstr>
      <vt:lpstr>OCBv3 – Offset Codebook Mode</vt:lpstr>
      <vt:lpstr>OCBv3 – properties </vt:lpstr>
      <vt:lpstr>CCM – Counter Mode with CBC-MAC</vt:lpstr>
      <vt:lpstr>CCM – Counter Mode with CBC-MAC</vt:lpstr>
      <vt:lpstr>CCM – Counter Mode with CBC-MAC</vt:lpstr>
      <vt:lpstr>CCM – Counter Mode with CBC-MAC</vt:lpstr>
      <vt:lpstr>CCM – properties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474</cp:revision>
  <dcterms:created xsi:type="dcterms:W3CDTF">2020-06-02T10:31:43Z</dcterms:created>
  <dcterms:modified xsi:type="dcterms:W3CDTF">2021-09-22T13:13:35Z</dcterms:modified>
</cp:coreProperties>
</file>