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59"/>
  </p:notesMasterIdLst>
  <p:handoutMasterIdLst>
    <p:handoutMasterId r:id="rId60"/>
  </p:handoutMasterIdLst>
  <p:sldIdLst>
    <p:sldId id="327" r:id="rId4"/>
    <p:sldId id="420" r:id="rId5"/>
    <p:sldId id="414" r:id="rId6"/>
    <p:sldId id="408" r:id="rId7"/>
    <p:sldId id="328" r:id="rId8"/>
    <p:sldId id="371" r:id="rId9"/>
    <p:sldId id="398" r:id="rId10"/>
    <p:sldId id="410" r:id="rId11"/>
    <p:sldId id="393" r:id="rId12"/>
    <p:sldId id="425" r:id="rId13"/>
    <p:sldId id="426" r:id="rId14"/>
    <p:sldId id="427" r:id="rId15"/>
    <p:sldId id="428" r:id="rId16"/>
    <p:sldId id="429" r:id="rId17"/>
    <p:sldId id="424" r:id="rId18"/>
    <p:sldId id="415" r:id="rId19"/>
    <p:sldId id="336" r:id="rId20"/>
    <p:sldId id="411" r:id="rId21"/>
    <p:sldId id="400" r:id="rId22"/>
    <p:sldId id="399" r:id="rId23"/>
    <p:sldId id="378" r:id="rId24"/>
    <p:sldId id="379" r:id="rId25"/>
    <p:sldId id="386" r:id="rId26"/>
    <p:sldId id="422" r:id="rId27"/>
    <p:sldId id="416" r:id="rId28"/>
    <p:sldId id="330" r:id="rId29"/>
    <p:sldId id="402" r:id="rId30"/>
    <p:sldId id="403" r:id="rId31"/>
    <p:sldId id="412" r:id="rId32"/>
    <p:sldId id="351" r:id="rId33"/>
    <p:sldId id="357" r:id="rId34"/>
    <p:sldId id="350" r:id="rId35"/>
    <p:sldId id="352" r:id="rId36"/>
    <p:sldId id="353" r:id="rId37"/>
    <p:sldId id="356" r:id="rId38"/>
    <p:sldId id="355" r:id="rId39"/>
    <p:sldId id="359" r:id="rId40"/>
    <p:sldId id="360" r:id="rId41"/>
    <p:sldId id="361" r:id="rId42"/>
    <p:sldId id="417" r:id="rId43"/>
    <p:sldId id="368" r:id="rId44"/>
    <p:sldId id="373" r:id="rId45"/>
    <p:sldId id="418" r:id="rId46"/>
    <p:sldId id="431" r:id="rId47"/>
    <p:sldId id="370" r:id="rId48"/>
    <p:sldId id="339" r:id="rId49"/>
    <p:sldId id="372" r:id="rId50"/>
    <p:sldId id="364" r:id="rId51"/>
    <p:sldId id="380" r:id="rId52"/>
    <p:sldId id="381" r:id="rId53"/>
    <p:sldId id="387" r:id="rId54"/>
    <p:sldId id="388" r:id="rId55"/>
    <p:sldId id="394" r:id="rId56"/>
    <p:sldId id="334" r:id="rId57"/>
    <p:sldId id="430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C8"/>
    <a:srgbClr val="F9DB8F"/>
    <a:srgbClr val="FFDFDA"/>
    <a:srgbClr val="E4E4F8"/>
    <a:srgbClr val="FFF1EF"/>
    <a:srgbClr val="EAB200"/>
    <a:srgbClr val="F2B800"/>
    <a:srgbClr val="FF8585"/>
    <a:srgbClr val="D8BEEC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89988" autoAdjust="0"/>
  </p:normalViewPr>
  <p:slideViewPr>
    <p:cSldViewPr snapToGrid="0" showGuides="1">
      <p:cViewPr>
        <p:scale>
          <a:sx n="100" d="100"/>
          <a:sy n="100" d="100"/>
        </p:scale>
        <p:origin x="-666" y="-61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commentAuthors" Target="commentAuthor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0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38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1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1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2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8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7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8954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4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5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7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1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0928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6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50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870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43.png"/><Relationship Id="rId18" Type="http://schemas.openxmlformats.org/officeDocument/2006/relationships/image" Target="../media/image380.png"/><Relationship Id="rId3" Type="http://schemas.openxmlformats.org/officeDocument/2006/relationships/image" Target="../media/image1290.png"/><Relationship Id="rId21" Type="http://schemas.openxmlformats.org/officeDocument/2006/relationships/image" Target="../media/image49.png"/><Relationship Id="rId7" Type="http://schemas.openxmlformats.org/officeDocument/2006/relationships/image" Target="../media/image37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280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45.png"/><Relationship Id="rId10" Type="http://schemas.openxmlformats.org/officeDocument/2006/relationships/image" Target="../media/image400.png"/><Relationship Id="rId19" Type="http://schemas.openxmlformats.org/officeDocument/2006/relationships/image" Target="../media/image390.png"/><Relationship Id="rId4" Type="http://schemas.openxmlformats.org/officeDocument/2006/relationships/image" Target="../media/image341.png"/><Relationship Id="rId9" Type="http://schemas.openxmlformats.org/officeDocument/2006/relationships/image" Target="../media/image391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51.png"/><Relationship Id="rId18" Type="http://schemas.openxmlformats.org/officeDocument/2006/relationships/image" Target="../media/image490.png"/><Relationship Id="rId3" Type="http://schemas.openxmlformats.org/officeDocument/2006/relationships/image" Target="../media/image1290.png"/><Relationship Id="rId21" Type="http://schemas.openxmlformats.org/officeDocument/2006/relationships/image" Target="../media/image48.png"/><Relationship Id="rId7" Type="http://schemas.openxmlformats.org/officeDocument/2006/relationships/image" Target="../media/image370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280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53.png"/><Relationship Id="rId10" Type="http://schemas.openxmlformats.org/officeDocument/2006/relationships/image" Target="../media/image400.png"/><Relationship Id="rId19" Type="http://schemas.openxmlformats.org/officeDocument/2006/relationships/image" Target="../media/image501.png"/><Relationship Id="rId4" Type="http://schemas.openxmlformats.org/officeDocument/2006/relationships/image" Target="../media/image341.png"/><Relationship Id="rId9" Type="http://schemas.openxmlformats.org/officeDocument/2006/relationships/image" Target="../media/image391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1.png"/><Relationship Id="rId26" Type="http://schemas.openxmlformats.org/officeDocument/2006/relationships/image" Target="../media/image610.png"/><Relationship Id="rId39" Type="http://schemas.openxmlformats.org/officeDocument/2006/relationships/image" Target="../media/image67.png"/><Relationship Id="rId3" Type="http://schemas.openxmlformats.org/officeDocument/2006/relationships/image" Target="../media/image59.png"/><Relationship Id="rId34" Type="http://schemas.openxmlformats.org/officeDocument/2006/relationships/image" Target="../media/image400.png"/><Relationship Id="rId42" Type="http://schemas.openxmlformats.org/officeDocument/2006/relationships/image" Target="../media/image48.png"/><Relationship Id="rId7" Type="http://schemas.openxmlformats.org/officeDocument/2006/relationships/image" Target="../media/image591.png"/><Relationship Id="rId33" Type="http://schemas.openxmlformats.org/officeDocument/2006/relationships/image" Target="../media/image391.png"/><Relationship Id="rId38" Type="http://schemas.openxmlformats.org/officeDocument/2006/relationships/image" Target="../media/image66.png"/><Relationship Id="rId2" Type="http://schemas.openxmlformats.org/officeDocument/2006/relationships/image" Target="../media/image58.png"/><Relationship Id="rId29" Type="http://schemas.openxmlformats.org/officeDocument/2006/relationships/image" Target="../media/image350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2.png"/><Relationship Id="rId32" Type="http://schemas.openxmlformats.org/officeDocument/2006/relationships/image" Target="../media/image381.png"/><Relationship Id="rId37" Type="http://schemas.openxmlformats.org/officeDocument/2006/relationships/image" Target="../media/image63.png"/><Relationship Id="rId40" Type="http://schemas.openxmlformats.org/officeDocument/2006/relationships/image" Target="../media/image65.png"/><Relationship Id="rId5" Type="http://schemas.openxmlformats.org/officeDocument/2006/relationships/image" Target="../media/image61.png"/><Relationship Id="rId28" Type="http://schemas.openxmlformats.org/officeDocument/2006/relationships/image" Target="../media/image341.png"/><Relationship Id="rId36" Type="http://schemas.openxmlformats.org/officeDocument/2006/relationships/image" Target="../media/image64.png"/><Relationship Id="rId31" Type="http://schemas.openxmlformats.org/officeDocument/2006/relationships/image" Target="../media/image370.png"/><Relationship Id="rId4" Type="http://schemas.openxmlformats.org/officeDocument/2006/relationships/image" Target="../media/image60.png"/><Relationship Id="rId27" Type="http://schemas.openxmlformats.org/officeDocument/2006/relationships/image" Target="../media/image620.png"/><Relationship Id="rId30" Type="http://schemas.openxmlformats.org/officeDocument/2006/relationships/image" Target="../media/image360.png"/><Relationship Id="rId35" Type="http://schemas.openxmlformats.org/officeDocument/2006/relationships/image" Target="../media/image410.png"/><Relationship Id="rId43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51" Type="http://schemas.openxmlformats.org/officeDocument/2006/relationships/image" Target="../media/image410.png"/><Relationship Id="rId3" Type="http://schemas.openxmlformats.org/officeDocument/2006/relationships/image" Target="../media/image69.png"/><Relationship Id="rId42" Type="http://schemas.openxmlformats.org/officeDocument/2006/relationships/image" Target="../media/image610.png"/><Relationship Id="rId47" Type="http://schemas.openxmlformats.org/officeDocument/2006/relationships/image" Target="../media/image370.png"/><Relationship Id="rId50" Type="http://schemas.openxmlformats.org/officeDocument/2006/relationships/image" Target="../media/image40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46" Type="http://schemas.openxmlformats.org/officeDocument/2006/relationships/image" Target="../media/image360.png"/><Relationship Id="rId2" Type="http://schemas.openxmlformats.org/officeDocument/2006/relationships/image" Target="../media/image68.png"/><Relationship Id="rId29" Type="http://schemas.openxmlformats.org/officeDocument/2006/relationships/image" Target="../media/image69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45" Type="http://schemas.openxmlformats.org/officeDocument/2006/relationships/image" Target="../media/image35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8" Type="http://schemas.openxmlformats.org/officeDocument/2006/relationships/image" Target="../media/image82.png"/><Relationship Id="rId49" Type="http://schemas.openxmlformats.org/officeDocument/2006/relationships/image" Target="../media/image391.png"/><Relationship Id="rId10" Type="http://schemas.openxmlformats.org/officeDocument/2006/relationships/image" Target="../media/image76.png"/><Relationship Id="rId31" Type="http://schemas.openxmlformats.org/officeDocument/2006/relationships/image" Target="../media/image84.png"/><Relationship Id="rId44" Type="http://schemas.openxmlformats.org/officeDocument/2006/relationships/image" Target="../media/image341.png"/><Relationship Id="rId52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7" Type="http://schemas.openxmlformats.org/officeDocument/2006/relationships/image" Target="../media/image560.png"/><Relationship Id="rId30" Type="http://schemas.openxmlformats.org/officeDocument/2006/relationships/image" Target="../media/image83.png"/><Relationship Id="rId43" Type="http://schemas.openxmlformats.org/officeDocument/2006/relationships/image" Target="../media/image620.png"/><Relationship Id="rId48" Type="http://schemas.openxmlformats.org/officeDocument/2006/relationships/image" Target="../media/image381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20.png"/><Relationship Id="rId26" Type="http://schemas.openxmlformats.org/officeDocument/2006/relationships/image" Target="../media/image410.png"/><Relationship Id="rId3" Type="http://schemas.openxmlformats.org/officeDocument/2006/relationships/image" Target="../media/image87.png"/><Relationship Id="rId21" Type="http://schemas.openxmlformats.org/officeDocument/2006/relationships/image" Target="../media/image360.png"/><Relationship Id="rId17" Type="http://schemas.openxmlformats.org/officeDocument/2006/relationships/image" Target="../media/image610.png"/><Relationship Id="rId25" Type="http://schemas.openxmlformats.org/officeDocument/2006/relationships/image" Target="../media/image400.png"/><Relationship Id="rId2" Type="http://schemas.openxmlformats.org/officeDocument/2006/relationships/image" Target="../media/image86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0.png"/><Relationship Id="rId24" Type="http://schemas.openxmlformats.org/officeDocument/2006/relationships/image" Target="../media/image391.png"/><Relationship Id="rId5" Type="http://schemas.openxmlformats.org/officeDocument/2006/relationships/image" Target="../media/image89.png"/><Relationship Id="rId23" Type="http://schemas.openxmlformats.org/officeDocument/2006/relationships/image" Target="../media/image381.png"/><Relationship Id="rId19" Type="http://schemas.openxmlformats.org/officeDocument/2006/relationships/image" Target="../media/image341.png"/><Relationship Id="rId4" Type="http://schemas.openxmlformats.org/officeDocument/2006/relationships/image" Target="../media/image88.png"/><Relationship Id="rId22" Type="http://schemas.openxmlformats.org/officeDocument/2006/relationships/image" Target="../media/image370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9.png"/><Relationship Id="rId26" Type="http://schemas.openxmlformats.org/officeDocument/2006/relationships/image" Target="../media/image381.png"/><Relationship Id="rId3" Type="http://schemas.openxmlformats.org/officeDocument/2006/relationships/image" Target="../media/image86.png"/><Relationship Id="rId21" Type="http://schemas.openxmlformats.org/officeDocument/2006/relationships/image" Target="../media/image620.png"/><Relationship Id="rId25" Type="http://schemas.openxmlformats.org/officeDocument/2006/relationships/image" Target="../media/image370.png"/><Relationship Id="rId2" Type="http://schemas.openxmlformats.org/officeDocument/2006/relationships/image" Target="../media/image91.png"/><Relationship Id="rId20" Type="http://schemas.openxmlformats.org/officeDocument/2006/relationships/image" Target="../media/image610.png"/><Relationship Id="rId29" Type="http://schemas.openxmlformats.org/officeDocument/2006/relationships/image" Target="../media/image410.png"/><Relationship Id="rId1" Type="http://schemas.openxmlformats.org/officeDocument/2006/relationships/slideLayout" Target="../slideLayouts/slideLayout33.xml"/><Relationship Id="rId24" Type="http://schemas.openxmlformats.org/officeDocument/2006/relationships/image" Target="../media/image360.png"/><Relationship Id="rId5" Type="http://schemas.openxmlformats.org/officeDocument/2006/relationships/image" Target="../media/image93.png"/><Relationship Id="rId23" Type="http://schemas.openxmlformats.org/officeDocument/2006/relationships/image" Target="../media/image350.png"/><Relationship Id="rId28" Type="http://schemas.openxmlformats.org/officeDocument/2006/relationships/image" Target="../media/image400.png"/><Relationship Id="rId19" Type="http://schemas.openxmlformats.org/officeDocument/2006/relationships/image" Target="../media/image161.png"/><Relationship Id="rId4" Type="http://schemas.openxmlformats.org/officeDocument/2006/relationships/image" Target="../media/image92.png"/><Relationship Id="rId22" Type="http://schemas.openxmlformats.org/officeDocument/2006/relationships/image" Target="../media/image341.png"/><Relationship Id="rId27" Type="http://schemas.openxmlformats.org/officeDocument/2006/relationships/image" Target="../media/image39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5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0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1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50.png"/><Relationship Id="rId18" Type="http://schemas.openxmlformats.org/officeDocument/2006/relationships/image" Target="../media/image991.png"/><Relationship Id="rId3" Type="http://schemas.openxmlformats.org/officeDocument/2006/relationships/image" Target="../media/image851.png"/><Relationship Id="rId21" Type="http://schemas.openxmlformats.org/officeDocument/2006/relationships/image" Target="../media/image102.png"/><Relationship Id="rId7" Type="http://schemas.openxmlformats.org/officeDocument/2006/relationships/image" Target="../media/image891.png"/><Relationship Id="rId12" Type="http://schemas.openxmlformats.org/officeDocument/2006/relationships/image" Target="../media/image941.png"/><Relationship Id="rId17" Type="http://schemas.openxmlformats.org/officeDocument/2006/relationships/image" Target="../media/image98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1.png"/><Relationship Id="rId11" Type="http://schemas.openxmlformats.org/officeDocument/2006/relationships/image" Target="../media/image931.png"/><Relationship Id="rId24" Type="http://schemas.openxmlformats.org/officeDocument/2006/relationships/image" Target="../media/image105.png"/><Relationship Id="rId5" Type="http://schemas.openxmlformats.org/officeDocument/2006/relationships/image" Target="../media/image872.png"/><Relationship Id="rId15" Type="http://schemas.openxmlformats.org/officeDocument/2006/relationships/image" Target="../media/image960.png"/><Relationship Id="rId23" Type="http://schemas.openxmlformats.org/officeDocument/2006/relationships/image" Target="../media/image104.png"/><Relationship Id="rId10" Type="http://schemas.openxmlformats.org/officeDocument/2006/relationships/image" Target="../media/image920.png"/><Relationship Id="rId19" Type="http://schemas.openxmlformats.org/officeDocument/2006/relationships/image" Target="../media/image1002.png"/><Relationship Id="rId4" Type="http://schemas.openxmlformats.org/officeDocument/2006/relationships/image" Target="../media/image860.png"/><Relationship Id="rId9" Type="http://schemas.openxmlformats.org/officeDocument/2006/relationships/image" Target="../media/image910.png"/><Relationship Id="rId14" Type="http://schemas.openxmlformats.org/officeDocument/2006/relationships/image" Target="../media/image330.png"/><Relationship Id="rId22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8" Type="http://schemas.openxmlformats.org/officeDocument/2006/relationships/image" Target="../media/image990.png"/><Relationship Id="rId3" Type="http://schemas.openxmlformats.org/officeDocument/2006/relationships/image" Target="../media/image860.png"/><Relationship Id="rId21" Type="http://schemas.openxmlformats.org/officeDocument/2006/relationships/image" Target="../media/image103.png"/><Relationship Id="rId7" Type="http://schemas.openxmlformats.org/officeDocument/2006/relationships/image" Target="../media/image901.png"/><Relationship Id="rId17" Type="http://schemas.openxmlformats.org/officeDocument/2006/relationships/image" Target="../media/image981.png"/><Relationship Id="rId2" Type="http://schemas.openxmlformats.org/officeDocument/2006/relationships/image" Target="../media/image850.png"/><Relationship Id="rId16" Type="http://schemas.openxmlformats.org/officeDocument/2006/relationships/image" Target="../media/image971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0.png"/><Relationship Id="rId11" Type="http://schemas.openxmlformats.org/officeDocument/2006/relationships/image" Target="../media/image950.png"/><Relationship Id="rId24" Type="http://schemas.openxmlformats.org/officeDocument/2006/relationships/image" Target="../media/image106.png"/><Relationship Id="rId5" Type="http://schemas.openxmlformats.org/officeDocument/2006/relationships/image" Target="../media/image880.png"/><Relationship Id="rId15" Type="http://schemas.openxmlformats.org/officeDocument/2006/relationships/image" Target="../media/image960.png"/><Relationship Id="rId23" Type="http://schemas.openxmlformats.org/officeDocument/2006/relationships/image" Target="../media/image1050.png"/><Relationship Id="rId10" Type="http://schemas.openxmlformats.org/officeDocument/2006/relationships/image" Target="../media/image940.png"/><Relationship Id="rId19" Type="http://schemas.openxmlformats.org/officeDocument/2006/relationships/image" Target="../media/image1001.png"/><Relationship Id="rId4" Type="http://schemas.openxmlformats.org/officeDocument/2006/relationships/image" Target="../media/image871.png"/><Relationship Id="rId9" Type="http://schemas.openxmlformats.org/officeDocument/2006/relationships/image" Target="../media/image931.png"/><Relationship Id="rId14" Type="http://schemas.openxmlformats.org/officeDocument/2006/relationships/image" Target="../media/image330.png"/><Relationship Id="rId22" Type="http://schemas.openxmlformats.org/officeDocument/2006/relationships/image" Target="../media/image10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8" Type="http://schemas.openxmlformats.org/officeDocument/2006/relationships/image" Target="../media/image990.png"/><Relationship Id="rId26" Type="http://schemas.openxmlformats.org/officeDocument/2006/relationships/image" Target="../media/image112.png"/><Relationship Id="rId3" Type="http://schemas.openxmlformats.org/officeDocument/2006/relationships/image" Target="../media/image860.png"/><Relationship Id="rId21" Type="http://schemas.openxmlformats.org/officeDocument/2006/relationships/image" Target="../media/image981.png"/><Relationship Id="rId7" Type="http://schemas.openxmlformats.org/officeDocument/2006/relationships/image" Target="../media/image901.png"/><Relationship Id="rId12" Type="http://schemas.openxmlformats.org/officeDocument/2006/relationships/image" Target="../media/image950.png"/><Relationship Id="rId17" Type="http://schemas.openxmlformats.org/officeDocument/2006/relationships/image" Target="../media/image107.png"/><Relationship Id="rId25" Type="http://schemas.openxmlformats.org/officeDocument/2006/relationships/image" Target="../media/image111.png"/><Relationship Id="rId2" Type="http://schemas.openxmlformats.org/officeDocument/2006/relationships/image" Target="../media/image850.png"/><Relationship Id="rId16" Type="http://schemas.openxmlformats.org/officeDocument/2006/relationships/image" Target="../media/image971.png"/><Relationship Id="rId20" Type="http://schemas.openxmlformats.org/officeDocument/2006/relationships/image" Target="../media/image108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24" Type="http://schemas.openxmlformats.org/officeDocument/2006/relationships/image" Target="../media/image104.png"/><Relationship Id="rId5" Type="http://schemas.openxmlformats.org/officeDocument/2006/relationships/image" Target="../media/image880.png"/><Relationship Id="rId15" Type="http://schemas.openxmlformats.org/officeDocument/2006/relationships/image" Target="../media/image340.png"/><Relationship Id="rId23" Type="http://schemas.openxmlformats.org/officeDocument/2006/relationships/image" Target="../media/image110.png"/><Relationship Id="rId28" Type="http://schemas.openxmlformats.org/officeDocument/2006/relationships/image" Target="../media/image411.png"/><Relationship Id="rId10" Type="http://schemas.openxmlformats.org/officeDocument/2006/relationships/image" Target="../media/image931.png"/><Relationship Id="rId19" Type="http://schemas.openxmlformats.org/officeDocument/2006/relationships/image" Target="../media/image1001.png"/><Relationship Id="rId4" Type="http://schemas.openxmlformats.org/officeDocument/2006/relationships/image" Target="../media/image871.png"/><Relationship Id="rId9" Type="http://schemas.openxmlformats.org/officeDocument/2006/relationships/image" Target="../media/image920.png"/><Relationship Id="rId14" Type="http://schemas.openxmlformats.org/officeDocument/2006/relationships/image" Target="../media/image330.png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image" Target="../media/image115.png"/><Relationship Id="rId21" Type="http://schemas.openxmlformats.org/officeDocument/2006/relationships/image" Target="../media/image128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30.png"/><Relationship Id="rId5" Type="http://schemas.openxmlformats.org/officeDocument/2006/relationships/image" Target="../media/image881.png"/><Relationship Id="rId15" Type="http://schemas.openxmlformats.org/officeDocument/2006/relationships/image" Target="../media/image340.png"/><Relationship Id="rId23" Type="http://schemas.openxmlformats.org/officeDocument/2006/relationships/image" Target="../media/image110.png"/><Relationship Id="rId28" Type="http://schemas.openxmlformats.org/officeDocument/2006/relationships/image" Target="../media/image411.png"/><Relationship Id="rId10" Type="http://schemas.openxmlformats.org/officeDocument/2006/relationships/image" Target="../media/image120.png"/><Relationship Id="rId19" Type="http://schemas.openxmlformats.org/officeDocument/2006/relationships/image" Target="../media/image1002.png"/><Relationship Id="rId31" Type="http://schemas.openxmlformats.org/officeDocument/2006/relationships/image" Target="../media/image105.png"/><Relationship Id="rId4" Type="http://schemas.openxmlformats.org/officeDocument/2006/relationships/image" Target="../media/image116.png"/><Relationship Id="rId9" Type="http://schemas.openxmlformats.org/officeDocument/2006/relationships/image" Target="../media/image920.png"/><Relationship Id="rId14" Type="http://schemas.openxmlformats.org/officeDocument/2006/relationships/image" Target="../media/image590.png"/><Relationship Id="rId22" Type="http://schemas.openxmlformats.org/officeDocument/2006/relationships/image" Target="../media/image129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image" Target="../media/image115.png"/><Relationship Id="rId21" Type="http://schemas.openxmlformats.org/officeDocument/2006/relationships/image" Target="../media/image128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30.png"/><Relationship Id="rId32" Type="http://schemas.openxmlformats.org/officeDocument/2006/relationships/image" Target="../media/image105.png"/><Relationship Id="rId5" Type="http://schemas.openxmlformats.org/officeDocument/2006/relationships/image" Target="../media/image881.png"/><Relationship Id="rId15" Type="http://schemas.openxmlformats.org/officeDocument/2006/relationships/image" Target="../media/image340.png"/><Relationship Id="rId23" Type="http://schemas.openxmlformats.org/officeDocument/2006/relationships/image" Target="../media/image135.png"/><Relationship Id="rId28" Type="http://schemas.openxmlformats.org/officeDocument/2006/relationships/image" Target="../media/image411.png"/><Relationship Id="rId10" Type="http://schemas.openxmlformats.org/officeDocument/2006/relationships/image" Target="../media/image120.png"/><Relationship Id="rId19" Type="http://schemas.openxmlformats.org/officeDocument/2006/relationships/image" Target="../media/image1002.png"/><Relationship Id="rId31" Type="http://schemas.openxmlformats.org/officeDocument/2006/relationships/image" Target="../media/image125.png"/><Relationship Id="rId4" Type="http://schemas.openxmlformats.org/officeDocument/2006/relationships/image" Target="../media/image116.png"/><Relationship Id="rId9" Type="http://schemas.openxmlformats.org/officeDocument/2006/relationships/image" Target="../media/image134.png"/><Relationship Id="rId14" Type="http://schemas.openxmlformats.org/officeDocument/2006/relationships/image" Target="../media/image590.png"/><Relationship Id="rId22" Type="http://schemas.openxmlformats.org/officeDocument/2006/relationships/image" Target="../media/image129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590.png"/><Relationship Id="rId18" Type="http://schemas.openxmlformats.org/officeDocument/2006/relationships/image" Target="../media/image1002.png"/><Relationship Id="rId26" Type="http://schemas.openxmlformats.org/officeDocument/2006/relationships/image" Target="../media/image411.png"/><Relationship Id="rId3" Type="http://schemas.openxmlformats.org/officeDocument/2006/relationships/image" Target="../media/image115.png"/><Relationship Id="rId21" Type="http://schemas.openxmlformats.org/officeDocument/2006/relationships/image" Target="../media/image129.png"/><Relationship Id="rId7" Type="http://schemas.openxmlformats.org/officeDocument/2006/relationships/image" Target="../media/image118.png"/><Relationship Id="rId17" Type="http://schemas.openxmlformats.org/officeDocument/2006/relationships/image" Target="../media/image126.png"/><Relationship Id="rId25" Type="http://schemas.openxmlformats.org/officeDocument/2006/relationships/image" Target="../media/image690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3.png"/><Relationship Id="rId5" Type="http://schemas.openxmlformats.org/officeDocument/2006/relationships/image" Target="../media/image881.png"/><Relationship Id="rId15" Type="http://schemas.openxmlformats.org/officeDocument/2006/relationships/image" Target="../media/image123.png"/><Relationship Id="rId23" Type="http://schemas.openxmlformats.org/officeDocument/2006/relationships/image" Target="../media/image132.png"/><Relationship Id="rId28" Type="http://schemas.openxmlformats.org/officeDocument/2006/relationships/image" Target="../media/image131.png"/><Relationship Id="rId10" Type="http://schemas.openxmlformats.org/officeDocument/2006/relationships/image" Target="../media/image121.png"/><Relationship Id="rId19" Type="http://schemas.openxmlformats.org/officeDocument/2006/relationships/image" Target="../media/image127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Relationship Id="rId14" Type="http://schemas.openxmlformats.org/officeDocument/2006/relationships/image" Target="../media/image340.png"/><Relationship Id="rId22" Type="http://schemas.openxmlformats.org/officeDocument/2006/relationships/image" Target="../media/image130.png"/><Relationship Id="rId27" Type="http://schemas.openxmlformats.org/officeDocument/2006/relationships/image" Target="../media/image700.png"/><Relationship Id="rId30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115.png"/><Relationship Id="rId21" Type="http://schemas.openxmlformats.org/officeDocument/2006/relationships/image" Target="../media/image109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991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133.png"/><Relationship Id="rId32" Type="http://schemas.openxmlformats.org/officeDocument/2006/relationships/image" Target="../media/image105.png"/><Relationship Id="rId5" Type="http://schemas.openxmlformats.org/officeDocument/2006/relationships/image" Target="../media/image75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31" Type="http://schemas.openxmlformats.org/officeDocument/2006/relationships/image" Target="../media/image137.png"/><Relationship Id="rId4" Type="http://schemas.openxmlformats.org/officeDocument/2006/relationships/image" Target="../media/image872.png"/><Relationship Id="rId9" Type="http://schemas.openxmlformats.org/officeDocument/2006/relationships/image" Target="../media/image120.png"/><Relationship Id="rId14" Type="http://schemas.openxmlformats.org/officeDocument/2006/relationships/image" Target="../media/image760.png"/><Relationship Id="rId22" Type="http://schemas.openxmlformats.org/officeDocument/2006/relationships/image" Target="../media/image130.png"/><Relationship Id="rId27" Type="http://schemas.openxmlformats.org/officeDocument/2006/relationships/image" Target="../media/image700.png"/><Relationship Id="rId30" Type="http://schemas.openxmlformats.org/officeDocument/2006/relationships/image" Target="../media/image8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151.png"/><Relationship Id="rId26" Type="http://schemas.openxmlformats.org/officeDocument/2006/relationships/image" Target="../media/image780.png"/><Relationship Id="rId3" Type="http://schemas.openxmlformats.org/officeDocument/2006/relationships/image" Target="../media/image115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7" Type="http://schemas.openxmlformats.org/officeDocument/2006/relationships/image" Target="../media/image991.png"/><Relationship Id="rId25" Type="http://schemas.openxmlformats.org/officeDocument/2006/relationships/image" Target="../media/image690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32" Type="http://schemas.openxmlformats.org/officeDocument/2006/relationships/image" Target="../media/image105.png"/><Relationship Id="rId5" Type="http://schemas.openxmlformats.org/officeDocument/2006/relationships/image" Target="../media/image149.png"/><Relationship Id="rId15" Type="http://schemas.openxmlformats.org/officeDocument/2006/relationships/image" Target="../media/image123.png"/><Relationship Id="rId23" Type="http://schemas.openxmlformats.org/officeDocument/2006/relationships/image" Target="../media/image133.png"/><Relationship Id="rId28" Type="http://schemas.openxmlformats.org/officeDocument/2006/relationships/image" Target="../media/image740.png"/><Relationship Id="rId10" Type="http://schemas.openxmlformats.org/officeDocument/2006/relationships/image" Target="../media/image122.png"/><Relationship Id="rId19" Type="http://schemas.openxmlformats.org/officeDocument/2006/relationships/image" Target="../media/image127.png"/><Relationship Id="rId31" Type="http://schemas.openxmlformats.org/officeDocument/2006/relationships/image" Target="../media/image138.png"/><Relationship Id="rId4" Type="http://schemas.openxmlformats.org/officeDocument/2006/relationships/image" Target="../media/image872.png"/><Relationship Id="rId9" Type="http://schemas.openxmlformats.org/officeDocument/2006/relationships/image" Target="../media/image121.png"/><Relationship Id="rId14" Type="http://schemas.openxmlformats.org/officeDocument/2006/relationships/image" Target="../media/image760.png"/><Relationship Id="rId22" Type="http://schemas.openxmlformats.org/officeDocument/2006/relationships/image" Target="../media/image132.png"/><Relationship Id="rId27" Type="http://schemas.openxmlformats.org/officeDocument/2006/relationships/image" Target="../media/image700.png"/><Relationship Id="rId30" Type="http://schemas.openxmlformats.org/officeDocument/2006/relationships/image" Target="../media/image8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60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900.png"/><Relationship Id="rId25" Type="http://schemas.openxmlformats.org/officeDocument/2006/relationships/image" Target="../media/image690.png"/><Relationship Id="rId2" Type="http://schemas.openxmlformats.org/officeDocument/2006/relationships/image" Target="../media/image851.png"/><Relationship Id="rId16" Type="http://schemas.openxmlformats.org/officeDocument/2006/relationships/image" Target="../media/image107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133.png"/><Relationship Id="rId5" Type="http://schemas.openxmlformats.org/officeDocument/2006/relationships/image" Target="../media/image750.png"/><Relationship Id="rId15" Type="http://schemas.openxmlformats.org/officeDocument/2006/relationships/image" Target="../media/image97.png"/><Relationship Id="rId23" Type="http://schemas.openxmlformats.org/officeDocument/2006/relationships/image" Target="../media/image670.png"/><Relationship Id="rId19" Type="http://schemas.openxmlformats.org/officeDocument/2006/relationships/image" Target="../media/image630.png"/><Relationship Id="rId31" Type="http://schemas.openxmlformats.org/officeDocument/2006/relationships/image" Target="../media/image105.png"/><Relationship Id="rId4" Type="http://schemas.openxmlformats.org/officeDocument/2006/relationships/image" Target="../media/image870.png"/><Relationship Id="rId14" Type="http://schemas.openxmlformats.org/officeDocument/2006/relationships/image" Target="../media/image760.png"/><Relationship Id="rId30" Type="http://schemas.openxmlformats.org/officeDocument/2006/relationships/image" Target="../media/image84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70.png"/><Relationship Id="rId21" Type="http://schemas.openxmlformats.org/officeDocument/2006/relationships/image" Target="../media/image104.png"/><Relationship Id="rId34" Type="http://schemas.openxmlformats.org/officeDocument/2006/relationships/image" Target="../media/image140.png"/><Relationship Id="rId7" Type="http://schemas.openxmlformats.org/officeDocument/2006/relationships/image" Target="../media/image901.png"/><Relationship Id="rId25" Type="http://schemas.openxmlformats.org/officeDocument/2006/relationships/image" Target="../media/image690.png"/><Relationship Id="rId33" Type="http://schemas.openxmlformats.org/officeDocument/2006/relationships/image" Target="../media/image139.png"/><Relationship Id="rId2" Type="http://schemas.openxmlformats.org/officeDocument/2006/relationships/image" Target="../media/image930.png"/><Relationship Id="rId16" Type="http://schemas.openxmlformats.org/officeDocument/2006/relationships/image" Target="../media/image900.png"/><Relationship Id="rId20" Type="http://schemas.openxmlformats.org/officeDocument/2006/relationships/image" Target="../media/image980.png"/><Relationship Id="rId29" Type="http://schemas.openxmlformats.org/officeDocument/2006/relationships/image" Target="../media/image101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1.png"/><Relationship Id="rId11" Type="http://schemas.openxmlformats.org/officeDocument/2006/relationships/image" Target="../media/image570.png"/><Relationship Id="rId32" Type="http://schemas.openxmlformats.org/officeDocument/2006/relationships/image" Target="../media/image1040.png"/><Relationship Id="rId5" Type="http://schemas.openxmlformats.org/officeDocument/2006/relationships/image" Target="../media/image750.png"/><Relationship Id="rId15" Type="http://schemas.openxmlformats.org/officeDocument/2006/relationships/image" Target="../media/image970.png"/><Relationship Id="rId23" Type="http://schemas.openxmlformats.org/officeDocument/2006/relationships/image" Target="../media/image670.png"/><Relationship Id="rId36" Type="http://schemas.openxmlformats.org/officeDocument/2006/relationships/image" Target="../media/image105.png"/><Relationship Id="rId19" Type="http://schemas.openxmlformats.org/officeDocument/2006/relationships/image" Target="../media/image154.png"/><Relationship Id="rId31" Type="http://schemas.openxmlformats.org/officeDocument/2006/relationships/image" Target="../media/image1030.png"/><Relationship Id="rId14" Type="http://schemas.openxmlformats.org/officeDocument/2006/relationships/image" Target="../media/image760.png"/><Relationship Id="rId35" Type="http://schemas.openxmlformats.org/officeDocument/2006/relationships/image" Target="../media/image14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2" Type="http://schemas.openxmlformats.org/officeDocument/2006/relationships/image" Target="../media/image1.png"/><Relationship Id="rId2" Type="http://schemas.openxmlformats.org/officeDocument/2006/relationships/image" Target="../media/image22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00.png"/><Relationship Id="rId11" Type="http://schemas.openxmlformats.org/officeDocument/2006/relationships/image" Target="../media/image1301.png"/><Relationship Id="rId5" Type="http://schemas.openxmlformats.org/officeDocument/2006/relationships/image" Target="../media/image800.png"/><Relationship Id="rId10" Type="http://schemas.openxmlformats.org/officeDocument/2006/relationships/image" Target="../media/image1201.png"/><Relationship Id="rId4" Type="http://schemas.openxmlformats.org/officeDocument/2006/relationships/image" Target="../media/image700.png"/><Relationship Id="rId9" Type="http://schemas.openxmlformats.org/officeDocument/2006/relationships/image" Target="../media/image110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1.png"/><Relationship Id="rId3" Type="http://schemas.openxmlformats.org/officeDocument/2006/relationships/image" Target="../media/image155.png"/><Relationship Id="rId7" Type="http://schemas.openxmlformats.org/officeDocument/2006/relationships/image" Target="../media/image160.png"/><Relationship Id="rId12" Type="http://schemas.openxmlformats.org/officeDocument/2006/relationships/image" Target="../media/image16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7.png"/><Relationship Id="rId11" Type="http://schemas.openxmlformats.org/officeDocument/2006/relationships/image" Target="../media/image1510.png"/><Relationship Id="rId5" Type="http://schemas.openxmlformats.org/officeDocument/2006/relationships/image" Target="../media/image156.png"/><Relationship Id="rId10" Type="http://schemas.openxmlformats.org/officeDocument/2006/relationships/image" Target="../media/image1600.png"/><Relationship Id="rId4" Type="http://schemas.openxmlformats.org/officeDocument/2006/relationships/image" Target="../media/image1550.png"/><Relationship Id="rId9" Type="http://schemas.openxmlformats.org/officeDocument/2006/relationships/image" Target="../media/image15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96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45.png"/><Relationship Id="rId10" Type="http://schemas.openxmlformats.org/officeDocument/2006/relationships/image" Target="../media/image144.png"/><Relationship Id="rId9" Type="http://schemas.openxmlformats.org/officeDocument/2006/relationships/image" Target="../media/image1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link.springer.com/chapter/10.1007/3-540-45708-9_21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13" Type="http://schemas.openxmlformats.org/officeDocument/2006/relationships/image" Target="../media/image166.png"/><Relationship Id="rId18" Type="http://schemas.openxmlformats.org/officeDocument/2006/relationships/image" Target="../media/image171.png"/><Relationship Id="rId3" Type="http://schemas.openxmlformats.org/officeDocument/2006/relationships/image" Target="../media/image148.png"/><Relationship Id="rId21" Type="http://schemas.openxmlformats.org/officeDocument/2006/relationships/image" Target="../media/image174.png"/><Relationship Id="rId7" Type="http://schemas.openxmlformats.org/officeDocument/2006/relationships/image" Target="../media/image1190.png"/><Relationship Id="rId12" Type="http://schemas.openxmlformats.org/officeDocument/2006/relationships/image" Target="../media/image165.png"/><Relationship Id="rId17" Type="http://schemas.openxmlformats.org/officeDocument/2006/relationships/image" Target="../media/image170.png"/><Relationship Id="rId2" Type="http://schemas.openxmlformats.org/officeDocument/2006/relationships/image" Target="../media/image1470.png"/><Relationship Id="rId16" Type="http://schemas.openxmlformats.org/officeDocument/2006/relationships/image" Target="../media/image168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0.png"/><Relationship Id="rId11" Type="http://schemas.openxmlformats.org/officeDocument/2006/relationships/image" Target="../media/image153.png"/><Relationship Id="rId15" Type="http://schemas.openxmlformats.org/officeDocument/2006/relationships/image" Target="../media/image164.png"/><Relationship Id="rId23" Type="http://schemas.openxmlformats.org/officeDocument/2006/relationships/image" Target="../media/image176.png"/><Relationship Id="rId10" Type="http://schemas.openxmlformats.org/officeDocument/2006/relationships/image" Target="../media/image1520.png"/><Relationship Id="rId19" Type="http://schemas.openxmlformats.org/officeDocument/2006/relationships/image" Target="../media/image169.png"/><Relationship Id="rId4" Type="http://schemas.openxmlformats.org/officeDocument/2006/relationships/image" Target="../media/image150.png"/><Relationship Id="rId9" Type="http://schemas.openxmlformats.org/officeDocument/2006/relationships/image" Target="../media/image152.png"/><Relationship Id="rId14" Type="http://schemas.openxmlformats.org/officeDocument/2006/relationships/image" Target="../media/image167.png"/><Relationship Id="rId22" Type="http://schemas.openxmlformats.org/officeDocument/2006/relationships/image" Target="../media/image175.png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0.png"/><Relationship Id="rId26" Type="http://schemas.openxmlformats.org/officeDocument/2006/relationships/image" Target="../media/image168.png"/><Relationship Id="rId3" Type="http://schemas.openxmlformats.org/officeDocument/2006/relationships/image" Target="../media/image150.png"/><Relationship Id="rId7" Type="http://schemas.openxmlformats.org/officeDocument/2006/relationships/image" Target="../media/image1240.png"/><Relationship Id="rId12" Type="http://schemas.openxmlformats.org/officeDocument/2006/relationships/image" Target="../media/image1220.png"/><Relationship Id="rId25" Type="http://schemas.openxmlformats.org/officeDocument/2006/relationships/image" Target="../media/image164.png"/><Relationship Id="rId2" Type="http://schemas.openxmlformats.org/officeDocument/2006/relationships/image" Target="../media/image148.png"/><Relationship Id="rId29" Type="http://schemas.openxmlformats.org/officeDocument/2006/relationships/image" Target="../media/image16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0.png"/><Relationship Id="rId24" Type="http://schemas.openxmlformats.org/officeDocument/2006/relationships/image" Target="../media/image151.jpeg"/><Relationship Id="rId32" Type="http://schemas.openxmlformats.org/officeDocument/2006/relationships/image" Target="../media/image180.png"/><Relationship Id="rId23" Type="http://schemas.openxmlformats.org/officeDocument/2006/relationships/image" Target="../media/image176.png"/><Relationship Id="rId28" Type="http://schemas.openxmlformats.org/officeDocument/2006/relationships/image" Target="../media/image177.png"/><Relationship Id="rId31" Type="http://schemas.openxmlformats.org/officeDocument/2006/relationships/image" Target="../media/image179.png"/><Relationship Id="rId22" Type="http://schemas.openxmlformats.org/officeDocument/2006/relationships/image" Target="../media/image1470.png"/><Relationship Id="rId27" Type="http://schemas.openxmlformats.org/officeDocument/2006/relationships/image" Target="../media/image172.png"/><Relationship Id="rId30" Type="http://schemas.openxmlformats.org/officeDocument/2006/relationships/image" Target="../media/image1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3.png"/></Relationships>
</file>

<file path=ppt/slides/_rels/slide4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7.png"/><Relationship Id="rId21" Type="http://schemas.openxmlformats.org/officeDocument/2006/relationships/image" Target="../media/image1821.png"/><Relationship Id="rId12" Type="http://schemas.openxmlformats.org/officeDocument/2006/relationships/image" Target="../media/image1330.png"/><Relationship Id="rId25" Type="http://schemas.openxmlformats.org/officeDocument/2006/relationships/image" Target="../media/image172.png"/><Relationship Id="rId2" Type="http://schemas.openxmlformats.org/officeDocument/2006/relationships/image" Target="../media/image1801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321.png"/><Relationship Id="rId24" Type="http://schemas.openxmlformats.org/officeDocument/2006/relationships/image" Target="../media/image168.png"/><Relationship Id="rId5" Type="http://schemas.openxmlformats.org/officeDocument/2006/relationships/image" Target="../media/image151.jpeg"/><Relationship Id="rId23" Type="http://schemas.openxmlformats.org/officeDocument/2006/relationships/image" Target="../media/image164.png"/><Relationship Id="rId28" Type="http://schemas.openxmlformats.org/officeDocument/2006/relationships/image" Target="../media/image178.png"/><Relationship Id="rId10" Type="http://schemas.openxmlformats.org/officeDocument/2006/relationships/image" Target="../media/image184.png"/><Relationship Id="rId4" Type="http://schemas.openxmlformats.org/officeDocument/2006/relationships/image" Target="../media/image1301.png"/><Relationship Id="rId9" Type="http://schemas.openxmlformats.org/officeDocument/2006/relationships/image" Target="../media/image1200.png"/><Relationship Id="rId22" Type="http://schemas.openxmlformats.org/officeDocument/2006/relationships/image" Target="../media/image1831.png"/><Relationship Id="rId27" Type="http://schemas.openxmlformats.org/officeDocument/2006/relationships/image" Target="../media/image16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1.png"/><Relationship Id="rId3" Type="http://schemas.openxmlformats.org/officeDocument/2006/relationships/image" Target="../media/image1630.png"/><Relationship Id="rId7" Type="http://schemas.openxmlformats.org/officeDocument/2006/relationships/image" Target="../media/image1741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61.png"/><Relationship Id="rId11" Type="http://schemas.openxmlformats.org/officeDocument/2006/relationships/image" Target="../media/image1711.png"/><Relationship Id="rId5" Type="http://schemas.openxmlformats.org/officeDocument/2006/relationships/image" Target="../media/image1651.png"/><Relationship Id="rId10" Type="http://schemas.openxmlformats.org/officeDocument/2006/relationships/image" Target="../media/image1560.png"/><Relationship Id="rId4" Type="http://schemas.openxmlformats.org/officeDocument/2006/relationships/image" Target="../media/image1731.png"/><Relationship Id="rId9" Type="http://schemas.openxmlformats.org/officeDocument/2006/relationships/image" Target="../media/image16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1.png"/><Relationship Id="rId13" Type="http://schemas.openxmlformats.org/officeDocument/2006/relationships/image" Target="../media/image1760.png"/><Relationship Id="rId3" Type="http://schemas.openxmlformats.org/officeDocument/2006/relationships/image" Target="../media/image1540.png"/><Relationship Id="rId7" Type="http://schemas.openxmlformats.org/officeDocument/2006/relationships/image" Target="../media/image1680.png"/><Relationship Id="rId12" Type="http://schemas.openxmlformats.org/officeDocument/2006/relationships/image" Target="../media/image1730.png"/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70.png"/><Relationship Id="rId11" Type="http://schemas.openxmlformats.org/officeDocument/2006/relationships/image" Target="../media/image1750.png"/><Relationship Id="rId5" Type="http://schemas.openxmlformats.org/officeDocument/2006/relationships/image" Target="../media/image1731.png"/><Relationship Id="rId15" Type="http://schemas.openxmlformats.org/officeDocument/2006/relationships/image" Target="../media/image1780.png"/><Relationship Id="rId10" Type="http://schemas.openxmlformats.org/officeDocument/2006/relationships/image" Target="../media/image171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1.png"/><Relationship Id="rId13" Type="http://schemas.openxmlformats.org/officeDocument/2006/relationships/image" Target="../media/image1760.png"/><Relationship Id="rId18" Type="http://schemas.openxmlformats.org/officeDocument/2006/relationships/image" Target="../media/image1830.png"/><Relationship Id="rId3" Type="http://schemas.openxmlformats.org/officeDocument/2006/relationships/image" Target="../media/image1540.png"/><Relationship Id="rId21" Type="http://schemas.openxmlformats.org/officeDocument/2006/relationships/image" Target="../media/image186.png"/><Relationship Id="rId7" Type="http://schemas.openxmlformats.org/officeDocument/2006/relationships/image" Target="../media/image1680.png"/><Relationship Id="rId12" Type="http://schemas.openxmlformats.org/officeDocument/2006/relationships/image" Target="../media/image1730.png"/><Relationship Id="rId17" Type="http://schemas.openxmlformats.org/officeDocument/2006/relationships/image" Target="../media/image18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10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70.png"/><Relationship Id="rId11" Type="http://schemas.openxmlformats.org/officeDocument/2006/relationships/image" Target="../media/image1750.png"/><Relationship Id="rId5" Type="http://schemas.openxmlformats.org/officeDocument/2006/relationships/image" Target="../media/image1731.png"/><Relationship Id="rId15" Type="http://schemas.openxmlformats.org/officeDocument/2006/relationships/image" Target="../media/image1800.png"/><Relationship Id="rId10" Type="http://schemas.openxmlformats.org/officeDocument/2006/relationships/image" Target="../media/image1710.png"/><Relationship Id="rId19" Type="http://schemas.openxmlformats.org/officeDocument/2006/relationships/image" Target="../media/image184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90.png"/><Relationship Id="rId22" Type="http://schemas.openxmlformats.org/officeDocument/2006/relationships/image" Target="../media/image18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3" Type="http://schemas.openxmlformats.org/officeDocument/2006/relationships/image" Target="../media/image188.png"/><Relationship Id="rId7" Type="http://schemas.openxmlformats.org/officeDocument/2006/relationships/image" Target="../media/image191.png"/><Relationship Id="rId12" Type="http://schemas.openxmlformats.org/officeDocument/2006/relationships/image" Target="../media/image1721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40.png"/><Relationship Id="rId11" Type="http://schemas.openxmlformats.org/officeDocument/2006/relationships/image" Target="../media/image196.png"/><Relationship Id="rId5" Type="http://schemas.openxmlformats.org/officeDocument/2006/relationships/image" Target="../media/image189.png"/><Relationship Id="rId10" Type="http://schemas.openxmlformats.org/officeDocument/2006/relationships/image" Target="../media/image195.png"/><Relationship Id="rId4" Type="http://schemas.openxmlformats.org/officeDocument/2006/relationships/image" Target="../media/image190.png"/><Relationship Id="rId9" Type="http://schemas.openxmlformats.org/officeDocument/2006/relationships/image" Target="../media/image1712.png"/><Relationship Id="rId14" Type="http://schemas.openxmlformats.org/officeDocument/2006/relationships/image" Target="../media/image19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18" Type="http://schemas.openxmlformats.org/officeDocument/2006/relationships/image" Target="../media/image205.png"/><Relationship Id="rId26" Type="http://schemas.openxmlformats.org/officeDocument/2006/relationships/image" Target="../media/image212.png"/><Relationship Id="rId3" Type="http://schemas.openxmlformats.org/officeDocument/2006/relationships/image" Target="../media/image188.png"/><Relationship Id="rId21" Type="http://schemas.openxmlformats.org/officeDocument/2006/relationships/image" Target="../media/image199.png"/><Relationship Id="rId7" Type="http://schemas.openxmlformats.org/officeDocument/2006/relationships/image" Target="../media/image198.png"/><Relationship Id="rId17" Type="http://schemas.openxmlformats.org/officeDocument/2006/relationships/image" Target="../media/image204.png"/><Relationship Id="rId2" Type="http://schemas.openxmlformats.org/officeDocument/2006/relationships/image" Target="../media/image1720.png"/><Relationship Id="rId16" Type="http://schemas.openxmlformats.org/officeDocument/2006/relationships/image" Target="../media/image1880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20.png"/><Relationship Id="rId11" Type="http://schemas.openxmlformats.org/officeDocument/2006/relationships/image" Target="../media/image201.png"/><Relationship Id="rId5" Type="http://schemas.openxmlformats.org/officeDocument/2006/relationships/image" Target="../media/image189.png"/><Relationship Id="rId15" Type="http://schemas.openxmlformats.org/officeDocument/2006/relationships/image" Target="../media/image203.png"/><Relationship Id="rId23" Type="http://schemas.openxmlformats.org/officeDocument/2006/relationships/image" Target="../media/image192.png"/><Relationship Id="rId28" Type="http://schemas.openxmlformats.org/officeDocument/2006/relationships/image" Target="../media/image214.png"/><Relationship Id="rId10" Type="http://schemas.openxmlformats.org/officeDocument/2006/relationships/image" Target="../media/image200.png"/><Relationship Id="rId19" Type="http://schemas.openxmlformats.org/officeDocument/2006/relationships/image" Target="../media/image206.png"/><Relationship Id="rId4" Type="http://schemas.openxmlformats.org/officeDocument/2006/relationships/image" Target="../media/image190.png"/><Relationship Id="rId9" Type="http://schemas.openxmlformats.org/officeDocument/2006/relationships/image" Target="../media/image196.png"/><Relationship Id="rId14" Type="http://schemas.openxmlformats.org/officeDocument/2006/relationships/image" Target="../media/image202.png"/><Relationship Id="rId22" Type="http://schemas.openxmlformats.org/officeDocument/2006/relationships/image" Target="../media/image1910.png"/><Relationship Id="rId27" Type="http://schemas.openxmlformats.org/officeDocument/2006/relationships/image" Target="../media/image215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8" Type="http://schemas.openxmlformats.org/officeDocument/2006/relationships/image" Target="../media/image205.png"/><Relationship Id="rId3" Type="http://schemas.openxmlformats.org/officeDocument/2006/relationships/image" Target="../media/image1720.png"/><Relationship Id="rId21" Type="http://schemas.openxmlformats.org/officeDocument/2006/relationships/image" Target="../media/image199.png"/><Relationship Id="rId7" Type="http://schemas.openxmlformats.org/officeDocument/2006/relationships/image" Target="../media/image1920.png"/><Relationship Id="rId17" Type="http://schemas.openxmlformats.org/officeDocument/2006/relationships/image" Target="../media/image204.png"/><Relationship Id="rId2" Type="http://schemas.openxmlformats.org/officeDocument/2006/relationships/image" Target="../media/image194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9.png"/><Relationship Id="rId11" Type="http://schemas.openxmlformats.org/officeDocument/2006/relationships/image" Target="../media/image200.png"/><Relationship Id="rId24" Type="http://schemas.openxmlformats.org/officeDocument/2006/relationships/image" Target="../media/image210.png"/><Relationship Id="rId5" Type="http://schemas.openxmlformats.org/officeDocument/2006/relationships/image" Target="../media/image190.png"/><Relationship Id="rId15" Type="http://schemas.openxmlformats.org/officeDocument/2006/relationships/image" Target="../media/image203.png"/><Relationship Id="rId23" Type="http://schemas.openxmlformats.org/officeDocument/2006/relationships/image" Target="../media/image209.png"/><Relationship Id="rId10" Type="http://schemas.openxmlformats.org/officeDocument/2006/relationships/image" Target="../media/image196.png"/><Relationship Id="rId19" Type="http://schemas.openxmlformats.org/officeDocument/2006/relationships/image" Target="../media/image206.png"/><Relationship Id="rId4" Type="http://schemas.openxmlformats.org/officeDocument/2006/relationships/image" Target="../media/image188.png"/><Relationship Id="rId9" Type="http://schemas.openxmlformats.org/officeDocument/2006/relationships/image" Target="../media/image1940.png"/><Relationship Id="rId14" Type="http://schemas.openxmlformats.org/officeDocument/2006/relationships/image" Target="../media/image202.png"/><Relationship Id="rId22" Type="http://schemas.openxmlformats.org/officeDocument/2006/relationships/image" Target="../media/image20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9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Lecture</a:t>
            </a:r>
            <a:r>
              <a:rPr lang="nb-NO" dirty="0" smtClean="0"/>
              <a:t> 6 – </a:t>
            </a:r>
            <a:r>
              <a:rPr lang="nb-NO" dirty="0" err="1" smtClean="0"/>
              <a:t>Hash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29.09.2021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applications – commitment schemes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5" y="1939933"/>
            <a:ext cx="6309658" cy="397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4" y="1184094"/>
            <a:ext cx="357312" cy="67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955" y="3704968"/>
            <a:ext cx="488080" cy="908792"/>
          </a:xfrm>
          <a:prstGeom prst="rect">
            <a:avLst/>
          </a:prstGeom>
        </p:spPr>
      </p:pic>
      <p:pic>
        <p:nvPicPr>
          <p:cNvPr id="7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9496673" y="3591125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80" y="3874757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66" y="1295303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3" y="3874757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applications – commitment schemes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5" y="1939933"/>
            <a:ext cx="6309658" cy="397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4" y="1184094"/>
            <a:ext cx="357312" cy="67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955" y="3704968"/>
            <a:ext cx="488080" cy="908792"/>
          </a:xfrm>
          <a:prstGeom prst="rect">
            <a:avLst/>
          </a:prstGeom>
        </p:spPr>
      </p:pic>
      <p:pic>
        <p:nvPicPr>
          <p:cNvPr id="7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9496673" y="3591125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1236810" y="3861883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6810" y="3861883"/>
                <a:ext cx="476655" cy="457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3391" y="3345563"/>
            <a:ext cx="1906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"</a:t>
            </a:r>
            <a:r>
              <a:rPr lang="en-US" sz="1100" dirty="0" smtClean="0">
                <a:solidFill>
                  <a:srgbClr val="FF0000"/>
                </a:solidFill>
              </a:rPr>
              <a:t>Alice: </a:t>
            </a:r>
            <a:r>
              <a:rPr lang="en-US" sz="1100" dirty="0" smtClean="0"/>
              <a:t>Waldo is at pos. …"</a:t>
            </a:r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 bwMode="auto">
          <a:xfrm>
            <a:off x="1475137" y="3617421"/>
            <a:ext cx="1" cy="24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1475137" y="4319083"/>
            <a:ext cx="1" cy="241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089374" y="4645478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anose="020B0609020204030204" pitchFamily="49" charset="0"/>
              </a:rPr>
              <a:t>0x4fb04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8288572" y="1208185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572" y="1208185"/>
                <a:ext cx="476655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687774" y="1221342"/>
            <a:ext cx="125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"</a:t>
            </a:r>
            <a:r>
              <a:rPr lang="en-US" sz="1100" dirty="0" smtClean="0">
                <a:solidFill>
                  <a:schemeClr val="accent2"/>
                </a:solidFill>
              </a:rPr>
              <a:t>Bob:</a:t>
            </a:r>
            <a:r>
              <a:rPr lang="en-US" sz="1100" dirty="0" smtClean="0"/>
              <a:t> Waldo is at pos. …"</a:t>
            </a:r>
          </a:p>
        </p:txBody>
      </p:sp>
      <p:cxnSp>
        <p:nvCxnSpPr>
          <p:cNvPr id="26" name="Straight Arrow Connector 25"/>
          <p:cNvCxnSpPr>
            <a:stCxn id="25" idx="3"/>
            <a:endCxn id="24" idx="1"/>
          </p:cNvCxnSpPr>
          <p:nvPr/>
        </p:nvCxnSpPr>
        <p:spPr bwMode="auto">
          <a:xfrm flipV="1">
            <a:off x="7946629" y="1436785"/>
            <a:ext cx="34194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4" idx="3"/>
          </p:cNvCxnSpPr>
          <p:nvPr/>
        </p:nvCxnSpPr>
        <p:spPr bwMode="auto">
          <a:xfrm>
            <a:off x="8765227" y="1436785"/>
            <a:ext cx="3330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9110910" y="1305675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anose="020B0609020204030204" pitchFamily="49" charset="0"/>
              </a:rPr>
              <a:t>0x59d67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10375634" y="3726032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5634" y="3726032"/>
                <a:ext cx="476655" cy="4572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765529" y="3219960"/>
            <a:ext cx="199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"</a:t>
            </a: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</a:rPr>
              <a:t>Charlie: </a:t>
            </a:r>
            <a:r>
              <a:rPr lang="en-US" sz="1100" dirty="0" smtClean="0"/>
              <a:t>Waldo is at pos. …"</a:t>
            </a:r>
          </a:p>
        </p:txBody>
      </p:sp>
      <p:cxnSp>
        <p:nvCxnSpPr>
          <p:cNvPr id="46" name="Straight Arrow Connector 45"/>
          <p:cNvCxnSpPr>
            <a:endCxn id="44" idx="0"/>
          </p:cNvCxnSpPr>
          <p:nvPr/>
        </p:nvCxnSpPr>
        <p:spPr bwMode="auto">
          <a:xfrm>
            <a:off x="10613961" y="3481570"/>
            <a:ext cx="1" cy="24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4" idx="2"/>
          </p:cNvCxnSpPr>
          <p:nvPr/>
        </p:nvCxnSpPr>
        <p:spPr bwMode="auto">
          <a:xfrm flipH="1">
            <a:off x="10613961" y="4183232"/>
            <a:ext cx="1" cy="241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0228198" y="4509627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onsolas" panose="020B0609020204030204" pitchFamily="49" charset="0"/>
              </a:rPr>
              <a:t>0xf2200</a:t>
            </a:r>
          </a:p>
        </p:txBody>
      </p:sp>
    </p:spTree>
    <p:extLst>
      <p:ext uri="{BB962C8B-B14F-4D97-AF65-F5344CB8AC3E}">
        <p14:creationId xmlns:p14="http://schemas.microsoft.com/office/powerpoint/2010/main" val="6290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applications – password storage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51963"/>
              </p:ext>
            </p:extLst>
          </p:nvPr>
        </p:nvGraphicFramePr>
        <p:xfrm>
          <a:off x="8147048" y="2387105"/>
          <a:ext cx="3394506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Password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cat1234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password1234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batman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Flowchart: Magnetic Disk 7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a typeface="Cambria Math" panose="02040503050406030204" pitchFamily="18" charset="0"/>
              </a:rPr>
              <a:t>DB</a:t>
            </a:r>
            <a:endParaRPr lang="en-US" sz="16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applications – password storage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376360"/>
              </p:ext>
            </p:extLst>
          </p:nvPr>
        </p:nvGraphicFramePr>
        <p:xfrm>
          <a:off x="8147048" y="2387105"/>
          <a:ext cx="3394506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Password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H(cat1234)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H(Dog)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H(password1234)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H(batman)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a typeface="Cambria Math" panose="02040503050406030204" pitchFamily="18" charset="0"/>
              </a:rPr>
              <a:t>DB</a:t>
            </a:r>
            <a:endParaRPr lang="en-US" sz="16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 applications – password storage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026990"/>
              </p:ext>
            </p:extLst>
          </p:nvPr>
        </p:nvGraphicFramePr>
        <p:xfrm>
          <a:off x="8147048" y="2387105"/>
          <a:ext cx="3394506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Username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Password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</a:rPr>
                        <a:t>0x1b383a798bc2c5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</a:rPr>
                        <a:t>0x512df2a1e63860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Charlie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</a:rPr>
                        <a:t>0x26c540082d18cd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nsolas" panose="020B0609020204030204" pitchFamily="49" charset="0"/>
                        </a:rPr>
                        <a:t>0xe33805da40919f</a:t>
                      </a:r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…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ea typeface="Cambria Math" panose="02040503050406030204" pitchFamily="18" charset="0"/>
              </a:rPr>
              <a:t>DB</a:t>
            </a:r>
            <a:endParaRPr lang="en-US" sz="1600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7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507871" y="4611757"/>
            <a:ext cx="9080500" cy="1362075"/>
          </a:xfrm>
        </p:spPr>
        <p:txBody>
          <a:bodyPr/>
          <a:lstStyle/>
          <a:p>
            <a:r>
              <a:rPr lang="en-US" dirty="0" smtClean="0"/>
              <a:t>Designing hash functions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15" y="1761874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62" y="2448500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Specific attacks: </a:t>
                </a:r>
                <a:r>
                  <a:rPr lang="en-US" sz="1800" dirty="0"/>
                  <a:t>exploit internal design of hash function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Generic attacks: </a:t>
                </a:r>
                <a:r>
                  <a:rPr lang="en-US" sz="1800" dirty="0"/>
                  <a:t>work for all hash functions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Brute-force: hash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…, </m:t>
                    </m:r>
                    <m:sSup>
                      <m:s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400" b="1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Output </a:t>
                </a:r>
                <a:r>
                  <a:rPr lang="en-US" sz="1400" dirty="0"/>
                  <a:t>must be long </a:t>
                </a:r>
                <a:r>
                  <a:rPr lang="en-US" sz="1400" dirty="0" smtClean="0"/>
                  <a:t>enough </a:t>
                </a:r>
                <a:br>
                  <a:rPr lang="en-US" sz="1400" dirty="0" smtClean="0"/>
                </a:br>
                <a:r>
                  <a:rPr lang="en-US" sz="1400" dirty="0" smtClean="0"/>
                  <a:t>      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sz="1400" dirty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Attacker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pick </a:t>
                </a:r>
                <a:r>
                  <a:rPr lang="en-US" sz="1400" i="1" dirty="0" smtClean="0"/>
                  <a:t>distinct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400" i="1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hash every value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look for collisions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719138" lvl="2" indent="0"/>
                <a:r>
                  <a:rPr lang="en-US" sz="1400" dirty="0"/>
                  <a:t>What's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400" dirty="0"/>
                  <a:t>?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0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blipFill rotWithShape="0">
                <a:blip r:embed="rId2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3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1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 smtClean="0"/>
                  <a:t> are </a:t>
                </a:r>
                <a:r>
                  <a:rPr lang="en-US" sz="1600" i="1" dirty="0" smtClean="0"/>
                  <a:t>distinct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blipFill rotWithShape="0">
                <a:blip r:embed="rId20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blipFill rotWithShape="0">
                <a:blip r:embed="rId1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blipFill rotWithShape="0">
                <a:blip r:embed="rId2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2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641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6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7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30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3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3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33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34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35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30863" y="2400434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3" y="2400434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1600" dirty="0" smtClean="0"/>
                  <a:t>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3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0867" y="2752309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7" y="2752309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30866" y="3092990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6" y="3092990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0865" y="3431544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5" y="3431544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30864" y="3771162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" y="3771162"/>
                <a:ext cx="247651" cy="20005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30864" y="4105308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" y="4105308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97523" y="4913812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23" y="4913812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230863" y="5760457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3" y="5760457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73632" y="2902844"/>
                <a:ext cx="1910779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632" y="2902844"/>
                <a:ext cx="1910779" cy="283667"/>
              </a:xfrm>
              <a:prstGeom prst="rect">
                <a:avLst/>
              </a:prstGeom>
              <a:blipFill rotWithShape="0">
                <a:blip r:embed="rId40"/>
                <a:stretch>
                  <a:fillRect l="-2229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 smtClean="0"/>
                  <a:t> are </a:t>
                </a:r>
                <a:r>
                  <a:rPr lang="en-US" sz="1600" i="1" dirty="0" smtClean="0"/>
                  <a:t>distinct</a:t>
                </a:r>
                <a:endParaRPr lang="en-US" sz="1600" dirty="0" smtClean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blipFill rotWithShape="0">
                <a:blip r:embed="rId41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42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blipFill rotWithShape="0">
                <a:blip r:embed="rId43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4579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err="1" smtClean="0"/>
                        <a:t>Symmetric</a:t>
                      </a:r>
                      <a:r>
                        <a:rPr lang="nb-NO" b="1" baseline="0" dirty="0" smtClean="0"/>
                        <a:t> </a:t>
                      </a:r>
                      <a:r>
                        <a:rPr lang="nb-NO" b="1" baseline="0" dirty="0" err="1" smtClean="0"/>
                        <a:t>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45560" y="5601279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/>
              <a:t>Unkeyed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95691" y="5601858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err="1" smtClean="0"/>
              <a:t>Hash</a:t>
            </a:r>
            <a:r>
              <a:rPr lang="nb-NO" dirty="0" smtClean="0"/>
              <a:t> </a:t>
            </a:r>
            <a:r>
              <a:rPr lang="nb-NO" dirty="0" err="1" smtClean="0"/>
              <a:t>functions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14373" y="1249103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 smtClean="0"/>
              <a:t>AEAD: </a:t>
            </a:r>
            <a:r>
              <a:rPr lang="nb-NO" sz="1600" dirty="0" smtClean="0">
                <a:solidFill>
                  <a:schemeClr val="accent2"/>
                </a:solidFill>
              </a:rPr>
              <a:t>AES-GCM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3556">
            <a:off x="9820984" y="2644046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 smtClean="0">
                <a:solidFill>
                  <a:schemeClr val="accent2"/>
                </a:solidFill>
              </a:rPr>
              <a:t>AES-CMAC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158778">
            <a:off x="2107173" y="1570936"/>
            <a:ext cx="329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 smtClean="0"/>
              <a:t>Block </a:t>
            </a:r>
            <a:r>
              <a:rPr lang="nb-NO" sz="1600" b="1" dirty="0" err="1" smtClean="0"/>
              <a:t>cipher</a:t>
            </a:r>
            <a:r>
              <a:rPr lang="nb-NO" sz="1600" b="1" dirty="0" smtClean="0"/>
              <a:t>: </a:t>
            </a:r>
            <a:r>
              <a:rPr lang="nb-NO" sz="1600" dirty="0" smtClean="0">
                <a:solidFill>
                  <a:schemeClr val="accent2"/>
                </a:solidFill>
              </a:rPr>
              <a:t>AES</a:t>
            </a:r>
          </a:p>
          <a:p>
            <a:r>
              <a:rPr lang="nb-NO" sz="1600" b="1" dirty="0" err="1" smtClean="0"/>
              <a:t>Encryption</a:t>
            </a:r>
            <a:r>
              <a:rPr lang="nb-NO" sz="1600" b="1" dirty="0" smtClean="0"/>
              <a:t>: </a:t>
            </a:r>
            <a:r>
              <a:rPr lang="nb-NO" sz="1600" dirty="0" smtClean="0">
                <a:solidFill>
                  <a:schemeClr val="accent2"/>
                </a:solidFill>
              </a:rPr>
              <a:t>AES-CTR, AES-CBC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0" y="2148840"/>
            <a:ext cx="1206062" cy="920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ight Brace 12"/>
          <p:cNvSpPr/>
          <p:nvPr/>
        </p:nvSpPr>
        <p:spPr bwMode="auto">
          <a:xfrm rot="16200000">
            <a:off x="7240400" y="-791182"/>
            <a:ext cx="139443" cy="4897123"/>
          </a:xfrm>
          <a:prstGeom prst="rightBrace">
            <a:avLst>
              <a:gd name="adj1" fmla="val 88397"/>
              <a:gd name="adj2" fmla="val 49441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6700" y="2105449"/>
                <a:ext cx="2624372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00" y="2105449"/>
                <a:ext cx="2624372" cy="283667"/>
              </a:xfrm>
              <a:prstGeom prst="rect">
                <a:avLst/>
              </a:prstGeom>
              <a:blipFill rotWithShape="0">
                <a:blip r:embed="rId2"/>
                <a:stretch>
                  <a:fillRect l="-928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06998" y="2704319"/>
                <a:ext cx="2277675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8" y="2704319"/>
                <a:ext cx="2277675" cy="283667"/>
              </a:xfrm>
              <a:prstGeom prst="rect">
                <a:avLst/>
              </a:prstGeom>
              <a:blipFill rotWithShape="0">
                <a:blip r:embed="rId3"/>
                <a:stretch>
                  <a:fillRect l="-268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2573" y="3473190"/>
                <a:ext cx="3824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73" y="3473190"/>
                <a:ext cx="382412" cy="246221"/>
              </a:xfrm>
              <a:prstGeom prst="rect">
                <a:avLst/>
              </a:prstGeom>
              <a:blipFill rotWithShape="0">
                <a:blip r:embed="rId4"/>
                <a:stretch>
                  <a:fillRect l="-3226" r="-967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09614" y="3348511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614" y="3348511"/>
                <a:ext cx="763735" cy="4610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33047" y="3348511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047" y="3348511"/>
                <a:ext cx="763735" cy="4610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39679" y="3340881"/>
                <a:ext cx="1295931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79" y="3340881"/>
                <a:ext cx="1295931" cy="4762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150291" y="3455913"/>
                <a:ext cx="234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291" y="3455913"/>
                <a:ext cx="234038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2632" r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315235" y="3348511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235" y="3348511"/>
                <a:ext cx="763735" cy="4610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88635" y="4087968"/>
                <a:ext cx="5388205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=1−1×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⋯  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635" y="4087968"/>
                <a:ext cx="5388205" cy="553228"/>
              </a:xfrm>
              <a:prstGeom prst="rect">
                <a:avLst/>
              </a:prstGeom>
              <a:blipFill rotWithShape="0">
                <a:blip r:embed="rId10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606998" y="4864685"/>
                <a:ext cx="1688539" cy="69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8" y="4864685"/>
                <a:ext cx="1688539" cy="691664"/>
              </a:xfrm>
              <a:prstGeom prst="rect">
                <a:avLst/>
              </a:prstGeom>
              <a:blipFill rotWithShape="0">
                <a:blip r:embed="rId11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06998" y="5822802"/>
                <a:ext cx="1541256" cy="69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  1−</m:t>
                      </m:r>
                      <m:nary>
                        <m:naryPr>
                          <m:chr m:val="∏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98" y="5822802"/>
                <a:ext cx="1541256" cy="6916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01850" y="6060916"/>
                <a:ext cx="2092368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1+2+⋯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850" y="6060916"/>
                <a:ext cx="2092368" cy="262892"/>
              </a:xfrm>
              <a:prstGeom prst="rect">
                <a:avLst/>
              </a:prstGeom>
              <a:blipFill rotWithShape="0">
                <a:blip r:embed="rId13"/>
                <a:stretch>
                  <a:fillRect l="-291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30331" y="6064122"/>
                <a:ext cx="1645515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331" y="6064122"/>
                <a:ext cx="1645515" cy="256480"/>
              </a:xfrm>
              <a:prstGeom prst="rect">
                <a:avLst/>
              </a:prstGeom>
              <a:blipFill rotWithShape="0">
                <a:blip r:embed="rId14"/>
                <a:stretch>
                  <a:fillRect l="-370" t="-23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924155" y="5905580"/>
                <a:ext cx="1537793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≥0.3×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155" y="5905580"/>
                <a:ext cx="1537793" cy="47628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677182" y="2787830"/>
            <a:ext cx="1978547" cy="665285"/>
            <a:chOff x="8660561" y="2628844"/>
            <a:chExt cx="2376248" cy="83139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8660561" y="2628844"/>
              <a:ext cx="2376248" cy="8313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218031" y="2917099"/>
                  <a:ext cx="112306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≥1−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8031" y="2917099"/>
                  <a:ext cx="1261307" cy="276999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1932" r="-96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71236" y="3026090"/>
                <a:ext cx="554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236" y="3026090"/>
                <a:ext cx="554639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4396" r="-549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672007" y="4320327"/>
                <a:ext cx="2236894" cy="370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07" y="4320327"/>
                <a:ext cx="2236894" cy="370551"/>
              </a:xfrm>
              <a:prstGeom prst="rect">
                <a:avLst/>
              </a:prstGeom>
              <a:blipFill rotWithShape="0">
                <a:blip r:embed="rId29"/>
                <a:stretch>
                  <a:fillRect l="-54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338651" y="3840343"/>
                <a:ext cx="7697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651" y="3840343"/>
                <a:ext cx="769762" cy="246221"/>
              </a:xfrm>
              <a:prstGeom prst="rect">
                <a:avLst/>
              </a:prstGeom>
              <a:blipFill rotWithShape="0">
                <a:blip r:embed="rId30"/>
                <a:stretch>
                  <a:fillRect l="-3175" r="-396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9859143" y="5855504"/>
                <a:ext cx="1416817" cy="526360"/>
              </a:xfrm>
              <a:prstGeom prst="roundRect">
                <a:avLst/>
              </a:prstGeom>
              <a:ln w="1905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5855504"/>
                <a:ext cx="1416817" cy="526360"/>
              </a:xfrm>
              <a:prstGeom prst="round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0309498" y="6179578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 smtClean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4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4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4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4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4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4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4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5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5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7550" y="3425036"/>
                <a:ext cx="55495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550" y="3425036"/>
                <a:ext cx="554959" cy="338554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3" grpId="0"/>
      <p:bldP spid="34" grpId="0"/>
      <p:bldP spid="34" grpId="1"/>
      <p:bldP spid="37" grpId="0"/>
      <p:bldP spid="50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0.3×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11616" y="2664222"/>
                <a:ext cx="1976374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∨⋯∨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2664222"/>
                <a:ext cx="1976374" cy="265201"/>
              </a:xfrm>
              <a:prstGeom prst="rect">
                <a:avLst/>
              </a:prstGeom>
              <a:blipFill rotWithShape="0">
                <a:blip r:embed="rId3"/>
                <a:stretch>
                  <a:fillRect l="-309" r="-277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3177" y="3181305"/>
                <a:ext cx="2765564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77" y="3181305"/>
                <a:ext cx="2765564" cy="282834"/>
              </a:xfrm>
              <a:prstGeom prst="rect">
                <a:avLst/>
              </a:prstGeom>
              <a:blipFill rotWithShape="0">
                <a:blip r:embed="rId4"/>
                <a:stretch>
                  <a:fillRect l="-88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11616" y="3690917"/>
                <a:ext cx="195579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3690917"/>
                <a:ext cx="1955792" cy="4610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1465" y="4487185"/>
                <a:ext cx="1031436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65" y="4487185"/>
                <a:ext cx="1031436" cy="4762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19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0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2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 bwMode="auto">
              <a:xfrm>
                <a:off x="1060914" y="4590862"/>
                <a:ext cx="5446890" cy="145974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Birthday bound: </a:t>
                </a:r>
              </a:p>
              <a:p>
                <a:pPr indent="0">
                  <a:spcBef>
                    <a:spcPct val="0"/>
                  </a:spcBef>
                </a:pPr>
                <a:endParaRPr lang="en-US" sz="1600" b="1" dirty="0"/>
              </a:p>
              <a:p>
                <a:pPr indent="0" algn="r">
                  <a:spcBef>
                    <a:spcPct val="0"/>
                  </a:spcBef>
                </a:pPr>
                <a:r>
                  <a:rPr lang="nb-NO" sz="1600" dirty="0"/>
                  <a:t>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1600" dirty="0" smtClean="0"/>
                  <a:t>)</a:t>
                </a:r>
              </a:p>
              <a:p>
                <a:pPr indent="0">
                  <a:spcBef>
                    <a:spcPct val="0"/>
                  </a:spcBef>
                </a:pPr>
                <a:endParaRPr lang="en-US" sz="1600" b="1" dirty="0"/>
              </a:p>
              <a:p>
                <a:pPr indent="0">
                  <a:spcBef>
                    <a:spcPct val="0"/>
                  </a:spcBef>
                </a:pPr>
                <a:endParaRPr lang="nb-NO" sz="1600" b="0" dirty="0" smtClean="0"/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914" y="4590862"/>
                <a:ext cx="5446890" cy="145974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0.3×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0807" y="2514645"/>
                <a:ext cx="1076320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07" y="2514645"/>
                <a:ext cx="1076320" cy="4762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54351" y="5074478"/>
                <a:ext cx="129336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51" y="5074478"/>
                <a:ext cx="1293367" cy="492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=0.5:</m:t>
                          </m:r>
                        </m:e>
                      </m:func>
                    </m:oMath>
                  </m:oMathPara>
                </a14:m>
                <a:endParaRPr lang="en-US" sz="16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18902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4276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18902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/>
                    <a:gridCol w="1542765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2000" r="-10039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2000" r="-394" b="-604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198039" r="-100394" b="-3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304000" r="-100394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304000" r="-394" b="-302000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404000" r="-100394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404000" r="-394" b="-202000"/>
                          </a:stretch>
                        </a:blipFill>
                      </a:tcPr>
                    </a:tc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04000" r="-10039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04000" r="-394" b="-102000"/>
                          </a:stretch>
                        </a:blipFill>
                      </a:tcPr>
                    </a:tc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92157" r="-100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92157" r="-39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1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27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7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260" y="1413055"/>
            <a:ext cx="8241404" cy="482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973764" y="6004283"/>
            <a:ext cx="182880" cy="1950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blipFill>
                <a:blip r:embed="rId4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Specific attacks: </a:t>
                </a:r>
                <a:r>
                  <a:rPr lang="en-US" sz="1800" dirty="0"/>
                  <a:t>exploit internal design of hash function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Generic attacks: </a:t>
                </a:r>
                <a:r>
                  <a:rPr lang="en-US" sz="1800" dirty="0"/>
                  <a:t>work for all hash functions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Brute-force: hash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…, </m:t>
                    </m:r>
                    <m:sSup>
                      <m:s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400" b="1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Output </a:t>
                </a:r>
                <a:r>
                  <a:rPr lang="en-US" sz="1400" dirty="0"/>
                  <a:t>must be long </a:t>
                </a:r>
                <a:r>
                  <a:rPr lang="en-US" sz="1400" dirty="0" smtClean="0"/>
                  <a:t>enough </a:t>
                </a:r>
                <a:br>
                  <a:rPr lang="en-US" sz="1400" dirty="0" smtClean="0"/>
                </a:br>
                <a:r>
                  <a:rPr lang="en-US" sz="1400" dirty="0" smtClean="0"/>
                  <a:t>      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sz="1400" dirty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Attacker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pick </a:t>
                </a:r>
                <a:r>
                  <a:rPr lang="en-US" sz="1400" i="1" dirty="0" smtClean="0"/>
                  <a:t>distinct</a:t>
                </a:r>
                <a:r>
                  <a:rPr lang="en-US" sz="1400" dirty="0" smtClean="0"/>
                  <a:t> </a:t>
                </a:r>
                <a:r>
                  <a:rPr lang="en-US" sz="1400" dirty="0"/>
                  <a:t>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400" i="1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hash every value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look for collisions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719138" lvl="2" indent="0"/>
                <a:r>
                  <a:rPr lang="en-US" sz="1400" dirty="0"/>
                  <a:t>What's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400" dirty="0"/>
                  <a:t>?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5881" y="3716858"/>
                <a:ext cx="7442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No! Must take birthday attack into account: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</a:rPr>
                  <a:t> must be large enough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881" y="3716858"/>
                <a:ext cx="744279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4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1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Suppose we have a </a:t>
                </a:r>
                <a:r>
                  <a:rPr lang="en-US" b="1" dirty="0"/>
                  <a:t>compression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which is collision-resistant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create a hash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Solution: iterate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Elbow Connector 55"/>
            <p:cNvCxnSpPr>
              <a:stCxn id="55" idx="2"/>
              <a:endCxn id="34" idx="6"/>
            </p:cNvCxnSpPr>
            <p:nvPr/>
          </p:nvCxnSpPr>
          <p:spPr bwMode="auto">
            <a:xfrm rot="16200000" flipH="1">
              <a:off x="8553962" y="3883749"/>
              <a:ext cx="1117012" cy="580190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4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4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471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623392" y="1027586"/>
                <a:ext cx="11137237" cy="50684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kern="0" dirty="0" smtClean="0"/>
              </a:p>
              <a:p>
                <a:endParaRPr lang="en-US" kern="0" dirty="0"/>
              </a:p>
              <a:p>
                <a:endParaRPr lang="en-US" kern="0" dirty="0" smtClean="0"/>
              </a:p>
              <a:p>
                <a:endParaRPr lang="en-US" kern="0" dirty="0"/>
              </a:p>
              <a:p>
                <a:endParaRPr lang="en-US" kern="0" dirty="0" smtClean="0"/>
              </a:p>
              <a:p>
                <a:r>
                  <a:rPr lang="en-US" kern="0" dirty="0"/>
                  <a:t>	</a:t>
                </a:r>
                <a:r>
                  <a:rPr lang="en-US" sz="1800" b="1" kern="0" dirty="0" smtClean="0"/>
                  <a:t>Proof idea: </a:t>
                </a:r>
              </a:p>
              <a:p>
                <a:endParaRPr lang="en-US" sz="1800" kern="0" dirty="0"/>
              </a:p>
              <a:p>
                <a:pPr algn="ctr"/>
                <a:r>
                  <a:rPr lang="en-US" sz="1800" kern="0" dirty="0"/>
                  <a:t>C</a:t>
                </a:r>
                <a:r>
                  <a:rPr lang="en-US" sz="1800" kern="0" dirty="0" smtClean="0"/>
                  <a:t>ollison on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kern="0" dirty="0" smtClean="0"/>
                  <a:t> collision on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800" kern="0" dirty="0" smtClean="0"/>
              </a:p>
              <a:p>
                <a:pPr algn="ctr"/>
                <a:endParaRPr lang="en-US" sz="1800" kern="0" dirty="0"/>
              </a:p>
              <a:p>
                <a:r>
                  <a:rPr lang="en-US" sz="1800" kern="0" dirty="0"/>
                  <a:t>	</a:t>
                </a:r>
                <a:r>
                  <a:rPr lang="en-US" sz="1800" kern="0" dirty="0" smtClean="0"/>
                  <a:t>		If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kern="0" dirty="0" smtClean="0"/>
                  <a:t> then we can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800" kern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kern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kern="0" dirty="0" smtClean="0"/>
                  <a:t> such that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kern="0" dirty="0" smtClean="0"/>
                  <a:t> </a:t>
                </a:r>
                <a:endParaRPr lang="en-US" sz="1800" kern="0" dirty="0"/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7586"/>
                <a:ext cx="11137237" cy="50684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 smtClean="0"/>
                  <a:t> is collistion resistant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 smtClean="0"/>
                  <a:t> is collisition resistant </a:t>
                </a:r>
              </a:p>
              <a:p>
                <a:pPr indent="0" algn="ctr">
                  <a:spcBef>
                    <a:spcPct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File </a:t>
            </a:r>
            <a:r>
              <a:rPr lang="en-US" dirty="0"/>
              <a:t>storage verification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authentication (MACs and digital signatures)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Randomness extraction and key derivation (PRFs)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Password hashing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Quantum-resistant signatures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Hash chains (Bitcoin)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4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78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blipFill rotWithShape="0">
                <a:blip r:embed="rId24"/>
                <a:stretch>
                  <a:fillRect b="-78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48681" y="540386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81" y="5403864"/>
                <a:ext cx="464871" cy="4924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32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</a:t>
                </a:r>
                <a:r>
                  <a:rPr lang="en-US" sz="1600" b="1" dirty="0" smtClean="0">
                    <a:ea typeface="Cambria Math" panose="02040503050406030204" pitchFamily="18" charset="0"/>
                  </a:rPr>
                  <a:t>  Case </a:t>
                </a:r>
                <a:r>
                  <a:rPr lang="en-US" sz="1600" b="1" dirty="0">
                    <a:ea typeface="Cambria Math" panose="02040503050406030204" pitchFamily="18" charset="0"/>
                  </a:rPr>
                  <a:t>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Explosion 1 81"/>
          <p:cNvSpPr/>
          <p:nvPr/>
        </p:nvSpPr>
        <p:spPr bwMode="auto">
          <a:xfrm rot="21389817">
            <a:off x="5071377" y="271605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3" name="Explosion 1 82"/>
          <p:cNvSpPr/>
          <p:nvPr/>
        </p:nvSpPr>
        <p:spPr bwMode="auto">
          <a:xfrm rot="21389817">
            <a:off x="5078203" y="34657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2" grpId="0" animBg="1"/>
      <p:bldP spid="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46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46505"/>
              </a:xfrm>
              <a:prstGeom prst="rect">
                <a:avLst/>
              </a:prstGeom>
              <a:blipFill rotWithShape="0"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</a:t>
                </a:r>
                <a:r>
                  <a:rPr lang="en-US" sz="1600" b="1" dirty="0" smtClean="0">
                    <a:ea typeface="Cambria Math" panose="02040503050406030204" pitchFamily="18" charset="0"/>
                  </a:rPr>
                  <a:t>  Case </a:t>
                </a:r>
                <a:r>
                  <a:rPr lang="en-US" sz="1600" b="1" dirty="0">
                    <a:ea typeface="Cambria Math" panose="02040503050406030204" pitchFamily="18" charset="0"/>
                  </a:rPr>
                  <a:t>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Explosion 1 78"/>
          <p:cNvSpPr/>
          <p:nvPr/>
        </p:nvSpPr>
        <p:spPr bwMode="auto">
          <a:xfrm rot="21389817">
            <a:off x="5071377" y="271605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0" name="Explosion 1 79"/>
          <p:cNvSpPr/>
          <p:nvPr/>
        </p:nvSpPr>
        <p:spPr bwMode="auto">
          <a:xfrm rot="21389817">
            <a:off x="5078203" y="34657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</a:t>
                </a:r>
                <a:r>
                  <a:rPr lang="en-US" sz="1600" b="1" dirty="0" smtClean="0">
                    <a:ea typeface="Cambria Math" panose="02040503050406030204" pitchFamily="18" charset="0"/>
                  </a:rPr>
                  <a:t>  Case </a:t>
                </a:r>
                <a:r>
                  <a:rPr lang="en-US" sz="1600" b="1" dirty="0">
                    <a:ea typeface="Cambria Math" panose="02040503050406030204" pitchFamily="18" charset="0"/>
                  </a:rPr>
                  <a:t>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no </a:t>
                </a:r>
                <a:r>
                  <a:rPr lang="en-US" sz="16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collision</a:t>
                </a:r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xplosion 1 80"/>
          <p:cNvSpPr/>
          <p:nvPr/>
        </p:nvSpPr>
        <p:spPr bwMode="auto">
          <a:xfrm rot="21389817">
            <a:off x="4402779" y="29102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2" name="Explosion 1 81"/>
          <p:cNvSpPr/>
          <p:nvPr/>
        </p:nvSpPr>
        <p:spPr bwMode="auto">
          <a:xfrm rot="21389817">
            <a:off x="4409605" y="365986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</a:t>
                </a:r>
                <a:r>
                  <a:rPr lang="en-US" sz="1600" b="1" dirty="0" smtClean="0">
                    <a:ea typeface="Cambria Math" panose="02040503050406030204" pitchFamily="18" charset="0"/>
                  </a:rPr>
                  <a:t>  Case </a:t>
                </a:r>
                <a:r>
                  <a:rPr lang="en-US" sz="1600" b="1" dirty="0">
                    <a:ea typeface="Cambria Math" panose="02040503050406030204" pitchFamily="18" charset="0"/>
                  </a:rPr>
                  <a:t>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xplosion 1 80"/>
          <p:cNvSpPr/>
          <p:nvPr/>
        </p:nvSpPr>
        <p:spPr bwMode="auto">
          <a:xfrm rot="21389817">
            <a:off x="4402779" y="29102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2" name="Explosion 1 81"/>
          <p:cNvSpPr/>
          <p:nvPr/>
        </p:nvSpPr>
        <p:spPr bwMode="auto">
          <a:xfrm rot="21389817">
            <a:off x="4409605" y="365986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0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–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 flipH="1">
            <a:off x="5950783" y="1956349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 bwMode="auto">
          <a:xfrm flipH="1">
            <a:off x="2720064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 flipH="1">
            <a:off x="5950783" y="4393444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 bwMode="auto">
          <a:xfrm flipH="1">
            <a:off x="2720064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 smtClean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81447" y="2795268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</a:t>
                </a:r>
                <a:r>
                  <a:rPr lang="en-US" sz="1600" b="1" dirty="0" smtClean="0">
                    <a:ea typeface="Cambria Math" panose="02040503050406030204" pitchFamily="18" charset="0"/>
                  </a:rPr>
                  <a:t>  Case </a:t>
                </a:r>
                <a:r>
                  <a:rPr lang="en-US" sz="1600" b="1" dirty="0">
                    <a:ea typeface="Cambria Math" panose="02040503050406030204" pitchFamily="18" charset="0"/>
                  </a:rPr>
                  <a:t>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47" y="2795268"/>
                <a:ext cx="4867509" cy="230832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 bwMode="auto">
          <a:xfrm>
            <a:off x="4760066" y="3953476"/>
            <a:ext cx="17843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766771" y="4701258"/>
            <a:ext cx="43634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25076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76" y="3276170"/>
                <a:ext cx="403099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35646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46" y="5738175"/>
                <a:ext cx="403099" cy="338554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Explosion 1 88"/>
          <p:cNvSpPr/>
          <p:nvPr/>
        </p:nvSpPr>
        <p:spPr bwMode="auto">
          <a:xfrm rot="21389817">
            <a:off x="6448613" y="2971075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 smtClean="0"/>
                  <a:t>Assumption: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1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rgbClr val="CCEFDC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97763" y="1160141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63" y="1160141"/>
                <a:ext cx="71323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70152" y="256424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>
            <a:off x="8896580" y="2503416"/>
            <a:ext cx="1445514" cy="8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636000" y="2768170"/>
            <a:ext cx="1757012" cy="10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8465068" y="2827250"/>
            <a:ext cx="1945348" cy="5601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394058" y="1489250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058" y="1489250"/>
                <a:ext cx="570413" cy="461665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89822" y="2949760"/>
            <a:ext cx="14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Collision!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1753462" y="1720084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044125" y="2433239"/>
            <a:ext cx="25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Keyless function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4710274" y="1720083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4205696" y="2436785"/>
            <a:ext cx="19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6306" y="4547288"/>
                <a:ext cx="6096000" cy="15399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/>
                  <a:t>Examples:</a:t>
                </a:r>
              </a:p>
              <a:p>
                <a:pPr marL="273050" lvl="1" indent="201613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MD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 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dirty="0">
                  <a:latin typeface="Cambria Math" panose="02040503050406030204" pitchFamily="18" charset="0"/>
                </a:endParaRPr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1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160</m:t>
                        </m:r>
                      </m:sup>
                    </m:sSup>
                  </m:oMath>
                </a14:m>
                <a:endParaRPr lang="nb-NO" dirty="0"/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256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en-US" dirty="0"/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512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06" y="4547288"/>
                <a:ext cx="6096000" cy="1539909"/>
              </a:xfrm>
              <a:prstGeom prst="rect">
                <a:avLst/>
              </a:prstGeom>
              <a:blipFill rotWithShape="0">
                <a:blip r:embed="rId12"/>
                <a:stretch>
                  <a:fillRect l="-800" t="-237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389742" y="45741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 smtClean="0"/>
              <a:t>Possible security goals: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nb-NO" dirty="0" smtClean="0"/>
              <a:t>Hard to find </a:t>
            </a:r>
            <a:r>
              <a:rPr lang="nb-NO" i="1" dirty="0" smtClean="0"/>
              <a:t>pre-images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nb-NO" dirty="0" smtClean="0"/>
              <a:t>Hard </a:t>
            </a:r>
            <a:r>
              <a:rPr lang="nb-NO" dirty="0"/>
              <a:t>to find </a:t>
            </a:r>
            <a:r>
              <a:rPr lang="nb-NO" i="1" dirty="0"/>
              <a:t>collisions</a:t>
            </a:r>
            <a:r>
              <a:rPr lang="nb-NO" dirty="0"/>
              <a:t> </a:t>
            </a:r>
          </a:p>
        </p:txBody>
      </p:sp>
      <p:sp>
        <p:nvSpPr>
          <p:cNvPr id="10" name="Freeform 9"/>
          <p:cNvSpPr/>
          <p:nvPr/>
        </p:nvSpPr>
        <p:spPr bwMode="auto">
          <a:xfrm flipV="1">
            <a:off x="8446023" y="2226615"/>
            <a:ext cx="1896071" cy="206624"/>
          </a:xfrm>
          <a:custGeom>
            <a:avLst/>
            <a:gdLst>
              <a:gd name="connsiteX0" fmla="*/ 2002421 w 2002421"/>
              <a:gd name="connsiteY0" fmla="*/ 127321 h 292460"/>
              <a:gd name="connsiteX1" fmla="*/ 833377 w 2002421"/>
              <a:gd name="connsiteY1" fmla="*/ 289367 h 292460"/>
              <a:gd name="connsiteX2" fmla="*/ 0 w 2002421"/>
              <a:gd name="connsiteY2" fmla="*/ 0 h 292460"/>
              <a:gd name="connsiteX0" fmla="*/ 2002421 w 2002421"/>
              <a:gd name="connsiteY0" fmla="*/ 19250 h 289408"/>
              <a:gd name="connsiteX1" fmla="*/ 833377 w 2002421"/>
              <a:gd name="connsiteY1" fmla="*/ 289367 h 289408"/>
              <a:gd name="connsiteX2" fmla="*/ 0 w 2002421"/>
              <a:gd name="connsiteY2" fmla="*/ 0 h 289408"/>
              <a:gd name="connsiteX0" fmla="*/ 2002421 w 2002421"/>
              <a:gd name="connsiteY0" fmla="*/ 19250 h 168317"/>
              <a:gd name="connsiteX1" fmla="*/ 1211605 w 2002421"/>
              <a:gd name="connsiteY1" fmla="*/ 168196 h 168317"/>
              <a:gd name="connsiteX2" fmla="*/ 0 w 2002421"/>
              <a:gd name="connsiteY2" fmla="*/ 0 h 168317"/>
              <a:gd name="connsiteX0" fmla="*/ 2002421 w 2002421"/>
              <a:gd name="connsiteY0" fmla="*/ 19250 h 177604"/>
              <a:gd name="connsiteX1" fmla="*/ 1211605 w 2002421"/>
              <a:gd name="connsiteY1" fmla="*/ 168196 h 177604"/>
              <a:gd name="connsiteX2" fmla="*/ 0 w 2002421"/>
              <a:gd name="connsiteY2" fmla="*/ 0 h 1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421" h="177604">
                <a:moveTo>
                  <a:pt x="2002421" y="19250"/>
                </a:moveTo>
                <a:cubicBezTo>
                  <a:pt x="1584767" y="110883"/>
                  <a:pt x="1545342" y="132105"/>
                  <a:pt x="1211605" y="168196"/>
                </a:cubicBezTo>
                <a:cubicBezTo>
                  <a:pt x="877868" y="204287"/>
                  <a:pt x="249820" y="134073"/>
                  <a:pt x="0" y="0"/>
                </a:cubicBezTo>
              </a:path>
            </a:pathLst>
          </a:custGeom>
          <a:ln w="19050">
            <a:solidFill>
              <a:schemeClr val="accent2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8527641" y="2841364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8354379" y="3364703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8354379" y="2398985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985779" y="1882846"/>
            <a:ext cx="14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Pre-image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167494" y="5036608"/>
            <a:ext cx="3034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167494" y="5345821"/>
            <a:ext cx="3034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 rot="1215468">
            <a:off x="8290428" y="2677328"/>
            <a:ext cx="413625" cy="8915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  <p:bldP spid="39" grpId="0"/>
      <p:bldP spid="45" grpId="0"/>
      <p:bldP spid="4" grpId="0"/>
      <p:bldP spid="10" grpId="0" animBg="1"/>
      <p:bldP spid="46" grpId="0" animBg="1"/>
      <p:bldP spid="47" grpId="0" animBg="1"/>
      <p:bldP spid="48" grpId="0" animBg="1"/>
      <p:bldP spid="49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Merkle-Damgård</a:t>
                </a:r>
                <a:r>
                  <a:rPr lang="en-US" sz="1800" dirty="0"/>
                  <a:t> creates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 from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Need </a:t>
                </a:r>
                <a:r>
                  <a:rPr lang="en-US" sz="1800" dirty="0"/>
                  <a:t>only to focus on compression function </a:t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               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Many </a:t>
                </a:r>
                <a:r>
                  <a:rPr lang="en-US" sz="1800" dirty="0"/>
                  <a:t>design </a:t>
                </a:r>
                <a:r>
                  <a:rPr lang="en-US" sz="1800" dirty="0" smtClean="0"/>
                  <a:t>options for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Ad-hoc</a:t>
                </a: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Structured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71771" y="2278744"/>
            <a:ext cx="5123543" cy="2119086"/>
            <a:chOff x="6371771" y="2278744"/>
            <a:chExt cx="5123543" cy="2119086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371771" y="2278744"/>
              <a:ext cx="5123543" cy="2119086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6731378" y="3021793"/>
              <a:ext cx="4470106" cy="1080000"/>
              <a:chOff x="1576054" y="3139375"/>
              <a:chExt cx="7809675" cy="1886854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1576054" y="3139375"/>
                <a:ext cx="7809675" cy="1886854"/>
                <a:chOff x="1444314" y="3276653"/>
                <a:chExt cx="9811190" cy="23704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rapezoid 5"/>
                    <p:cNvSpPr/>
                    <p:nvPr/>
                  </p:nvSpPr>
                  <p:spPr bwMode="auto">
                    <a:xfrm rot="5400000">
                      <a:off x="5403293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5403293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3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/>
                <p:cNvCxnSpPr>
                  <a:stCxn id="13" idx="2"/>
                  <a:endCxn id="7" idx="5"/>
                </p:cNvCxnSpPr>
                <p:nvPr/>
              </p:nvCxnSpPr>
              <p:spPr bwMode="auto">
                <a:xfrm>
                  <a:off x="4661841" y="5112083"/>
                  <a:ext cx="969581" cy="3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/>
                    <p:cNvSpPr/>
                    <p:nvPr/>
                  </p:nvSpPr>
                  <p:spPr bwMode="auto">
                    <a:xfrm flipH="1">
                      <a:off x="4378692" y="3276656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4378692" y="3276656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Elbow Connector 9"/>
                <p:cNvCxnSpPr>
                  <a:stCxn id="9" idx="2"/>
                  <a:endCxn id="7" idx="6"/>
                </p:cNvCxnSpPr>
                <p:nvPr/>
              </p:nvCxnSpPr>
              <p:spPr bwMode="auto">
                <a:xfrm rot="16200000" flipH="1">
                  <a:off x="4782191" y="3883753"/>
                  <a:ext cx="1117008" cy="580184"/>
                </a:xfrm>
                <a:prstGeom prst="bentConnector3">
                  <a:avLst>
                    <a:gd name="adj1" fmla="val 100128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rapezoid 5"/>
                    <p:cNvSpPr/>
                    <p:nvPr/>
                  </p:nvSpPr>
                  <p:spPr bwMode="auto">
                    <a:xfrm rot="5400000">
                      <a:off x="7289180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1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7289180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5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rapezoid 5"/>
                    <p:cNvSpPr/>
                    <p:nvPr/>
                  </p:nvSpPr>
                  <p:spPr bwMode="auto">
                    <a:xfrm rot="5400000">
                      <a:off x="9175069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2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9175069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6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rapezoid 5"/>
                    <p:cNvSpPr/>
                    <p:nvPr/>
                  </p:nvSpPr>
                  <p:spPr bwMode="auto">
                    <a:xfrm rot="5400000">
                      <a:off x="3517405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3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3517405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7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/>
                    <p:cNvSpPr/>
                    <p:nvPr/>
                  </p:nvSpPr>
                  <p:spPr bwMode="auto">
                    <a:xfrm flipH="1">
                      <a:off x="2492806" y="3276655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2492806" y="3276655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Elbow Connector 14"/>
                <p:cNvCxnSpPr>
                  <a:stCxn id="14" idx="2"/>
                  <a:endCxn id="13" idx="6"/>
                </p:cNvCxnSpPr>
                <p:nvPr/>
              </p:nvCxnSpPr>
              <p:spPr bwMode="auto">
                <a:xfrm rot="16200000" flipH="1">
                  <a:off x="2896303" y="3883754"/>
                  <a:ext cx="1117010" cy="580182"/>
                </a:xfrm>
                <a:prstGeom prst="bentConnector3">
                  <a:avLst>
                    <a:gd name="adj1" fmla="val 100129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 bwMode="auto">
                    <a:xfrm flipH="1">
                      <a:off x="6264577" y="3276654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6264577" y="3276654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Elbow Connector 16"/>
                <p:cNvCxnSpPr>
                  <a:stCxn id="16" idx="2"/>
                  <a:endCxn id="11" idx="6"/>
                </p:cNvCxnSpPr>
                <p:nvPr/>
              </p:nvCxnSpPr>
              <p:spPr bwMode="auto">
                <a:xfrm rot="16200000" flipH="1">
                  <a:off x="6668076" y="3883751"/>
                  <a:ext cx="1117010" cy="580186"/>
                </a:xfrm>
                <a:prstGeom prst="bentConnector3">
                  <a:avLst>
                    <a:gd name="adj1" fmla="val 100129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Arrow Connector 17"/>
                <p:cNvCxnSpPr>
                  <a:stCxn id="7" idx="2"/>
                  <a:endCxn id="11" idx="5"/>
                </p:cNvCxnSpPr>
                <p:nvPr/>
              </p:nvCxnSpPr>
              <p:spPr bwMode="auto">
                <a:xfrm>
                  <a:off x="6547729" y="5112082"/>
                  <a:ext cx="96958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 bwMode="auto">
                    <a:xfrm flipH="1">
                      <a:off x="7905432" y="3276653"/>
                      <a:ext cx="1809950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9" name="Rectangle 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7905432" y="3276653"/>
                      <a:ext cx="1809950" cy="33868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t="-3704" b="-37037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19"/>
                <p:cNvCxnSpPr>
                  <a:stCxn id="11" idx="2"/>
                  <a:endCxn id="12" idx="5"/>
                </p:cNvCxnSpPr>
                <p:nvPr/>
              </p:nvCxnSpPr>
              <p:spPr bwMode="auto">
                <a:xfrm>
                  <a:off x="8433616" y="5112082"/>
                  <a:ext cx="969582" cy="3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>
                  <a:stCxn id="12" idx="2"/>
                </p:cNvCxnSpPr>
                <p:nvPr/>
              </p:nvCxnSpPr>
              <p:spPr bwMode="auto">
                <a:xfrm flipV="1">
                  <a:off x="10319505" y="5112082"/>
                  <a:ext cx="935999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Arrow Connector 21"/>
                <p:cNvCxnSpPr>
                  <a:stCxn id="23" idx="1"/>
                  <a:endCxn id="13" idx="5"/>
                </p:cNvCxnSpPr>
                <p:nvPr/>
              </p:nvCxnSpPr>
              <p:spPr bwMode="auto">
                <a:xfrm>
                  <a:off x="2788137" y="5112082"/>
                  <a:ext cx="957397" cy="3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 bwMode="auto">
                    <a:xfrm flipH="1">
                      <a:off x="1444314" y="4942739"/>
                      <a:ext cx="1343823" cy="3386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05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70" name="Rectangle 6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1444314" y="4942739"/>
                      <a:ext cx="1343823" cy="33868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4" name="Elbow Connector 23"/>
              <p:cNvCxnSpPr>
                <a:cxnSpLocks noChangeAspect="1"/>
              </p:cNvCxnSpPr>
              <p:nvPr/>
            </p:nvCxnSpPr>
            <p:spPr bwMode="auto">
              <a:xfrm rot="16200000" flipH="1">
                <a:off x="7235310" y="3622622"/>
                <a:ext cx="889138" cy="461829"/>
              </a:xfrm>
              <a:prstGeom prst="bentConnector3">
                <a:avLst>
                  <a:gd name="adj1" fmla="val 100129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606032" y="2479896"/>
                  <a:ext cx="12909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2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032" y="2479896"/>
                  <a:ext cx="1290994" cy="1846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896" r="-474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23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 functions from block ciphers – Davies-Meyer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2952416" y="3746756"/>
                <a:ext cx="5156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DM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416" y="3746756"/>
                <a:ext cx="5156918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 bwMode="auto">
              <a:xfrm>
                <a:off x="623392" y="4655127"/>
                <a:ext cx="11137237" cy="1180408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DM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 smtClean="0"/>
                  <a:t> is a collision resistance compression function in the </a:t>
                </a:r>
                <a:r>
                  <a:rPr lang="nb-NO" b="1" i="1" dirty="0" smtClean="0"/>
                  <a:t>ideal </a:t>
                </a:r>
                <a:r>
                  <a:rPr lang="nb-NO" b="1" i="1" dirty="0" err="1" smtClean="0"/>
                  <a:t>cipher</a:t>
                </a:r>
                <a:r>
                  <a:rPr lang="nb-NO" b="1" i="1" dirty="0" smtClean="0"/>
                  <a:t> </a:t>
                </a:r>
                <a:r>
                  <a:rPr lang="nb-NO" b="1" i="1" dirty="0" err="1" smtClean="0"/>
                  <a:t>model</a:t>
                </a:r>
                <a:r>
                  <a:rPr lang="nb-NO" b="0" dirty="0" smtClean="0"/>
                  <a:t> </a:t>
                </a:r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655127"/>
                <a:ext cx="11137237" cy="118040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538276" y="1945566"/>
            <a:ext cx="4166704" cy="1185982"/>
            <a:chOff x="3532513" y="1762516"/>
            <a:chExt cx="4809812" cy="1369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 bwMode="auto">
                <a:xfrm flipH="1">
                  <a:off x="5300946" y="1762516"/>
                  <a:ext cx="929164" cy="823756"/>
                </a:xfrm>
                <a:custGeom>
                  <a:avLst/>
                  <a:gdLst>
                    <a:gd name="connsiteX0" fmla="*/ 0 w 927804"/>
                    <a:gd name="connsiteY0" fmla="*/ 0 h 823756"/>
                    <a:gd name="connsiteX1" fmla="*/ 927804 w 927804"/>
                    <a:gd name="connsiteY1" fmla="*/ 0 h 823756"/>
                    <a:gd name="connsiteX2" fmla="*/ 927804 w 927804"/>
                    <a:gd name="connsiteY2" fmla="*/ 823756 h 823756"/>
                    <a:gd name="connsiteX3" fmla="*/ 0 w 927804"/>
                    <a:gd name="connsiteY3" fmla="*/ 823756 h 823756"/>
                    <a:gd name="connsiteX4" fmla="*/ 0 w 927804"/>
                    <a:gd name="connsiteY4" fmla="*/ 0 h 823756"/>
                    <a:gd name="connsiteX0" fmla="*/ 0 w 929164"/>
                    <a:gd name="connsiteY0" fmla="*/ 0 h 823756"/>
                    <a:gd name="connsiteX1" fmla="*/ 927804 w 929164"/>
                    <a:gd name="connsiteY1" fmla="*/ 0 h 823756"/>
                    <a:gd name="connsiteX2" fmla="*/ 929164 w 929164"/>
                    <a:gd name="connsiteY2" fmla="*/ 202922 h 823756"/>
                    <a:gd name="connsiteX3" fmla="*/ 927804 w 929164"/>
                    <a:gd name="connsiteY3" fmla="*/ 823756 h 823756"/>
                    <a:gd name="connsiteX4" fmla="*/ 0 w 929164"/>
                    <a:gd name="connsiteY4" fmla="*/ 823756 h 823756"/>
                    <a:gd name="connsiteX5" fmla="*/ 0 w 929164"/>
                    <a:gd name="connsiteY5" fmla="*/ 0 h 82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9164" h="823756">
                      <a:moveTo>
                        <a:pt x="0" y="0"/>
                      </a:moveTo>
                      <a:lnTo>
                        <a:pt x="927804" y="0"/>
                      </a:lnTo>
                      <a:cubicBezTo>
                        <a:pt x="928257" y="67641"/>
                        <a:pt x="928711" y="135281"/>
                        <a:pt x="929164" y="202922"/>
                      </a:cubicBezTo>
                      <a:cubicBezTo>
                        <a:pt x="928711" y="409867"/>
                        <a:pt x="928257" y="616811"/>
                        <a:pt x="927804" y="823756"/>
                      </a:cubicBezTo>
                      <a:lnTo>
                        <a:pt x="0" y="8237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5300946" y="1762516"/>
                  <a:ext cx="929164" cy="823756"/>
                </a:xfrm>
                <a:custGeom>
                  <a:avLst/>
                  <a:gdLst>
                    <a:gd name="connsiteX0" fmla="*/ 0 w 927804"/>
                    <a:gd name="connsiteY0" fmla="*/ 0 h 823756"/>
                    <a:gd name="connsiteX1" fmla="*/ 927804 w 927804"/>
                    <a:gd name="connsiteY1" fmla="*/ 0 h 823756"/>
                    <a:gd name="connsiteX2" fmla="*/ 927804 w 927804"/>
                    <a:gd name="connsiteY2" fmla="*/ 823756 h 823756"/>
                    <a:gd name="connsiteX3" fmla="*/ 0 w 927804"/>
                    <a:gd name="connsiteY3" fmla="*/ 823756 h 823756"/>
                    <a:gd name="connsiteX4" fmla="*/ 0 w 927804"/>
                    <a:gd name="connsiteY4" fmla="*/ 0 h 823756"/>
                    <a:gd name="connsiteX0" fmla="*/ 0 w 929164"/>
                    <a:gd name="connsiteY0" fmla="*/ 0 h 823756"/>
                    <a:gd name="connsiteX1" fmla="*/ 927804 w 929164"/>
                    <a:gd name="connsiteY1" fmla="*/ 0 h 823756"/>
                    <a:gd name="connsiteX2" fmla="*/ 929164 w 929164"/>
                    <a:gd name="connsiteY2" fmla="*/ 202922 h 823756"/>
                    <a:gd name="connsiteX3" fmla="*/ 927804 w 929164"/>
                    <a:gd name="connsiteY3" fmla="*/ 823756 h 823756"/>
                    <a:gd name="connsiteX4" fmla="*/ 0 w 929164"/>
                    <a:gd name="connsiteY4" fmla="*/ 823756 h 823756"/>
                    <a:gd name="connsiteX5" fmla="*/ 0 w 929164"/>
                    <a:gd name="connsiteY5" fmla="*/ 0 h 823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9164" h="823756">
                      <a:moveTo>
                        <a:pt x="0" y="0"/>
                      </a:moveTo>
                      <a:lnTo>
                        <a:pt x="927804" y="0"/>
                      </a:lnTo>
                      <a:cubicBezTo>
                        <a:pt x="928257" y="67641"/>
                        <a:pt x="928711" y="135281"/>
                        <a:pt x="929164" y="202922"/>
                      </a:cubicBezTo>
                      <a:cubicBezTo>
                        <a:pt x="928711" y="409867"/>
                        <a:pt x="928257" y="616811"/>
                        <a:pt x="927804" y="823756"/>
                      </a:cubicBezTo>
                      <a:lnTo>
                        <a:pt x="0" y="8237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rotWithShape="0">
                  <a:blip r:embed="rId8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lowchart: Or 5"/>
            <p:cNvSpPr/>
            <p:nvPr/>
          </p:nvSpPr>
          <p:spPr bwMode="auto">
            <a:xfrm flipH="1">
              <a:off x="6813590" y="2024238"/>
              <a:ext cx="273710" cy="273408"/>
            </a:xfrm>
            <a:prstGeom prst="flowChartOr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0" i="1" smtClean="0">
                <a:latin typeface="Cambria Math" panose="02040503050406030204" pitchFamily="18" charset="0"/>
              </a:endParaRPr>
            </a:p>
          </p:txBody>
        </p:sp>
        <p:cxnSp>
          <p:nvCxnSpPr>
            <p:cNvPr id="7" name="Straight Arrow Connector 6"/>
            <p:cNvCxnSpPr>
              <a:endCxn id="6" idx="6"/>
            </p:cNvCxnSpPr>
            <p:nvPr/>
          </p:nvCxnSpPr>
          <p:spPr bwMode="auto">
            <a:xfrm>
              <a:off x="6230110" y="2160942"/>
              <a:ext cx="58348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stCxn id="19" idx="3"/>
              <a:endCxn id="13" idx="3"/>
            </p:cNvCxnSpPr>
            <p:nvPr/>
          </p:nvCxnSpPr>
          <p:spPr bwMode="auto">
            <a:xfrm>
              <a:off x="4127830" y="1975684"/>
              <a:ext cx="1174476" cy="5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Isosceles Triangle 12"/>
            <p:cNvSpPr/>
            <p:nvPr/>
          </p:nvSpPr>
          <p:spPr bwMode="auto">
            <a:xfrm rot="5400000">
              <a:off x="5290315" y="1866704"/>
              <a:ext cx="243126" cy="219144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3532513" y="1762516"/>
                  <a:ext cx="595317" cy="426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:r>
                    <a:rPr lang="nb-NO" b="0" dirty="0" smtClean="0"/>
                    <a:t> 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2513" y="1762516"/>
                  <a:ext cx="595317" cy="42633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/>
            <p:nvPr/>
          </p:nvCxnSpPr>
          <p:spPr bwMode="auto">
            <a:xfrm flipV="1">
              <a:off x="4220886" y="2397757"/>
              <a:ext cx="1080060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3580257" y="2197702"/>
                  <a:ext cx="521374" cy="4263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0257" y="2197702"/>
                  <a:ext cx="521374" cy="426336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6" idx="2"/>
              <a:endCxn id="48" idx="1"/>
            </p:cNvCxnSpPr>
            <p:nvPr/>
          </p:nvCxnSpPr>
          <p:spPr bwMode="auto">
            <a:xfrm flipV="1">
              <a:off x="7087300" y="2160942"/>
              <a:ext cx="655454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Elbow Connector 36"/>
            <p:cNvCxnSpPr>
              <a:endCxn id="6" idx="4"/>
            </p:cNvCxnSpPr>
            <p:nvPr/>
          </p:nvCxnSpPr>
          <p:spPr bwMode="auto">
            <a:xfrm flipV="1">
              <a:off x="4714875" y="2297646"/>
              <a:ext cx="2235570" cy="82703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7742754" y="1947773"/>
                  <a:ext cx="599571" cy="42633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2754" y="1947773"/>
                  <a:ext cx="599571" cy="42633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/>
            <p:nvPr/>
          </p:nvCxnSpPr>
          <p:spPr bwMode="auto">
            <a:xfrm>
              <a:off x="4724399" y="2397757"/>
              <a:ext cx="1" cy="7337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67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633085"/>
            <a:ext cx="5392853" cy="359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360" y="1504950"/>
            <a:ext cx="6014269" cy="30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6600" y="17995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75583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51776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40032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9294048" y="16769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006600" y="26046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006600" y="367128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039943" y="449273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876480" y="25919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72502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876480" y="4517237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492360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517760" y="26010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546346" y="448366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374940" y="2714532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329914" y="37938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9394055" y="373207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1273840" y="261252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9348798" y="26225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1284578" y="182655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6776" y="6020229"/>
            <a:ext cx="1056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Black, </a:t>
            </a:r>
            <a:r>
              <a:rPr lang="en-US" sz="1400" i="1" dirty="0" err="1" smtClean="0"/>
              <a:t>Rogaway</a:t>
            </a:r>
            <a:r>
              <a:rPr lang="en-US" sz="1400" i="1" dirty="0" smtClean="0"/>
              <a:t> &amp; Shrimpton:</a:t>
            </a:r>
            <a:r>
              <a:rPr lang="en-US" sz="1400" dirty="0" smtClean="0"/>
              <a:t> Black-Box </a:t>
            </a:r>
            <a:r>
              <a:rPr lang="en-US" sz="1400" dirty="0"/>
              <a:t>Analysis of the Block-Cipher-Based Hash-Function Constructions from </a:t>
            </a:r>
            <a:r>
              <a:rPr lang="en-US" sz="1400" dirty="0" smtClean="0"/>
              <a:t>PGV; </a:t>
            </a:r>
            <a:r>
              <a:rPr lang="en-US" sz="1400" dirty="0" smtClean="0">
                <a:hlinkClick r:id="rId4"/>
              </a:rPr>
              <a:t>CRYPTO'02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7032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 – Secure Hash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Family of hash functions published by NIST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SHA1 in 1995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SHA2-256 and SHA2-512 in 2001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Also truncated versions: SHA2-224, SHA2-384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SHA3-256 and SHA3-512 in 2015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SHA1 </a:t>
            </a:r>
            <a:r>
              <a:rPr lang="en-US" sz="1800" dirty="0"/>
              <a:t>and SHA2 designed by </a:t>
            </a:r>
            <a:r>
              <a:rPr lang="en-US" sz="1800" dirty="0" smtClean="0"/>
              <a:t>NSA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Merkle-Damgård</a:t>
            </a:r>
            <a:r>
              <a:rPr lang="en-US" sz="1600" dirty="0"/>
              <a:t> + Davies-Meyer designs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SHA3 </a:t>
            </a:r>
            <a:r>
              <a:rPr lang="en-US" sz="1800" dirty="0"/>
              <a:t>designed by Belgian cryptographers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Sponge design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85950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85950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785341" y="976495"/>
            <a:ext cx="4934850" cy="3925860"/>
            <a:chOff x="6785341" y="976495"/>
            <a:chExt cx="4934850" cy="3925860"/>
          </a:xfrm>
        </p:grpSpPr>
        <p:grpSp>
          <p:nvGrpSpPr>
            <p:cNvPr id="3" name="Group 2"/>
            <p:cNvGrpSpPr/>
            <p:nvPr/>
          </p:nvGrpSpPr>
          <p:grpSpPr>
            <a:xfrm>
              <a:off x="6928152" y="976495"/>
              <a:ext cx="4792039" cy="3925860"/>
              <a:chOff x="6928152" y="976495"/>
              <a:chExt cx="4792039" cy="39258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117757" y="976495"/>
                    <a:ext cx="21536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7757" y="976495"/>
                    <a:ext cx="2153660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 bwMode="auto">
              <a:xfrm>
                <a:off x="6928152" y="1426306"/>
                <a:ext cx="4591806" cy="54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0221" y="2829904"/>
                <a:ext cx="3179952" cy="20724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 smtClean="0"/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oMath>
                      </m:oMathPara>
                    </a14:m>
                    <a:endParaRPr lang="nb-NO" sz="1200" b="0" dirty="0" smtClean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 smtClean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351" b="-6081"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=1…16</m:t>
                        </m:r>
                      </m:oMath>
                    </a14:m>
                    <a:r>
                      <a:rPr lang="nb-NO" sz="12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0" dirty="0" smtClean="0"/>
                      <a:t>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endParaRPr lang="nb-NO" sz="1200" b="0" dirty="0" smtClean="0"/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oMath>
                    </a14:m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dirty="0"/>
                      <a:t> </a:t>
                    </a:r>
                    <a:r>
                      <a:rPr lang="nb-NO" sz="1200" dirty="0" smtClean="0"/>
                      <a:t>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⋘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200" dirty="0" smtClean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785341" y="3298247"/>
              <a:ext cx="962268" cy="1312367"/>
              <a:chOff x="6776600" y="3394527"/>
              <a:chExt cx="962268" cy="131236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776600" y="3394527"/>
                <a:ext cx="962268" cy="1312367"/>
                <a:chOff x="6171238" y="2710361"/>
                <a:chExt cx="962268" cy="1312367"/>
              </a:xfrm>
            </p:grpSpPr>
            <p:pic>
              <p:nvPicPr>
                <p:cNvPr id="10" name="Picture 2" descr="https://external-content.duckduckgo.com/iu/?u=https%3A%2F%2Ftse1.mm.bing.net%2Fth%3Fid%3DOIP.SNyBfqUf6_Y20TQL8ccofwHaHa%26pid%3DApi&amp;f=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2620" y="2710361"/>
                  <a:ext cx="758473" cy="7584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171238" y="3499508"/>
                  <a:ext cx="9622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Repeat </a:t>
                  </a:r>
                  <a:br>
                    <a:rPr lang="en-US" sz="14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</a:br>
                  <a:r>
                    <a:rPr lang="en-US" sz="14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80 times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109443" y="3637656"/>
                    <a:ext cx="1678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9443" y="3637656"/>
                    <a:ext cx="167866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148" r="-48148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blipFill rotWithShape="0">
                <a:blip r:embed="rId10"/>
                <a:stretch>
                  <a:fillRect l="-9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275184" y="4571311"/>
            <a:ext cx="2954989" cy="1928004"/>
            <a:chOff x="5250470" y="4546597"/>
            <a:chExt cx="2954989" cy="1928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66712" y="4546597"/>
                  <a:ext cx="1352409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12" y="4546597"/>
                  <a:ext cx="1352409" cy="31354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63116" y="5035845"/>
                  <a:ext cx="1808793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16" y="5035845"/>
                  <a:ext cx="1808793" cy="31354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63116" y="5552320"/>
                  <a:ext cx="1808793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16" y="5552320"/>
                  <a:ext cx="1808793" cy="31733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250470" y="6161054"/>
                  <a:ext cx="1808793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 smtClean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470" y="6161054"/>
                  <a:ext cx="1808793" cy="31354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>
              <a:off x="6719166" y="4818235"/>
              <a:ext cx="1486293" cy="7340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722772" y="5306096"/>
              <a:ext cx="1455885" cy="50475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678618" y="5796217"/>
              <a:ext cx="1500039" cy="3281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6719166" y="6362278"/>
              <a:ext cx="1462464" cy="174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Arrow Connector 30"/>
          <p:cNvCxnSpPr>
            <a:stCxn id="120" idx="3"/>
            <a:endCxn id="26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16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34" name="Straight Connector 33"/>
            <p:cNvCxnSpPr>
              <a:stCxn id="27" idx="0"/>
              <a:endCxn id="27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27" idx="1"/>
              <a:endCxn id="27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Arrow Connector 44"/>
          <p:cNvCxnSpPr>
            <a:stCxn id="26" idx="3"/>
            <a:endCxn id="27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27" idx="3"/>
            <a:endCxn id="49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endCxn id="62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66" name="Straight Connector 65"/>
            <p:cNvCxnSpPr>
              <a:stCxn id="65" idx="0"/>
              <a:endCxn id="65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65" idx="1"/>
              <a:endCxn id="65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8" name="Straight Arrow Connector 67"/>
          <p:cNvCxnSpPr>
            <a:stCxn id="49" idx="3"/>
            <a:endCxn id="65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65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72" idx="1"/>
              <a:endCxn id="7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>
            <a:stCxn id="62" idx="3"/>
            <a:endCxn id="72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2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19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Isosceles Triangle 47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81" name="Elbow Connector 80"/>
          <p:cNvCxnSpPr>
            <a:endCxn id="27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Elbow Connector 91"/>
          <p:cNvCxnSpPr>
            <a:endCxn id="65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endCxn id="72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23" idx="2"/>
            <a:endCxn id="48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33" idx="2"/>
            <a:endCxn id="49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>
            <a:stCxn id="78" idx="2"/>
            <a:endCxn id="62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0" name="Rounded 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ounded Rectangle 124"/>
          <p:cNvSpPr/>
          <p:nvPr/>
        </p:nvSpPr>
        <p:spPr bwMode="auto">
          <a:xfrm>
            <a:off x="4121380" y="2863191"/>
            <a:ext cx="1049979" cy="713121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10780" y="4123224"/>
            <a:ext cx="154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Davies-Mayer</a:t>
            </a:r>
            <a:endParaRPr lang="en-US" sz="1600" dirty="0" smtClean="0">
              <a:solidFill>
                <a:schemeClr val="accent2"/>
              </a:solidFill>
            </a:endParaRPr>
          </a:p>
        </p:txBody>
      </p:sp>
      <p:cxnSp>
        <p:nvCxnSpPr>
          <p:cNvPr id="127" name="Straight Arrow Connector 126"/>
          <p:cNvCxnSpPr>
            <a:stCxn id="126" idx="0"/>
          </p:cNvCxnSpPr>
          <p:nvPr/>
        </p:nvCxnSpPr>
        <p:spPr bwMode="auto">
          <a:xfrm flipV="1">
            <a:off x="3782789" y="3667540"/>
            <a:ext cx="425615" cy="4556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Rounded Rectangle 129"/>
          <p:cNvSpPr/>
          <p:nvPr/>
        </p:nvSpPr>
        <p:spPr bwMode="auto">
          <a:xfrm>
            <a:off x="616109" y="2212581"/>
            <a:ext cx="5055642" cy="1641046"/>
          </a:xfrm>
          <a:prstGeom prst="roundRect">
            <a:avLst/>
          </a:pr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8263" y="1546088"/>
            <a:ext cx="154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C00000"/>
                </a:solidFill>
              </a:rPr>
              <a:t>Merkle-Damgård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cxnSp>
        <p:nvCxnSpPr>
          <p:cNvPr id="132" name="Straight Arrow Connector 131"/>
          <p:cNvCxnSpPr>
            <a:stCxn id="131" idx="2"/>
          </p:cNvCxnSpPr>
          <p:nvPr/>
        </p:nvCxnSpPr>
        <p:spPr bwMode="auto">
          <a:xfrm>
            <a:off x="1550272" y="1853865"/>
            <a:ext cx="258404" cy="2917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Isosceles Triangle 140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42" name="Isosceles Triangle 141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381140" y="3360582"/>
            <a:ext cx="407598" cy="13359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67452301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EFCDAB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BADCFE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10325476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5" grpId="0" animBg="1"/>
      <p:bldP spid="125" grpId="1" animBg="1"/>
      <p:bldP spid="126" grpId="0"/>
      <p:bldP spid="126" grpId="1"/>
      <p:bldP spid="130" grpId="0" animBg="1"/>
      <p:bldP spid="130" grpId="1" animBg="1"/>
      <p:bldP spid="131" grpId="0"/>
      <p:bldP spid="131" grpId="1"/>
      <p:bldP spid="14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57" y="976495"/>
                <a:ext cx="2153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57" y="976495"/>
                <a:ext cx="215366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6928152" y="1426306"/>
            <a:ext cx="4591806" cy="5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21" y="2829904"/>
            <a:ext cx="3179952" cy="2072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blipFill rotWithShape="0">
                <a:blip r:embed="rId6"/>
                <a:stretch>
                  <a:fillRect t="-1351" b="-6081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</a:t>
                </a:r>
                <a:r>
                  <a:rPr lang="nb-NO" sz="12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−16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46726" y="2324678"/>
                <a:ext cx="5806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⋘1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726" y="2324678"/>
                <a:ext cx="580608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044010" y="2961670"/>
            <a:ext cx="683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SHA1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1368516" y="2632221"/>
            <a:ext cx="68514" cy="2989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blipFill rotWithShape="0">
                <a:blip r:embed="rId13"/>
                <a:stretch>
                  <a:fillRect l="-9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4278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4278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67452301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EFCDAB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BADCFE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10325476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https://external-content.duckduckgo.com/iu/?u=https%3A%2F%2Ftse1.mm.bing.net%2Fth%3Fid%3DOIP.SNyBfqUf6_Y20TQL8ccofwHaHa%26pid%3DApi&amp;f=1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23" y="3298247"/>
            <a:ext cx="758473" cy="7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785341" y="4087394"/>
            <a:ext cx="96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Repeat </a:t>
            </a:r>
            <a:b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80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18184" y="3541376"/>
                <a:ext cx="167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184" y="3541376"/>
                <a:ext cx="167866" cy="307777"/>
              </a:xfrm>
              <a:prstGeom prst="rect">
                <a:avLst/>
              </a:prstGeom>
              <a:blipFill>
                <a:blip r:embed="rId13"/>
                <a:stretch>
                  <a:fillRect l="-48148" r="-48148" b="-38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110" idx="3"/>
            <a:endCxn id="82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2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26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9" name="Straight Connector 78"/>
            <p:cNvCxnSpPr>
              <a:stCxn id="76" idx="0"/>
              <a:endCxn id="76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>
              <a:stCxn id="76" idx="1"/>
              <a:endCxn id="76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1" name="Straight Arrow Connector 80"/>
          <p:cNvCxnSpPr>
            <a:stCxn id="82" idx="3"/>
            <a:endCxn id="76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76" idx="3"/>
            <a:endCxn id="83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>
            <a:endCxn id="85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9" name="Straight Connector 88"/>
            <p:cNvCxnSpPr>
              <a:stCxn id="88" idx="0"/>
              <a:endCxn id="88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88" idx="1"/>
              <a:endCxn id="88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Straight Arrow Connector 90"/>
          <p:cNvCxnSpPr>
            <a:stCxn id="83" idx="3"/>
            <a:endCxn id="88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8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94" name="Rectangle 93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0"/>
              <a:endCxn id="94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>
              <a:stCxn id="94" idx="1"/>
              <a:endCxn id="94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7" name="Straight Arrow Connector 96"/>
          <p:cNvCxnSpPr>
            <a:stCxn id="85" idx="3"/>
            <a:endCxn id="94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4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29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Isosceles Triangle 99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101" name="Elbow Connector 100"/>
          <p:cNvCxnSpPr>
            <a:endCxn id="76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Elbow Connector 102"/>
          <p:cNvCxnSpPr>
            <a:endCxn id="88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endCxn id="94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70" idx="2"/>
            <a:endCxn id="100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stCxn id="71" idx="2"/>
            <a:endCxn id="83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>
            <a:stCxn id="99" idx="2"/>
            <a:endCxn id="85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Isosceles Triangle 113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15" name="Isosceles Triangle 114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590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3392" y="2276475"/>
            <a:ext cx="5570349" cy="3446608"/>
            <a:chOff x="3423079" y="2871628"/>
            <a:chExt cx="6396857" cy="3883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2813" r="2751" b="20965"/>
            <a:stretch/>
          </p:blipFill>
          <p:spPr>
            <a:xfrm>
              <a:off x="3423079" y="2871628"/>
              <a:ext cx="6396857" cy="35023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87041" r="2751" b="4063"/>
            <a:stretch/>
          </p:blipFill>
          <p:spPr>
            <a:xfrm>
              <a:off x="3718354" y="6373944"/>
              <a:ext cx="596265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against SHA1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05601" y="1371600"/>
                <a:ext cx="5055028" cy="47244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600" dirty="0" smtClean="0"/>
                  <a:t>2004: First </a:t>
                </a:r>
                <a:r>
                  <a:rPr lang="en-US" sz="1600" dirty="0" smtClean="0"/>
                  <a:t>SHA0 </a:t>
                </a:r>
                <a:r>
                  <a:rPr lang="en-US" sz="1600" dirty="0"/>
                  <a:t>collision </a:t>
                </a:r>
                <a:r>
                  <a:rPr lang="en-US" sz="1600" dirty="0" smtClean="0"/>
                  <a:t>found (Wang </a:t>
                </a:r>
                <a:r>
                  <a:rPr lang="en-US" sz="1600" i="1" dirty="0" smtClean="0"/>
                  <a:t>et al.</a:t>
                </a:r>
                <a:r>
                  <a:rPr lang="en-US" sz="1600" dirty="0" smtClean="0"/>
                  <a:t>)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2005: Theoretical attack on SHA1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69</m:t>
                        </m:r>
                      </m:sup>
                    </m:sSup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smtClean="0"/>
                  <a:t>ops.)</a:t>
                </a:r>
                <a:r>
                  <a:rPr lang="en-US" sz="1600" i="1" dirty="0" smtClean="0"/>
                  <a:t> 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 smtClean="0"/>
                  <a:t>2017: </a:t>
                </a:r>
                <a:r>
                  <a:rPr lang="en-US" sz="1600" dirty="0" smtClean="0"/>
                  <a:t>First </a:t>
                </a:r>
                <a:r>
                  <a:rPr lang="en-US" sz="1600" dirty="0"/>
                  <a:t>SHA1 collision found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63.1</m:t>
                        </m:r>
                      </m:sup>
                    </m:sSup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ops.)</a:t>
                </a:r>
                <a:br>
                  <a:rPr lang="en-US" sz="1600" dirty="0" smtClean="0"/>
                </a:br>
                <a:r>
                  <a:rPr lang="en-US" sz="1600" dirty="0" smtClean="0"/>
                  <a:t>(Stevens </a:t>
                </a:r>
                <a:r>
                  <a:rPr lang="en-US" sz="1600" dirty="0"/>
                  <a:t>&amp; </a:t>
                </a:r>
                <a:r>
                  <a:rPr lang="en-US" sz="1600" dirty="0" err="1"/>
                  <a:t>Karpman</a:t>
                </a:r>
                <a:r>
                  <a:rPr lang="en-US" sz="1600" dirty="0"/>
                  <a:t> + Google </a:t>
                </a:r>
                <a:r>
                  <a:rPr lang="en-US" sz="1600" dirty="0" smtClean="0"/>
                  <a:t>2017)</a:t>
                </a:r>
                <a:endParaRPr lang="en-US" sz="1600" dirty="0"/>
              </a:p>
              <a:p>
                <a:pPr marL="0" indent="0"/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05601" y="1371600"/>
                <a:ext cx="5055028" cy="4724400"/>
              </a:xfrm>
              <a:blipFill rotWithShape="0">
                <a:blip r:embed="rId3"/>
                <a:stretch>
                  <a:fillRect l="-483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623" y="3393018"/>
            <a:ext cx="4264025" cy="2979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0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85528" y="913330"/>
                <a:ext cx="2153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528" y="913330"/>
                <a:ext cx="215366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 flipV="1">
            <a:off x="6583900" y="1426848"/>
            <a:ext cx="4936058" cy="107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 smtClean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 smtClean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621632" y="4206363"/>
            <a:ext cx="962268" cy="1373922"/>
            <a:chOff x="6594102" y="3328576"/>
            <a:chExt cx="962268" cy="1373922"/>
          </a:xfrm>
        </p:grpSpPr>
        <p:grpSp>
          <p:nvGrpSpPr>
            <p:cNvPr id="19" name="Group 18"/>
            <p:cNvGrpSpPr/>
            <p:nvPr/>
          </p:nvGrpSpPr>
          <p:grpSpPr>
            <a:xfrm>
              <a:off x="6594102" y="3328576"/>
              <a:ext cx="962268" cy="1373922"/>
              <a:chOff x="5988740" y="2644410"/>
              <a:chExt cx="962268" cy="1373922"/>
            </a:xfrm>
          </p:grpSpPr>
          <p:pic>
            <p:nvPicPr>
              <p:cNvPr id="21" name="Picture 2" descr="https://external-content.duckduckgo.com/iu/?u=https%3A%2F%2Ftse1.mm.bing.net%2Fth%3Fid%3DOIP.SNyBfqUf6_Y20TQL8ccofwHaHa%26pid%3DApi&amp;f=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122" y="2644410"/>
                <a:ext cx="758473" cy="758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88740" y="3433557"/>
                <a:ext cx="962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Repeat 64 times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148" r="-48148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60" y="3406849"/>
            <a:ext cx="4792798" cy="2622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nb-NO" sz="120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nb-NO" sz="120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</a:br>
                <a:r>
                  <a:rPr lang="nb-NO" sz="1200" i="1" dirty="0" smtClean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nb-NO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</a:t>
                </a:r>
                <a:r>
                  <a:rPr lang="nb-NO" sz="12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20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blipFill rotWithShape="0">
                <a:blip r:embed="rId12"/>
                <a:stretch>
                  <a:fillRect t="-5978" b="-7065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15211" y="4821489"/>
                <a:ext cx="260597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605970" cy="217817"/>
              </a:xfrm>
              <a:prstGeom prst="rect">
                <a:avLst/>
              </a:prstGeom>
              <a:blipFill rotWithShape="0">
                <a:blip r:embed="rId21"/>
                <a:stretch>
                  <a:fillRect l="-93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04370" y="5491839"/>
                <a:ext cx="267746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70" y="5491839"/>
                <a:ext cx="2677464" cy="217817"/>
              </a:xfrm>
              <a:prstGeom prst="rect">
                <a:avLst/>
              </a:prstGeom>
              <a:blipFill rotWithShape="0">
                <a:blip r:embed="rId22"/>
                <a:stretch>
                  <a:fillRect l="-91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871491">
            <a:off x="3516689" y="5380111"/>
            <a:ext cx="1076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SHA2-512</a:t>
            </a:r>
          </a:p>
        </p:txBody>
      </p:sp>
      <p:sp>
        <p:nvSpPr>
          <p:cNvPr id="67" name="TextBox 66"/>
          <p:cNvSpPr txBox="1"/>
          <p:nvPr/>
        </p:nvSpPr>
        <p:spPr>
          <a:xfrm rot="1871491">
            <a:off x="3452477" y="4682989"/>
            <a:ext cx="1076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SHA2-256</a:t>
            </a:r>
          </a:p>
        </p:txBody>
      </p:sp>
      <p:cxnSp>
        <p:nvCxnSpPr>
          <p:cNvPr id="68" name="Straight Arrow Connector 67"/>
          <p:cNvCxnSpPr>
            <a:stCxn id="104" idx="3"/>
            <a:endCxn id="76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2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24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72" idx="1"/>
              <a:endCxn id="7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>
            <a:stCxn id="76" idx="3"/>
            <a:endCxn id="72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endCxn id="79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3" name="Straight Connector 82"/>
            <p:cNvCxnSpPr>
              <a:stCxn id="82" idx="0"/>
              <a:endCxn id="8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>
              <a:stCxn id="82" idx="1"/>
              <a:endCxn id="8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" name="Straight Arrow Connector 84"/>
          <p:cNvCxnSpPr>
            <a:stCxn id="77" idx="3"/>
            <a:endCxn id="82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82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9" name="Straight Connector 88"/>
            <p:cNvCxnSpPr>
              <a:stCxn id="88" idx="0"/>
              <a:endCxn id="88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88" idx="1"/>
              <a:endCxn id="88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Straight Arrow Connector 90"/>
          <p:cNvCxnSpPr>
            <a:stCxn id="79" idx="3"/>
            <a:endCxn id="88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8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le 92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ounded 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27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Isosceles Triangle 93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95" name="Elbow Connector 94"/>
          <p:cNvCxnSpPr>
            <a:endCxn id="72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Elbow Connector 96"/>
          <p:cNvCxnSpPr>
            <a:endCxn id="82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endCxn id="88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>
            <a:stCxn id="69" idx="2"/>
            <a:endCxn id="94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>
            <a:stCxn id="70" idx="2"/>
            <a:endCxn id="77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>
            <a:stCxn id="93" idx="2"/>
            <a:endCxn id="79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Isosceles Triangle 106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08" name="Isosceles Triangle 107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99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5" grpId="0"/>
      <p:bldP spid="6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Length-extension attacks</a:t>
            </a:r>
            <a:r>
              <a:rPr lang="en-US" sz="1800" dirty="0" smtClean="0"/>
              <a:t> on </a:t>
            </a:r>
            <a:r>
              <a:rPr lang="en-US" sz="1800" dirty="0" err="1" smtClean="0"/>
              <a:t>Merkle-Damgård</a:t>
            </a:r>
            <a:r>
              <a:rPr lang="en-US" sz="1800" dirty="0" smtClean="0"/>
              <a:t> hash functions</a:t>
            </a: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/>
          <p:cNvCxnSpPr>
            <a:cxnSpLocks noChangeAspect="1"/>
            <a:stCxn id="22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cxnSpLocks noChangeAspect="1"/>
            <a:stCxn id="25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 noChangeAspect="1"/>
            <a:stCxn id="21" idx="2"/>
            <a:endCxn id="27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27" idx="2"/>
            <a:endCxn id="3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33"/>
          <p:cNvCxnSpPr>
            <a:cxnSpLocks noChangeAspect="1"/>
            <a:stCxn id="33" idx="2"/>
            <a:endCxn id="3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Aspect="1"/>
            <a:stCxn id="32" idx="2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>
                <a:blip r:embed="rId11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4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Length-extension attacks</a:t>
            </a:r>
            <a:r>
              <a:rPr lang="en-US" sz="1800" dirty="0" smtClean="0"/>
              <a:t> on </a:t>
            </a:r>
            <a:r>
              <a:rPr lang="en-US" sz="1800" dirty="0" err="1" smtClean="0"/>
              <a:t>Merkle-Damgård</a:t>
            </a:r>
            <a:r>
              <a:rPr lang="en-US" sz="1800" dirty="0" smtClean="0"/>
              <a:t> hash functions</a:t>
            </a: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blipFill rotWithShape="0">
                <a:blip r:embed="rId2"/>
                <a:stretch>
                  <a:fillRect l="-2203"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6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66" idx="2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37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2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053806" y="5097780"/>
                <a:ext cx="7480593" cy="128921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CR-advantage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06" y="5097780"/>
                <a:ext cx="7480593" cy="12892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 bwMode="auto">
              <a:xfrm>
                <a:off x="1010172" y="2878185"/>
                <a:ext cx="3247158" cy="1976082"/>
              </a:xfrm>
              <a:prstGeom prst="wedgeEllipseCallout">
                <a:avLst>
                  <a:gd name="adj1" fmla="val 33748"/>
                  <a:gd name="adj2" fmla="val 6795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r>
                  <a:rPr lang="en-US" sz="1600" dirty="0" smtClean="0"/>
                  <a:t>Wanted intuitive idea</a:t>
                </a:r>
                <a:r>
                  <a:rPr lang="en-US" sz="1600" dirty="0"/>
                  <a:t>: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b="1" dirty="0" smtClean="0"/>
                  <a:t>collision resistant </a:t>
                </a:r>
                <a:r>
                  <a:rPr lang="en-US" sz="1600" dirty="0" smtClean="0"/>
                  <a:t>if </a:t>
                </a:r>
                <a:br>
                  <a:rPr lang="en-US" sz="1600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600" dirty="0" smtClean="0"/>
                  <a:t> is </a:t>
                </a:r>
                <a:r>
                  <a:rPr lang="en-US" sz="1600" dirty="0"/>
                  <a:t>“</a:t>
                </a:r>
                <a:r>
                  <a:rPr lang="en-US" sz="1600" i="1" dirty="0"/>
                  <a:t>small</a:t>
                </a:r>
                <a:r>
                  <a:rPr lang="en-US" sz="1600" dirty="0"/>
                  <a:t>” </a:t>
                </a:r>
                <a:r>
                  <a:rPr lang="en-US" sz="1600" dirty="0" smtClean="0"/>
                  <a:t>for </a:t>
                </a:r>
                <a:r>
                  <a:rPr lang="en-US" sz="1600" dirty="0"/>
                  <a:t>all </a:t>
                </a: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“</a:t>
                </a:r>
                <a:r>
                  <a:rPr lang="en-US" sz="1600" i="1" dirty="0" smtClean="0"/>
                  <a:t>practical</a:t>
                </a:r>
                <a:r>
                  <a:rPr lang="en-US" sz="1600" dirty="0" smtClean="0"/>
                  <a:t>”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72" y="2878185"/>
                <a:ext cx="3247158" cy="1976082"/>
              </a:xfrm>
              <a:prstGeom prst="wedgeEllipseCallout">
                <a:avLst>
                  <a:gd name="adj1" fmla="val 33748"/>
                  <a:gd name="adj2" fmla="val 6795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/>
          <p:cNvSpPr/>
          <p:nvPr/>
        </p:nvSpPr>
        <p:spPr bwMode="auto">
          <a:xfrm>
            <a:off x="202476" y="2051616"/>
            <a:ext cx="4818448" cy="3567447"/>
          </a:xfrm>
          <a:prstGeom prst="mathMultiply">
            <a:avLst>
              <a:gd name="adj1" fmla="val 2384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2883" y="3383072"/>
            <a:ext cx="160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Doesn't work!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90030"/>
                  </p:ext>
                </p:extLst>
              </p:nvPr>
            </p:nvGraphicFramePr>
            <p:xfrm>
              <a:off x="1001472" y="1416933"/>
              <a:ext cx="3316528" cy="1217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5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09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12940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90030"/>
                  </p:ext>
                </p:extLst>
              </p:nvPr>
            </p:nvGraphicFramePr>
            <p:xfrm>
              <a:off x="1001472" y="1416933"/>
              <a:ext cx="3316528" cy="1217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5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3" t="-2000" r="-367" b="-3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3" t="-33775" r="-367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36229" y="4071861"/>
                <a:ext cx="53685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There always </a:t>
                </a:r>
                <a:r>
                  <a:rPr lang="en-US" sz="1600" i="1" dirty="0" smtClean="0"/>
                  <a:t>exists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a very efficient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!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29" y="4071861"/>
                <a:ext cx="536852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68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751580"/>
                  </p:ext>
                </p:extLst>
              </p:nvPr>
            </p:nvGraphicFramePr>
            <p:xfrm>
              <a:off x="6290658" y="1882337"/>
              <a:ext cx="2169203" cy="771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65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751580"/>
                  </p:ext>
                </p:extLst>
              </p:nvPr>
            </p:nvGraphicFramePr>
            <p:xfrm>
              <a:off x="6290658" y="1882337"/>
              <a:ext cx="2169203" cy="771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80" t="-1961" r="-560" b="-154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66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80" t="-67532" r="-560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2010" y="1326031"/>
                <a:ext cx="53846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</m:oMath>
                </a14:m>
                <a:r>
                  <a:rPr lang="en-US" sz="1600" dirty="0" smtClean="0"/>
                  <a:t>, there </a:t>
                </a:r>
                <a:r>
                  <a:rPr lang="en-US" sz="1600" i="1" dirty="0" smtClean="0"/>
                  <a:t>exists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 smtClean="0"/>
                  <a:t> </a:t>
                </a:r>
                <a:r>
                  <a:rPr lang="en-US" sz="1600" dirty="0" err="1" smtClean="0"/>
                  <a:t>s.t.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1326031"/>
                <a:ext cx="5384622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8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89492" y="3011679"/>
                <a:ext cx="48722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…but how do we actually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492" y="3011679"/>
                <a:ext cx="487223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62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25607" y="2063084"/>
                <a:ext cx="1595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607" y="2063084"/>
                <a:ext cx="1595255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3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39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Length-extension attacks</a:t>
            </a:r>
            <a:r>
              <a:rPr lang="en-US" sz="1800" dirty="0" smtClean="0"/>
              <a:t> on </a:t>
            </a:r>
            <a:r>
              <a:rPr lang="en-US" sz="1800" dirty="0" err="1" smtClean="0"/>
              <a:t>Merkle-Damgård</a:t>
            </a:r>
            <a:r>
              <a:rPr lang="en-US" sz="1800" dirty="0" smtClean="0"/>
              <a:t> hash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  <a:endCxn id="6" idx="6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  <a:endCxn id="6" idx="5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cxnSpLocks noChangeAspect="1"/>
            <a:stCxn id="66" idx="2"/>
            <a:endCxn id="39" idx="5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rapezoid 5"/>
              <p:cNvSpPr>
                <a:spLocks noChangeAspec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cxnSpLocks noChangeAspect="1"/>
            <a:stCxn id="39" idx="2"/>
          </p:cNvCxnSpPr>
          <p:nvPr/>
        </p:nvCxnSpPr>
        <p:spPr bwMode="auto">
          <a:xfrm>
            <a:off x="7647378" y="4408949"/>
            <a:ext cx="4377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rapezoid 5"/>
              <p:cNvSpPr>
                <a:spLocks noChangeAspec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cxnSpLocks noChangeAspect="1"/>
            <a:stCxn id="43" idx="2"/>
            <a:endCxn id="49" idx="5"/>
          </p:cNvCxnSpPr>
          <p:nvPr/>
        </p:nvCxnSpPr>
        <p:spPr bwMode="auto">
          <a:xfrm>
            <a:off x="9529305" y="4408949"/>
            <a:ext cx="514380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rapezoid 5"/>
              <p:cNvSpPr>
                <a:spLocks noChangeAspec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cxnSpLocks noChangeAspect="1"/>
            <a:stCxn id="49" idx="2"/>
          </p:cNvCxnSpPr>
          <p:nvPr/>
        </p:nvCxnSpPr>
        <p:spPr bwMode="auto">
          <a:xfrm>
            <a:off x="10519048" y="4408949"/>
            <a:ext cx="590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>
                <a:spLocks noChangeAspec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blipFill rotWithShape="0">
                <a:blip r:embed="rId18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blipFill rotWithShape="0">
                <a:blip r:embed="rId19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>
                <a:spLocks noChangeAspec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blipFill rotWithShape="0">
                <a:blip r:embed="rId20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 noChangeAspect="1"/>
            <a:endCxn id="43" idx="5"/>
          </p:cNvCxnSpPr>
          <p:nvPr/>
        </p:nvCxnSpPr>
        <p:spPr bwMode="auto">
          <a:xfrm>
            <a:off x="8670554" y="4408965"/>
            <a:ext cx="383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lbow Connector 58"/>
          <p:cNvCxnSpPr>
            <a:cxnSpLocks noChangeAspect="1"/>
            <a:stCxn id="42" idx="2"/>
            <a:endCxn id="39" idx="6"/>
          </p:cNvCxnSpPr>
          <p:nvPr/>
        </p:nvCxnSpPr>
        <p:spPr bwMode="auto">
          <a:xfrm rot="16200000" flipH="1">
            <a:off x="6737824" y="3778088"/>
            <a:ext cx="476761" cy="390963"/>
          </a:xfrm>
          <a:prstGeom prst="bentConnector3">
            <a:avLst>
              <a:gd name="adj1" fmla="val 998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Elbow Connector 59"/>
          <p:cNvCxnSpPr>
            <a:cxnSpLocks noChangeAspect="1"/>
            <a:stCxn id="57" idx="2"/>
            <a:endCxn id="43" idx="6"/>
          </p:cNvCxnSpPr>
          <p:nvPr/>
        </p:nvCxnSpPr>
        <p:spPr bwMode="auto">
          <a:xfrm rot="16200000" flipH="1">
            <a:off x="8593587" y="3751924"/>
            <a:ext cx="476761" cy="443292"/>
          </a:xfrm>
          <a:prstGeom prst="bentConnector3">
            <a:avLst>
              <a:gd name="adj1" fmla="val 9979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blipFill rotWithShape="0">
                <a:blip r:embed="rId2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cxnSpLocks noChangeAspect="1"/>
            <a:stCxn id="67" idx="2"/>
            <a:endCxn id="49" idx="6"/>
          </p:cNvCxnSpPr>
          <p:nvPr/>
        </p:nvCxnSpPr>
        <p:spPr bwMode="auto">
          <a:xfrm rot="16200000" flipH="1">
            <a:off x="9648287" y="3816881"/>
            <a:ext cx="476761" cy="313378"/>
          </a:xfrm>
          <a:prstGeom prst="bentConnector3">
            <a:avLst>
              <a:gd name="adj1" fmla="val 9966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blipFill rotWithShape="0">
                <a:blip r:embed="rId2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79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63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endCxn id="6" idx="5"/>
          </p:cNvCxnSpPr>
          <p:nvPr/>
        </p:nvCxnSpPr>
        <p:spPr bwMode="auto">
          <a:xfrm>
            <a:off x="2603978" y="2456551"/>
            <a:ext cx="6336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4"/>
              <p:cNvSpPr txBox="1">
                <a:spLocks/>
              </p:cNvSpPr>
              <p:nvPr/>
            </p:nvSpPr>
            <p:spPr bwMode="auto">
              <a:xfrm>
                <a:off x="812800" y="4850786"/>
                <a:ext cx="10212100" cy="115430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1600" b="1" dirty="0" smtClean="0"/>
                  <a:t>  Theorem (</a:t>
                </a:r>
                <a:r>
                  <a:rPr lang="nb-NO" sz="1600" b="1" dirty="0" smtClean="0"/>
                  <a:t>Ga</a:t>
                </a:r>
                <a:r>
                  <a:rPr lang="nb-NO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ž</a:t>
                </a:r>
                <a:r>
                  <a:rPr lang="nb-NO" sz="1600" b="1" dirty="0" smtClean="0"/>
                  <a:t>i, Pietrzak, Rybár ‘2014</a:t>
                </a:r>
                <a:r>
                  <a:rPr lang="en-US" sz="1600" b="1" dirty="0" smtClean="0"/>
                  <a:t>):</a:t>
                </a:r>
              </a:p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nb-NO" sz="1600" dirty="0" smtClean="0"/>
                  <a:t>  If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 smtClean="0"/>
                  <a:t> is a </a:t>
                </a:r>
                <a:r>
                  <a:rPr lang="nb-NO" sz="1600" b="0" dirty="0" err="1" smtClean="0"/>
                  <a:t>secure</a:t>
                </a:r>
                <a:r>
                  <a:rPr lang="nb-NO" sz="1600" b="0" dirty="0" smtClean="0"/>
                  <a:t> PRF </a:t>
                </a:r>
                <a:r>
                  <a:rPr lang="nb-NO" sz="1600" b="0" dirty="0" err="1" smtClean="0"/>
                  <a:t>then</a:t>
                </a:r>
                <a:r>
                  <a:rPr lang="nb-NO" sz="1600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NMAC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 smtClean="0"/>
                  <a:t> is a secure PRF. </a:t>
                </a:r>
              </a:p>
            </p:txBody>
          </p:sp>
        </mc:Choice>
        <mc:Fallback xmlns="">
          <p:sp>
            <p:nvSpPr>
              <p:cNvPr id="2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4850786"/>
                <a:ext cx="10212100" cy="11543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9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>
            <a:cxnSpLocks noChangeAspect="1"/>
            <a:stCxn id="32" idx="2"/>
            <a:endCxn id="30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 noChangeAspect="1"/>
            <a:endCxn id="30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591070" y="2456535"/>
            <a:ext cx="2407195" cy="1767983"/>
            <a:chOff x="7591070" y="2456535"/>
            <a:chExt cx="2407195" cy="176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Elbow Connector 36"/>
            <p:cNvCxnSpPr>
              <a:cxnSpLocks noChangeAspect="1"/>
              <a:stCxn id="30" idx="2"/>
              <a:endCxn id="38" idx="0"/>
            </p:cNvCxnSpPr>
            <p:nvPr/>
          </p:nvCxnSpPr>
          <p:spPr bwMode="auto">
            <a:xfrm rot="16200000" flipH="1">
              <a:off x="7647769" y="2399836"/>
              <a:ext cx="612840" cy="726238"/>
            </a:xfrm>
            <a:prstGeom prst="bentConnector3">
              <a:avLst>
                <a:gd name="adj1" fmla="val 26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11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11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Elbow Connector 41"/>
            <p:cNvCxnSpPr>
              <a:cxnSpLocks noChangeAspect="1"/>
              <a:stCxn id="38" idx="2"/>
              <a:endCxn id="36" idx="6"/>
            </p:cNvCxnSpPr>
            <p:nvPr/>
          </p:nvCxnSpPr>
          <p:spPr bwMode="auto">
            <a:xfrm rot="16200000" flipH="1">
              <a:off x="8275843" y="3323624"/>
              <a:ext cx="467815" cy="384884"/>
            </a:xfrm>
            <a:prstGeom prst="bentConnector3">
              <a:avLst>
                <a:gd name="adj1" fmla="val 1000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cxnSpLocks noChangeAspect="1"/>
              <a:endCxn id="36" idx="5"/>
            </p:cNvCxnSpPr>
            <p:nvPr/>
          </p:nvCxnSpPr>
          <p:spPr bwMode="auto">
            <a:xfrm>
              <a:off x="8005717" y="3946971"/>
              <a:ext cx="69680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664870" y="3793082"/>
                  <a:ext cx="296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400" dirty="0" smtClean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870" y="3793082"/>
                  <a:ext cx="296811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cxnSpLocks noChangeAspect="1"/>
              <a:stCxn id="36" idx="2"/>
            </p:cNvCxnSpPr>
            <p:nvPr/>
          </p:nvCxnSpPr>
          <p:spPr bwMode="auto">
            <a:xfrm>
              <a:off x="9177884" y="3946972"/>
              <a:ext cx="5110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/>
          <p:cNvCxnSpPr>
            <a:cxnSpLocks noChangeAspect="1"/>
          </p:cNvCxnSpPr>
          <p:nvPr/>
        </p:nvCxnSpPr>
        <p:spPr bwMode="auto">
          <a:xfrm>
            <a:off x="7591070" y="2456534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29" idx="2"/>
            <a:endCxn id="6" idx="5"/>
          </p:cNvCxnSpPr>
          <p:nvPr/>
        </p:nvCxnSpPr>
        <p:spPr bwMode="auto">
          <a:xfrm>
            <a:off x="2614537" y="2456260"/>
            <a:ext cx="623061" cy="2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7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/>
          <p:cNvCxnSpPr>
            <a:cxnSpLocks noChangeAspect="1"/>
            <a:stCxn id="17" idx="2"/>
            <a:endCxn id="16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cxnSpLocks noChangeAspect="1"/>
            <a:endCxn id="16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>
                <a:blip r:embed="rId8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rapezoid 5"/>
              <p:cNvSpPr>
                <a:spLocks noChangeAspec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cxnSpLocks noChangeAspect="1"/>
            <a:stCxn id="16" idx="2"/>
            <a:endCxn id="49" idx="0"/>
          </p:cNvCxnSpPr>
          <p:nvPr/>
        </p:nvCxnSpPr>
        <p:spPr bwMode="auto">
          <a:xfrm rot="16200000" flipH="1">
            <a:off x="7647769" y="2399836"/>
            <a:ext cx="612840" cy="726238"/>
          </a:xfrm>
          <a:prstGeom prst="bentConnector3">
            <a:avLst>
              <a:gd name="adj1" fmla="val 2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lbow Connector 52"/>
          <p:cNvCxnSpPr>
            <a:cxnSpLocks noChangeAspect="1"/>
            <a:stCxn id="49" idx="2"/>
            <a:endCxn id="40" idx="6"/>
          </p:cNvCxnSpPr>
          <p:nvPr/>
        </p:nvCxnSpPr>
        <p:spPr bwMode="auto">
          <a:xfrm rot="16200000" flipH="1">
            <a:off x="8275843" y="3323624"/>
            <a:ext cx="467815" cy="384884"/>
          </a:xfrm>
          <a:prstGeom prst="bentConnector3">
            <a:avLst>
              <a:gd name="adj1" fmla="val 10002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 noChangeAspect="1"/>
            <a:stCxn id="38" idx="2"/>
            <a:endCxn id="40" idx="5"/>
          </p:cNvCxnSpPr>
          <p:nvPr/>
        </p:nvCxnSpPr>
        <p:spPr bwMode="auto">
          <a:xfrm>
            <a:off x="8005717" y="3946971"/>
            <a:ext cx="69680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blipFill rotWithShape="0">
                <a:blip r:embed="rId11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cxnSpLocks noChangeAspect="1"/>
            <a:stCxn id="40" idx="2"/>
          </p:cNvCxnSpPr>
          <p:nvPr/>
        </p:nvCxnSpPr>
        <p:spPr bwMode="auto">
          <a:xfrm>
            <a:off x="9177884" y="3946972"/>
            <a:ext cx="5110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5"/>
              <p:cNvSpPr>
                <a:spLocks noChangeAspec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cxnSpLocks noChangeAspect="1"/>
            <a:stCxn id="33" idx="1"/>
            <a:endCxn id="29" idx="5"/>
          </p:cNvCxnSpPr>
          <p:nvPr/>
        </p:nvCxnSpPr>
        <p:spPr bwMode="auto">
          <a:xfrm>
            <a:off x="1619521" y="2456260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Elbow Connector 45"/>
          <p:cNvCxnSpPr>
            <a:cxnSpLocks noChangeAspect="1"/>
          </p:cNvCxnSpPr>
          <p:nvPr/>
        </p:nvCxnSpPr>
        <p:spPr bwMode="auto">
          <a:xfrm rot="16200000" flipH="1">
            <a:off x="1706137" y="1829638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blipFill rotWithShape="0">
                <a:blip r:embed="rId16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blipFill rotWithShape="0">
                <a:blip r:embed="rId17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pezoid 5"/>
              <p:cNvSpPr>
                <a:spLocks noChangeAspec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cxnSpLocks noChangeAspect="1"/>
            <a:stCxn id="48" idx="1"/>
            <a:endCxn id="38" idx="5"/>
          </p:cNvCxnSpPr>
          <p:nvPr/>
        </p:nvCxnSpPr>
        <p:spPr bwMode="auto">
          <a:xfrm>
            <a:off x="7010701" y="3946971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solidFill>
                <a:srgbClr val="E4E4F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blipFill rotWithShape="0">
                <a:blip r:embed="rId19"/>
                <a:stretch>
                  <a:fillRect b="-555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lbow Connector 46"/>
          <p:cNvCxnSpPr>
            <a:cxnSpLocks noChangeAspect="1"/>
            <a:stCxn id="44" idx="2"/>
          </p:cNvCxnSpPr>
          <p:nvPr/>
        </p:nvCxnSpPr>
        <p:spPr bwMode="auto">
          <a:xfrm rot="16200000" flipH="1">
            <a:off x="7096724" y="3319757"/>
            <a:ext cx="468088" cy="392893"/>
          </a:xfrm>
          <a:prstGeom prst="bentConnector3">
            <a:avLst>
              <a:gd name="adj1" fmla="val 997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blipFill rotWithShape="0">
                <a:blip r:embed="rId20"/>
                <a:stretch>
                  <a:fillRect b="-645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Isosceles Triangle 59"/>
          <p:cNvSpPr/>
          <p:nvPr/>
        </p:nvSpPr>
        <p:spPr bwMode="auto">
          <a:xfrm rot="5400000">
            <a:off x="2133095" y="2195022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1" name="Isosceles Triangle 60"/>
          <p:cNvSpPr/>
          <p:nvPr/>
        </p:nvSpPr>
        <p:spPr bwMode="auto">
          <a:xfrm rot="5400000">
            <a:off x="7525319" y="3685521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ipad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blipFill rotWithShape="0">
                <a:blip r:embed="rId2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opad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HMAC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lit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nb-NO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ipad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  <a:blipFill rotWithShape="0">
                <a:blip r:embed="rId2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  <p:bldP spid="19" grpId="0"/>
      <p:bldP spid="20" grpId="0" animBg="1"/>
      <p:bldP spid="5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i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 smtClean="0"/>
                  <a:t>Very</a:t>
                </a:r>
                <a:r>
                  <a:rPr lang="en-US" sz="1800" dirty="0" smtClean="0"/>
                  <a:t>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TLS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IPsec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SSH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LTE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Standardized by NIST and IETF (RFC 2104)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Security proof for NMAC can be lifted to HMAC: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++ assume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/>
                  <a:t> is a secure </a:t>
                </a:r>
                <a:r>
                  <a:rPr lang="en-US" sz="1600" b="1" dirty="0" smtClean="0"/>
                  <a:t>dual </a:t>
                </a:r>
                <a:r>
                  <a:rPr lang="en-US" sz="1600" dirty="0" smtClean="0"/>
                  <a:t>PRF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/>
                  <a:t> keyed through the message is also a secure PRF)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++ assume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 smtClean="0"/>
                  <a:t> is secure against </a:t>
                </a:r>
                <a:r>
                  <a:rPr lang="en-US" sz="1600" b="1" dirty="0" smtClean="0"/>
                  <a:t>related-key</a:t>
                </a:r>
                <a:r>
                  <a:rPr lang="en-US" sz="1600" dirty="0"/>
                  <a:t> </a:t>
                </a:r>
                <a:r>
                  <a:rPr lang="en-US" sz="1600" b="1" dirty="0" smtClean="0"/>
                  <a:t>attacks</a:t>
                </a:r>
                <a:r>
                  <a:rPr lang="en-US" sz="1600" dirty="0" smtClean="0"/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1" i="1" dirty="0" smtClean="0"/>
                  <a:t> </a:t>
                </a:r>
                <a:r>
                  <a:rPr lang="en-US" sz="1600" dirty="0" smtClean="0"/>
                  <a:t>are derived from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/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very tricky proof; controversies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03926" y="1182601"/>
            <a:ext cx="5754650" cy="2663834"/>
            <a:chOff x="922375" y="1127448"/>
            <a:chExt cx="9075890" cy="4201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3119250" y="2140371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119250" y="2140371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>
                  <a:spLocks noChangeAspect="1"/>
                </p:cNvSpPr>
                <p:nvPr/>
              </p:nvSpPr>
              <p:spPr bwMode="auto">
                <a:xfrm flipH="1">
                  <a:off x="2467505" y="1571836"/>
                  <a:ext cx="769763" cy="212786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67505" y="1571836"/>
                  <a:ext cx="769763" cy="2127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>
              <a:cxnSpLocks noChangeAspect="1"/>
              <a:stCxn id="8" idx="2"/>
            </p:cNvCxnSpPr>
            <p:nvPr/>
          </p:nvCxnSpPr>
          <p:spPr bwMode="auto">
            <a:xfrm rot="16200000" flipH="1">
              <a:off x="2807370" y="1829637"/>
              <a:ext cx="474914" cy="384883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cxnSpLocks noChangeAspect="1"/>
              <a:stCxn id="27" idx="2"/>
              <a:endCxn id="7" idx="5"/>
            </p:cNvCxnSpPr>
            <p:nvPr/>
          </p:nvCxnSpPr>
          <p:spPr bwMode="auto">
            <a:xfrm>
              <a:off x="2614537" y="2456260"/>
              <a:ext cx="623061" cy="2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cxnSpLocks noChangeAspect="1"/>
              <a:stCxn id="7" idx="2"/>
              <a:endCxn id="12" idx="5"/>
            </p:cNvCxnSpPr>
            <p:nvPr/>
          </p:nvCxnSpPr>
          <p:spPr bwMode="auto">
            <a:xfrm>
              <a:off x="3712960" y="2456534"/>
              <a:ext cx="633620" cy="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4228232" y="2140373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4228232" y="2140373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 bwMode="auto">
                <a:xfrm flipH="1">
                  <a:off x="3553305" y="1571836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53305" y="1571836"/>
                  <a:ext cx="769765" cy="2127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Elbow Connector 13"/>
            <p:cNvCxnSpPr>
              <a:cxnSpLocks noChangeAspect="1"/>
            </p:cNvCxnSpPr>
            <p:nvPr/>
          </p:nvCxnSpPr>
          <p:spPr bwMode="auto">
            <a:xfrm rot="16200000" flipH="1">
              <a:off x="3904761" y="1818048"/>
              <a:ext cx="474919" cy="408064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cxnSpLocks noChangeAspect="1"/>
              <a:stCxn id="12" idx="2"/>
            </p:cNvCxnSpPr>
            <p:nvPr/>
          </p:nvCxnSpPr>
          <p:spPr bwMode="auto">
            <a:xfrm>
              <a:off x="4821943" y="2456537"/>
              <a:ext cx="47569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6997359" y="2140371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6997359" y="2140371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 bwMode="auto">
                <a:xfrm flipH="1">
                  <a:off x="6300001" y="1575646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0001" y="1575646"/>
                  <a:ext cx="769765" cy="212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216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Elbow Connector 17"/>
            <p:cNvCxnSpPr>
              <a:cxnSpLocks noChangeAspect="1"/>
              <a:stCxn id="17" idx="2"/>
              <a:endCxn id="16" idx="6"/>
            </p:cNvCxnSpPr>
            <p:nvPr/>
          </p:nvCxnSpPr>
          <p:spPr bwMode="auto">
            <a:xfrm rot="16200000" flipH="1">
              <a:off x="6664577" y="1808735"/>
              <a:ext cx="471107" cy="430495"/>
            </a:xfrm>
            <a:prstGeom prst="bentConnector3">
              <a:avLst>
                <a:gd name="adj1" fmla="val 9965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cxnSpLocks noChangeAspect="1"/>
              <a:endCxn id="16" idx="5"/>
            </p:cNvCxnSpPr>
            <p:nvPr/>
          </p:nvCxnSpPr>
          <p:spPr bwMode="auto">
            <a:xfrm>
              <a:off x="6476323" y="2456551"/>
              <a:ext cx="63938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01795" y="2259537"/>
                  <a:ext cx="321077" cy="3397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 smtClean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795" y="2259536"/>
                  <a:ext cx="34785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509" r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Elbow Connector 21"/>
            <p:cNvCxnSpPr>
              <a:cxnSpLocks noChangeAspect="1"/>
              <a:stCxn id="16" idx="2"/>
              <a:endCxn id="23" idx="0"/>
            </p:cNvCxnSpPr>
            <p:nvPr/>
          </p:nvCxnSpPr>
          <p:spPr bwMode="auto">
            <a:xfrm rot="16200000" flipH="1">
              <a:off x="7647769" y="2399836"/>
              <a:ext cx="612840" cy="726238"/>
            </a:xfrm>
            <a:prstGeom prst="bentConnector3">
              <a:avLst>
                <a:gd name="adj1" fmla="val 26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Elbow Connector 23"/>
            <p:cNvCxnSpPr>
              <a:cxnSpLocks noChangeAspect="1"/>
              <a:stCxn id="23" idx="2"/>
              <a:endCxn id="21" idx="6"/>
            </p:cNvCxnSpPr>
            <p:nvPr/>
          </p:nvCxnSpPr>
          <p:spPr bwMode="auto">
            <a:xfrm rot="16200000" flipH="1">
              <a:off x="8275843" y="3323624"/>
              <a:ext cx="467815" cy="384884"/>
            </a:xfrm>
            <a:prstGeom prst="bentConnector3">
              <a:avLst>
                <a:gd name="adj1" fmla="val 1000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Aspect="1"/>
              <a:stCxn id="32" idx="2"/>
              <a:endCxn id="21" idx="5"/>
            </p:cNvCxnSpPr>
            <p:nvPr/>
          </p:nvCxnSpPr>
          <p:spPr bwMode="auto">
            <a:xfrm>
              <a:off x="8005717" y="3946971"/>
              <a:ext cx="69680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cxnSpLocks noChangeAspect="1"/>
              <a:stCxn id="21" idx="2"/>
            </p:cNvCxnSpPr>
            <p:nvPr/>
          </p:nvCxnSpPr>
          <p:spPr bwMode="auto">
            <a:xfrm>
              <a:off x="9177884" y="3946972"/>
              <a:ext cx="5110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2020827" y="2140097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020827" y="2140097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cxnSpLocks noChangeAspect="1"/>
              <a:stCxn id="31" idx="1"/>
              <a:endCxn id="27" idx="5"/>
            </p:cNvCxnSpPr>
            <p:nvPr/>
          </p:nvCxnSpPr>
          <p:spPr bwMode="auto">
            <a:xfrm>
              <a:off x="1619521" y="2456260"/>
              <a:ext cx="51965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 bwMode="auto">
                <a:xfrm flipH="1">
                  <a:off x="1381703" y="1571834"/>
                  <a:ext cx="769763" cy="21278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381703" y="1571834"/>
                  <a:ext cx="769763" cy="21278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Elbow Connector 29"/>
            <p:cNvCxnSpPr>
              <a:cxnSpLocks noChangeAspect="1"/>
            </p:cNvCxnSpPr>
            <p:nvPr/>
          </p:nvCxnSpPr>
          <p:spPr bwMode="auto">
            <a:xfrm rot="16200000" flipH="1">
              <a:off x="1706137" y="1829638"/>
              <a:ext cx="474914" cy="384883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 bwMode="auto">
                <a:xfrm flipH="1">
                  <a:off x="922375" y="2368409"/>
                  <a:ext cx="697146" cy="1757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22375" y="2368409"/>
                  <a:ext cx="697146" cy="17570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0000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7412007" y="3630808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412007" y="3630808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cxnSpLocks noChangeAspect="1"/>
              <a:stCxn id="36" idx="1"/>
              <a:endCxn id="32" idx="5"/>
            </p:cNvCxnSpPr>
            <p:nvPr/>
          </p:nvCxnSpPr>
          <p:spPr bwMode="auto">
            <a:xfrm>
              <a:off x="7010701" y="3946971"/>
              <a:ext cx="51965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 bwMode="auto">
                <a:xfrm flipH="1">
                  <a:off x="6749441" y="3069374"/>
                  <a:ext cx="769763" cy="212786"/>
                </a:xfrm>
                <a:prstGeom prst="rect">
                  <a:avLst/>
                </a:prstGeom>
                <a:solidFill>
                  <a:srgbClr val="E4E4F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749441" y="3069374"/>
                  <a:ext cx="769763" cy="2127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5556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Elbow Connector 34"/>
            <p:cNvCxnSpPr>
              <a:cxnSpLocks noChangeAspect="1"/>
              <a:stCxn id="34" idx="2"/>
            </p:cNvCxnSpPr>
            <p:nvPr/>
          </p:nvCxnSpPr>
          <p:spPr bwMode="auto">
            <a:xfrm rot="16200000" flipH="1">
              <a:off x="7096724" y="3319757"/>
              <a:ext cx="468088" cy="392893"/>
            </a:xfrm>
            <a:prstGeom prst="bentConnector3">
              <a:avLst>
                <a:gd name="adj1" fmla="val 99753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 bwMode="auto">
                <a:xfrm flipH="1">
                  <a:off x="6313555" y="3859120"/>
                  <a:ext cx="697146" cy="1757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13555" y="3859120"/>
                  <a:ext cx="697146" cy="17570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45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701454" y="3777693"/>
                  <a:ext cx="296811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05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Isosceles Triangle 37"/>
            <p:cNvSpPr/>
            <p:nvPr/>
          </p:nvSpPr>
          <p:spPr bwMode="auto">
            <a:xfrm rot="5400000">
              <a:off x="2133095" y="2195022"/>
              <a:ext cx="128598" cy="120044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sp>
          <p:nvSpPr>
            <p:cNvPr id="39" name="Isosceles Triangle 38"/>
            <p:cNvSpPr/>
            <p:nvPr/>
          </p:nvSpPr>
          <p:spPr bwMode="auto">
            <a:xfrm rot="5400000">
              <a:off x="7525319" y="3685521"/>
              <a:ext cx="128598" cy="120044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69489" y="1127448"/>
                  <a:ext cx="1232863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nb-NO" sz="105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ipad</m:t>
                        </m:r>
                      </m:oMath>
                    </m:oMathPara>
                  </a14:m>
                  <a:endParaRPr lang="en-US" sz="1050" dirty="0" smtClean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89" y="1127448"/>
                  <a:ext cx="1232863" cy="40046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507505" y="2684973"/>
                  <a:ext cx="1232863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nb-NO" sz="105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opad</m:t>
                        </m:r>
                      </m:oMath>
                    </m:oMathPara>
                  </a14:m>
                  <a:endParaRPr lang="en-US" sz="1050" dirty="0" smtClean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505" y="2684973"/>
                  <a:ext cx="1232863" cy="40046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209600" y="4895360"/>
                  <a:ext cx="5079682" cy="4333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050">
                            <a:latin typeface="Cambria Math" panose="02040503050406030204" pitchFamily="18" charset="0"/>
                          </a:rPr>
                          <m:t>HMAC</m:t>
                        </m:r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05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m:rPr>
                                <m:sty m:val="p"/>
                              </m:rPr>
                              <a:rPr lang="nb-NO" sz="105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opad</m:t>
                            </m:r>
                            <m:r>
                              <a:rPr lang="nb-NO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lit/>
                              </m:rPr>
                              <a:rPr lang="nb-NO" sz="105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b-NO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05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ipad</m:t>
                                </m:r>
                                <m:r>
                                  <a:rPr lang="nb-NO" sz="10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lit/>
                                  </m:r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05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600" y="4895360"/>
                  <a:ext cx="5079682" cy="43332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89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05580" y="5364878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Absorption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5933" y="5364878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Squeezing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2480720"/>
            <a:ext cx="6867313" cy="2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exam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Available next week (Wednesday 29. September, 14:00)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Due: </a:t>
            </a:r>
            <a:r>
              <a:rPr lang="en-US" sz="1800" b="1" dirty="0" smtClean="0"/>
              <a:t>two weeks </a:t>
            </a:r>
            <a:r>
              <a:rPr lang="en-US" sz="1800" dirty="0" smtClean="0"/>
              <a:t>later (Wednesday 13. October, 23:59)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Take-home</a:t>
            </a:r>
            <a:r>
              <a:rPr lang="en-US" sz="1800" dirty="0" smtClean="0"/>
              <a:t>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Individual: </a:t>
            </a:r>
            <a:r>
              <a:rPr lang="en-US" sz="1800" dirty="0" smtClean="0"/>
              <a:t>collaboration is </a:t>
            </a:r>
            <a:r>
              <a:rPr lang="en-US" sz="1800" i="1" dirty="0" smtClean="0"/>
              <a:t>not</a:t>
            </a:r>
            <a:r>
              <a:rPr lang="en-US" sz="1800" dirty="0"/>
              <a:t> </a:t>
            </a:r>
            <a:r>
              <a:rPr lang="en-US" sz="1800" dirty="0" smtClean="0"/>
              <a:t>allowed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Mandatory: </a:t>
            </a:r>
            <a:r>
              <a:rPr lang="en-US" sz="1800" dirty="0" smtClean="0"/>
              <a:t>need to pass in order to be eligible for the exam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All sources allowed (save for explicitly searching for the solution)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Submission: Canvas (file type = PDF; strongly prefer if you use provided </a:t>
            </a:r>
            <a:r>
              <a:rPr lang="en-US" sz="1800" dirty="0" err="1" smtClean="0"/>
              <a:t>LaTex</a:t>
            </a:r>
            <a:r>
              <a:rPr lang="en-US" sz="1800" dirty="0" smtClean="0"/>
              <a:t> template)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Start early! The assignment may be more challenging than you expect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One-way / pre-image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13494"/>
                  </p:ext>
                </p:extLst>
              </p:nvPr>
            </p:nvGraphicFramePr>
            <p:xfrm>
              <a:off x="713604" y="1250451"/>
              <a:ext cx="2859329" cy="1607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38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02977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13494"/>
                  </p:ext>
                </p:extLst>
              </p:nvPr>
            </p:nvGraphicFramePr>
            <p:xfrm>
              <a:off x="713604" y="1250451"/>
              <a:ext cx="2859329" cy="1607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" t="-2000" r="-426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02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" t="-23832" r="-426" b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13604" y="4856832"/>
                <a:ext cx="7360675" cy="135770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OW-advantage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04" y="4856832"/>
                <a:ext cx="7360675" cy="135770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/>
          <p:nvPr/>
        </p:nvSpPr>
        <p:spPr bwMode="auto">
          <a:xfrm>
            <a:off x="8542085" y="284918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8360571" y="336751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Oval 14"/>
          <p:cNvSpPr/>
          <p:nvPr/>
        </p:nvSpPr>
        <p:spPr bwMode="auto">
          <a:xfrm>
            <a:off x="8354379" y="24242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45750" y="2597292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664821" y="2617517"/>
            <a:ext cx="1641229" cy="227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345750" y="2406325"/>
                <a:ext cx="445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750" y="2406325"/>
                <a:ext cx="4451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 bwMode="auto">
          <a:xfrm>
            <a:off x="8625840" y="2488561"/>
            <a:ext cx="1656482" cy="315599"/>
          </a:xfrm>
          <a:custGeom>
            <a:avLst/>
            <a:gdLst>
              <a:gd name="connsiteX0" fmla="*/ 1691640 w 1691640"/>
              <a:gd name="connsiteY0" fmla="*/ 97390 h 348850"/>
              <a:gd name="connsiteX1" fmla="*/ 830580 w 1691640"/>
              <a:gd name="connsiteY1" fmla="*/ 13570 h 348850"/>
              <a:gd name="connsiteX2" fmla="*/ 0 w 1691640"/>
              <a:gd name="connsiteY2" fmla="*/ 348850 h 348850"/>
              <a:gd name="connsiteX0" fmla="*/ 1691640 w 1691640"/>
              <a:gd name="connsiteY0" fmla="*/ 61324 h 312784"/>
              <a:gd name="connsiteX1" fmla="*/ 815017 w 1691640"/>
              <a:gd name="connsiteY1" fmla="*/ 22816 h 312784"/>
              <a:gd name="connsiteX2" fmla="*/ 0 w 1691640"/>
              <a:gd name="connsiteY2" fmla="*/ 312784 h 3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312784">
                <a:moveTo>
                  <a:pt x="1691640" y="61324"/>
                </a:moveTo>
                <a:cubicBezTo>
                  <a:pt x="1402080" y="-1541"/>
                  <a:pt x="1096957" y="-19094"/>
                  <a:pt x="815017" y="22816"/>
                </a:cubicBezTo>
                <a:cubicBezTo>
                  <a:pt x="533077" y="64726"/>
                  <a:pt x="274320" y="166099"/>
                  <a:pt x="0" y="312784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8505825" y="2695575"/>
            <a:ext cx="1819275" cy="715401"/>
          </a:xfrm>
          <a:custGeom>
            <a:avLst/>
            <a:gdLst>
              <a:gd name="connsiteX0" fmla="*/ 1819275 w 1819275"/>
              <a:gd name="connsiteY0" fmla="*/ 0 h 715401"/>
              <a:gd name="connsiteX1" fmla="*/ 1292225 w 1819275"/>
              <a:gd name="connsiteY1" fmla="*/ 546100 h 715401"/>
              <a:gd name="connsiteX2" fmla="*/ 628650 w 1819275"/>
              <a:gd name="connsiteY2" fmla="*/ 698500 h 715401"/>
              <a:gd name="connsiteX3" fmla="*/ 0 w 1819275"/>
              <a:gd name="connsiteY3" fmla="*/ 704850 h 7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715401">
                <a:moveTo>
                  <a:pt x="1819275" y="0"/>
                </a:moveTo>
                <a:cubicBezTo>
                  <a:pt x="1654968" y="214841"/>
                  <a:pt x="1490662" y="429683"/>
                  <a:pt x="1292225" y="546100"/>
                </a:cubicBezTo>
                <a:cubicBezTo>
                  <a:pt x="1093788" y="662517"/>
                  <a:pt x="844021" y="672042"/>
                  <a:pt x="628650" y="698500"/>
                </a:cubicBezTo>
                <a:cubicBezTo>
                  <a:pt x="413279" y="724958"/>
                  <a:pt x="206639" y="714904"/>
                  <a:pt x="0" y="70485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8491903" y="2676523"/>
            <a:ext cx="1814147" cy="6676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79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 resistance vs. one-</a:t>
            </a:r>
            <a:r>
              <a:rPr lang="en-US" dirty="0" err="1" smtClean="0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Theorem:</a:t>
                </a:r>
                <a:r>
                  <a:rPr lang="en-US" sz="1600" dirty="0" smtClean="0"/>
                  <a:t> Collision-resistance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5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40256" y="4483382"/>
                <a:ext cx="7770671" cy="170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 smtClean="0"/>
                  <a:t>Proof idea: </a:t>
                </a:r>
                <a:r>
                  <a:rPr lang="nb-NO" sz="16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 smtClean="0"/>
                  <a:t> is an algorithm that breaks one-</a:t>
                </a:r>
                <a:r>
                  <a:rPr lang="en-US" sz="1600" dirty="0" err="1" smtClean="0"/>
                  <a:t>wayness</a:t>
                </a:r>
                <a:endParaRPr lang="en-US" sz="1600" dirty="0" smtClean="0"/>
              </a:p>
              <a:p>
                <a:pPr marL="719138" indent="-457200">
                  <a:buFont typeface="+mj-lt"/>
                  <a:buAutoNum type="arabicPeriod"/>
                </a:pPr>
                <a:r>
                  <a:rPr lang="en-US" sz="1600" dirty="0" smtClean="0"/>
                  <a:t> Pick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 smtClean="0"/>
                  <a:t> and give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600" dirty="0" smtClean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</a:p>
              <a:p>
                <a:pPr marL="719138" indent="-457200">
                  <a:buFont typeface="+mj-lt"/>
                  <a:buAutoNum type="arabicPeriod"/>
                </a:pPr>
                <a:r>
                  <a:rPr lang="nb-NO" sz="16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 smtClean="0"/>
                  <a:t> outputs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err="1" smtClean="0"/>
                  <a:t>s.t.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 marL="719138" indent="-457200">
                  <a:buFont typeface="+mj-lt"/>
                  <a:buAutoNum type="arabicPeriod"/>
                </a:pPr>
                <a:r>
                  <a:rPr lang="en-US" sz="1600" dirty="0" smtClean="0"/>
                  <a:t> output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as a collision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r>
                  <a:rPr lang="en-US" sz="1600" dirty="0" smtClean="0"/>
                  <a:t>Problem: what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 smtClean="0"/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4483382"/>
                <a:ext cx="7770671" cy="1702004"/>
              </a:xfrm>
              <a:prstGeom prst="rect">
                <a:avLst/>
              </a:prstGeom>
              <a:blipFill rotWithShape="0">
                <a:blip r:embed="rId3"/>
                <a:stretch>
                  <a:fillRect l="-392" t="-1071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1163" y="5799120"/>
                <a:ext cx="42216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Very unlikely assuming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63" y="5799120"/>
                <a:ext cx="4221665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86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335968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335968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6" t="-1724" r="-587" b="-3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6" t="-29064" r="-587" b="-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37330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85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37330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3" t="-2000" r="-426" b="-4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3" t="-24171" r="-426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88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9031" y="4187531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Theorem:</a:t>
                </a:r>
                <a:r>
                  <a:rPr lang="en-US" sz="1600" dirty="0" smtClean="0"/>
                  <a:t> Collision-resistance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600" dirty="0" smtClean="0"/>
                  <a:t> One-wayness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31" y="4187531"/>
                <a:ext cx="6041814" cy="338554"/>
              </a:xfrm>
              <a:prstGeom prst="rect">
                <a:avLst/>
              </a:prstGeom>
              <a:blipFill>
                <a:blip r:embed="rId2"/>
                <a:stretch>
                  <a:fillRect l="-605" t="-5455" b="-2363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 vs. one-</a:t>
            </a:r>
            <a:r>
              <a:rPr lang="en-US" dirty="0" err="1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Theorem:</a:t>
                </a:r>
                <a:r>
                  <a:rPr lang="en-US" sz="1600" dirty="0" smtClean="0"/>
                  <a:t> Collision-resistance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 smtClean="0"/>
                  <a:t>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5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H="1">
            <a:off x="4940243" y="4289559"/>
            <a:ext cx="59259" cy="153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24926" y="4941038"/>
                <a:ext cx="5394960" cy="122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Suppose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 smtClean="0"/>
                  <a:t> is one-way. Define</a:t>
                </a:r>
              </a:p>
              <a:p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∈{0,1}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26" y="4941038"/>
                <a:ext cx="5394960" cy="1227131"/>
              </a:xfrm>
              <a:prstGeom prst="rect">
                <a:avLst/>
              </a:prstGeom>
              <a:blipFill>
                <a:blip r:embed="rId4"/>
                <a:stretch>
                  <a:fillRect l="-565" t="-99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0201" y="5368778"/>
                <a:ext cx="331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 is one-way (if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1600" dirty="0" smtClean="0"/>
                  <a:t> is large)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01" y="5368778"/>
                <a:ext cx="3310128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50201" y="5796518"/>
                <a:ext cx="331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 smtClean="0"/>
                  <a:t> is </a:t>
                </a:r>
                <a:r>
                  <a:rPr lang="en-US" sz="1600" b="1" dirty="0" smtClean="0"/>
                  <a:t>not </a:t>
                </a:r>
                <a:r>
                  <a:rPr lang="en-US" sz="1600" dirty="0" smtClean="0"/>
                  <a:t>collision-resistant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01" y="5796518"/>
                <a:ext cx="3310128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878014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878014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96" t="-1724" r="-587" b="-3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96" t="-29064" r="-587" b="-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81526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85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 smtClean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81526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13" t="-2000" r="-426" b="-4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13" t="-24171" r="-426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34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Hash function applications – </a:t>
            </a:r>
            <a:r>
              <a:rPr lang="en-US" dirty="0" smtClean="0"/>
              <a:t>MAC domain extension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 smtClean="0"/>
                  <a:t>Theorem: </a:t>
                </a:r>
                <a:r>
                  <a:rPr lang="nb-NO" dirty="0" smtClean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b="0" dirty="0" smtClean="0"/>
                  <a:t> is collision-resistant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 smtClean="0"/>
                  <a:t> is UF-CMA secure,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b-NO" b="0" dirty="0" smtClean="0"/>
                  <a:t> is UF-CMA secure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0525" y="1211349"/>
                <a:ext cx="2465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1211349"/>
                <a:ext cx="246503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13989" y="1613355"/>
                <a:ext cx="2111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989" y="1613355"/>
                <a:ext cx="211141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0525" y="2070884"/>
                <a:ext cx="2494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′ :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2070884"/>
                <a:ext cx="24942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122" y="2595140"/>
                <a:ext cx="321895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MAC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2" y="2595140"/>
                <a:ext cx="3218958" cy="4049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4768" y="4645732"/>
                <a:ext cx="4549130" cy="1605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/>
                  <a:t>Example: </a:t>
                </a:r>
                <a:endParaRPr lang="en-US" sz="1600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Cambria Math" panose="02040503050406030204" pitchFamily="18" charset="0"/>
                  </a:rPr>
                  <a:t> </a:t>
                </a:r>
                <a:r>
                  <a:rPr lang="en-US" sz="1600" b="1" dirty="0" smtClean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256 :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nb-NO" sz="16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b-NO" sz="1600" b="0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CBC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2×128</m:t>
                        </m:r>
                      </m:sup>
                    </m:sSup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sz="1600" b="0" dirty="0" smtClean="0"/>
              </a:p>
              <a:p>
                <a:endParaRPr lang="nb-NO" sz="1600" b="0" i="0" dirty="0" smtClean="0">
                  <a:latin typeface="Cambria Math" panose="02040503050406030204" pitchFamily="18" charset="0"/>
                </a:endParaRPr>
              </a:p>
              <a:p>
                <a:r>
                  <a:rPr lang="nb-NO" sz="1600" b="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p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dirty="0">
                        <a:latin typeface="Cambria Math" panose="02040503050406030204" pitchFamily="18" charset="0"/>
                      </a:rPr>
                      <m:t>CBC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dirty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˗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256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68" y="4645732"/>
                <a:ext cx="4549130" cy="1605632"/>
              </a:xfrm>
              <a:prstGeom prst="rect">
                <a:avLst/>
              </a:prstGeom>
              <a:blipFill>
                <a:blip r:embed="rId7"/>
                <a:stretch>
                  <a:fillRect l="-669" t="-11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1"/>
          </p:cNvCxnSpPr>
          <p:nvPr/>
        </p:nvCxnSpPr>
        <p:spPr bwMode="auto">
          <a:xfrm flipH="1">
            <a:off x="4433889" y="2806187"/>
            <a:ext cx="328796" cy="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62685" y="2621521"/>
            <a:ext cx="322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Hash-then-MAC paradigm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0555" y="4664649"/>
                <a:ext cx="51998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Collision-resistance is </a:t>
                </a:r>
                <a:r>
                  <a:rPr lang="en-US" sz="1600" b="1" i="1" dirty="0" smtClean="0"/>
                  <a:t>necessary</a:t>
                </a:r>
                <a:r>
                  <a:rPr lang="en-US" sz="1600" b="1" dirty="0" smtClean="0"/>
                  <a:t>:</a:t>
                </a:r>
              </a:p>
              <a:p>
                <a:endParaRPr lang="en-US" sz="1600" dirty="0"/>
              </a:p>
              <a:p>
                <a:pPr lvl="1"/>
                <a:r>
                  <a:rPr lang="en-US" sz="1600" dirty="0" smtClean="0"/>
                  <a:t>Suppose you can find a collision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600" dirty="0" smtClean="0"/>
                  <a:t>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600" dirty="0" smtClean="0"/>
              </a:p>
              <a:p>
                <a:pPr lvl="1"/>
                <a:endParaRPr lang="en-US" sz="16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 smtClean="0"/>
                  <a:t>Ask for MAC tag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 smtClean="0"/>
                  <a:t> (receive back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 smtClean="0"/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600" dirty="0" smtClean="0"/>
                  <a:t> as forgery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5" y="4664649"/>
                <a:ext cx="5199888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703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2" grpId="0"/>
      <p:bldP spid="19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8803</TotalTime>
  <Words>1730</Words>
  <Application>Microsoft Office PowerPoint</Application>
  <PresentationFormat>Widescreen</PresentationFormat>
  <Paragraphs>1137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Cambria</vt:lpstr>
      <vt:lpstr>Cambria Math</vt:lpstr>
      <vt:lpstr>Consolas</vt:lpstr>
      <vt:lpstr>Times New Roman</vt:lpstr>
      <vt:lpstr>1_TEK4500-UIO</vt:lpstr>
      <vt:lpstr>TEK4500-UIO</vt:lpstr>
      <vt:lpstr>2_TEK4500-UIO</vt:lpstr>
      <vt:lpstr>Lecture 6 – Hash functions</vt:lpstr>
      <vt:lpstr>Basic goals of cryptography</vt:lpstr>
      <vt:lpstr>Hash function applications</vt:lpstr>
      <vt:lpstr>Hash functions</vt:lpstr>
      <vt:lpstr>Collision resistance</vt:lpstr>
      <vt:lpstr>One-way / pre-image security</vt:lpstr>
      <vt:lpstr>Collision resistance vs. one-wayness</vt:lpstr>
      <vt:lpstr>Collision resistance vs. one-wayness</vt:lpstr>
      <vt:lpstr>Hash function applications – MAC domain extension</vt:lpstr>
      <vt:lpstr>Hash function applications – commitment schemes</vt:lpstr>
      <vt:lpstr>Hash function applications – commitment schemes</vt:lpstr>
      <vt:lpstr>Hash function applications – password storage </vt:lpstr>
      <vt:lpstr>Hash function applications – password storage </vt:lpstr>
      <vt:lpstr>Hash function applications – password storage </vt:lpstr>
      <vt:lpstr>Designing hash functions</vt:lpstr>
      <vt:lpstr>Attacks on hash functions</vt:lpstr>
      <vt:lpstr>Birthday attack</vt:lpstr>
      <vt:lpstr>Birthday attack</vt:lpstr>
      <vt:lpstr>Birthday attack</vt:lpstr>
      <vt:lpstr>Birthday attack</vt:lpstr>
      <vt:lpstr>Birthday attack</vt:lpstr>
      <vt:lpstr>Birthday attack</vt:lpstr>
      <vt:lpstr>PowerPoint Presentation</vt:lpstr>
      <vt:lpstr>Attacks on hash functions</vt:lpstr>
      <vt:lpstr>Merkle-Damgård</vt:lpstr>
      <vt:lpstr>Merkle-Damgård</vt:lpstr>
      <vt:lpstr>Merkle-Damgård</vt:lpstr>
      <vt:lpstr>Merkle-Damgård</vt:lpstr>
      <vt:lpstr>Merkle-Damgård – security 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Compression function designs</vt:lpstr>
      <vt:lpstr>Compression functions from block ciphers – Davies-Meyer</vt:lpstr>
      <vt:lpstr>Alternatives…</vt:lpstr>
      <vt:lpstr>SHA – Secure Hash Algorithm</vt:lpstr>
      <vt:lpstr>SHA1</vt:lpstr>
      <vt:lpstr>SHA0</vt:lpstr>
      <vt:lpstr>Attacks against SHA1</vt:lpstr>
      <vt:lpstr>SHA2</vt:lpstr>
      <vt:lpstr>MACs from hash functions – H(K \|\| M)</vt:lpstr>
      <vt:lpstr>MACs from hash functions – H(K \|\| M)</vt:lpstr>
      <vt:lpstr>MACs from hash functions – H(K \|\| M)</vt:lpstr>
      <vt:lpstr>NMAC</vt:lpstr>
      <vt:lpstr>HMAC</vt:lpstr>
      <vt:lpstr>HMAC</vt:lpstr>
      <vt:lpstr>SHA3</vt:lpstr>
      <vt:lpstr>Midterm exam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558</cp:revision>
  <dcterms:created xsi:type="dcterms:W3CDTF">2020-06-02T10:31:43Z</dcterms:created>
  <dcterms:modified xsi:type="dcterms:W3CDTF">2021-11-24T16:22:09Z</dcterms:modified>
</cp:coreProperties>
</file>