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41"/>
  </p:notesMasterIdLst>
  <p:sldIdLst>
    <p:sldId id="261" r:id="rId3"/>
    <p:sldId id="262" r:id="rId4"/>
    <p:sldId id="263" r:id="rId5"/>
    <p:sldId id="295" r:id="rId6"/>
    <p:sldId id="296" r:id="rId7"/>
    <p:sldId id="271" r:id="rId8"/>
    <p:sldId id="299" r:id="rId9"/>
    <p:sldId id="294" r:id="rId10"/>
    <p:sldId id="267" r:id="rId11"/>
    <p:sldId id="264" r:id="rId12"/>
    <p:sldId id="274" r:id="rId13"/>
    <p:sldId id="268" r:id="rId14"/>
    <p:sldId id="298" r:id="rId15"/>
    <p:sldId id="306" r:id="rId16"/>
    <p:sldId id="260" r:id="rId17"/>
    <p:sldId id="265" r:id="rId18"/>
    <p:sldId id="269" r:id="rId19"/>
    <p:sldId id="305" r:id="rId20"/>
    <p:sldId id="279" r:id="rId21"/>
    <p:sldId id="280" r:id="rId22"/>
    <p:sldId id="287" r:id="rId23"/>
    <p:sldId id="290" r:id="rId24"/>
    <p:sldId id="291" r:id="rId25"/>
    <p:sldId id="281" r:id="rId26"/>
    <p:sldId id="293" r:id="rId27"/>
    <p:sldId id="285" r:id="rId28"/>
    <p:sldId id="304" r:id="rId29"/>
    <p:sldId id="286" r:id="rId30"/>
    <p:sldId id="301" r:id="rId31"/>
    <p:sldId id="300" r:id="rId32"/>
    <p:sldId id="303" r:id="rId33"/>
    <p:sldId id="302" r:id="rId34"/>
    <p:sldId id="284" r:id="rId35"/>
    <p:sldId id="283" r:id="rId36"/>
    <p:sldId id="289" r:id="rId37"/>
    <p:sldId id="275" r:id="rId38"/>
    <p:sldId id="276" r:id="rId39"/>
    <p:sldId id="30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1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FE"/>
    <a:srgbClr val="FFDFDA"/>
    <a:srgbClr val="FFFF66"/>
    <a:srgbClr val="99CCFF"/>
    <a:srgbClr val="E7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0297851373291674E-3"/>
                  <c:y val="3.245713964428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BC-46BF-9D8E-57479C6B48C7}"/>
                </c:ext>
              </c:extLst>
            </c:dLbl>
            <c:dLbl>
              <c:idx val="1"/>
              <c:layout>
                <c:manualLayout>
                  <c:x val="-9.0297851373291674E-3"/>
                  <c:y val="3.2457139644287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BC-46BF-9D8E-57479C6B48C7}"/>
                </c:ext>
              </c:extLst>
            </c:dLbl>
            <c:dLbl>
              <c:idx val="2"/>
              <c:layout>
                <c:manualLayout>
                  <c:x val="-9.0297851373292506E-3"/>
                  <c:y val="3.245713964428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BC-46BF-9D8E-57479C6B48C7}"/>
                </c:ext>
              </c:extLst>
            </c:dLbl>
            <c:dLbl>
              <c:idx val="3"/>
              <c:layout>
                <c:manualLayout>
                  <c:x val="-9.0297851373291674E-3"/>
                  <c:y val="3.24571396442874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BC-46BF-9D8E-57479C6B4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#\ ?/?</c:formatCode>
                <c:ptCount val="4"/>
                <c:pt idx="0">
                  <c:v>0.25</c:v>
                </c:pt>
                <c:pt idx="1">
                  <c:v>0.125</c:v>
                </c:pt>
                <c:pt idx="2">
                  <c:v>0.5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BC-46BF-9D8E-57479C6B4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6544816"/>
        <c:axId val="1326545904"/>
      </c:barChart>
      <c:catAx>
        <c:axId val="13265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26545904"/>
        <c:crossesAt val="0"/>
        <c:auto val="1"/>
        <c:lblAlgn val="ctr"/>
        <c:lblOffset val="100"/>
        <c:noMultiLvlLbl val="0"/>
      </c:catAx>
      <c:valAx>
        <c:axId val="1326545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265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1-4D03-9717-EDA6D5182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5481600"/>
        <c:axId val="1595478336"/>
      </c:barChart>
      <c:catAx>
        <c:axId val="159548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5478336"/>
        <c:crossesAt val="0"/>
        <c:auto val="1"/>
        <c:lblAlgn val="ctr"/>
        <c:lblOffset val="100"/>
        <c:noMultiLvlLbl val="0"/>
      </c:catAx>
      <c:valAx>
        <c:axId val="1595478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548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6-4F25-8A9B-8770694B1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5483232"/>
        <c:axId val="1595478880"/>
      </c:barChart>
      <c:catAx>
        <c:axId val="15954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5478880"/>
        <c:crossesAt val="0"/>
        <c:auto val="1"/>
        <c:lblAlgn val="ctr"/>
        <c:lblOffset val="100"/>
        <c:noMultiLvlLbl val="0"/>
      </c:catAx>
      <c:valAx>
        <c:axId val="1595478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54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DF874-0BD9-4678-B258-D41441EE2C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BD687-0921-4559-9FF0-9C7CF44C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4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7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5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5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4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802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8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4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675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303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CF113A27-8BE8-4A76-AEDC-F1D25012342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B5887303-A255-4187-8455-C3447A05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5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0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0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image" Target="../media/image14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0.png"/><Relationship Id="rId11" Type="http://schemas.openxmlformats.org/officeDocument/2006/relationships/image" Target="../media/image371.png"/><Relationship Id="rId5" Type="http://schemas.openxmlformats.org/officeDocument/2006/relationships/image" Target="../media/image160.png"/><Relationship Id="rId15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190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0.png"/><Relationship Id="rId11" Type="http://schemas.openxmlformats.org/officeDocument/2006/relationships/image" Target="../media/image2.png"/><Relationship Id="rId5" Type="http://schemas.openxmlformats.org/officeDocument/2006/relationships/image" Target="../media/image280.png"/><Relationship Id="rId10" Type="http://schemas.openxmlformats.org/officeDocument/2006/relationships/image" Target="../media/image111.png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3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131.png"/><Relationship Id="rId12" Type="http://schemas.openxmlformats.org/officeDocument/2006/relationships/image" Target="../media/image3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2" Type="http://schemas.openxmlformats.org/officeDocument/2006/relationships/image" Target="../media/image31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2.png"/><Relationship Id="rId5" Type="http://schemas.openxmlformats.org/officeDocument/2006/relationships/image" Target="../media/image41.png"/><Relationship Id="rId10" Type="http://schemas.openxmlformats.org/officeDocument/2006/relationships/image" Target="../media/image11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3" Type="http://schemas.openxmlformats.org/officeDocument/2006/relationships/image" Target="../media/image33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51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341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1.png"/><Relationship Id="rId5" Type="http://schemas.openxmlformats.org/officeDocument/2006/relationships/image" Target="../media/image471.png"/><Relationship Id="rId4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91.png"/><Relationship Id="rId7" Type="http://schemas.openxmlformats.org/officeDocument/2006/relationships/image" Target="../media/image48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8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0.png"/><Relationship Id="rId11" Type="http://schemas.openxmlformats.org/officeDocument/2006/relationships/image" Target="../media/image49.png"/><Relationship Id="rId5" Type="http://schemas.openxmlformats.org/officeDocument/2006/relationships/image" Target="../media/image51.png"/><Relationship Id="rId15" Type="http://schemas.openxmlformats.org/officeDocument/2006/relationships/image" Target="../media/image56.png"/><Relationship Id="rId10" Type="http://schemas.openxmlformats.org/officeDocument/2006/relationships/image" Target="../media/image510.png"/><Relationship Id="rId19" Type="http://schemas.openxmlformats.org/officeDocument/2006/relationships/image" Target="../media/image60.png"/><Relationship Id="rId4" Type="http://schemas.openxmlformats.org/officeDocument/2006/relationships/image" Target="../media/image501.png"/><Relationship Id="rId9" Type="http://schemas.openxmlformats.org/officeDocument/2006/relationships/image" Target="../media/image500.png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67.png"/><Relationship Id="rId3" Type="http://schemas.openxmlformats.org/officeDocument/2006/relationships/image" Target="../media/image620.png"/><Relationship Id="rId7" Type="http://schemas.openxmlformats.org/officeDocument/2006/relationships/image" Target="../media/image480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63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0.png"/><Relationship Id="rId11" Type="http://schemas.openxmlformats.org/officeDocument/2006/relationships/image" Target="../media/image65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image" Target="../media/image510.png"/><Relationship Id="rId4" Type="http://schemas.openxmlformats.org/officeDocument/2006/relationships/image" Target="../media/image630.png"/><Relationship Id="rId9" Type="http://schemas.openxmlformats.org/officeDocument/2006/relationships/image" Target="../media/image500.png"/><Relationship Id="rId1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10.1145/3266291" TargetMode="Externa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image" Target="../media/image43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cloudflare.com/learning/ssl/lava-lamp-encryption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3.xml"/><Relationship Id="rId11" Type="http://schemas.openxmlformats.org/officeDocument/2006/relationships/image" Target="../media/image14.png"/><Relationship Id="rId5" Type="http://schemas.openxmlformats.org/officeDocument/2006/relationships/chart" Target="../charts/chart2.xml"/><Relationship Id="rId10" Type="http://schemas.openxmlformats.org/officeDocument/2006/relationships/image" Target="../media/image13.png"/><Relationship Id="rId4" Type="http://schemas.openxmlformats.org/officeDocument/2006/relationships/chart" Target="../charts/chart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cloudflare.com/learning/ssl/lava-lamp-encryption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61.png"/><Relationship Id="rId7" Type="http://schemas.openxmlformats.org/officeDocument/2006/relationships/image" Target="../media/image1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12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Lecture 7 – Randomness, entropy, TRNG/PRNGs, </a:t>
            </a:r>
            <a:br>
              <a:rPr lang="nb-NO" dirty="0" smtClean="0"/>
            </a:br>
            <a:r>
              <a:rPr lang="nb-NO" dirty="0" smtClean="0"/>
              <a:t>stream ciphers, conspiracy </a:t>
            </a:r>
            <a:r>
              <a:rPr lang="nb-NO" strike="sngStrike" dirty="0" smtClean="0"/>
              <a:t>theories</a:t>
            </a:r>
            <a:endParaRPr lang="en-US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06.10.2021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generators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Common design: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TRNG generates short random seed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PRNG expands seed to “infinite” length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/dev/</a:t>
            </a:r>
            <a:r>
              <a:rPr lang="en-US" sz="1600" dirty="0" err="1" smtClean="0"/>
              <a:t>urandom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 err="1"/>
              <a:t>CryptGenRandom</a:t>
            </a:r>
            <a:r>
              <a:rPr lang="nb-NO" sz="16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Intel RDRAND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 smtClean="0"/>
              <a:t>Debian</a:t>
            </a:r>
            <a:r>
              <a:rPr lang="en-US" sz="1800" dirty="0" smtClean="0"/>
              <a:t> OpenSSL RNG bug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nsolas" panose="020B0609020204030204" pitchFamily="49" charset="0"/>
              </a:rPr>
              <a:t>// </a:t>
            </a:r>
            <a:r>
              <a:rPr lang="en-US" sz="1600" dirty="0" err="1" smtClean="0">
                <a:latin typeface="Consolas" panose="020B0609020204030204" pitchFamily="49" charset="0"/>
              </a:rPr>
              <a:t>MD_Update</a:t>
            </a:r>
            <a:r>
              <a:rPr lang="en-US" sz="1600" dirty="0">
                <a:latin typeface="Consolas" panose="020B0609020204030204" pitchFamily="49" charset="0"/>
              </a:rPr>
              <a:t>(&amp;</a:t>
            </a:r>
            <a:r>
              <a:rPr lang="en-US" sz="1600" dirty="0" err="1">
                <a:latin typeface="Consolas" panose="020B0609020204030204" pitchFamily="49" charset="0"/>
              </a:rPr>
              <a:t>m,buf,j</a:t>
            </a:r>
            <a:r>
              <a:rPr lang="en-US" sz="1600" dirty="0" smtClean="0">
                <a:latin typeface="Consolas" panose="020B0609020204030204" pitchFamily="49" charset="0"/>
              </a:rPr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 err="1" smtClean="0"/>
              <a:t>Only</a:t>
            </a:r>
            <a:r>
              <a:rPr lang="nb-NO" sz="1600" dirty="0" smtClean="0"/>
              <a:t> 32,767 </a:t>
            </a:r>
            <a:r>
              <a:rPr lang="en-US" sz="1600" dirty="0" smtClean="0"/>
              <a:t>possibilities</a:t>
            </a:r>
            <a:r>
              <a:rPr lang="nb-NO" sz="1600" dirty="0" smtClean="0"/>
              <a:t> for seed 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≈ 15 bits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TRNG-IP-76 (EIP-76) family of FIPS approved True Random Gener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094230"/>
            <a:ext cx="6702425" cy="26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3594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Is this a random string?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What does that even mean?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Suggestions: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 random string should have roughly 50% zeros and ones                                (how much can you deviate?)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 continuous run of zeros (or ones) shouldn't be too long                                  (how long?)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≈ 25% of 2-bit substrings should be 00, 25% should be 01,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≈ 12.5% </a:t>
            </a:r>
            <a:r>
              <a:rPr lang="en-US" sz="1600" dirty="0"/>
              <a:t>of </a:t>
            </a:r>
            <a:r>
              <a:rPr lang="en-US" sz="1600" dirty="0" smtClean="0"/>
              <a:t>3-bit substrings should be 000, 12.5% should be 001, ….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 random string should not be compressible 		                        (related to Kolmogorov-complexity)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9142" y="1925782"/>
            <a:ext cx="736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101010011101011000100100011111000010101000000001010011111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3890" y="2854756"/>
            <a:ext cx="390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Our answer: question not valid!</a:t>
            </a:r>
          </a:p>
        </p:txBody>
      </p:sp>
    </p:spTree>
    <p:extLst>
      <p:ext uri="{BB962C8B-B14F-4D97-AF65-F5344CB8AC3E}">
        <p14:creationId xmlns:p14="http://schemas.microsoft.com/office/powerpoint/2010/main" val="20074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7562800" y="5878634"/>
            <a:ext cx="3694071" cy="488498"/>
          </a:xfrm>
          <a:prstGeom prst="roundRect">
            <a:avLst/>
          </a:prstGeom>
          <a:solidFill>
            <a:srgbClr val="EEECFE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</a:t>
            </a:r>
            <a:r>
              <a:rPr lang="en-US" dirty="0"/>
              <a:t>– security definition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648556"/>
                  </p:ext>
                </p:extLst>
              </p:nvPr>
            </p:nvGraphicFramePr>
            <p:xfrm>
              <a:off x="1029435" y="1676881"/>
              <a:ext cx="2685315" cy="2304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853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08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prg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937735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endParaRPr lang="nb-NO" sz="1400" b="0" baseline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648556"/>
                  </p:ext>
                </p:extLst>
              </p:nvPr>
            </p:nvGraphicFramePr>
            <p:xfrm>
              <a:off x="1029435" y="1676881"/>
              <a:ext cx="2685315" cy="2304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8531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71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6" t="-1667" r="-452" b="-5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9377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6" t="-19122" r="-452" b="-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309459" y="3332667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724382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724382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072438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072438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49206" r="-602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210664" y="2830597"/>
            <a:ext cx="825342" cy="6075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77" y="1821582"/>
            <a:ext cx="382564" cy="5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558552" y="2857441"/>
                <a:ext cx="666637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558552" y="2857441"/>
                <a:ext cx="666637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67131" y="3552669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7131" y="3552669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778699" y="5129576"/>
                <a:ext cx="5488432" cy="116052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 smtClean="0"/>
                  <a:t>Definition: </a:t>
                </a:r>
                <a:r>
                  <a:rPr lang="nb-NO" sz="1600" dirty="0" smtClean="0"/>
                  <a:t>The </a:t>
                </a:r>
                <a:r>
                  <a:rPr lang="nb-NO" sz="1600" b="1" dirty="0" smtClean="0"/>
                  <a:t>PRNG advantage</a:t>
                </a:r>
                <a:r>
                  <a:rPr lang="nb-NO" sz="1600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prg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1600" b="0" i="0" smtClean="0">
                                          <a:latin typeface="Cambria Math" panose="02040503050406030204" pitchFamily="18" charset="0"/>
                                        </a:rPr>
                                        <m:t>prg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699" y="5129576"/>
                <a:ext cx="5488432" cy="1160527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9314247">
                <a:off x="9213289" y="2851963"/>
                <a:ext cx="666637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14247">
                <a:off x="9213289" y="2851963"/>
                <a:ext cx="666637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5156758"/>
                <a:ext cx="5210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156758"/>
                <a:ext cx="5210175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58823" y="5555952"/>
                <a:ext cx="3529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23" y="5555952"/>
                <a:ext cx="3529024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64023" y="5955145"/>
                <a:ext cx="3529024" cy="33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⇒1</m:t>
                              </m:r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023" y="5955145"/>
                <a:ext cx="3529024" cy="33547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5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7" grpId="1"/>
      <p:bldP spid="56" grpId="0" animBg="1"/>
      <p:bldP spid="21" grpId="0" animBg="1"/>
      <p:bldP spid="22" grpId="0"/>
      <p:bldP spid="6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Pseudorandomness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24420" y="1994574"/>
            <a:ext cx="2882900" cy="2908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737590" y="1994574"/>
            <a:ext cx="2882900" cy="2908300"/>
            <a:chOff x="2425700" y="1994574"/>
            <a:chExt cx="2882900" cy="29083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425700" y="1994574"/>
              <a:ext cx="2882900" cy="29083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4247823" y="28247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3970623" y="32459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34623" y="373675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436203" y="3437627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3862623" y="28247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4972041" y="3894827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4087023" y="388915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4015023" y="29771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3148362" y="28967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4319823" y="32819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3384541" y="385485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 bwMode="auto">
            <a:xfrm>
              <a:off x="3536941" y="400725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3307337" y="4200075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3095712" y="2409658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4772773" y="30491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2869121" y="377275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4391823" y="2479382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4286909" y="4236075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4568618" y="3972453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3862623" y="4465350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4808773" y="4393607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4090987" y="31115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3826623" y="2272867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2797121" y="2568033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2754897" y="30851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2593261" y="4706122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2797121" y="4630644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3384541" y="4623384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4900041" y="2166844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4972041" y="4706122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3436203" y="2094844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3597227" y="2418670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5095703" y="3509627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2790897" y="3956285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2943297" y="4108685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5095703" y="2590435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5033441" y="30131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3440647" y="3018987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3215979" y="30395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707334" y="2200867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3420541" y="2662435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3705150" y="2617107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 bwMode="auto">
            <a:xfrm>
              <a:off x="3662092" y="2860741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4736773" y="4497166"/>
              <a:ext cx="72000" cy="72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7895493" y="5184094"/>
                <a:ext cx="1046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nb-NO" dirty="0" smtClean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493" y="5184094"/>
                <a:ext cx="104628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5699313" y="3248792"/>
                <a:ext cx="1046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nb-NO" dirty="0" smtClean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313" y="3248792"/>
                <a:ext cx="10462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159633" y="3425925"/>
                <a:ext cx="1046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dirty="0" smtClean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33" y="3425925"/>
                <a:ext cx="104628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/>
          <p:cNvSpPr/>
          <p:nvPr/>
        </p:nvSpPr>
        <p:spPr bwMode="auto">
          <a:xfrm>
            <a:off x="1987062" y="2833648"/>
            <a:ext cx="1440721" cy="592277"/>
          </a:xfrm>
          <a:custGeom>
            <a:avLst/>
            <a:gdLst>
              <a:gd name="connsiteX0" fmla="*/ 0 w 1406769"/>
              <a:gd name="connsiteY0" fmla="*/ 592148 h 592148"/>
              <a:gd name="connsiteX1" fmla="*/ 808892 w 1406769"/>
              <a:gd name="connsiteY1" fmla="*/ 47025 h 592148"/>
              <a:gd name="connsiteX2" fmla="*/ 1406769 w 1406769"/>
              <a:gd name="connsiteY2" fmla="*/ 64609 h 592148"/>
              <a:gd name="connsiteX0" fmla="*/ 0 w 1406769"/>
              <a:gd name="connsiteY0" fmla="*/ 560182 h 560182"/>
              <a:gd name="connsiteX1" fmla="*/ 668215 w 1406769"/>
              <a:gd name="connsiteY1" fmla="*/ 76605 h 560182"/>
              <a:gd name="connsiteX2" fmla="*/ 1406769 w 1406769"/>
              <a:gd name="connsiteY2" fmla="*/ 32643 h 56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69" h="560182">
                <a:moveTo>
                  <a:pt x="0" y="560182"/>
                </a:moveTo>
                <a:cubicBezTo>
                  <a:pt x="287215" y="331582"/>
                  <a:pt x="433754" y="164528"/>
                  <a:pt x="668215" y="76605"/>
                </a:cubicBezTo>
                <a:cubicBezTo>
                  <a:pt x="902677" y="-11318"/>
                  <a:pt x="1225061" y="-20111"/>
                  <a:pt x="1406769" y="32643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1052467" y="2934523"/>
                <a:ext cx="1046284" cy="315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nb-NO" sz="1400" dirty="0" smtClean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67" y="2934523"/>
                <a:ext cx="1046284" cy="3154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3839771" y="5189069"/>
                <a:ext cx="1046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nb-NO" dirty="0" smtClean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771" y="5189069"/>
                <a:ext cx="10462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809715" y="3037751"/>
            <a:ext cx="1122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PRNG sec.</a:t>
            </a:r>
            <a:endParaRPr lang="nb-NO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5601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PRNGs – CTR-mode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3782076" y="3514861"/>
            <a:ext cx="6911312" cy="297249"/>
          </a:xfrm>
          <a:prstGeom prst="roundRect">
            <a:avLst/>
          </a:prstGeom>
          <a:solidFill>
            <a:srgbClr val="FFF5F3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ea typeface="Cambria Math" panose="0204050305040603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770788" y="4116640"/>
            <a:ext cx="3092573" cy="311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ea typeface="Cambria Math" panose="02040503050406030204" pitchFamily="18" charset="0"/>
            </a:endParaRPr>
          </a:p>
        </p:txBody>
      </p:sp>
      <p:sp>
        <p:nvSpPr>
          <p:cNvPr id="44" name="Flowchart: Or 43"/>
          <p:cNvSpPr>
            <a:spLocks/>
          </p:cNvSpPr>
          <p:nvPr/>
        </p:nvSpPr>
        <p:spPr bwMode="auto">
          <a:xfrm>
            <a:off x="5210429" y="3879369"/>
            <a:ext cx="171365" cy="171365"/>
          </a:xfrm>
          <a:prstGeom prst="flowChartOr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3783544" y="4731090"/>
                <a:ext cx="3079817" cy="318578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3544" y="4731090"/>
                <a:ext cx="3079817" cy="31857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609140" y="4371812"/>
            <a:ext cx="1373941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64103" y="4115289"/>
                <a:ext cx="14640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03" y="4115289"/>
                <a:ext cx="1464016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64103" y="4738108"/>
                <a:ext cx="14640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03" y="4738108"/>
                <a:ext cx="1464016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50" idx="2"/>
            <a:endCxn id="51" idx="0"/>
          </p:cNvCxnSpPr>
          <p:nvPr/>
        </p:nvCxnSpPr>
        <p:spPr bwMode="auto">
          <a:xfrm>
            <a:off x="2745035" y="2723234"/>
            <a:ext cx="1" cy="20078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058064" y="2384680"/>
            <a:ext cx="137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ctr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58065" y="4731090"/>
                <a:ext cx="13739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65" y="4731090"/>
                <a:ext cx="1373941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 rot="20161463">
            <a:off x="1232778" y="1965318"/>
            <a:ext cx="1853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pick randomly</a:t>
            </a: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 bwMode="auto">
          <a:xfrm>
            <a:off x="2228213" y="2289267"/>
            <a:ext cx="337915" cy="1912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3782076" y="3507128"/>
            <a:ext cx="3091011" cy="312623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29841" y="3485916"/>
            <a:ext cx="1464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keystream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46174" y="3650358"/>
            <a:ext cx="137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462781" y="2911685"/>
                <a:ext cx="8085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781" y="2911685"/>
                <a:ext cx="808559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 bwMode="auto">
          <a:xfrm>
            <a:off x="10252816" y="3526640"/>
            <a:ext cx="455406" cy="273600"/>
          </a:xfrm>
          <a:prstGeom prst="rect">
            <a:avLst/>
          </a:prstGeom>
          <a:solidFill>
            <a:srgbClr val="FFF5F3"/>
          </a:solidFill>
          <a:ln w="190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ea typeface="Cambria Math" panose="0204050305040603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14697" y="2384680"/>
            <a:ext cx="808559" cy="1230060"/>
            <a:chOff x="3952256" y="2904677"/>
            <a:chExt cx="808559" cy="1230060"/>
          </a:xfrm>
        </p:grpSpPr>
        <p:cxnSp>
          <p:nvCxnSpPr>
            <p:cNvPr id="39" name="Straight Arrow Connector 38"/>
            <p:cNvCxnSpPr>
              <a:stCxn id="40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ctr+1</a:t>
              </a:r>
            </a:p>
          </p:txBody>
        </p:sp>
        <p:cxnSp>
          <p:nvCxnSpPr>
            <p:cNvPr id="41" name="Straight Arrow Connector 40"/>
            <p:cNvCxnSpPr>
              <a:stCxn id="42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78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30315" y="2384680"/>
            <a:ext cx="808559" cy="1230060"/>
            <a:chOff x="3952256" y="2904677"/>
            <a:chExt cx="808559" cy="1230060"/>
          </a:xfrm>
        </p:grpSpPr>
        <p:cxnSp>
          <p:nvCxnSpPr>
            <p:cNvPr id="81" name="Straight Arrow Connector 80"/>
            <p:cNvCxnSpPr>
              <a:stCxn id="82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1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ctr+2</a:t>
              </a:r>
            </a:p>
          </p:txBody>
        </p:sp>
        <p:cxnSp>
          <p:nvCxnSpPr>
            <p:cNvPr id="83" name="Straight Arrow Connector 82"/>
            <p:cNvCxnSpPr>
              <a:stCxn id="84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45933" y="2384680"/>
            <a:ext cx="808559" cy="1230060"/>
            <a:chOff x="3952256" y="2904677"/>
            <a:chExt cx="808559" cy="1230060"/>
          </a:xfrm>
        </p:grpSpPr>
        <p:cxnSp>
          <p:nvCxnSpPr>
            <p:cNvPr id="87" name="Straight Arrow Connector 86"/>
            <p:cNvCxnSpPr>
              <a:stCxn id="88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TextBox 87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ctr+3</a:t>
              </a:r>
            </a:p>
          </p:txBody>
        </p:sp>
        <p:cxnSp>
          <p:nvCxnSpPr>
            <p:cNvPr id="89" name="Straight Arrow Connector 88"/>
            <p:cNvCxnSpPr>
              <a:stCxn id="90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Box 90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361551" y="2384680"/>
            <a:ext cx="808559" cy="1230060"/>
            <a:chOff x="3952256" y="2904677"/>
            <a:chExt cx="808559" cy="1230060"/>
          </a:xfrm>
        </p:grpSpPr>
        <p:cxnSp>
          <p:nvCxnSpPr>
            <p:cNvPr id="93" name="Straight Arrow Connector 92"/>
            <p:cNvCxnSpPr>
              <a:stCxn id="94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Box 93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ctr+4</a:t>
              </a:r>
            </a:p>
          </p:txBody>
        </p:sp>
        <p:cxnSp>
          <p:nvCxnSpPr>
            <p:cNvPr id="95" name="Straight Arrow Connector 94"/>
            <p:cNvCxnSpPr>
              <a:stCxn id="96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77170" y="2384680"/>
            <a:ext cx="808559" cy="1230060"/>
            <a:chOff x="3952256" y="2904677"/>
            <a:chExt cx="808559" cy="1230060"/>
          </a:xfrm>
        </p:grpSpPr>
        <p:cxnSp>
          <p:nvCxnSpPr>
            <p:cNvPr id="99" name="Straight Arrow Connector 98"/>
            <p:cNvCxnSpPr>
              <a:stCxn id="100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" name="TextBox 99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ctr+5</a:t>
              </a:r>
            </a:p>
          </p:txBody>
        </p:sp>
        <p:cxnSp>
          <p:nvCxnSpPr>
            <p:cNvPr id="101" name="Straight Arrow Connector 100"/>
            <p:cNvCxnSpPr>
              <a:stCxn id="102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7661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1" animBg="1"/>
      <p:bldP spid="44" grpId="1" animBg="1"/>
      <p:bldP spid="45" grpId="1" animBg="1"/>
      <p:bldP spid="46" grpId="1"/>
      <p:bldP spid="47" grpId="1"/>
      <p:bldP spid="48" grpId="0"/>
      <p:bldP spid="51" grpId="1"/>
      <p:bldP spid="52" grpId="1"/>
      <p:bldP spid="54" grpId="0" animBg="1"/>
      <p:bldP spid="55" grpId="0"/>
      <p:bldP spid="77" grpId="0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ChaCha20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5763" y="6386992"/>
            <a:ext cx="789966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1" y="1451155"/>
            <a:ext cx="2185454" cy="2745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7760111" y="1328979"/>
                <a:ext cx="3675707" cy="41013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endParaRPr lang="nb-NO" sz="1050" i="1" dirty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nb-NO" sz="1050" b="1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Algorithm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E(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, ctr | nonce)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endParaRPr lang="nb-NO" sz="1050" dirty="0" smtClean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 marL="457200" indent="-4572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endParaRPr lang="nb-NO" sz="1050" dirty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state </a:t>
                </a:r>
                <a14:m>
                  <m:oMath xmlns:m="http://schemas.openxmlformats.org/officeDocument/2006/math">
                    <m:r>
                      <a:rPr lang="nb-NO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const | const | const | const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nb-NO" sz="105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| 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| 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| 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nb-NO" sz="105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| 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| 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| </a:t>
                </a:r>
                <a:r>
                  <a:rPr lang="nb-NO" sz="1050" dirty="0" smtClean="0">
                    <a:solidFill>
                      <a:srgbClr val="FF0000"/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key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nb-NO" sz="105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nb-NO" sz="1050" dirty="0" smtClean="0">
                    <a:solidFill>
                      <a:schemeClr val="bg1">
                        <a:lumMod val="95000"/>
                      </a:schemeClr>
                    </a:solidFill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ctr   | nonce | nonce | nonce 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  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nb-NO" sz="10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state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b="1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for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i = 1 </a:t>
                </a:r>
                <a:r>
                  <a:rPr lang="nb-NO" sz="1050" b="1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to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10 </a:t>
                </a:r>
                <a:r>
                  <a:rPr lang="nb-NO" sz="1050" b="1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do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QR(s[0],  s[4],  s[8],  s[12])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QR(s[1],  s[5],  s[9],  s[13])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QR(s[2],  s[6],  s[10], s[14])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QR(s[3],  s[7],  s[11], s[15])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QR(s[0</a:t>
                </a: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],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s[5],  s[10], s[15])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QR(s[1],  s[6],  s[11], s[12])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QR(s[2],  s[7],  s[8],  s[13])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 QR(s[3],  s[4],  s[9],  s[14])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b="1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end for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endParaRPr lang="nb-NO" sz="1050" dirty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state += s</a:t>
                </a:r>
              </a:p>
              <a:p>
                <a:pPr marL="360363" indent="-360363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nb-NO" sz="1050" dirty="0">
                    <a:latin typeface="Consolas" panose="020B0609020204030204" pitchFamily="49" charset="0"/>
                    <a:ea typeface="Cambria Math" panose="02040503050406030204" pitchFamily="18" charset="0"/>
                  </a:rPr>
                  <a:t> </a:t>
                </a:r>
                <a:r>
                  <a:rPr lang="nb-NO" sz="1050" b="1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return</a:t>
                </a:r>
                <a:r>
                  <a:rPr lang="nb-NO" sz="1050" dirty="0" smtClean="0">
                    <a:latin typeface="Consolas" panose="020B0609020204030204" pitchFamily="49" charset="0"/>
                    <a:ea typeface="Cambria Math" panose="02040503050406030204" pitchFamily="18" charset="0"/>
                  </a:rPr>
                  <a:t> state</a:t>
                </a:r>
                <a:endParaRPr lang="nb-NO" sz="1050" dirty="0">
                  <a:latin typeface="Consolas" panose="020B0609020204030204" pitchFamily="49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0111" y="1328979"/>
                <a:ext cx="3675707" cy="41013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536" y="1200537"/>
                <a:ext cx="3070905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36" y="1200537"/>
                <a:ext cx="3070905" cy="249043"/>
              </a:xfrm>
              <a:prstGeom prst="rect">
                <a:avLst/>
              </a:prstGeom>
              <a:blipFill rotWithShape="0"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0200" y="3916248"/>
            <a:ext cx="5868481" cy="1960201"/>
            <a:chOff x="875821" y="4154422"/>
            <a:chExt cx="5868481" cy="196020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140649" y="5817374"/>
              <a:ext cx="5299215" cy="297249"/>
            </a:xfrm>
            <a:prstGeom prst="roundRect">
              <a:avLst/>
            </a:prstGeom>
            <a:solidFill>
              <a:srgbClr val="FFF5F3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smtClean="0">
                  <a:ea typeface="Cambria Math" panose="02040503050406030204" pitchFamily="18" charset="0"/>
                </a:rPr>
                <a:t>keystream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13883" y="5212364"/>
                  <a:ext cx="80855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 smtClean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883" y="5212364"/>
                  <a:ext cx="808559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stCxn id="12" idx="2"/>
            </p:cNvCxnSpPr>
            <p:nvPr/>
          </p:nvCxnSpPr>
          <p:spPr bwMode="auto">
            <a:xfrm>
              <a:off x="1477550" y="4964192"/>
              <a:ext cx="0" cy="28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1073270" y="4687193"/>
              <a:ext cx="80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onsolas" panose="020B0609020204030204" pitchFamily="49" charset="0"/>
                </a:rPr>
                <a:t>1|nonce</a:t>
              </a:r>
            </a:p>
          </p:txBody>
        </p:sp>
        <p:cxnSp>
          <p:nvCxnSpPr>
            <p:cNvPr id="13" name="Straight Arrow Connector 12"/>
            <p:cNvCxnSpPr>
              <a:stCxn id="14" idx="2"/>
            </p:cNvCxnSpPr>
            <p:nvPr/>
          </p:nvCxnSpPr>
          <p:spPr bwMode="auto">
            <a:xfrm>
              <a:off x="1477550" y="5572650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 bwMode="auto">
                <a:xfrm>
                  <a:off x="1299852" y="5249492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9852" y="5249492"/>
                  <a:ext cx="355395" cy="3231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073270" y="5778754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  <p:cxnSp>
          <p:nvCxnSpPr>
            <p:cNvPr id="17" name="Straight Arrow Connector 16"/>
            <p:cNvCxnSpPr>
              <a:stCxn id="18" idx="2"/>
            </p:cNvCxnSpPr>
            <p:nvPr/>
          </p:nvCxnSpPr>
          <p:spPr bwMode="auto">
            <a:xfrm>
              <a:off x="2421568" y="4964192"/>
              <a:ext cx="0" cy="28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2017288" y="4687193"/>
              <a:ext cx="80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onsolas" panose="020B0609020204030204" pitchFamily="49" charset="0"/>
                </a:rPr>
                <a:t>2|nonce</a:t>
              </a:r>
            </a:p>
          </p:txBody>
        </p:sp>
        <p:cxnSp>
          <p:nvCxnSpPr>
            <p:cNvPr id="19" name="Straight Arrow Connector 18"/>
            <p:cNvCxnSpPr>
              <a:stCxn id="20" idx="2"/>
            </p:cNvCxnSpPr>
            <p:nvPr/>
          </p:nvCxnSpPr>
          <p:spPr bwMode="auto">
            <a:xfrm>
              <a:off x="2421568" y="5572650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 bwMode="auto">
                <a:xfrm>
                  <a:off x="2243870" y="5249492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43870" y="5249492"/>
                  <a:ext cx="355395" cy="32315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2017288" y="5778754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  <p:cxnSp>
          <p:nvCxnSpPr>
            <p:cNvPr id="23" name="Straight Arrow Connector 22"/>
            <p:cNvCxnSpPr>
              <a:stCxn id="24" idx="2"/>
            </p:cNvCxnSpPr>
            <p:nvPr/>
          </p:nvCxnSpPr>
          <p:spPr bwMode="auto">
            <a:xfrm>
              <a:off x="3365586" y="4964192"/>
              <a:ext cx="0" cy="28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2961306" y="4687193"/>
              <a:ext cx="80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onsolas" panose="020B0609020204030204" pitchFamily="49" charset="0"/>
                </a:rPr>
                <a:t>3|nonce</a:t>
              </a:r>
            </a:p>
          </p:txBody>
        </p:sp>
        <p:cxnSp>
          <p:nvCxnSpPr>
            <p:cNvPr id="25" name="Straight Arrow Connector 24"/>
            <p:cNvCxnSpPr>
              <a:stCxn id="26" idx="2"/>
            </p:cNvCxnSpPr>
            <p:nvPr/>
          </p:nvCxnSpPr>
          <p:spPr bwMode="auto">
            <a:xfrm>
              <a:off x="3365586" y="5572650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>
                  <a:off x="3187888" y="5249492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87888" y="5249492"/>
                  <a:ext cx="355395" cy="32315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2961306" y="5778754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  <p:cxnSp>
          <p:nvCxnSpPr>
            <p:cNvPr id="29" name="Straight Arrow Connector 28"/>
            <p:cNvCxnSpPr>
              <a:stCxn id="30" idx="2"/>
            </p:cNvCxnSpPr>
            <p:nvPr/>
          </p:nvCxnSpPr>
          <p:spPr bwMode="auto">
            <a:xfrm>
              <a:off x="4309604" y="4964192"/>
              <a:ext cx="0" cy="2853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3905324" y="4687193"/>
              <a:ext cx="80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onsolas" panose="020B0609020204030204" pitchFamily="49" charset="0"/>
                </a:rPr>
                <a:t>4|nonce</a:t>
              </a:r>
            </a:p>
          </p:txBody>
        </p:sp>
        <p:cxnSp>
          <p:nvCxnSpPr>
            <p:cNvPr id="31" name="Straight Arrow Connector 30"/>
            <p:cNvCxnSpPr>
              <a:stCxn id="32" idx="2"/>
            </p:cNvCxnSpPr>
            <p:nvPr/>
          </p:nvCxnSpPr>
          <p:spPr bwMode="auto">
            <a:xfrm>
              <a:off x="4309604" y="5572650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 bwMode="auto">
                <a:xfrm>
                  <a:off x="4131906" y="5249492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906" y="5249492"/>
                  <a:ext cx="355395" cy="32315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3905324" y="5778754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35743" y="5778754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008707" y="5829198"/>
              <a:ext cx="455406" cy="273600"/>
            </a:xfrm>
            <a:prstGeom prst="rect">
              <a:avLst/>
            </a:prstGeom>
            <a:solidFill>
              <a:srgbClr val="FFF5F3"/>
            </a:solidFill>
            <a:ln w="19050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0" dirty="0" smtClean="0">
                <a:ea typeface="Cambria Math" panose="020405030504060302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5821" y="4154422"/>
              <a:ext cx="1820657" cy="37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ChaCha20: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 bwMode="auto">
          <a:xfrm>
            <a:off x="6464113" y="1620570"/>
            <a:ext cx="2056000" cy="214310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6348492" y="3931790"/>
            <a:ext cx="2171621" cy="14226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56"/>
          <p:cNvSpPr/>
          <p:nvPr/>
        </p:nvSpPr>
        <p:spPr bwMode="auto">
          <a:xfrm>
            <a:off x="8998017" y="5619377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0</a:t>
            </a:r>
            <a:endParaRPr lang="en-US" sz="105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19666" y="5909442"/>
            <a:ext cx="581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anose="020B0609020204030204" pitchFamily="49" charset="0"/>
              </a:rPr>
              <a:t>s 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9478006" y="5619377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9730597" y="5619377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998018" y="5821783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9238012" y="5619377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9238013" y="5821783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9480615" y="5821783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9730597" y="5821783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8990638" y="6009192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8</a:t>
            </a:r>
            <a:endParaRPr lang="en-US" sz="105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230633" y="6009192"/>
            <a:ext cx="225235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9</a:t>
            </a:r>
            <a:endParaRPr lang="en-US" sz="105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9425515" y="6009192"/>
            <a:ext cx="366261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10</a:t>
            </a:r>
            <a:endParaRPr lang="en-US" sz="105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9666264" y="6009192"/>
            <a:ext cx="366261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1</a:t>
            </a: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1</a:t>
            </a:r>
            <a:endParaRPr lang="en-US" sz="105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925805" y="6215846"/>
            <a:ext cx="366261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1</a:t>
            </a: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9172625" y="6215846"/>
            <a:ext cx="366261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1</a:t>
            </a: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9419445" y="6215846"/>
            <a:ext cx="366261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1</a:t>
            </a:r>
            <a:r>
              <a:rPr lang="en-US" sz="1050" dirty="0">
                <a:latin typeface="Consolas" panose="020B0609020204030204" pitchFamily="49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9666264" y="6215846"/>
            <a:ext cx="366261" cy="19412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15</a:t>
            </a:r>
            <a:endParaRPr lang="en-US" sz="105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55362" y="2115837"/>
            <a:ext cx="2909728" cy="14326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</a:pPr>
            <a:endParaRPr lang="nb-NO" sz="1050" i="1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</a:pPr>
            <a:r>
              <a:rPr lang="nb-NO" sz="1050" b="1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Algorithm</a:t>
            </a: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QR(a, b, c , d)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endParaRPr lang="nb-NO" sz="105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a += b;   d ^= a;   d &lt;&lt;&lt;= 16;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nb-NO" sz="1050" dirty="0">
                <a:latin typeface="Consolas" panose="020B0609020204030204" pitchFamily="49" charset="0"/>
                <a:ea typeface="Cambria Math" panose="02040503050406030204" pitchFamily="18" charset="0"/>
              </a:rPr>
              <a:t>c</a:t>
            </a: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nb-NO" sz="1050" dirty="0">
                <a:latin typeface="Consolas" panose="020B0609020204030204" pitchFamily="49" charset="0"/>
                <a:ea typeface="Cambria Math" panose="02040503050406030204" pitchFamily="18" charset="0"/>
              </a:rPr>
              <a:t>+= </a:t>
            </a: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d;   b </a:t>
            </a:r>
            <a:r>
              <a:rPr lang="nb-NO" sz="1050" dirty="0">
                <a:latin typeface="Consolas" panose="020B0609020204030204" pitchFamily="49" charset="0"/>
                <a:ea typeface="Cambria Math" panose="02040503050406030204" pitchFamily="18" charset="0"/>
              </a:rPr>
              <a:t>^= c</a:t>
            </a: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;   b </a:t>
            </a:r>
            <a:r>
              <a:rPr lang="nb-NO" sz="1050" dirty="0">
                <a:latin typeface="Consolas" panose="020B0609020204030204" pitchFamily="49" charset="0"/>
                <a:ea typeface="Cambria Math" panose="02040503050406030204" pitchFamily="18" charset="0"/>
              </a:rPr>
              <a:t>&lt;&lt;&lt;= </a:t>
            </a: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12;</a:t>
            </a:r>
            <a:endParaRPr lang="nb-NO" sz="1050" dirty="0">
              <a:solidFill>
                <a:srgbClr val="FF0000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nb-NO" sz="1050" dirty="0">
                <a:latin typeface="Consolas" panose="020B0609020204030204" pitchFamily="49" charset="0"/>
                <a:ea typeface="Cambria Math" panose="02040503050406030204" pitchFamily="18" charset="0"/>
              </a:rPr>
              <a:t>a += b;   d ^= a;   d &lt;&lt;&lt;= </a:t>
            </a: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8;</a:t>
            </a:r>
            <a:endParaRPr lang="nb-NO" sz="1050" dirty="0" smtClean="0">
              <a:solidFill>
                <a:srgbClr val="FF0000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c </a:t>
            </a:r>
            <a:r>
              <a:rPr lang="nb-NO" sz="1050" dirty="0">
                <a:latin typeface="Consolas" panose="020B0609020204030204" pitchFamily="49" charset="0"/>
                <a:ea typeface="Cambria Math" panose="02040503050406030204" pitchFamily="18" charset="0"/>
              </a:rPr>
              <a:t>+= </a:t>
            </a: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d;   b </a:t>
            </a:r>
            <a:r>
              <a:rPr lang="nb-NO" sz="1050" dirty="0">
                <a:latin typeface="Consolas" panose="020B0609020204030204" pitchFamily="49" charset="0"/>
                <a:ea typeface="Cambria Math" panose="02040503050406030204" pitchFamily="18" charset="0"/>
              </a:rPr>
              <a:t>^= </a:t>
            </a:r>
            <a:r>
              <a:rPr lang="nb-NO" sz="105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c;   b &lt;&lt;&lt;=  7;</a:t>
            </a:r>
            <a:endParaRPr lang="nb-NO" sz="1050" dirty="0">
              <a:solidFill>
                <a:srgbClr val="FF0000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endParaRPr lang="nb-NO" sz="1050" dirty="0" smtClean="0">
              <a:solidFill>
                <a:srgbClr val="FF0000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3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1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1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1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1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1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1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7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1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1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7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9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1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1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3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1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/>
      <p:bldP spid="57" grpId="0"/>
      <p:bldP spid="57" grpId="1"/>
      <p:bldP spid="57" grpId="2"/>
      <p:bldP spid="57" grpId="3"/>
      <p:bldP spid="57" grpId="4"/>
      <p:bldP spid="58" grpId="0"/>
      <p:bldP spid="62" grpId="0"/>
      <p:bldP spid="62" grpId="1"/>
      <p:bldP spid="62" grpId="2"/>
      <p:bldP spid="62" grpId="3"/>
      <p:bldP spid="62" grpId="4"/>
      <p:bldP spid="63" grpId="0"/>
      <p:bldP spid="63" grpId="1"/>
      <p:bldP spid="63" grpId="2"/>
      <p:bldP spid="63" grpId="3"/>
      <p:bldP spid="63" grpId="4"/>
      <p:bldP spid="64" grpId="0"/>
      <p:bldP spid="64" grpId="1"/>
      <p:bldP spid="64" grpId="2"/>
      <p:bldP spid="64" grpId="3"/>
      <p:bldP spid="64" grpId="4"/>
      <p:bldP spid="65" grpId="0"/>
      <p:bldP spid="65" grpId="1"/>
      <p:bldP spid="65" grpId="2"/>
      <p:bldP spid="65" grpId="3"/>
      <p:bldP spid="65" grpId="4"/>
      <p:bldP spid="66" grpId="0"/>
      <p:bldP spid="66" grpId="1"/>
      <p:bldP spid="66" grpId="2"/>
      <p:bldP spid="66" grpId="3"/>
      <p:bldP spid="66" grpId="4"/>
      <p:bldP spid="67" grpId="0"/>
      <p:bldP spid="67" grpId="1"/>
      <p:bldP spid="67" grpId="2"/>
      <p:bldP spid="67" grpId="3"/>
      <p:bldP spid="67" grpId="4"/>
      <p:bldP spid="68" grpId="0"/>
      <p:bldP spid="68" grpId="1"/>
      <p:bldP spid="68" grpId="2"/>
      <p:bldP spid="68" grpId="3"/>
      <p:bldP spid="68" grpId="4"/>
      <p:bldP spid="69" grpId="0"/>
      <p:bldP spid="69" grpId="1"/>
      <p:bldP spid="69" grpId="2"/>
      <p:bldP spid="69" grpId="3"/>
      <p:bldP spid="69" grpId="4"/>
      <p:bldP spid="70" grpId="0"/>
      <p:bldP spid="70" grpId="1"/>
      <p:bldP spid="70" grpId="2"/>
      <p:bldP spid="70" grpId="3"/>
      <p:bldP spid="70" grpId="4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2" grpId="3"/>
      <p:bldP spid="72" grpId="4"/>
      <p:bldP spid="73" grpId="0"/>
      <p:bldP spid="73" grpId="1"/>
      <p:bldP spid="73" grpId="2"/>
      <p:bldP spid="73" grpId="3"/>
      <p:bldP spid="73" grpId="4"/>
      <p:bldP spid="74" grpId="0"/>
      <p:bldP spid="74" grpId="1"/>
      <p:bldP spid="74" grpId="2"/>
      <p:bldP spid="74" grpId="3"/>
      <p:bldP spid="74" grpId="4"/>
      <p:bldP spid="75" grpId="0"/>
      <p:bldP spid="75" grpId="1"/>
      <p:bldP spid="75" grpId="2"/>
      <p:bldP spid="75" grpId="3"/>
      <p:bldP spid="75" grpId="4"/>
      <p:bldP spid="76" grpId="0"/>
      <p:bldP spid="76" grpId="1"/>
      <p:bldP spid="76" grpId="2"/>
      <p:bldP spid="76" grpId="3"/>
      <p:bldP spid="76" grpId="4"/>
      <p:bldP spid="5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ChaCha20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331591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Extremely simple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only ARX operations (add-rotate-</a:t>
            </a:r>
            <a:r>
              <a:rPr lang="en-US" sz="1600" dirty="0" err="1" smtClean="0"/>
              <a:t>xor</a:t>
            </a:r>
            <a:r>
              <a:rPr lang="en-US" sz="16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Very fast in SW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no HW support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faster than AES(-CTR) without AES-NI instructions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Constant time – no tables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No key-setup, no </a:t>
            </a:r>
            <a:r>
              <a:rPr lang="en-US" sz="1800" dirty="0" err="1" smtClean="0"/>
              <a:t>subkeys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Designed by Daniel J. Bernstein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1" y="1698804"/>
            <a:ext cx="2874604" cy="361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6731" y="5217658"/>
                <a:ext cx="20728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2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731" y="5217658"/>
                <a:ext cx="2072812" cy="246221"/>
              </a:xfrm>
              <a:prstGeom prst="rect">
                <a:avLst/>
              </a:prstGeom>
              <a:blipFill rotWithShape="0">
                <a:blip r:embed="rId2"/>
                <a:stretch>
                  <a:fillRect l="-35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408519" y="2917133"/>
                <a:ext cx="1206500" cy="342900"/>
              </a:xfrm>
              <a:prstGeom prst="round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519" y="2917133"/>
                <a:ext cx="1206500" cy="3429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4351619" y="2755554"/>
                <a:ext cx="685800" cy="666058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0" lang="en-US" sz="2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619" y="2755554"/>
                <a:ext cx="685800" cy="6660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3"/>
            <a:endCxn id="9" idx="1"/>
          </p:cNvCxnSpPr>
          <p:nvPr/>
        </p:nvCxnSpPr>
        <p:spPr bwMode="auto">
          <a:xfrm>
            <a:off x="3615019" y="3088583"/>
            <a:ext cx="736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5766801" y="2917134"/>
                <a:ext cx="5299215" cy="342899"/>
              </a:xfrm>
              <a:prstGeom prst="roundRect">
                <a:avLst/>
              </a:prstGeom>
              <a:solidFill>
                <a:srgbClr val="EEECFE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801" y="2917134"/>
                <a:ext cx="5299215" cy="34289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9" idx="3"/>
            <a:endCxn id="11" idx="1"/>
          </p:cNvCxnSpPr>
          <p:nvPr/>
        </p:nvCxnSpPr>
        <p:spPr bwMode="auto">
          <a:xfrm>
            <a:off x="5037419" y="3088583"/>
            <a:ext cx="72938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2408519" y="2575239"/>
            <a:ext cx="1204998" cy="276999"/>
            <a:chOff x="829293" y="1437819"/>
            <a:chExt cx="1587334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1880"/>
              <a:ext cx="1587334" cy="158489"/>
              <a:chOff x="829293" y="1631880"/>
              <a:chExt cx="1587334" cy="158489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1880"/>
                <a:ext cx="0" cy="15848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1880"/>
                <a:ext cx="0" cy="15848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30722" y="1437819"/>
                  <a:ext cx="317496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 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722" y="1437819"/>
                  <a:ext cx="317496" cy="48465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766801" y="2565713"/>
            <a:ext cx="5316835" cy="276999"/>
            <a:chOff x="829293" y="1421153"/>
            <a:chExt cx="1587334" cy="484656"/>
          </a:xfrm>
        </p:grpSpPr>
        <p:grpSp>
          <p:nvGrpSpPr>
            <p:cNvPr id="15" name="Group 14"/>
            <p:cNvGrpSpPr/>
            <p:nvPr/>
          </p:nvGrpSpPr>
          <p:grpSpPr>
            <a:xfrm>
              <a:off x="829293" y="1628407"/>
              <a:ext cx="1587334" cy="161962"/>
              <a:chOff x="829293" y="1628407"/>
              <a:chExt cx="1587334" cy="161962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2416627" y="1628407"/>
                <a:ext cx="0" cy="16196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829293" y="1637971"/>
                <a:ext cx="0" cy="15239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76572" y="1421153"/>
                  <a:ext cx="72331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572" y="1421153"/>
                  <a:ext cx="72331" cy="48465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08519" y="4343903"/>
                <a:ext cx="3722255" cy="35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truncate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519" y="4343903"/>
                <a:ext cx="3722255" cy="354584"/>
              </a:xfrm>
              <a:prstGeom prst="rect">
                <a:avLst/>
              </a:prstGeom>
              <a:blipFill rotWithShape="0"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00574" y="5572034"/>
                <a:ext cx="4226220" cy="363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truncate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74" y="5572034"/>
                <a:ext cx="4226220" cy="363561"/>
              </a:xfrm>
              <a:prstGeom prst="rect">
                <a:avLst/>
              </a:prstGeom>
              <a:blipFill rotWithShape="0"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30" idx="2"/>
            <a:endCxn id="9" idx="0"/>
          </p:cNvCxnSpPr>
          <p:nvPr/>
        </p:nvCxnSpPr>
        <p:spPr bwMode="auto">
          <a:xfrm>
            <a:off x="4694519" y="2258053"/>
            <a:ext cx="0" cy="4975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 bwMode="auto">
              <a:xfrm>
                <a:off x="4091269" y="1915153"/>
                <a:ext cx="1206500" cy="3429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1269" y="1915153"/>
                <a:ext cx="1206500" cy="34290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8493301" y="2959408"/>
                <a:ext cx="380764" cy="252000"/>
              </a:xfrm>
              <a:prstGeom prst="rect">
                <a:avLst/>
              </a:prstGeom>
              <a:solidFill>
                <a:srgbClr val="EEECFE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3301" y="2959408"/>
                <a:ext cx="380764" cy="252000"/>
              </a:xfrm>
              <a:prstGeom prst="rect">
                <a:avLst/>
              </a:prstGeom>
              <a:blipFill rotWithShape="0">
                <a:blip r:embed="rId12"/>
                <a:stretch>
                  <a:fillRect l="-4762" r="-9524" b="-33333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 rot="1670380">
            <a:off x="4830814" y="4177030"/>
            <a:ext cx="1885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not IND-CPA secure!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29026" y="5610518"/>
            <a:ext cx="1644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Stream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8519" y="1197414"/>
                <a:ext cx="75907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Security requirement:</a:t>
                </a:r>
                <a:r>
                  <a:rPr lang="en-US" sz="1600" dirty="0" smtClean="0"/>
                  <a:t> For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 smtClean="0"/>
                  <a:t> the function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(⋅,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a secure PRG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519" y="1197414"/>
                <a:ext cx="7590708" cy="338554"/>
              </a:xfrm>
              <a:prstGeom prst="rect">
                <a:avLst/>
              </a:prstGeom>
              <a:blipFill rotWithShape="0">
                <a:blip r:embed="rId13"/>
                <a:stretch>
                  <a:fillRect l="-40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6561188" y="5779795"/>
            <a:ext cx="76275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520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30" grpId="0" animBg="1"/>
      <p:bldP spid="34" grpId="0" animBg="1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– CTR-mode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7" name="Rounded Rectangle 36"/>
          <p:cNvSpPr/>
          <p:nvPr/>
        </p:nvSpPr>
        <p:spPr bwMode="auto">
          <a:xfrm>
            <a:off x="3826134" y="3795590"/>
            <a:ext cx="6911312" cy="297249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ea typeface="Cambria Math" panose="020405030504060302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3814846" y="4397369"/>
            <a:ext cx="3092573" cy="311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ea typeface="Cambria Math" panose="02040503050406030204" pitchFamily="18" charset="0"/>
            </a:endParaRPr>
          </a:p>
        </p:txBody>
      </p:sp>
      <p:sp>
        <p:nvSpPr>
          <p:cNvPr id="44" name="Flowchart: Or 43"/>
          <p:cNvSpPr>
            <a:spLocks/>
          </p:cNvSpPr>
          <p:nvPr/>
        </p:nvSpPr>
        <p:spPr bwMode="auto">
          <a:xfrm>
            <a:off x="5254487" y="4160098"/>
            <a:ext cx="171365" cy="171365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3827602" y="5011819"/>
                <a:ext cx="3079817" cy="318578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7602" y="5011819"/>
                <a:ext cx="3079817" cy="31857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653198" y="4652541"/>
            <a:ext cx="1373941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08161" y="4396018"/>
                <a:ext cx="14640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161" y="4396018"/>
                <a:ext cx="1464016" cy="3385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08161" y="5018837"/>
                <a:ext cx="14640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161" y="5018837"/>
                <a:ext cx="1464016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50" idx="2"/>
            <a:endCxn id="51" idx="0"/>
          </p:cNvCxnSpPr>
          <p:nvPr/>
        </p:nvCxnSpPr>
        <p:spPr bwMode="auto">
          <a:xfrm flipH="1">
            <a:off x="2789094" y="3003963"/>
            <a:ext cx="14168" cy="20078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116291" y="2665409"/>
            <a:ext cx="137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ctr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102123" y="5011819"/>
                <a:ext cx="13739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123" y="5011819"/>
                <a:ext cx="1373941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 bwMode="auto">
          <a:xfrm>
            <a:off x="3826134" y="3787857"/>
            <a:ext cx="3091011" cy="312623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ea typeface="Cambria Math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73899" y="3794353"/>
            <a:ext cx="146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keystream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90232" y="3931087"/>
            <a:ext cx="137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506839" y="3192414"/>
                <a:ext cx="8085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39" y="3192414"/>
                <a:ext cx="808559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 bwMode="auto">
          <a:xfrm>
            <a:off x="10296874" y="3807369"/>
            <a:ext cx="455406" cy="273600"/>
          </a:xfrm>
          <a:prstGeom prst="rect">
            <a:avLst/>
          </a:prstGeom>
          <a:solidFill>
            <a:srgbClr val="FFDFDA"/>
          </a:solidFill>
          <a:ln w="190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ea typeface="Cambria Math" panose="0204050305040603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58755" y="2665409"/>
            <a:ext cx="808559" cy="1230060"/>
            <a:chOff x="3952256" y="2904677"/>
            <a:chExt cx="808559" cy="1230060"/>
          </a:xfrm>
        </p:grpSpPr>
        <p:cxnSp>
          <p:nvCxnSpPr>
            <p:cNvPr id="39" name="Straight Arrow Connector 38"/>
            <p:cNvCxnSpPr>
              <a:stCxn id="40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ctr+1</a:t>
              </a:r>
            </a:p>
          </p:txBody>
        </p:sp>
        <p:cxnSp>
          <p:nvCxnSpPr>
            <p:cNvPr id="41" name="Straight Arrow Connector 40"/>
            <p:cNvCxnSpPr>
              <a:stCxn id="42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78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74373" y="2665409"/>
            <a:ext cx="808559" cy="1230060"/>
            <a:chOff x="3952256" y="2904677"/>
            <a:chExt cx="808559" cy="1230060"/>
          </a:xfrm>
        </p:grpSpPr>
        <p:cxnSp>
          <p:nvCxnSpPr>
            <p:cNvPr id="81" name="Straight Arrow Connector 80"/>
            <p:cNvCxnSpPr>
              <a:stCxn id="82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1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ctr+2</a:t>
              </a:r>
            </a:p>
          </p:txBody>
        </p:sp>
        <p:cxnSp>
          <p:nvCxnSpPr>
            <p:cNvPr id="83" name="Straight Arrow Connector 82"/>
            <p:cNvCxnSpPr>
              <a:stCxn id="84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89991" y="2665409"/>
            <a:ext cx="808559" cy="1230060"/>
            <a:chOff x="3952256" y="2904677"/>
            <a:chExt cx="808559" cy="1230060"/>
          </a:xfrm>
        </p:grpSpPr>
        <p:cxnSp>
          <p:nvCxnSpPr>
            <p:cNvPr id="87" name="Straight Arrow Connector 86"/>
            <p:cNvCxnSpPr>
              <a:stCxn id="88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TextBox 87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ctr+3</a:t>
              </a:r>
            </a:p>
          </p:txBody>
        </p:sp>
        <p:cxnSp>
          <p:nvCxnSpPr>
            <p:cNvPr id="89" name="Straight Arrow Connector 88"/>
            <p:cNvCxnSpPr>
              <a:stCxn id="90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TextBox 90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405609" y="2665409"/>
            <a:ext cx="808559" cy="1230060"/>
            <a:chOff x="3952256" y="2904677"/>
            <a:chExt cx="808559" cy="1230060"/>
          </a:xfrm>
        </p:grpSpPr>
        <p:cxnSp>
          <p:nvCxnSpPr>
            <p:cNvPr id="93" name="Straight Arrow Connector 92"/>
            <p:cNvCxnSpPr>
              <a:stCxn id="94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Box 93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ctr+4</a:t>
              </a:r>
            </a:p>
          </p:txBody>
        </p:sp>
        <p:cxnSp>
          <p:nvCxnSpPr>
            <p:cNvPr id="95" name="Straight Arrow Connector 94"/>
            <p:cNvCxnSpPr>
              <a:stCxn id="96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621228" y="2665409"/>
            <a:ext cx="808559" cy="1230060"/>
            <a:chOff x="3952256" y="2904677"/>
            <a:chExt cx="808559" cy="1230060"/>
          </a:xfrm>
        </p:grpSpPr>
        <p:cxnSp>
          <p:nvCxnSpPr>
            <p:cNvPr id="99" name="Straight Arrow Connector 98"/>
            <p:cNvCxnSpPr>
              <a:stCxn id="100" idx="2"/>
            </p:cNvCxnSpPr>
            <p:nvPr/>
          </p:nvCxnSpPr>
          <p:spPr bwMode="auto">
            <a:xfrm>
              <a:off x="4356536" y="3243231"/>
              <a:ext cx="0" cy="2237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" name="TextBox 99"/>
            <p:cNvSpPr txBox="1"/>
            <p:nvPr/>
          </p:nvSpPr>
          <p:spPr>
            <a:xfrm>
              <a:off x="3952256" y="2904677"/>
              <a:ext cx="808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ctr+5</a:t>
              </a:r>
            </a:p>
          </p:txBody>
        </p:sp>
        <p:cxnSp>
          <p:nvCxnSpPr>
            <p:cNvPr id="101" name="Straight Arrow Connector 100"/>
            <p:cNvCxnSpPr>
              <a:stCxn id="102" idx="2"/>
            </p:cNvCxnSpPr>
            <p:nvPr/>
          </p:nvCxnSpPr>
          <p:spPr bwMode="auto">
            <a:xfrm>
              <a:off x="4356536" y="3790134"/>
              <a:ext cx="0" cy="2164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8838" y="3466976"/>
                  <a:ext cx="355395" cy="32315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/>
            <p:cNvSpPr txBox="1"/>
            <p:nvPr/>
          </p:nvSpPr>
          <p:spPr>
            <a:xfrm>
              <a:off x="3952256" y="3996238"/>
              <a:ext cx="808559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641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5F3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5F3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  <p:bldP spid="48" grpId="0"/>
      <p:bldP spid="51" grpId="0"/>
      <p:bldP spid="54" grpId="0" animBg="1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78" y="1746515"/>
            <a:ext cx="4292278" cy="3221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6982" y="5237018"/>
            <a:ext cx="48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THE BREAK…</a:t>
            </a:r>
          </a:p>
        </p:txBody>
      </p:sp>
    </p:spTree>
    <p:extLst>
      <p:ext uri="{BB962C8B-B14F-4D97-AF65-F5344CB8AC3E}">
        <p14:creationId xmlns:p14="http://schemas.microsoft.com/office/powerpoint/2010/main" val="8884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https://i.imgflip.com/581pb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56" y="2103120"/>
            <a:ext cx="4443308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3359887"/>
            <a:ext cx="3542310" cy="131065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628435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Juniper Networks: big manufacturer of network equipment (routers, VPNs, firewalls,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Major customers: </a:t>
            </a:r>
            <a:r>
              <a:rPr lang="en-US" sz="1400" dirty="0" err="1" smtClean="0"/>
              <a:t>telcos</a:t>
            </a:r>
            <a:r>
              <a:rPr lang="en-US" sz="1400" dirty="0" smtClean="0"/>
              <a:t>, banks, US DoD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2015: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Hackers had obtained access to source code repository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Only change:	</a:t>
            </a:r>
            <a:endParaRPr lang="en-US" sz="1400" dirty="0" smtClean="0"/>
          </a:p>
          <a:p>
            <a:pPr marL="0" indent="0"/>
            <a:r>
              <a:rPr lang="en-US" sz="1400" dirty="0" smtClean="0"/>
              <a:t>           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--- </a:t>
            </a:r>
            <a:r>
              <a:rPr lang="en-US" sz="1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= 2c55e5e45edf713dc43475effe8813a60326a64d9ba3d2e39cb639b0f3b0ad10 </a:t>
            </a:r>
          </a:p>
          <a:p>
            <a:pPr marL="0" indent="0"/>
            <a:r>
              <a:rPr lang="en-US" sz="1100" dirty="0" smtClean="0">
                <a:latin typeface="Consolas" panose="020B0609020204030204" pitchFamily="49" charset="0"/>
              </a:rPr>
              <a:t>       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+++ </a:t>
            </a:r>
            <a:r>
              <a:rPr lang="en-US" sz="11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= 9585320eeaf81044f20d55030a035b11bece81c785e6c933e4a8a131f6578107</a:t>
            </a:r>
            <a:r>
              <a:rPr lang="en-US" sz="1100" dirty="0" smtClean="0"/>
              <a:t>	</a:t>
            </a:r>
          </a:p>
          <a:p>
            <a:pPr marL="0" indent="0"/>
            <a:endParaRPr lang="en-US" sz="1600" dirty="0"/>
          </a:p>
        </p:txBody>
      </p:sp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  <p:grpSp>
        <p:nvGrpSpPr>
          <p:cNvPr id="7" name="Group 6"/>
          <p:cNvGrpSpPr/>
          <p:nvPr/>
        </p:nvGrpSpPr>
        <p:grpSpPr>
          <a:xfrm>
            <a:off x="1789569" y="2909765"/>
            <a:ext cx="4754106" cy="900246"/>
            <a:chOff x="1789569" y="2909765"/>
            <a:chExt cx="4754106" cy="900246"/>
          </a:xfrm>
        </p:grpSpPr>
        <p:sp>
          <p:nvSpPr>
            <p:cNvPr id="2" name="Rectangle 1"/>
            <p:cNvSpPr/>
            <p:nvPr/>
          </p:nvSpPr>
          <p:spPr>
            <a:xfrm>
              <a:off x="1789569" y="2909765"/>
              <a:ext cx="4754106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/>
                <a:t>IMPORTANT JUNIPER SECURITY ANNOUNCEMENT</a:t>
              </a:r>
            </a:p>
            <a:p>
              <a:endParaRPr lang="en-US" sz="1050" dirty="0"/>
            </a:p>
            <a:p>
              <a:r>
                <a:rPr lang="en-US" sz="1050" dirty="0" smtClean="0"/>
                <a:t>During </a:t>
              </a:r>
              <a:r>
                <a:rPr lang="en-US" sz="1050" dirty="0"/>
                <a:t>a recent internal code review, Juniper discovered unauthorized code in </a:t>
              </a:r>
              <a:r>
                <a:rPr lang="en-US" sz="1050" dirty="0" err="1"/>
                <a:t>ScreenOS</a:t>
              </a:r>
              <a:r>
                <a:rPr lang="en-US" sz="1050" dirty="0"/>
                <a:t> that could allow a knowledgeable attacker to gain administrative access to </a:t>
              </a:r>
              <a:r>
                <a:rPr lang="en-US" sz="1050" dirty="0" err="1"/>
                <a:t>NetScreen</a:t>
              </a:r>
              <a:r>
                <a:rPr lang="en-US" sz="1050" b="1" dirty="0"/>
                <a:t>®</a:t>
              </a:r>
              <a:r>
                <a:rPr lang="en-US" sz="1050" dirty="0"/>
                <a:t> devices and to decrypt VPN connections. 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231490" y="3263563"/>
              <a:ext cx="1166135" cy="192649"/>
            </a:xfrm>
            <a:prstGeom prst="rect">
              <a:avLst/>
            </a:prstGeom>
            <a:solidFill>
              <a:srgbClr val="FFFF66">
                <a:alpha val="54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71071" y="3427893"/>
              <a:ext cx="788310" cy="192649"/>
            </a:xfrm>
            <a:prstGeom prst="rect">
              <a:avLst/>
            </a:prstGeom>
            <a:solidFill>
              <a:srgbClr val="FFFF66">
                <a:alpha val="54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9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standardization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8" y="1113062"/>
            <a:ext cx="4180759" cy="5425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69" y="1113062"/>
            <a:ext cx="4182717" cy="5422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 bwMode="auto">
          <a:xfrm>
            <a:off x="7748587" y="5816263"/>
            <a:ext cx="1843087" cy="165437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4870763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763" y="2649878"/>
                <a:ext cx="543209" cy="4436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538395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395" y="2649878"/>
                <a:ext cx="543209" cy="4436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6203131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131" y="2649878"/>
                <a:ext cx="543209" cy="4436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5" idx="3"/>
            <a:endCxn id="4" idx="1"/>
          </p:cNvCxnSpPr>
          <p:nvPr/>
        </p:nvCxnSpPr>
        <p:spPr bwMode="auto">
          <a:xfrm>
            <a:off x="4081604" y="2871688"/>
            <a:ext cx="7891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 bwMode="auto">
          <a:xfrm>
            <a:off x="5413972" y="2871688"/>
            <a:ext cx="7891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535498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5498" y="2649878"/>
                <a:ext cx="543209" cy="4436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6" idx="3"/>
            <a:endCxn id="12" idx="1"/>
          </p:cNvCxnSpPr>
          <p:nvPr/>
        </p:nvCxnSpPr>
        <p:spPr bwMode="auto">
          <a:xfrm>
            <a:off x="6746340" y="2871688"/>
            <a:ext cx="78915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3538395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395" y="3850973"/>
                <a:ext cx="543209" cy="4436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5" idx="2"/>
            <a:endCxn id="16" idx="0"/>
          </p:cNvCxnSpPr>
          <p:nvPr/>
        </p:nvCxnSpPr>
        <p:spPr bwMode="auto">
          <a:xfrm>
            <a:off x="3810000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4870763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763" y="3850973"/>
                <a:ext cx="543209" cy="4436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4" idx="2"/>
            <a:endCxn id="20" idx="0"/>
          </p:cNvCxnSpPr>
          <p:nvPr/>
        </p:nvCxnSpPr>
        <p:spPr bwMode="auto">
          <a:xfrm>
            <a:off x="5142368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6203131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131" y="3850973"/>
                <a:ext cx="543209" cy="4436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6" idx="2"/>
            <a:endCxn id="24" idx="0"/>
          </p:cNvCxnSpPr>
          <p:nvPr/>
        </p:nvCxnSpPr>
        <p:spPr bwMode="auto">
          <a:xfrm>
            <a:off x="6474736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4240791" y="2414487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791" y="2414487"/>
                <a:ext cx="543209" cy="443619"/>
              </a:xfrm>
              <a:prstGeom prst="rect">
                <a:avLst/>
              </a:prstGeom>
              <a:blipFill rotWithShape="0">
                <a:blip r:embed="rId9"/>
                <a:stretch>
                  <a:fillRect l="-24719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5567879" y="2414486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7879" y="2414486"/>
                <a:ext cx="543209" cy="443619"/>
              </a:xfrm>
              <a:prstGeom prst="rect">
                <a:avLst/>
              </a:prstGeom>
              <a:blipFill rotWithShape="0">
                <a:blip r:embed="rId10"/>
                <a:stretch>
                  <a:fillRect l="-23596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6869314" y="2414485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9314" y="2414485"/>
                <a:ext cx="543209" cy="443619"/>
              </a:xfrm>
              <a:prstGeom prst="rect">
                <a:avLst/>
              </a:prstGeom>
              <a:blipFill rotWithShape="0">
                <a:blip r:embed="rId11"/>
                <a:stretch>
                  <a:fillRect l="-24719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3235104" y="3249669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104" y="3249669"/>
                <a:ext cx="543209" cy="443619"/>
              </a:xfrm>
              <a:prstGeom prst="rect">
                <a:avLst/>
              </a:prstGeom>
              <a:blipFill rotWithShape="0">
                <a:blip r:embed="rId12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4552379" y="3249670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2379" y="3249670"/>
                <a:ext cx="543209" cy="443619"/>
              </a:xfrm>
              <a:prstGeom prst="rect">
                <a:avLst/>
              </a:prstGeom>
              <a:blipFill rotWithShape="0">
                <a:blip r:embed="rId13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5868155" y="324966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55" y="3249668"/>
                <a:ext cx="543209" cy="443619"/>
              </a:xfrm>
              <a:prstGeom prst="rect">
                <a:avLst/>
              </a:prstGeom>
              <a:blipFill rotWithShape="0">
                <a:blip r:embed="rId14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07102" y="3249668"/>
                <a:ext cx="986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102" y="3249668"/>
                <a:ext cx="986828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6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6" grpId="0"/>
      <p:bldP spid="20" grpId="0"/>
      <p:bldP spid="24" grpId="1"/>
      <p:bldP spid="28" grpId="0"/>
      <p:bldP spid="29" grpId="0"/>
      <p:bldP spid="30" grpId="0"/>
      <p:bldP spid="32" grpId="0"/>
      <p:bldP spid="33" grpId="0"/>
      <p:bldP spid="34" grpId="0"/>
      <p:bldP spid="3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101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23393" y="1027586"/>
                <a:ext cx="7472858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point on elliptic curve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are 32-byte integers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Points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 smtClean="0"/>
                  <a:t> can be added to get another point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Special case: add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to itself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 times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Fact: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dirty="0" smtClean="0"/>
                  <a:t> for </a:t>
                </a:r>
                <a:r>
                  <a:rPr lang="en-US" sz="1800" b="1" dirty="0" smtClean="0"/>
                  <a:t>secret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, hard to find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3" y="1027586"/>
                <a:ext cx="7472858" cy="5068415"/>
              </a:xfrm>
              <a:blipFill rotWithShape="0"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70750" y="1622037"/>
            <a:ext cx="3201357" cy="3570823"/>
            <a:chOff x="8297834" y="1562376"/>
            <a:chExt cx="3201357" cy="357082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8297834" y="1781174"/>
              <a:ext cx="2838812" cy="3352025"/>
              <a:chOff x="4832232" y="561256"/>
              <a:chExt cx="4052392" cy="478500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/>
              </a:p>
            </p:txBody>
          </p:sp>
        </p:grpSp>
        <p:sp>
          <p:nvSpPr>
            <p:cNvPr id="10" name="Flowchart: Connector 9"/>
            <p:cNvSpPr>
              <a:spLocks noChangeAspect="1"/>
            </p:cNvSpPr>
            <p:nvPr/>
          </p:nvSpPr>
          <p:spPr bwMode="auto">
            <a:xfrm>
              <a:off x="8745682" y="2743199"/>
              <a:ext cx="89977" cy="89977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508519" y="2463844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8519" y="2463844"/>
                  <a:ext cx="47432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024866" y="3358077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4866" y="3358077"/>
                  <a:ext cx="47432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414740" y="1562376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4740" y="1562376"/>
                  <a:ext cx="47432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6922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51782" y="3201242"/>
                <a:ext cx="58983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accent2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82" y="3201242"/>
                <a:ext cx="589833" cy="338554"/>
              </a:xfrm>
              <a:prstGeom prst="rect">
                <a:avLst/>
              </a:prstGeom>
              <a:blipFill>
                <a:blip r:embed="rId2"/>
                <a:stretch>
                  <a:fillRect r="-16495" b="-71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EC DRBG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spect="1"/>
              </p:cNvSpPr>
              <p:nvPr/>
            </p:nvSpPr>
            <p:spPr bwMode="auto">
              <a:xfrm>
                <a:off x="3471459" y="2616388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1459" y="2616388"/>
                <a:ext cx="1206675" cy="3054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539863" y="2616387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9863" y="2616387"/>
                <a:ext cx="1206675" cy="3054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>
                <a:spLocks noChangeAspect="1"/>
              </p:cNvSpPr>
              <p:nvPr/>
            </p:nvSpPr>
            <p:spPr bwMode="auto">
              <a:xfrm>
                <a:off x="7608266" y="2616386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8266" y="2616386"/>
                <a:ext cx="1206675" cy="3054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71464" y="3819166"/>
            <a:ext cx="1206669" cy="305489"/>
            <a:chOff x="8220076" y="2399163"/>
            <a:chExt cx="1267949" cy="362140"/>
          </a:xfrm>
          <a:solidFill>
            <a:srgbClr val="EEECFE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8752853" y="2026131"/>
                  <a:ext cx="362137" cy="1108207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3" y="2026131"/>
                  <a:ext cx="362137" cy="11082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539863" y="3819166"/>
            <a:ext cx="1206675" cy="305489"/>
            <a:chOff x="8220076" y="2399163"/>
            <a:chExt cx="1267956" cy="362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 Same Side Corner Rectangle 36"/>
                <p:cNvSpPr/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solidFill>
                  <a:srgbClr val="EEECF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7" name="Round Same Side Corner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7608265" y="3819164"/>
            <a:ext cx="1206675" cy="305489"/>
            <a:chOff x="8220076" y="2399163"/>
            <a:chExt cx="1267956" cy="362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 Same Side Corner Rectangle 38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9" name="Round Same Side Corner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 Same Side Corner Rectangle 39"/>
                <p:cNvSpPr/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solidFill>
                  <a:srgbClr val="EEECF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Round Same Side Corner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/>
          <p:cNvCxnSpPr>
            <a:cxnSpLocks noChangeAspect="1"/>
          </p:cNvCxnSpPr>
          <p:nvPr/>
        </p:nvCxnSpPr>
        <p:spPr bwMode="auto">
          <a:xfrm>
            <a:off x="4119666" y="2921875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</p:cNvCxnSpPr>
          <p:nvPr/>
        </p:nvCxnSpPr>
        <p:spPr bwMode="auto">
          <a:xfrm>
            <a:off x="6151832" y="2921875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cxnSpLocks noChangeAspect="1"/>
          </p:cNvCxnSpPr>
          <p:nvPr/>
        </p:nvCxnSpPr>
        <p:spPr bwMode="auto">
          <a:xfrm>
            <a:off x="8215208" y="2921874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>
                <a:spLocks noChangeAspect="1"/>
              </p:cNvSpPr>
              <p:nvPr/>
            </p:nvSpPr>
            <p:spPr bwMode="auto">
              <a:xfrm>
                <a:off x="3569657" y="3192727"/>
                <a:ext cx="333913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9657" y="3192727"/>
                <a:ext cx="333913" cy="374221"/>
              </a:xfrm>
              <a:prstGeom prst="rect">
                <a:avLst/>
              </a:prstGeom>
              <a:blipFill>
                <a:blip r:embed="rId11"/>
                <a:stretch>
                  <a:fillRect l="-24074" r="-1481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cxnSpLocks noChangeAspect="1"/>
          </p:cNvCxnSpPr>
          <p:nvPr/>
        </p:nvCxnSpPr>
        <p:spPr bwMode="auto">
          <a:xfrm flipV="1">
            <a:off x="4678134" y="2769131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</p:cNvCxnSpPr>
          <p:nvPr/>
        </p:nvCxnSpPr>
        <p:spPr bwMode="auto">
          <a:xfrm flipV="1">
            <a:off x="6746538" y="2769130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cxnSpLocks noChangeAspect="1"/>
          </p:cNvCxnSpPr>
          <p:nvPr/>
        </p:nvCxnSpPr>
        <p:spPr bwMode="auto">
          <a:xfrm flipV="1">
            <a:off x="8814942" y="2769129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Rectangle 67"/>
          <p:cNvSpPr>
            <a:spLocks noChangeAspect="1"/>
          </p:cNvSpPr>
          <p:nvPr/>
        </p:nvSpPr>
        <p:spPr bwMode="auto">
          <a:xfrm rot="5400000">
            <a:off x="5554896" y="4647367"/>
            <a:ext cx="305487" cy="105464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69" name="Rectangle 68"/>
          <p:cNvSpPr>
            <a:spLocks noChangeAspect="1"/>
          </p:cNvSpPr>
          <p:nvPr/>
        </p:nvSpPr>
        <p:spPr bwMode="auto">
          <a:xfrm rot="5400000">
            <a:off x="6609545" y="4647368"/>
            <a:ext cx="305487" cy="105464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70" name="Rectangle 69"/>
          <p:cNvSpPr>
            <a:spLocks noChangeAspect="1"/>
          </p:cNvSpPr>
          <p:nvPr/>
        </p:nvSpPr>
        <p:spPr bwMode="auto">
          <a:xfrm rot="5400000">
            <a:off x="7664194" y="4647368"/>
            <a:ext cx="305487" cy="105464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71" name="Rectangle 70"/>
          <p:cNvSpPr>
            <a:spLocks noChangeAspect="1"/>
          </p:cNvSpPr>
          <p:nvPr/>
        </p:nvSpPr>
        <p:spPr bwMode="auto">
          <a:xfrm rot="5400000">
            <a:off x="8718843" y="4647368"/>
            <a:ext cx="305487" cy="105464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sp>
        <p:nvSpPr>
          <p:cNvPr id="73" name="Rectangle 72"/>
          <p:cNvSpPr>
            <a:spLocks noChangeAspect="1"/>
          </p:cNvSpPr>
          <p:nvPr/>
        </p:nvSpPr>
        <p:spPr bwMode="auto">
          <a:xfrm>
            <a:off x="9330545" y="5032016"/>
            <a:ext cx="136733" cy="28849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</p:txBody>
      </p:sp>
      <p:cxnSp>
        <p:nvCxnSpPr>
          <p:cNvPr id="74" name="Straight Arrow Connector 73"/>
          <p:cNvCxnSpPr>
            <a:cxnSpLocks noChangeAspect="1"/>
          </p:cNvCxnSpPr>
          <p:nvPr/>
        </p:nvCxnSpPr>
        <p:spPr bwMode="auto">
          <a:xfrm>
            <a:off x="3641565" y="4137960"/>
            <a:ext cx="1536739" cy="877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>
            <a:cxnSpLocks noChangeAspect="1"/>
          </p:cNvCxnSpPr>
          <p:nvPr/>
        </p:nvCxnSpPr>
        <p:spPr bwMode="auto">
          <a:xfrm>
            <a:off x="4682475" y="4132156"/>
            <a:ext cx="1536739" cy="877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>
            <a:cxnSpLocks noChangeAspect="1"/>
          </p:cNvCxnSpPr>
          <p:nvPr/>
        </p:nvCxnSpPr>
        <p:spPr bwMode="auto">
          <a:xfrm>
            <a:off x="5707639" y="4137959"/>
            <a:ext cx="527323" cy="8721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cxnSpLocks noChangeAspect="1"/>
          </p:cNvCxnSpPr>
          <p:nvPr/>
        </p:nvCxnSpPr>
        <p:spPr bwMode="auto">
          <a:xfrm>
            <a:off x="6741182" y="4143315"/>
            <a:ext cx="543073" cy="8721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cxnSpLocks noChangeAspect="1"/>
          </p:cNvCxnSpPr>
          <p:nvPr/>
        </p:nvCxnSpPr>
        <p:spPr bwMode="auto">
          <a:xfrm flipH="1">
            <a:off x="7316886" y="4132156"/>
            <a:ext cx="443405" cy="877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>
            <a:cxnSpLocks noChangeAspect="1"/>
          </p:cNvCxnSpPr>
          <p:nvPr/>
        </p:nvCxnSpPr>
        <p:spPr bwMode="auto">
          <a:xfrm flipH="1">
            <a:off x="8344260" y="4137959"/>
            <a:ext cx="470681" cy="8721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Box 91"/>
          <p:cNvSpPr txBox="1">
            <a:spLocks noChangeAspect="1"/>
          </p:cNvSpPr>
          <p:nvPr/>
        </p:nvSpPr>
        <p:spPr>
          <a:xfrm>
            <a:off x="4050368" y="5015471"/>
            <a:ext cx="105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>
                <a:spLocks noChangeAspect="1"/>
              </p:cNvSpPr>
              <p:nvPr/>
            </p:nvSpPr>
            <p:spPr>
              <a:xfrm>
                <a:off x="9267651" y="3183406"/>
                <a:ext cx="832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651" y="3183406"/>
                <a:ext cx="83245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1906779" y="2601956"/>
            <a:ext cx="16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32-byte state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15796" y="3802630"/>
            <a:ext cx="16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keep 30 bytes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07422" y="1134878"/>
                <a:ext cx="3894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b="1" dirty="0" smtClean="0"/>
                  <a:t>public </a:t>
                </a:r>
                <a:r>
                  <a:rPr lang="en-US" sz="1600" dirty="0" smtClean="0"/>
                  <a:t>points on an elliptic curve 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22" y="1134878"/>
                <a:ext cx="38947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>
                <a:off x="5405204" y="3192727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5204" y="3192727"/>
                <a:ext cx="681038" cy="374221"/>
              </a:xfrm>
              <a:prstGeom prst="rect">
                <a:avLst/>
              </a:prstGeom>
              <a:blipFill>
                <a:blip r:embed="rId14"/>
                <a:stretch>
                  <a:fillRect l="-6306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>
                <a:spLocks noChangeAspect="1"/>
              </p:cNvSpPr>
              <p:nvPr/>
            </p:nvSpPr>
            <p:spPr bwMode="auto">
              <a:xfrm>
                <a:off x="7493518" y="3192727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518" y="3192727"/>
                <a:ext cx="681038" cy="374221"/>
              </a:xfrm>
              <a:prstGeom prst="rect">
                <a:avLst/>
              </a:prstGeom>
              <a:blipFill rotWithShape="0">
                <a:blip r:embed="rId15"/>
                <a:stretch>
                  <a:fillRect l="-5357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>
                <a:spLocks noChangeAspect="1"/>
              </p:cNvSpPr>
              <p:nvPr/>
            </p:nvSpPr>
            <p:spPr bwMode="auto">
              <a:xfrm>
                <a:off x="4813653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3653" y="2333909"/>
                <a:ext cx="681038" cy="374221"/>
              </a:xfrm>
              <a:prstGeom prst="rect">
                <a:avLst/>
              </a:prstGeom>
              <a:blipFill rotWithShape="0">
                <a:blip r:embed="rId16"/>
                <a:stretch>
                  <a:fillRect l="-540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>
                <a:off x="6857550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550" y="2333909"/>
                <a:ext cx="681038" cy="374221"/>
              </a:xfrm>
              <a:prstGeom prst="rect">
                <a:avLst/>
              </a:prstGeom>
              <a:blipFill rotWithShape="0">
                <a:blip r:embed="rId17"/>
                <a:stretch>
                  <a:fillRect l="-4464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>
                <a:off x="8927132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7132" y="2333909"/>
                <a:ext cx="681038" cy="374221"/>
              </a:xfrm>
              <a:prstGeom prst="rect">
                <a:avLst/>
              </a:prstGeom>
              <a:blipFill rotWithShape="0">
                <a:blip r:embed="rId18"/>
                <a:stretch>
                  <a:fillRect l="-4464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6055" y="1650333"/>
                <a:ext cx="3894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1" i="0" dirty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1600" dirty="0" smtClean="0"/>
                  <a:t>x-coordinate (32 bytes)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55" y="1650333"/>
                <a:ext cx="38947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FE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FE"/>
                                      </p:to>
                                    </p:animClr>
                                    <p:set>
                                      <p:cBhvr>
                                        <p:cTn id="53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FE"/>
                                      </p:to>
                                    </p:animClr>
                                    <p:set>
                                      <p:cBhvr>
                                        <p:cTn id="79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 animBg="1"/>
      <p:bldP spid="51" grpId="0"/>
      <p:bldP spid="93" grpId="0"/>
      <p:bldP spid="108" grpId="0"/>
      <p:bldP spid="44" grpId="0"/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Where does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 smtClean="0"/>
                  <a:t> (and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 smtClean="0"/>
                  <a:t>) come from?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284" y="1202607"/>
            <a:ext cx="4116216" cy="5346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95423" y="4257360"/>
            <a:ext cx="5229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ourier New" panose="02070309020205020404" pitchFamily="49" charset="0"/>
              </a:rPr>
              <a:t>From</a:t>
            </a:r>
            <a:r>
              <a:rPr lang="en-US" sz="800" dirty="0">
                <a:latin typeface="Courier New" panose="02070309020205020404" pitchFamily="49" charset="0"/>
              </a:rPr>
              <a:t>: John Kelsey [mailto:john.kelsey@nist.gov]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Sent: Wednesday, October 27, 2004 11:17 AM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To: Don Johnson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Subject: Minding our Ps and Qs in </a:t>
            </a:r>
            <a:r>
              <a:rPr lang="en-US" sz="800" dirty="0" err="1" smtClean="0">
                <a:latin typeface="Courier New" panose="02070309020205020404" pitchFamily="49" charset="0"/>
              </a:rPr>
              <a:t>Dual_EC</a:t>
            </a:r>
            <a:endParaRPr lang="en-US" sz="800" dirty="0" smtClean="0">
              <a:latin typeface="Courier New" panose="02070309020205020404" pitchFamily="49" charset="0"/>
            </a:endParaRPr>
          </a:p>
          <a:p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Do you know where Q comes from in </a:t>
            </a:r>
            <a:r>
              <a:rPr lang="en-US" sz="800" dirty="0" err="1">
                <a:latin typeface="Courier New" panose="02070309020205020404" pitchFamily="49" charset="0"/>
              </a:rPr>
              <a:t>Dual_EC_DRBG</a:t>
            </a:r>
            <a:r>
              <a:rPr lang="en-US" sz="800" dirty="0">
                <a:latin typeface="Courier New" panose="02070309020205020404" pitchFamily="49" charset="0"/>
              </a:rPr>
              <a:t>?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Thanks</a:t>
            </a:r>
            <a:r>
              <a:rPr lang="en-US" sz="800" dirty="0">
                <a:latin typeface="Courier New" panose="02070309020205020404" pitchFamily="49" charset="0"/>
              </a:rPr>
              <a:t>,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-Joh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1495423" y="2072146"/>
            <a:ext cx="52292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ourier New" panose="02070309020205020404" pitchFamily="49" charset="0"/>
              </a:rPr>
              <a:t>Subject</a:t>
            </a:r>
            <a:r>
              <a:rPr lang="en-US" sz="800" dirty="0">
                <a:latin typeface="Courier New" panose="02070309020205020404" pitchFamily="49" charset="0"/>
              </a:rPr>
              <a:t>: RE: Minding our Ps and Qs in </a:t>
            </a:r>
            <a:r>
              <a:rPr lang="en-US" sz="800" dirty="0" err="1">
                <a:latin typeface="Courier New" panose="02070309020205020404" pitchFamily="49" charset="0"/>
              </a:rPr>
              <a:t>Dual_EC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From: "Don Johnson" &lt;DJohnson@cygnacom.com&gt;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Date: Wed, October 27, 2004 11:42 am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To: "John Kelsey" &lt;john.kelsey@nist.gov&gt;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John,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P=G</a:t>
            </a:r>
            <a:r>
              <a:rPr lang="en-US" sz="800" dirty="0">
                <a:latin typeface="Courier New" panose="02070309020205020404" pitchFamily="49" charset="0"/>
              </a:rPr>
              <a:t>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Q </a:t>
            </a:r>
            <a:r>
              <a:rPr lang="en-US" sz="800" dirty="0">
                <a:latin typeface="Courier New" panose="02070309020205020404" pitchFamily="49" charset="0"/>
              </a:rPr>
              <a:t>is (in essence) the public key for some random private key.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It </a:t>
            </a:r>
            <a:r>
              <a:rPr lang="en-US" sz="800" dirty="0">
                <a:latin typeface="Courier New" panose="02070309020205020404" pitchFamily="49" charset="0"/>
              </a:rPr>
              <a:t>could also be generated like a(</a:t>
            </a:r>
            <a:r>
              <a:rPr lang="en-US" sz="800" dirty="0" err="1">
                <a:latin typeface="Courier New" panose="02070309020205020404" pitchFamily="49" charset="0"/>
              </a:rPr>
              <a:t>nother</a:t>
            </a:r>
            <a:r>
              <a:rPr lang="en-US" sz="800" dirty="0">
                <a:latin typeface="Courier New" panose="02070309020205020404" pitchFamily="49" charset="0"/>
              </a:rPr>
              <a:t>) canonical G, but NSA kyboshed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this idea, and I was not allowed to publicly discuss it, just in case you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may think of going there.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Don </a:t>
            </a:r>
            <a:r>
              <a:rPr lang="en-US" sz="800" dirty="0">
                <a:latin typeface="Courier New" panose="02070309020205020404" pitchFamily="49" charset="0"/>
              </a:rPr>
              <a:t>B. Johnson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-----</a:t>
            </a:r>
            <a:r>
              <a:rPr lang="en-US" sz="800" dirty="0">
                <a:latin typeface="Courier New" panose="02070309020205020404" pitchFamily="49" charset="0"/>
              </a:rPr>
              <a:t>Original Message-</a:t>
            </a:r>
            <a:r>
              <a:rPr lang="en-US" sz="800" dirty="0" smtClean="0">
                <a:latin typeface="Courier New" panose="02070309020205020404" pitchFamily="49" charset="0"/>
              </a:rPr>
              <a:t>----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846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EC DBRG – something's fishy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52099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Dual EC is </a:t>
                </a:r>
                <a:r>
                  <a:rPr lang="en-US" sz="1600" i="1" dirty="0" smtClean="0"/>
                  <a:t>slow</a:t>
                </a:r>
                <a:r>
                  <a:rPr lang="en-US" sz="16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Orders of magnitude slower than HMAC/AES-CTR based alternatives </a:t>
                </a:r>
              </a:p>
              <a:p>
                <a:pPr marL="0" indent="0"/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2006 </a:t>
                </a:r>
                <a:r>
                  <a:rPr lang="en-US" sz="1600" dirty="0" smtClean="0"/>
                  <a:t>– Kristian </a:t>
                </a:r>
                <a:r>
                  <a:rPr lang="en-US" sz="1600" dirty="0" err="1" smtClean="0"/>
                  <a:t>Gjøsteen</a:t>
                </a:r>
                <a:r>
                  <a:rPr lang="en-US" sz="1600" dirty="0" smtClean="0"/>
                  <a:t>: Dual EC is </a:t>
                </a:r>
                <a:r>
                  <a:rPr lang="en-US" sz="1600" i="1" dirty="0" smtClean="0"/>
                  <a:t>not </a:t>
                </a:r>
                <a:r>
                  <a:rPr lang="en-US" sz="1600" dirty="0" smtClean="0"/>
                  <a:t>a good PRNG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Can distinguish output from random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DualEC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prg</m:t>
                        </m:r>
                      </m:sup>
                    </m:sSubSup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𝐾𝐺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≈0.0011</m:t>
                    </m:r>
                  </m:oMath>
                </a14:m>
                <a:r>
                  <a:rPr lang="en-US" sz="1400" dirty="0" smtClean="0"/>
                  <a:t>    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Slightly improved by </a:t>
                </a:r>
                <a:r>
                  <a:rPr lang="en-US" sz="1400" dirty="0" err="1" smtClean="0"/>
                  <a:t>Schoenmakers</a:t>
                </a:r>
                <a:r>
                  <a:rPr lang="en-US" sz="1400" dirty="0" smtClean="0"/>
                  <a:t> and </a:t>
                </a:r>
                <a:r>
                  <a:rPr lang="en-US" sz="1400" dirty="0" err="1" smtClean="0"/>
                  <a:t>Sidorenko</a:t>
                </a: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2007 </a:t>
                </a:r>
                <a:r>
                  <a:rPr lang="en-US" sz="1600" dirty="0" smtClean="0"/>
                  <a:t>– </a:t>
                </a:r>
                <a:r>
                  <a:rPr lang="en-US" sz="1600" dirty="0" err="1" smtClean="0"/>
                  <a:t>Shumow</a:t>
                </a:r>
                <a:r>
                  <a:rPr lang="en-US" sz="1600" dirty="0" smtClean="0"/>
                  <a:t> and Ferguson: Dual EC can be </a:t>
                </a:r>
                <a:r>
                  <a:rPr lang="en-US" sz="1600" i="1" dirty="0" err="1" smtClean="0"/>
                  <a:t>backdoored</a:t>
                </a:r>
                <a:endParaRPr lang="en-US" sz="1600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400" b="0" dirty="0" smtClean="0"/>
                  <a:t>What if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for a </a:t>
                </a:r>
                <a:r>
                  <a:rPr lang="en-US" sz="1400" i="1" dirty="0" smtClean="0"/>
                  <a:t>secret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 smtClean="0"/>
                  <a:t> only you know?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If you know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, compute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Because of truncation need to guess 2 top bytes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≈2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1400" dirty="0" smtClean="0"/>
                  <a:t> additional work)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2007</a:t>
                </a:r>
                <a:r>
                  <a:rPr lang="en-US" sz="1600" dirty="0" smtClean="0"/>
                  <a:t> – NIST adds appendix to standard on how to create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 smtClean="0"/>
                  <a:t> yourself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Continues to recommend existing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Most cryptographers: who cares? No one is going to use Dual EC anyway</a:t>
                </a:r>
                <a:endParaRPr lang="en-US" sz="16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2013</a:t>
                </a:r>
                <a:r>
                  <a:rPr lang="en-US" sz="1600" dirty="0" smtClean="0"/>
                  <a:t> – Edward Snowden leak: a project called </a:t>
                </a:r>
                <a:r>
                  <a:rPr lang="en-US" sz="1600" dirty="0" err="1" smtClean="0"/>
                  <a:t>Bullrun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exists within the NSA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Purpose</a:t>
                </a:r>
                <a:r>
                  <a:rPr lang="en-US" sz="1400" dirty="0"/>
                  <a:t>: </a:t>
                </a:r>
                <a:r>
                  <a:rPr lang="en-US" sz="1400" dirty="0" smtClean="0"/>
                  <a:t>"</a:t>
                </a:r>
                <a:r>
                  <a:rPr lang="en-US" sz="1200" i="1" dirty="0" smtClean="0"/>
                  <a:t>Insert </a:t>
                </a:r>
                <a:r>
                  <a:rPr lang="en-US" sz="1200" i="1" dirty="0"/>
                  <a:t>vulnerabilities into commercial encryption systems, IT systems, networks, and endpoint communications devices used by </a:t>
                </a:r>
                <a:r>
                  <a:rPr lang="en-US" sz="1200" i="1" dirty="0" smtClean="0"/>
                  <a:t>targets.</a:t>
                </a:r>
                <a:r>
                  <a:rPr lang="en-US" sz="1400" dirty="0" smtClean="0"/>
                  <a:t>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Turns out Juniper Networks made Dual EC their PRNG in </a:t>
                </a:r>
                <a:r>
                  <a:rPr lang="en-US" sz="1400" dirty="0" err="1" smtClean="0"/>
                  <a:t>ScreenOS</a:t>
                </a:r>
                <a:r>
                  <a:rPr lang="en-US" sz="1400" dirty="0" smtClean="0"/>
                  <a:t> from 2008</a:t>
                </a:r>
              </a:p>
            </p:txBody>
          </p:sp>
        </mc:Choice>
        <mc:Fallback xmlns="">
          <p:sp>
            <p:nvSpPr>
              <p:cNvPr id="44" name="Content Placeholder 4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520996"/>
              </a:xfrm>
              <a:blipFill rotWithShape="0">
                <a:blip r:embed="rId2"/>
                <a:stretch>
                  <a:fillRect l="-219" t="-331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7353882" y="1594371"/>
            <a:ext cx="4571847" cy="2067944"/>
            <a:chOff x="3179904" y="2566887"/>
            <a:chExt cx="6758275" cy="3056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>
                  <a:spLocks noChangeAspect="1"/>
                </p:cNvSpPr>
                <p:nvPr/>
              </p:nvSpPr>
              <p:spPr bwMode="auto">
                <a:xfrm>
                  <a:off x="3309534" y="2849366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5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09534" y="2849366"/>
                  <a:ext cx="1206675" cy="3054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spect="1"/>
                </p:cNvSpPr>
                <p:nvPr/>
              </p:nvSpPr>
              <p:spPr bwMode="auto">
                <a:xfrm>
                  <a:off x="5377938" y="2849365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7938" y="2849365"/>
                  <a:ext cx="1206675" cy="30548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spect="1"/>
                </p:cNvSpPr>
                <p:nvPr/>
              </p:nvSpPr>
              <p:spPr bwMode="auto">
                <a:xfrm>
                  <a:off x="7446341" y="2849364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0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46341" y="2849364"/>
                  <a:ext cx="1206675" cy="3054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3309539" y="4052144"/>
              <a:ext cx="1206669" cy="305489"/>
              <a:chOff x="8220076" y="2399163"/>
              <a:chExt cx="1267949" cy="362140"/>
            </a:xfrm>
            <a:solidFill>
              <a:srgbClr val="EEECFE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ound Same Side Corner Rectangle 32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33" name="Round Same Side Corner 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ound Same Side Corner Rectangle 33"/>
                  <p:cNvSpPr/>
                  <p:nvPr/>
                </p:nvSpPr>
                <p:spPr bwMode="auto">
                  <a:xfrm rot="5400000">
                    <a:off x="8752853" y="2026131"/>
                    <a:ext cx="362137" cy="1108207"/>
                  </a:xfrm>
                  <a:prstGeom prst="rect">
                    <a:avLst/>
                  </a:prstGeom>
                  <a:grp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34" name="Round Same Side Corner 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3" y="2026131"/>
                    <a:ext cx="362137" cy="11082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377938" y="4052144"/>
              <a:ext cx="1206675" cy="305489"/>
              <a:chOff x="8220076" y="2399163"/>
              <a:chExt cx="1267956" cy="36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ound Same Side Corner Rectangle 35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36" name="Round Same Side Corner 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ound Same Side Corner Rectangle 36"/>
                  <p:cNvSpPr/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solidFill>
                    <a:srgbClr val="EEECFE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37" name="Round Same Side Corner 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446340" y="4052142"/>
              <a:ext cx="1206675" cy="305489"/>
              <a:chOff x="8220076" y="2399163"/>
              <a:chExt cx="1267956" cy="36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 Same Side Corner Rectangle 38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39" name="Round Same Side Corner 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ound Same Side Corner Rectangle 39"/>
                  <p:cNvSpPr/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solidFill>
                    <a:srgbClr val="EEECFE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40" name="Round Same Side Corner 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Straight Arrow Connector 15"/>
            <p:cNvCxnSpPr>
              <a:cxnSpLocks noChangeAspect="1"/>
            </p:cNvCxnSpPr>
            <p:nvPr/>
          </p:nvCxnSpPr>
          <p:spPr bwMode="auto">
            <a:xfrm>
              <a:off x="3912872" y="3154853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cxnSpLocks noChangeAspect="1"/>
            </p:cNvCxnSpPr>
            <p:nvPr/>
          </p:nvCxnSpPr>
          <p:spPr bwMode="auto">
            <a:xfrm>
              <a:off x="5989907" y="3154853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cxnSpLocks noChangeAspect="1"/>
            </p:cNvCxnSpPr>
            <p:nvPr/>
          </p:nvCxnSpPr>
          <p:spPr bwMode="auto">
            <a:xfrm>
              <a:off x="8053283" y="3154852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>
                  <a:spLocks noChangeAspect="1"/>
                </p:cNvSpPr>
                <p:nvPr/>
              </p:nvSpPr>
              <p:spPr bwMode="auto">
                <a:xfrm>
                  <a:off x="3179904" y="3425705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05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05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05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9904" y="3425705"/>
                  <a:ext cx="681038" cy="374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947" b="-2439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cxnSpLocks noChangeAspect="1"/>
            </p:cNvCxnSpPr>
            <p:nvPr/>
          </p:nvCxnSpPr>
          <p:spPr bwMode="auto">
            <a:xfrm flipV="1">
              <a:off x="4516209" y="3002109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 bwMode="auto">
            <a:xfrm flipV="1">
              <a:off x="6584613" y="3002108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cxnSpLocks noChangeAspect="1"/>
            </p:cNvCxnSpPr>
            <p:nvPr/>
          </p:nvCxnSpPr>
          <p:spPr bwMode="auto">
            <a:xfrm flipV="1">
              <a:off x="8653017" y="3002107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Rectangle 22"/>
            <p:cNvSpPr>
              <a:spLocks noChangeAspect="1"/>
            </p:cNvSpPr>
            <p:nvPr/>
          </p:nvSpPr>
          <p:spPr bwMode="auto">
            <a:xfrm rot="5400000">
              <a:off x="5392971" y="4880345"/>
              <a:ext cx="305487" cy="1054649"/>
            </a:xfrm>
            <a:prstGeom prst="rect">
              <a:avLst/>
            </a:prstGeom>
            <a:solidFill>
              <a:srgbClr val="EEECFE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dirty="0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 rot="5400000">
              <a:off x="6447620" y="4880346"/>
              <a:ext cx="305487" cy="1054649"/>
            </a:xfrm>
            <a:prstGeom prst="rect">
              <a:avLst/>
            </a:prstGeom>
            <a:solidFill>
              <a:srgbClr val="EEECFE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dirty="0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 rot="5400000">
              <a:off x="7502269" y="4880346"/>
              <a:ext cx="305487" cy="105464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dirty="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 rot="5400000">
              <a:off x="8556918" y="4880346"/>
              <a:ext cx="305487" cy="105464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dirty="0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9168620" y="5264994"/>
              <a:ext cx="136733" cy="28849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dirty="0"/>
            </a:p>
          </p:txBody>
        </p:sp>
        <p:cxnSp>
          <p:nvCxnSpPr>
            <p:cNvPr id="28" name="Straight Arrow Connector 27"/>
            <p:cNvCxnSpPr>
              <a:cxnSpLocks noChangeAspect="1"/>
            </p:cNvCxnSpPr>
            <p:nvPr/>
          </p:nvCxnSpPr>
          <p:spPr bwMode="auto">
            <a:xfrm>
              <a:off x="3479640" y="4370938"/>
              <a:ext cx="1536739" cy="8779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cxnSpLocks noChangeAspect="1"/>
            </p:cNvCxnSpPr>
            <p:nvPr/>
          </p:nvCxnSpPr>
          <p:spPr bwMode="auto">
            <a:xfrm>
              <a:off x="4520550" y="4365134"/>
              <a:ext cx="1536739" cy="8779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cxnSpLocks noChangeAspect="1"/>
            </p:cNvCxnSpPr>
            <p:nvPr/>
          </p:nvCxnSpPr>
          <p:spPr bwMode="auto">
            <a:xfrm>
              <a:off x="5545714" y="4370937"/>
              <a:ext cx="527323" cy="8721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cxnSpLocks noChangeAspect="1"/>
            </p:cNvCxnSpPr>
            <p:nvPr/>
          </p:nvCxnSpPr>
          <p:spPr bwMode="auto">
            <a:xfrm>
              <a:off x="6579257" y="4376293"/>
              <a:ext cx="543073" cy="8721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3888443" y="5248450"/>
              <a:ext cx="1058631" cy="37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Output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>
                  <a:spLocks noChangeAspect="1"/>
                </p:cNvSpPr>
                <p:nvPr/>
              </p:nvSpPr>
              <p:spPr>
                <a:xfrm>
                  <a:off x="9105726" y="3416384"/>
                  <a:ext cx="832453" cy="4094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200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726" y="3416384"/>
                  <a:ext cx="832453" cy="40947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 bwMode="auto">
                <a:xfrm>
                  <a:off x="5243279" y="3425705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05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05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3279" y="3425705"/>
                  <a:ext cx="681038" cy="374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947" b="-2439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>
                  <a:spLocks noChangeAspect="1"/>
                </p:cNvSpPr>
                <p:nvPr/>
              </p:nvSpPr>
              <p:spPr bwMode="auto">
                <a:xfrm>
                  <a:off x="7331593" y="3425705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05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05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05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31593" y="3425705"/>
                  <a:ext cx="681038" cy="374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5263" b="-2439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>
                  <a:spLocks noChangeAspect="1"/>
                </p:cNvSpPr>
                <p:nvPr/>
              </p:nvSpPr>
              <p:spPr bwMode="auto">
                <a:xfrm>
                  <a:off x="4651728" y="256688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05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05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0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0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1728" y="2566887"/>
                  <a:ext cx="681038" cy="374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400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>
                  <a:spLocks noChangeAspect="1"/>
                </p:cNvSpPr>
                <p:nvPr/>
              </p:nvSpPr>
              <p:spPr bwMode="auto">
                <a:xfrm>
                  <a:off x="6695625" y="256688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05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05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0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95625" y="2566887"/>
                  <a:ext cx="681038" cy="37422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632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>
                  <a:spLocks noChangeAspect="1"/>
                </p:cNvSpPr>
                <p:nvPr/>
              </p:nvSpPr>
              <p:spPr bwMode="auto">
                <a:xfrm>
                  <a:off x="8765207" y="256688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05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05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0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65207" y="2566887"/>
                  <a:ext cx="681038" cy="374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3947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/>
          <p:cNvSpPr txBox="1"/>
          <p:nvPr/>
        </p:nvSpPr>
        <p:spPr>
          <a:xfrm>
            <a:off x="7693393" y="50615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14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PRNG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3974" y="2237986"/>
            <a:ext cx="54781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ScreenOS</a:t>
            </a:r>
            <a:r>
              <a:rPr lang="en-US" sz="1400" dirty="0"/>
              <a:t> does make use of the </a:t>
            </a:r>
            <a:r>
              <a:rPr lang="en-US" sz="1400" dirty="0" err="1"/>
              <a:t>Dual_EC_DRBG</a:t>
            </a:r>
            <a:r>
              <a:rPr lang="en-US" sz="1400" dirty="0"/>
              <a:t> </a:t>
            </a:r>
            <a:r>
              <a:rPr lang="en-US" sz="1400" dirty="0" smtClean="0"/>
              <a:t>standard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but </a:t>
            </a:r>
            <a:r>
              <a:rPr lang="en-US" sz="1400" dirty="0"/>
              <a:t>is designed to not use </a:t>
            </a:r>
            <a:r>
              <a:rPr lang="en-US" sz="1400" dirty="0" err="1"/>
              <a:t>Dual_EC_DBRG</a:t>
            </a:r>
            <a:r>
              <a:rPr lang="en-US" sz="1400" dirty="0"/>
              <a:t> as </a:t>
            </a:r>
            <a:r>
              <a:rPr lang="en-US" sz="1400" dirty="0" smtClean="0"/>
              <a:t>its primary </a:t>
            </a:r>
            <a:r>
              <a:rPr lang="en-US" sz="1400" dirty="0"/>
              <a:t>random number generator. </a:t>
            </a:r>
            <a:r>
              <a:rPr lang="en-US" sz="1400" dirty="0" err="1"/>
              <a:t>ScreenOS</a:t>
            </a:r>
            <a:r>
              <a:rPr lang="en-US" sz="1400" dirty="0"/>
              <a:t> uses </a:t>
            </a:r>
            <a:r>
              <a:rPr lang="en-US" sz="1400" dirty="0" smtClean="0"/>
              <a:t>it in </a:t>
            </a:r>
            <a:r>
              <a:rPr lang="en-US" sz="1400" dirty="0"/>
              <a:t>a way that should not be vulnerable to the </a:t>
            </a:r>
            <a:r>
              <a:rPr lang="en-US" sz="1400" dirty="0" smtClean="0"/>
              <a:t>possible issue </a:t>
            </a:r>
            <a:r>
              <a:rPr lang="en-US" sz="1400" dirty="0"/>
              <a:t>that has been brought to light. Instead of using </a:t>
            </a:r>
            <a:r>
              <a:rPr lang="en-US" sz="1400" dirty="0" smtClean="0"/>
              <a:t>the NIST </a:t>
            </a:r>
            <a:r>
              <a:rPr lang="en-US" sz="1400" dirty="0"/>
              <a:t>recommended curve points it uses </a:t>
            </a:r>
            <a:r>
              <a:rPr lang="en-US" sz="1400" dirty="0" smtClean="0"/>
              <a:t>self-generated basis </a:t>
            </a:r>
            <a:r>
              <a:rPr lang="en-US" sz="1400" dirty="0"/>
              <a:t>points and then takes the output as an input </a:t>
            </a:r>
            <a:r>
              <a:rPr lang="en-US" sz="1400" dirty="0" smtClean="0"/>
              <a:t>to FIPS/ANSI X.9.31 PRNG</a:t>
            </a:r>
            <a:r>
              <a:rPr lang="en-US" sz="1400" dirty="0"/>
              <a:t>, which is the </a:t>
            </a:r>
            <a:r>
              <a:rPr lang="en-US" sz="1400" dirty="0" smtClean="0"/>
              <a:t>random number </a:t>
            </a:r>
            <a:r>
              <a:rPr lang="en-US" sz="1400" dirty="0"/>
              <a:t>generator used in </a:t>
            </a:r>
            <a:r>
              <a:rPr lang="en-US" sz="1400" dirty="0" err="1"/>
              <a:t>ScreenOS</a:t>
            </a:r>
            <a:r>
              <a:rPr lang="en-US" sz="1400" dirty="0"/>
              <a:t> cryptographic </a:t>
            </a:r>
            <a:r>
              <a:rPr lang="en-US" sz="1400" dirty="0" smtClean="0"/>
              <a:t>operations.</a:t>
            </a:r>
          </a:p>
          <a:p>
            <a:pPr algn="just"/>
            <a:endParaRPr lang="en-US" sz="1400" dirty="0"/>
          </a:p>
          <a:p>
            <a:pPr algn="r"/>
            <a:r>
              <a:rPr lang="en-US" sz="1400" dirty="0" smtClean="0"/>
              <a:t>	</a:t>
            </a:r>
          </a:p>
          <a:p>
            <a:pPr algn="r"/>
            <a:r>
              <a:rPr lang="en-US" sz="1400" dirty="0" smtClean="0"/>
              <a:t>Juniper Knowledge Base Article KB28205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37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PRNG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89544" y="1664854"/>
            <a:ext cx="4393729" cy="419624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block[8], seed[8], key[24];  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X9.31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vars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output[32]; 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          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output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index;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dual_ec_generate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(output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32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);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output, 8);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8;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(key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&amp;output[index], 24);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32;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{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0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for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(; index &lt;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32;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index += 8) {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x9_31_generate_block(seed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key, block);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(&amp;output[index], block, 8);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65382" y="1676399"/>
            <a:ext cx="4147128" cy="419624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block[8],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seed[8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], key[24];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 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X9.31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vars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index,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same as v6.2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*output) 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0;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++;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if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(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&gt; 10 000)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for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(; index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&lt; 20;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index += 8) {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x9_31_generate_block(seed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key, block);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(&amp;output[index], block, 8);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745" y="1231731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ScreenOS</a:t>
            </a:r>
            <a:r>
              <a:rPr lang="en-US" sz="1600" dirty="0" smtClean="0"/>
              <a:t> v.6.2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799" y="1231731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ScreenOS</a:t>
            </a:r>
            <a:r>
              <a:rPr lang="en-US" sz="1600" dirty="0" smtClean="0"/>
              <a:t> v.6.1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783026" y="2445283"/>
            <a:ext cx="1428955" cy="2892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7453745" y="2829128"/>
            <a:ext cx="1758236" cy="5421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527636" y="2929265"/>
            <a:ext cx="1684345" cy="1606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9173370" y="2676697"/>
            <a:ext cx="11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global variable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437745" y="2159761"/>
            <a:ext cx="1228437" cy="19396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6961" y="5290068"/>
            <a:ext cx="1645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/>
                </a:solidFill>
              </a:rPr>
              <a:t>global shared buffer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7508515" y="2856714"/>
            <a:ext cx="468674" cy="19396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261331" y="4996852"/>
            <a:ext cx="963042" cy="276187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413000" y="5015242"/>
            <a:ext cx="1003299" cy="252105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4"/>
              </a:solidFill>
              <a:ea typeface="Cambria Math" panose="02040503050406030204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891271" y="3831937"/>
            <a:ext cx="838776" cy="18097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4"/>
              </a:solidFill>
              <a:ea typeface="Cambria Math" panose="02040503050406030204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620261" y="2171930"/>
            <a:ext cx="1099126" cy="169626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4"/>
              </a:solidFill>
              <a:ea typeface="Cambria Math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45284" y="4074598"/>
            <a:ext cx="1237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private variable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084944" y="4074598"/>
            <a:ext cx="972706" cy="1483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914649" y="3524094"/>
            <a:ext cx="1703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/>
                </a:solidFill>
              </a:rPr>
              <a:t>caller-supplied buffer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2987476" y="4675991"/>
            <a:ext cx="926654" cy="6417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588104" y="5283632"/>
            <a:ext cx="11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only 20 bytes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2839" y="6111670"/>
            <a:ext cx="731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Source:</a:t>
            </a:r>
            <a:r>
              <a:rPr lang="en-US" sz="1050" i="1" dirty="0" smtClean="0"/>
              <a:t> Where </a:t>
            </a:r>
            <a:r>
              <a:rPr lang="en-US" sz="1050" i="1" dirty="0"/>
              <a:t>did I leave my </a:t>
            </a:r>
            <a:r>
              <a:rPr lang="en-US" sz="1050" i="1" dirty="0" smtClean="0"/>
              <a:t>keys? Lessons </a:t>
            </a:r>
            <a:r>
              <a:rPr lang="en-US" sz="1050" i="1" dirty="0"/>
              <a:t>from the Juniper Dual EC incident </a:t>
            </a:r>
            <a:r>
              <a:rPr lang="en-US" sz="1050" i="1" dirty="0">
                <a:hlinkClick r:id="rId2"/>
              </a:rPr>
              <a:t>https://</a:t>
            </a:r>
            <a:r>
              <a:rPr lang="en-US" sz="1050" i="1" dirty="0" smtClean="0">
                <a:hlinkClick r:id="rId2"/>
              </a:rPr>
              <a:t>dl.acm.org/doi/10.1145/3266291</a:t>
            </a:r>
            <a:r>
              <a:rPr lang="en-US" sz="1050" i="1" dirty="0" smtClean="0"/>
              <a:t> </a:t>
            </a:r>
            <a:endParaRPr lang="en-US" sz="1050" i="1" dirty="0"/>
          </a:p>
          <a:p>
            <a:r>
              <a:rPr lang="en-US" sz="105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3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9" grpId="0"/>
      <p:bldP spid="27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6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IKEv2 / IPsec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381501" y="32092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695645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975" y="1863835"/>
            <a:ext cx="937317" cy="1294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968709" y="2109831"/>
            <a:ext cx="834842" cy="702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4361" y="2326313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nonce,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79696" y="2326313"/>
            <a:ext cx="58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xG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765819" y="2844562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erver nonce,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9696" y="2836674"/>
            <a:ext cx="58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dirty="0" err="1" smtClean="0"/>
              <a:t>G</a:t>
            </a:r>
            <a:endParaRPr lang="en-US" dirty="0" smtClean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4381501" y="4236387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381501" y="3722807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786764" y="3386004"/>
            <a:ext cx="226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authentication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65820" y="3907473"/>
            <a:ext cx="242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 authentication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45810" y="1652310"/>
            <a:ext cx="1545625" cy="1242856"/>
            <a:chOff x="8160053" y="3056448"/>
            <a:chExt cx="1545625" cy="124285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053" y="3727423"/>
              <a:ext cx="1545625" cy="571881"/>
            </a:xfrm>
            <a:prstGeom prst="rect">
              <a:avLst/>
            </a:prstGeom>
          </p:spPr>
        </p:pic>
        <p:pic>
          <p:nvPicPr>
            <p:cNvPr id="55" name="Content Placeholder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053" y="3056448"/>
              <a:ext cx="1424876" cy="949917"/>
            </a:xfrm>
            <a:prstGeom prst="rect">
              <a:avLst/>
            </a:prstGeom>
            <a:ln/>
          </p:spPr>
        </p:pic>
      </p:grpSp>
      <p:cxnSp>
        <p:nvCxnSpPr>
          <p:cNvPr id="56" name="Straight Arrow Connector 55"/>
          <p:cNvCxnSpPr/>
          <p:nvPr/>
        </p:nvCxnSpPr>
        <p:spPr bwMode="auto">
          <a:xfrm flipH="1">
            <a:off x="5865091" y="3232366"/>
            <a:ext cx="563274" cy="1477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420229" y="3269462"/>
            <a:ext cx="278064" cy="14220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4728870" y="4808094"/>
            <a:ext cx="261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Created by Juniper PRNG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 flipV="1">
            <a:off x="4867921" y="1619829"/>
            <a:ext cx="1588152" cy="14029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977083" y="1619828"/>
            <a:ext cx="1479873" cy="890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2755858" y="1284680"/>
            <a:ext cx="532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Knowledge of any of these allows deriving traffic encryption key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37738" y="2716442"/>
            <a:ext cx="1403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IKE: 8–256 bytes   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>
            <a:off x="4036570" y="3244655"/>
            <a:ext cx="940513" cy="5541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2598125" y="3765125"/>
            <a:ext cx="164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Juniper: 32 bytes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8486279" y="3143851"/>
            <a:ext cx="803564" cy="1040621"/>
            <a:chOff x="8486279" y="3143851"/>
            <a:chExt cx="803564" cy="104062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279" y="3143851"/>
              <a:ext cx="712438" cy="79591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8486279" y="3907473"/>
              <a:ext cx="803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Dual 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7" grpId="0"/>
      <p:bldP spid="70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2" descr="How Your Encryption May Be Depending on a Few Lava Lam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47" y="1547640"/>
            <a:ext cx="3644265" cy="20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81438" y="4264544"/>
            <a:ext cx="2436273" cy="1017816"/>
            <a:chOff x="999474" y="1266313"/>
            <a:chExt cx="2436273" cy="1017816"/>
          </a:xfrm>
        </p:grpSpPr>
        <p:pic>
          <p:nvPicPr>
            <p:cNvPr id="1026" name="Picture 2" descr="https://upload.wikimedia.org/wikipedia/commons/thumb/f/f7/Ring_oscillator_%283-stage%29.svg/1920px-Ring_oscillator_%283-stage%29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474" y="1675061"/>
              <a:ext cx="2436273" cy="609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358137" y="1266313"/>
              <a:ext cx="171894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0" dirty="0" smtClean="0"/>
                <a:t>Ring oscillators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1681" y="1378830"/>
            <a:ext cx="4926764" cy="2030829"/>
            <a:chOff x="409165" y="3115032"/>
            <a:chExt cx="4926764" cy="2030829"/>
          </a:xfrm>
        </p:grpSpPr>
        <p:pic>
          <p:nvPicPr>
            <p:cNvPr id="1028" name="Picture 4" descr="Behind Intel's New Random-Number Generator - IEEE Spectru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" r="-7993"/>
            <a:stretch/>
          </p:blipFill>
          <p:spPr bwMode="auto">
            <a:xfrm>
              <a:off x="409165" y="3537281"/>
              <a:ext cx="4926764" cy="1608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13074" y="3115032"/>
              <a:ext cx="171894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0" dirty="0" smtClean="0"/>
                <a:t>Thermal noise</a:t>
              </a:r>
            </a:p>
          </p:txBody>
        </p:sp>
      </p:grpSp>
      <p:pic>
        <p:nvPicPr>
          <p:cNvPr id="1030" name="Picture 6" descr="Can a computer generate a truly random number? - Quo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/>
        </p:blipFill>
        <p:spPr bwMode="auto">
          <a:xfrm>
            <a:off x="4558044" y="4673292"/>
            <a:ext cx="3677849" cy="16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44535" y="4172210"/>
            <a:ext cx="4697689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0" dirty="0" smtClean="0"/>
              <a:t>Quantum magic </a:t>
            </a:r>
            <a:br>
              <a:rPr lang="en-US" b="0" dirty="0" smtClean="0"/>
            </a:br>
            <a:r>
              <a:rPr lang="en-US" sz="1200" b="0" dirty="0" smtClean="0"/>
              <a:t>(radioactive decay, quantum tunneling, etc…) </a:t>
            </a:r>
            <a:endParaRPr lang="en-US" b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599680" y="3710545"/>
            <a:ext cx="436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https://www.cloudflare.com/learning/ssl/lava-lamp-encryption</a:t>
            </a:r>
            <a:r>
              <a:rPr lang="en-US" sz="1200" dirty="0" smtClean="0">
                <a:hlinkClick r:id="rId6"/>
              </a:rPr>
              <a:t>/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70244" y="3344101"/>
            <a:ext cx="270198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dirty="0" smtClean="0"/>
              <a:t>Entropy 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62" y="4633875"/>
            <a:ext cx="2128186" cy="14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 backdoor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6" y="3265908"/>
            <a:ext cx="3542310" cy="131065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628435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Juniper Networks: big manufacturer of network equipment (routers, VPNs, firewalls,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Major customers: </a:t>
            </a:r>
            <a:r>
              <a:rPr lang="en-US" sz="1400" dirty="0" err="1" smtClean="0"/>
              <a:t>telcos</a:t>
            </a:r>
            <a:r>
              <a:rPr lang="en-US" sz="1400" dirty="0" smtClean="0"/>
              <a:t>, banks, US DoD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2015: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Hackers had obtained access to source code repository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Only change:	</a:t>
            </a:r>
            <a:endParaRPr lang="en-US" sz="1400" dirty="0" smtClean="0"/>
          </a:p>
          <a:p>
            <a:pPr marL="0" indent="0"/>
            <a:r>
              <a:rPr lang="en-US" sz="1400" dirty="0" smtClean="0"/>
              <a:t>           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--- </a:t>
            </a:r>
            <a:r>
              <a:rPr lang="en-US" sz="1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= 2c55e5e45edf713dc43475effe8813a60326a64d9ba3d2e39cb639b0f3b0ad10 </a:t>
            </a:r>
          </a:p>
          <a:p>
            <a:pPr marL="0" indent="0"/>
            <a:r>
              <a:rPr lang="en-US" sz="1100" dirty="0" smtClean="0">
                <a:latin typeface="Consolas" panose="020B0609020204030204" pitchFamily="49" charset="0"/>
              </a:rPr>
              <a:t>       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+++ </a:t>
            </a:r>
            <a:r>
              <a:rPr lang="en-US" sz="11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= 9585320eeaf81044f20d55030a035b11bece81c785e6c933e4a8a131f6578107</a:t>
            </a:r>
            <a:r>
              <a:rPr lang="en-US" sz="1100" dirty="0" smtClean="0"/>
              <a:t>	</a:t>
            </a:r>
          </a:p>
          <a:p>
            <a:pPr marL="0" indent="0"/>
            <a:endParaRPr lang="en-US" sz="1600" dirty="0"/>
          </a:p>
        </p:txBody>
      </p:sp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  <p:sp>
        <p:nvSpPr>
          <p:cNvPr id="2" name="Rectangle 1"/>
          <p:cNvSpPr/>
          <p:nvPr/>
        </p:nvSpPr>
        <p:spPr>
          <a:xfrm>
            <a:off x="1789569" y="2909765"/>
            <a:ext cx="475410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IMPORTANT JUNIPER SECURITY ANNOUNCEMENT</a:t>
            </a:r>
          </a:p>
          <a:p>
            <a:endParaRPr lang="en-US" sz="1050" dirty="0"/>
          </a:p>
          <a:p>
            <a:r>
              <a:rPr lang="en-US" sz="1050" dirty="0" smtClean="0"/>
              <a:t>During </a:t>
            </a:r>
            <a:r>
              <a:rPr lang="en-US" sz="1050" dirty="0"/>
              <a:t>a recent internal code review, Juniper discovered unauthorized code in </a:t>
            </a:r>
            <a:r>
              <a:rPr lang="en-US" sz="1050" dirty="0" err="1"/>
              <a:t>ScreenOS</a:t>
            </a:r>
            <a:r>
              <a:rPr lang="en-US" sz="1050" dirty="0"/>
              <a:t> that could allow a knowledgeable attacker to gain administrative access to </a:t>
            </a:r>
            <a:r>
              <a:rPr lang="en-US" sz="1050" dirty="0" err="1"/>
              <a:t>NetScreen</a:t>
            </a:r>
            <a:r>
              <a:rPr lang="en-US" sz="1050" b="1" dirty="0"/>
              <a:t>®</a:t>
            </a:r>
            <a:r>
              <a:rPr lang="en-US" sz="1050" dirty="0"/>
              <a:t> devices and to decrypt VPN connections.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231490" y="3263563"/>
            <a:ext cx="1166135" cy="192649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1071" y="3427893"/>
            <a:ext cx="788310" cy="192649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3916" y="5532582"/>
                <a:ext cx="2951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Juniper created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(yay! No NSA)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916" y="5532582"/>
                <a:ext cx="295164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62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67613" y="6079215"/>
            <a:ext cx="124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dis?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91338" y="5562599"/>
            <a:ext cx="612578" cy="1095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843713" y="5792879"/>
            <a:ext cx="723900" cy="3713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29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 backdoor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6" y="3265908"/>
            <a:ext cx="3542310" cy="13106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3391" y="1371600"/>
                <a:ext cx="6628435" cy="4724400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2008</a:t>
                </a:r>
                <a:r>
                  <a:rPr lang="en-US" sz="1600" dirty="0" smtClean="0"/>
                  <a:t> – Juniper </a:t>
                </a:r>
                <a:r>
                  <a:rPr lang="en-US" sz="1600" dirty="0" smtClean="0"/>
                  <a:t>starts using Dual </a:t>
                </a:r>
                <a:r>
                  <a:rPr lang="en-US" sz="1600" dirty="0" smtClean="0"/>
                  <a:t>EC in </a:t>
                </a:r>
                <a:r>
                  <a:rPr lang="en-US" sz="1600" dirty="0" err="1" smtClean="0"/>
                  <a:t>ScreenOS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2012 </a:t>
                </a:r>
                <a:r>
                  <a:rPr lang="en-US" sz="1600" dirty="0" smtClean="0"/>
                  <a:t>– Someone hacks into Juniper's code repositories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Changes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point in Dual EC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2015 </a:t>
                </a:r>
                <a:r>
                  <a:rPr lang="en-US" sz="1600" dirty="0" smtClean="0"/>
                  <a:t>– Juniper discovers intrusion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Changes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back to its original value  </a:t>
                </a:r>
                <a:endParaRPr lang="en-US" sz="1400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3391" y="1371600"/>
                <a:ext cx="6628435" cy="4724400"/>
              </a:xfrm>
              <a:blipFill>
                <a:blip r:embed="rId3"/>
                <a:stretch>
                  <a:fillRect l="-368" t="-3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</p:spTree>
    <p:extLst>
      <p:ext uri="{BB962C8B-B14F-4D97-AF65-F5344CB8AC3E}">
        <p14:creationId xmlns:p14="http://schemas.microsoft.com/office/powerpoint/2010/main" val="11589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381501" y="32092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695645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975" y="1863835"/>
            <a:ext cx="937317" cy="1294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968709" y="2109831"/>
            <a:ext cx="834842" cy="702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0208" y="2336308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random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86036" y="2829900"/>
            <a:ext cx="210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erver random, </a:t>
            </a:r>
            <a:r>
              <a:rPr lang="en-US" dirty="0" err="1" smtClean="0"/>
              <a:t>yG</a:t>
            </a:r>
            <a:endParaRPr lang="en-US" dirty="0" smtClean="0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4381501" y="3722807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5667527" y="3360150"/>
            <a:ext cx="5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xG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84249" y="1761404"/>
            <a:ext cx="1654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O</a:t>
            </a:r>
            <a:r>
              <a:rPr lang="en-US" sz="1400" dirty="0" smtClean="0">
                <a:solidFill>
                  <a:srgbClr val="C00000"/>
                </a:solidFill>
              </a:rPr>
              <a:t>nly 28 bytes </a:t>
            </a:r>
            <a:r>
              <a:rPr lang="en-US" sz="1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210148" y="2109831"/>
            <a:ext cx="116761" cy="2264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26909" y="2109831"/>
            <a:ext cx="83127" cy="8088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8380419" y="3209226"/>
            <a:ext cx="803564" cy="1040621"/>
            <a:chOff x="8486279" y="3143851"/>
            <a:chExt cx="803564" cy="10406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279" y="3143851"/>
              <a:ext cx="712438" cy="79591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486279" y="3907473"/>
              <a:ext cx="803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Dual 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5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Random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3392" y="1027586"/>
            <a:ext cx="6324023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NSA: please make the TLS </a:t>
            </a:r>
            <a:r>
              <a:rPr lang="en-US" sz="1600" dirty="0" err="1" smtClean="0"/>
              <a:t>nonces</a:t>
            </a:r>
            <a:r>
              <a:rPr lang="en-US" sz="1600" dirty="0" smtClean="0"/>
              <a:t> bigger…for reasons ;-)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Implementing Extended Random makes </a:t>
            </a:r>
            <a:br>
              <a:rPr lang="en-US" sz="1600" dirty="0" smtClean="0"/>
            </a:br>
            <a:r>
              <a:rPr lang="en-US" sz="1600" dirty="0" smtClean="0"/>
              <a:t>exploiting Dual EC 10,000 times easier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No real cryptographic justification exists</a:t>
            </a:r>
            <a:br>
              <a:rPr lang="en-US" sz="1600" dirty="0" smtClean="0"/>
            </a:br>
            <a:r>
              <a:rPr lang="en-US" sz="1600" dirty="0" smtClean="0"/>
              <a:t>for making them longer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93" y="1062617"/>
            <a:ext cx="3946642" cy="2383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92" y="2433719"/>
            <a:ext cx="3752045" cy="2274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314" y="3362877"/>
            <a:ext cx="3936315" cy="2415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35250"/>
          <a:stretch/>
        </p:blipFill>
        <p:spPr>
          <a:xfrm>
            <a:off x="6052940" y="4827446"/>
            <a:ext cx="4214298" cy="1554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6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Security – BSAFE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Turns out Juniper weren't the only one using Dual EC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RSA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Big computer and network security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Creator of BSAFE cryptographic library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2004</a:t>
            </a:r>
            <a:r>
              <a:rPr lang="en-US" sz="1800" dirty="0" smtClean="0"/>
              <a:t> – accepted $10 million from the NSA in order to make Dual EC the default in BSAFE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2014 </a:t>
            </a:r>
            <a:r>
              <a:rPr lang="en-US" sz="1800" dirty="0" smtClean="0"/>
              <a:t>– adapted the TLS Extended Random extension 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19" y="1727827"/>
            <a:ext cx="3238789" cy="11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09" y="1816733"/>
            <a:ext cx="3898177" cy="34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0072" y="4707417"/>
            <a:ext cx="9079971" cy="1362075"/>
          </a:xfrm>
        </p:spPr>
        <p:txBody>
          <a:bodyPr/>
          <a:lstStyle/>
          <a:p>
            <a:pPr algn="ctr"/>
            <a:r>
              <a:rPr lang="en-US" sz="2800" dirty="0" smtClean="0"/>
              <a:t>End of PART 1 </a:t>
            </a:r>
            <a:br>
              <a:rPr lang="en-US" sz="2800" dirty="0" smtClean="0"/>
            </a:br>
            <a:r>
              <a:rPr lang="en-US" sz="2800" dirty="0"/>
              <a:t>(</a:t>
            </a:r>
            <a:r>
              <a:rPr lang="en-US" sz="2800" dirty="0" smtClean="0"/>
              <a:t>symmetric Crypto)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17" y="1552535"/>
            <a:ext cx="1360983" cy="27083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symmetric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7643092"/>
                  </p:ext>
                </p:extLst>
              </p:nvPr>
            </p:nvGraphicFramePr>
            <p:xfrm>
              <a:off x="623392" y="905087"/>
              <a:ext cx="11137236" cy="583592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383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0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85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23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24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Security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Pseudorandom</a:t>
                          </a:r>
                          <a:r>
                            <a:rPr lang="en-US" sz="1400" baseline="0" dirty="0" smtClean="0"/>
                            <a:t>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Keyed</a:t>
                          </a:r>
                          <a:r>
                            <a:rPr lang="en-US" sz="1400" baseline="0" dirty="0" smtClean="0"/>
                            <a:t> function mapping fixed-length input to fixed-length output</a:t>
                          </a:r>
                          <a:endParaRPr lang="en-US" sz="140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sup>
                                </m:sSup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 from random function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PRF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</a:t>
                          </a:r>
                        </a:p>
                        <a:p>
                          <a:r>
                            <a:rPr lang="en-US" sz="1400" dirty="0" smtClean="0"/>
                            <a:t>HMAC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Block cipher / pseudorandom permutation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Encrypt fixed-length</a:t>
                          </a:r>
                          <a:r>
                            <a:rPr lang="en-US" sz="1400" baseline="0" dirty="0" smtClean="0"/>
                            <a:t> block </a:t>
                          </a:r>
                          <a:endParaRPr lang="nb-NO" sz="1400" baseline="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nb-NO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aseline="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nb-NO" sz="1400" baseline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nb-NO" sz="1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aseline="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 from random permutation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PRP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Encrypt variable-length input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sz="1400" dirty="0" smtClean="0"/>
                            <a:t> (nonce-based)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IND-CPA</a:t>
                          </a:r>
                        </a:p>
                        <a:p>
                          <a:r>
                            <a:rPr lang="en-US" sz="1400" dirty="0" smtClean="0"/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CTR</a:t>
                          </a:r>
                          <a:br>
                            <a:rPr lang="en-US" sz="1400" dirty="0" smtClean="0"/>
                          </a:br>
                          <a:r>
                            <a:rPr lang="en-US" sz="1400" baseline="0" dirty="0" smtClean="0"/>
                            <a:t>CBC$</a:t>
                          </a:r>
                        </a:p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MAC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Produce fixed-length tag on variable-length message</a:t>
                          </a:r>
                          <a:br>
                            <a:rPr lang="en-US" sz="140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Tag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Vrfy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𝒯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Valid</m:t>
                                    </m:r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Invalid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tags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CBC-MAC</a:t>
                          </a:r>
                        </a:p>
                        <a:p>
                          <a:r>
                            <a:rPr lang="en-US" sz="1400" dirty="0" smtClean="0"/>
                            <a:t>CMAC</a:t>
                          </a:r>
                        </a:p>
                        <a:p>
                          <a:r>
                            <a:rPr lang="en-US" sz="1400" dirty="0" smtClean="0"/>
                            <a:t>HMAC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94718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Authenticated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Encrypt variable-length input </a:t>
                          </a:r>
                          <a:br>
                            <a:rPr lang="en-US" sz="1400" dirty="0" smtClean="0"/>
                          </a:b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Dec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dirty="0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b-NO" sz="1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dirty="0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With</a:t>
                          </a:r>
                          <a:r>
                            <a:rPr lang="en-US" sz="1400" baseline="0" dirty="0" smtClean="0"/>
                            <a:t> associated data + </a:t>
                          </a:r>
                          <a:r>
                            <a:rPr lang="en-US" sz="1400" baseline="0" dirty="0" err="1" smtClean="0"/>
                            <a:t>nonces</a:t>
                          </a:r>
                          <a:r>
                            <a:rPr lang="en-US" sz="1400" baseline="0" dirty="0" smtClean="0"/>
                            <a:t> (AEAD)</a:t>
                          </a:r>
                          <a:endParaRPr lang="en-US" sz="1400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∪{⊥}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Confidentiality</a:t>
                          </a:r>
                          <a:r>
                            <a:rPr lang="en-US" sz="1400" baseline="0" dirty="0" smtClean="0"/>
                            <a:t> + ciphertext integrity</a:t>
                          </a:r>
                          <a:br>
                            <a:rPr lang="en-US" sz="1400" baseline="0" dirty="0" smtClean="0"/>
                          </a:br>
                          <a:r>
                            <a:rPr lang="en-US" sz="1400" baseline="0" dirty="0" smtClean="0"/>
                            <a:t/>
                          </a:r>
                          <a:br>
                            <a:rPr lang="en-US" sz="1400" baseline="0" dirty="0" smtClean="0"/>
                          </a:br>
                          <a:r>
                            <a:rPr lang="en-US" sz="1400" baseline="0" dirty="0" smtClean="0"/>
                            <a:t/>
                          </a:r>
                          <a:br>
                            <a:rPr lang="en-US" sz="1400" baseline="0" dirty="0" smtClean="0"/>
                          </a:br>
                          <a:endParaRPr lang="en-US" sz="1400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Confidentiality (message)</a:t>
                          </a:r>
                          <a:r>
                            <a:rPr lang="en-US" sz="1400" baseline="0" dirty="0" smtClean="0"/>
                            <a:t> + ciphertext and AD integrity</a:t>
                          </a:r>
                          <a:endParaRPr lang="en-US" sz="1400" dirty="0" smtClean="0"/>
                        </a:p>
                        <a:p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EtM</a:t>
                          </a:r>
                          <a:endParaRPr lang="en-US" sz="1400" dirty="0" smtClean="0"/>
                        </a:p>
                        <a:p>
                          <a:r>
                            <a:rPr lang="en-US" sz="1400" dirty="0" smtClean="0"/>
                            <a:t>GCM</a:t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OCB</a:t>
                          </a:r>
                        </a:p>
                        <a:p>
                          <a:r>
                            <a:rPr lang="en-US" sz="1400" dirty="0" smtClean="0"/>
                            <a:t>CCM</a:t>
                          </a:r>
                          <a:br>
                            <a:rPr lang="en-US" sz="1400" dirty="0" smtClean="0"/>
                          </a:b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4718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Hash</a:t>
                          </a:r>
                          <a:r>
                            <a:rPr lang="en-US" sz="1400" baseline="0" dirty="0" smtClean="0"/>
                            <a:t>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Keyless function</a:t>
                          </a:r>
                          <a:r>
                            <a:rPr lang="en-US" sz="1400" baseline="0" dirty="0" smtClean="0"/>
                            <a:t> mapping variable-length messages to fixed-length tags</a:t>
                          </a:r>
                          <a:endParaRPr lang="en-US" sz="1400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  <m: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𝒴</m:t>
                              </m:r>
                            </m:oMath>
                          </a14:m>
                          <a:r>
                            <a:rPr lang="en-US" sz="1400" dirty="0" smtClean="0"/>
                            <a:t> 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Collision-resistance + one-</a:t>
                          </a:r>
                          <a:r>
                            <a:rPr lang="en-US" sz="1400" dirty="0" err="1" smtClean="0"/>
                            <a:t>wayness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SHA1</a:t>
                          </a:r>
                        </a:p>
                        <a:p>
                          <a:r>
                            <a:rPr lang="en-US" sz="1400" dirty="0" smtClean="0"/>
                            <a:t>SHA2-256</a:t>
                          </a:r>
                        </a:p>
                        <a:p>
                          <a:r>
                            <a:rPr lang="en-US" sz="1400" dirty="0" smtClean="0"/>
                            <a:t>SHA2-512</a:t>
                          </a:r>
                        </a:p>
                        <a:p>
                          <a:r>
                            <a:rPr lang="en-US" sz="1400" dirty="0" smtClean="0"/>
                            <a:t>SHA3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7643092"/>
                  </p:ext>
                </p:extLst>
              </p:nvPr>
            </p:nvGraphicFramePr>
            <p:xfrm>
              <a:off x="623392" y="905087"/>
              <a:ext cx="11137236" cy="583592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3834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2704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99857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0623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4224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Security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3837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Pseudorandom</a:t>
                          </a:r>
                          <a:r>
                            <a:rPr lang="en-US" sz="1400" baseline="0" dirty="0" smtClean="0"/>
                            <a:t>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52066" r="-167970" b="-649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 from random function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PRF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</a:t>
                          </a:r>
                        </a:p>
                        <a:p>
                          <a:r>
                            <a:rPr lang="en-US" sz="1400" dirty="0" smtClean="0"/>
                            <a:t>HMAC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Block cipher / pseudorandom permutation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216471" r="-167970" b="-82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 from random permutation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PRP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224167" r="-167970" b="-48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IND-CPA</a:t>
                          </a:r>
                        </a:p>
                        <a:p>
                          <a:r>
                            <a:rPr lang="en-US" sz="1400" dirty="0" smtClean="0"/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CTR</a:t>
                          </a:r>
                          <a:r>
                            <a:rPr lang="en-US" sz="1400" dirty="0" smtClean="0"/>
                            <a:t/>
                          </a:r>
                          <a:br>
                            <a:rPr lang="en-US" sz="1400" dirty="0" smtClean="0"/>
                          </a:br>
                          <a:r>
                            <a:rPr lang="en-US" sz="1400" baseline="0" dirty="0" smtClean="0"/>
                            <a:t>CBC$</a:t>
                          </a:r>
                        </a:p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MAC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250968" r="-167970" b="-27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tags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CBC-MAC</a:t>
                          </a:r>
                        </a:p>
                        <a:p>
                          <a:r>
                            <a:rPr lang="en-US" sz="1400" dirty="0" smtClean="0"/>
                            <a:t>CMAC</a:t>
                          </a:r>
                        </a:p>
                        <a:p>
                          <a:r>
                            <a:rPr lang="en-US" sz="1400" dirty="0" smtClean="0"/>
                            <a:t>HMAC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158496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Authenticated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208429" r="-167970" b="-632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Confidentiality</a:t>
                          </a:r>
                          <a:r>
                            <a:rPr lang="en-US" sz="1400" baseline="0" dirty="0" smtClean="0"/>
                            <a:t> + ciphertext integrity</a:t>
                          </a:r>
                          <a:br>
                            <a:rPr lang="en-US" sz="1400" baseline="0" dirty="0" smtClean="0"/>
                          </a:br>
                          <a:r>
                            <a:rPr lang="en-US" sz="1400" baseline="0" dirty="0" smtClean="0"/>
                            <a:t/>
                          </a:r>
                          <a:br>
                            <a:rPr lang="en-US" sz="1400" baseline="0" dirty="0" smtClean="0"/>
                          </a:br>
                          <a:r>
                            <a:rPr lang="en-US" sz="1400" baseline="0" dirty="0" smtClean="0"/>
                            <a:t/>
                          </a:r>
                          <a:br>
                            <a:rPr lang="en-US" sz="1400" baseline="0" dirty="0" smtClean="0"/>
                          </a:br>
                          <a:endParaRPr lang="en-US" sz="1400" baseline="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Confidentiality (message)</a:t>
                          </a:r>
                          <a:r>
                            <a:rPr lang="en-US" sz="1400" baseline="0" dirty="0" smtClean="0"/>
                            <a:t> + ciphertext and AD integrity</a:t>
                          </a:r>
                          <a:endParaRPr lang="en-US" sz="1400" dirty="0" smtClean="0"/>
                        </a:p>
                        <a:p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EtM</a:t>
                          </a:r>
                          <a:endParaRPr lang="en-US" sz="1400" dirty="0" smtClean="0"/>
                        </a:p>
                        <a:p>
                          <a:r>
                            <a:rPr lang="en-US" sz="1400" dirty="0" smtClean="0"/>
                            <a:t>GCM</a:t>
                          </a:r>
                          <a:br>
                            <a:rPr lang="en-US" sz="1400" dirty="0" smtClean="0"/>
                          </a:br>
                          <a:r>
                            <a:rPr lang="en-US" sz="1400" dirty="0" smtClean="0"/>
                            <a:t>OCB</a:t>
                          </a:r>
                        </a:p>
                        <a:p>
                          <a:r>
                            <a:rPr lang="en-US" sz="1400" dirty="0" smtClean="0"/>
                            <a:t>CCM</a:t>
                          </a:r>
                          <a:br>
                            <a:rPr lang="en-US" sz="1400" dirty="0" smtClean="0"/>
                          </a:b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947189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Hash</a:t>
                          </a:r>
                          <a:r>
                            <a:rPr lang="en-US" sz="1400" baseline="0" dirty="0" smtClean="0"/>
                            <a:t>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519355" r="-16797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Collision-resistance + one-</a:t>
                          </a:r>
                          <a:r>
                            <a:rPr lang="en-US" sz="1400" dirty="0" err="1" smtClean="0"/>
                            <a:t>wayness</a:t>
                          </a:r>
                          <a:r>
                            <a:rPr lang="en-US" sz="1400" baseline="0" dirty="0" smtClean="0"/>
                            <a:t>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SHA1</a:t>
                          </a:r>
                        </a:p>
                        <a:p>
                          <a:r>
                            <a:rPr lang="en-US" sz="1400" dirty="0" smtClean="0"/>
                            <a:t>SHA2-256</a:t>
                          </a:r>
                        </a:p>
                        <a:p>
                          <a:r>
                            <a:rPr lang="en-US" sz="1400" dirty="0" smtClean="0"/>
                            <a:t>SHA2-512</a:t>
                          </a:r>
                        </a:p>
                        <a:p>
                          <a:r>
                            <a:rPr lang="en-US" sz="1400" dirty="0" smtClean="0"/>
                            <a:t>SHA3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symmetric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3724414"/>
                  </p:ext>
                </p:extLst>
              </p:nvPr>
            </p:nvGraphicFramePr>
            <p:xfrm>
              <a:off x="623392" y="905087"/>
              <a:ext cx="11137236" cy="132327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383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0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482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265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2244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Security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Pseudorandom</a:t>
                          </a:r>
                          <a:r>
                            <a:rPr lang="en-US" sz="1400" baseline="0" dirty="0" smtClean="0"/>
                            <a:t> generator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 </a:t>
                          </a:r>
                          <a:r>
                            <a:rPr lang="en-US" sz="1400" baseline="0" dirty="0" smtClean="0"/>
                            <a:t>mapping short input seed to long (basically infinite) output string</a:t>
                          </a:r>
                          <a:br>
                            <a:rPr lang="en-US" sz="1400" baseline="0" dirty="0" smtClean="0"/>
                          </a:br>
                          <a:endParaRPr lang="en-US" sz="140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p>
                                </m:sSup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Indistinguishability</a:t>
                          </a:r>
                          <a:r>
                            <a:rPr lang="en-US" sz="1400" baseline="0" dirty="0" smtClean="0"/>
                            <a:t>: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should look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like random string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PRNG/PRG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AES-CTR</a:t>
                          </a:r>
                        </a:p>
                        <a:p>
                          <a:r>
                            <a:rPr lang="en-US" sz="140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ChaCha20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3724414"/>
                  </p:ext>
                </p:extLst>
              </p:nvPr>
            </p:nvGraphicFramePr>
            <p:xfrm>
              <a:off x="623392" y="905087"/>
              <a:ext cx="11137236" cy="132327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3834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2704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84829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21265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4224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Security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52437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Pseudorandom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baseline="0" dirty="0" smtClean="0"/>
                            <a:t>generator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2812" t="-40127" r="-16797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8715" t="-40127" r="-93148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PRNG/PRG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AES-CTR</a:t>
                          </a:r>
                        </a:p>
                        <a:p>
                          <a:r>
                            <a:rPr lang="en-US" sz="140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ChaCha20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Connector 158"/>
          <p:cNvCxnSpPr/>
          <p:nvPr/>
        </p:nvCxnSpPr>
        <p:spPr bwMode="auto">
          <a:xfrm>
            <a:off x="8756524" y="2313687"/>
            <a:ext cx="0" cy="2385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/>
          <p:cNvCxnSpPr/>
          <p:nvPr/>
        </p:nvCxnSpPr>
        <p:spPr bwMode="auto">
          <a:xfrm>
            <a:off x="7275185" y="2313687"/>
            <a:ext cx="0" cy="2385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Ring-oscillators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85" name="Group 184"/>
          <p:cNvGrpSpPr/>
          <p:nvPr/>
        </p:nvGrpSpPr>
        <p:grpSpPr>
          <a:xfrm>
            <a:off x="6292349" y="2753123"/>
            <a:ext cx="2544366" cy="326095"/>
            <a:chOff x="6292349" y="2753123"/>
            <a:chExt cx="2544366" cy="32609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294854" y="2754816"/>
              <a:ext cx="0" cy="1818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292349" y="2759558"/>
              <a:ext cx="3244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612745" y="2756802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6607733" y="3074476"/>
              <a:ext cx="3244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6928129" y="2756069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925624" y="2759560"/>
              <a:ext cx="3244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7246019" y="2756802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241760" y="3072490"/>
              <a:ext cx="3244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562155" y="2754084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7559650" y="2757574"/>
              <a:ext cx="3244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881739" y="2753123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878912" y="3072490"/>
              <a:ext cx="3244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8199308" y="2754084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8193416" y="2757574"/>
              <a:ext cx="3244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8513811" y="2754816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8512310" y="3072702"/>
              <a:ext cx="3244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832705" y="2846472"/>
              <a:ext cx="0" cy="2302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" name="Group 124"/>
          <p:cNvGrpSpPr/>
          <p:nvPr/>
        </p:nvGrpSpPr>
        <p:grpSpPr>
          <a:xfrm>
            <a:off x="4138342" y="2699011"/>
            <a:ext cx="2622706" cy="1018411"/>
            <a:chOff x="2450944" y="2838048"/>
            <a:chExt cx="2622706" cy="1018411"/>
          </a:xfrm>
        </p:grpSpPr>
        <p:grpSp>
          <p:nvGrpSpPr>
            <p:cNvPr id="87" name="Group 86"/>
            <p:cNvGrpSpPr/>
            <p:nvPr/>
          </p:nvGrpSpPr>
          <p:grpSpPr>
            <a:xfrm>
              <a:off x="3045756" y="3033955"/>
              <a:ext cx="755387" cy="822504"/>
              <a:chOff x="2476877" y="2542866"/>
              <a:chExt cx="755387" cy="822504"/>
            </a:xfrm>
          </p:grpSpPr>
          <p:sp>
            <p:nvSpPr>
              <p:cNvPr id="85" name="Isosceles Triangle 84"/>
              <p:cNvSpPr/>
              <p:nvPr/>
            </p:nvSpPr>
            <p:spPr bwMode="auto">
              <a:xfrm rot="5400000">
                <a:off x="2406176" y="2613567"/>
                <a:ext cx="822504" cy="681101"/>
              </a:xfrm>
              <a:prstGeom prst="triangl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3160264" y="2914125"/>
                <a:ext cx="72000" cy="72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88" name="Straight Connector 87"/>
            <p:cNvCxnSpPr>
              <a:stCxn id="86" idx="6"/>
            </p:cNvCxnSpPr>
            <p:nvPr/>
          </p:nvCxnSpPr>
          <p:spPr bwMode="auto">
            <a:xfrm>
              <a:off x="3801143" y="3441214"/>
              <a:ext cx="127250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>
              <a:endCxn id="85" idx="3"/>
            </p:cNvCxnSpPr>
            <p:nvPr/>
          </p:nvCxnSpPr>
          <p:spPr bwMode="auto">
            <a:xfrm>
              <a:off x="2450944" y="3445207"/>
              <a:ext cx="59481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 flipV="1">
              <a:off x="4165904" y="2838048"/>
              <a:ext cx="0" cy="61051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>
              <a:off x="2450944" y="2840194"/>
              <a:ext cx="17149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2458289" y="2838048"/>
              <a:ext cx="1" cy="61051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8" name="Group 157"/>
          <p:cNvGrpSpPr/>
          <p:nvPr/>
        </p:nvGrpSpPr>
        <p:grpSpPr>
          <a:xfrm>
            <a:off x="6109654" y="4109588"/>
            <a:ext cx="4131112" cy="329857"/>
            <a:chOff x="6104891" y="3904793"/>
            <a:chExt cx="4131112" cy="329857"/>
          </a:xfrm>
        </p:grpSpPr>
        <p:cxnSp>
          <p:nvCxnSpPr>
            <p:cNvPr id="132" name="Straight Connector 131"/>
            <p:cNvCxnSpPr/>
            <p:nvPr/>
          </p:nvCxnSpPr>
          <p:spPr bwMode="auto">
            <a:xfrm>
              <a:off x="6104891" y="3907551"/>
              <a:ext cx="4167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6519992" y="3904793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6517747" y="4229908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7269079" y="3911502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7263279" y="3914992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8009107" y="3910541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8007008" y="4229908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8748913" y="3911502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8746383" y="3914992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9488290" y="3912234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9484812" y="4230120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10226717" y="4003890"/>
              <a:ext cx="0" cy="2302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0" name="TextBox 159"/>
          <p:cNvSpPr txBox="1"/>
          <p:nvPr/>
        </p:nvSpPr>
        <p:spPr>
          <a:xfrm>
            <a:off x="5240645" y="4149164"/>
            <a:ext cx="75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Clock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966465" y="4780203"/>
            <a:ext cx="755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sample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8455011" y="4776127"/>
            <a:ext cx="755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sample</a:t>
            </a:r>
          </a:p>
        </p:txBody>
      </p:sp>
      <p:cxnSp>
        <p:nvCxnSpPr>
          <p:cNvPr id="175" name="Straight Connector 174"/>
          <p:cNvCxnSpPr/>
          <p:nvPr/>
        </p:nvCxnSpPr>
        <p:spPr bwMode="auto">
          <a:xfrm>
            <a:off x="7252243" y="2759178"/>
            <a:ext cx="72470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27000">
                  <a:schemeClr val="accent2"/>
                </a:gs>
                <a:gs pos="67000">
                  <a:schemeClr val="accent2">
                    <a:lumMod val="20000"/>
                    <a:lumOff val="80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Connector 175"/>
          <p:cNvCxnSpPr/>
          <p:nvPr/>
        </p:nvCxnSpPr>
        <p:spPr bwMode="auto">
          <a:xfrm>
            <a:off x="7174760" y="2772131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Connector 176"/>
          <p:cNvCxnSpPr/>
          <p:nvPr/>
        </p:nvCxnSpPr>
        <p:spPr bwMode="auto">
          <a:xfrm>
            <a:off x="7174760" y="3072886"/>
            <a:ext cx="65099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19000">
                  <a:schemeClr val="accent2">
                    <a:lumMod val="20000"/>
                    <a:lumOff val="80000"/>
                  </a:schemeClr>
                </a:gs>
                <a:gs pos="81000">
                  <a:schemeClr val="accent2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Straight Connector 177"/>
          <p:cNvCxnSpPr/>
          <p:nvPr/>
        </p:nvCxnSpPr>
        <p:spPr bwMode="auto">
          <a:xfrm>
            <a:off x="7195398" y="2767306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Straight Connector 178"/>
          <p:cNvCxnSpPr/>
          <p:nvPr/>
        </p:nvCxnSpPr>
        <p:spPr bwMode="auto">
          <a:xfrm>
            <a:off x="7218416" y="2767306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Straight Connector 179"/>
          <p:cNvCxnSpPr/>
          <p:nvPr/>
        </p:nvCxnSpPr>
        <p:spPr bwMode="auto">
          <a:xfrm>
            <a:off x="7276033" y="2766701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Straight Connector 180"/>
          <p:cNvCxnSpPr/>
          <p:nvPr/>
        </p:nvCxnSpPr>
        <p:spPr bwMode="auto">
          <a:xfrm>
            <a:off x="7301761" y="2766701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Straight Connector 181"/>
          <p:cNvCxnSpPr/>
          <p:nvPr/>
        </p:nvCxnSpPr>
        <p:spPr bwMode="auto">
          <a:xfrm>
            <a:off x="7323575" y="2755504"/>
            <a:ext cx="0" cy="3076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105632" y="3641581"/>
            <a:ext cx="1099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Shot noise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37547" y="4111955"/>
            <a:ext cx="1754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Thermal agitation 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43" y="3126871"/>
            <a:ext cx="379799" cy="3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4151008" y="3411752"/>
            <a:ext cx="703596" cy="2705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4424862" y="3481353"/>
            <a:ext cx="466864" cy="6282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36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  <p:bldP spid="4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Connector 158"/>
          <p:cNvCxnSpPr/>
          <p:nvPr/>
        </p:nvCxnSpPr>
        <p:spPr bwMode="auto">
          <a:xfrm>
            <a:off x="8756524" y="2313687"/>
            <a:ext cx="0" cy="2385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/>
          <p:cNvCxnSpPr/>
          <p:nvPr/>
        </p:nvCxnSpPr>
        <p:spPr bwMode="auto">
          <a:xfrm>
            <a:off x="7275185" y="2313687"/>
            <a:ext cx="0" cy="23859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Ring-oscillators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6294854" y="2754816"/>
            <a:ext cx="0" cy="1818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6292349" y="2759558"/>
            <a:ext cx="324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612745" y="2756802"/>
            <a:ext cx="0" cy="322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607733" y="3074476"/>
            <a:ext cx="324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6928129" y="2756069"/>
            <a:ext cx="0" cy="322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6925624" y="2759560"/>
            <a:ext cx="324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7246019" y="2756802"/>
            <a:ext cx="0" cy="322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7241760" y="3072490"/>
            <a:ext cx="324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7562155" y="2754084"/>
            <a:ext cx="0" cy="322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7559650" y="2757574"/>
            <a:ext cx="324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7881739" y="2753123"/>
            <a:ext cx="0" cy="322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7878912" y="3072490"/>
            <a:ext cx="324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8199308" y="2754084"/>
            <a:ext cx="0" cy="322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8193416" y="2757574"/>
            <a:ext cx="324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8513811" y="2754816"/>
            <a:ext cx="0" cy="3224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8512310" y="3072702"/>
            <a:ext cx="324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8832705" y="2846472"/>
            <a:ext cx="0" cy="230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7248620" y="2759178"/>
            <a:ext cx="120198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27000">
                  <a:schemeClr val="accent2"/>
                </a:gs>
                <a:gs pos="67000">
                  <a:schemeClr val="accent2">
                    <a:lumMod val="20000"/>
                    <a:lumOff val="80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Group 86"/>
          <p:cNvGrpSpPr/>
          <p:nvPr/>
        </p:nvGrpSpPr>
        <p:grpSpPr>
          <a:xfrm>
            <a:off x="4733154" y="2894918"/>
            <a:ext cx="755387" cy="822504"/>
            <a:chOff x="2476877" y="2542866"/>
            <a:chExt cx="755387" cy="822504"/>
          </a:xfrm>
        </p:grpSpPr>
        <p:sp>
          <p:nvSpPr>
            <p:cNvPr id="85" name="Isosceles Triangle 84"/>
            <p:cNvSpPr/>
            <p:nvPr/>
          </p:nvSpPr>
          <p:spPr bwMode="auto">
            <a:xfrm rot="5400000">
              <a:off x="2406176" y="2613567"/>
              <a:ext cx="822504" cy="681101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3160264" y="2914125"/>
              <a:ext cx="72000" cy="72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  <p:cxnSp>
        <p:nvCxnSpPr>
          <p:cNvPr id="88" name="Straight Connector 87"/>
          <p:cNvCxnSpPr>
            <a:stCxn id="86" idx="6"/>
          </p:cNvCxnSpPr>
          <p:nvPr/>
        </p:nvCxnSpPr>
        <p:spPr bwMode="auto">
          <a:xfrm>
            <a:off x="5488541" y="3302177"/>
            <a:ext cx="127250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endCxn id="85" idx="3"/>
          </p:cNvCxnSpPr>
          <p:nvPr/>
        </p:nvCxnSpPr>
        <p:spPr bwMode="auto">
          <a:xfrm>
            <a:off x="4138342" y="3306170"/>
            <a:ext cx="59481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5853302" y="2699011"/>
            <a:ext cx="0" cy="6105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1436463" y="2701157"/>
            <a:ext cx="441683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H="1">
            <a:off x="1444082" y="2699010"/>
            <a:ext cx="1" cy="6105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8" name="Group 157"/>
          <p:cNvGrpSpPr/>
          <p:nvPr/>
        </p:nvGrpSpPr>
        <p:grpSpPr>
          <a:xfrm>
            <a:off x="6109654" y="4109588"/>
            <a:ext cx="4131112" cy="329857"/>
            <a:chOff x="6104891" y="3904793"/>
            <a:chExt cx="4131112" cy="329857"/>
          </a:xfrm>
        </p:grpSpPr>
        <p:cxnSp>
          <p:nvCxnSpPr>
            <p:cNvPr id="132" name="Straight Connector 131"/>
            <p:cNvCxnSpPr/>
            <p:nvPr/>
          </p:nvCxnSpPr>
          <p:spPr bwMode="auto">
            <a:xfrm>
              <a:off x="6104891" y="3907551"/>
              <a:ext cx="4167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6519992" y="3904793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6517747" y="4229908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7269079" y="3911502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7263279" y="3914992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8009107" y="3910541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8007008" y="4229908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8748913" y="3911502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8746383" y="3914992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9488290" y="3912234"/>
              <a:ext cx="0" cy="3224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9484812" y="4230120"/>
              <a:ext cx="75119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10226717" y="4003890"/>
              <a:ext cx="0" cy="2302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1" name="TextBox 160"/>
          <p:cNvSpPr txBox="1"/>
          <p:nvPr/>
        </p:nvSpPr>
        <p:spPr>
          <a:xfrm>
            <a:off x="6966465" y="4780203"/>
            <a:ext cx="755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sample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8455011" y="4776127"/>
            <a:ext cx="755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5434" y="2898271"/>
            <a:ext cx="755387" cy="822504"/>
            <a:chOff x="3385434" y="2898271"/>
            <a:chExt cx="755387" cy="822504"/>
          </a:xfrm>
        </p:grpSpPr>
        <p:sp>
          <p:nvSpPr>
            <p:cNvPr id="54" name="Isosceles Triangle 53"/>
            <p:cNvSpPr/>
            <p:nvPr/>
          </p:nvSpPr>
          <p:spPr bwMode="auto">
            <a:xfrm rot="5400000">
              <a:off x="3314733" y="2968972"/>
              <a:ext cx="822504" cy="681101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4068821" y="3269530"/>
              <a:ext cx="72000" cy="72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  <p:cxnSp>
        <p:nvCxnSpPr>
          <p:cNvPr id="57" name="Straight Connector 56"/>
          <p:cNvCxnSpPr>
            <a:endCxn id="54" idx="3"/>
          </p:cNvCxnSpPr>
          <p:nvPr/>
        </p:nvCxnSpPr>
        <p:spPr bwMode="auto">
          <a:xfrm>
            <a:off x="2791861" y="3309523"/>
            <a:ext cx="5935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3" name="Group 62"/>
          <p:cNvGrpSpPr/>
          <p:nvPr/>
        </p:nvGrpSpPr>
        <p:grpSpPr>
          <a:xfrm>
            <a:off x="2030037" y="2898270"/>
            <a:ext cx="755387" cy="822504"/>
            <a:chOff x="3385434" y="2898271"/>
            <a:chExt cx="755387" cy="822504"/>
          </a:xfrm>
        </p:grpSpPr>
        <p:sp>
          <p:nvSpPr>
            <p:cNvPr id="68" name="Isosceles Triangle 67"/>
            <p:cNvSpPr/>
            <p:nvPr/>
          </p:nvSpPr>
          <p:spPr bwMode="auto">
            <a:xfrm rot="5400000">
              <a:off x="3314733" y="2968972"/>
              <a:ext cx="822504" cy="681101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4068821" y="3269530"/>
              <a:ext cx="72000" cy="72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  <p:cxnSp>
        <p:nvCxnSpPr>
          <p:cNvPr id="72" name="Straight Connector 71"/>
          <p:cNvCxnSpPr>
            <a:endCxn id="68" idx="3"/>
          </p:cNvCxnSpPr>
          <p:nvPr/>
        </p:nvCxnSpPr>
        <p:spPr bwMode="auto">
          <a:xfrm>
            <a:off x="1436463" y="3309521"/>
            <a:ext cx="593575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7144598" y="2772131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7139836" y="3072886"/>
            <a:ext cx="95261" cy="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19000">
                  <a:schemeClr val="accent2">
                    <a:lumMod val="20000"/>
                    <a:lumOff val="80000"/>
                  </a:schemeClr>
                </a:gs>
                <a:gs pos="81000">
                  <a:schemeClr val="accent2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7180317" y="2767306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7213654" y="2767306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7287938" y="2766701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>
            <a:off x="7325573" y="2766701"/>
            <a:ext cx="0" cy="29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>
            <a:off x="7366437" y="2755504"/>
            <a:ext cx="0" cy="3076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/>
          <p:cNvSpPr txBox="1"/>
          <p:nvPr/>
        </p:nvSpPr>
        <p:spPr>
          <a:xfrm>
            <a:off x="5240645" y="4149164"/>
            <a:ext cx="755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Clock</a:t>
            </a:r>
          </a:p>
        </p:txBody>
      </p:sp>
    </p:spTree>
    <p:extLst>
      <p:ext uri="{BB962C8B-B14F-4D97-AF65-F5344CB8AC3E}">
        <p14:creationId xmlns:p14="http://schemas.microsoft.com/office/powerpoint/2010/main" val="8807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Measure of uncertainty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Measured in 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400">
                        <a:latin typeface="Cambria Math" panose="02040503050406030204" pitchFamily="18" charset="0"/>
                      </a:rPr>
                      <m:t>entropy</m:t>
                    </m:r>
                    <m:limUpp>
                      <m:limUp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best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guessing</m:t>
                            </m:r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strategy</m:t>
                            </m:r>
                          </m:e>
                        </m:d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sup>
                        </m:sSup>
                      </m:e>
                    </m:func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6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600" b="1" dirty="0" err="1" smtClean="0"/>
                  <a:t>Examples</a:t>
                </a:r>
                <a:r>
                  <a:rPr lang="nb-NO" sz="1600" b="1" dirty="0" smtClean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400" dirty="0" smtClean="0"/>
                  <a:t>Fair coin: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nb-NO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400" dirty="0" smtClean="0"/>
                  <a:t>Fair 6-sided die: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b-NO" sz="14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≈2.58</m:t>
                    </m:r>
                  </m:oMath>
                </a14:m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Uniform 128-bit string: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nb-NO" sz="1400" b="0" i="1" dirty="0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Uniform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/>
                  <a:t>-bit string + uniform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/>
                  <a:t>-bit string: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9" b="-698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b="17285"/>
          <a:stretch/>
        </p:blipFill>
        <p:spPr>
          <a:xfrm>
            <a:off x="9991590" y="1261822"/>
            <a:ext cx="1543185" cy="2070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91725" y="3332276"/>
            <a:ext cx="154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Claude Shannon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96964245"/>
              </p:ext>
            </p:extLst>
          </p:nvPr>
        </p:nvGraphicFramePr>
        <p:xfrm>
          <a:off x="3524173" y="2948809"/>
          <a:ext cx="2812913" cy="156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01649656"/>
              </p:ext>
            </p:extLst>
          </p:nvPr>
        </p:nvGraphicFramePr>
        <p:xfrm>
          <a:off x="1024394" y="2948809"/>
          <a:ext cx="2635346" cy="156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96964667"/>
              </p:ext>
            </p:extLst>
          </p:nvPr>
        </p:nvGraphicFramePr>
        <p:xfrm>
          <a:off x="6058307" y="2948809"/>
          <a:ext cx="3327422" cy="156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84244" y="1950148"/>
                <a:ext cx="267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244" y="1950148"/>
                <a:ext cx="26722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206722" y="1905839"/>
                <a:ext cx="1517723" cy="429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nb-NO" sz="1400" i="1" smtClean="0">
                                      <a:solidFill>
                                        <a:schemeClr val="bg1">
                                          <a:alpha val="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nb-NO" sz="1400" i="1">
                                          <a:solidFill>
                                            <a:schemeClr val="bg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b-NO" sz="1400">
                                          <a:solidFill>
                                            <a:schemeClr val="bg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nb-NO" sz="1400" i="1">
                                          <a:solidFill>
                                            <a:schemeClr val="bg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lim>
                                  </m:limLow>
                                </m:fName>
                                <m:e>
                                  <m:func>
                                    <m:funcPr>
                                      <m:ctrlPr>
                                        <a:rPr lang="nb-NO" sz="1400" i="1">
                                          <a:solidFill>
                                            <a:schemeClr val="bg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b-NO" sz="1400">
                                          <a:solidFill>
                                            <a:schemeClr val="bg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r>
                                        <a:rPr lang="nb-NO" sz="1400" i="1">
                                          <a:solidFill>
                                            <a:schemeClr val="bg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nb-NO" sz="1400" i="1">
                                          <a:solidFill>
                                            <a:schemeClr val="bg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nb-NO" sz="1400" i="1">
                                          <a:solidFill>
                                            <a:schemeClr val="bg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22" y="1905839"/>
                <a:ext cx="1517723" cy="429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383340" y="2637907"/>
                <a:ext cx="155890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sz="11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nb-NO" sz="11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nb-NO" sz="11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nb-NO" sz="11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nb-NO" sz="11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nb-NO" sz="11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1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1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b-NO" sz="11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11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340" y="2637907"/>
                <a:ext cx="1558909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738476" y="2634835"/>
                <a:ext cx="155890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sz="1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nb-NO" sz="11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nb-NO" sz="1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nb-NO" sz="11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nb-NO" sz="11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nb-NO" sz="11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1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1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nb-NO" sz="11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en-US" sz="1100" dirty="0" smtClean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76" y="2634835"/>
                <a:ext cx="1558909" cy="409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081953" y="2738043"/>
                <a:ext cx="15589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nb-NO" sz="11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nb-NO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nb-NO" sz="11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nb-NO" sz="11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nb-NO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1=0</m:t>
                          </m:r>
                        </m:e>
                      </m:func>
                    </m:oMath>
                  </m:oMathPara>
                </a14:m>
                <a:endParaRPr lang="en-US" sz="1100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53" y="2738043"/>
                <a:ext cx="1558909" cy="26161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5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2" descr="How Your Encryption May Be Depending on a Few Lava Lam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47" y="1547640"/>
            <a:ext cx="3644265" cy="20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81438" y="4264544"/>
            <a:ext cx="2436273" cy="1017816"/>
            <a:chOff x="999474" y="1266313"/>
            <a:chExt cx="2436273" cy="1017816"/>
          </a:xfrm>
        </p:grpSpPr>
        <p:pic>
          <p:nvPicPr>
            <p:cNvPr id="1026" name="Picture 2" descr="https://upload.wikimedia.org/wikipedia/commons/thumb/f/f7/Ring_oscillator_%283-stage%29.svg/1920px-Ring_oscillator_%283-stage%29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474" y="1675061"/>
              <a:ext cx="2436273" cy="609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358137" y="1266313"/>
              <a:ext cx="171894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0" dirty="0" smtClean="0"/>
                <a:t>Ring oscillators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1681" y="1378830"/>
            <a:ext cx="4926764" cy="2030829"/>
            <a:chOff x="409165" y="3115032"/>
            <a:chExt cx="4926764" cy="2030829"/>
          </a:xfrm>
        </p:grpSpPr>
        <p:pic>
          <p:nvPicPr>
            <p:cNvPr id="1028" name="Picture 4" descr="Behind Intel's New Random-Number Generator - IEEE Spectrum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" r="-7993"/>
            <a:stretch/>
          </p:blipFill>
          <p:spPr bwMode="auto">
            <a:xfrm>
              <a:off x="409165" y="3537281"/>
              <a:ext cx="4926764" cy="1608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13074" y="3115032"/>
              <a:ext cx="171894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0" dirty="0" smtClean="0"/>
                <a:t>Thermal noise</a:t>
              </a:r>
            </a:p>
          </p:txBody>
        </p:sp>
      </p:grpSp>
      <p:pic>
        <p:nvPicPr>
          <p:cNvPr id="1030" name="Picture 6" descr="Can a computer generate a truly random number? - Quo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4"/>
          <a:stretch/>
        </p:blipFill>
        <p:spPr bwMode="auto">
          <a:xfrm>
            <a:off x="4558044" y="4673292"/>
            <a:ext cx="3677849" cy="16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44535" y="4172210"/>
            <a:ext cx="4697689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0" dirty="0" smtClean="0"/>
              <a:t>Quantum magic </a:t>
            </a:r>
            <a:br>
              <a:rPr lang="en-US" b="0" dirty="0" smtClean="0"/>
            </a:br>
            <a:r>
              <a:rPr lang="en-US" sz="1200" b="0" dirty="0" smtClean="0"/>
              <a:t>(radioactive decay, quantum tunneling, etc…) </a:t>
            </a:r>
            <a:endParaRPr lang="en-US" b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599680" y="3710545"/>
            <a:ext cx="436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https://www.cloudflare.com/learning/ssl/lava-lamp-encryption</a:t>
            </a:r>
            <a:r>
              <a:rPr lang="en-US" sz="1200" dirty="0" smtClean="0">
                <a:hlinkClick r:id="rId6"/>
              </a:rPr>
              <a:t>/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370244" y="3344101"/>
            <a:ext cx="270198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dirty="0" smtClean="0"/>
              <a:t>Entropy sources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62" y="4633875"/>
            <a:ext cx="2128186" cy="14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TRNGs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53831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Biased sources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Biased bits: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sz="16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Symmetric schemes (PRFs, MACs, encryption schemes, etc.) require </a:t>
                </a:r>
                <a:r>
                  <a:rPr lang="en-US" sz="1600" i="1" dirty="0" smtClean="0"/>
                  <a:t>uniform</a:t>
                </a:r>
                <a:r>
                  <a:rPr lang="en-US" sz="1600" dirty="0" smtClean="0"/>
                  <a:t> keys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accent2"/>
                    </a:solidFill>
                  </a:rPr>
                  <a:t>De-bias (von Neumann): create </a:t>
                </a:r>
                <a:r>
                  <a:rPr lang="en-US" sz="1600" i="1" dirty="0" smtClean="0">
                    <a:solidFill>
                      <a:schemeClr val="accent2"/>
                    </a:solidFill>
                  </a:rPr>
                  <a:t>two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 bits;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01↦0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b-NO" sz="1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00</m:t>
                    </m:r>
                    <m:r>
                      <m:rPr>
                        <m:lit/>
                      </m:rP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11↦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try</m:t>
                    </m:r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again</m:t>
                    </m:r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Example:</a:t>
                </a:r>
              </a:p>
              <a:p>
                <a:pPr marL="950913" lvl="2" indent="0"/>
                <a:r>
                  <a:rPr lang="en-US" sz="1400" dirty="0" smtClean="0">
                    <a:latin typeface="Consolas" panose="020B0609020204030204" pitchFamily="49" charset="0"/>
                  </a:rPr>
                  <a:t>		password = </a:t>
                </a:r>
                <a:r>
                  <a:rPr lang="en-US" sz="1400" dirty="0" err="1" smtClean="0">
                    <a:latin typeface="Consolas" panose="020B0609020204030204" pitchFamily="49" charset="0"/>
                  </a:rPr>
                  <a:t>lxiqlxptnpwhraxvfrdgubgfvhjx</a:t>
                </a:r>
                <a:r>
                  <a:rPr lang="en-US" sz="1400" dirty="0" smtClean="0">
                    <a:latin typeface="Consolas" panose="020B0609020204030204" pitchFamily="49" charset="0"/>
                  </a:rPr>
                  <a:t> </a:t>
                </a:r>
                <a:r>
                  <a:rPr lang="en-US" sz="1400" dirty="0">
                    <a:latin typeface="Consolas" panose="020B0609020204030204" pitchFamily="49" charset="0"/>
                  </a:rPr>
                  <a:t> </a:t>
                </a:r>
                <a:r>
                  <a:rPr lang="en-US" sz="1400" dirty="0" smtClean="0">
                    <a:latin typeface="Consolas" panose="020B0609020204030204" pitchFamily="49" charset="0"/>
                  </a:rPr>
                  <a:t>     </a:t>
                </a:r>
                <a:r>
                  <a:rPr lang="en-US" sz="1400" dirty="0" smtClean="0"/>
                  <a:t>(28 random lower-case letters ASCII encoded)</a:t>
                </a:r>
                <a:r>
                  <a:rPr lang="en-US" sz="1400" dirty="0" smtClean="0">
                    <a:latin typeface="Consolas" panose="020B0609020204030204" pitchFamily="49" charset="0"/>
                  </a:rPr>
                  <a:t/>
                </a:r>
                <a:br>
                  <a:rPr lang="en-US" sz="1400" dirty="0" smtClean="0">
                    <a:latin typeface="Consolas" panose="020B0609020204030204" pitchFamily="49" charset="0"/>
                  </a:rPr>
                </a:br>
                <a:endParaRPr lang="en-US" sz="1400" dirty="0" smtClean="0">
                  <a:latin typeface="Consolas" panose="020B0609020204030204" pitchFamily="49" charset="0"/>
                </a:endParaRP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𝒫𝒲</m:t>
                        </m:r>
                      </m:e>
                    </m:d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400" dirty="0" smtClean="0"/>
                  <a:t>  (i.e., password min-entropy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400" dirty="0" smtClean="0"/>
                  <a:t> 131 bits</a:t>
                </a:r>
                <a:r>
                  <a:rPr lang="en-US" sz="1400" dirty="0" smtClean="0"/>
                  <a:t>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Bit-length password = 28 ∙ 8 = 224 bits</a:t>
                </a:r>
                <a:endParaRPr lang="en-US" sz="1400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AES-128 key: </a:t>
                </a:r>
                <a:r>
                  <a:rPr lang="en-US" sz="1400" dirty="0" smtClean="0">
                    <a:latin typeface="Consolas" panose="020B0609020204030204" pitchFamily="49" charset="0"/>
                  </a:rPr>
                  <a:t>key = bytes(password[0:15])</a:t>
                </a:r>
                <a:endParaRPr lang="en-US" sz="1400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What's the min-entropy of </a:t>
                </a:r>
                <a:r>
                  <a:rPr lang="en-US" sz="1400" dirty="0" smtClean="0">
                    <a:latin typeface="Consolas" panose="020B0609020204030204" pitchFamily="49" charset="0"/>
                  </a:rPr>
                  <a:t>key</a:t>
                </a:r>
                <a:r>
                  <a:rPr lang="en-US" sz="1400" dirty="0" smtClean="0"/>
                  <a:t>?</a:t>
                </a:r>
                <a:br>
                  <a:rPr lang="en-US" sz="1400" dirty="0" smtClean="0"/>
                </a:br>
                <a:r>
                  <a:rPr lang="en-US" sz="1400" dirty="0" smtClean="0"/>
                  <a:t>   - Each byte is between 0x61 ('a') and 0x7a ('z')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 smtClean="0"/>
                  <a:t> 4 top bits always starts with 0110 or 0111!</a:t>
                </a:r>
                <a:br>
                  <a:rPr lang="en-US" sz="1400" dirty="0" smtClean="0"/>
                </a:br>
                <a:r>
                  <a:rPr lang="en-US" sz="1400" dirty="0" smtClean="0"/>
                  <a:t>   - min-entropy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≈16⋅4.7=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75.2</m:t>
                    </m:r>
                  </m:oMath>
                </a14:m>
                <a:r>
                  <a:rPr lang="en-US" sz="1400" dirty="0" smtClean="0"/>
                  <a:t> bits!</a:t>
                </a:r>
                <a:endParaRPr lang="en-US" sz="1400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Correlated sources</a:t>
                </a:r>
                <a:endParaRPr lang="en-US" sz="1800" b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Value of bit 73 may depend on bit 5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Symmetric schemes (PRFs, MACs, encryption schemes, etc.) </a:t>
                </a:r>
                <a:r>
                  <a:rPr lang="en-US" sz="1600" dirty="0" smtClean="0"/>
                  <a:t>require </a:t>
                </a:r>
                <a:r>
                  <a:rPr lang="en-US" sz="1600" i="1" dirty="0" smtClean="0"/>
                  <a:t>independent</a:t>
                </a:r>
                <a:r>
                  <a:rPr lang="en-US" sz="1600" dirty="0" smtClean="0"/>
                  <a:t> keys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accent2"/>
                    </a:solidFill>
                  </a:rPr>
                  <a:t>De-correlate: much more difficult! 				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538314"/>
              </a:xfrm>
              <a:blipFill>
                <a:blip r:embed="rId2"/>
                <a:stretch>
                  <a:fillRect l="-328" t="-6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77350" y="46709"/>
            <a:ext cx="1952625" cy="1724025"/>
            <a:chOff x="9277350" y="46709"/>
            <a:chExt cx="1952625" cy="1724025"/>
          </a:xfrm>
        </p:grpSpPr>
        <p:sp>
          <p:nvSpPr>
            <p:cNvPr id="6" name="Explosion 1 5"/>
            <p:cNvSpPr/>
            <p:nvPr/>
          </p:nvSpPr>
          <p:spPr bwMode="auto">
            <a:xfrm>
              <a:off x="9277350" y="46709"/>
              <a:ext cx="1952625" cy="1724025"/>
            </a:xfrm>
            <a:prstGeom prst="irregularSeal1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>
                <a:ea typeface="Cambria Math" panose="020405030504060302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640539" y="727925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ea typeface="Cambria Math" panose="02040503050406030204" pitchFamily="18" charset="0"/>
                </a:rPr>
                <a:t>…and slow!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628031" y="1941878"/>
            <a:ext cx="3297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(in practice: hash with SHA2-256) </a:t>
            </a:r>
            <a:endParaRPr lang="nb-NO" sz="1600" dirty="0"/>
          </a:p>
        </p:txBody>
      </p:sp>
      <p:sp>
        <p:nvSpPr>
          <p:cNvPr id="9" name="Rectangle 8"/>
          <p:cNvSpPr/>
          <p:nvPr/>
        </p:nvSpPr>
        <p:spPr>
          <a:xfrm>
            <a:off x="8628031" y="5977383"/>
            <a:ext cx="3297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(in practice: hash with SHA2-256)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4118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generators (PRG) – syntax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Have: a short string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1800" dirty="0" smtClean="0"/>
                  <a:t>    (</a:t>
                </a:r>
                <a:r>
                  <a:rPr lang="en-US" sz="1800" b="1" dirty="0" smtClean="0"/>
                  <a:t>uniformly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and </a:t>
                </a:r>
                <a:r>
                  <a:rPr lang="en-US" sz="1800" b="1" dirty="0"/>
                  <a:t>independently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distributed)</a:t>
                </a:r>
                <a:endParaRPr lang="en-US" sz="1800" dirty="0"/>
              </a:p>
              <a:p>
                <a:r>
                  <a:rPr lang="en-US" sz="1800" dirty="0" smtClean="0"/>
                  <a:t>Want: a </a:t>
                </a:r>
                <a:r>
                  <a:rPr lang="en-US" sz="1800" i="1" dirty="0" smtClean="0"/>
                  <a:t>long</a:t>
                </a:r>
                <a:r>
                  <a:rPr lang="en-US" sz="1800" dirty="0" smtClean="0"/>
                  <a:t> string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1800" dirty="0" smtClean="0"/>
                  <a:t>     </a:t>
                </a:r>
                <a:r>
                  <a:rPr lang="en-US" sz="1800" dirty="0" smtClean="0"/>
                  <a:t>(</a:t>
                </a:r>
                <a:r>
                  <a:rPr lang="en-US" sz="1800" dirty="0"/>
                  <a:t>uniformly and independently distributed)</a:t>
                </a:r>
              </a:p>
              <a:p>
                <a:endParaRPr lang="en-US" sz="1800" dirty="0"/>
              </a:p>
              <a:p>
                <a:r>
                  <a:rPr lang="en-US" sz="1800" dirty="0" smtClean="0"/>
                  <a:t>Solution: a </a:t>
                </a:r>
                <a:r>
                  <a:rPr lang="en-US" sz="1800" b="1" dirty="0" smtClean="0"/>
                  <a:t>pseudorandom generator (PRG)</a:t>
                </a:r>
                <a:r>
                  <a:rPr lang="en-US" sz="1800" dirty="0" smtClean="0"/>
                  <a:t>, i.e. a function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Expansion: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&gt;ℓ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Pseudorandomness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should look like a truly random string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8" t="-4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2690668" y="4498428"/>
                <a:ext cx="209550" cy="22225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68" y="4498428"/>
                <a:ext cx="209550" cy="222250"/>
              </a:xfrm>
              <a:prstGeom prst="rect">
                <a:avLst/>
              </a:prstGeom>
              <a:blipFill rotWithShape="0">
                <a:blip r:embed="rId3"/>
                <a:stretch>
                  <a:fillRect l="-48571" r="-22857" b="-30556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2087418" y="2949803"/>
            <a:ext cx="8675117" cy="855899"/>
            <a:chOff x="2578100" y="3687180"/>
            <a:chExt cx="8675117" cy="855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 bwMode="auto">
                <a:xfrm>
                  <a:off x="2578100" y="4038600"/>
                  <a:ext cx="1206500" cy="342900"/>
                </a:xfrm>
                <a:prstGeom prst="round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78100" y="4038600"/>
                  <a:ext cx="1206500" cy="342900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 bwMode="auto">
                <a:xfrm>
                  <a:off x="4521200" y="3877021"/>
                  <a:ext cx="685800" cy="666058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b-NO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kumimoji="0" lang="en-US" sz="2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1200" y="3877021"/>
                  <a:ext cx="685800" cy="6660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8" idx="3"/>
              <a:endCxn id="9" idx="1"/>
            </p:cNvCxnSpPr>
            <p:nvPr/>
          </p:nvCxnSpPr>
          <p:spPr bwMode="auto">
            <a:xfrm>
              <a:off x="3784600" y="4210050"/>
              <a:ext cx="7366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5936382" y="4038601"/>
                  <a:ext cx="5299215" cy="342899"/>
                </a:xfrm>
                <a:prstGeom prst="roundRect">
                  <a:avLst/>
                </a:prstGeom>
                <a:solidFill>
                  <a:srgbClr val="EEECF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16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6382" y="4038601"/>
                  <a:ext cx="5299215" cy="342899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9" idx="3"/>
              <a:endCxn id="13" idx="1"/>
            </p:cNvCxnSpPr>
            <p:nvPr/>
          </p:nvCxnSpPr>
          <p:spPr bwMode="auto">
            <a:xfrm>
              <a:off x="5207000" y="4210050"/>
              <a:ext cx="729382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0" name="Group 19"/>
            <p:cNvGrpSpPr/>
            <p:nvPr/>
          </p:nvGrpSpPr>
          <p:grpSpPr>
            <a:xfrm>
              <a:off x="2578100" y="3696706"/>
              <a:ext cx="1204998" cy="276999"/>
              <a:chOff x="829293" y="1437819"/>
              <a:chExt cx="1587334" cy="48465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29293" y="1631880"/>
                <a:ext cx="1587334" cy="158489"/>
                <a:chOff x="829293" y="1631880"/>
                <a:chExt cx="1587334" cy="158489"/>
              </a:xfrm>
            </p:grpSpPr>
            <p:cxnSp>
              <p:nvCxnSpPr>
                <p:cNvPr id="23" name="Straight Connector 22"/>
                <p:cNvCxnSpPr/>
                <p:nvPr/>
              </p:nvCxnSpPr>
              <p:spPr bwMode="auto">
                <a:xfrm flipV="1">
                  <a:off x="831272" y="1713481"/>
                  <a:ext cx="1585355" cy="137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flipV="1">
                  <a:off x="2416627" y="1631880"/>
                  <a:ext cx="0" cy="15848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flipV="1">
                  <a:off x="829293" y="1631880"/>
                  <a:ext cx="0" cy="15848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430722" y="1437819"/>
                    <a:ext cx="317496" cy="4846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ℓ </m:t>
                          </m:r>
                        </m:oMath>
                      </m:oMathPara>
                    </a14:m>
                    <a:endParaRPr lang="nb-NO" sz="1200" b="0" dirty="0" smtClean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0722" y="1437819"/>
                    <a:ext cx="317496" cy="48465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5936382" y="3687180"/>
              <a:ext cx="5316835" cy="276999"/>
              <a:chOff x="829293" y="1421153"/>
              <a:chExt cx="1587334" cy="48465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829293" y="1628407"/>
                <a:ext cx="1587334" cy="161962"/>
                <a:chOff x="829293" y="1628407"/>
                <a:chExt cx="1587334" cy="161962"/>
              </a:xfrm>
            </p:grpSpPr>
            <p:cxnSp>
              <p:nvCxnSpPr>
                <p:cNvPr id="29" name="Straight Connector 28"/>
                <p:cNvCxnSpPr/>
                <p:nvPr/>
              </p:nvCxnSpPr>
              <p:spPr bwMode="auto">
                <a:xfrm flipV="1">
                  <a:off x="831272" y="1713481"/>
                  <a:ext cx="1585355" cy="137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 flipV="1">
                  <a:off x="2416627" y="1628407"/>
                  <a:ext cx="0" cy="16196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flipV="1">
                  <a:off x="829293" y="1637971"/>
                  <a:ext cx="0" cy="15239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76572" y="1421153"/>
                    <a:ext cx="72331" cy="4846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nb-NO" sz="1200" b="0" dirty="0" smtClean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6572" y="1421153"/>
                    <a:ext cx="72331" cy="48465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12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2.xml><?xml version="1.0" encoding="utf-8"?>
<a:theme xmlns:a="http://schemas.openxmlformats.org/drawingml/2006/main" name="1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5116</TotalTime>
  <Words>3585</Words>
  <Application>Microsoft Office PowerPoint</Application>
  <PresentationFormat>Widescreen</PresentationFormat>
  <Paragraphs>673</Paragraphs>
  <Slides>38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Consolas</vt:lpstr>
      <vt:lpstr>Courier New</vt:lpstr>
      <vt:lpstr>Times New Roman</vt:lpstr>
      <vt:lpstr>Wingdings</vt:lpstr>
      <vt:lpstr>TEK4500-UIO</vt:lpstr>
      <vt:lpstr>1_TEK4500-UIO</vt:lpstr>
      <vt:lpstr>Lecture 7 – Randomness, entropy, TRNG/PRNGs,  stream ciphers, conspiracy theories</vt:lpstr>
      <vt:lpstr>Randomness</vt:lpstr>
      <vt:lpstr>TRNG</vt:lpstr>
      <vt:lpstr>Ring-oscillators</vt:lpstr>
      <vt:lpstr>Ring-oscillators</vt:lpstr>
      <vt:lpstr>Entropy</vt:lpstr>
      <vt:lpstr>TRNG</vt:lpstr>
      <vt:lpstr>Problems with TRNGs</vt:lpstr>
      <vt:lpstr>Pseudorandom generators (PRG) – syntax </vt:lpstr>
      <vt:lpstr>Random generators</vt:lpstr>
      <vt:lpstr>Statistical tests</vt:lpstr>
      <vt:lpstr>PRNG – security definition </vt:lpstr>
      <vt:lpstr>Pseudorandomness </vt:lpstr>
      <vt:lpstr>Creating PRNGs – CTR-mode</vt:lpstr>
      <vt:lpstr>ChaCha20</vt:lpstr>
      <vt:lpstr>ChaCha20</vt:lpstr>
      <vt:lpstr>Stream ciphers</vt:lpstr>
      <vt:lpstr>Stream ciphers – CTR-mode</vt:lpstr>
      <vt:lpstr>PowerPoint Presentation</vt:lpstr>
      <vt:lpstr>Juniper Networks</vt:lpstr>
      <vt:lpstr>PRNG standardization</vt:lpstr>
      <vt:lpstr>PRNG</vt:lpstr>
      <vt:lpstr>Elliptic curves 101</vt:lpstr>
      <vt:lpstr>Dual EC DRBG</vt:lpstr>
      <vt:lpstr>Where does Q (and P) come from?</vt:lpstr>
      <vt:lpstr>Dual EC DBRG – something's fishy</vt:lpstr>
      <vt:lpstr>Juniper PRNG</vt:lpstr>
      <vt:lpstr>Juniper PRNG</vt:lpstr>
      <vt:lpstr>IKEv2 / IPsec</vt:lpstr>
      <vt:lpstr>Juniper Networks backdoor</vt:lpstr>
      <vt:lpstr>Juniper Networks backdoor</vt:lpstr>
      <vt:lpstr>TLS</vt:lpstr>
      <vt:lpstr>Extended Random</vt:lpstr>
      <vt:lpstr>RSA Security – BSAFE</vt:lpstr>
      <vt:lpstr>PowerPoint Presentation</vt:lpstr>
      <vt:lpstr>End of PART 1  (symmetric Crypto)</vt:lpstr>
      <vt:lpstr>Summary of symmetric cryptography</vt:lpstr>
      <vt:lpstr>Summary of symmetric cryptography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56</cp:revision>
  <dcterms:created xsi:type="dcterms:W3CDTF">2021-05-07T19:24:36Z</dcterms:created>
  <dcterms:modified xsi:type="dcterms:W3CDTF">2021-10-06T11:59:37Z</dcterms:modified>
</cp:coreProperties>
</file>