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7"/>
  </p:notesMasterIdLst>
  <p:handoutMasterIdLst>
    <p:handoutMasterId r:id="rId48"/>
  </p:handoutMasterIdLst>
  <p:sldIdLst>
    <p:sldId id="327" r:id="rId2"/>
    <p:sldId id="404" r:id="rId3"/>
    <p:sldId id="424" r:id="rId4"/>
    <p:sldId id="359" r:id="rId5"/>
    <p:sldId id="339" r:id="rId6"/>
    <p:sldId id="360" r:id="rId7"/>
    <p:sldId id="363" r:id="rId8"/>
    <p:sldId id="375" r:id="rId9"/>
    <p:sldId id="367" r:id="rId10"/>
    <p:sldId id="361" r:id="rId11"/>
    <p:sldId id="355" r:id="rId12"/>
    <p:sldId id="328" r:id="rId13"/>
    <p:sldId id="329" r:id="rId14"/>
    <p:sldId id="330" r:id="rId15"/>
    <p:sldId id="345" r:id="rId16"/>
    <p:sldId id="331" r:id="rId17"/>
    <p:sldId id="358" r:id="rId18"/>
    <p:sldId id="347" r:id="rId19"/>
    <p:sldId id="350" r:id="rId20"/>
    <p:sldId id="401" r:id="rId21"/>
    <p:sldId id="341" r:id="rId22"/>
    <p:sldId id="397" r:id="rId23"/>
    <p:sldId id="398" r:id="rId24"/>
    <p:sldId id="369" r:id="rId25"/>
    <p:sldId id="407" r:id="rId26"/>
    <p:sldId id="396" r:id="rId27"/>
    <p:sldId id="354" r:id="rId28"/>
    <p:sldId id="405" r:id="rId29"/>
    <p:sldId id="352" r:id="rId30"/>
    <p:sldId id="353" r:id="rId31"/>
    <p:sldId id="392" r:id="rId32"/>
    <p:sldId id="410" r:id="rId33"/>
    <p:sldId id="411" r:id="rId34"/>
    <p:sldId id="412" r:id="rId35"/>
    <p:sldId id="421" r:id="rId36"/>
    <p:sldId id="422" r:id="rId37"/>
    <p:sldId id="415" r:id="rId38"/>
    <p:sldId id="416" r:id="rId39"/>
    <p:sldId id="417" r:id="rId40"/>
    <p:sldId id="418" r:id="rId41"/>
    <p:sldId id="423" r:id="rId42"/>
    <p:sldId id="395" r:id="rId43"/>
    <p:sldId id="387" r:id="rId44"/>
    <p:sldId id="394" r:id="rId45"/>
    <p:sldId id="4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6FA58E"/>
    <a:srgbClr val="0B0B92"/>
    <a:srgbClr val="EC1C24"/>
    <a:srgbClr val="FF7F27"/>
    <a:srgbClr val="F2B800"/>
    <a:srgbClr val="FFF3CD"/>
    <a:srgbClr val="EFEFFB"/>
    <a:srgbClr val="D4D4F4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988" autoAdjust="0"/>
  </p:normalViewPr>
  <p:slideViewPr>
    <p:cSldViewPr snapToGrid="0" showGuides="1">
      <p:cViewPr varScale="1">
        <p:scale>
          <a:sx n="63" d="100"/>
          <a:sy n="63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9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6499" y="6386992"/>
            <a:ext cx="55922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0.png"/><Relationship Id="rId18" Type="http://schemas.openxmlformats.org/officeDocument/2006/relationships/image" Target="../media/image65.png"/><Relationship Id="rId26" Type="http://schemas.openxmlformats.org/officeDocument/2006/relationships/image" Target="../media/image68.png"/><Relationship Id="rId3" Type="http://schemas.openxmlformats.org/officeDocument/2006/relationships/image" Target="../media/image490.png"/><Relationship Id="rId21" Type="http://schemas.openxmlformats.org/officeDocument/2006/relationships/image" Target="../media/image67.png"/><Relationship Id="rId34" Type="http://schemas.openxmlformats.org/officeDocument/2006/relationships/image" Target="../media/image76.png"/><Relationship Id="rId7" Type="http://schemas.openxmlformats.org/officeDocument/2006/relationships/image" Target="../media/image530.png"/><Relationship Id="rId12" Type="http://schemas.openxmlformats.org/officeDocument/2006/relationships/image" Target="../media/image540.png"/><Relationship Id="rId17" Type="http://schemas.openxmlformats.org/officeDocument/2006/relationships/image" Target="../media/image590.png"/><Relationship Id="rId25" Type="http://schemas.openxmlformats.org/officeDocument/2006/relationships/image" Target="../media/image45.png"/><Relationship Id="rId33" Type="http://schemas.openxmlformats.org/officeDocument/2006/relationships/image" Target="../media/image75.png"/><Relationship Id="rId2" Type="http://schemas.openxmlformats.org/officeDocument/2006/relationships/image" Target="../media/image480.png"/><Relationship Id="rId16" Type="http://schemas.openxmlformats.org/officeDocument/2006/relationships/image" Target="../media/image580.png"/><Relationship Id="rId20" Type="http://schemas.openxmlformats.org/officeDocument/2006/relationships/image" Target="../media/image66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24" Type="http://schemas.openxmlformats.org/officeDocument/2006/relationships/image" Target="../media/image661.png"/><Relationship Id="rId32" Type="http://schemas.openxmlformats.org/officeDocument/2006/relationships/image" Target="../media/image74.png"/><Relationship Id="rId5" Type="http://schemas.openxmlformats.org/officeDocument/2006/relationships/image" Target="../media/image510.png"/><Relationship Id="rId15" Type="http://schemas.openxmlformats.org/officeDocument/2006/relationships/image" Target="../media/image570.png"/><Relationship Id="rId23" Type="http://schemas.openxmlformats.org/officeDocument/2006/relationships/image" Target="../media/image650.png"/><Relationship Id="rId28" Type="http://schemas.openxmlformats.org/officeDocument/2006/relationships/image" Target="../media/image70.png"/><Relationship Id="rId10" Type="http://schemas.openxmlformats.org/officeDocument/2006/relationships/image" Target="../media/image560.png"/><Relationship Id="rId19" Type="http://schemas.openxmlformats.org/officeDocument/2006/relationships/image" Target="../media/image610.png"/><Relationship Id="rId31" Type="http://schemas.openxmlformats.org/officeDocument/2006/relationships/image" Target="../media/image73.png"/><Relationship Id="rId4" Type="http://schemas.openxmlformats.org/officeDocument/2006/relationships/image" Target="../media/image500.png"/><Relationship Id="rId9" Type="http://schemas.openxmlformats.org/officeDocument/2006/relationships/image" Target="../media/image551.png"/><Relationship Id="rId14" Type="http://schemas.openxmlformats.org/officeDocument/2006/relationships/image" Target="../media/image64.png"/><Relationship Id="rId22" Type="http://schemas.openxmlformats.org/officeDocument/2006/relationships/image" Target="../media/image640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8" Type="http://schemas.openxmlformats.org/officeDocument/2006/relationships/image" Target="../media/image5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0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99.png"/><Relationship Id="rId3" Type="http://schemas.openxmlformats.org/officeDocument/2006/relationships/image" Target="../media/image660.png"/><Relationship Id="rId7" Type="http://schemas.openxmlformats.org/officeDocument/2006/relationships/image" Target="../media/image940.png"/><Relationship Id="rId12" Type="http://schemas.openxmlformats.org/officeDocument/2006/relationships/image" Target="../media/image98.png"/><Relationship Id="rId2" Type="http://schemas.openxmlformats.org/officeDocument/2006/relationships/image" Target="../media/image93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0.png"/><Relationship Id="rId11" Type="http://schemas.openxmlformats.org/officeDocument/2006/relationships/image" Target="../media/image97.png"/><Relationship Id="rId5" Type="http://schemas.openxmlformats.org/officeDocument/2006/relationships/image" Target="../media/image95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810.png"/><Relationship Id="rId1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0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89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0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0.png"/><Relationship Id="rId13" Type="http://schemas.openxmlformats.org/officeDocument/2006/relationships/image" Target="../media/image123.png"/><Relationship Id="rId18" Type="http://schemas.openxmlformats.org/officeDocument/2006/relationships/image" Target="../media/image127.png"/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12" Type="http://schemas.openxmlformats.org/officeDocument/2006/relationships/image" Target="../media/image122.png"/><Relationship Id="rId17" Type="http://schemas.openxmlformats.org/officeDocument/2006/relationships/image" Target="../media/image126.png"/><Relationship Id="rId2" Type="http://schemas.openxmlformats.org/officeDocument/2006/relationships/image" Target="../media/image1120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0.png"/><Relationship Id="rId11" Type="http://schemas.openxmlformats.org/officeDocument/2006/relationships/image" Target="../media/image1210.png"/><Relationship Id="rId5" Type="http://schemas.openxmlformats.org/officeDocument/2006/relationships/image" Target="../media/image1150.png"/><Relationship Id="rId15" Type="http://schemas.openxmlformats.org/officeDocument/2006/relationships/image" Target="../media/image1200.png"/><Relationship Id="rId10" Type="http://schemas.openxmlformats.org/officeDocument/2006/relationships/image" Target="../media/image1201.png"/><Relationship Id="rId19" Type="http://schemas.openxmlformats.org/officeDocument/2006/relationships/image" Target="../media/image128.png"/><Relationship Id="rId4" Type="http://schemas.openxmlformats.org/officeDocument/2006/relationships/image" Target="../media/image1140.png"/><Relationship Id="rId9" Type="http://schemas.openxmlformats.org/officeDocument/2006/relationships/image" Target="../media/image1190.png"/><Relationship Id="rId1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openxmlformats.org/officeDocument/2006/relationships/image" Target="../media/image144.png"/><Relationship Id="rId3" Type="http://schemas.openxmlformats.org/officeDocument/2006/relationships/image" Target="../media/image1352.png"/><Relationship Id="rId7" Type="http://schemas.openxmlformats.org/officeDocument/2006/relationships/image" Target="../media/image1400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0.png"/><Relationship Id="rId11" Type="http://schemas.openxmlformats.org/officeDocument/2006/relationships/image" Target="../media/image142.png"/><Relationship Id="rId15" Type="http://schemas.openxmlformats.org/officeDocument/2006/relationships/image" Target="../media/image145.png"/><Relationship Id="rId10" Type="http://schemas.openxmlformats.org/officeDocument/2006/relationships/image" Target="../media/image141.png"/><Relationship Id="rId4" Type="http://schemas.openxmlformats.org/officeDocument/2006/relationships/image" Target="../media/image1360.png"/><Relationship Id="rId9" Type="http://schemas.openxmlformats.org/officeDocument/2006/relationships/image" Target="../media/image1380.png"/><Relationship Id="rId1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45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microsoft.com/office/2007/relationships/hdphoto" Target="../media/hdphoto12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144.png"/><Relationship Id="rId5" Type="http://schemas.openxmlformats.org/officeDocument/2006/relationships/image" Target="../media/image149.png"/><Relationship Id="rId15" Type="http://schemas.openxmlformats.org/officeDocument/2006/relationships/image" Target="../media/image156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13" Type="http://schemas.microsoft.com/office/2007/relationships/hdphoto" Target="../media/hdphoto12.wdp"/><Relationship Id="rId18" Type="http://schemas.microsoft.com/office/2007/relationships/hdphoto" Target="../media/hdphoto13.wdp"/><Relationship Id="rId3" Type="http://schemas.openxmlformats.org/officeDocument/2006/relationships/image" Target="../media/image158.png"/><Relationship Id="rId7" Type="http://schemas.openxmlformats.org/officeDocument/2006/relationships/image" Target="../media/image1400.png"/><Relationship Id="rId12" Type="http://schemas.openxmlformats.org/officeDocument/2006/relationships/image" Target="../media/image144.png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0.png"/><Relationship Id="rId11" Type="http://schemas.openxmlformats.org/officeDocument/2006/relationships/image" Target="../media/image142.png"/><Relationship Id="rId5" Type="http://schemas.openxmlformats.org/officeDocument/2006/relationships/image" Target="../media/image1360.png"/><Relationship Id="rId15" Type="http://schemas.openxmlformats.org/officeDocument/2006/relationships/image" Target="../media/image159.png"/><Relationship Id="rId10" Type="http://schemas.openxmlformats.org/officeDocument/2006/relationships/image" Target="../media/image141.png"/><Relationship Id="rId19" Type="http://schemas.openxmlformats.org/officeDocument/2006/relationships/image" Target="../media/image143.png"/><Relationship Id="rId4" Type="http://schemas.openxmlformats.org/officeDocument/2006/relationships/image" Target="../media/image1352.png"/><Relationship Id="rId9" Type="http://schemas.openxmlformats.org/officeDocument/2006/relationships/image" Target="../media/image1380.png"/><Relationship Id="rId14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microsoft.com/office/2007/relationships/hdphoto" Target="../media/hdphoto13.wdp"/><Relationship Id="rId9" Type="http://schemas.openxmlformats.org/officeDocument/2006/relationships/image" Target="../media/image1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microsoft.com/office/2007/relationships/hdphoto" Target="../media/hdphoto13.wdp"/><Relationship Id="rId7" Type="http://schemas.openxmlformats.org/officeDocument/2006/relationships/image" Target="../media/image173.png"/><Relationship Id="rId12" Type="http://schemas.openxmlformats.org/officeDocument/2006/relationships/image" Target="../media/image17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png"/><Relationship Id="rId11" Type="http://schemas.openxmlformats.org/officeDocument/2006/relationships/image" Target="../media/image176.png"/><Relationship Id="rId5" Type="http://schemas.openxmlformats.org/officeDocument/2006/relationships/image" Target="../media/image164.png"/><Relationship Id="rId10" Type="http://schemas.openxmlformats.org/officeDocument/2006/relationships/image" Target="../media/image175.png"/><Relationship Id="rId4" Type="http://schemas.openxmlformats.org/officeDocument/2006/relationships/image" Target="../media/image171.png"/><Relationship Id="rId9" Type="http://schemas.openxmlformats.org/officeDocument/2006/relationships/image" Target="../media/image1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98.png"/><Relationship Id="rId34" Type="http://schemas.openxmlformats.org/officeDocument/2006/relationships/image" Target="../media/image389.png"/><Relationship Id="rId42" Type="http://schemas.openxmlformats.org/officeDocument/2006/relationships/image" Target="../media/image192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431.png"/><Relationship Id="rId38" Type="http://schemas.openxmlformats.org/officeDocument/2006/relationships/image" Target="../media/image397.png"/><Relationship Id="rId46" Type="http://schemas.openxmlformats.org/officeDocument/2006/relationships/image" Target="../media/image193.png"/><Relationship Id="rId59" Type="http://schemas.openxmlformats.org/officeDocument/2006/relationships/image" Target="../media/image426.png"/><Relationship Id="rId2" Type="http://schemas.openxmlformats.org/officeDocument/2006/relationships/notesSlide" Target="../notesSlides/notesSlide7.xml"/><Relationship Id="rId41" Type="http://schemas.openxmlformats.org/officeDocument/2006/relationships/image" Target="../media/image191.png"/><Relationship Id="rId54" Type="http://schemas.openxmlformats.org/officeDocument/2006/relationships/image" Target="../media/image1921.png"/><Relationship Id="rId62" Type="http://schemas.openxmlformats.org/officeDocument/2006/relationships/image" Target="../media/image4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9.png"/><Relationship Id="rId37" Type="http://schemas.openxmlformats.org/officeDocument/2006/relationships/image" Target="../media/image394.png"/><Relationship Id="rId40" Type="http://schemas.openxmlformats.org/officeDocument/2006/relationships/image" Target="../media/image190.png"/><Relationship Id="rId45" Type="http://schemas.openxmlformats.org/officeDocument/2006/relationships/image" Target="../media/image409.png"/><Relationship Id="rId53" Type="http://schemas.openxmlformats.org/officeDocument/2006/relationships/image" Target="../media/image419.png"/><Relationship Id="rId58" Type="http://schemas.openxmlformats.org/officeDocument/2006/relationships/image" Target="../media/image425.png"/><Relationship Id="rId5" Type="http://schemas.openxmlformats.org/officeDocument/2006/relationships/image" Target="../media/image188.png"/><Relationship Id="rId36" Type="http://schemas.openxmlformats.org/officeDocument/2006/relationships/image" Target="../media/image393.png"/><Relationship Id="rId49" Type="http://schemas.openxmlformats.org/officeDocument/2006/relationships/image" Target="../media/image196.png"/><Relationship Id="rId57" Type="http://schemas.openxmlformats.org/officeDocument/2006/relationships/image" Target="../media/image424.png"/><Relationship Id="rId61" Type="http://schemas.openxmlformats.org/officeDocument/2006/relationships/image" Target="../media/image428.png"/><Relationship Id="rId44" Type="http://schemas.openxmlformats.org/officeDocument/2006/relationships/image" Target="../media/image408.png"/><Relationship Id="rId52" Type="http://schemas.openxmlformats.org/officeDocument/2006/relationships/image" Target="../media/image199.png"/><Relationship Id="rId60" Type="http://schemas.openxmlformats.org/officeDocument/2006/relationships/image" Target="../media/image427.png"/><Relationship Id="rId65" Type="http://schemas.openxmlformats.org/officeDocument/2006/relationships/image" Target="../media/image202.png"/><Relationship Id="rId4" Type="http://schemas.openxmlformats.org/officeDocument/2006/relationships/image" Target="../media/image187.png"/><Relationship Id="rId35" Type="http://schemas.openxmlformats.org/officeDocument/2006/relationships/image" Target="../media/image392.png"/><Relationship Id="rId43" Type="http://schemas.openxmlformats.org/officeDocument/2006/relationships/image" Target="../media/image407.png"/><Relationship Id="rId48" Type="http://schemas.openxmlformats.org/officeDocument/2006/relationships/image" Target="../media/image195.png"/><Relationship Id="rId56" Type="http://schemas.openxmlformats.org/officeDocument/2006/relationships/image" Target="../media/image423.png"/><Relationship Id="rId64" Type="http://schemas.openxmlformats.org/officeDocument/2006/relationships/image" Target="../media/image201.png"/><Relationship Id="rId51" Type="http://schemas.openxmlformats.org/officeDocument/2006/relationships/image" Target="../media/image198.png"/><Relationship Id="rId3" Type="http://schemas.openxmlformats.org/officeDocument/2006/relationships/image" Target="../media/image18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1.png"/><Relationship Id="rId10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0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2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13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13.png"/><Relationship Id="rId7" Type="http://schemas.openxmlformats.org/officeDocument/2006/relationships/image" Target="../media/image230.png"/><Relationship Id="rId12" Type="http://schemas.openxmlformats.org/officeDocument/2006/relationships/image" Target="../media/image2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11" Type="http://schemas.openxmlformats.org/officeDocument/2006/relationships/image" Target="../media/image211.png"/><Relationship Id="rId5" Type="http://schemas.openxmlformats.org/officeDocument/2006/relationships/image" Target="../media/image1861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7" Type="http://schemas.openxmlformats.org/officeDocument/2006/relationships/image" Target="../media/image20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11" Type="http://schemas.openxmlformats.org/officeDocument/2006/relationships/image" Target="../media/image211.png"/><Relationship Id="rId5" Type="http://schemas.openxmlformats.org/officeDocument/2006/relationships/image" Target="../media/image1861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0.png"/><Relationship Id="rId3" Type="http://schemas.openxmlformats.org/officeDocument/2006/relationships/image" Target="../media/image232.png"/><Relationship Id="rId7" Type="http://schemas.openxmlformats.org/officeDocument/2006/relationships/image" Target="../media/image210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1.png"/><Relationship Id="rId11" Type="http://schemas.openxmlformats.org/officeDocument/2006/relationships/image" Target="../media/image237.png"/><Relationship Id="rId5" Type="http://schemas.openxmlformats.org/officeDocument/2006/relationships/image" Target="../media/image1861.png"/><Relationship Id="rId10" Type="http://schemas.openxmlformats.org/officeDocument/2006/relationships/image" Target="../media/image236.png"/><Relationship Id="rId9" Type="http://schemas.openxmlformats.org/officeDocument/2006/relationships/image" Target="../media/image2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1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24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microsoft.com/office/2007/relationships/hdphoto" Target="../media/hdphoto5.wdp"/><Relationship Id="rId23" Type="http://schemas.openxmlformats.org/officeDocument/2006/relationships/image" Target="../media/image28.png"/><Relationship Id="rId10" Type="http://schemas.openxmlformats.org/officeDocument/2006/relationships/image" Target="../media/image20.jpe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microsoft.com/office/2007/relationships/hdphoto" Target="../media/hdphoto8.wdp"/><Relationship Id="rId27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3.png"/><Relationship Id="rId18" Type="http://schemas.openxmlformats.org/officeDocument/2006/relationships/image" Target="../media/image35.png"/><Relationship Id="rId3" Type="http://schemas.microsoft.com/office/2007/relationships/hdphoto" Target="../media/hdphoto7.wdp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microsoft.com/office/2007/relationships/hdphoto" Target="../media/hdphoto6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microsoft.com/office/2007/relationships/hdphoto" Target="../media/hdphoto10.wdp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smtClean="0"/>
              <a:t>Lecture 8 – Group theory, </a:t>
            </a:r>
            <a:br>
              <a:rPr lang="nb-NO" dirty="0" smtClean="0"/>
            </a:br>
            <a:r>
              <a:rPr lang="nb-NO" dirty="0" smtClean="0"/>
              <a:t>Diffie-Hellman key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13.10.2021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7698" y="4561043"/>
            <a:ext cx="8074545" cy="1776412"/>
          </a:xfrm>
        </p:spPr>
        <p:txBody>
          <a:bodyPr/>
          <a:lstStyle/>
          <a:p>
            <a:pPr algn="ctr"/>
            <a:r>
              <a:rPr lang="en-US" sz="2800" b="1" dirty="0" smtClean="0"/>
              <a:t>Constructing asymmetric cryptography:  group theory + number theory</a:t>
            </a:r>
          </a:p>
          <a:p>
            <a:pPr algn="ctr"/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 descr="https://upload.wikimedia.org/wikipedia/commons/thumb/a/a6/Rubik%27s_cube.svg/1024px-Rubik%27s_cub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3" y="2046252"/>
            <a:ext cx="1658869" cy="17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stongeometry [licensed for non-commercial use only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98" y="2427601"/>
            <a:ext cx="2323657" cy="12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496" y="2122215"/>
                <a:ext cx="639791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47" y="2760097"/>
                <a:ext cx="53674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360" y="2809155"/>
                <a:ext cx="53674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8675017" y="2555578"/>
            <a:ext cx="142173" cy="1906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9210895" y="2570571"/>
            <a:ext cx="180392" cy="2389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789" y="3320329"/>
                <a:ext cx="40908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 bwMode="auto">
          <a:xfrm flipH="1" flipV="1">
            <a:off x="8697073" y="3129741"/>
            <a:ext cx="211888" cy="2113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9233875" y="3184736"/>
            <a:ext cx="157412" cy="16845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1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22" y="4768694"/>
            <a:ext cx="1270228" cy="1565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kind of primitives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Symmetric crypto boils down to a few </a:t>
            </a:r>
            <a:r>
              <a:rPr lang="en-US" i="1" dirty="0" smtClean="0"/>
              <a:t>primitives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Block ciphers/PRFs, hash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Why are these considered secure?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Lots and lots of cryptanalysis (</a:t>
            </a:r>
            <a:r>
              <a:rPr lang="en-US" i="1" dirty="0" smtClean="0"/>
              <a:t>well-studied!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rtificial and man-made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Want asymmetric crypto to be based on a few well-studied primitives too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Candidates come from a different place: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i="1" dirty="0" smtClean="0"/>
              <a:t>mathematical</a:t>
            </a:r>
            <a:r>
              <a:rPr lang="en-US" dirty="0" smtClean="0"/>
              <a:t>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Good candidates: discrete logarithm problem, factoring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uch more algebraic structure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454" y="1443876"/>
            <a:ext cx="2268286" cy="1240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3" y="1399402"/>
            <a:ext cx="1732555" cy="1784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838538">
                <a:off x="7659571" y="4980335"/>
                <a:ext cx="240435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38538">
                <a:off x="7659571" y="4980335"/>
                <a:ext cx="240435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61186" y="4199588"/>
                <a:ext cx="3364543" cy="394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×⋯×</m:t>
                      </m:r>
                      <m:sSubSup>
                        <m:sSubSup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86" y="4199588"/>
                <a:ext cx="3364543" cy="394532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850035">
                <a:off x="7727703" y="5906595"/>
                <a:ext cx="1776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50035">
                <a:off x="7727703" y="5906595"/>
                <a:ext cx="177676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678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93577" y="3186609"/>
            <a:ext cx="51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2122" y="2830180"/>
            <a:ext cx="1072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SHA2-256</a:t>
            </a:r>
          </a:p>
        </p:txBody>
      </p:sp>
    </p:spTree>
    <p:extLst>
      <p:ext uri="{BB962C8B-B14F-4D97-AF65-F5344CB8AC3E}">
        <p14:creationId xmlns:p14="http://schemas.microsoft.com/office/powerpoint/2010/main" val="35365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6989" y="1560845"/>
                <a:ext cx="2834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 −2, −1, 0, 1, 2, 3, …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1560845"/>
                <a:ext cx="2834943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01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61268" y="156084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integers)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6989" y="2226724"/>
                <a:ext cx="2192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 real numbers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9" y="2226724"/>
                <a:ext cx="219290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889" t="-28261" r="-611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6041" y="2905303"/>
                <a:ext cx="2295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2905303"/>
                <a:ext cx="229511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44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41" y="3609282"/>
                <a:ext cx="2285113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46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b="1" dirty="0" smtClean="0"/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404" y="2226724"/>
                <a:ext cx="136729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2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360" y="3563115"/>
                <a:ext cx="1614545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73671" y="220579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(reals)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3671" y="2863435"/>
                <a:ext cx="2096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”)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" y="2863435"/>
                <a:ext cx="20962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16" t="-10000" r="-87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3671" y="3546481"/>
                <a:ext cx="2085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(integers “mod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”)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71" y="3546481"/>
                <a:ext cx="20854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32" t="-10000" r="-11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73671" y="42967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Examples: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4919463"/>
                <a:ext cx="329442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0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304" y="5540908"/>
                <a:ext cx="307962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5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71411" y="1422345"/>
                <a:ext cx="30154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An integer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b="1" dirty="0" smtClean="0"/>
                  <a:t>prime</a:t>
                </a:r>
                <a:r>
                  <a:rPr lang="en-US" sz="1600" dirty="0" smtClean="0"/>
                  <a:t> if it's only divisible by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411" y="1422345"/>
                <a:ext cx="3015490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1215" t="-3125" r="-20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16" grpId="0"/>
      <p:bldP spid="21" grpId="0"/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– definition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group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 smtClean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satisfying the following axioms.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dirty="0" smtClean="0"/>
                  <a:t>: 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				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			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</a:t>
                </a:r>
                <a:r>
                  <a:rPr lang="en-US" dirty="0" smtClean="0"/>
                  <a:t>         </a:t>
                </a:r>
                <a:r>
                  <a:rPr lang="en-US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dirty="0" smtClean="0"/>
                  <a:t>: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there exists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	(inverse)</a:t>
                </a:r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15" y="1529840"/>
                <a:ext cx="10998771" cy="245796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group is </a:t>
                </a:r>
                <a:r>
                  <a:rPr lang="en-US" b="1" dirty="0"/>
                  <a:t>a</a:t>
                </a:r>
                <a:r>
                  <a:rPr lang="en-US" b="1" dirty="0" smtClean="0"/>
                  <a:t>belian/commutative</a:t>
                </a:r>
                <a:r>
                  <a:rPr lang="en-US" dirty="0" smtClean="0"/>
                  <a:t> if: 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55" y="4894698"/>
                <a:ext cx="721154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7279" y="5634682"/>
                <a:ext cx="70242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The </a:t>
                </a:r>
                <a:r>
                  <a:rPr lang="nb-NO" b="1" dirty="0" smtClean="0"/>
                  <a:t>order</a:t>
                </a:r>
                <a:r>
                  <a:rPr lang="nb-NO" dirty="0" smtClean="0"/>
                  <a:t> of a group is the number of elements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b-NO" dirty="0" smtClean="0"/>
                  <a:t>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79" y="5634682"/>
                <a:ext cx="7024221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– examples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235722"/>
                <a:ext cx="661271" cy="276999"/>
              </a:xfrm>
              <a:prstGeom prst="rect">
                <a:avLst/>
              </a:prstGeom>
              <a:blipFill rotWithShape="0">
                <a:blip r:embed="rId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29" y="2678329"/>
                <a:ext cx="675698" cy="276999"/>
              </a:xfrm>
              <a:prstGeom prst="rect">
                <a:avLst/>
              </a:prstGeom>
              <a:blipFill rotWithShape="0"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71" y="3135997"/>
                <a:ext cx="1029834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85" y="2675802"/>
                <a:ext cx="621132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84" y="3585589"/>
                <a:ext cx="971163" cy="318164"/>
              </a:xfrm>
              <a:prstGeom prst="rect">
                <a:avLst/>
              </a:prstGeom>
              <a:blipFill rotWithShape="0">
                <a:blip r:embed="rId6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580" y="2230707"/>
                <a:ext cx="661271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230707"/>
                <a:ext cx="515398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11" y="2676736"/>
                <a:ext cx="529824" cy="276999"/>
              </a:xfrm>
              <a:prstGeom prst="rect">
                <a:avLst/>
              </a:prstGeom>
              <a:blipFill rotWithShape="0"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139644"/>
                <a:ext cx="809581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8947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7792" y="1663966"/>
            <a:ext cx="20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524630"/>
                  </p:ext>
                </p:extLst>
              </p:nvPr>
            </p:nvGraphicFramePr>
            <p:xfrm>
              <a:off x="9392626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2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7660782"/>
                  </p:ext>
                </p:extLst>
              </p:nvPr>
            </p:nvGraphicFramePr>
            <p:xfrm>
              <a:off x="758947" y="5120910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3"/>
                          <a:stretch>
                            <a:fillRect t="-6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2581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9084046"/>
                  </p:ext>
                </p:extLst>
              </p:nvPr>
            </p:nvGraphicFramePr>
            <p:xfrm>
              <a:off x="2672255" y="5119658"/>
              <a:ext cx="1500328" cy="1219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4"/>
                          <a:stretch>
                            <a:fillRect t="-4000" r="-3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89" y="4810523"/>
                <a:ext cx="912429" cy="246221"/>
              </a:xfrm>
              <a:prstGeom prst="rect">
                <a:avLst/>
              </a:prstGeom>
              <a:blipFill rotWithShape="0">
                <a:blip r:embed="rId15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6060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∘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606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3371307"/>
                  </p:ext>
                </p:extLst>
              </p:nvPr>
            </p:nvGraphicFramePr>
            <p:xfrm>
              <a:off x="4812382" y="486631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6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2759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75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2667141"/>
                  </p:ext>
                </p:extLst>
              </p:nvPr>
            </p:nvGraphicFramePr>
            <p:xfrm>
              <a:off x="7100772" y="4869769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7"/>
                          <a:stretch>
                            <a:fillRect t="-4000" r="-4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880" y="4522557"/>
                <a:ext cx="912429" cy="246221"/>
              </a:xfrm>
              <a:prstGeom prst="rect">
                <a:avLst/>
              </a:prstGeom>
              <a:blipFill rotWithShape="0">
                <a:blip r:embed="rId18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7220" y="4767764"/>
                <a:ext cx="678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220" y="4767764"/>
                <a:ext cx="678455" cy="246221"/>
              </a:xfrm>
              <a:prstGeom prst="rect">
                <a:avLst/>
              </a:prstGeom>
              <a:blipFill rotWithShape="0">
                <a:blip r:embed="rId1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4654" y="4522557"/>
                <a:ext cx="678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∘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654" y="4522557"/>
                <a:ext cx="678455" cy="246221"/>
              </a:xfrm>
              <a:prstGeom prst="rect">
                <a:avLst/>
              </a:prstGeom>
              <a:blipFill rotWithShape="0">
                <a:blip r:embed="rId20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093014" y="4522557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014" y="4522557"/>
                <a:ext cx="692882" cy="246221"/>
              </a:xfrm>
              <a:prstGeom prst="rect">
                <a:avLst/>
              </a:prstGeom>
              <a:blipFill rotWithShape="0">
                <a:blip r:embed="rId2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−3≠1−(2−3)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784" y="2275639"/>
                <a:ext cx="1745029" cy="184666"/>
              </a:xfrm>
              <a:prstGeom prst="rect">
                <a:avLst/>
              </a:prstGeom>
              <a:blipFill rotWithShape="0">
                <a:blip r:embed="rId22"/>
                <a:stretch>
                  <a:fillRect r="-2448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4" y="2275639"/>
                <a:ext cx="539700" cy="184666"/>
              </a:xfrm>
              <a:prstGeom prst="rect">
                <a:avLst/>
              </a:prstGeom>
              <a:blipFill rotWithShape="0">
                <a:blip r:embed="rId23"/>
                <a:stretch>
                  <a:fillRect l="-5618" r="-561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0⋅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3" y="2741408"/>
                <a:ext cx="677943" cy="184666"/>
              </a:xfrm>
              <a:prstGeom prst="rect">
                <a:avLst/>
              </a:prstGeom>
              <a:blipFill rotWithShape="0">
                <a:blip r:embed="rId24"/>
                <a:stretch>
                  <a:fillRect l="-4464" r="-44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200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e>
                      </m:d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747" y="3190744"/>
                <a:ext cx="1133259" cy="184666"/>
              </a:xfrm>
              <a:prstGeom prst="rect">
                <a:avLst/>
              </a:prstGeom>
              <a:blipFill>
                <a:blip r:embed="rId25"/>
                <a:stretch>
                  <a:fillRect l="-2688" r="-2688" b="-967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93" y="3574863"/>
                <a:ext cx="971163" cy="318164"/>
              </a:xfrm>
              <a:prstGeom prst="rect">
                <a:avLst/>
              </a:prstGeom>
              <a:blipFill rotWithShape="0">
                <a:blip r:embed="rId26"/>
                <a:stretch>
                  <a:fillRect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Definition: </a:t>
                </a:r>
                <a:r>
                  <a:rPr lang="en-US" sz="1200" dirty="0" smtClean="0"/>
                  <a:t>A </a:t>
                </a:r>
                <a:r>
                  <a:rPr lang="en-US" sz="1200" b="1" dirty="0" smtClean="0"/>
                  <a:t>group</a:t>
                </a:r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sz="1200" dirty="0" smtClean="0"/>
                  <a:t> </a:t>
                </a:r>
                <a:r>
                  <a:rPr lang="nb-NO" sz="1200" dirty="0" smtClean="0"/>
                  <a:t>…</a:t>
                </a:r>
                <a:endParaRPr lang="en-US" sz="1200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G1</a:t>
                </a:r>
                <a:r>
                  <a:rPr lang="en-US" sz="1200" dirty="0" smtClean="0"/>
                  <a:t>: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1200" dirty="0" smtClean="0"/>
                  <a:t> 	 (associativity)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G2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 smtClean="0"/>
                  <a:t>	 (identity)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</a:t>
                </a:r>
                <a:r>
                  <a:rPr lang="en-US" sz="1200" dirty="0" smtClean="0">
                    <a:latin typeface="Script MT Bold" panose="03040602040607080904" pitchFamily="66" charset="0"/>
                  </a:rPr>
                  <a:t>G3</a:t>
                </a:r>
                <a:r>
                  <a:rPr lang="en-US" sz="1200" dirty="0" smtClean="0"/>
                  <a:t>: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 smtClean="0"/>
                  <a:t> 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 smtClean="0"/>
                  <a:t>   (inverse)</a:t>
                </a:r>
                <a:endParaRPr lang="en-US" sz="12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1073" y="353948"/>
                <a:ext cx="4034656" cy="1179185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264418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"=−2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2264418"/>
                <a:ext cx="805285" cy="184666"/>
              </a:xfrm>
              <a:prstGeom prst="rect">
                <a:avLst/>
              </a:prstGeom>
              <a:blipFill rotWithShape="0">
                <a:blip r:embed="rId29"/>
                <a:stretch>
                  <a:fillRect l="-4545" r="-378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41" y="2768135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41" r="-588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−1"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750" y="2765068"/>
                <a:ext cx="814004" cy="191591"/>
              </a:xfrm>
              <a:prstGeom prst="rect">
                <a:avLst/>
              </a:prstGeom>
              <a:blipFill rotWithShape="0">
                <a:blip r:embed="rId30"/>
                <a:stretch>
                  <a:fillRect l="-4511" t="-3226" r="-1504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72" y="2722902"/>
                <a:ext cx="409536" cy="184666"/>
              </a:xfrm>
              <a:prstGeom prst="rect">
                <a:avLst/>
              </a:prstGeom>
              <a:blipFill rotWithShape="0">
                <a:blip r:embed="rId31"/>
                <a:stretch>
                  <a:fillRect l="-4478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43" y="2734393"/>
                <a:ext cx="753091" cy="184666"/>
              </a:xfrm>
              <a:prstGeom prst="rect">
                <a:avLst/>
              </a:prstGeom>
              <a:blipFill rotWithShape="0">
                <a:blip r:embed="rId32"/>
                <a:stretch>
                  <a:fillRect l="-1613" t="-3333" r="-161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00" y="3167224"/>
                <a:ext cx="409536" cy="184666"/>
              </a:xfrm>
              <a:prstGeom prst="rect">
                <a:avLst/>
              </a:prstGeom>
              <a:blipFill rotWithShape="0">
                <a:blip r:embed="rId28"/>
                <a:stretch>
                  <a:fillRect l="-2985" r="-74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"2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4 :  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2+4=6≡0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⁡6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58" y="3167224"/>
                <a:ext cx="2321276" cy="184666"/>
              </a:xfrm>
              <a:prstGeom prst="rect">
                <a:avLst/>
              </a:prstGeom>
              <a:blipFill rotWithShape="0">
                <a:blip r:embed="rId33"/>
                <a:stretch>
                  <a:fillRect l="-1312" r="-10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935695" y="3592099"/>
                <a:ext cx="40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695" y="3592099"/>
                <a:ext cx="409536" cy="184666"/>
              </a:xfrm>
              <a:prstGeom prst="rect">
                <a:avLst/>
              </a:prstGeom>
              <a:blipFill rotWithShape="0">
                <a:blip r:embed="rId34"/>
                <a:stretch>
                  <a:fillRect l="-4478" r="-746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1024" y="3956082"/>
                <a:ext cx="18360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"=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0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3⋅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≡1 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24" y="3956082"/>
                <a:ext cx="1836015" cy="184666"/>
              </a:xfrm>
              <a:prstGeom prst="rect">
                <a:avLst/>
              </a:prstGeom>
              <a:blipFill rotWithShape="0">
                <a:blip r:embed="rId35"/>
                <a:stretch>
                  <a:fillRect l="-1325" r="-99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7" grpId="0"/>
      <p:bldP spid="18" grpId="0"/>
      <p:bldP spid="19" grpId="0"/>
      <p:bldP spid="20" grpId="0"/>
      <p:bldP spid="22" grpId="0"/>
      <p:bldP spid="24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50" grpId="0"/>
      <p:bldP spid="51" grpId="0"/>
      <p:bldP spid="54" grpId="0"/>
      <p:bldP spid="55" grpId="0"/>
      <p:bldP spid="40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335" y="4046194"/>
                <a:ext cx="246080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arithmetic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52" y="1418204"/>
                <a:ext cx="1271043" cy="451277"/>
              </a:xfrm>
              <a:prstGeom prst="rect">
                <a:avLst/>
              </a:prstGeom>
              <a:blipFill rotWithShape="0">
                <a:blip r:embed="rId3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∘⋯∘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5" y="2205085"/>
                <a:ext cx="2590154" cy="451277"/>
              </a:xfrm>
              <a:prstGeom prst="rect">
                <a:avLst/>
              </a:prstGeom>
              <a:blipFill rotWithShape="0"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5400000">
            <a:off x="2242057" y="1741028"/>
            <a:ext cx="135509" cy="122872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36" y="1976453"/>
                <a:ext cx="377939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91" y="2991966"/>
                <a:ext cx="1777289" cy="451277"/>
              </a:xfrm>
              <a:prstGeom prst="rect">
                <a:avLst/>
              </a:prstGeom>
              <a:blipFill rotWithShape="0">
                <a:blip r:embed="rId6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7798" y="4018988"/>
                <a:ext cx="82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798" y="4018988"/>
                <a:ext cx="82038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5400000">
            <a:off x="3322285" y="3627672"/>
            <a:ext cx="135509" cy="863733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52" y="3661220"/>
                <a:ext cx="248349" cy="338554"/>
              </a:xfrm>
              <a:prstGeom prst="rect">
                <a:avLst/>
              </a:prstGeom>
              <a:blipFill rotWithShape="0">
                <a:blip r:embed="rId8"/>
                <a:stretch>
                  <a:fillRect r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4402130" y="3630768"/>
            <a:ext cx="135509" cy="848282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45" y="3661220"/>
                <a:ext cx="397588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3820648" y="3509927"/>
            <a:ext cx="174766" cy="1993107"/>
          </a:xfrm>
          <a:prstGeom prst="leftBrace">
            <a:avLst>
              <a:gd name="adj1" fmla="val 105687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138" y="4591085"/>
                <a:ext cx="828639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5" y="4046849"/>
                <a:ext cx="103432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4752" y="4046194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713" y="1582350"/>
                <a:ext cx="82038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"3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"=3+3+3+⋯+3=15⋅3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095" y="1583726"/>
                <a:ext cx="4164253" cy="3724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 rot="5400000">
            <a:off x="9114345" y="638235"/>
            <a:ext cx="135509" cy="1790700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14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129" y="1158053"/>
                <a:ext cx="377939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57750" y="5279372"/>
            <a:ext cx="95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96" y="5279372"/>
                <a:ext cx="28653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67713" y="3159993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Multiplicative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nb-NO" sz="1600" b="0" dirty="0" smtClean="0"/>
              </a:p>
              <a:p>
                <a:r>
                  <a:rPr lang="en-US" sz="1600" dirty="0" smtClean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30984"/>
                <a:ext cx="3448050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85532" y="4853891"/>
            <a:ext cx="268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Additive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,⋆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nb-NO" sz="1600" b="0" dirty="0" smtClean="0"/>
              </a:p>
              <a:p>
                <a:r>
                  <a:rPr lang="en-US" sz="1600" dirty="0" smtClean="0"/>
                  <a:t>  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⋆⋯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19" y="5305832"/>
                <a:ext cx="3448050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 bwMode="auto">
          <a:xfrm>
            <a:off x="8120061" y="3661220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1" name="Oval 30"/>
          <p:cNvSpPr/>
          <p:nvPr/>
        </p:nvSpPr>
        <p:spPr bwMode="auto">
          <a:xfrm>
            <a:off x="8607564" y="3889959"/>
            <a:ext cx="352425" cy="31018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Oval 31"/>
          <p:cNvSpPr/>
          <p:nvPr/>
        </p:nvSpPr>
        <p:spPr bwMode="auto">
          <a:xfrm>
            <a:off x="8120061" y="5305833"/>
            <a:ext cx="623889" cy="34287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Oval 32"/>
          <p:cNvSpPr/>
          <p:nvPr/>
        </p:nvSpPr>
        <p:spPr bwMode="auto">
          <a:xfrm>
            <a:off x="8659752" y="5552053"/>
            <a:ext cx="522346" cy="383481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640490" y="4477377"/>
            <a:ext cx="168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just notation!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9032420" y="4175404"/>
            <a:ext cx="608070" cy="3602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8993129" y="4782103"/>
            <a:ext cx="608070" cy="681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84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A </a:t>
                </a:r>
                <a:r>
                  <a:rPr lang="en-US" b="1" dirty="0" smtClean="0"/>
                  <a:t>group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nb-NO" dirty="0" smtClean="0"/>
                  <a:t>is </a:t>
                </a:r>
                <a:r>
                  <a:rPr lang="nb-NO" b="1" dirty="0" err="1" smtClean="0"/>
                  <a:t>cyclic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exists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b="1" dirty="0" smtClean="0"/>
                  <a:t>generator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we 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5" y="1348995"/>
                <a:ext cx="8823012" cy="18294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16652" y="1995364"/>
                <a:ext cx="3446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…,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2" y="1995364"/>
                <a:ext cx="3446906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3925181"/>
                <a:ext cx="144148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4354605"/>
                <a:ext cx="168437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907871" y="3459477"/>
            <a:ext cx="237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1012" y="3459477"/>
            <a:ext cx="3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828" y="3940570"/>
                <a:ext cx="8603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3940570"/>
                <a:ext cx="80579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20226"/>
                  </p:ext>
                </p:extLst>
              </p:nvPr>
            </p:nvGraphicFramePr>
            <p:xfrm>
              <a:off x="8028880" y="4910122"/>
              <a:ext cx="1875410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37508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8"/>
                          <a:stretch>
                            <a:fillRect t="-4000" r="-39838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  <a:endParaRPr lang="en-US" sz="1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 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3" y="4570049"/>
                <a:ext cx="692882" cy="246221"/>
              </a:xfrm>
              <a:prstGeom prst="rect">
                <a:avLst/>
              </a:prstGeom>
              <a:blipFill rotWithShape="0"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65033" y="6062889"/>
                <a:ext cx="2040618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33" y="6062889"/>
                <a:ext cx="2040618" cy="410497"/>
              </a:xfrm>
              <a:prstGeom prst="rect">
                <a:avLst/>
              </a:prstGeom>
              <a:blipFill rotWithShape="0">
                <a:blip r:embed="rId10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6" y="4882456"/>
                <a:ext cx="1932553" cy="6399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7735" y="4876685"/>
                <a:ext cx="4632370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4876685"/>
                <a:ext cx="4632370" cy="34137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1, 5, 4, 6, 2, 3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735" y="5259632"/>
                <a:ext cx="4738254" cy="3413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06" y="5221365"/>
                <a:ext cx="7802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45" y="5608862"/>
                <a:ext cx="7802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1, 2, 4, 1, 2, 4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77" y="5636818"/>
                <a:ext cx="5278257" cy="34137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/>
      <p:bldP spid="35" grpId="0"/>
      <p:bldP spid="36" grpId="0"/>
      <p:bldP spid="17" grpId="0"/>
      <p:bldP spid="18" grpId="0"/>
      <p:bldP spid="19" grpId="0"/>
      <p:bldP spid="3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34834" y="1348995"/>
                <a:ext cx="7389283" cy="118638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A </a:t>
                </a:r>
                <a:r>
                  <a:rPr lang="nb-NO" dirty="0" err="1" smtClean="0"/>
                  <a:t>set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/>
                  <a:t>subgroup, </a:t>
                </a:r>
                <a:r>
                  <a:rPr lang="en-US" dirty="0" smtClean="0"/>
                  <a:t>written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nb-NO" b="0" dirty="0" smtClean="0"/>
                  <a:t>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34" y="1348995"/>
                <a:ext cx="7389283" cy="118638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894466"/>
                <a:ext cx="36421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Fact: </a:t>
                </a:r>
                <a:r>
                  <a:rPr lang="en-US" dirty="0" smtClean="0"/>
                  <a:t>a subgroup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 a group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894466"/>
                <a:ext cx="36421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3392" y="3653660"/>
            <a:ext cx="173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Examples</a:t>
            </a:r>
            <a:r>
              <a:rPr lang="nb-NO" b="1" dirty="0" smtClean="0"/>
              <a:t>: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9669" y="4284266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 (for all groups)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9" y="4284266"/>
                <a:ext cx="290229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6698" y="4856946"/>
                <a:ext cx="2570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 (for all groups)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98" y="4856946"/>
                <a:ext cx="2570132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09667" y="5429627"/>
                <a:ext cx="4081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…,−2, 0, 2, 4, 6,…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7" y="5429627"/>
                <a:ext cx="408155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9667" y="5921714"/>
                <a:ext cx="3940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…,−3, 0, 3, 6, 9,…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7" y="5921714"/>
                <a:ext cx="394023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234" y="4816333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4" y="4816333"/>
                <a:ext cx="290229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97235" y="4225968"/>
                <a:ext cx="2902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⋅</m:t>
                          </m:r>
                        </m:e>
                      </m:d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5" y="4225968"/>
                <a:ext cx="290229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24711" y="5427954"/>
                <a:ext cx="1007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11" y="5427954"/>
                <a:ext cx="100749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96297" y="5066494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5, 10,…,35</m:t>
                        </m:r>
                      </m:e>
                    </m:d>
                  </m:oMath>
                </a14:m>
                <a:r>
                  <a:rPr lang="en-US" sz="1600" dirty="0" smtClean="0"/>
                  <a:t> 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97" y="5066494"/>
                <a:ext cx="2552007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H="1">
            <a:off x="5902038" y="3818063"/>
            <a:ext cx="407323" cy="448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615831" y="3535057"/>
            <a:ext cx="235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positive real numbers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928656" y="1164586"/>
            <a:ext cx="2454564" cy="248240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Oval 21"/>
          <p:cNvSpPr/>
          <p:nvPr/>
        </p:nvSpPr>
        <p:spPr bwMode="auto">
          <a:xfrm>
            <a:off x="9360512" y="2123916"/>
            <a:ext cx="1476415" cy="1469337"/>
          </a:xfrm>
          <a:prstGeom prst="ellipse">
            <a:avLst/>
          </a:prstGeom>
          <a:solidFill>
            <a:srgbClr val="FFF3C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820" y="1251914"/>
                <a:ext cx="33867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123916"/>
                <a:ext cx="338670" cy="400110"/>
              </a:xfrm>
              <a:prstGeom prst="rect">
                <a:avLst/>
              </a:prstGeom>
              <a:blipFill rotWithShape="0">
                <a:blip r:embed="rId13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268" y="3198459"/>
                <a:ext cx="33867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06865" y="3047556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865" y="3047556"/>
                <a:ext cx="33867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98" y="2404544"/>
                <a:ext cx="338670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334" y="2841102"/>
                <a:ext cx="33867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85" y="2538210"/>
                <a:ext cx="669456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69531" y="5450010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0, 10, 20, 30</m:t>
                        </m:r>
                      </m:e>
                    </m:d>
                  </m:oMath>
                </a14:m>
                <a:r>
                  <a:rPr lang="en-US" sz="1600" dirty="0" smtClean="0"/>
                  <a:t> 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531" y="5450010"/>
                <a:ext cx="2552007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194538" y="5850120"/>
                <a:ext cx="2552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0, 20</m:t>
                        </m:r>
                      </m:e>
                    </m:d>
                  </m:oMath>
                </a14:m>
                <a:r>
                  <a:rPr lang="en-US" sz="1600" dirty="0" smtClean="0"/>
                  <a:t> 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538" y="5850120"/>
                <a:ext cx="2552007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28542" y="5427954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542" y="5427954"/>
                <a:ext cx="90845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36835" y="5427954"/>
                <a:ext cx="908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35" y="5427954"/>
                <a:ext cx="908454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962328" y="5427954"/>
                <a:ext cx="780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328" y="5427954"/>
                <a:ext cx="780214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5919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919" y="3443691"/>
                <a:ext cx="440872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95047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047" y="3443691"/>
                <a:ext cx="4408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6533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33" y="3443691"/>
                <a:ext cx="44087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57147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147" y="3443691"/>
                <a:ext cx="44087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1191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191" y="3443691"/>
                <a:ext cx="44087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52784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784" y="3443691"/>
                <a:ext cx="4408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00851" y="3441324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851" y="3441324"/>
                <a:ext cx="44087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36649" y="4131084"/>
                <a:ext cx="1271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49" y="4131084"/>
                <a:ext cx="127104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2785" y="4152253"/>
                <a:ext cx="2500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⟹   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785" y="4152253"/>
                <a:ext cx="2500604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08728" y="4152253"/>
                <a:ext cx="2500604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⟹   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728" y="4152253"/>
                <a:ext cx="2500604" cy="378245"/>
              </a:xfrm>
              <a:prstGeom prst="rect">
                <a:avLst/>
              </a:prstGeom>
              <a:blipFill rotWithShape="0"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7789" y="2460100"/>
            <a:ext cx="36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Proof (finite cyclic groups):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9232" y="3025560"/>
                <a:ext cx="19094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2" y="3025560"/>
                <a:ext cx="19094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283559" y="3443691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559" y="3443691"/>
                <a:ext cx="440872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416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55125" y="4152253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contradiction!</a:t>
            </a:r>
          </a:p>
        </p:txBody>
      </p:sp>
      <p:sp>
        <p:nvSpPr>
          <p:cNvPr id="22" name="Left Brace 21"/>
          <p:cNvSpPr/>
          <p:nvPr/>
        </p:nvSpPr>
        <p:spPr>
          <a:xfrm rot="5400000">
            <a:off x="5166564" y="1688680"/>
            <a:ext cx="160141" cy="3312367"/>
          </a:xfrm>
          <a:prstGeom prst="leftBrace">
            <a:avLst>
              <a:gd name="adj1" fmla="val 148802"/>
              <a:gd name="adj2" fmla="val 50000"/>
            </a:avLst>
          </a:prstGeom>
          <a:ln w="190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9771" y="2840263"/>
                <a:ext cx="440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771" y="2840263"/>
                <a:ext cx="4408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 smtClean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: 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0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05" y="1187114"/>
                <a:ext cx="8650156" cy="112817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696940" y="3441324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940" y="3441324"/>
                <a:ext cx="73253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98894" y="3441324"/>
                <a:ext cx="7325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894" y="3441324"/>
                <a:ext cx="732539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 bwMode="auto">
              <a:xfrm>
                <a:off x="642610" y="4753360"/>
                <a:ext cx="7833588" cy="73986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mod</m:t>
                                </m:r>
                              </m:fName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610" y="4753360"/>
                <a:ext cx="7833588" cy="73986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00696" y="5688752"/>
                <a:ext cx="7875502" cy="74569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 (Lagrange’s theorem):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696" y="5688752"/>
                <a:ext cx="7875502" cy="745694"/>
              </a:xfrm>
              <a:prstGeom prst="roundRect">
                <a:avLst/>
              </a:prstGeom>
              <a:blipFill>
                <a:blip r:embed="rId19"/>
                <a:stretch>
                  <a:fillRect l="-77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6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936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20" grpId="0"/>
      <p:bldP spid="21" grpId="0"/>
      <p:bldP spid="21" grpId="1"/>
      <p:bldP spid="22" grpId="0" animBg="1"/>
      <p:bldP spid="23" grpId="0"/>
      <p:bldP spid="24" grpId="1"/>
      <p:bldP spid="24" grpId="2"/>
      <p:bldP spid="26" grpId="0"/>
      <p:bldP spid="26" grpId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prime order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endParaRPr lang="en-US" sz="1600" dirty="0" smtClean="0"/>
              </a:p>
              <a:p>
                <a:endParaRPr lang="en-US" sz="1600" dirty="0"/>
              </a:p>
              <a:p>
                <a:endParaRPr lang="en-US" sz="1600" b="1" dirty="0" smtClean="0"/>
              </a:p>
              <a:p>
                <a:r>
                  <a:rPr lang="en-US" sz="1600" b="1" dirty="0" smtClean="0"/>
                  <a:t>Fact: </a:t>
                </a:r>
                <a:r>
                  <a:rPr lang="en-US" sz="1600" dirty="0" smtClean="0"/>
                  <a:t>any prime-order group is cyclic</a:t>
                </a:r>
                <a:endParaRPr lang="en-US" sz="1600" dirty="0"/>
              </a:p>
              <a:p>
                <a:endParaRPr lang="en-US" sz="1600" b="1" dirty="0" smtClean="0"/>
              </a:p>
              <a:p>
                <a:r>
                  <a:rPr lang="en-US" sz="1600" b="1" dirty="0" smtClean="0"/>
                  <a:t>Fact: </a:t>
                </a:r>
                <a:r>
                  <a:rPr lang="en-US" sz="1600" dirty="0" smtClean="0"/>
                  <a:t>any non-trivial element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 smtClean="0"/>
                  <a:t>) in a prime-order group is a generator</a:t>
                </a:r>
              </a:p>
              <a:p>
                <a:endParaRPr lang="en-US" sz="1600" dirty="0"/>
              </a:p>
              <a:p>
                <a:r>
                  <a:rPr lang="en-US" sz="1600" b="1" dirty="0" smtClean="0"/>
                  <a:t>Warning: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 is </a:t>
                </a:r>
                <a:r>
                  <a:rPr lang="en-US" sz="1600" i="1" dirty="0" smtClean="0"/>
                  <a:t>not </a:t>
                </a:r>
                <a:r>
                  <a:rPr lang="en-US" sz="1600" dirty="0" smtClean="0"/>
                  <a:t>a prime-order group!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endParaRPr lang="en-US" sz="1600" dirty="0"/>
              </a:p>
              <a:p>
                <a:r>
                  <a:rPr lang="en-US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 smtClean="0"/>
                  <a:t>, with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/>
                  <a:t> being prime; what are the possible sub-groups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?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Theorem (Lagrange's theorem):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divides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45914"/>
                <a:ext cx="8507907" cy="619386"/>
              </a:xfrm>
              <a:prstGeom prst="roundRect">
                <a:avLst/>
              </a:prstGeom>
              <a:blipFill>
                <a:blip r:embed="rId3"/>
                <a:stretch>
                  <a:fillRect l="-71"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nb-NO" i="1" smtClean="0">
                                  <a:latin typeface="Cambria Math" panose="02040503050406030204" pitchFamily="18" charset="0"/>
                                </a:rPr>
                                <m:t>1,−1}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         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d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mr>
                              </m:m>
                            </m:e>
                            <m:e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958066"/>
                <a:ext cx="2949334" cy="13408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−1=2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83" y="4249389"/>
                <a:ext cx="2541282" cy="410497"/>
              </a:xfrm>
              <a:prstGeom prst="rect">
                <a:avLst/>
              </a:prstGeom>
              <a:blipFill rotWithShape="0">
                <a:blip r:embed="rId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375" y="4406918"/>
                <a:ext cx="549125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1, 2, 3, 4, 5, 6, 7, 8, 9, 10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656" y="4404834"/>
                <a:ext cx="2546786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11=2⋅5+1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25" y="4985848"/>
                <a:ext cx="131119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730" y="4404184"/>
                <a:ext cx="1089721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={1,10}&lt;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99" y="4963822"/>
                <a:ext cx="2244589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119" y="6083098"/>
                <a:ext cx="112376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={1, 3, 4, 5, 9}&lt;</m:t>
                      </m:r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53" y="5523460"/>
                <a:ext cx="4389535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151450" y="440418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Example: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519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 smtClean="0">
                    <a:solidFill>
                      <a:schemeClr val="tx2"/>
                    </a:solidFill>
                  </a:rPr>
                  <a:t>	</a:t>
                </a:r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3843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 smtClean="0">
                <a:solidFill>
                  <a:schemeClr val="tx2"/>
                </a:solidFill>
              </a:rPr>
              <a:t>encryption / decryption key </a:t>
            </a:r>
            <a:r>
              <a:rPr lang="nb-NO" sz="2000" dirty="0">
                <a:solidFill>
                  <a:schemeClr val="tx2"/>
                </a:solidFill>
              </a:rPr>
              <a:t>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endCxn id="37" idx="1"/>
          </p:cNvCxnSpPr>
          <p:nvPr/>
        </p:nvCxnSpPr>
        <p:spPr bwMode="auto">
          <a:xfrm>
            <a:off x="4337034" y="3231545"/>
            <a:ext cx="4081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break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Groups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Subgroups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Cyclic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 smtClean="0"/>
                  <a:t>Prime order 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! 		(order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		(prime-order subgroup)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315" y="4539715"/>
                <a:ext cx="1821180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0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4883150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0574588" y="3822700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1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3" grpId="0"/>
      <p:bldP spid="34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example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493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⁡1019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3262533"/>
                <a:ext cx="2491387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3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r>
                        <a:rPr lang="nb-NO" sz="20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1019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95" y="3262533"/>
                <a:ext cx="230426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968" r="-21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493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246" y="2603984"/>
                <a:ext cx="2137445" cy="434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901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1018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34" y="2618524"/>
                <a:ext cx="213744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  <m: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493</m:t>
                        </m:r>
                      </m:sup>
                    </m:sSup>
                    <m:func>
                      <m:funcPr>
                        <m:ctrlP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1019</m:t>
                        </m:r>
                      </m:e>
                    </m:func>
                  </m:oMath>
                </a14:m>
                <a:r>
                  <a:rPr lang="en-US" sz="2000" b="0" dirty="0" smtClean="0"/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79" y="4145272"/>
                <a:ext cx="2351285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88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570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901</m:t>
                          </m:r>
                        </m:sup>
                      </m:sSup>
                      <m:func>
                        <m:func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1019</m:t>
                          </m:r>
                        </m:e>
                      </m:func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411" y="4145272"/>
                <a:ext cx="257628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55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694" y="4145272"/>
                <a:ext cx="795795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8397" r="-152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1019</m:t>
                          </m:r>
                        </m:sub>
                        <m:sup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=〈2〉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669" y="1163207"/>
                <a:ext cx="1330172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6422" r="-3211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𝟓𝟑𝟏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05" y="4087990"/>
                <a:ext cx="182118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570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679" y="1964085"/>
                <a:ext cx="498533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1111" r="-1111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012" y="2513574"/>
                <a:ext cx="35586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3559" r="-1355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4997450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1054324" y="4453049"/>
            <a:ext cx="55816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8" grpId="0"/>
      <p:bldP spid="29" grpId="0"/>
      <p:bldP spid="30" grpId="0"/>
      <p:bldP spid="31" grpId="0"/>
      <p:bldP spid="34" grpId="0"/>
      <p:bldP spid="32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/>
                <a:endParaRPr lang="en-US" dirty="0" smtClean="0"/>
              </a:p>
              <a:p>
                <a:pPr marL="0" indent="0"/>
                <a:r>
                  <a:rPr lang="en-US" sz="1800" b="1" dirty="0" smtClean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(DH </a:t>
                </a:r>
                <a:r>
                  <a:rPr lang="en-US" sz="1800" dirty="0" smtClean="0"/>
                  <a:t>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Must be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 smtClean="0"/>
                  <a:t> (or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 smtClean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Doesn't work: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832766"/>
                <a:ext cx="2553281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15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32" y="5816875"/>
                <a:ext cx="2948612" cy="374270"/>
              </a:xfrm>
              <a:prstGeom prst="rect">
                <a:avLst/>
              </a:prstGeom>
              <a:blipFill rotWithShape="0">
                <a:blip r:embed="rId1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</p:spTree>
    <p:extLst>
      <p:ext uri="{BB962C8B-B14F-4D97-AF65-F5344CB8AC3E}">
        <p14:creationId xmlns:p14="http://schemas.microsoft.com/office/powerpoint/2010/main" val="3373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" grpId="0"/>
      <p:bldP spid="25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logarithm (DLOG)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363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</m:t>
                                    </m:r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18470"/>
                  </p:ext>
                </p:extLst>
              </p:nvPr>
            </p:nvGraphicFramePr>
            <p:xfrm>
              <a:off x="830923" y="1357696"/>
              <a:ext cx="2547277" cy="2030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2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442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587" r="-477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4605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23616" r="-477" b="-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634999" cy="391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99" y="2119708"/>
                <a:ext cx="2188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Adversary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DLOG-advantage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dlog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i="1" dirty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dirty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08852"/>
                <a:ext cx="7979397" cy="13686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dirty="0" smtClean="0"/>
                  <a:t>In other words: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990363"/>
                <a:ext cx="2904578" cy="391902"/>
              </a:xfrm>
              <a:prstGeom prst="rect">
                <a:avLst/>
              </a:prstGeom>
              <a:blipFill rotWithShape="0">
                <a:blip r:embed="rId12"/>
                <a:stretch>
                  <a:fillRect l="-1891" t="-9375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</p:spTree>
    <p:extLst>
      <p:ext uri="{BB962C8B-B14F-4D97-AF65-F5344CB8AC3E}">
        <p14:creationId xmlns:p14="http://schemas.microsoft.com/office/powerpoint/2010/main" val="24074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(DH)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 flipH="1">
            <a:off x="6581927" y="1993380"/>
            <a:ext cx="986562" cy="12519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8133142" y="2408982"/>
            <a:ext cx="12525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787140" y="1594618"/>
            <a:ext cx="1737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Challenger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1,2,…,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139289"/>
                <a:ext cx="1855380" cy="3912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2739172"/>
                <a:ext cx="804836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060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394" y="2091896"/>
                <a:ext cx="45050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nb-NO" sz="20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041" y="1469662"/>
                <a:ext cx="978705" cy="558734"/>
              </a:xfrm>
              <a:prstGeom prst="wedgeEllipseCallout">
                <a:avLst>
                  <a:gd name="adj1" fmla="val 81569"/>
                  <a:gd name="adj2" fmla="val 5667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Adversary wins 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329" y="3617883"/>
                <a:ext cx="393364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3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084" y="1299197"/>
                <a:ext cx="83247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83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450026" y="959033"/>
            <a:ext cx="9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140" y="3195365"/>
                <a:ext cx="8028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687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02240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0911069"/>
                  </p:ext>
                </p:extLst>
              </p:nvPr>
            </p:nvGraphicFramePr>
            <p:xfrm>
              <a:off x="830923" y="1357696"/>
              <a:ext cx="2585377" cy="2249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53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6826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1639" r="-471" b="-5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35" t="-20065" r="-471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DH-advantage </a:t>
                </a:r>
                <a:r>
                  <a:rPr lang="nb-NO" dirty="0" smtClean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nb-NO" b="0" i="1" dirty="0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m:rPr>
                                  <m:sty m:val="p"/>
                                </m:rPr>
                                <a:rPr lang="nb-NO" b="0" i="0" dirty="0" smtClean="0">
                                  <a:latin typeface="Cambria Math" panose="02040503050406030204" pitchFamily="18" charset="0"/>
                                </a:rPr>
                                <m:t>true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810866"/>
                <a:ext cx="7979397" cy="136861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1" grpId="0"/>
      <p:bldP spid="24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 vs. DH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dlog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1190439"/>
                  </p:ext>
                </p:extLst>
              </p:nvPr>
            </p:nvGraphicFramePr>
            <p:xfrm>
              <a:off x="2507323" y="1439649"/>
              <a:ext cx="2521877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21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35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1538" r="-725" b="-46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4578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" t="-21782" r="-725" b="-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dh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28551">
                    <a:tc>
                      <a:txBody>
                        <a:bodyPr/>
                        <a:lstStyle/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1,2,…,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oMath>
                          </a14:m>
                          <a:endParaRPr lang="nb-NO" sz="1400" b="0" i="1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1950" marR="0" indent="-36195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limUpp>
                                <m:limUp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5890504"/>
                  </p:ext>
                </p:extLst>
              </p:nvPr>
            </p:nvGraphicFramePr>
            <p:xfrm>
              <a:off x="6838691" y="1439649"/>
              <a:ext cx="2547038" cy="2239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0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5792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695" r="-477" b="-5271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137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9" t="-19417" r="-477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DLOG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 smtClean="0"/>
                  <a:t> DH security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2" y="5169408"/>
                <a:ext cx="374869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DLOG security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⟹</m:t>
                        </m:r>
                      </m:e>
                      <m:lim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en-US" dirty="0" smtClean="0"/>
                  <a:t> DH security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23" y="4454887"/>
                <a:ext cx="3748697" cy="471989"/>
              </a:xfrm>
              <a:prstGeom prst="rect">
                <a:avLst/>
              </a:prstGeom>
              <a:blipFill rotWithShape="0">
                <a:blip r:embed="rId5"/>
                <a:stretch>
                  <a:fillRect l="-1301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DLOG </a:t>
                </a:r>
                <a:r>
                  <a:rPr lang="en-US" i="1" dirty="0" smtClean="0"/>
                  <a:t>insecurity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DH </a:t>
                </a:r>
                <a:r>
                  <a:rPr lang="en-US" i="1" dirty="0" smtClean="0"/>
                  <a:t>insecurity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21" y="5974544"/>
                <a:ext cx="374869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3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438" y="5602753"/>
                <a:ext cx="221214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3333" r="-3611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6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Generic algorithms:</a:t>
                </a:r>
                <a:r>
                  <a:rPr lang="en-US" sz="1800" dirty="0" smtClean="0"/>
                  <a:t> works for </a:t>
                </a:r>
                <a:r>
                  <a:rPr lang="en-US" sz="1800" i="1" dirty="0" smtClean="0"/>
                  <a:t>all</a:t>
                </a:r>
                <a:r>
                  <a:rPr lang="en-US" sz="1800" dirty="0" smtClean="0"/>
                  <a:t> (cyclic) groups</a:t>
                </a:r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Brute-force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 smtClean="0"/>
                  <a:t>Given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1400" dirty="0" smtClean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 smtClean="0"/>
                  <a:t>for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=1, 2, …, </m:t>
                    </m:r>
                    <m:d>
                      <m:dPr>
                        <m:begChr m:val="|"/>
                        <m:endChr m:val="|"/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1400" dirty="0" smtClean="0"/>
                  <a:t> 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400" dirty="0" smtClean="0"/>
              </a:p>
              <a:p>
                <a:pPr marL="1236663" lvl="2" indent="-342900">
                  <a:buFont typeface="+mj-lt"/>
                  <a:buAutoNum type="arabicPeriod"/>
                </a:pPr>
                <a:endParaRPr lang="en-US" sz="1400" dirty="0" smtClean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Are there better algorithms?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Group-specific algorithms:</a:t>
                </a:r>
                <a:r>
                  <a:rPr lang="en-US" sz="1800" dirty="0" smtClean="0"/>
                  <a:t> exploits algebraic features of given group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2710" y="2216862"/>
                <a:ext cx="57180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,  	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10" y="2216862"/>
                <a:ext cx="571805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64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1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DLOG: the baby-step giant-step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Find: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 bwMode="auto">
          <a:xfrm>
            <a:off x="3793375" y="2295684"/>
            <a:ext cx="3807230" cy="38072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696990" y="601416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rot="1500000" flipH="1">
            <a:off x="7381840" y="4902556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rot="2940000" flipH="1">
            <a:off x="4529697" y="2629602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2100000">
            <a:off x="6782614" y="2547935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4080000">
            <a:off x="7492189" y="3454960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3240000" flipH="1">
            <a:off x="6635945" y="5810338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1320000" flipH="1">
            <a:off x="3816197" y="35424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rot="-1800000" flipH="1">
            <a:off x="3837538" y="49148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-2880000" flipH="1">
            <a:off x="4589127" y="5816225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39563" y="517045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>
            <a:spLocks noChangeAspect="1"/>
          </p:cNvSpPr>
          <p:nvPr/>
        </p:nvSpPr>
        <p:spPr bwMode="auto">
          <a:xfrm>
            <a:off x="4363926" y="5563121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7644" y="543668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143452" y="5305839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3950988" y="5015917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3878855" y="4864568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826756" y="4708451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84905" y="4535980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blipFill rotWithShape="0">
                <a:blip r:embed="rId4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blipFill rotWithShape="0">
                <a:blip r:embed="rId4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blipFill rotWithShape="0">
                <a:blip r:embed="rId4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blipFill rotWithShape="0">
                <a:blip r:embed="rId4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blipFill rotWithShape="0">
                <a:blip r:embed="rId5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blipFill rotWithShape="0">
                <a:blip r:embed="rId52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5400000">
            <a:off x="10175550" y="1416379"/>
            <a:ext cx="118125" cy="1400175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 rot="16200000">
            <a:off x="10146976" y="2460540"/>
            <a:ext cx="118125" cy="1908173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</m:acc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 smtClean="0"/>
                  <a:t>Time + memory: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acc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blipFill>
                <a:blip r:embed="rId5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blipFill>
                <a:blip r:embed="rId5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/>
          <p:cNvGrpSpPr/>
          <p:nvPr/>
        </p:nvGrpSpPr>
        <p:grpSpPr>
          <a:xfrm>
            <a:off x="5570987" y="1977435"/>
            <a:ext cx="1162303" cy="637835"/>
            <a:chOff x="5570987" y="1977435"/>
            <a:chExt cx="1162303" cy="6378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70987" y="1977435"/>
              <a:ext cx="1162303" cy="637835"/>
              <a:chOff x="5570987" y="1977435"/>
              <a:chExt cx="1162303" cy="63783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696990" y="1989605"/>
                <a:ext cx="1036300" cy="625665"/>
                <a:chOff x="5696990" y="1989605"/>
                <a:chExt cx="1036300" cy="625665"/>
              </a:xfrm>
            </p:grpSpPr>
            <p:cxnSp>
              <p:nvCxnSpPr>
                <p:cNvPr id="25" name="Straight Connector 24"/>
                <p:cNvCxnSpPr/>
                <p:nvPr/>
              </p:nvCxnSpPr>
              <p:spPr bwMode="auto">
                <a:xfrm>
                  <a:off x="5696990" y="2206932"/>
                  <a:ext cx="0" cy="18000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5789380" y="224554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5934011" y="2260959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6076480" y="229185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6225926" y="233354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6380395" y="239060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6515929" y="245190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6643290" y="25252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 smtClean="0"/>
                    </a:p>
                  </p:txBody>
                </p:sp>
              </mc:Choice>
              <mc:Fallback xmlns="">
                <p:sp>
                  <p:nvSpPr>
                    <p:cNvPr id="108" name="TextBox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 smtClean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6492122" y="2270305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6546977" y="2293674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599241" y="2323631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Look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 smtClean="0"/>
                  <a:t> such that: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2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blipFill rotWithShape="0">
                <a:blip r:embed="rId6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5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9" grpId="0"/>
      <p:bldP spid="90" grpId="0" animBg="1"/>
      <p:bldP spid="91" grpId="0"/>
      <p:bldP spid="92" grpId="0" animBg="1"/>
      <p:bldP spid="93" grpId="0"/>
      <p:bldP spid="96" grpId="0" animBg="1"/>
      <p:bldP spid="114" grpId="0"/>
      <p:bldP spid="115" grpId="0"/>
      <p:bldP spid="116" grpId="0"/>
      <p:bldP spid="75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Baby-step, giant-step:     time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  memory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Pollard's rho: 	     	  time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Pohlig</a:t>
                </a:r>
                <a:r>
                  <a:rPr lang="en-US" sz="1800" dirty="0" smtClean="0"/>
                  <a:t>-Hellman:	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 smtClean="0"/>
                  <a:t>	</a:t>
                </a: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Consequence:</a:t>
                </a:r>
                <a:r>
                  <a:rPr lang="en-US" sz="1800" dirty="0" smtClean="0"/>
                  <a:t> for DLOG to be hard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800" dirty="0" smtClean="0"/>
                  <a:t> must be large enough!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 smtClean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1600" dirty="0" smtClean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etc...</a:t>
                </a:r>
              </a:p>
              <a:p>
                <a:pPr marL="474663" lvl="1" indent="0"/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Nechaev'94 &amp; Shoup'97: </a:t>
                </a:r>
                <a:r>
                  <a:rPr lang="en-US" sz="1800" dirty="0"/>
                  <a:t>Solving DLOG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time in </a:t>
                </a:r>
                <a:r>
                  <a:rPr lang="en-US" sz="1800" i="1" dirty="0"/>
                  <a:t>generic</a:t>
                </a:r>
                <a:r>
                  <a:rPr lang="en-US" sz="1800" dirty="0"/>
                  <a:t> groups</a:t>
                </a:r>
                <a:r>
                  <a:rPr lang="en-US" sz="1800" b="1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Alice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Bob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Adversary</a:t>
            </a:r>
            <a:endParaRPr lang="en-US" sz="2400" dirty="0" smtClean="0"/>
          </a:p>
        </p:txBody>
      </p:sp>
      <p:cxnSp>
        <p:nvCxnSpPr>
          <p:cNvPr id="21" name="Straight Arrow Connector 20"/>
          <p:cNvCxnSpPr>
            <a:endCxn id="37" idx="1"/>
          </p:cNvCxnSpPr>
          <p:nvPr/>
        </p:nvCxnSpPr>
        <p:spPr bwMode="auto">
          <a:xfrm>
            <a:off x="4337034" y="3231545"/>
            <a:ext cx="40810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e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C00000"/>
                </a:solidFill>
              </a:rPr>
              <a:t>K</a:t>
            </a:r>
            <a:r>
              <a:rPr lang="nb-NO" sz="2400" baseline="-25000" dirty="0" smtClean="0">
                <a:solidFill>
                  <a:srgbClr val="C00000"/>
                </a:solidFill>
              </a:rPr>
              <a:t>d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3073452" y="3235682"/>
            <a:ext cx="455974" cy="82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 smtClean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 smtClean="0"/>
                  <a:t> 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:endParaRPr lang="nb-NO" sz="2000" b="1" dirty="0" smtClean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38432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 smtClean="0">
                <a:solidFill>
                  <a:srgbClr val="C00000"/>
                </a:solidFill>
              </a:rPr>
              <a:t>K</a:t>
            </a:r>
            <a:r>
              <a:rPr lang="nb-NO" sz="2000" b="1" baseline="-25000" dirty="0" smtClean="0">
                <a:solidFill>
                  <a:srgbClr val="C00000"/>
                </a:solidFill>
              </a:rPr>
              <a:t>e</a:t>
            </a:r>
            <a:r>
              <a:rPr lang="nb-NO" sz="2000" b="1" dirty="0" smtClean="0">
                <a:solidFill>
                  <a:srgbClr val="C00000"/>
                </a:solidFill>
              </a:rPr>
              <a:t> : </a:t>
            </a:r>
            <a:r>
              <a:rPr lang="nb-NO" sz="2000" dirty="0" smtClean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 smtClean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 smtClean="0">
                <a:solidFill>
                  <a:srgbClr val="C00000"/>
                </a:solidFill>
              </a:rPr>
              <a:t> </a:t>
            </a:r>
            <a:r>
              <a:rPr lang="nb-NO" sz="2000" b="1" dirty="0">
                <a:solidFill>
                  <a:srgbClr val="C00000"/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decryption key </a:t>
            </a:r>
            <a:r>
              <a:rPr lang="nb-NO" sz="2000" dirty="0">
                <a:solidFill>
                  <a:schemeClr val="tx2"/>
                </a:solidFill>
              </a:rPr>
              <a:t>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Non-generic algorithms for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Much </a:t>
                </a:r>
                <a:r>
                  <a:rPr lang="en-US" sz="1800" dirty="0" smtClean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sz="1800" dirty="0" smtClean="0"/>
                  <a:t> using GNFS		 (</a:t>
                </a:r>
                <a:r>
                  <a:rPr lang="en-US" sz="1800" dirty="0" err="1" smtClean="0"/>
                  <a:t>Heninger</a:t>
                </a:r>
                <a:r>
                  <a:rPr lang="en-US" sz="1800" dirty="0" smtClean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records: </a:t>
                </a:r>
                <a:r>
                  <a:rPr lang="en-US" sz="1600" dirty="0">
                    <a:hlinkClick r:id="rId2"/>
                  </a:rPr>
                  <a:t>https://</a:t>
                </a:r>
                <a:r>
                  <a:rPr lang="en-US" sz="1600" dirty="0" smtClean="0">
                    <a:hlinkClick r:id="rId2"/>
                  </a:rPr>
                  <a:t>en.wikipedia.org/wiki/Discrete_logarithm_records</a:t>
                </a:r>
                <a:endParaRPr lang="en-US" sz="1600" dirty="0" smtClean="0"/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800" dirty="0" smtClean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30226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020" y="2985870"/>
            <a:ext cx="571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exceptionally</a:t>
            </a:r>
            <a:r>
              <a:rPr lang="en-US" sz="1600" dirty="0" smtClean="0"/>
              <a:t> complicated algorithms, requiring very advanced mathematics!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3427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</p:spPr>
            <p:txBody>
              <a:bodyPr/>
              <a:lstStyle/>
              <a:p>
                <a:pPr algn="ctr"/>
                <a:r>
                  <a:rPr lang="en-US" sz="3200" b="1" dirty="0" smtClean="0"/>
                  <a:t>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b="1" dirty="0" smtClean="0"/>
                  <a:t>?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  <a:blipFill rotWithShape="0">
                <a:blip r:embed="rId2"/>
                <a:stretch>
                  <a:fillRect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1604169"/>
            <a:ext cx="278765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630002" y="1851943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9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16" grpId="0"/>
      <p:bldP spid="17" grpId="0" animBg="1"/>
      <p:bldP spid="14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59419" y="4367526"/>
            <a:ext cx="4857750" cy="7887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449164" y="48589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94943" y="452605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128" r="-4871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5752776" y="1755435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698776" y="317670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5698776" y="473385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9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505200" y="2251094"/>
            <a:ext cx="3957259" cy="28162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424466" y="4327672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693169" y="269223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r="-1153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4495866" y="1846282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881181" y="32558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4441866" y="3534424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8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2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8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62400" y="2447925"/>
            <a:ext cx="3590925" cy="3467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404493" y="4813959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699420" y="1704496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4663420" y="4792904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3420" y="3119601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6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717074" y="1781911"/>
            <a:ext cx="2075" cy="41902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4735" y="309312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664735" y="480168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39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blipFill rotWithShape="0">
                <a:blip r:embed="rId5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V="1">
            <a:off x="2215243" y="3542258"/>
            <a:ext cx="449943" cy="577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172635" y="4187825"/>
            <a:ext cx="221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Identity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4389" r="50976" b="12650"/>
          <a:stretch/>
        </p:blipFill>
        <p:spPr>
          <a:xfrm>
            <a:off x="4116309" y="2187907"/>
            <a:ext cx="3277306" cy="36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 bwMode="auto">
          <a:xfrm>
            <a:off x="5478737" y="5576140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923958" y="3893272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73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00238" y="4850247"/>
            <a:ext cx="7751762" cy="1025928"/>
          </a:xfrm>
        </p:spPr>
        <p:txBody>
          <a:bodyPr/>
          <a:lstStyle/>
          <a:p>
            <a:pPr algn="ctr"/>
            <a:r>
              <a:rPr lang="en-US" sz="3200" b="1" dirty="0" smtClean="0"/>
              <a:t>The public-key revolution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" b="990"/>
          <a:stretch/>
        </p:blipFill>
        <p:spPr>
          <a:xfrm>
            <a:off x="3791541" y="1809148"/>
            <a:ext cx="4224699" cy="27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289" y="5485982"/>
                <a:ext cx="4006665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</a:t>
                </a:r>
                <a:r>
                  <a:rPr lang="nb-NO" dirty="0"/>
                  <a:t>over the reals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9" y="5485982"/>
                <a:ext cx="4006665" cy="728405"/>
              </a:xfrm>
              <a:prstGeom prst="rect">
                <a:avLst/>
              </a:prstGeom>
              <a:blipFill rotWithShape="0">
                <a:blip r:embed="rId7"/>
                <a:stretch>
                  <a:fillRect l="-1216" t="-840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7" grpId="0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94210"/>
              </a:xfrm>
              <a:prstGeom prst="rect">
                <a:avLst/>
              </a:prstGeom>
              <a:blipFill rotWithShape="0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906571" y="32640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9508" y="504854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V="1">
            <a:off x="9151629" y="5572844"/>
            <a:ext cx="100060" cy="5279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540262" y="6098399"/>
            <a:ext cx="142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Still valid!</a:t>
            </a:r>
          </a:p>
        </p:txBody>
      </p:sp>
    </p:spTree>
    <p:extLst>
      <p:ext uri="{BB962C8B-B14F-4D97-AF65-F5344CB8AC3E}">
        <p14:creationId xmlns:p14="http://schemas.microsoft.com/office/powerpoint/2010/main" val="40364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1726" y="2810004"/>
                <a:ext cx="2085656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810004"/>
                <a:ext cx="2085656" cy="390748"/>
              </a:xfrm>
              <a:prstGeom prst="rect">
                <a:avLst/>
              </a:prstGeom>
              <a:blipFill rotWithShape="0"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nb-NO" sz="1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2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b-NO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552697"/>
                <a:ext cx="4190184" cy="9814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445" y="4170305"/>
                <a:ext cx="3682927" cy="30777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8" y="2198175"/>
            <a:ext cx="6702287" cy="414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blipFill rotWithShape="0">
                <a:blip r:embed="rId9"/>
                <a:stretch>
                  <a:fillRect l="-843" b="-8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843" y="2298911"/>
                <a:ext cx="139596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88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43" y="2298911"/>
                <a:ext cx="139596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487727" y="4177298"/>
            <a:ext cx="70972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 bwMode="auto">
              <a:xfrm>
                <a:off x="9535567" y="2751235"/>
                <a:ext cx="622845" cy="45110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5567" y="2751235"/>
                <a:ext cx="622845" cy="451106"/>
              </a:xfrm>
              <a:prstGeom prst="rect">
                <a:avLst/>
              </a:prstGeom>
              <a:blipFill rotWithShape="0">
                <a:blip r:embed="rId11"/>
                <a:stretch>
                  <a:fillRect l="-10784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0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– properties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Recall: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Specialized attacks (GNFS) exploit algebraic structure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parameters must be bigger to compensate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600" dirty="0" smtClean="0"/>
                  <a:t>  required for security today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Bigger parameters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slower systems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Currently no attacks that manage to exploit the algebraic structure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8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Best-know attacks are </a:t>
                </a:r>
                <a:r>
                  <a:rPr lang="en-US" sz="1600" i="1" dirty="0" smtClean="0"/>
                  <a:t>generic attacks</a:t>
                </a:r>
                <a:r>
                  <a:rPr lang="en-US" sz="1600" dirty="0" smtClean="0"/>
                  <a:t>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Baby-step giant-step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Pollard-rho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err="1" smtClean="0"/>
                  <a:t>etc</a:t>
                </a:r>
                <a:r>
                  <a:rPr lang="en-US" sz="1400" dirty="0" smtClean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err="1" smtClean="0"/>
                  <a:t>Nechaev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'94 &amp; </a:t>
                </a:r>
                <a:r>
                  <a:rPr lang="en-US" sz="1600" b="1" dirty="0" err="1"/>
                  <a:t>Shoup</a:t>
                </a:r>
                <a:r>
                  <a:rPr lang="en-US" sz="1600" b="1" dirty="0"/>
                  <a:t> '97: </a:t>
                </a:r>
                <a:r>
                  <a:rPr lang="en-US" sz="1600" i="1" dirty="0" smtClean="0"/>
                  <a:t>Generic</a:t>
                </a:r>
                <a:r>
                  <a:rPr lang="en-US" sz="1600" dirty="0" smtClean="0"/>
                  <a:t> algorithms for solving </a:t>
                </a:r>
                <a:r>
                  <a:rPr lang="en-US" sz="1600" dirty="0" err="1" smtClean="0"/>
                  <a:t>DLog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 </a:t>
                </a:r>
                <a:endParaRPr lang="en-US" sz="1600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Consequently: elliptic curve crypto can use </a:t>
                </a:r>
                <a:r>
                  <a:rPr lang="en-US" sz="1600" i="1" dirty="0" smtClean="0"/>
                  <a:t>much</a:t>
                </a:r>
                <a:r>
                  <a:rPr lang="en-US" sz="1600" dirty="0" smtClean="0"/>
                  <a:t> smaller parameters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400" dirty="0" smtClean="0"/>
                  <a:t> common in practice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Much faster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400" dirty="0" smtClean="0"/>
                  <a:t>-based crypto</a:t>
                </a:r>
                <a:endParaRPr lang="en-US" sz="1400" b="1" dirty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groups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groups: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TLS 1.3: </a:t>
                </a:r>
                <a:r>
                  <a:rPr lang="en-US" sz="1600" dirty="0" smtClean="0"/>
                  <a:t>five specific groups allowed </a:t>
                </a:r>
                <a:endParaRPr lang="en-US" sz="16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					(RFC 7919)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IKEv2</a:t>
                </a:r>
                <a:r>
                  <a:rPr lang="en-US" sz="1600" dirty="0" smtClean="0"/>
                  <a:t> (IPsec key exchange protocol): MODP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768</m:t>
                            </m:r>
                          </m:sup>
                        </m:sSup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1024</m:t>
                            </m:r>
                          </m:sup>
                        </m:s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1536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 			(RFC 7296 and RFC 3526)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’s are</a:t>
                </a:r>
                <a:r>
                  <a:rPr lang="en-US" sz="1600" b="1" dirty="0" smtClean="0"/>
                  <a:t> safe</a:t>
                </a:r>
                <a:r>
                  <a:rPr lang="en-US" sz="1600" dirty="0" smtClean="0"/>
                  <a:t> </a:t>
                </a:r>
                <a:r>
                  <a:rPr lang="en-US" sz="1600" b="1" dirty="0" smtClean="0"/>
                  <a:t>primes</a:t>
                </a:r>
                <a:r>
                  <a:rPr lang="en-US" sz="1600" dirty="0" smtClean="0"/>
                  <a:t> (i.e.,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of the form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 smtClean="0"/>
                  <a:t> where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/>
                  <a:t> is prime)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8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800" dirty="0" smtClean="0"/>
                  <a:t> groups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NIST groups: </a:t>
                </a:r>
                <a:r>
                  <a:rPr lang="en-US" sz="1600" dirty="0" smtClean="0">
                    <a:solidFill>
                      <a:srgbClr val="E6AF00"/>
                    </a:solidFill>
                  </a:rPr>
                  <a:t>P-224</a:t>
                </a:r>
                <a:r>
                  <a:rPr lang="en-US" sz="1600" dirty="0" smtClean="0"/>
                  <a:t>, P-256, P-384, P-521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Curve25519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+486662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 and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−19</m:t>
                    </m:r>
                  </m:oMath>
                </a14:m>
                <a:r>
                  <a:rPr lang="en-US" sz="1600" dirty="0" smtClean="0"/>
                  <a:t>)			(Daniel J. Bernstein)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Curve448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: 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=1 −39081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448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224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 smtClean="0"/>
                  <a:t>)		(Mike Hamburg)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Group theory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Group definition (associativity, identity, inverses)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Subgroups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Cyclic (subgroups) </a:t>
                </a:r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Diffie</a:t>
                </a:r>
                <a:r>
                  <a:rPr lang="en-US" sz="1800" dirty="0" smtClean="0"/>
                  <a:t>-Hellman key exchange protocol described in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Discrete logarithm (DLOG) problem and </a:t>
                </a:r>
                <a:r>
                  <a:rPr lang="en-US" sz="1400" dirty="0" err="1" smtClean="0"/>
                  <a:t>Diffie</a:t>
                </a:r>
                <a:r>
                  <a:rPr lang="en-US" sz="1400" dirty="0" smtClean="0"/>
                  <a:t>-Hellman (DH) problem must be hard in the concrete group used</a:t>
                </a:r>
                <a:endParaRPr lang="en-US" sz="1400" dirty="0"/>
              </a:p>
              <a:p>
                <a:pPr marL="474663" lvl="1" indent="0"/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Two main groups used in cryptography (where DLOG and DH problems are believed to be hard):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 the group of non-zero integers modulo a prime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600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Best algorithm to solve DLOG is the General Number Field Sieve (GNFS) which exploits the algebraic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400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 smtClean="0"/>
                  <a:t> elliptic curve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Elements are points satisfying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 smtClean="0"/>
                  <a:t> where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sz="1400" dirty="0" smtClean="0"/>
                  <a:t> </a:t>
                </a:r>
                <a:r>
                  <a:rPr lang="en-US" sz="1400" dirty="0" smtClean="0"/>
                  <a:t>(additionally, we need an identity element, which we artificially define to be the element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400" dirty="0" smtClean="0"/>
                  <a:t>. Note that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400" dirty="0" smtClean="0"/>
                  <a:t> is </a:t>
                </a:r>
                <a:r>
                  <a:rPr lang="en-US" sz="1400" i="1" dirty="0" smtClean="0"/>
                  <a:t>not </a:t>
                </a:r>
                <a:r>
                  <a:rPr lang="en-US" sz="1400" dirty="0" smtClean="0"/>
                  <a:t>a point on the curve!)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Group operation is "addition of points on curve" where the operation is motivated by the geometric idea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GNFS does not apply; best-known DLOG algorithms are </a:t>
                </a:r>
                <a:r>
                  <a:rPr lang="en-US" sz="1400" i="1" dirty="0" smtClean="0"/>
                  <a:t>generic</a:t>
                </a:r>
                <a:r>
                  <a:rPr lang="en-US" sz="1400" dirty="0" smtClean="0"/>
                  <a:t>: baby-step, giant-step, Pollard-rho, </a:t>
                </a:r>
                <a:r>
                  <a:rPr lang="en-US" sz="1400" dirty="0" err="1" smtClean="0"/>
                  <a:t>Pohlig</a:t>
                </a:r>
                <a:r>
                  <a:rPr lang="en-US" sz="1400" dirty="0" smtClean="0"/>
                  <a:t>-Hellman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use much smaller parameters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400" dirty="0" smtClean="0"/>
                  <a:t> much faster 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400" dirty="0" smtClean="0"/>
                  <a:t>-based DH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>
                <a:blip r:embed="rId2"/>
                <a:stretch>
                  <a:fillRect l="-328" t="-68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38750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Discovered in the 1970's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two parties to establish a shared secret </a:t>
            </a:r>
            <a:br>
              <a:rPr lang="en-US" dirty="0" smtClean="0"/>
            </a:br>
            <a:r>
              <a:rPr lang="en-US" dirty="0" smtClean="0"/>
              <a:t>without ever having met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Diffie</a:t>
            </a:r>
            <a:r>
              <a:rPr lang="en-US" dirty="0"/>
              <a:t> </a:t>
            </a:r>
            <a:r>
              <a:rPr lang="en-US" dirty="0" smtClean="0"/>
              <a:t>&amp; Hellman paper also introduced: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Public-key encryption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 signatures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Whitfield </a:t>
            </a:r>
            <a:r>
              <a:rPr lang="en-US" sz="1200" dirty="0" err="1" smtClean="0"/>
              <a:t>Diffie</a:t>
            </a:r>
            <a:endParaRPr lang="en-US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Martin Hellman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Ralph </a:t>
            </a:r>
            <a:r>
              <a:rPr lang="en-US" sz="1200" dirty="0" err="1" smtClean="0"/>
              <a:t>Merkle</a:t>
            </a:r>
            <a:endParaRPr lang="en-US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71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distribution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One user needs to store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 symmetric keys </a:t>
                </a:r>
                <a:br>
                  <a:rPr lang="en-US" sz="1800" dirty="0" smtClean="0"/>
                </a:br>
                <a:r>
                  <a:rPr lang="en-US" sz="1800" dirty="0" smtClean="0"/>
                  <a:t>when communicating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dirty="0" smtClean="0"/>
                  <a:t> other users</a:t>
                </a:r>
                <a:br>
                  <a:rPr lang="en-US" sz="1800" dirty="0" smtClean="0"/>
                </a:b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−1)=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 smtClean="0"/>
                  <a:t> keys stored in total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Difficult to store and manage so many</a:t>
                </a:r>
                <a:br>
                  <a:rPr lang="en-US" sz="1800" dirty="0" smtClean="0"/>
                </a:br>
                <a:r>
                  <a:rPr lang="en-US" sz="1800" dirty="0" smtClean="0"/>
                  <a:t>keys securely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Partial solution: </a:t>
                </a:r>
                <a:r>
                  <a:rPr lang="en-US" sz="1800" b="1" dirty="0" smtClean="0"/>
                  <a:t>key distribution centers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One central authority hands out temporary keys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(long-term) keys needed (to the KDC)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Might be a feasible solution in a single organization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Single point of failure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What about the internet?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6" y="2783457"/>
            <a:ext cx="483274" cy="483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28" y="1878107"/>
            <a:ext cx="483274" cy="483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4" y="3773127"/>
            <a:ext cx="483274" cy="483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40" y="3605762"/>
            <a:ext cx="483274" cy="483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2" y="5275987"/>
            <a:ext cx="483274" cy="483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9" y="4792713"/>
            <a:ext cx="483274" cy="483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681" t="42501" r="44555" b="43056"/>
          <a:stretch/>
        </p:blipFill>
        <p:spPr>
          <a:xfrm>
            <a:off x="8829209" y="1692908"/>
            <a:ext cx="660400" cy="66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7940" y="2623471"/>
            <a:ext cx="483274" cy="48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4579" y="4654954"/>
            <a:ext cx="646198" cy="481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070589" y="3246755"/>
            <a:ext cx="2508880" cy="15459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800216" y="3288256"/>
            <a:ext cx="190499" cy="5204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16115" y="3288256"/>
            <a:ext cx="89761" cy="11892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7044240" y="3288256"/>
            <a:ext cx="1015923" cy="1848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endCxn id="7" idx="1"/>
          </p:cNvCxnSpPr>
          <p:nvPr/>
        </p:nvCxnSpPr>
        <p:spPr bwMode="auto">
          <a:xfrm>
            <a:off x="7070589" y="3195308"/>
            <a:ext cx="3117351" cy="6520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70589" y="2980001"/>
            <a:ext cx="3110178" cy="1820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070589" y="2298012"/>
            <a:ext cx="1806134" cy="823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V="1">
            <a:off x="7070589" y="2484712"/>
            <a:ext cx="380144" cy="5974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37"/>
          <p:cNvGrpSpPr/>
          <p:nvPr/>
        </p:nvGrpSpPr>
        <p:grpSpPr>
          <a:xfrm>
            <a:off x="5771579" y="2480099"/>
            <a:ext cx="674601" cy="890782"/>
            <a:chOff x="5771579" y="2480099"/>
            <a:chExt cx="674601" cy="89078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195" y="3087293"/>
              <a:ext cx="283588" cy="2835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579" y="2480099"/>
              <a:ext cx="283588" cy="28358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729" y="2678908"/>
              <a:ext cx="283588" cy="283588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7F2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592" y="2896610"/>
              <a:ext cx="283588" cy="28358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701886"/>
              <a:ext cx="283588" cy="28358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EC1C2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293" y="2480099"/>
              <a:ext cx="283588" cy="28358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8220" y="2896610"/>
              <a:ext cx="283588" cy="28358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6FA58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519" y="3087293"/>
              <a:ext cx="283588" cy="283588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stCxn id="13" idx="3"/>
          </p:cNvCxnSpPr>
          <p:nvPr/>
        </p:nvCxnSpPr>
        <p:spPr bwMode="auto">
          <a:xfrm>
            <a:off x="7330777" y="4895754"/>
            <a:ext cx="2248692" cy="36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9159409" y="2382906"/>
            <a:ext cx="499934" cy="2409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7690438" y="2487594"/>
            <a:ext cx="1896204" cy="23347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927383" y="4064960"/>
            <a:ext cx="2578474" cy="7988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8508901" y="5081373"/>
            <a:ext cx="1016623" cy="372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9869328" y="4150518"/>
            <a:ext cx="402432" cy="5521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9776202" y="3087293"/>
            <a:ext cx="387830" cy="1615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7850736" y="2098150"/>
            <a:ext cx="948586" cy="431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6927383" y="2368436"/>
            <a:ext cx="2006251" cy="15779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7260661" y="2421035"/>
            <a:ext cx="1727447" cy="22941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8216620" y="2434824"/>
            <a:ext cx="860220" cy="2794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9247958" y="2382906"/>
            <a:ext cx="963890" cy="12720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9425129" y="2282553"/>
            <a:ext cx="734434" cy="434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0363200" y="3195308"/>
            <a:ext cx="19050" cy="3098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9829800" y="3195308"/>
            <a:ext cx="441960" cy="15073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8353426" y="3162043"/>
            <a:ext cx="1834514" cy="21481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H="1">
            <a:off x="7260662" y="3106745"/>
            <a:ext cx="2898901" cy="1685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6927384" y="3033713"/>
            <a:ext cx="3232179" cy="9715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 flipH="1" flipV="1">
            <a:off x="7766802" y="2361381"/>
            <a:ext cx="2392761" cy="5352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E6A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82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 –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0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553" y="4669078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8" y="1364955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729433" y="3238351"/>
            <a:ext cx="3341920" cy="25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4225905" y="2248883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For Sale or Lease | Bayside, Queens, NY | Near Long Island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4245">
            <a:off x="4474194" y="3329721"/>
            <a:ext cx="4041082" cy="254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97" y="4704036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84" y="3581637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Group lock box 065699 - lockout-tagout-sho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48556" y1="47444" x2="63667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8212" r="12035" b="18947"/>
          <a:stretch/>
        </p:blipFill>
        <p:spPr bwMode="auto">
          <a:xfrm>
            <a:off x="8284591" y="4664467"/>
            <a:ext cx="1062823" cy="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2154803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Brady® 13 Way Lock Box, Lockout Tagout | Set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00" b="90250" l="0" r="100000">
                        <a14:foregroundMark x1="58750" y1="44500" x2="93000" y2="37000"/>
                        <a14:foregroundMark x1="63750" y1="22000" x2="83250" y2="30500"/>
                        <a14:foregroundMark x1="75250" y1="22000" x2="84250" y2="23750"/>
                        <a14:foregroundMark x1="74750" y1="20750" x2="81750" y2="22250"/>
                        <a14:foregroundMark x1="80000" y1="21000" x2="84000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44" y="2237081"/>
            <a:ext cx="1134965" cy="11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09" y="2237080"/>
            <a:ext cx="1130400" cy="11351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096" y="469573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4"/>
          <a:stretch/>
        </p:blipFill>
        <p:spPr>
          <a:xfrm>
            <a:off x="5861872" y="1395099"/>
            <a:ext cx="217459" cy="454300"/>
          </a:xfrm>
          <a:prstGeom prst="rect">
            <a:avLst/>
          </a:prstGeom>
        </p:spPr>
      </p:pic>
      <p:pic>
        <p:nvPicPr>
          <p:cNvPr id="20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31751" y="4440689"/>
            <a:ext cx="249308" cy="3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62042" cy="487056"/>
          </a:xfrm>
          <a:prstGeom prst="rect">
            <a:avLst/>
          </a:prstGeom>
        </p:spPr>
      </p:pic>
      <p:pic>
        <p:nvPicPr>
          <p:cNvPr id="23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6163434" y="1556617"/>
            <a:ext cx="237365" cy="2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539" y="3240239"/>
                <a:ext cx="346518" cy="461665"/>
              </a:xfrm>
              <a:prstGeom prst="rect">
                <a:avLst/>
              </a:prstGeom>
              <a:blipFill rotWithShape="0">
                <a:blip r:embed="rId26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1" y="1471981"/>
                <a:ext cx="346518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3509" r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441231" y="2849502"/>
            <a:ext cx="2814238" cy="1135468"/>
            <a:chOff x="5441231" y="2849502"/>
            <a:chExt cx="2814238" cy="1135468"/>
          </a:xfrm>
        </p:grpSpPr>
        <p:grpSp>
          <p:nvGrpSpPr>
            <p:cNvPr id="31" name="Group 30"/>
            <p:cNvGrpSpPr/>
            <p:nvPr/>
          </p:nvGrpSpPr>
          <p:grpSpPr>
            <a:xfrm rot="1889233">
              <a:off x="5441231" y="2849502"/>
              <a:ext cx="2808018" cy="592931"/>
              <a:chOff x="3607870" y="2935079"/>
              <a:chExt cx="4901891" cy="592931"/>
            </a:xfrm>
          </p:grpSpPr>
          <p:sp>
            <p:nvSpPr>
              <p:cNvPr id="33" name="Can 32"/>
              <p:cNvSpPr/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 bwMode="auto">
              <a:xfrm rot="19710767">
                <a:off x="3607870" y="3160731"/>
                <a:ext cx="424969" cy="14844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" name="Straight Arrow Connector 31"/>
            <p:cNvCxnSpPr/>
            <p:nvPr/>
          </p:nvCxnSpPr>
          <p:spPr bwMode="auto">
            <a:xfrm>
              <a:off x="8048716" y="3862174"/>
              <a:ext cx="206753" cy="12279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8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66" y="1225477"/>
            <a:ext cx="1119287" cy="1119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limView Group Lock Box | 15050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00" l="0" r="100000">
                        <a14:foregroundMark x1="46500" y1="18750" x2="52750" y2="16000"/>
                        <a14:foregroundMark x1="26500" y1="20750" x2="30750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16" y="4122430"/>
            <a:ext cx="1515110" cy="15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57" y="3695675"/>
            <a:ext cx="234689" cy="2346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80" y="4104283"/>
            <a:ext cx="234689" cy="2346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55" y="2824758"/>
            <a:ext cx="234689" cy="2346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55" y="3347663"/>
            <a:ext cx="234689" cy="2346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97" y="2525774"/>
            <a:ext cx="234689" cy="2346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66" y="3063898"/>
            <a:ext cx="234689" cy="2346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80" y="3059447"/>
            <a:ext cx="234689" cy="2346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04" y="3777547"/>
            <a:ext cx="234689" cy="2346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30" y="3460986"/>
            <a:ext cx="234689" cy="2346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41" y="3059447"/>
            <a:ext cx="234689" cy="2346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3" y="3142872"/>
            <a:ext cx="234689" cy="2346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91" y="3434972"/>
            <a:ext cx="234689" cy="2346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92" y="3496062"/>
            <a:ext cx="234689" cy="234689"/>
          </a:xfrm>
          <a:prstGeom prst="rect">
            <a:avLst/>
          </a:prstGeom>
        </p:spPr>
      </p:pic>
      <p:pic>
        <p:nvPicPr>
          <p:cNvPr id="47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8" y="1364955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11694</TotalTime>
  <Words>1423</Words>
  <Application>Microsoft Office PowerPoint</Application>
  <PresentationFormat>Widescreen</PresentationFormat>
  <Paragraphs>782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</vt:lpstr>
      <vt:lpstr>Cambria Math</vt:lpstr>
      <vt:lpstr>Script MT Bold</vt:lpstr>
      <vt:lpstr>Times New Roman</vt:lpstr>
      <vt:lpstr>1_TEK4500-UIO</vt:lpstr>
      <vt:lpstr>Lecture 8 – Group theory,  Diffie-Hellman key exchange</vt:lpstr>
      <vt:lpstr>Creating secure channels: encryption schemes</vt:lpstr>
      <vt:lpstr>Creating secure channels: encryption schemes</vt:lpstr>
      <vt:lpstr>PowerPoint Presentation</vt:lpstr>
      <vt:lpstr>Basic goals of cryptography</vt:lpstr>
      <vt:lpstr>Diffie-Hellman key exchange </vt:lpstr>
      <vt:lpstr>Symmetric key distribution problem</vt:lpstr>
      <vt:lpstr>Diffie-Hellman key exchange – idea</vt:lpstr>
      <vt:lpstr>Public-key encryption</vt:lpstr>
      <vt:lpstr>PowerPoint Presentation</vt:lpstr>
      <vt:lpstr>A different kind of primitives</vt:lpstr>
      <vt:lpstr>Preliminaries </vt:lpstr>
      <vt:lpstr>Groups – definition </vt:lpstr>
      <vt:lpstr>Groups – examples </vt:lpstr>
      <vt:lpstr>Group arithmetic </vt:lpstr>
      <vt:lpstr>Cyclic groups</vt:lpstr>
      <vt:lpstr>Subgroups</vt:lpstr>
      <vt:lpstr>Cyclic groups</vt:lpstr>
      <vt:lpstr>Groups of prime order</vt:lpstr>
      <vt:lpstr>Before the break</vt:lpstr>
      <vt:lpstr>Diffie-Hellman</vt:lpstr>
      <vt:lpstr>Diffie-Hellman – example </vt:lpstr>
      <vt:lpstr>Diffie-Hellman</vt:lpstr>
      <vt:lpstr>Discrete logarithm (DLOG) problem</vt:lpstr>
      <vt:lpstr>Diffie-Hellman (DH) problem</vt:lpstr>
      <vt:lpstr>DLOG vs. DH</vt:lpstr>
      <vt:lpstr>Algorithms for solving DLOG</vt:lpstr>
      <vt:lpstr>Solving DLOG: the baby-step giant-step algorithm</vt:lpstr>
      <vt:lpstr>Generic algorithms for solving DLOG</vt:lpstr>
      <vt:lpstr>Non-generic algorithms for DLOG</vt:lpstr>
      <vt:lpstr>PowerPoint Presentation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E(Z_p ) – properties </vt:lpstr>
      <vt:lpstr>Cryptographic groups in practice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657</cp:revision>
  <dcterms:created xsi:type="dcterms:W3CDTF">2020-06-02T10:31:43Z</dcterms:created>
  <dcterms:modified xsi:type="dcterms:W3CDTF">2021-10-13T13:42:26Z</dcterms:modified>
</cp:coreProperties>
</file>