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38"/>
  </p:notesMasterIdLst>
  <p:handoutMasterIdLst>
    <p:handoutMasterId r:id="rId39"/>
  </p:handoutMasterIdLst>
  <p:sldIdLst>
    <p:sldId id="327" r:id="rId2"/>
    <p:sldId id="342" r:id="rId3"/>
    <p:sldId id="387" r:id="rId4"/>
    <p:sldId id="370" r:id="rId5"/>
    <p:sldId id="399" r:id="rId6"/>
    <p:sldId id="404" r:id="rId7"/>
    <p:sldId id="403" r:id="rId8"/>
    <p:sldId id="339" r:id="rId9"/>
    <p:sldId id="349" r:id="rId10"/>
    <p:sldId id="396" r:id="rId11"/>
    <p:sldId id="395" r:id="rId12"/>
    <p:sldId id="335" r:id="rId13"/>
    <p:sldId id="331" r:id="rId14"/>
    <p:sldId id="390" r:id="rId15"/>
    <p:sldId id="391" r:id="rId16"/>
    <p:sldId id="394" r:id="rId17"/>
    <p:sldId id="392" r:id="rId18"/>
    <p:sldId id="393" r:id="rId19"/>
    <p:sldId id="377" r:id="rId20"/>
    <p:sldId id="357" r:id="rId21"/>
    <p:sldId id="378" r:id="rId22"/>
    <p:sldId id="359" r:id="rId23"/>
    <p:sldId id="376" r:id="rId24"/>
    <p:sldId id="374" r:id="rId25"/>
    <p:sldId id="379" r:id="rId26"/>
    <p:sldId id="371" r:id="rId27"/>
    <p:sldId id="386" r:id="rId28"/>
    <p:sldId id="365" r:id="rId29"/>
    <p:sldId id="366" r:id="rId30"/>
    <p:sldId id="367" r:id="rId31"/>
    <p:sldId id="382" r:id="rId32"/>
    <p:sldId id="383" r:id="rId33"/>
    <p:sldId id="405" r:id="rId34"/>
    <p:sldId id="384" r:id="rId35"/>
    <p:sldId id="388" r:id="rId36"/>
    <p:sldId id="38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4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CD"/>
    <a:srgbClr val="FFE285"/>
    <a:srgbClr val="F2B800"/>
    <a:srgbClr val="FFD5D5"/>
    <a:srgbClr val="EFEFFB"/>
    <a:srgbClr val="CC00FF"/>
    <a:srgbClr val="00D09E"/>
    <a:srgbClr val="EC1C24"/>
    <a:srgbClr val="6FA58E"/>
    <a:srgbClr val="0B0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5" autoAdjust="0"/>
    <p:restoredTop sz="84235" autoAdjust="0"/>
  </p:normalViewPr>
  <p:slideViewPr>
    <p:cSldViewPr snapToGrid="0" showGuides="1">
      <p:cViewPr varScale="1">
        <p:scale>
          <a:sx n="94" d="100"/>
          <a:sy n="94" d="100"/>
        </p:scale>
        <p:origin x="198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91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87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86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31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9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11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82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smtClean="0"/>
                  <a:t>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89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=−1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dirty="0" smtClean="0">
                    <a:latin typeface="Cambria Math" panose="02040503050406030204" pitchFamily="18" charset="0"/>
                  </a:rPr>
                  <a:t>𝐸 : 𝑦^2=𝑥^3  – 𝑥 </a:t>
                </a:r>
                <a:r>
                  <a:rPr lang="nb-NO" b="0" i="0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smtClean="0"/>
                  <a:t>over </a:t>
                </a:r>
                <a:r>
                  <a:rPr lang="nb-NO" b="1" i="0" smtClean="0">
                    <a:latin typeface="Cambria Math" panose="02040503050406030204" pitchFamily="18" charset="0"/>
                  </a:rPr>
                  <a:t>𝒁</a:t>
                </a:r>
                <a:r>
                  <a:rPr lang="nb-NO" b="0" i="0" smtClean="0">
                    <a:latin typeface="Cambria Math" panose="02040503050406030204" pitchFamily="18" charset="0"/>
                  </a:rPr>
                  <a:t>_89</a:t>
                </a:r>
                <a:endParaRPr lang="en-US" dirty="0" smtClean="0"/>
              </a:p>
              <a:p>
                <a:endParaRPr lang="en-US" dirty="0" smtClean="0"/>
              </a:p>
              <a:p>
                <a:pPr/>
                <a:r>
                  <a:rPr lang="en-US" i="0" dirty="0" smtClean="0">
                    <a:latin typeface="Cambria Math" panose="02040503050406030204" pitchFamily="18" charset="0"/>
                  </a:rPr>
                  <a:t>𝑎 =−1</a:t>
                </a:r>
                <a:endParaRPr lang="en-US" dirty="0" smtClean="0"/>
              </a:p>
              <a:p>
                <a:pPr/>
                <a:r>
                  <a:rPr lang="en-US" i="0" dirty="0" smtClean="0">
                    <a:latin typeface="Cambria Math" panose="02040503050406030204" pitchFamily="18" charset="0"/>
                  </a:rPr>
                  <a:t>𝑏 = 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088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7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88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7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7619" y="6386992"/>
            <a:ext cx="48810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080848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080848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07139" y="6386992"/>
            <a:ext cx="5185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45239" y="6386992"/>
            <a:ext cx="4804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10.png"/><Relationship Id="rId1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12" Type="http://schemas.openxmlformats.org/officeDocument/2006/relationships/image" Target="../media/image390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11" Type="http://schemas.openxmlformats.org/officeDocument/2006/relationships/image" Target="../media/image380.png"/><Relationship Id="rId5" Type="http://schemas.microsoft.com/office/2007/relationships/hdphoto" Target="../media/hdphoto1.wdp"/><Relationship Id="rId15" Type="http://schemas.openxmlformats.org/officeDocument/2006/relationships/image" Target="../media/image420.png"/><Relationship Id="rId10" Type="http://schemas.openxmlformats.org/officeDocument/2006/relationships/image" Target="../media/image330.png"/><Relationship Id="rId4" Type="http://schemas.openxmlformats.org/officeDocument/2006/relationships/image" Target="../media/image1.png"/><Relationship Id="rId9" Type="http://schemas.openxmlformats.org/officeDocument/2006/relationships/image" Target="../media/image370.pn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0.png"/><Relationship Id="rId7" Type="http://schemas.openxmlformats.org/officeDocument/2006/relationships/image" Target="../media/image3110.png"/><Relationship Id="rId12" Type="http://schemas.openxmlformats.org/officeDocument/2006/relationships/image" Target="../media/image502.png"/><Relationship Id="rId2" Type="http://schemas.openxmlformats.org/officeDocument/2006/relationships/image" Target="../media/image49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11.png"/><Relationship Id="rId11" Type="http://schemas.openxmlformats.org/officeDocument/2006/relationships/image" Target="../media/image500.png"/><Relationship Id="rId5" Type="http://schemas.openxmlformats.org/officeDocument/2006/relationships/image" Target="../media/image2911.png"/><Relationship Id="rId10" Type="http://schemas.openxmlformats.org/officeDocument/2006/relationships/image" Target="../media/image496.png"/><Relationship Id="rId4" Type="http://schemas.openxmlformats.org/officeDocument/2006/relationships/image" Target="../media/image2810.png"/><Relationship Id="rId9" Type="http://schemas.openxmlformats.org/officeDocument/2006/relationships/image" Target="../media/image49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12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49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48.png"/><Relationship Id="rId4" Type="http://schemas.microsoft.com/office/2007/relationships/hdphoto" Target="../media/hdphoto1.wdp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0.png"/><Relationship Id="rId13" Type="http://schemas.openxmlformats.org/officeDocument/2006/relationships/image" Target="../media/image59.png"/><Relationship Id="rId18" Type="http://schemas.openxmlformats.org/officeDocument/2006/relationships/image" Target="../media/image3890.png"/><Relationship Id="rId26" Type="http://schemas.openxmlformats.org/officeDocument/2006/relationships/image" Target="../media/image66.png"/><Relationship Id="rId3" Type="http://schemas.openxmlformats.org/officeDocument/2006/relationships/image" Target="../media/image2201.png"/><Relationship Id="rId21" Type="http://schemas.openxmlformats.org/officeDocument/2006/relationships/image" Target="../media/image3940.png"/><Relationship Id="rId7" Type="http://schemas.openxmlformats.org/officeDocument/2006/relationships/image" Target="../media/image560.png"/><Relationship Id="rId12" Type="http://schemas.openxmlformats.org/officeDocument/2006/relationships/image" Target="../media/image2321.png"/><Relationship Id="rId17" Type="http://schemas.openxmlformats.org/officeDocument/2006/relationships/image" Target="../media/image61.png"/><Relationship Id="rId25" Type="http://schemas.openxmlformats.org/officeDocument/2006/relationships/image" Target="../media/image4051.png"/><Relationship Id="rId2" Type="http://schemas.openxmlformats.org/officeDocument/2006/relationships/image" Target="../media/image540.png"/><Relationship Id="rId16" Type="http://schemas.openxmlformats.org/officeDocument/2006/relationships/image" Target="../media/image3650.png"/><Relationship Id="rId20" Type="http://schemas.openxmlformats.org/officeDocument/2006/relationships/image" Target="../media/image63.png"/><Relationship Id="rId29" Type="http://schemas.openxmlformats.org/officeDocument/2006/relationships/image" Target="../media/image40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11" Type="http://schemas.openxmlformats.org/officeDocument/2006/relationships/image" Target="../media/image580.png"/><Relationship Id="rId24" Type="http://schemas.openxmlformats.org/officeDocument/2006/relationships/image" Target="../media/image65.png"/><Relationship Id="rId32" Type="http://schemas.openxmlformats.org/officeDocument/2006/relationships/image" Target="../media/image523.png"/><Relationship Id="rId5" Type="http://schemas.openxmlformats.org/officeDocument/2006/relationships/image" Target="../media/image2221.png"/><Relationship Id="rId15" Type="http://schemas.openxmlformats.org/officeDocument/2006/relationships/image" Target="../media/image60.png"/><Relationship Id="rId23" Type="http://schemas.openxmlformats.org/officeDocument/2006/relationships/image" Target="../media/image3980.png"/><Relationship Id="rId28" Type="http://schemas.openxmlformats.org/officeDocument/2006/relationships/image" Target="../media/image67.png"/><Relationship Id="rId10" Type="http://schemas.openxmlformats.org/officeDocument/2006/relationships/image" Target="../media/image2301.png"/><Relationship Id="rId19" Type="http://schemas.openxmlformats.org/officeDocument/2006/relationships/image" Target="../media/image62.png"/><Relationship Id="rId31" Type="http://schemas.openxmlformats.org/officeDocument/2006/relationships/image" Target="../media/image4131.png"/><Relationship Id="rId4" Type="http://schemas.openxmlformats.org/officeDocument/2006/relationships/image" Target="../media/image2213.png"/><Relationship Id="rId9" Type="http://schemas.openxmlformats.org/officeDocument/2006/relationships/image" Target="../media/image570.png"/><Relationship Id="rId14" Type="http://schemas.openxmlformats.org/officeDocument/2006/relationships/image" Target="../media/image3250.png"/><Relationship Id="rId22" Type="http://schemas.openxmlformats.org/officeDocument/2006/relationships/image" Target="../media/image64.png"/><Relationship Id="rId27" Type="http://schemas.openxmlformats.org/officeDocument/2006/relationships/image" Target="../media/image4071.png"/><Relationship Id="rId30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0.png"/><Relationship Id="rId13" Type="http://schemas.openxmlformats.org/officeDocument/2006/relationships/image" Target="../media/image59.png"/><Relationship Id="rId18" Type="http://schemas.openxmlformats.org/officeDocument/2006/relationships/image" Target="../media/image3890.png"/><Relationship Id="rId3" Type="http://schemas.openxmlformats.org/officeDocument/2006/relationships/image" Target="../media/image2201.png"/><Relationship Id="rId7" Type="http://schemas.openxmlformats.org/officeDocument/2006/relationships/image" Target="../media/image560.png"/><Relationship Id="rId12" Type="http://schemas.openxmlformats.org/officeDocument/2006/relationships/image" Target="../media/image2321.png"/><Relationship Id="rId17" Type="http://schemas.openxmlformats.org/officeDocument/2006/relationships/image" Target="../media/image61.png"/><Relationship Id="rId2" Type="http://schemas.openxmlformats.org/officeDocument/2006/relationships/image" Target="../media/image540.png"/><Relationship Id="rId16" Type="http://schemas.openxmlformats.org/officeDocument/2006/relationships/image" Target="../media/image3650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11" Type="http://schemas.openxmlformats.org/officeDocument/2006/relationships/image" Target="../media/image580.png"/><Relationship Id="rId5" Type="http://schemas.openxmlformats.org/officeDocument/2006/relationships/image" Target="../media/image2221.png"/><Relationship Id="rId15" Type="http://schemas.openxmlformats.org/officeDocument/2006/relationships/image" Target="../media/image60.png"/><Relationship Id="rId10" Type="http://schemas.openxmlformats.org/officeDocument/2006/relationships/image" Target="../media/image2301.png"/><Relationship Id="rId19" Type="http://schemas.openxmlformats.org/officeDocument/2006/relationships/image" Target="../media/image523.png"/><Relationship Id="rId4" Type="http://schemas.openxmlformats.org/officeDocument/2006/relationships/image" Target="../media/image2213.png"/><Relationship Id="rId9" Type="http://schemas.openxmlformats.org/officeDocument/2006/relationships/image" Target="../media/image570.png"/><Relationship Id="rId14" Type="http://schemas.openxmlformats.org/officeDocument/2006/relationships/image" Target="../media/image32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0.png"/><Relationship Id="rId4" Type="http://schemas.openxmlformats.org/officeDocument/2006/relationships/image" Target="../media/image8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7.png"/><Relationship Id="rId10" Type="http://schemas.openxmlformats.org/officeDocument/2006/relationships/image" Target="../media/image49.png"/><Relationship Id="rId4" Type="http://schemas.microsoft.com/office/2007/relationships/hdphoto" Target="../media/hdphoto1.wdp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8" Type="http://schemas.openxmlformats.org/officeDocument/2006/relationships/image" Target="../media/image113.png"/><Relationship Id="rId3" Type="http://schemas.openxmlformats.org/officeDocument/2006/relationships/image" Target="../media/image820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112.png"/><Relationship Id="rId2" Type="http://schemas.openxmlformats.org/officeDocument/2006/relationships/image" Target="../media/image83.png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11" Type="http://schemas.openxmlformats.org/officeDocument/2006/relationships/image" Target="../media/image89.png"/><Relationship Id="rId15" Type="http://schemas.openxmlformats.org/officeDocument/2006/relationships/image" Target="../media/image109.png"/><Relationship Id="rId10" Type="http://schemas.openxmlformats.org/officeDocument/2006/relationships/image" Target="../media/image88.png"/><Relationship Id="rId19" Type="http://schemas.openxmlformats.org/officeDocument/2006/relationships/image" Target="../media/image114.png"/><Relationship Id="rId4" Type="http://schemas.openxmlformats.org/officeDocument/2006/relationships/image" Target="../media/image830.png"/><Relationship Id="rId9" Type="http://schemas.openxmlformats.org/officeDocument/2006/relationships/image" Target="../media/image87.png"/><Relationship Id="rId14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4.png"/><Relationship Id="rId3" Type="http://schemas.openxmlformats.org/officeDocument/2006/relationships/image" Target="../media/image930.png"/><Relationship Id="rId7" Type="http://schemas.openxmlformats.org/officeDocument/2006/relationships/image" Target="../media/image97.png"/><Relationship Id="rId12" Type="http://schemas.openxmlformats.org/officeDocument/2006/relationships/image" Target="../media/image103.png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11" Type="http://schemas.openxmlformats.org/officeDocument/2006/relationships/image" Target="../media/image102.png"/><Relationship Id="rId5" Type="http://schemas.openxmlformats.org/officeDocument/2006/relationships/image" Target="../media/image95.png"/><Relationship Id="rId10" Type="http://schemas.openxmlformats.org/officeDocument/2006/relationships/image" Target="../media/image101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4.png"/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12" Type="http://schemas.openxmlformats.org/officeDocument/2006/relationships/image" Target="../media/image49.png"/><Relationship Id="rId2" Type="http://schemas.openxmlformats.org/officeDocument/2006/relationships/image" Target="../media/image291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107.png"/><Relationship Id="rId5" Type="http://schemas.openxmlformats.org/officeDocument/2006/relationships/image" Target="../media/image47.png"/><Relationship Id="rId15" Type="http://schemas.openxmlformats.org/officeDocument/2006/relationships/image" Target="../media/image56.png"/><Relationship Id="rId10" Type="http://schemas.openxmlformats.org/officeDocument/2006/relationships/image" Target="../media/image1061.png"/><Relationship Id="rId4" Type="http://schemas.microsoft.com/office/2007/relationships/hdphoto" Target="../media/hdphoto1.wdp"/><Relationship Id="rId9" Type="http://schemas.openxmlformats.org/officeDocument/2006/relationships/image" Target="../media/image53.png"/><Relationship Id="rId1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image" Target="../media/image110.png"/><Relationship Id="rId7" Type="http://schemas.openxmlformats.org/officeDocument/2006/relationships/image" Target="../media/image5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11.png"/><Relationship Id="rId10" Type="http://schemas.openxmlformats.org/officeDocument/2006/relationships/image" Target="../media/image1.png"/><Relationship Id="rId4" Type="http://schemas.openxmlformats.org/officeDocument/2006/relationships/image" Target="../media/image211.png"/><Relationship Id="rId9" Type="http://schemas.openxmlformats.org/officeDocument/2006/relationships/image" Target="../media/image7.png"/><Relationship Id="rId1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8" Type="http://schemas.openxmlformats.org/officeDocument/2006/relationships/image" Target="../media/image1290.png"/><Relationship Id="rId3" Type="http://schemas.openxmlformats.org/officeDocument/2006/relationships/image" Target="../media/image110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17" Type="http://schemas.openxmlformats.org/officeDocument/2006/relationships/image" Target="../media/image14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35.png"/><Relationship Id="rId5" Type="http://schemas.openxmlformats.org/officeDocument/2006/relationships/image" Target="../media/image4.png"/><Relationship Id="rId15" Type="http://schemas.openxmlformats.org/officeDocument/2006/relationships/image" Target="../media/image1300.png"/><Relationship Id="rId10" Type="http://schemas.openxmlformats.org/officeDocument/2006/relationships/image" Target="../media/image2.png"/><Relationship Id="rId4" Type="http://schemas.openxmlformats.org/officeDocument/2006/relationships/image" Target="../media/image311.png"/><Relationship Id="rId9" Type="http://schemas.microsoft.com/office/2007/relationships/hdphoto" Target="../media/hdphoto1.wdp"/><Relationship Id="rId14" Type="http://schemas.openxmlformats.org/officeDocument/2006/relationships/image" Target="../media/image12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11" Type="http://schemas.openxmlformats.org/officeDocument/2006/relationships/image" Target="../media/image2.png"/><Relationship Id="rId5" Type="http://schemas.openxmlformats.org/officeDocument/2006/relationships/image" Target="../media/image211.png"/><Relationship Id="rId10" Type="http://schemas.openxmlformats.org/officeDocument/2006/relationships/image" Target="../media/image7.png"/><Relationship Id="rId4" Type="http://schemas.openxmlformats.org/officeDocument/2006/relationships/image" Target="../media/image110.png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00.png"/><Relationship Id="rId18" Type="http://schemas.openxmlformats.org/officeDocument/2006/relationships/image" Target="../media/image170.png"/><Relationship Id="rId26" Type="http://schemas.openxmlformats.org/officeDocument/2006/relationships/image" Target="../media/image1290.png"/><Relationship Id="rId3" Type="http://schemas.openxmlformats.org/officeDocument/2006/relationships/image" Target="../media/image311.png"/><Relationship Id="rId21" Type="http://schemas.openxmlformats.org/officeDocument/2006/relationships/image" Target="../media/image180.png"/><Relationship Id="rId7" Type="http://schemas.openxmlformats.org/officeDocument/2006/relationships/image" Target="../media/image1.png"/><Relationship Id="rId17" Type="http://schemas.openxmlformats.org/officeDocument/2006/relationships/image" Target="../media/image140.png"/><Relationship Id="rId25" Type="http://schemas.openxmlformats.org/officeDocument/2006/relationships/image" Target="../media/image22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60.png"/><Relationship Id="rId20" Type="http://schemas.openxmlformats.org/officeDocument/2006/relationships/image" Target="../media/image2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24" Type="http://schemas.openxmlformats.org/officeDocument/2006/relationships/image" Target="../media/image210.png"/><Relationship Id="rId5" Type="http://schemas.openxmlformats.org/officeDocument/2006/relationships/image" Target="../media/image5.png"/><Relationship Id="rId15" Type="http://schemas.openxmlformats.org/officeDocument/2006/relationships/image" Target="../media/image150.png"/><Relationship Id="rId23" Type="http://schemas.openxmlformats.org/officeDocument/2006/relationships/image" Target="../media/image200.png"/><Relationship Id="rId10" Type="http://schemas.openxmlformats.org/officeDocument/2006/relationships/image" Target="../media/image35.png"/><Relationship Id="rId19" Type="http://schemas.openxmlformats.org/officeDocument/2006/relationships/image" Target="../media/image110.png"/><Relationship Id="rId4" Type="http://schemas.openxmlformats.org/officeDocument/2006/relationships/image" Target="../media/image4.png"/><Relationship Id="rId9" Type="http://schemas.openxmlformats.org/officeDocument/2006/relationships/image" Target="../media/image2.png"/><Relationship Id="rId14" Type="http://schemas.openxmlformats.org/officeDocument/2006/relationships/image" Target="../media/image1300.png"/><Relationship Id="rId22" Type="http://schemas.openxmlformats.org/officeDocument/2006/relationships/image" Target="../media/image190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4.png"/><Relationship Id="rId18" Type="http://schemas.openxmlformats.org/officeDocument/2006/relationships/image" Target="../media/image1050.png"/><Relationship Id="rId3" Type="http://schemas.openxmlformats.org/officeDocument/2006/relationships/image" Target="../media/image131.png"/><Relationship Id="rId12" Type="http://schemas.openxmlformats.org/officeDocument/2006/relationships/image" Target="../media/image2.png"/><Relationship Id="rId17" Type="http://schemas.openxmlformats.org/officeDocument/2006/relationships/image" Target="../media/image13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37.png"/><Relationship Id="rId20" Type="http://schemas.openxmlformats.org/officeDocument/2006/relationships/image" Target="../media/image1070.png"/><Relationship Id="rId1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image" Target="../media/image1040.png"/><Relationship Id="rId15" Type="http://schemas.openxmlformats.org/officeDocument/2006/relationships/image" Target="../media/image136.png"/><Relationship Id="rId10" Type="http://schemas.openxmlformats.org/officeDocument/2006/relationships/image" Target="../media/image1.png"/><Relationship Id="rId19" Type="http://schemas.openxmlformats.org/officeDocument/2006/relationships/image" Target="../media/image1060.png"/><Relationship Id="rId4" Type="http://schemas.openxmlformats.org/officeDocument/2006/relationships/image" Target="../media/image132.png"/><Relationship Id="rId9" Type="http://schemas.openxmlformats.org/officeDocument/2006/relationships/image" Target="../media/image7.png"/><Relationship Id="rId14" Type="http://schemas.openxmlformats.org/officeDocument/2006/relationships/image" Target="../media/image135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4.png"/><Relationship Id="rId26" Type="http://schemas.openxmlformats.org/officeDocument/2006/relationships/image" Target="../media/image151.png"/><Relationship Id="rId3" Type="http://schemas.openxmlformats.org/officeDocument/2006/relationships/image" Target="../media/image116.png"/><Relationship Id="rId21" Type="http://schemas.openxmlformats.org/officeDocument/2006/relationships/image" Target="../media/image147.png"/><Relationship Id="rId12" Type="http://schemas.openxmlformats.org/officeDocument/2006/relationships/image" Target="../media/image2.png"/><Relationship Id="rId17" Type="http://schemas.openxmlformats.org/officeDocument/2006/relationships/image" Target="../media/image138.png"/><Relationship Id="rId25" Type="http://schemas.openxmlformats.org/officeDocument/2006/relationships/image" Target="../media/image14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png"/><Relationship Id="rId11" Type="http://schemas.microsoft.com/office/2007/relationships/hdphoto" Target="../media/hdphoto1.wdp"/><Relationship Id="rId24" Type="http://schemas.microsoft.com/office/2007/relationships/hdphoto" Target="../media/hdphoto2.wdp"/><Relationship Id="rId5" Type="http://schemas.openxmlformats.org/officeDocument/2006/relationships/image" Target="../media/image118.png"/><Relationship Id="rId15" Type="http://schemas.openxmlformats.org/officeDocument/2006/relationships/image" Target="../media/image136.png"/><Relationship Id="rId23" Type="http://schemas.openxmlformats.org/officeDocument/2006/relationships/image" Target="../media/image35.png"/><Relationship Id="rId28" Type="http://schemas.openxmlformats.org/officeDocument/2006/relationships/image" Target="../media/image153.png"/><Relationship Id="rId10" Type="http://schemas.openxmlformats.org/officeDocument/2006/relationships/image" Target="../media/image1.png"/><Relationship Id="rId31" Type="http://schemas.openxmlformats.org/officeDocument/2006/relationships/image" Target="../media/image156.png"/><Relationship Id="rId4" Type="http://schemas.openxmlformats.org/officeDocument/2006/relationships/image" Target="../media/image117.png"/><Relationship Id="rId9" Type="http://schemas.openxmlformats.org/officeDocument/2006/relationships/image" Target="../media/image7.png"/><Relationship Id="rId14" Type="http://schemas.openxmlformats.org/officeDocument/2006/relationships/image" Target="../media/image135.png"/><Relationship Id="rId22" Type="http://schemas.openxmlformats.org/officeDocument/2006/relationships/image" Target="../media/image148.png"/><Relationship Id="rId27" Type="http://schemas.openxmlformats.org/officeDocument/2006/relationships/image" Target="../media/image152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4.png"/><Relationship Id="rId26" Type="http://schemas.openxmlformats.org/officeDocument/2006/relationships/image" Target="../media/image151.png"/><Relationship Id="rId3" Type="http://schemas.openxmlformats.org/officeDocument/2006/relationships/image" Target="../media/image116.png"/><Relationship Id="rId21" Type="http://schemas.openxmlformats.org/officeDocument/2006/relationships/image" Target="../media/image147.png"/><Relationship Id="rId12" Type="http://schemas.openxmlformats.org/officeDocument/2006/relationships/image" Target="../media/image2.png"/><Relationship Id="rId17" Type="http://schemas.openxmlformats.org/officeDocument/2006/relationships/image" Target="../media/image138.png"/><Relationship Id="rId25" Type="http://schemas.openxmlformats.org/officeDocument/2006/relationships/image" Target="../media/image14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37.png"/><Relationship Id="rId29" Type="http://schemas.openxmlformats.org/officeDocument/2006/relationships/image" Target="../media/image1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png"/><Relationship Id="rId11" Type="http://schemas.microsoft.com/office/2007/relationships/hdphoto" Target="../media/hdphoto1.wdp"/><Relationship Id="rId24" Type="http://schemas.microsoft.com/office/2007/relationships/hdphoto" Target="../media/hdphoto2.wdp"/><Relationship Id="rId5" Type="http://schemas.openxmlformats.org/officeDocument/2006/relationships/image" Target="../media/image118.png"/><Relationship Id="rId15" Type="http://schemas.openxmlformats.org/officeDocument/2006/relationships/image" Target="../media/image136.png"/><Relationship Id="rId23" Type="http://schemas.openxmlformats.org/officeDocument/2006/relationships/image" Target="../media/image35.png"/><Relationship Id="rId28" Type="http://schemas.openxmlformats.org/officeDocument/2006/relationships/image" Target="../media/image153.png"/><Relationship Id="rId10" Type="http://schemas.openxmlformats.org/officeDocument/2006/relationships/image" Target="../media/image1.png"/><Relationship Id="rId31" Type="http://schemas.openxmlformats.org/officeDocument/2006/relationships/image" Target="../media/image122.png"/><Relationship Id="rId4" Type="http://schemas.openxmlformats.org/officeDocument/2006/relationships/image" Target="../media/image117.png"/><Relationship Id="rId9" Type="http://schemas.openxmlformats.org/officeDocument/2006/relationships/image" Target="../media/image7.png"/><Relationship Id="rId14" Type="http://schemas.openxmlformats.org/officeDocument/2006/relationships/image" Target="../media/image135.png"/><Relationship Id="rId22" Type="http://schemas.openxmlformats.org/officeDocument/2006/relationships/image" Target="../media/image148.png"/><Relationship Id="rId27" Type="http://schemas.openxmlformats.org/officeDocument/2006/relationships/image" Target="../media/image152.png"/><Relationship Id="rId30" Type="http://schemas.openxmlformats.org/officeDocument/2006/relationships/image" Target="../media/image121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4.png"/><Relationship Id="rId18" Type="http://schemas.openxmlformats.org/officeDocument/2006/relationships/image" Target="../media/image1210.png"/><Relationship Id="rId3" Type="http://schemas.openxmlformats.org/officeDocument/2006/relationships/image" Target="../media/image131.png"/><Relationship Id="rId21" Type="http://schemas.openxmlformats.org/officeDocument/2006/relationships/image" Target="../media/image1040.png"/><Relationship Id="rId12" Type="http://schemas.openxmlformats.org/officeDocument/2006/relationships/image" Target="../media/image2.png"/><Relationship Id="rId17" Type="http://schemas.openxmlformats.org/officeDocument/2006/relationships/image" Target="../media/image13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37.png"/><Relationship Id="rId20" Type="http://schemas.openxmlformats.org/officeDocument/2006/relationships/image" Target="../media/image126.png"/><Relationship Id="rId1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24" Type="http://schemas.openxmlformats.org/officeDocument/2006/relationships/image" Target="../media/image1070.png"/><Relationship Id="rId15" Type="http://schemas.openxmlformats.org/officeDocument/2006/relationships/image" Target="../media/image136.png"/><Relationship Id="rId23" Type="http://schemas.openxmlformats.org/officeDocument/2006/relationships/image" Target="../media/image1060.png"/><Relationship Id="rId10" Type="http://schemas.openxmlformats.org/officeDocument/2006/relationships/image" Target="../media/image1.png"/><Relationship Id="rId19" Type="http://schemas.openxmlformats.org/officeDocument/2006/relationships/image" Target="../media/image1220.png"/><Relationship Id="rId4" Type="http://schemas.openxmlformats.org/officeDocument/2006/relationships/image" Target="../media/image132.png"/><Relationship Id="rId9" Type="http://schemas.openxmlformats.org/officeDocument/2006/relationships/image" Target="../media/image7.png"/><Relationship Id="rId14" Type="http://schemas.openxmlformats.org/officeDocument/2006/relationships/image" Target="../media/image135.png"/><Relationship Id="rId22" Type="http://schemas.openxmlformats.org/officeDocument/2006/relationships/image" Target="../media/image10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0.png"/><Relationship Id="rId13" Type="http://schemas.openxmlformats.org/officeDocument/2006/relationships/image" Target="../media/image123.jpeg"/><Relationship Id="rId18" Type="http://schemas.openxmlformats.org/officeDocument/2006/relationships/image" Target="../media/image128.png"/><Relationship Id="rId3" Type="http://schemas.openxmlformats.org/officeDocument/2006/relationships/image" Target="../media/image240.png"/><Relationship Id="rId21" Type="http://schemas.openxmlformats.org/officeDocument/2006/relationships/image" Target="../media/image2130.png"/><Relationship Id="rId7" Type="http://schemas.openxmlformats.org/officeDocument/2006/relationships/image" Target="../media/image1850.png"/><Relationship Id="rId12" Type="http://schemas.openxmlformats.org/officeDocument/2006/relationships/image" Target="../media/image1910.png"/><Relationship Id="rId17" Type="http://schemas.openxmlformats.org/officeDocument/2006/relationships/image" Target="../media/image2080.png"/><Relationship Id="rId25" Type="http://schemas.openxmlformats.org/officeDocument/2006/relationships/image" Target="../media/image2170.png"/><Relationship Id="rId2" Type="http://schemas.openxmlformats.org/officeDocument/2006/relationships/image" Target="../media/image1820.png"/><Relationship Id="rId16" Type="http://schemas.openxmlformats.org/officeDocument/2006/relationships/image" Target="../media/image2070.png"/><Relationship Id="rId20" Type="http://schemas.openxmlformats.org/officeDocument/2006/relationships/image" Target="../media/image2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1890.png"/><Relationship Id="rId24" Type="http://schemas.openxmlformats.org/officeDocument/2006/relationships/image" Target="../media/image129.png"/><Relationship Id="rId5" Type="http://schemas.microsoft.com/office/2007/relationships/hdphoto" Target="../media/hdphoto1.wdp"/><Relationship Id="rId15" Type="http://schemas.openxmlformats.org/officeDocument/2006/relationships/image" Target="../media/image2060.png"/><Relationship Id="rId23" Type="http://schemas.openxmlformats.org/officeDocument/2006/relationships/image" Target="../media/image2150.png"/><Relationship Id="rId10" Type="http://schemas.openxmlformats.org/officeDocument/2006/relationships/image" Target="../media/image1880.png"/><Relationship Id="rId19" Type="http://schemas.openxmlformats.org/officeDocument/2006/relationships/image" Target="../media/image2110.png"/><Relationship Id="rId4" Type="http://schemas.openxmlformats.org/officeDocument/2006/relationships/image" Target="../media/image1.png"/><Relationship Id="rId9" Type="http://schemas.openxmlformats.org/officeDocument/2006/relationships/image" Target="../media/image1870.png"/><Relationship Id="rId14" Type="http://schemas.openxmlformats.org/officeDocument/2006/relationships/image" Target="../media/image2050.png"/><Relationship Id="rId22" Type="http://schemas.openxmlformats.org/officeDocument/2006/relationships/image" Target="../media/image21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3" Type="http://schemas.openxmlformats.org/officeDocument/2006/relationships/image" Target="../media/image213.png"/><Relationship Id="rId12" Type="http://schemas.openxmlformats.org/officeDocument/2006/relationships/image" Target="../media/image231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11.png"/><Relationship Id="rId10" Type="http://schemas.openxmlformats.org/officeDocument/2006/relationships/image" Target="../media/image209.png"/><Relationship Id="rId4" Type="http://schemas.openxmlformats.org/officeDocument/2006/relationships/image" Target="../media/image21.png"/><Relationship Id="rId9" Type="http://schemas.openxmlformats.org/officeDocument/2006/relationships/image" Target="../media/image20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3" Type="http://schemas.openxmlformats.org/officeDocument/2006/relationships/image" Target="../media/image21.png"/><Relationship Id="rId12" Type="http://schemas.openxmlformats.org/officeDocument/2006/relationships/image" Target="../media/image231.png"/><Relationship Id="rId2" Type="http://schemas.openxmlformats.org/officeDocument/2006/relationships/image" Target="../media/image212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11.png"/><Relationship Id="rId15" Type="http://schemas.openxmlformats.org/officeDocument/2006/relationships/image" Target="../media/image24.png"/><Relationship Id="rId10" Type="http://schemas.openxmlformats.org/officeDocument/2006/relationships/image" Target="../media/image209.png"/><Relationship Id="rId9" Type="http://schemas.openxmlformats.org/officeDocument/2006/relationships/image" Target="../media/image20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0.png"/><Relationship Id="rId13" Type="http://schemas.openxmlformats.org/officeDocument/2006/relationships/image" Target="../media/image22.png"/><Relationship Id="rId18" Type="http://schemas.openxmlformats.org/officeDocument/2006/relationships/image" Target="../media/image32.png"/><Relationship Id="rId3" Type="http://schemas.openxmlformats.org/officeDocument/2006/relationships/image" Target="../media/image24.png"/><Relationship Id="rId12" Type="http://schemas.openxmlformats.org/officeDocument/2006/relationships/image" Target="../media/image25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8.png"/><Relationship Id="rId15" Type="http://schemas.openxmlformats.org/officeDocument/2006/relationships/image" Target="../media/image29.png"/><Relationship Id="rId10" Type="http://schemas.openxmlformats.org/officeDocument/2006/relationships/image" Target="../media/image27.png"/><Relationship Id="rId19" Type="http://schemas.openxmlformats.org/officeDocument/2006/relationships/image" Target="../media/image33.png"/><Relationship Id="rId4" Type="http://schemas.openxmlformats.org/officeDocument/2006/relationships/image" Target="../media/image233.png"/><Relationship Id="rId9" Type="http://schemas.openxmlformats.org/officeDocument/2006/relationships/image" Target="../media/image26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image" Target="../media/image4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11" Type="http://schemas.openxmlformats.org/officeDocument/2006/relationships/image" Target="../media/image1.png"/><Relationship Id="rId5" Type="http://schemas.openxmlformats.org/officeDocument/2006/relationships/image" Target="../media/image211.png"/><Relationship Id="rId1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10.png"/><Relationship Id="rId9" Type="http://schemas.openxmlformats.org/officeDocument/2006/relationships/image" Target="../media/image6.png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320.png"/><Relationship Id="rId3" Type="http://schemas.openxmlformats.org/officeDocument/2006/relationships/image" Target="../media/image36.png"/><Relationship Id="rId7" Type="http://schemas.openxmlformats.org/officeDocument/2006/relationships/image" Target="../media/image260.png"/><Relationship Id="rId12" Type="http://schemas.openxmlformats.org/officeDocument/2006/relationships/image" Target="../media/image3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11" Type="http://schemas.openxmlformats.org/officeDocument/2006/relationships/image" Target="../media/image37.png"/><Relationship Id="rId5" Type="http://schemas.microsoft.com/office/2007/relationships/hdphoto" Target="../media/hdphoto1.wdp"/><Relationship Id="rId15" Type="http://schemas.openxmlformats.org/officeDocument/2006/relationships/image" Target="../media/image39.png"/><Relationship Id="rId10" Type="http://schemas.openxmlformats.org/officeDocument/2006/relationships/image" Target="../media/image290.png"/><Relationship Id="rId4" Type="http://schemas.openxmlformats.org/officeDocument/2006/relationships/image" Target="../media/image1.png"/><Relationship Id="rId9" Type="http://schemas.openxmlformats.org/officeDocument/2006/relationships/image" Target="../media/image280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Lecture 9 – </a:t>
            </a:r>
            <a:r>
              <a:rPr lang="en-US" dirty="0" err="1" smtClean="0"/>
              <a:t>Diffie</a:t>
            </a:r>
            <a:r>
              <a:rPr lang="en-US" dirty="0" smtClean="0"/>
              <a:t>-Hellman key exchange II,</a:t>
            </a:r>
            <a:br>
              <a:rPr lang="en-US" dirty="0" smtClean="0"/>
            </a:br>
            <a:r>
              <a:rPr lang="en-US" dirty="0" smtClean="0"/>
              <a:t>computational aspects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TEK4500</a:t>
            </a:r>
          </a:p>
          <a:p>
            <a:r>
              <a:rPr lang="nb-NO" smtClean="0"/>
              <a:t>20.10.2021 </a:t>
            </a:r>
            <a:endParaRPr lang="nb-NO" dirty="0" smtClean="0"/>
          </a:p>
          <a:p>
            <a:r>
              <a:rPr lang="nb-NO" dirty="0" smtClean="0"/>
              <a:t>Håkon Jacobsen</a:t>
            </a:r>
          </a:p>
          <a:p>
            <a:r>
              <a:rPr lang="nb-NO" dirty="0" smtClean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2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 smtClean="0"/>
                  <a:t>Diffie</a:t>
                </a:r>
                <a:r>
                  <a:rPr lang="en-US" dirty="0" smtClean="0"/>
                  <a:t>-Hellman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– what is large enough? </a:t>
                </a:r>
              </a:p>
            </p:txBody>
          </p:sp>
        </mc:Choice>
        <mc:Fallback xmlns="">
          <p:sp>
            <p:nvSpPr>
              <p:cNvPr id="23" name="Title 2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095" t="-24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378" y="2222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852" y="2098338"/>
            <a:ext cx="524436" cy="976486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 bwMode="auto">
          <a:xfrm>
            <a:off x="3928133" y="2956824"/>
            <a:ext cx="39077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51423" y="2551304"/>
                <a:ext cx="4985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423" y="2551304"/>
                <a:ext cx="498533" cy="307777"/>
              </a:xfrm>
              <a:prstGeom prst="rect">
                <a:avLst/>
              </a:prstGeom>
              <a:blipFill>
                <a:blip r:embed="rId7"/>
                <a:stretch>
                  <a:fillRect l="-10976" r="-2439" b="-10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 bwMode="auto">
          <a:xfrm>
            <a:off x="3928132" y="4528708"/>
            <a:ext cx="39077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357349" y="4168016"/>
                <a:ext cx="5093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349" y="4168016"/>
                <a:ext cx="509307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0843" r="-36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966261" y="3529912"/>
            <a:ext cx="18690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89080287395774076886404465276262680764297347818898641719959470631357066012729</a:t>
            </a:r>
            <a:r>
              <a:rPr lang="en-US" sz="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endParaRPr lang="en-US" sz="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43305" y="3538712"/>
            <a:ext cx="18637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6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47777709944406917119610162988578419285974852857762532427086507801748071058272 </a:t>
            </a:r>
            <a:endParaRPr lang="en-US" altLang="en-US" sz="6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17019" y="5665600"/>
                <a:ext cx="5151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019" y="5665600"/>
                <a:ext cx="515141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10714" r="-595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98912" y="1019491"/>
                <a:ext cx="4324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12" y="1019491"/>
                <a:ext cx="432426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971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069889" y="1091702"/>
            <a:ext cx="35308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" dirty="0">
                <a:latin typeface="Arial" panose="020B0604020202020204" pitchFamily="34" charset="0"/>
              </a:rPr>
              <a:t>115792089210356248762697446949407573530086143415290314195533631308867097853951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207008" y="3380977"/>
                <a:ext cx="109324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008" y="3380977"/>
                <a:ext cx="1093248" cy="43473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859897" y="3372177"/>
                <a:ext cx="109324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897" y="3372177"/>
                <a:ext cx="1093248" cy="43473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98912" y="1376395"/>
                <a:ext cx="75897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nb-NO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,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12" y="1376395"/>
                <a:ext cx="7589770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136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148726" y="1442586"/>
            <a:ext cx="355524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48439561293906451759052585252797914202762949526041747995844080717082404635286</a:t>
            </a:r>
          </a:p>
        </p:txBody>
      </p:sp>
      <p:sp>
        <p:nvSpPr>
          <p:cNvPr id="7" name="Rectangle 6"/>
          <p:cNvSpPr/>
          <p:nvPr/>
        </p:nvSpPr>
        <p:spPr>
          <a:xfrm>
            <a:off x="4546980" y="1437088"/>
            <a:ext cx="357945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36134250956749795798585127919587881956611106672985015071877198253568414405109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15471" y="2574762"/>
            <a:ext cx="18962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89080287395774076886404465276262680764297347818898641719959470631357066012729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24702" y="2484822"/>
                <a:ext cx="510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702" y="2484822"/>
                <a:ext cx="510929" cy="400110"/>
              </a:xfrm>
              <a:prstGeom prst="rect">
                <a:avLst/>
              </a:prstGeom>
              <a:blipFill>
                <a:blip r:embed="rId14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4815471" y="4189808"/>
            <a:ext cx="18637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6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47777709944406917119610162988578419285974852857762532427086507801748071058272 </a:t>
            </a:r>
            <a:endParaRPr lang="en-US" altLang="en-US" sz="6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24533" y="4119758"/>
                <a:ext cx="510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533" y="4119758"/>
                <a:ext cx="510929" cy="400110"/>
              </a:xfrm>
              <a:prstGeom prst="rect">
                <a:avLst/>
              </a:prstGeom>
              <a:blipFill rotWithShape="0">
                <a:blip r:embed="rId15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4015263" y="5680988"/>
            <a:ext cx="18962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89080287395774076886404465276262680764297347818898641719959470631357066012729</a:t>
            </a:r>
            <a:endParaRPr lang="en-US" sz="1400" dirty="0"/>
          </a:p>
        </p:txBody>
      </p:sp>
      <p:sp>
        <p:nvSpPr>
          <p:cNvPr id="48" name="Rectangle 47"/>
          <p:cNvSpPr/>
          <p:nvPr/>
        </p:nvSpPr>
        <p:spPr>
          <a:xfrm>
            <a:off x="5868537" y="5682801"/>
            <a:ext cx="18637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6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47777709944406917119610162988578419285974852857762532427086507801748071058272 </a:t>
            </a:r>
            <a:endParaRPr lang="en-US" altLang="en-US" sz="6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589771" y="5601421"/>
                <a:ext cx="510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771" y="5601421"/>
                <a:ext cx="510929" cy="400110"/>
              </a:xfrm>
              <a:prstGeom prst="rect">
                <a:avLst/>
              </a:prstGeom>
              <a:blipFill rotWithShape="0">
                <a:blip r:embed="rId1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610923" y="5679175"/>
                <a:ext cx="51092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05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923" y="5679175"/>
                <a:ext cx="510929" cy="2616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96133" y="984854"/>
                <a:ext cx="12925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256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133" y="984854"/>
                <a:ext cx="1292535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72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Big-number arithmetic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74272" y="3578206"/>
              <a:ext cx="7893656" cy="2122500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65370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157591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424763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Algorithm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Input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Output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Time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ADD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MULT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nb-NO" sz="1600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INT-DIV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nb-NO" sz="160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60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sz="160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nb-NO" sz="16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dirty="0" smtClean="0"/>
                            <a:t> </a:t>
                          </a:r>
                          <a:r>
                            <a:rPr lang="en-US" sz="1600" dirty="0" err="1" smtClean="0"/>
                            <a:t>s.t.</a:t>
                          </a:r>
                          <a:r>
                            <a:rPr lang="en-US" sz="16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16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smtClean="0">
                                  <a:latin typeface="Cambria Math" panose="02040503050406030204" pitchFamily="18" charset="0"/>
                                </a:rPr>
                                <m:t>𝑞𝑏</m:t>
                              </m:r>
                              <m:r>
                                <a:rPr lang="nb-NO" sz="160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sz="160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600" dirty="0" smtClean="0"/>
                            <a:t> and</a:t>
                          </a:r>
                          <a:r>
                            <a:rPr lang="en-US" sz="16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aseline="0" smtClean="0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nb-NO" sz="1600" baseline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nb-NO" sz="1600" baseline="0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nb-NO" sz="1600" baseline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MOD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1600" i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mod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MOD-INV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nb-NO" sz="160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mod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1600" b="0" i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9894392"/>
                  </p:ext>
                </p:extLst>
              </p:nvPr>
            </p:nvGraphicFramePr>
            <p:xfrm>
              <a:off x="1974272" y="3578206"/>
              <a:ext cx="7893656" cy="2122500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6537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75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247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Algorithm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Input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Output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Time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ADD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3158" t="-100000" r="-439474" b="-4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7000" t="-100000" r="-39167" b="-4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3846" t="-100000" r="-427" b="-4135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MULT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3158" t="-203448" r="-439474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7000" t="-203448" r="-39167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3846" t="-203448" r="-427" b="-3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INT-DIV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3158" t="-303448" r="-439474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7000" t="-303448" r="-39167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3846" t="-303448" r="-427" b="-2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MOD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3158" t="-396610" r="-439474" b="-116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7000" t="-396610" r="-39167" b="-116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3846" t="-396610" r="-427" b="-1169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MOD-INV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3158" t="-505172" r="-439474" b="-1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7000" t="-505172" r="-39167" b="-1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3846" t="-505172" r="-427" b="-189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Group 8"/>
          <p:cNvGrpSpPr/>
          <p:nvPr/>
        </p:nvGrpSpPr>
        <p:grpSpPr>
          <a:xfrm>
            <a:off x="7958449" y="6128951"/>
            <a:ext cx="3272069" cy="339943"/>
            <a:chOff x="7069390" y="5906044"/>
            <a:chExt cx="3272069" cy="3399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1"/>
                <p:cNvSpPr>
                  <a:spLocks noChangeArrowheads="1"/>
                </p:cNvSpPr>
                <p:nvPr/>
              </p:nvSpPr>
              <p:spPr bwMode="auto">
                <a:xfrm>
                  <a:off x="7069390" y="5938210"/>
                  <a:ext cx="947956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nb-NO" altLang="en-US" sz="1400" b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ea typeface="Cambria" panose="02040503050406030204" pitchFamily="18" charset="0"/>
                    </a:rPr>
                    <a:t>* </a:t>
                  </a:r>
                  <a14:m>
                    <m:oMath xmlns:m="http://schemas.openxmlformats.org/officeDocument/2006/math">
                      <m:r>
                        <a:rPr kumimoji="0" lang="nb-NO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𝑛</m:t>
                      </m:r>
                      <m:r>
                        <a:rPr kumimoji="0" lang="nb-NO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&gt;2</m:t>
                      </m:r>
                    </m:oMath>
                  </a14:m>
                  <a:endPara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69390" y="5938210"/>
                  <a:ext cx="947956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935" t="-4000" b="-20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7624048" y="5906044"/>
                  <a:ext cx="2717411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en-US" sz="900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713739807325663489766475852620783120641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4048" y="5906044"/>
                  <a:ext cx="2717411" cy="2308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67928" y="4308984"/>
                <a:ext cx="12060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1600" dirty="0" smtClean="0"/>
                  <a:t>*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928" y="4308984"/>
                <a:ext cx="1206005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 bwMode="auto">
          <a:xfrm>
            <a:off x="1364673" y="2156633"/>
            <a:ext cx="1585355" cy="356925"/>
          </a:xfrm>
          <a:prstGeom prst="rect">
            <a:avLst/>
          </a:prstGeom>
          <a:solidFill>
            <a:srgbClr val="FFF3C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28924" y="1213393"/>
                <a:ext cx="51242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/>
                  <a:t> 2048-bit integer,   64-bit CPU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924" y="1213393"/>
                <a:ext cx="5124203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22704" y="2036829"/>
                <a:ext cx="15398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704" y="2036829"/>
                <a:ext cx="1539836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89639" y="2113448"/>
                <a:ext cx="4285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639" y="2113448"/>
                <a:ext cx="42854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362693" y="1887529"/>
            <a:ext cx="1589313" cy="261610"/>
            <a:chOff x="829293" y="1583364"/>
            <a:chExt cx="1589313" cy="261610"/>
          </a:xfrm>
        </p:grpSpPr>
        <p:grpSp>
          <p:nvGrpSpPr>
            <p:cNvPr id="24" name="Group 23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831272" y="1714169"/>
                <a:ext cx="1585355" cy="13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5" name="TextBox 24"/>
            <p:cNvSpPr txBox="1"/>
            <p:nvPr/>
          </p:nvSpPr>
          <p:spPr>
            <a:xfrm>
              <a:off x="1356239" y="1583364"/>
              <a:ext cx="56673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32-bit</a:t>
              </a:r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3363297" y="2156633"/>
            <a:ext cx="1585355" cy="356925"/>
          </a:xfrm>
          <a:prstGeom prst="rect">
            <a:avLst/>
          </a:prstGeom>
          <a:solidFill>
            <a:srgbClr val="FFF3C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88263" y="2113448"/>
                <a:ext cx="4285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263" y="2113448"/>
                <a:ext cx="428543" cy="369332"/>
              </a:xfrm>
              <a:prstGeom prst="rect">
                <a:avLst/>
              </a:prstGeom>
              <a:blipFill>
                <a:blip r:embed="rId10"/>
                <a:stretch>
                  <a:fillRect r="-41429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3361317" y="1887529"/>
            <a:ext cx="1589313" cy="261610"/>
            <a:chOff x="829293" y="1583364"/>
            <a:chExt cx="1589313" cy="261610"/>
          </a:xfrm>
        </p:grpSpPr>
        <p:grpSp>
          <p:nvGrpSpPr>
            <p:cNvPr id="30" name="Group 29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32" name="Straight Connector 31"/>
              <p:cNvCxnSpPr/>
              <p:nvPr/>
            </p:nvCxnSpPr>
            <p:spPr bwMode="auto">
              <a:xfrm flipV="1">
                <a:off x="831272" y="1714169"/>
                <a:ext cx="1585355" cy="13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1" name="TextBox 30"/>
            <p:cNvSpPr txBox="1"/>
            <p:nvPr/>
          </p:nvSpPr>
          <p:spPr>
            <a:xfrm>
              <a:off x="1356239" y="1583364"/>
              <a:ext cx="56673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32-bit</a:t>
              </a:r>
            </a:p>
          </p:txBody>
        </p:sp>
      </p:grpSp>
      <p:sp>
        <p:nvSpPr>
          <p:cNvPr id="35" name="Rectangle 34"/>
          <p:cNvSpPr/>
          <p:nvPr/>
        </p:nvSpPr>
        <p:spPr bwMode="auto">
          <a:xfrm>
            <a:off x="5361920" y="2156633"/>
            <a:ext cx="1585355" cy="356925"/>
          </a:xfrm>
          <a:prstGeom prst="rect">
            <a:avLst/>
          </a:prstGeom>
          <a:solidFill>
            <a:srgbClr val="FFF3C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886886" y="2113448"/>
                <a:ext cx="4285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886" y="2113448"/>
                <a:ext cx="428543" cy="369332"/>
              </a:xfrm>
              <a:prstGeom prst="rect">
                <a:avLst/>
              </a:prstGeom>
              <a:blipFill>
                <a:blip r:embed="rId11"/>
                <a:stretch>
                  <a:fillRect r="-41429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5359940" y="1887529"/>
            <a:ext cx="1589313" cy="261610"/>
            <a:chOff x="829293" y="1583364"/>
            <a:chExt cx="1589313" cy="261610"/>
          </a:xfrm>
        </p:grpSpPr>
        <p:grpSp>
          <p:nvGrpSpPr>
            <p:cNvPr id="38" name="Group 37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831272" y="1714169"/>
                <a:ext cx="1585355" cy="13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9" name="TextBox 38"/>
            <p:cNvSpPr txBox="1"/>
            <p:nvPr/>
          </p:nvSpPr>
          <p:spPr>
            <a:xfrm>
              <a:off x="1356239" y="1583364"/>
              <a:ext cx="56673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32-bit</a:t>
              </a:r>
            </a:p>
          </p:txBody>
        </p:sp>
      </p:grpSp>
      <p:sp>
        <p:nvSpPr>
          <p:cNvPr id="43" name="Rectangle 42"/>
          <p:cNvSpPr/>
          <p:nvPr/>
        </p:nvSpPr>
        <p:spPr bwMode="auto">
          <a:xfrm>
            <a:off x="9113751" y="2156633"/>
            <a:ext cx="1585355" cy="356925"/>
          </a:xfrm>
          <a:prstGeom prst="rect">
            <a:avLst/>
          </a:prstGeom>
          <a:solidFill>
            <a:srgbClr val="FFF3C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692155" y="2113448"/>
                <a:ext cx="4285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155" y="2113448"/>
                <a:ext cx="428543" cy="369332"/>
              </a:xfrm>
              <a:prstGeom prst="rect">
                <a:avLst/>
              </a:prstGeom>
              <a:blipFill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9111771" y="1887529"/>
            <a:ext cx="1589313" cy="261610"/>
            <a:chOff x="829293" y="1583364"/>
            <a:chExt cx="1589313" cy="261610"/>
          </a:xfrm>
        </p:grpSpPr>
        <p:grpSp>
          <p:nvGrpSpPr>
            <p:cNvPr id="46" name="Group 45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48" name="Straight Connector 47"/>
              <p:cNvCxnSpPr/>
              <p:nvPr/>
            </p:nvCxnSpPr>
            <p:spPr bwMode="auto">
              <a:xfrm flipV="1">
                <a:off x="831272" y="1714169"/>
                <a:ext cx="1585355" cy="13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7" name="TextBox 46"/>
            <p:cNvSpPr txBox="1"/>
            <p:nvPr/>
          </p:nvSpPr>
          <p:spPr>
            <a:xfrm>
              <a:off x="1356239" y="1583364"/>
              <a:ext cx="56673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32-bit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74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– computations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Find prime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Find generator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 smtClean="0"/>
                  <a:t>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𝑔𝑔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Multiply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Find prime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Generate curve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Find curve group order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Find generator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+⋯+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Point addition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995071" y="1413243"/>
            <a:ext cx="2412938" cy="1590239"/>
            <a:chOff x="8995071" y="1413243"/>
            <a:chExt cx="2412938" cy="15902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0660" y="1652567"/>
              <a:ext cx="406514" cy="7633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95071" y="1595417"/>
              <a:ext cx="488080" cy="908792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 bwMode="auto">
            <a:xfrm>
              <a:off x="9746351" y="1823744"/>
              <a:ext cx="930160" cy="0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9725569" y="2215136"/>
              <a:ext cx="930160" cy="0"/>
            </a:xfrm>
            <a:prstGeom prst="straightConnector1">
              <a:avLst/>
            </a:prstGeom>
            <a:ln w="12700">
              <a:headEnd type="triangl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967244" y="1413243"/>
                  <a:ext cx="4883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7244" y="1413243"/>
                  <a:ext cx="48837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970178" y="18461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0178" y="1846198"/>
                  <a:ext cx="488373" cy="37978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80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043929" y="26236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nb-NO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3929" y="2623698"/>
                  <a:ext cx="488373" cy="37978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5000"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919636" y="26236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nb-NO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9636" y="2623698"/>
                  <a:ext cx="488373" cy="37978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5000"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67166" y="3429108"/>
                <a:ext cx="3276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Group exponentiation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166" y="3429108"/>
                <a:ext cx="3276600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48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 bwMode="auto">
          <a:xfrm flipH="1" flipV="1">
            <a:off x="2607733" y="2345267"/>
            <a:ext cx="2859618" cy="10583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2692400" y="3857625"/>
            <a:ext cx="2774952" cy="12393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oup 11"/>
          <p:cNvGrpSpPr/>
          <p:nvPr/>
        </p:nvGrpSpPr>
        <p:grpSpPr>
          <a:xfrm>
            <a:off x="3416010" y="5388565"/>
            <a:ext cx="1572086" cy="998428"/>
            <a:chOff x="3416010" y="5388565"/>
            <a:chExt cx="1572086" cy="998428"/>
          </a:xfrm>
        </p:grpSpPr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>
              <a:off x="3416010" y="5388565"/>
              <a:ext cx="1572086" cy="998428"/>
              <a:chOff x="550888" y="2134624"/>
              <a:chExt cx="6702287" cy="425660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888" y="2198173"/>
                <a:ext cx="6702287" cy="4143113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861841" y="2298911"/>
                <a:ext cx="1587242" cy="6775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endParaRPr lang="en-US" sz="500" dirty="0"/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2342564" y="2319261"/>
                <a:ext cx="976997" cy="1752629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Flowchart: Connector 40"/>
              <p:cNvSpPr>
                <a:spLocks noChangeAspect="1"/>
              </p:cNvSpPr>
              <p:nvPr/>
            </p:nvSpPr>
            <p:spPr bwMode="auto">
              <a:xfrm>
                <a:off x="2287636" y="4009567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p:sp>
            <p:nvSpPr>
              <p:cNvPr id="42" name="Flowchart: Connector 41"/>
              <p:cNvSpPr>
                <a:spLocks noChangeAspect="1"/>
              </p:cNvSpPr>
              <p:nvPr/>
            </p:nvSpPr>
            <p:spPr bwMode="auto">
              <a:xfrm>
                <a:off x="2644474" y="3372300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p:cxnSp>
            <p:nvCxnSpPr>
              <p:cNvPr id="43" name="Straight Connector 42"/>
              <p:cNvCxnSpPr/>
              <p:nvPr/>
            </p:nvCxnSpPr>
            <p:spPr bwMode="auto">
              <a:xfrm flipV="1">
                <a:off x="3320489" y="2319261"/>
                <a:ext cx="2094706" cy="3757682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4457304" y="2134624"/>
                <a:ext cx="14127" cy="4256607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" name="Flowchart: Connector 44"/>
              <p:cNvSpPr>
                <a:spLocks noChangeAspect="1"/>
              </p:cNvSpPr>
              <p:nvPr/>
            </p:nvSpPr>
            <p:spPr bwMode="auto">
              <a:xfrm>
                <a:off x="4414138" y="3973805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p:sp>
            <p:nvSpPr>
              <p:cNvPr id="46" name="Flowchart: Connector 45"/>
              <p:cNvSpPr>
                <a:spLocks noChangeAspect="1"/>
              </p:cNvSpPr>
              <p:nvPr/>
            </p:nvSpPr>
            <p:spPr bwMode="auto">
              <a:xfrm>
                <a:off x="4414138" y="4292232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1915313" y="3729693"/>
                    <a:ext cx="265806" cy="613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500" dirty="0" smtClean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5313" y="3729693"/>
                    <a:ext cx="265806" cy="613134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r="-5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637798" y="3133875"/>
                    <a:ext cx="474325" cy="613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500" dirty="0" smtClean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7798" y="3133875"/>
                    <a:ext cx="474325" cy="613134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r="-16667"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4367843" y="4009567"/>
                    <a:ext cx="1276898" cy="613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500" dirty="0" smtClean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67843" y="4009567"/>
                    <a:ext cx="1276898" cy="613134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b="-5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431914" y="5427100"/>
                  <a:ext cx="391467" cy="1692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nb-NO" sz="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5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nb-NO" sz="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500" b="1" i="1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nb-NO" sz="500" i="1">
                                        <a:latin typeface="Cambria Math" panose="02040503050406030204" pitchFamily="18" charset="0"/>
                                      </a:rPr>
                                      <m:t>89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nb-NO" sz="500" i="1">
                                <a:latin typeface="Cambria Math" panose="02040503050406030204" pitchFamily="18" charset="0"/>
                              </a:rPr>
                              <m:t>,+</m:t>
                            </m:r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914" y="5427100"/>
                  <a:ext cx="391467" cy="1692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r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3452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in groups – exponentiation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b="1" dirty="0" smtClean="0"/>
                  <a:t>Goal: </a:t>
                </a:r>
                <a:r>
                  <a:rPr lang="en-US" sz="1800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1800" b="1" dirty="0" smtClean="0"/>
              </a:p>
              <a:p>
                <a:endParaRPr lang="en-US" sz="1800" b="1" dirty="0"/>
              </a:p>
              <a:p>
                <a:endParaRPr lang="en-US" sz="1800" b="1" dirty="0" smtClean="0"/>
              </a:p>
              <a:p>
                <a:r>
                  <a:rPr lang="en-US" sz="1800" b="1" dirty="0" smtClean="0"/>
                  <a:t>Naïve approach: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∘…∘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1800" dirty="0" smtClean="0"/>
              </a:p>
              <a:p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Running time: 	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 ⟹    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600" dirty="0" smtClean="0"/>
                  <a:t>  group operations!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Doesn't work for exponent sizes used in cryptography</a:t>
                </a:r>
                <a:endParaRPr lang="en-US" sz="1600" dirty="0"/>
              </a:p>
              <a:p>
                <a:r>
                  <a:rPr lang="en-US" sz="1800" dirty="0" smtClean="0"/>
                  <a:t>	</a:t>
                </a:r>
              </a:p>
              <a:p>
                <a:r>
                  <a:rPr lang="en-US" sz="1800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3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 rot="5400000">
            <a:off x="4030514" y="1277675"/>
            <a:ext cx="135509" cy="1614212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71561" y="1697522"/>
                <a:ext cx="3779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561" y="1697522"/>
                <a:ext cx="377939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5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in groups – exponentiation; square-and-multiply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Goal: </a:t>
                </a: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3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43025" y="1734805"/>
                <a:ext cx="3333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25" y="1734805"/>
                <a:ext cx="3333750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62100" y="2134915"/>
                <a:ext cx="5019675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2134915"/>
                <a:ext cx="5019675" cy="372410"/>
              </a:xfrm>
              <a:prstGeom prst="rect">
                <a:avLst/>
              </a:prstGeom>
              <a:blipFill>
                <a:blip r:embed="rId4"/>
                <a:stretch>
                  <a:fillRect r="-3883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24700" y="1734805"/>
                <a:ext cx="3333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43=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101011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700" y="1734805"/>
                <a:ext cx="3333750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90675" y="2759596"/>
                <a:ext cx="3333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2759596"/>
                <a:ext cx="333375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90675" y="3246416"/>
                <a:ext cx="1847850" cy="376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3246416"/>
                <a:ext cx="1847850" cy="376193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33750" y="3254730"/>
                <a:ext cx="1847850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0" y="3254730"/>
                <a:ext cx="1847850" cy="374270"/>
              </a:xfrm>
              <a:prstGeom prst="rect">
                <a:avLst/>
              </a:prstGeom>
              <a:blipFill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90675" y="3755378"/>
                <a:ext cx="1847850" cy="378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3755378"/>
                <a:ext cx="1847850" cy="378693"/>
              </a:xfrm>
              <a:prstGeom prst="rect">
                <a:avLst/>
              </a:prstGeom>
              <a:blipFill rotWithShape="0">
                <a:blip r:embed="rId9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33750" y="3761576"/>
                <a:ext cx="1847850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0" y="3761576"/>
                <a:ext cx="1847850" cy="374270"/>
              </a:xfrm>
              <a:prstGeom prst="rect">
                <a:avLst/>
              </a:prstGeom>
              <a:blipFill>
                <a:blip r:embed="rId10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90675" y="4268422"/>
                <a:ext cx="1847850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4268422"/>
                <a:ext cx="1847850" cy="374270"/>
              </a:xfrm>
              <a:prstGeom prst="rect">
                <a:avLst/>
              </a:prstGeom>
              <a:blipFill rotWithShape="0">
                <a:blip r:embed="rId11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33750" y="4268422"/>
                <a:ext cx="1847850" cy="40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0" y="4268422"/>
                <a:ext cx="1847850" cy="407163"/>
              </a:xfrm>
              <a:prstGeom prst="rect">
                <a:avLst/>
              </a:prstGeom>
              <a:blipFill>
                <a:blip r:embed="rId12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90675" y="4775268"/>
                <a:ext cx="1847850" cy="375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4775268"/>
                <a:ext cx="1847850" cy="375872"/>
              </a:xfrm>
              <a:prstGeom prst="rect">
                <a:avLst/>
              </a:prstGeom>
              <a:blipFill rotWithShape="0">
                <a:blip r:embed="rId13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33748" y="4776812"/>
                <a:ext cx="3952875" cy="40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8" y="4776812"/>
                <a:ext cx="3952875" cy="407163"/>
              </a:xfrm>
              <a:prstGeom prst="rect">
                <a:avLst/>
              </a:prstGeom>
              <a:blipFill>
                <a:blip r:embed="rId1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90675" y="5283909"/>
                <a:ext cx="1847850" cy="374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5283909"/>
                <a:ext cx="1847850" cy="374461"/>
              </a:xfrm>
              <a:prstGeom prst="rect">
                <a:avLst/>
              </a:prstGeom>
              <a:blipFill rotWithShape="0">
                <a:blip r:embed="rId1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33748" y="5291307"/>
                <a:ext cx="3952875" cy="40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8" y="5291307"/>
                <a:ext cx="3952875" cy="407163"/>
              </a:xfrm>
              <a:prstGeom prst="rect">
                <a:avLst/>
              </a:prstGeom>
              <a:blipFill>
                <a:blip r:embed="rId16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90675" y="5754394"/>
                <a:ext cx="1847850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5754394"/>
                <a:ext cx="1847850" cy="374270"/>
              </a:xfrm>
              <a:prstGeom prst="rect">
                <a:avLst/>
              </a:prstGeom>
              <a:blipFill rotWithShape="0">
                <a:blip r:embed="rId1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33747" y="5805802"/>
                <a:ext cx="3952875" cy="410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7" y="5805802"/>
                <a:ext cx="3952875" cy="410177"/>
              </a:xfrm>
              <a:prstGeom prst="rect">
                <a:avLst/>
              </a:prstGeom>
              <a:blipFill>
                <a:blip r:embed="rId18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500937" y="2756069"/>
                <a:ext cx="3333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2756069"/>
                <a:ext cx="3333750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00937" y="3251695"/>
                <a:ext cx="1847850" cy="374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3251695"/>
                <a:ext cx="1847850" cy="374783"/>
              </a:xfrm>
              <a:prstGeom prst="rect">
                <a:avLst/>
              </a:prstGeom>
              <a:blipFill rotWithShape="0">
                <a:blip r:embed="rId20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244012" y="3246416"/>
                <a:ext cx="1847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012" y="3246416"/>
                <a:ext cx="1847850" cy="369332"/>
              </a:xfrm>
              <a:prstGeom prst="rect">
                <a:avLst/>
              </a:prstGeom>
              <a:blipFill>
                <a:blip r:embed="rId2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00937" y="3755378"/>
                <a:ext cx="1847850" cy="378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3755378"/>
                <a:ext cx="1847850" cy="378693"/>
              </a:xfrm>
              <a:prstGeom prst="rect">
                <a:avLst/>
              </a:prstGeom>
              <a:blipFill rotWithShape="0">
                <a:blip r:embed="rId22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244012" y="3761576"/>
                <a:ext cx="1847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012" y="3761576"/>
                <a:ext cx="1847850" cy="369332"/>
              </a:xfrm>
              <a:prstGeom prst="rect">
                <a:avLst/>
              </a:prstGeom>
              <a:blipFill>
                <a:blip r:embed="rId2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500937" y="4268422"/>
                <a:ext cx="1847850" cy="372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4268422"/>
                <a:ext cx="1847850" cy="372281"/>
              </a:xfrm>
              <a:prstGeom prst="rect">
                <a:avLst/>
              </a:prstGeom>
              <a:blipFill rotWithShape="0">
                <a:blip r:embed="rId24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244012" y="4285985"/>
                <a:ext cx="1847850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012" y="4285985"/>
                <a:ext cx="1847850" cy="372410"/>
              </a:xfrm>
              <a:prstGeom prst="rect">
                <a:avLst/>
              </a:prstGeom>
              <a:blipFill>
                <a:blip r:embed="rId2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500937" y="4774284"/>
                <a:ext cx="1847850" cy="374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4774284"/>
                <a:ext cx="1847850" cy="374461"/>
              </a:xfrm>
              <a:prstGeom prst="rect">
                <a:avLst/>
              </a:prstGeom>
              <a:blipFill rotWithShape="0">
                <a:blip r:embed="rId26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244012" y="4771039"/>
                <a:ext cx="1847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012" y="4771039"/>
                <a:ext cx="1847850" cy="369332"/>
              </a:xfrm>
              <a:prstGeom prst="rect">
                <a:avLst/>
              </a:prstGeom>
              <a:blipFill>
                <a:blip r:embed="rId2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500937" y="5283909"/>
                <a:ext cx="1847850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5283909"/>
                <a:ext cx="1847850" cy="373051"/>
              </a:xfrm>
              <a:prstGeom prst="rect">
                <a:avLst/>
              </a:prstGeom>
              <a:blipFill rotWithShape="0">
                <a:blip r:embed="rId2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244012" y="5294565"/>
                <a:ext cx="1847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012" y="5294565"/>
                <a:ext cx="1847850" cy="369332"/>
              </a:xfrm>
              <a:prstGeom prst="rect">
                <a:avLst/>
              </a:prstGeom>
              <a:blipFill>
                <a:blip r:embed="rId2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00937" y="5754392"/>
                <a:ext cx="1847850" cy="372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5754392"/>
                <a:ext cx="1847850" cy="372538"/>
              </a:xfrm>
              <a:prstGeom prst="rect">
                <a:avLst/>
              </a:prstGeom>
              <a:blipFill rotWithShape="0">
                <a:blip r:embed="rId3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244012" y="5813142"/>
                <a:ext cx="1847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012" y="5813142"/>
                <a:ext cx="1847850" cy="369332"/>
              </a:xfrm>
              <a:prstGeom prst="rect">
                <a:avLst/>
              </a:prstGeom>
              <a:blipFill>
                <a:blip r:embed="rId3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72362" y="1046100"/>
                <a:ext cx="5872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362" y="1046100"/>
                <a:ext cx="587229" cy="400110"/>
              </a:xfrm>
              <a:prstGeom prst="rect">
                <a:avLst/>
              </a:prstGeom>
              <a:blipFill>
                <a:blip r:embed="rId32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 bwMode="auto">
          <a:xfrm>
            <a:off x="10373417" y="6234452"/>
            <a:ext cx="37851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3623975" y="6258082"/>
            <a:ext cx="276429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8156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in groups – exponentiation; square-and-multiply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Goal: </a:t>
                </a: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3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292673" y="6327407"/>
            <a:ext cx="2540000" cy="324680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43025" y="1734805"/>
                <a:ext cx="3333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25" y="1734805"/>
                <a:ext cx="3333750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62100" y="2134915"/>
                <a:ext cx="5019675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2134915"/>
                <a:ext cx="5019675" cy="372410"/>
              </a:xfrm>
              <a:prstGeom prst="rect">
                <a:avLst/>
              </a:prstGeom>
              <a:blipFill>
                <a:blip r:embed="rId4"/>
                <a:stretch>
                  <a:fillRect r="-3883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24700" y="1734805"/>
                <a:ext cx="3333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43=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101011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700" y="1734805"/>
                <a:ext cx="3333750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90675" y="2759596"/>
                <a:ext cx="3333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2759596"/>
                <a:ext cx="333375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90675" y="3246416"/>
                <a:ext cx="1847850" cy="376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3246416"/>
                <a:ext cx="1847850" cy="376193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33750" y="3254730"/>
                <a:ext cx="1847850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0" y="3254730"/>
                <a:ext cx="1847850" cy="374270"/>
              </a:xfrm>
              <a:prstGeom prst="rect">
                <a:avLst/>
              </a:prstGeom>
              <a:blipFill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90675" y="3755378"/>
                <a:ext cx="1847850" cy="378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3755378"/>
                <a:ext cx="1847850" cy="378693"/>
              </a:xfrm>
              <a:prstGeom prst="rect">
                <a:avLst/>
              </a:prstGeom>
              <a:blipFill rotWithShape="0">
                <a:blip r:embed="rId9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33750" y="3761576"/>
                <a:ext cx="1847850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0" y="3761576"/>
                <a:ext cx="1847850" cy="374270"/>
              </a:xfrm>
              <a:prstGeom prst="rect">
                <a:avLst/>
              </a:prstGeom>
              <a:blipFill>
                <a:blip r:embed="rId10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90675" y="4268422"/>
                <a:ext cx="1847850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4268422"/>
                <a:ext cx="1847850" cy="374270"/>
              </a:xfrm>
              <a:prstGeom prst="rect">
                <a:avLst/>
              </a:prstGeom>
              <a:blipFill rotWithShape="0">
                <a:blip r:embed="rId11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33750" y="4268422"/>
                <a:ext cx="1847850" cy="40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0" y="4268422"/>
                <a:ext cx="1847850" cy="407163"/>
              </a:xfrm>
              <a:prstGeom prst="rect">
                <a:avLst/>
              </a:prstGeom>
              <a:blipFill>
                <a:blip r:embed="rId12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90675" y="4775268"/>
                <a:ext cx="1847850" cy="375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4775268"/>
                <a:ext cx="1847850" cy="375872"/>
              </a:xfrm>
              <a:prstGeom prst="rect">
                <a:avLst/>
              </a:prstGeom>
              <a:blipFill rotWithShape="0">
                <a:blip r:embed="rId13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33748" y="4776812"/>
                <a:ext cx="3952875" cy="40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8" y="4776812"/>
                <a:ext cx="3952875" cy="407163"/>
              </a:xfrm>
              <a:prstGeom prst="rect">
                <a:avLst/>
              </a:prstGeom>
              <a:blipFill>
                <a:blip r:embed="rId1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90675" y="5283909"/>
                <a:ext cx="1847850" cy="374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5283909"/>
                <a:ext cx="1847850" cy="374461"/>
              </a:xfrm>
              <a:prstGeom prst="rect">
                <a:avLst/>
              </a:prstGeom>
              <a:blipFill rotWithShape="0">
                <a:blip r:embed="rId1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33748" y="5291307"/>
                <a:ext cx="3952875" cy="40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8" y="5291307"/>
                <a:ext cx="3952875" cy="407163"/>
              </a:xfrm>
              <a:prstGeom prst="rect">
                <a:avLst/>
              </a:prstGeom>
              <a:blipFill>
                <a:blip r:embed="rId16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90675" y="5754394"/>
                <a:ext cx="1847850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5754394"/>
                <a:ext cx="1847850" cy="374270"/>
              </a:xfrm>
              <a:prstGeom prst="rect">
                <a:avLst/>
              </a:prstGeom>
              <a:blipFill rotWithShape="0">
                <a:blip r:embed="rId1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33747" y="5805802"/>
                <a:ext cx="3952875" cy="410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7" y="5805802"/>
                <a:ext cx="3952875" cy="410177"/>
              </a:xfrm>
              <a:prstGeom prst="rect">
                <a:avLst/>
              </a:prstGeom>
              <a:blipFill>
                <a:blip r:embed="rId18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72362" y="1046100"/>
                <a:ext cx="5872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362" y="1046100"/>
                <a:ext cx="587229" cy="400110"/>
              </a:xfrm>
              <a:prstGeom prst="rect">
                <a:avLst/>
              </a:prstGeom>
              <a:blipFill>
                <a:blip r:embed="rId19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998319"/>
                  </p:ext>
                </p:extLst>
              </p:nvPr>
            </p:nvGraphicFramePr>
            <p:xfrm>
              <a:off x="7572978" y="3198035"/>
              <a:ext cx="3149456" cy="23785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4945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814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Square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and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Multiply</m:t>
                                </m:r>
                                <m:d>
                                  <m:dPr>
                                    <m:ctrlP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, 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997097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…</m:t>
                                      </m:r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nb-NO" sz="1400" b="0" i="1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←1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downto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nb-NO" sz="11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1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nb-NO" sz="11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998319"/>
                  </p:ext>
                </p:extLst>
              </p:nvPr>
            </p:nvGraphicFramePr>
            <p:xfrm>
              <a:off x="7572978" y="3198035"/>
              <a:ext cx="3149456" cy="23785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4945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814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193" t="-1587" r="-580" b="-52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9970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193" t="-19512" r="-580" b="-6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0832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Square-and-multiply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8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800" b="1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sz="18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Naïve exponentiation:		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 smtClean="0"/>
                  <a:t>			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Square-and-multiply:		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sz="1600" dirty="0" smtClean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nb-NO" sz="1600" b="0" dirty="0" smtClean="0"/>
              </a:p>
              <a:p>
                <a:pPr marL="474663" lvl="1" indent="0"/>
                <a:endParaRPr lang="en-US" sz="1600" dirty="0" smtClean="0"/>
              </a:p>
              <a:p>
                <a:pPr marL="474663" lvl="1" indent="0"/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8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endParaRPr lang="en-US" sz="18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Naïve "exponentiation" (i.e., point multiplication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𝑛𝑄</m:t>
                    </m:r>
                  </m:oMath>
                </a14:m>
                <a:r>
                  <a:rPr lang="en-US" sz="1600" dirty="0" smtClean="0"/>
                  <a:t>):	 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"Square-and-multiply" (i.e., double-and-add):</a:t>
                </a:r>
                <a:r>
                  <a:rPr lang="en-US" sz="1600" dirty="0"/>
                  <a:t>	</a:t>
                </a: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nb-NO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b-NO" sz="160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6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73483" y="1518403"/>
                <a:ext cx="33245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2048</m:t>
                        </m:r>
                      </m:sup>
                    </m:sSup>
                  </m:oMath>
                </a14:m>
                <a:r>
                  <a:rPr lang="en-US" sz="1400" dirty="0" smtClean="0">
                    <a:solidFill>
                      <a:schemeClr val="accent6"/>
                    </a:solidFill>
                  </a:rPr>
                  <a:t> vs.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2048</m:t>
                    </m:r>
                  </m:oMath>
                </a14:m>
                <a:r>
                  <a:rPr lang="en-US" sz="1400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accent6"/>
                    </a:solidFill>
                  </a:rPr>
                  <a:t>mults</a:t>
                </a:r>
                <a:r>
                  <a:rPr lang="en-US" sz="1400" dirty="0" smtClean="0">
                    <a:solidFill>
                      <a:schemeClr val="accent6"/>
                    </a:solidFill>
                  </a:rPr>
                  <a:t>. for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2048</m:t>
                        </m:r>
                      </m:sup>
                    </m:sSup>
                  </m:oMath>
                </a14:m>
                <a:endParaRPr lang="en-US" sz="1400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483" y="1518403"/>
                <a:ext cx="3324509" cy="307777"/>
              </a:xfrm>
              <a:prstGeom prst="rect">
                <a:avLst/>
              </a:prstGeom>
              <a:blipFill rotWithShape="0">
                <a:blip r:embed="rId3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74499" y="4212440"/>
                <a:ext cx="4534421" cy="310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/>
                <a14:m>
                  <m:oMath xmlns:m="http://schemas.openxmlformats.org/officeDocument/2006/math">
                    <m:sSup>
                      <m:sSupPr>
                        <m:ctrlPr>
                          <a:rPr lang="nb-NO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chemeClr val="accent6"/>
                    </a:solidFill>
                  </a:rPr>
                  <a:t> vs. </a:t>
                </a:r>
                <a14:m>
                  <m:oMath xmlns:m="http://schemas.openxmlformats.org/officeDocument/2006/math">
                    <m:r>
                      <a:rPr lang="nb-NO" sz="1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256</m:t>
                    </m:r>
                  </m:oMath>
                </a14:m>
                <a:r>
                  <a:rPr lang="en-US" sz="1400" dirty="0" smtClean="0">
                    <a:solidFill>
                      <a:schemeClr val="accent6"/>
                    </a:solidFill>
                  </a:rPr>
                  <a:t> EC adds. for </a:t>
                </a:r>
                <a:r>
                  <a:rPr lang="en-US" sz="1400" dirty="0">
                    <a:solidFill>
                      <a:schemeClr val="accent6"/>
                    </a:solidFill>
                  </a:rPr>
                  <a:t>NIST P-256 or Curve25519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499" y="4212440"/>
                <a:ext cx="4534421" cy="310150"/>
              </a:xfrm>
              <a:prstGeom prst="rect">
                <a:avLst/>
              </a:prstGeom>
              <a:blipFill rotWithShape="0">
                <a:blip r:embed="rId4"/>
                <a:stretch>
                  <a:fillRect t="-1961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8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3" name="Table 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51512"/>
                  </p:ext>
                </p:extLst>
              </p:nvPr>
            </p:nvGraphicFramePr>
            <p:xfrm>
              <a:off x="3361197" y="3172182"/>
              <a:ext cx="3149456" cy="23785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4945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814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Square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and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Multiply</m:t>
                                </m:r>
                                <m:d>
                                  <m:dPr>
                                    <m:ctrlP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, 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997097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…</m:t>
                                      </m:r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nb-NO" sz="1400" b="0" i="1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downto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nb-NO" sz="11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1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nb-NO" sz="11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3" name="Table 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51512"/>
                  </p:ext>
                </p:extLst>
              </p:nvPr>
            </p:nvGraphicFramePr>
            <p:xfrm>
              <a:off x="3361197" y="3172182"/>
              <a:ext cx="3149456" cy="23785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4945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814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93" t="-1587" r="-386" b="-52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9970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93" t="-19512" r="-386" b="-6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76181" y="1253018"/>
            <a:ext cx="7476325" cy="5133974"/>
            <a:chOff x="252117" y="1253018"/>
            <a:chExt cx="7993959" cy="54894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3" b="2298"/>
            <a:stretch/>
          </p:blipFill>
          <p:spPr>
            <a:xfrm>
              <a:off x="963828" y="1253018"/>
              <a:ext cx="7282248" cy="501597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66120" y="3896497"/>
              <a:ext cx="260927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accent3">
                      <a:lumMod val="50000"/>
                    </a:schemeClr>
                  </a:solidFill>
                </a:rPr>
                <a:t>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6120" y="2805418"/>
              <a:ext cx="260927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en-US" sz="1100" dirty="0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6120" y="1689625"/>
              <a:ext cx="260927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6674" y="5015110"/>
              <a:ext cx="356601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>
                  <a:solidFill>
                    <a:schemeClr val="accent3">
                      <a:lumMod val="50000"/>
                    </a:schemeClr>
                  </a:solidFill>
                </a:rPr>
                <a:t>-1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72747" y="6239381"/>
              <a:ext cx="260927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</a:rPr>
                <a:t>0</a:t>
              </a:r>
              <a:endParaRPr lang="en-US" sz="1100" dirty="0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58313" y="6236044"/>
              <a:ext cx="4201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accent3">
                      <a:lumMod val="50000"/>
                    </a:schemeClr>
                  </a:solidFill>
                </a:rPr>
                <a:t>10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34498" y="6236045"/>
              <a:ext cx="4201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accent3">
                      <a:lumMod val="50000"/>
                    </a:schemeClr>
                  </a:solidFill>
                </a:rPr>
                <a:t>20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10683" y="6236044"/>
              <a:ext cx="4201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accent3">
                      <a:lumMod val="50000"/>
                    </a:schemeClr>
                  </a:solidFill>
                </a:rPr>
                <a:t>30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86868" y="6236044"/>
              <a:ext cx="4201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accent3">
                      <a:lumMod val="50000"/>
                    </a:schemeClr>
                  </a:solidFill>
                </a:rPr>
                <a:t>40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63053" y="6236044"/>
              <a:ext cx="4201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  <a:r>
                <a:rPr lang="en-US" sz="1100" dirty="0" smtClean="0">
                  <a:solidFill>
                    <a:schemeClr val="accent3">
                      <a:lumMod val="50000"/>
                    </a:schemeClr>
                  </a:solidFill>
                </a:rPr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39239" y="6236044"/>
              <a:ext cx="4201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accent3">
                      <a:lumMod val="50000"/>
                    </a:schemeClr>
                  </a:solidFill>
                </a:rPr>
                <a:t>60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02024" y="6434673"/>
              <a:ext cx="813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>
                      <a:lumMod val="50000"/>
                    </a:schemeClr>
                  </a:solidFill>
                </a:rPr>
                <a:t>[</a:t>
              </a:r>
              <a:r>
                <a:rPr lang="en-US" sz="1200" dirty="0" err="1" smtClean="0">
                  <a:solidFill>
                    <a:schemeClr val="accent3">
                      <a:lumMod val="50000"/>
                    </a:schemeClr>
                  </a:solidFill>
                </a:rPr>
                <a:t>ms</a:t>
              </a:r>
              <a:r>
                <a:rPr lang="en-US" sz="1200" dirty="0" smtClean="0">
                  <a:solidFill>
                    <a:schemeClr val="accent3">
                      <a:lumMod val="50000"/>
                    </a:schemeClr>
                  </a:solidFill>
                </a:rPr>
                <a:t>]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2117" y="3442342"/>
              <a:ext cx="81363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3">
                      <a:lumMod val="50000"/>
                    </a:schemeClr>
                  </a:solidFill>
                </a:rPr>
                <a:t>[V]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671475" y="4152073"/>
                <a:ext cx="12027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475" y="4152073"/>
                <a:ext cx="120272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Side-channel attacks – power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0265971"/>
                  </p:ext>
                </p:extLst>
              </p:nvPr>
            </p:nvGraphicFramePr>
            <p:xfrm>
              <a:off x="7966774" y="3172181"/>
              <a:ext cx="3496218" cy="23785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9621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68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Square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and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Multiply</m:t>
                                </m:r>
                                <m:d>
                                  <m:dPr>
                                    <m:ctrlP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, 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92075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…</m:t>
                                      </m:r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nb-NO" sz="1400" b="0" i="1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downto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0265971"/>
                  </p:ext>
                </p:extLst>
              </p:nvPr>
            </p:nvGraphicFramePr>
            <p:xfrm>
              <a:off x="7966774" y="3172181"/>
              <a:ext cx="3496218" cy="23785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9621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668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74" t="-1667" r="-348" b="-55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2011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74" t="-18429" r="-348" b="-6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 bwMode="auto">
          <a:xfrm>
            <a:off x="3784601" y="1498601"/>
            <a:ext cx="361950" cy="4166428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4144131" y="1498601"/>
            <a:ext cx="361950" cy="4166428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4506081" y="1498601"/>
            <a:ext cx="361950" cy="4166428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5751703" y="1498601"/>
            <a:ext cx="361950" cy="4166428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3420683" y="1498601"/>
            <a:ext cx="361950" cy="4166428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2529810" y="1575881"/>
            <a:ext cx="872744" cy="3978613"/>
          </a:xfrm>
          <a:prstGeom prst="rect">
            <a:avLst/>
          </a:prstGeom>
          <a:noFill/>
          <a:ln w="19050">
            <a:solidFill>
              <a:srgbClr val="CC00FF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4885684" y="1575881"/>
            <a:ext cx="848366" cy="3978613"/>
          </a:xfrm>
          <a:prstGeom prst="rect">
            <a:avLst/>
          </a:prstGeom>
          <a:noFill/>
          <a:ln w="19050">
            <a:solidFill>
              <a:srgbClr val="CC00FF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6126226" y="1575881"/>
            <a:ext cx="850837" cy="3978613"/>
          </a:xfrm>
          <a:prstGeom prst="rect">
            <a:avLst/>
          </a:prstGeom>
          <a:noFill/>
          <a:ln w="19050">
            <a:solidFill>
              <a:srgbClr val="CC00FF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 rot="18131929">
            <a:off x="3357456" y="1042480"/>
            <a:ext cx="729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Square</a:t>
            </a:r>
          </a:p>
        </p:txBody>
      </p:sp>
      <p:sp>
        <p:nvSpPr>
          <p:cNvPr id="33" name="TextBox 32"/>
          <p:cNvSpPr txBox="1"/>
          <p:nvPr/>
        </p:nvSpPr>
        <p:spPr>
          <a:xfrm rot="18131929">
            <a:off x="3722462" y="1037436"/>
            <a:ext cx="729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Square</a:t>
            </a:r>
          </a:p>
        </p:txBody>
      </p:sp>
      <p:sp>
        <p:nvSpPr>
          <p:cNvPr id="34" name="TextBox 33"/>
          <p:cNvSpPr txBox="1"/>
          <p:nvPr/>
        </p:nvSpPr>
        <p:spPr>
          <a:xfrm rot="18131929">
            <a:off x="4087919" y="1021898"/>
            <a:ext cx="729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Square</a:t>
            </a:r>
          </a:p>
        </p:txBody>
      </p:sp>
      <p:sp>
        <p:nvSpPr>
          <p:cNvPr id="35" name="TextBox 34"/>
          <p:cNvSpPr txBox="1"/>
          <p:nvPr/>
        </p:nvSpPr>
        <p:spPr>
          <a:xfrm rot="18131929">
            <a:off x="4432462" y="1016854"/>
            <a:ext cx="729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Square</a:t>
            </a:r>
          </a:p>
        </p:txBody>
      </p:sp>
      <p:sp>
        <p:nvSpPr>
          <p:cNvPr id="36" name="TextBox 35"/>
          <p:cNvSpPr txBox="1"/>
          <p:nvPr/>
        </p:nvSpPr>
        <p:spPr>
          <a:xfrm rot="18131929">
            <a:off x="5655281" y="1037433"/>
            <a:ext cx="729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Square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041295" y="793948"/>
            <a:ext cx="715273" cy="734619"/>
            <a:chOff x="5050624" y="823188"/>
            <a:chExt cx="715273" cy="734619"/>
          </a:xfrm>
        </p:grpSpPr>
        <p:sp>
          <p:nvSpPr>
            <p:cNvPr id="38" name="TextBox 37"/>
            <p:cNvSpPr txBox="1"/>
            <p:nvPr/>
          </p:nvSpPr>
          <p:spPr>
            <a:xfrm rot="18131929">
              <a:off x="4816641" y="1057171"/>
              <a:ext cx="729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Square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 rot="18131929">
              <a:off x="5232066" y="1055374"/>
              <a:ext cx="3240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+</a:t>
              </a:r>
              <a:endParaRPr lang="en-US" sz="1100" dirty="0" smtClean="0"/>
            </a:p>
          </p:txBody>
        </p:sp>
        <p:sp>
          <p:nvSpPr>
            <p:cNvPr id="40" name="TextBox 39"/>
            <p:cNvSpPr txBox="1"/>
            <p:nvPr/>
          </p:nvSpPr>
          <p:spPr>
            <a:xfrm rot="18131929">
              <a:off x="5270304" y="1062215"/>
              <a:ext cx="729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Multiply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294687" y="800928"/>
            <a:ext cx="715273" cy="734619"/>
            <a:chOff x="5050624" y="823188"/>
            <a:chExt cx="715273" cy="734619"/>
          </a:xfrm>
        </p:grpSpPr>
        <p:sp>
          <p:nvSpPr>
            <p:cNvPr id="43" name="TextBox 42"/>
            <p:cNvSpPr txBox="1"/>
            <p:nvPr/>
          </p:nvSpPr>
          <p:spPr>
            <a:xfrm rot="18131929">
              <a:off x="4816641" y="1057171"/>
              <a:ext cx="729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Square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8131929">
              <a:off x="5232066" y="1055374"/>
              <a:ext cx="3240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+</a:t>
              </a:r>
              <a:endParaRPr lang="en-US" sz="1100" dirty="0" smtClean="0"/>
            </a:p>
          </p:txBody>
        </p:sp>
        <p:sp>
          <p:nvSpPr>
            <p:cNvPr id="45" name="TextBox 44"/>
            <p:cNvSpPr txBox="1"/>
            <p:nvPr/>
          </p:nvSpPr>
          <p:spPr>
            <a:xfrm rot="18131929">
              <a:off x="5270304" y="1062215"/>
              <a:ext cx="729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Multiply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636054" y="791426"/>
            <a:ext cx="715273" cy="734619"/>
            <a:chOff x="5050624" y="823188"/>
            <a:chExt cx="715273" cy="734619"/>
          </a:xfrm>
        </p:grpSpPr>
        <p:sp>
          <p:nvSpPr>
            <p:cNvPr id="47" name="TextBox 46"/>
            <p:cNvSpPr txBox="1"/>
            <p:nvPr/>
          </p:nvSpPr>
          <p:spPr>
            <a:xfrm rot="18131929">
              <a:off x="4816641" y="1057171"/>
              <a:ext cx="729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Square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8131929">
              <a:off x="5232066" y="1055374"/>
              <a:ext cx="3240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+</a:t>
              </a:r>
              <a:endParaRPr lang="en-US" sz="1100" dirty="0" smtClean="0"/>
            </a:p>
          </p:txBody>
        </p:sp>
        <p:sp>
          <p:nvSpPr>
            <p:cNvPr id="49" name="TextBox 48"/>
            <p:cNvSpPr txBox="1"/>
            <p:nvPr/>
          </p:nvSpPr>
          <p:spPr>
            <a:xfrm rot="18131929">
              <a:off x="5270304" y="1062215"/>
              <a:ext cx="729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Multiply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760280" y="1611610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35885" y="1609679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02103" y="1617310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178580" y="1611705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37212" y="1599458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152293" y="1599458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25491" y="1608662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65576" y="1614724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0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70" y="1039706"/>
            <a:ext cx="2476530" cy="19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5" grpId="1"/>
      <p:bldP spid="7" grpId="0" animBg="1"/>
      <p:bldP spid="23" grpId="0" animBg="1"/>
      <p:bldP spid="24" grpId="0" animBg="1"/>
      <p:bldP spid="28" grpId="0" animBg="1"/>
      <p:bldP spid="27" grpId="0" animBg="1"/>
      <p:bldP spid="30" grpId="0" animBg="1"/>
      <p:bldP spid="26" grpId="0" animBg="1"/>
      <p:bldP spid="29" grpId="0" animBg="1"/>
      <p:bldP spid="32" grpId="0"/>
      <p:bldP spid="33" grpId="0"/>
      <p:bldP spid="34" grpId="0"/>
      <p:bldP spid="35" grpId="0"/>
      <p:bldP spid="36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Power (and time) 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Solution: Square-and-</a:t>
                </a:r>
                <a:r>
                  <a:rPr lang="en-US" sz="1800" i="1" dirty="0" smtClean="0"/>
                  <a:t>Always</a:t>
                </a:r>
                <a:r>
                  <a:rPr lang="en-US" sz="1800" dirty="0" smtClean="0"/>
                  <a:t>-Multiply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 marL="0" indent="0"/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Wastes computations: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m:rPr>
                        <m:lit/>
                      </m:rPr>
                      <a:rPr lang="nb-NO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dirty="0" smtClean="0"/>
                  <a:t> of multiplications thrown away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Better solutions exist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8" t="-722" b="-6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80" y="1080847"/>
            <a:ext cx="3650193" cy="2760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2232295"/>
                  </p:ext>
                </p:extLst>
              </p:nvPr>
            </p:nvGraphicFramePr>
            <p:xfrm>
              <a:off x="8276681" y="4247896"/>
              <a:ext cx="2955412" cy="20858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541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387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1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Square</m:t>
                                </m:r>
                                <m:r>
                                  <m:rPr>
                                    <m:nor/>
                                  </m:rPr>
                                  <a:rPr lang="nb-NO" sz="11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nb-NO" sz="11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and</m:t>
                                </m:r>
                                <m:r>
                                  <m:rPr>
                                    <m:nor/>
                                  </m:rPr>
                                  <a:rPr lang="nb-NO" sz="11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11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Multiply</m:t>
                                </m:r>
                                <m:d>
                                  <m:dPr>
                                    <m:ctrlPr>
                                      <a:rPr lang="nb-NO" sz="11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nb-NO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, </m:t>
                                    </m:r>
                                    <m:r>
                                      <a:rPr lang="nb-NO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1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10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826755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nb-NO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nb-NO" sz="11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…</m:t>
                                      </m:r>
                                      <m:sSub>
                                        <m:sSubPr>
                                          <m:ctrlP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nb-NO" sz="1100" b="0" i="1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←1</m:t>
                              </m:r>
                            </m:oMath>
                          </a14:m>
                          <a:endParaRPr lang="nb-NO" sz="11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1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  <m:r>
                                <a:rPr lang="nb-NO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1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downto</a:t>
                          </a:r>
                          <a:r>
                            <a:rPr lang="nb-NO" sz="11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nb-NO" sz="11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nb-NO" sz="11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nb-NO" sz="11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:r>
                            <a:rPr lang="nb-NO" sz="11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1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1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∘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endParaRPr lang="nb-NO" sz="11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1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nb-NO" sz="11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2232295"/>
                  </p:ext>
                </p:extLst>
              </p:nvPr>
            </p:nvGraphicFramePr>
            <p:xfrm>
              <a:off x="8276681" y="4247896"/>
              <a:ext cx="2955412" cy="20858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541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6" t="-2326" r="-412" b="-7046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8267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6" t="-14667" r="-412" b="-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8406103"/>
                  </p:ext>
                </p:extLst>
              </p:nvPr>
            </p:nvGraphicFramePr>
            <p:xfrm>
              <a:off x="1558823" y="2314207"/>
              <a:ext cx="4682426" cy="25919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242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68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Square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and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always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Multiply</m:t>
                                </m:r>
                                <m:d>
                                  <m:dPr>
                                    <m:ctrlP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, 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92075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…</m:t>
                                      </m:r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nb-NO" sz="1400" b="0" i="1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downto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𝑧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∘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</a:t>
                          </a:r>
                          <a:r>
                            <a:rPr lang="nb-NO" sz="1400" b="0" i="0" dirty="0" smtClean="0">
                              <a:solidFill>
                                <a:schemeClr val="accent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</a:t>
                          </a:r>
                          <a:r>
                            <a:rPr lang="nb-NO" sz="1400" b="0" i="0" baseline="0" dirty="0" smtClean="0">
                              <a:solidFill>
                                <a:schemeClr val="accent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always perform multiplication</a:t>
                          </a:r>
                          <a:endParaRPr lang="nb-NO" sz="1400" b="0" i="0" dirty="0" smtClean="0">
                            <a:solidFill>
                              <a:schemeClr val="accent6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8406103"/>
                  </p:ext>
                </p:extLst>
              </p:nvPr>
            </p:nvGraphicFramePr>
            <p:xfrm>
              <a:off x="1558823" y="2314207"/>
              <a:ext cx="4682426" cy="25919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242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668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30" t="-1667" r="-260" b="-6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2225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30" t="-16667" r="-260" b="-5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105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– computations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sz="18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Find prime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 smtClean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Find generator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600" dirty="0" smtClean="0"/>
                  <a:t>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𝑔𝑔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US" sz="1600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Multiply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US" sz="1400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sz="14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8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endParaRPr lang="en-US" sz="18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Find prime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 smtClean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Generate curve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 smtClean="0"/>
                  <a:t>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Find curve group order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600" dirty="0" smtClean="0"/>
                  <a:t>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Find generator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 smtClean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Compute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+⋯+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1600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Point addition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995071" y="1413243"/>
            <a:ext cx="2412938" cy="1590239"/>
            <a:chOff x="8995071" y="1413243"/>
            <a:chExt cx="2412938" cy="15902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0660" y="1652567"/>
              <a:ext cx="406514" cy="7633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95071" y="1595417"/>
              <a:ext cx="488080" cy="908792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 bwMode="auto">
            <a:xfrm>
              <a:off x="9746351" y="1823744"/>
              <a:ext cx="930160" cy="0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9725569" y="2215136"/>
              <a:ext cx="930160" cy="0"/>
            </a:xfrm>
            <a:prstGeom prst="straightConnector1">
              <a:avLst/>
            </a:prstGeom>
            <a:ln w="12700">
              <a:headEnd type="triangl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967244" y="1413243"/>
                  <a:ext cx="4883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7244" y="1413243"/>
                  <a:ext cx="48837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970178" y="18461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0178" y="1846198"/>
                  <a:ext cx="488373" cy="37978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80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043929" y="26236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nb-NO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3929" y="2623698"/>
                  <a:ext cx="488373" cy="37978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5000"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919636" y="26236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nb-NO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9636" y="2623698"/>
                  <a:ext cx="488373" cy="37978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5000"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3416010" y="5388565"/>
            <a:ext cx="1572086" cy="998428"/>
            <a:chOff x="3416010" y="5388565"/>
            <a:chExt cx="1572086" cy="998428"/>
          </a:xfrm>
        </p:grpSpPr>
        <p:grpSp>
          <p:nvGrpSpPr>
            <p:cNvPr id="33" name="Group 32"/>
            <p:cNvGrpSpPr>
              <a:grpSpLocks noChangeAspect="1"/>
            </p:cNvGrpSpPr>
            <p:nvPr/>
          </p:nvGrpSpPr>
          <p:grpSpPr>
            <a:xfrm>
              <a:off x="3416010" y="5388565"/>
              <a:ext cx="1572086" cy="998428"/>
              <a:chOff x="550888" y="2134624"/>
              <a:chExt cx="6702287" cy="4256607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888" y="2198173"/>
                <a:ext cx="6702287" cy="4143113"/>
              </a:xfrm>
              <a:prstGeom prst="rect">
                <a:avLst/>
              </a:prstGeom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861841" y="2298911"/>
                <a:ext cx="1587242" cy="6775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endParaRPr lang="en-US" sz="500" dirty="0"/>
              </a:p>
            </p:txBody>
          </p:sp>
          <p:cxnSp>
            <p:nvCxnSpPr>
              <p:cNvPr id="37" name="Straight Connector 36"/>
              <p:cNvCxnSpPr/>
              <p:nvPr/>
            </p:nvCxnSpPr>
            <p:spPr bwMode="auto">
              <a:xfrm flipV="1">
                <a:off x="2342564" y="2319261"/>
                <a:ext cx="976997" cy="1752629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8" name="Flowchart: Connector 37"/>
              <p:cNvSpPr>
                <a:spLocks noChangeAspect="1"/>
              </p:cNvSpPr>
              <p:nvPr/>
            </p:nvSpPr>
            <p:spPr bwMode="auto">
              <a:xfrm>
                <a:off x="2287636" y="4009567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p:sp>
            <p:nvSpPr>
              <p:cNvPr id="39" name="Flowchart: Connector 38"/>
              <p:cNvSpPr>
                <a:spLocks noChangeAspect="1"/>
              </p:cNvSpPr>
              <p:nvPr/>
            </p:nvSpPr>
            <p:spPr bwMode="auto">
              <a:xfrm>
                <a:off x="2644474" y="3372300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3320489" y="2319261"/>
                <a:ext cx="2094706" cy="3757682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flipV="1">
                <a:off x="4457304" y="2134624"/>
                <a:ext cx="14127" cy="4256607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2" name="Flowchart: Connector 41"/>
              <p:cNvSpPr>
                <a:spLocks noChangeAspect="1"/>
              </p:cNvSpPr>
              <p:nvPr/>
            </p:nvSpPr>
            <p:spPr bwMode="auto">
              <a:xfrm>
                <a:off x="4414138" y="3973805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p:sp>
            <p:nvSpPr>
              <p:cNvPr id="43" name="Flowchart: Connector 42"/>
              <p:cNvSpPr>
                <a:spLocks noChangeAspect="1"/>
              </p:cNvSpPr>
              <p:nvPr/>
            </p:nvSpPr>
            <p:spPr bwMode="auto">
              <a:xfrm>
                <a:off x="4414138" y="4292232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1915313" y="3729693"/>
                    <a:ext cx="265806" cy="613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500" dirty="0" smtClean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5313" y="3729693"/>
                    <a:ext cx="265806" cy="613134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r="-5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2637798" y="3133875"/>
                    <a:ext cx="474325" cy="613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500" dirty="0" smtClean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7798" y="3133875"/>
                    <a:ext cx="474325" cy="613134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r="-16667"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367843" y="4009567"/>
                    <a:ext cx="1276898" cy="613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500" dirty="0" smtClean="0"/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67843" y="4009567"/>
                    <a:ext cx="1276898" cy="613134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b="-5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3431914" y="5427100"/>
                  <a:ext cx="391467" cy="1692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nb-NO" sz="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5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nb-NO" sz="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500" b="1" i="1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nb-NO" sz="500" i="1">
                                        <a:latin typeface="Cambria Math" panose="02040503050406030204" pitchFamily="18" charset="0"/>
                                      </a:rPr>
                                      <m:t>89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nb-NO" sz="500" i="1">
                                <a:latin typeface="Cambria Math" panose="02040503050406030204" pitchFamily="18" charset="0"/>
                              </a:rPr>
                              <m:t>,+</m:t>
                            </m:r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914" y="5427100"/>
                  <a:ext cx="391467" cy="1692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5645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H="1" flipV="1">
            <a:off x="4381501" y="285432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3165379" y="4179417"/>
            <a:ext cx="5546917" cy="592931"/>
            <a:chOff x="3286023" y="4776264"/>
            <a:chExt cx="5546917" cy="592931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>
              <a:off x="3286023" y="5072730"/>
              <a:ext cx="55469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3" name="Group 32"/>
            <p:cNvGrpSpPr/>
            <p:nvPr/>
          </p:nvGrpSpPr>
          <p:grpSpPr>
            <a:xfrm>
              <a:off x="3704931" y="4776264"/>
              <a:ext cx="4635502" cy="592931"/>
              <a:chOff x="3874259" y="2935079"/>
              <a:chExt cx="4635502" cy="592931"/>
            </a:xfrm>
          </p:grpSpPr>
          <p:sp>
            <p:nvSpPr>
              <p:cNvPr id="34" name="Can 33"/>
              <p:cNvSpPr/>
              <p:nvPr/>
            </p:nvSpPr>
            <p:spPr bwMode="auto">
              <a:xfrm rot="16200000">
                <a:off x="5895544" y="913794"/>
                <a:ext cx="592931" cy="4635502"/>
              </a:xfrm>
              <a:prstGeom prst="can">
                <a:avLst>
                  <a:gd name="adj" fmla="val 4909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AES-GCM++</a:t>
                </a: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3875845" y="3235202"/>
                <a:ext cx="188417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" name="Cloud 4"/>
          <p:cNvSpPr/>
          <p:nvPr/>
        </p:nvSpPr>
        <p:spPr bwMode="auto">
          <a:xfrm>
            <a:off x="4863255" y="1659636"/>
            <a:ext cx="2250345" cy="1814376"/>
          </a:xfrm>
          <a:prstGeom prst="cloud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Key exchange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873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prime numbers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We need </a:t>
                </a:r>
                <a:r>
                  <a:rPr lang="en-US" sz="1800" i="1" dirty="0" smtClean="0"/>
                  <a:t>large</a:t>
                </a:r>
                <a:r>
                  <a:rPr lang="en-US" sz="1800" dirty="0" smtClean="0"/>
                  <a:t> prime numbers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Both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 +</m:t>
                        </m:r>
                      </m:e>
                    </m:d>
                  </m:oMath>
                </a14:m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No efficient "prime-generating" formula is known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Simple idea: pick random number and check if it's prime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Efficient?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800" dirty="0" smtClean="0"/>
                  <a:t> What is the success probability?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Depends on the ratio primes / non-primes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="#</m:t>
                    </m:r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prime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numbers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1600" i="1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Prime Number Theorem: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2048 bit number: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≈700 </m:t>
                    </m:r>
                  </m:oMath>
                </a14:m>
                <a:r>
                  <a:rPr lang="en-US" sz="1600" dirty="0" smtClean="0"/>
                  <a:t>trials needed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2140239"/>
                  </p:ext>
                </p:extLst>
              </p:nvPr>
            </p:nvGraphicFramePr>
            <p:xfrm>
              <a:off x="7989531" y="1751184"/>
              <a:ext cx="3155989" cy="19673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5598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155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𝐆𝐞𝐧𝐏𝐫𝐢𝐦𝐞</m:t>
                                </m:r>
                                <m:d>
                                  <m:dPr>
                                    <m:ctrlP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651846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while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true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odd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bit integer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IsPrime</m:t>
                              </m:r>
                              <m:d>
                                <m:dPr>
                                  <m:ctrlPr>
                                    <a:rPr lang="nb-NO" sz="1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PRIME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2140239"/>
                  </p:ext>
                </p:extLst>
              </p:nvPr>
            </p:nvGraphicFramePr>
            <p:xfrm>
              <a:off x="7989531" y="1751184"/>
              <a:ext cx="3155989" cy="19673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5598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155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93" t="-1923" r="-385" b="-5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6518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93" t="-19557" r="-385" b="-11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7410831"/>
                  </p:ext>
                </p:extLst>
              </p:nvPr>
            </p:nvGraphicFramePr>
            <p:xfrm>
              <a:off x="1174413" y="5549902"/>
              <a:ext cx="9309482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2992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25</a:t>
                          </a:r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168</a:t>
                          </a:r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≈78⋅</m:t>
                                </m:r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≈50⋅</m:t>
                                </m:r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≈30⋅</m:t>
                                </m:r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≈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29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7410831"/>
                  </p:ext>
                </p:extLst>
              </p:nvPr>
            </p:nvGraphicFramePr>
            <p:xfrm>
              <a:off x="1174413" y="5549902"/>
              <a:ext cx="9309482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299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r="-601376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99543" r="-498630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200459" r="-400917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300459" r="-300917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400459" r="-200917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498174" r="-100000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600917" r="-459" b="-1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t="-101639" r="-601376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25</a:t>
                          </a:r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168</a:t>
                          </a:r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0459" t="-101639" r="-300917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00459" t="-101639" r="-200917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98174" t="-101639" r="-100000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600917" t="-101639" r="-459" b="-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8877" y="4518244"/>
                <a:ext cx="4698570" cy="570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2048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⟹ 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2048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1400</m:t>
                          </m:r>
                        </m:den>
                      </m:f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877" y="4518244"/>
                <a:ext cx="4698570" cy="5702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7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prime numbers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We need </a:t>
                </a:r>
                <a:r>
                  <a:rPr lang="en-US" i="1" dirty="0" smtClean="0"/>
                  <a:t>large</a:t>
                </a:r>
                <a:r>
                  <a:rPr lang="en-US" dirty="0" smtClean="0"/>
                  <a:t> prime numbers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Both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+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Naïve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IsPrime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 divides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 smtClean="0"/>
                  <a:t> 	</a:t>
                </a:r>
                <a:r>
                  <a:rPr lang="en-US" sz="1400" dirty="0" smtClean="0">
                    <a:solidFill>
                      <a:srgbClr val="C00000"/>
                    </a:solidFill>
                  </a:rPr>
                  <a:t>Not prime</a:t>
                </a:r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 smtClean="0"/>
                  <a:t> divides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 smtClean="0"/>
                  <a:t> 	</a:t>
                </a:r>
                <a:r>
                  <a:rPr lang="en-US" sz="1400" dirty="0" smtClean="0">
                    <a:solidFill>
                      <a:srgbClr val="C00000"/>
                    </a:solidFill>
                  </a:rPr>
                  <a:t>Not prime</a:t>
                </a:r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 smtClean="0"/>
                  <a:t> divides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 smtClean="0"/>
                  <a:t> 	</a:t>
                </a:r>
                <a:r>
                  <a:rPr lang="en-US" sz="1400" dirty="0" smtClean="0">
                    <a:solidFill>
                      <a:srgbClr val="C00000"/>
                    </a:solidFill>
                  </a:rPr>
                  <a:t>Not prime</a:t>
                </a:r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474663" lvl="1" indent="0"/>
                <a:r>
                  <a:rPr lang="nb-NO" dirty="0"/>
                  <a:t> </a:t>
                </a:r>
                <a:r>
                  <a:rPr lang="nb-NO" dirty="0" smtClean="0"/>
                  <a:t>             </a:t>
                </a:r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⋮ </m:t>
                    </m:r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divides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 smtClean="0"/>
                  <a:t> 	</a:t>
                </a:r>
                <a:r>
                  <a:rPr lang="en-US" sz="1400" dirty="0" smtClean="0">
                    <a:solidFill>
                      <a:srgbClr val="C00000"/>
                    </a:solidFill>
                  </a:rPr>
                  <a:t>Not prime</a:t>
                </a:r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is prime!</a:t>
                </a:r>
                <a:endParaRPr lang="en-US" dirty="0">
                  <a:solidFill>
                    <a:schemeClr val="accent2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i="1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i="1" dirty="0" smtClean="0"/>
                  <a:t>Very</a:t>
                </a:r>
                <a:r>
                  <a:rPr lang="en-US" dirty="0" smtClean="0"/>
                  <a:t> inefficient:   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 ⟹  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func>
                      </m:den>
                    </m:f>
                    <m:r>
                      <a:rPr lang="nb-NO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nb-NO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Want: a simple property which </a:t>
                </a:r>
                <a:r>
                  <a:rPr lang="en-US" i="1" dirty="0" smtClean="0"/>
                  <a:t>only</a:t>
                </a:r>
                <a:r>
                  <a:rPr lang="en-US" dirty="0" smtClean="0"/>
                  <a:t> holds for prime numbers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2019573"/>
                  </p:ext>
                </p:extLst>
              </p:nvPr>
            </p:nvGraphicFramePr>
            <p:xfrm>
              <a:off x="7989531" y="1751184"/>
              <a:ext cx="3155989" cy="19673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5598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155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𝐆𝐞𝐧𝐏𝐫𝐢𝐦𝐞</m:t>
                                </m:r>
                                <m:d>
                                  <m:dPr>
                                    <m:ctrlP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651846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while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true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odd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bit integer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IsPrime</m:t>
                              </m:r>
                              <m:d>
                                <m:dPr>
                                  <m:ctrlPr>
                                    <a:rPr lang="nb-NO" sz="1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PRIME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2019573"/>
                  </p:ext>
                </p:extLst>
              </p:nvPr>
            </p:nvGraphicFramePr>
            <p:xfrm>
              <a:off x="7989531" y="1751184"/>
              <a:ext cx="3155989" cy="19673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5598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155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93" t="-1923" r="-385" b="-5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6518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93" t="-19557" r="-385" b="-11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8340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Fermat’s theorem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623392" y="1117934"/>
                <a:ext cx="8823012" cy="112817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smtClean="0"/>
                  <a:t>Lagrange's </a:t>
                </a:r>
                <a:r>
                  <a:rPr lang="en-US" b="1" dirty="0" smtClean="0"/>
                  <a:t>theorem:</a:t>
                </a:r>
                <a:r>
                  <a:rPr lang="en-US" dirty="0" smtClean="0"/>
                  <a:t> 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,∘</m:t>
                        </m:r>
                      </m:e>
                    </m:d>
                  </m:oMath>
                </a14:m>
                <a:r>
                  <a:rPr lang="en-US" dirty="0" smtClean="0"/>
                  <a:t> is a finite group, then 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: 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17934"/>
                <a:ext cx="8823012" cy="112817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56956" y="2545798"/>
                <a:ext cx="5541325" cy="410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  <m:r>
                      <a:rPr lang="nb-NO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1,2,…,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/>
                  <a:t> under multiplication modulo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956" y="2545798"/>
                <a:ext cx="5541325" cy="410497"/>
              </a:xfrm>
              <a:prstGeom prst="rect">
                <a:avLst/>
              </a:prstGeom>
              <a:blipFill rotWithShape="0">
                <a:blip r:embed="rId3"/>
                <a:stretch>
                  <a:fillRect t="-4478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02722" y="2591964"/>
                <a:ext cx="1309846" cy="3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722" y="2591964"/>
                <a:ext cx="1309846" cy="318164"/>
              </a:xfrm>
              <a:prstGeom prst="rect">
                <a:avLst/>
              </a:prstGeom>
              <a:blipFill rotWithShape="0">
                <a:blip r:embed="rId4"/>
                <a:stretch>
                  <a:fillRect r="-373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623392" y="3291378"/>
                <a:ext cx="8823012" cy="112817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nb-NO" b="1" dirty="0"/>
                  <a:t>Fermat’s </a:t>
                </a:r>
                <a:r>
                  <a:rPr lang="nb-NO" b="1" dirty="0" err="1"/>
                  <a:t>theorem</a:t>
                </a:r>
                <a:r>
                  <a:rPr lang="nb-NO" b="1" dirty="0"/>
                  <a:t>: </a:t>
                </a:r>
                <a:r>
                  <a:rPr lang="nb-NO" dirty="0" err="1"/>
                  <a:t>if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b-NO" dirty="0"/>
                  <a:t> is prime, </a:t>
                </a:r>
                <a:r>
                  <a:rPr lang="nb-NO" dirty="0" err="1"/>
                  <a:t>then</a:t>
                </a:r>
                <a:r>
                  <a:rPr lang="nb-NO" dirty="0"/>
                  <a:t> for all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≠0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r>
                  <a:rPr lang="nb-NO" dirty="0"/>
                  <a:t>:	</a:t>
                </a:r>
              </a:p>
              <a:p>
                <a:r>
                  <a:rPr lang="nb-NO" dirty="0"/>
                  <a:t> 	</a:t>
                </a:r>
                <a:br>
                  <a:rPr lang="nb-NO" dirty="0"/>
                </a:br>
                <a:r>
                  <a:rPr lang="nb-NO" dirty="0"/>
                  <a:t>			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≡1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3291378"/>
                <a:ext cx="8823012" cy="1128174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99063" y="5029389"/>
                <a:ext cx="78307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is prime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i="1" dirty="0" smtClean="0"/>
                  <a:t>all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≠0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dirty="0" smtClean="0"/>
                  <a:t> satisfy Fermat's theorem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063" y="5029389"/>
                <a:ext cx="7830766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37791" y="4655028"/>
                <a:ext cx="467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791" y="4655028"/>
                <a:ext cx="46705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85056" y="4655028"/>
                <a:ext cx="467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056" y="4655028"/>
                <a:ext cx="46705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07335" y="5504850"/>
                <a:ext cx="87693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b="1" dirty="0" smtClean="0"/>
                  <a:t>not </a:t>
                </a:r>
                <a:r>
                  <a:rPr lang="en-US" dirty="0" smtClean="0"/>
                  <a:t>prime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i="1" dirty="0" smtClean="0"/>
                  <a:t>some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≠0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dirty="0" smtClean="0"/>
                  <a:t> does </a:t>
                </a:r>
                <a:r>
                  <a:rPr lang="en-US" b="1" dirty="0" smtClean="0"/>
                  <a:t>not </a:t>
                </a:r>
                <a:r>
                  <a:rPr lang="en-US" dirty="0" smtClean="0"/>
                  <a:t>satisfy Fermat's theorem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335" y="5504850"/>
                <a:ext cx="8769349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37791" y="5904960"/>
                <a:ext cx="4766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791" y="5904960"/>
                <a:ext cx="476655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66508" y="5904608"/>
                <a:ext cx="467054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508" y="5904608"/>
                <a:ext cx="467054" cy="369909"/>
              </a:xfrm>
              <a:prstGeom prst="rect">
                <a:avLst/>
              </a:prstGeom>
              <a:blipFill rotWithShape="0">
                <a:blip r:embed="rId12"/>
                <a:stretch>
                  <a:fillRect r="-32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3292568" y="4665809"/>
            <a:ext cx="700391" cy="369332"/>
            <a:chOff x="10455743" y="3616684"/>
            <a:chExt cx="70039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0455743" y="3616684"/>
                  <a:ext cx="7003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⟸</m:t>
                        </m:r>
                      </m:oMath>
                    </m:oMathPara>
                  </a14:m>
                  <a:endParaRPr lang="en-US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5743" y="3616684"/>
                  <a:ext cx="700391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/>
            <p:cNvCxnSpPr/>
            <p:nvPr/>
          </p:nvCxnSpPr>
          <p:spPr bwMode="auto">
            <a:xfrm flipH="1">
              <a:off x="10749862" y="3715340"/>
              <a:ext cx="145171" cy="2269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oup 30"/>
          <p:cNvGrpSpPr/>
          <p:nvPr/>
        </p:nvGrpSpPr>
        <p:grpSpPr>
          <a:xfrm>
            <a:off x="9818942" y="3472654"/>
            <a:ext cx="1853201" cy="1728594"/>
            <a:chOff x="9677752" y="3749893"/>
            <a:chExt cx="1853201" cy="17285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9905380" y="3749893"/>
                  <a:ext cx="1625573" cy="249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560</m:t>
                            </m:r>
                          </m:sup>
                        </m:s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  <m:func>
                          <m:func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561</m:t>
                            </m:r>
                          </m:e>
                        </m:func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5380" y="3749893"/>
                  <a:ext cx="1625573" cy="24904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873" r="-1873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9905379" y="4124254"/>
                  <a:ext cx="1625573" cy="249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560</m:t>
                            </m:r>
                          </m:sup>
                        </m:s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  <m:func>
                          <m:func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561</m:t>
                            </m:r>
                          </m:e>
                        </m:func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5379" y="4124254"/>
                  <a:ext cx="1625573" cy="24904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1873" r="-1873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9905379" y="4498615"/>
                  <a:ext cx="1625573" cy="249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560</m:t>
                            </m:r>
                          </m:sup>
                        </m:s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  <m:func>
                          <m:func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561</m:t>
                            </m:r>
                          </m:e>
                        </m:func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5379" y="4498615"/>
                  <a:ext cx="1625573" cy="249043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1873" r="-1873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0413788" y="4892932"/>
                  <a:ext cx="12182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3788" y="4892932"/>
                  <a:ext cx="121828" cy="246221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25000" r="-30000" b="-48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9677752" y="5229444"/>
                  <a:ext cx="1853200" cy="249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560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560</m:t>
                            </m:r>
                          </m:sup>
                        </m:s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  <m:func>
                          <m:func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561</m:t>
                            </m:r>
                          </m:e>
                        </m:func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7752" y="5229444"/>
                  <a:ext cx="1853200" cy="249043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1974" r="-1645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/>
          <p:cNvSpPr txBox="1"/>
          <p:nvPr/>
        </p:nvSpPr>
        <p:spPr>
          <a:xfrm>
            <a:off x="9158762" y="6047658"/>
            <a:ext cx="2636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Carmichael</a:t>
            </a:r>
            <a:r>
              <a:rPr lang="en-US" sz="1600" dirty="0" smtClean="0">
                <a:solidFill>
                  <a:srgbClr val="C00000"/>
                </a:solidFill>
              </a:rPr>
              <a:t> number</a:t>
            </a:r>
            <a:endParaRPr lang="en-US" sz="1600" b="1" dirty="0" smtClean="0">
              <a:solidFill>
                <a:srgbClr val="C0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10194554" y="5282120"/>
            <a:ext cx="1089531" cy="7572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6819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animBg="1"/>
      <p:bldP spid="6" grpId="0"/>
      <p:bldP spid="17" grpId="0"/>
      <p:bldP spid="18" grpId="0"/>
      <p:bldP spid="12" grpId="0"/>
      <p:bldP spid="15" grpId="0"/>
      <p:bldP spid="19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6192010" y="2466074"/>
            <a:ext cx="3925493" cy="314400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Integers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Fermat primality test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23392" y="1112254"/>
                <a:ext cx="8823012" cy="112817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nb-NO" b="1" dirty="0"/>
                  <a:t>Fermat’s </a:t>
                </a:r>
                <a:r>
                  <a:rPr lang="nb-NO" b="1" dirty="0" err="1"/>
                  <a:t>theorem</a:t>
                </a:r>
                <a:r>
                  <a:rPr lang="nb-NO" b="1" dirty="0"/>
                  <a:t>: </a:t>
                </a:r>
                <a:r>
                  <a:rPr lang="nb-NO" dirty="0" err="1"/>
                  <a:t>if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b-NO" dirty="0"/>
                  <a:t> is prime, </a:t>
                </a:r>
                <a:r>
                  <a:rPr lang="nb-NO" dirty="0" err="1"/>
                  <a:t>then</a:t>
                </a:r>
                <a:r>
                  <a:rPr lang="nb-NO" dirty="0"/>
                  <a:t> for all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≠0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r>
                  <a:rPr lang="nb-NO" dirty="0"/>
                  <a:t>:	</a:t>
                </a:r>
              </a:p>
              <a:p>
                <a:r>
                  <a:rPr lang="nb-NO" dirty="0"/>
                  <a:t> 	</a:t>
                </a:r>
                <a:br>
                  <a:rPr lang="nb-NO" dirty="0"/>
                </a:br>
                <a:r>
                  <a:rPr lang="nb-NO" dirty="0"/>
                  <a:t>			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≡1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12254"/>
                <a:ext cx="8823012" cy="112817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5915821"/>
                  </p:ext>
                </p:extLst>
              </p:nvPr>
            </p:nvGraphicFramePr>
            <p:xfrm>
              <a:off x="1383136" y="2639877"/>
              <a:ext cx="3180397" cy="18596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8039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970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𝐈𝐬𝐏𝐫𝐢𝐦𝐞</m:t>
                                </m:r>
                                <m:d>
                                  <m:dPr>
                                    <m:ctrlP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554894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∈{2, 3, …, 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𝑡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≠1  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mod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⁡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NOT-PRIME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PRIME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5915821"/>
                  </p:ext>
                </p:extLst>
              </p:nvPr>
            </p:nvGraphicFramePr>
            <p:xfrm>
              <a:off x="1383136" y="2639877"/>
              <a:ext cx="3180397" cy="18596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8039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91" t="-2000" r="-382" b="-5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5548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91" t="-19922" r="-382" b="-7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Oval 8"/>
          <p:cNvSpPr/>
          <p:nvPr/>
        </p:nvSpPr>
        <p:spPr bwMode="auto">
          <a:xfrm>
            <a:off x="6922420" y="3945111"/>
            <a:ext cx="1506978" cy="135917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Primes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 bwMode="auto">
          <a:xfrm>
            <a:off x="9185208" y="4468082"/>
            <a:ext cx="232585" cy="256044"/>
          </a:xfrm>
          <a:prstGeom prst="ellipse">
            <a:avLst/>
          </a:prstGeom>
          <a:solidFill>
            <a:srgbClr val="FFD5D5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48152" y="5904129"/>
                <a:ext cx="26407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IsPrime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PRIME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152" y="5904129"/>
                <a:ext cx="2640705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 bwMode="auto">
          <a:xfrm flipH="1">
            <a:off x="7474898" y="4963200"/>
            <a:ext cx="375765" cy="9901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7850662" y="4851970"/>
            <a:ext cx="90000" cy="900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6734149" y="3874245"/>
            <a:ext cx="90000" cy="900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42112" y="4828165"/>
                <a:ext cx="25185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IsPrime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nb-NO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NOT</m:t>
                      </m:r>
                      <m:r>
                        <m:rPr>
                          <m:nor/>
                        </m:rPr>
                        <a:rPr lang="nb-NO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nb-NO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PRIME</m:t>
                      </m:r>
                    </m:oMath>
                  </m:oMathPara>
                </a14:m>
                <a:endParaRPr lang="nb-NO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112" y="4828165"/>
                <a:ext cx="2518547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 bwMode="auto">
          <a:xfrm flipH="1">
            <a:off x="5628274" y="3996590"/>
            <a:ext cx="1008051" cy="8553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287817" y="5289830"/>
                <a:ext cx="21080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IsPrime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PRIME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817" y="5289830"/>
                <a:ext cx="2108070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 bwMode="auto">
          <a:xfrm>
            <a:off x="9356870" y="4624701"/>
            <a:ext cx="810291" cy="7119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820597" y="5522455"/>
            <a:ext cx="63156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Better tests exist:</a:t>
            </a:r>
            <a:endParaRPr lang="en-US" sz="1600" dirty="0"/>
          </a:p>
          <a:p>
            <a:r>
              <a:rPr lang="en-US" sz="1600" dirty="0" smtClean="0"/>
              <a:t>    - Euler-test		  </a:t>
            </a:r>
            <a:r>
              <a:rPr lang="en-US" sz="1200" dirty="0" smtClean="0"/>
              <a:t>(</a:t>
            </a:r>
            <a:r>
              <a:rPr lang="en-US" sz="1200" dirty="0" err="1" smtClean="0"/>
              <a:t>Solovay</a:t>
            </a:r>
            <a:r>
              <a:rPr lang="en-US" sz="1200" dirty="0" smtClean="0"/>
              <a:t>-Strassen algorithm)</a:t>
            </a:r>
          </a:p>
          <a:p>
            <a:r>
              <a:rPr lang="en-US" sz="1600" dirty="0" smtClean="0"/>
              <a:t>    - Strong </a:t>
            </a:r>
            <a:r>
              <a:rPr lang="en-US" sz="1600" dirty="0" err="1" smtClean="0"/>
              <a:t>pseudoprime</a:t>
            </a:r>
            <a:r>
              <a:rPr lang="en-US" sz="1600" dirty="0" smtClean="0"/>
              <a:t>-test     </a:t>
            </a:r>
            <a:r>
              <a:rPr lang="en-US" sz="1200" dirty="0" smtClean="0"/>
              <a:t>(Miller-Rabin algorithm)</a:t>
            </a:r>
          </a:p>
        </p:txBody>
      </p:sp>
      <p:sp>
        <p:nvSpPr>
          <p:cNvPr id="4" name="Rectangle 3"/>
          <p:cNvSpPr/>
          <p:nvPr/>
        </p:nvSpPr>
        <p:spPr>
          <a:xfrm>
            <a:off x="8335770" y="3927760"/>
            <a:ext cx="1990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C00000"/>
                </a:solidFill>
              </a:rPr>
              <a:t>Carmichael</a:t>
            </a:r>
            <a:br>
              <a:rPr lang="en-US" sz="1400" b="1" dirty="0" smtClean="0">
                <a:solidFill>
                  <a:srgbClr val="C00000"/>
                </a:solidFill>
              </a:rPr>
            </a:b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numbers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594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/>
      <p:bldP spid="19" grpId="0" animBg="1"/>
      <p:bldP spid="21" grpId="0" animBg="1"/>
      <p:bldP spid="22" grpId="0"/>
      <p:bldP spid="31" grpId="0"/>
      <p:bldP spid="37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5058062" y="3016441"/>
            <a:ext cx="5798006" cy="30960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Composite-witnesses</a:t>
            </a:r>
            <a:endParaRPr lang="en-US" b="1" dirty="0"/>
          </a:p>
        </p:txBody>
      </p:sp>
      <p:sp>
        <p:nvSpPr>
          <p:cNvPr id="23" name="Oval 22"/>
          <p:cNvSpPr/>
          <p:nvPr/>
        </p:nvSpPr>
        <p:spPr bwMode="auto">
          <a:xfrm>
            <a:off x="5852874" y="4095346"/>
            <a:ext cx="4302803" cy="1964986"/>
          </a:xfrm>
          <a:prstGeom prst="ellipse">
            <a:avLst/>
          </a:prstGeom>
          <a:solidFill>
            <a:srgbClr val="FFD5D5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33" name="Oval 32"/>
          <p:cNvSpPr/>
          <p:nvPr/>
        </p:nvSpPr>
        <p:spPr bwMode="auto">
          <a:xfrm>
            <a:off x="6353189" y="4611291"/>
            <a:ext cx="3274565" cy="1315863"/>
          </a:xfrm>
          <a:prstGeom prst="ellipse">
            <a:avLst/>
          </a:prstGeom>
          <a:solidFill>
            <a:srgbClr val="FFE285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7" name="Oval 36"/>
          <p:cNvSpPr/>
          <p:nvPr/>
        </p:nvSpPr>
        <p:spPr bwMode="auto">
          <a:xfrm>
            <a:off x="6768684" y="5067054"/>
            <a:ext cx="2471182" cy="689438"/>
          </a:xfrm>
          <a:prstGeom prst="ellipse">
            <a:avLst/>
          </a:prstGeom>
          <a:solidFill>
            <a:srgbClr val="FFF3CD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primes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3781691"/>
                  </p:ext>
                </p:extLst>
              </p:nvPr>
            </p:nvGraphicFramePr>
            <p:xfrm>
              <a:off x="989152" y="115446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nb-NO" sz="14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𝐈𝐬𝐏𝐫𝐢𝐦𝐞</m:t>
                              </m:r>
                              <m:d>
                                <m:dPr>
                                  <m:ctrlPr>
                                    <a:rPr lang="nb-NO" sz="1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en-US" sz="1400" dirty="0" smtClean="0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 Fermat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∈{2, 3, …, 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𝑡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¬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FermatTest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NOT-PRIME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PRIME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3781691"/>
                  </p:ext>
                </p:extLst>
              </p:nvPr>
            </p:nvGraphicFramePr>
            <p:xfrm>
              <a:off x="989152" y="115446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7" t="-1887" r="-413" b="-43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7" t="-23478" r="-413" b="-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4030308"/>
                  </p:ext>
                </p:extLst>
              </p:nvPr>
            </p:nvGraphicFramePr>
            <p:xfrm>
              <a:off x="4672692" y="115446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nb-NO" sz="14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𝐈𝐬𝐏𝐫𝐢𝐦𝐞</m:t>
                              </m:r>
                              <m:d>
                                <m:dPr>
                                  <m:ctrlPr>
                                    <a:rPr lang="nb-NO" sz="1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en-US" sz="1400" dirty="0" smtClean="0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 </a:t>
                          </a:r>
                          <a:r>
                            <a:rPr lang="en-US" sz="1400" dirty="0" err="1" smtClean="0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Solovay</a:t>
                          </a:r>
                          <a:r>
                            <a:rPr lang="en-US" sz="1400" dirty="0" smtClean="0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-Strassen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∈{2, 3, …, 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𝑡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¬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EulerTest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NOT-PRIME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PRIME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4030308"/>
                  </p:ext>
                </p:extLst>
              </p:nvPr>
            </p:nvGraphicFramePr>
            <p:xfrm>
              <a:off x="4672692" y="115446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7" t="-1887" r="-413" b="-43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7" t="-23478" r="-413" b="-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8777745"/>
                  </p:ext>
                </p:extLst>
              </p:nvPr>
            </p:nvGraphicFramePr>
            <p:xfrm>
              <a:off x="8356232" y="115446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nb-NO" sz="14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𝐈𝐬𝐏𝐫𝐢𝐦𝐞</m:t>
                              </m:r>
                              <m:d>
                                <m:dPr>
                                  <m:ctrlPr>
                                    <a:rPr lang="nb-NO" sz="1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r>
                            <a:rPr lang="en-US" sz="1400" dirty="0" smtClean="0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// Miller-Rabin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∈{2, 3, …, 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𝑡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¬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StrongTest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NOT-PRIME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PRIME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8777745"/>
                  </p:ext>
                </p:extLst>
              </p:nvPr>
            </p:nvGraphicFramePr>
            <p:xfrm>
              <a:off x="8356232" y="115446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6" t="-1887" r="-412" b="-43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6" t="-23478" r="-412" b="-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4" name="TextBox 33"/>
          <p:cNvSpPr txBox="1"/>
          <p:nvPr/>
        </p:nvSpPr>
        <p:spPr>
          <a:xfrm>
            <a:off x="7200792" y="4212453"/>
            <a:ext cx="166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Fermat liars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84744" y="4655122"/>
            <a:ext cx="155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Euler liars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25214" y="5233576"/>
            <a:ext cx="155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Strong liars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11890" y="3433626"/>
                <a:ext cx="352151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FermatTest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nb-NO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NOT</m:t>
                      </m:r>
                      <m:r>
                        <m:rPr>
                          <m:nor/>
                        </m:rPr>
                        <a:rPr lang="nb-NO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nb-NO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PRIME</m:t>
                      </m:r>
                    </m:oMath>
                  </m:oMathPara>
                </a14:m>
                <a:endParaRPr lang="nb-NO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890" y="3433626"/>
                <a:ext cx="3521519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28221" y="3751428"/>
                <a:ext cx="459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221" y="3751428"/>
                <a:ext cx="459026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211890" y="3834710"/>
                <a:ext cx="352151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ulerTest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nb-NO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NOT</m:t>
                      </m:r>
                      <m:r>
                        <m:rPr>
                          <m:nor/>
                        </m:rPr>
                        <a:rPr lang="nb-NO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nb-NO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PRIME</m:t>
                      </m:r>
                    </m:oMath>
                  </m:oMathPara>
                </a14:m>
                <a:endParaRPr lang="nb-NO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890" y="3834710"/>
                <a:ext cx="3521519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211890" y="4246587"/>
                <a:ext cx="352151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StrongTest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nb-NO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NOT</m:t>
                      </m:r>
                      <m:r>
                        <m:rPr>
                          <m:nor/>
                        </m:rPr>
                        <a:rPr lang="nb-NO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nb-NO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PRIME</m:t>
                      </m:r>
                    </m:oMath>
                  </m:oMathPara>
                </a14:m>
                <a:endParaRPr lang="nb-NO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890" y="4246587"/>
                <a:ext cx="3521519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 bwMode="auto">
          <a:xfrm flipH="1">
            <a:off x="4271010" y="4095346"/>
            <a:ext cx="1257211" cy="3217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4267130" y="3972129"/>
            <a:ext cx="1253331" cy="769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 flipH="1" flipV="1">
            <a:off x="4267130" y="3666681"/>
            <a:ext cx="1261091" cy="1680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211890" y="5073219"/>
                <a:ext cx="352151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FermatTest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nb-NO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PRIME</m:t>
                      </m:r>
                    </m:oMath>
                  </m:oMathPara>
                </a14:m>
                <a:endParaRPr lang="nb-NO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890" y="5073219"/>
                <a:ext cx="3521519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 bwMode="auto">
          <a:xfrm flipH="1">
            <a:off x="3935811" y="4722266"/>
            <a:ext cx="2354670" cy="4616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25989" y="4455067"/>
                <a:ext cx="459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989" y="4455067"/>
                <a:ext cx="459026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211890" y="5478957"/>
                <a:ext cx="352151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EulerTest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nb-NO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PRIME</m:t>
                      </m:r>
                    </m:oMath>
                  </m:oMathPara>
                </a14:m>
                <a:endParaRPr lang="nb-NO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890" y="5478957"/>
                <a:ext cx="3521519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11890" y="5927154"/>
                <a:ext cx="352151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MRTest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nb-NO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PRIME</m:t>
                      </m:r>
                    </m:oMath>
                  </m:oMathPara>
                </a14:m>
                <a:endParaRPr lang="nb-NO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890" y="5927154"/>
                <a:ext cx="3521519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 bwMode="auto">
          <a:xfrm flipH="1">
            <a:off x="3683274" y="5155869"/>
            <a:ext cx="2829354" cy="4969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454840" y="4884683"/>
                <a:ext cx="459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840" y="4884683"/>
                <a:ext cx="459026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870742" y="5218187"/>
                <a:ext cx="459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742" y="5218187"/>
                <a:ext cx="459026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/>
          <p:nvPr/>
        </p:nvCxnSpPr>
        <p:spPr bwMode="auto">
          <a:xfrm flipH="1">
            <a:off x="3512676" y="5473055"/>
            <a:ext cx="3454633" cy="6544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6594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 animBg="1"/>
      <p:bldP spid="37" grpId="0" animBg="1"/>
      <p:bldP spid="34" grpId="0"/>
      <p:bldP spid="35" grpId="0"/>
      <p:bldP spid="36" grpId="0"/>
      <p:bldP spid="5" grpId="0"/>
      <p:bldP spid="31" grpId="0"/>
      <p:bldP spid="38" grpId="0"/>
      <p:bldP spid="43" grpId="0"/>
      <p:bldP spid="45" grpId="0"/>
      <p:bldP spid="46" grpId="0"/>
      <p:bldP spid="48" grpId="0"/>
      <p:bldP spid="50" grpId="0"/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primes in practice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Miller-Rabin most used in practice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Failure probability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i="1" dirty="0" smtClean="0"/>
                  <a:t>Deterministic</a:t>
                </a:r>
                <a:r>
                  <a:rPr lang="en-US" sz="1800" dirty="0" smtClean="0"/>
                  <a:t> primality tests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Many exist…but none running in polynomial time (P)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Open problem for a long time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i="1" dirty="0" smtClean="0"/>
                  <a:t>Agrawal, </a:t>
                </a:r>
                <a:r>
                  <a:rPr lang="en-US" sz="1600" i="1" dirty="0" err="1" smtClean="0"/>
                  <a:t>Kayal</a:t>
                </a:r>
                <a:r>
                  <a:rPr lang="en-US" sz="1600" i="1" dirty="0"/>
                  <a:t> </a:t>
                </a:r>
                <a:r>
                  <a:rPr lang="en-US" sz="1600" i="1" dirty="0" smtClean="0"/>
                  <a:t>&amp; </a:t>
                </a:r>
                <a:r>
                  <a:rPr lang="en-US" sz="1600" i="1" dirty="0" err="1" smtClean="0"/>
                  <a:t>Saxena</a:t>
                </a:r>
                <a:r>
                  <a:rPr lang="en-US" sz="1600" i="1" dirty="0" smtClean="0"/>
                  <a:t> '02</a:t>
                </a:r>
                <a:r>
                  <a:rPr lang="en-US" sz="1600" dirty="0" smtClean="0"/>
                  <a:t>: "PRIMES is in P"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Original running time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Quickly improved to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3252647"/>
                  </p:ext>
                </p:extLst>
              </p:nvPr>
            </p:nvGraphicFramePr>
            <p:xfrm>
              <a:off x="7990472" y="120018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nb-NO" sz="14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𝐈𝐬𝐏𝐫𝐢𝐦𝐞</m:t>
                              </m:r>
                              <m:d>
                                <m:dPr>
                                  <m:ctrlPr>
                                    <a:rPr lang="nb-NO" sz="1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r>
                            <a:rPr lang="en-US" sz="1400" dirty="0" smtClean="0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// Miller-Rabin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∈{2, 3, …, 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𝑡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¬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StrongTest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NOT-PRIME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PRIME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3252647"/>
                  </p:ext>
                </p:extLst>
              </p:nvPr>
            </p:nvGraphicFramePr>
            <p:xfrm>
              <a:off x="7990472" y="120018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6" t="-1887" r="-412" b="-43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6" t="-23478" r="-412" b="-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2250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generators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Easy in prime-order groups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All non-identity elements are generators!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sz="18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Not prime-order!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Common in practice: pick element at random; check if generator</a:t>
                </a:r>
                <a:endParaRPr lang="en-US" sz="16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595526" y="1155962"/>
                <a:ext cx="4842093" cy="109112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Lagrange's theorem: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	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nb-NO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nb-NO" b="0" dirty="0" smtClean="0"/>
                  <a:t>divides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5526" y="1155962"/>
                <a:ext cx="4842093" cy="1091127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2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– computations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Find prime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Find generator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 smtClean="0"/>
                  <a:t>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𝑔𝑔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Multiply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Find prime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Generate curve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Find curve group order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Find generator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+⋯+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Point addition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995071" y="1413243"/>
            <a:ext cx="2412938" cy="1590239"/>
            <a:chOff x="8995071" y="1413243"/>
            <a:chExt cx="2412938" cy="15902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0660" y="1652567"/>
              <a:ext cx="406514" cy="7633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95071" y="1595417"/>
              <a:ext cx="488080" cy="908792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 bwMode="auto">
            <a:xfrm>
              <a:off x="9746351" y="1823744"/>
              <a:ext cx="930160" cy="0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9725569" y="2215136"/>
              <a:ext cx="930160" cy="0"/>
            </a:xfrm>
            <a:prstGeom prst="straightConnector1">
              <a:avLst/>
            </a:prstGeom>
            <a:ln w="12700">
              <a:headEnd type="triangl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967244" y="1413243"/>
                  <a:ext cx="4883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7244" y="1413243"/>
                  <a:ext cx="48837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970178" y="18461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0178" y="1846198"/>
                  <a:ext cx="488373" cy="37978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80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043929" y="26236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nb-NO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3929" y="2623698"/>
                  <a:ext cx="488373" cy="37978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5000"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919636" y="26236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nb-NO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9636" y="2623698"/>
                  <a:ext cx="488373" cy="37978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5000"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7496398" y="4438154"/>
            <a:ext cx="2871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Tricky! (</a:t>
            </a:r>
            <a:r>
              <a:rPr lang="en-US" sz="1400" dirty="0" err="1"/>
              <a:t>Schoof's</a:t>
            </a:r>
            <a:r>
              <a:rPr lang="en-US" sz="1400" dirty="0"/>
              <a:t> </a:t>
            </a:r>
            <a:r>
              <a:rPr lang="en-US" sz="1400" dirty="0" smtClean="0"/>
              <a:t>algorithm</a:t>
            </a:r>
            <a:r>
              <a:rPr lang="en-US" sz="1400" dirty="0"/>
              <a:t>)</a:t>
            </a:r>
            <a:endParaRPr lang="en-US" sz="1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799715" y="4438373"/>
                <a:ext cx="2051000" cy="306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2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sz="12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200" dirty="0" smtClean="0"/>
                  <a:t>  (typically)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9715" y="4438373"/>
                <a:ext cx="2051000" cy="306815"/>
              </a:xfrm>
              <a:prstGeom prst="rect">
                <a:avLst/>
              </a:prstGeom>
              <a:blipFill rotWithShape="0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23047" y="4769994"/>
                <a:ext cx="3640775" cy="34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Easy!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400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sz="1400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400" dirty="0" smtClean="0"/>
                  <a:t> usually prime) 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047" y="4769994"/>
                <a:ext cx="3640775" cy="342466"/>
              </a:xfrm>
              <a:prstGeom prst="rect">
                <a:avLst/>
              </a:prstGeom>
              <a:blipFill rotWithShape="0">
                <a:blip r:embed="rId11"/>
                <a:stretch>
                  <a:fillRect l="-50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3416010" y="5388565"/>
            <a:ext cx="1572086" cy="998428"/>
            <a:chOff x="3416010" y="5388565"/>
            <a:chExt cx="1572086" cy="998428"/>
          </a:xfrm>
        </p:grpSpPr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3416010" y="5388565"/>
              <a:ext cx="1572086" cy="998428"/>
              <a:chOff x="550888" y="2134624"/>
              <a:chExt cx="6702287" cy="4256607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888" y="2198173"/>
                <a:ext cx="6702287" cy="4143113"/>
              </a:xfrm>
              <a:prstGeom prst="rect">
                <a:avLst/>
              </a:prstGeom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861841" y="2298911"/>
                <a:ext cx="1587242" cy="6775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endParaRPr lang="en-US" sz="500" dirty="0"/>
              </a:p>
            </p:txBody>
          </p:sp>
          <p:cxnSp>
            <p:nvCxnSpPr>
              <p:cNvPr id="28" name="Straight Connector 27"/>
              <p:cNvCxnSpPr/>
              <p:nvPr/>
            </p:nvCxnSpPr>
            <p:spPr bwMode="auto">
              <a:xfrm flipV="1">
                <a:off x="2342564" y="2319261"/>
                <a:ext cx="976997" cy="1752629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Flowchart: Connector 28"/>
              <p:cNvSpPr>
                <a:spLocks noChangeAspect="1"/>
              </p:cNvSpPr>
              <p:nvPr/>
            </p:nvSpPr>
            <p:spPr bwMode="auto">
              <a:xfrm>
                <a:off x="2287636" y="4009567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p:sp>
            <p:nvSpPr>
              <p:cNvPr id="30" name="Flowchart: Connector 29"/>
              <p:cNvSpPr>
                <a:spLocks noChangeAspect="1"/>
              </p:cNvSpPr>
              <p:nvPr/>
            </p:nvSpPr>
            <p:spPr bwMode="auto">
              <a:xfrm>
                <a:off x="2644474" y="3372300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p:cxnSp>
            <p:nvCxnSpPr>
              <p:cNvPr id="31" name="Straight Connector 30"/>
              <p:cNvCxnSpPr/>
              <p:nvPr/>
            </p:nvCxnSpPr>
            <p:spPr bwMode="auto">
              <a:xfrm flipV="1">
                <a:off x="3320489" y="2319261"/>
                <a:ext cx="2094706" cy="3757682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 flipV="1">
                <a:off x="4457304" y="2134624"/>
                <a:ext cx="14127" cy="4256607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3" name="Flowchart: Connector 32"/>
              <p:cNvSpPr>
                <a:spLocks noChangeAspect="1"/>
              </p:cNvSpPr>
              <p:nvPr/>
            </p:nvSpPr>
            <p:spPr bwMode="auto">
              <a:xfrm>
                <a:off x="4414138" y="3973805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p:sp>
            <p:nvSpPr>
              <p:cNvPr id="34" name="Flowchart: Connector 33"/>
              <p:cNvSpPr>
                <a:spLocks noChangeAspect="1"/>
              </p:cNvSpPr>
              <p:nvPr/>
            </p:nvSpPr>
            <p:spPr bwMode="auto">
              <a:xfrm>
                <a:off x="4414138" y="4292232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915313" y="3729693"/>
                    <a:ext cx="265806" cy="613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500" dirty="0" smtClean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5313" y="3729693"/>
                    <a:ext cx="265806" cy="613134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r="-5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2637798" y="3133875"/>
                    <a:ext cx="474325" cy="613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500" dirty="0" smtClean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7798" y="3133875"/>
                    <a:ext cx="474325" cy="613134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r="-16667"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4367843" y="4009567"/>
                    <a:ext cx="1276898" cy="613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500" dirty="0" smtClean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67843" y="4009567"/>
                    <a:ext cx="1276898" cy="613134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b="-5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3431914" y="5427100"/>
                  <a:ext cx="391467" cy="1692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nb-NO" sz="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5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nb-NO" sz="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500" b="1" i="1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nb-NO" sz="500" i="1">
                                        <a:latin typeface="Cambria Math" panose="02040503050406030204" pitchFamily="18" charset="0"/>
                                      </a:rPr>
                                      <m:t>89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nb-NO" sz="500" i="1">
                                <a:latin typeface="Cambria Math" panose="02040503050406030204" pitchFamily="18" charset="0"/>
                              </a:rPr>
                              <m:t>,+</m:t>
                            </m:r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914" y="5427100"/>
                  <a:ext cx="391467" cy="1692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r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1878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– man-in-the-middle attack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4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blipFill rotWithShape="0">
                <a:blip r:embed="rId7"/>
                <a:stretch>
                  <a:fillRect l="-5204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blipFill rotWithShape="0">
                <a:blip r:embed="rId8"/>
                <a:stretch>
                  <a:fillRect l="-5091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5631324" y="3468480"/>
            <a:ext cx="782716" cy="993270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H="1" flipV="1">
            <a:off x="4381501" y="285432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– man-in-the-middle attack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blipFill rotWithShape="0">
                <a:blip r:embed="rId6"/>
                <a:stretch>
                  <a:fillRect l="-5204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blipFill rotWithShape="0">
                <a:blip r:embed="rId7"/>
                <a:stretch>
                  <a:fillRect l="-5091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5631324" y="3468480"/>
            <a:ext cx="782716" cy="993270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 bwMode="auto">
          <a:xfrm>
            <a:off x="5458681" y="1772416"/>
            <a:ext cx="967650" cy="844746"/>
          </a:xfrm>
          <a:prstGeom prst="mathMultiply">
            <a:avLst>
              <a:gd name="adj1" fmla="val 3558"/>
            </a:avLst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99179" y="3707355"/>
                <a:ext cx="2145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179" y="3707355"/>
                <a:ext cx="214546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27778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rot="20860872">
                <a:off x="7263495" y="2040900"/>
                <a:ext cx="8704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60872">
                <a:off x="7263495" y="2040900"/>
                <a:ext cx="870430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3947"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 33"/>
          <p:cNvSpPr/>
          <p:nvPr/>
        </p:nvSpPr>
        <p:spPr bwMode="auto">
          <a:xfrm flipH="1">
            <a:off x="6392982" y="2330938"/>
            <a:ext cx="1794743" cy="1259757"/>
          </a:xfrm>
          <a:custGeom>
            <a:avLst/>
            <a:gdLst>
              <a:gd name="connsiteX0" fmla="*/ 2529840 w 2529840"/>
              <a:gd name="connsiteY0" fmla="*/ 1211580 h 1211580"/>
              <a:gd name="connsiteX1" fmla="*/ 1181100 w 2529840"/>
              <a:gd name="connsiteY1" fmla="*/ 868680 h 1211580"/>
              <a:gd name="connsiteX2" fmla="*/ 571500 w 2529840"/>
              <a:gd name="connsiteY2" fmla="*/ 182880 h 1211580"/>
              <a:gd name="connsiteX3" fmla="*/ 0 w 2529840"/>
              <a:gd name="connsiteY3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840" h="1211580">
                <a:moveTo>
                  <a:pt x="2529840" y="1211580"/>
                </a:moveTo>
                <a:cubicBezTo>
                  <a:pt x="2018665" y="1125855"/>
                  <a:pt x="1507490" y="1040130"/>
                  <a:pt x="1181100" y="868680"/>
                </a:cubicBezTo>
                <a:cubicBezTo>
                  <a:pt x="854710" y="697230"/>
                  <a:pt x="768350" y="327660"/>
                  <a:pt x="571500" y="182880"/>
                </a:cubicBezTo>
                <a:cubicBezTo>
                  <a:pt x="374650" y="38100"/>
                  <a:pt x="187325" y="19050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EC1C24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8187725" y="3574910"/>
            <a:ext cx="1862418" cy="7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4419600" y="2352675"/>
            <a:ext cx="1907258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16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 bwMode="auto">
          <a:xfrm flipH="1" flipV="1">
            <a:off x="4381501" y="285432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328132" y="3967871"/>
                <a:ext cx="1769780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132" y="3967871"/>
                <a:ext cx="1769780" cy="313291"/>
              </a:xfrm>
              <a:prstGeom prst="rect">
                <a:avLst/>
              </a:prstGeom>
              <a:blipFill rotWithShape="0">
                <a:blip r:embed="rId17"/>
                <a:stretch>
                  <a:fillRect l="-5517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57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34" grpId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/>
                <a:endParaRPr lang="en-US" b="1" dirty="0" smtClean="0"/>
              </a:p>
              <a:p>
                <a:pPr marL="0" indent="0"/>
                <a:endParaRPr lang="en-US" b="1" dirty="0"/>
              </a:p>
              <a:p>
                <a:pPr marL="0" indent="0"/>
                <a:r>
                  <a:rPr lang="en-US" b="1" dirty="0" smtClean="0"/>
                  <a:t>Examples:</a:t>
                </a:r>
                <a:br>
                  <a:rPr lang="en-US" b="1" dirty="0" smtClean="0"/>
                </a:br>
                <a:r>
                  <a:rPr lang="en-US" b="1" dirty="0" smtClean="0"/>
                  <a:t>    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1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r>
                  <a:rPr lang="nb-NO" b="0" i="1" dirty="0" smtClean="0">
                    <a:latin typeface="Cambria Math" panose="02040503050406030204" pitchFamily="18" charset="0"/>
                  </a:rPr>
                  <a:t>	</a:t>
                </a:r>
              </a:p>
              <a:p>
                <a:pPr marL="0" indent="0"/>
                <a:r>
                  <a:rPr lang="nb-NO" i="1" dirty="0">
                    <a:latin typeface="Cambria Math" panose="02040503050406030204" pitchFamily="18" charset="0"/>
                  </a:rPr>
                  <a:t> </a:t>
                </a:r>
                <a:r>
                  <a:rPr lang="nb-NO" i="1" dirty="0" smtClean="0"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i="1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5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blipFill rotWithShape="0">
                <a:blip r:embed="rId8"/>
                <a:stretch>
                  <a:fillRect l="-5204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blipFill rotWithShape="0">
                <a:blip r:embed="rId9"/>
                <a:stretch>
                  <a:fillRect l="-5091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 bwMode="auto">
          <a:xfrm flipH="1">
            <a:off x="6495832" y="1163207"/>
            <a:ext cx="576460" cy="1316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7072292" y="943271"/>
            <a:ext cx="961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ublic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 flipV="1">
            <a:off x="4381501" y="285432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3165379" y="4179417"/>
            <a:ext cx="5546917" cy="592931"/>
            <a:chOff x="3286023" y="4776264"/>
            <a:chExt cx="5546917" cy="592931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>
              <a:off x="3286023" y="5072730"/>
              <a:ext cx="55469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3" name="Group 32"/>
            <p:cNvGrpSpPr/>
            <p:nvPr/>
          </p:nvGrpSpPr>
          <p:grpSpPr>
            <a:xfrm>
              <a:off x="3704931" y="4776264"/>
              <a:ext cx="4635502" cy="592931"/>
              <a:chOff x="3874259" y="2935079"/>
              <a:chExt cx="4635502" cy="592931"/>
            </a:xfrm>
          </p:grpSpPr>
          <p:sp>
            <p:nvSpPr>
              <p:cNvPr id="34" name="Can 33"/>
              <p:cNvSpPr/>
              <p:nvPr/>
            </p:nvSpPr>
            <p:spPr bwMode="auto">
              <a:xfrm rot="16200000">
                <a:off x="5895544" y="913794"/>
                <a:ext cx="592931" cy="4635502"/>
              </a:xfrm>
              <a:prstGeom prst="can">
                <a:avLst>
                  <a:gd name="adj" fmla="val 4909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AES-GCM++</a:t>
                </a: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3875845" y="3235202"/>
                <a:ext cx="188417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7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– man-in-the-middle attack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blipFill rotWithShape="0">
                <a:blip r:embed="rId5"/>
                <a:stretch>
                  <a:fillRect l="-5204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blipFill rotWithShape="0">
                <a:blip r:embed="rId6"/>
                <a:stretch>
                  <a:fillRect l="-5091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5631324" y="3468480"/>
            <a:ext cx="782716" cy="993270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 bwMode="auto">
          <a:xfrm>
            <a:off x="5458681" y="1772416"/>
            <a:ext cx="967650" cy="844746"/>
          </a:xfrm>
          <a:prstGeom prst="mathMultiply">
            <a:avLst>
              <a:gd name="adj1" fmla="val 3558"/>
            </a:avLst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99179" y="3707355"/>
                <a:ext cx="2145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179" y="3707355"/>
                <a:ext cx="214546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27778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rot="20860872">
                <a:off x="7263495" y="2040900"/>
                <a:ext cx="8704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60872">
                <a:off x="7263495" y="2040900"/>
                <a:ext cx="870430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3947"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Multiply 32"/>
          <p:cNvSpPr/>
          <p:nvPr/>
        </p:nvSpPr>
        <p:spPr bwMode="auto">
          <a:xfrm>
            <a:off x="5083230" y="2295899"/>
            <a:ext cx="967650" cy="844746"/>
          </a:xfrm>
          <a:prstGeom prst="mathMultiply">
            <a:avLst>
              <a:gd name="adj1" fmla="val 3558"/>
            </a:avLst>
          </a:prstGeom>
          <a:solidFill>
            <a:schemeClr val="accent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1" name="Freeform 10"/>
          <p:cNvSpPr/>
          <p:nvPr/>
        </p:nvSpPr>
        <p:spPr bwMode="auto">
          <a:xfrm>
            <a:off x="3435400" y="2210948"/>
            <a:ext cx="2114468" cy="1305360"/>
          </a:xfrm>
          <a:custGeom>
            <a:avLst/>
            <a:gdLst>
              <a:gd name="connsiteX0" fmla="*/ 2529840 w 2529840"/>
              <a:gd name="connsiteY0" fmla="*/ 1211580 h 1211580"/>
              <a:gd name="connsiteX1" fmla="*/ 1181100 w 2529840"/>
              <a:gd name="connsiteY1" fmla="*/ 868680 h 1211580"/>
              <a:gd name="connsiteX2" fmla="*/ 571500 w 2529840"/>
              <a:gd name="connsiteY2" fmla="*/ 182880 h 1211580"/>
              <a:gd name="connsiteX3" fmla="*/ 0 w 2529840"/>
              <a:gd name="connsiteY3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840" h="1211580">
                <a:moveTo>
                  <a:pt x="2529840" y="1211580"/>
                </a:moveTo>
                <a:cubicBezTo>
                  <a:pt x="2018665" y="1125855"/>
                  <a:pt x="1507490" y="1040130"/>
                  <a:pt x="1181100" y="868680"/>
                </a:cubicBezTo>
                <a:cubicBezTo>
                  <a:pt x="854710" y="697230"/>
                  <a:pt x="768350" y="327660"/>
                  <a:pt x="571500" y="182880"/>
                </a:cubicBezTo>
                <a:cubicBezTo>
                  <a:pt x="374650" y="38100"/>
                  <a:pt x="187325" y="19050"/>
                  <a:pt x="0" y="0"/>
                </a:cubicBezTo>
              </a:path>
            </a:pathLst>
          </a:cu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161363" y="3707356"/>
                <a:ext cx="2191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363" y="3707356"/>
                <a:ext cx="219163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41667" r="-8333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 rot="1274082">
                <a:off x="3683513" y="1981244"/>
                <a:ext cx="8667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74082">
                <a:off x="3683513" y="1981244"/>
                <a:ext cx="866776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592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 33"/>
          <p:cNvSpPr/>
          <p:nvPr/>
        </p:nvSpPr>
        <p:spPr bwMode="auto">
          <a:xfrm flipH="1">
            <a:off x="6392982" y="2330938"/>
            <a:ext cx="1794743" cy="1259757"/>
          </a:xfrm>
          <a:custGeom>
            <a:avLst/>
            <a:gdLst>
              <a:gd name="connsiteX0" fmla="*/ 2529840 w 2529840"/>
              <a:gd name="connsiteY0" fmla="*/ 1211580 h 1211580"/>
              <a:gd name="connsiteX1" fmla="*/ 1181100 w 2529840"/>
              <a:gd name="connsiteY1" fmla="*/ 868680 h 1211580"/>
              <a:gd name="connsiteX2" fmla="*/ 571500 w 2529840"/>
              <a:gd name="connsiteY2" fmla="*/ 182880 h 1211580"/>
              <a:gd name="connsiteX3" fmla="*/ 0 w 2529840"/>
              <a:gd name="connsiteY3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840" h="1211580">
                <a:moveTo>
                  <a:pt x="2529840" y="1211580"/>
                </a:moveTo>
                <a:cubicBezTo>
                  <a:pt x="2018665" y="1125855"/>
                  <a:pt x="1507490" y="1040130"/>
                  <a:pt x="1181100" y="868680"/>
                </a:cubicBezTo>
                <a:cubicBezTo>
                  <a:pt x="854710" y="697230"/>
                  <a:pt x="768350" y="327660"/>
                  <a:pt x="571500" y="182880"/>
                </a:cubicBezTo>
                <a:cubicBezTo>
                  <a:pt x="374650" y="38100"/>
                  <a:pt x="187325" y="19050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EC1C24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328132" y="3967871"/>
                <a:ext cx="1769780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132" y="3967871"/>
                <a:ext cx="1769780" cy="313291"/>
              </a:xfrm>
              <a:prstGeom prst="rect">
                <a:avLst/>
              </a:prstGeom>
              <a:blipFill rotWithShape="0">
                <a:blip r:embed="rId17"/>
                <a:stretch>
                  <a:fillRect l="-5517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452190" y="3970629"/>
                <a:ext cx="17554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′←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190" y="3970629"/>
                <a:ext cx="1755417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5556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 bwMode="auto">
          <a:xfrm flipV="1">
            <a:off x="8187725" y="3574910"/>
            <a:ext cx="1862418" cy="7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2305283" y="3574910"/>
            <a:ext cx="1862418" cy="7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Multiply 39"/>
          <p:cNvSpPr/>
          <p:nvPr/>
        </p:nvSpPr>
        <p:spPr bwMode="auto">
          <a:xfrm>
            <a:off x="5458681" y="1772416"/>
            <a:ext cx="967650" cy="844746"/>
          </a:xfrm>
          <a:prstGeom prst="mathMultiply">
            <a:avLst>
              <a:gd name="adj1" fmla="val 3558"/>
            </a:avLst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4419600" y="2352675"/>
            <a:ext cx="1907258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20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 bwMode="auto">
          <a:xfrm flipH="1">
            <a:off x="5305425" y="2857500"/>
            <a:ext cx="21907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115714" y="4783511"/>
                <a:ext cx="17200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714" y="4783511"/>
                <a:ext cx="1720023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496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528081" y="4783510"/>
                <a:ext cx="178414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81" y="4783510"/>
                <a:ext cx="1784143" cy="313291"/>
              </a:xfrm>
              <a:prstGeom prst="rect">
                <a:avLst/>
              </a:prstGeom>
              <a:blipFill rotWithShape="0">
                <a:blip r:embed="rId22"/>
                <a:stretch>
                  <a:fillRect l="-5119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2981385" y="5588779"/>
            <a:ext cx="2720883" cy="592931"/>
            <a:chOff x="3286023" y="4768650"/>
            <a:chExt cx="5546917" cy="592931"/>
          </a:xfrm>
        </p:grpSpPr>
        <p:cxnSp>
          <p:nvCxnSpPr>
            <p:cNvPr id="50" name="Straight Arrow Connector 49"/>
            <p:cNvCxnSpPr/>
            <p:nvPr/>
          </p:nvCxnSpPr>
          <p:spPr bwMode="auto">
            <a:xfrm>
              <a:off x="3286023" y="5072730"/>
              <a:ext cx="55469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1" name="Group 50"/>
            <p:cNvGrpSpPr/>
            <p:nvPr/>
          </p:nvGrpSpPr>
          <p:grpSpPr>
            <a:xfrm>
              <a:off x="3651279" y="4768650"/>
              <a:ext cx="4689156" cy="592931"/>
              <a:chOff x="3820607" y="2927465"/>
              <a:chExt cx="4689156" cy="592931"/>
            </a:xfrm>
          </p:grpSpPr>
          <p:sp>
            <p:nvSpPr>
              <p:cNvPr id="52" name="Can 51"/>
              <p:cNvSpPr/>
              <p:nvPr/>
            </p:nvSpPr>
            <p:spPr bwMode="auto">
              <a:xfrm rot="16200000">
                <a:off x="5895546" y="906179"/>
                <a:ext cx="592931" cy="4635503"/>
              </a:xfrm>
              <a:prstGeom prst="can">
                <a:avLst>
                  <a:gd name="adj" fmla="val 4909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AES-GCM++</a:t>
                </a:r>
              </a:p>
            </p:txBody>
          </p:sp>
          <p:cxnSp>
            <p:nvCxnSpPr>
              <p:cNvPr id="53" name="Straight Arrow Connector 52"/>
              <p:cNvCxnSpPr/>
              <p:nvPr/>
            </p:nvCxnSpPr>
            <p:spPr bwMode="auto">
              <a:xfrm>
                <a:off x="3820607" y="3229491"/>
                <a:ext cx="276788" cy="205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62" name="Group 61"/>
          <p:cNvGrpSpPr/>
          <p:nvPr/>
        </p:nvGrpSpPr>
        <p:grpSpPr>
          <a:xfrm>
            <a:off x="6192011" y="5588779"/>
            <a:ext cx="2660808" cy="592931"/>
            <a:chOff x="3286023" y="4768650"/>
            <a:chExt cx="5546917" cy="592931"/>
          </a:xfrm>
        </p:grpSpPr>
        <p:cxnSp>
          <p:nvCxnSpPr>
            <p:cNvPr id="63" name="Straight Arrow Connector 62"/>
            <p:cNvCxnSpPr/>
            <p:nvPr/>
          </p:nvCxnSpPr>
          <p:spPr bwMode="auto">
            <a:xfrm>
              <a:off x="3286023" y="5072730"/>
              <a:ext cx="55469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4" name="Group 63"/>
            <p:cNvGrpSpPr/>
            <p:nvPr/>
          </p:nvGrpSpPr>
          <p:grpSpPr>
            <a:xfrm>
              <a:off x="3651279" y="4768650"/>
              <a:ext cx="4689156" cy="592931"/>
              <a:chOff x="3820607" y="2927465"/>
              <a:chExt cx="4689156" cy="592931"/>
            </a:xfrm>
          </p:grpSpPr>
          <p:sp>
            <p:nvSpPr>
              <p:cNvPr id="65" name="Can 64"/>
              <p:cNvSpPr/>
              <p:nvPr/>
            </p:nvSpPr>
            <p:spPr bwMode="auto">
              <a:xfrm rot="16200000">
                <a:off x="5895546" y="906179"/>
                <a:ext cx="592931" cy="4635503"/>
              </a:xfrm>
              <a:prstGeom prst="can">
                <a:avLst>
                  <a:gd name="adj" fmla="val 4909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AES-GCM++</a:t>
                </a:r>
              </a:p>
            </p:txBody>
          </p:sp>
          <p:cxnSp>
            <p:nvCxnSpPr>
              <p:cNvPr id="66" name="Straight Arrow Connector 65"/>
              <p:cNvCxnSpPr/>
              <p:nvPr/>
            </p:nvCxnSpPr>
            <p:spPr bwMode="auto">
              <a:xfrm>
                <a:off x="3820607" y="3229491"/>
                <a:ext cx="276788" cy="205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583721" y="5700578"/>
                <a:ext cx="3537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721" y="5700578"/>
                <a:ext cx="353751" cy="369332"/>
              </a:xfrm>
              <a:prstGeom prst="rect">
                <a:avLst/>
              </a:prstGeom>
              <a:blipFill rotWithShape="0">
                <a:blip r:embed="rId23"/>
                <a:stretch>
                  <a:fillRect l="-31034" r="-344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823727" y="5700578"/>
                <a:ext cx="3537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727" y="5700578"/>
                <a:ext cx="353751" cy="369332"/>
              </a:xfrm>
              <a:prstGeom prst="rect">
                <a:avLst/>
              </a:prstGeom>
              <a:blipFill rotWithShape="0">
                <a:blip r:embed="rId24"/>
                <a:stretch>
                  <a:fillRect l="-29310" r="-5172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9028029" y="5700578"/>
                <a:ext cx="3537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029" y="5700578"/>
                <a:ext cx="353751" cy="369332"/>
              </a:xfrm>
              <a:prstGeom prst="rect">
                <a:avLst/>
              </a:prstGeom>
              <a:blipFill rotWithShape="0">
                <a:blip r:embed="rId25"/>
                <a:stretch>
                  <a:fillRect l="-31034" r="-344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26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06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6" grpId="0"/>
      <p:bldP spid="39" grpId="0"/>
      <p:bldP spid="41" grpId="0"/>
      <p:bldP spid="47" grpId="0"/>
      <p:bldP spid="48" grpId="0"/>
      <p:bldP spid="67" grpId="0"/>
      <p:bldP spid="68" grpId="0"/>
      <p:bldP spid="6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Noise-protocol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559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4"/>
                <a:stretch>
                  <a:fillRect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76077" y="3498174"/>
                <a:ext cx="34598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Alice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Bob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077" y="3498174"/>
                <a:ext cx="3459858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64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H="1" flipV="1">
            <a:off x="4381501" y="285432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07974" y="1163207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974" y="1163207"/>
                <a:ext cx="863441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563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28537" y="1158374"/>
                <a:ext cx="869854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537" y="1158374"/>
                <a:ext cx="869854" cy="313291"/>
              </a:xfrm>
              <a:prstGeom prst="rect">
                <a:avLst/>
              </a:prstGeom>
              <a:blipFill rotWithShape="0">
                <a:blip r:embed="rId14"/>
                <a:stretch>
                  <a:fillRect l="-5594" t="-1961" r="-2098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12011" y="1155587"/>
                <a:ext cx="7486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2400" b="0" dirty="0" smtClean="0"/>
                  <a:t>,</a:t>
                </a:r>
                <a:r>
                  <a:rPr lang="nb-NO" sz="2400" b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b="0" dirty="0" smtClean="0"/>
                  <a:t>,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011" y="1155587"/>
                <a:ext cx="748666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5203" t="-25000" r="-11382" b="-5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blipFill rotWithShape="0">
                <a:blip r:embed="rId17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13085" y="3967102"/>
                <a:ext cx="3410485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Alice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Bob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085" y="3967102"/>
                <a:ext cx="3410485" cy="347403"/>
              </a:xfrm>
              <a:prstGeom prst="rect">
                <a:avLst/>
              </a:prstGeom>
              <a:blipFill rotWithShape="0">
                <a:blip r:embed="rId18"/>
                <a:stretch>
                  <a:fillRect l="-1607"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289817" y="3498174"/>
                <a:ext cx="3527889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Alice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Bob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817" y="3498174"/>
                <a:ext cx="3527889" cy="347403"/>
              </a:xfrm>
              <a:prstGeom prst="rect">
                <a:avLst/>
              </a:prstGeom>
              <a:blipFill rotWithShape="0">
                <a:blip r:embed="rId19"/>
                <a:stretch>
                  <a:fillRect l="-2591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55366" y="3987726"/>
                <a:ext cx="3410485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Alice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Bob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366" y="3987726"/>
                <a:ext cx="3410485" cy="347403"/>
              </a:xfrm>
              <a:prstGeom prst="rect">
                <a:avLst/>
              </a:prstGeom>
              <a:blipFill rotWithShape="0">
                <a:blip r:embed="rId20"/>
                <a:stretch>
                  <a:fillRect l="-1607"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 bwMode="auto">
          <a:xfrm flipH="1">
            <a:off x="9214867" y="1217904"/>
            <a:ext cx="338036" cy="127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9536235" y="1009319"/>
            <a:ext cx="1660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Long-term key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158108" y="1217284"/>
            <a:ext cx="288415" cy="929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720587" y="1003021"/>
            <a:ext cx="1528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Long-term key</a:t>
            </a:r>
          </a:p>
        </p:txBody>
      </p:sp>
    </p:spTree>
    <p:extLst>
      <p:ext uri="{BB962C8B-B14F-4D97-AF65-F5344CB8AC3E}">
        <p14:creationId xmlns:p14="http://schemas.microsoft.com/office/powerpoint/2010/main" val="302410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30" grpId="0"/>
      <p:bldP spid="19" grpId="0"/>
      <p:bldP spid="20" grpId="0"/>
      <p:bldP spid="22" grpId="0"/>
      <p:bldP spid="25" grpId="0"/>
      <p:bldP spid="26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076077" y="3498174"/>
                <a:ext cx="34068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Alice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Bob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077" y="3498174"/>
                <a:ext cx="3406895" cy="307777"/>
              </a:xfrm>
              <a:prstGeom prst="rect">
                <a:avLst/>
              </a:prstGeom>
              <a:blipFill>
                <a:blip r:embed="rId3"/>
                <a:stretch>
                  <a:fillRect l="-2688" b="-12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313085" y="3967102"/>
                <a:ext cx="3458063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Alice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Bob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085" y="3967102"/>
                <a:ext cx="3458063" cy="347403"/>
              </a:xfrm>
              <a:prstGeom prst="rect">
                <a:avLst/>
              </a:prstGeom>
              <a:blipFill>
                <a:blip r:embed="rId4"/>
                <a:stretch>
                  <a:fillRect l="-1585" b="-175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230548" y="3498174"/>
                <a:ext cx="3746154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′←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Alice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Bob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548" y="3498174"/>
                <a:ext cx="3746154" cy="347403"/>
              </a:xfrm>
              <a:prstGeom prst="rect">
                <a:avLst/>
              </a:prstGeom>
              <a:blipFill>
                <a:blip r:embed="rId5"/>
                <a:stretch>
                  <a:fillRect l="-2602" b="-350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7555366" y="3977566"/>
                <a:ext cx="3432799" cy="374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Alice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Bob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366" y="3977566"/>
                <a:ext cx="3432799" cy="374461"/>
              </a:xfrm>
              <a:prstGeom prst="rect">
                <a:avLst/>
              </a:prstGeom>
              <a:blipFill rotWithShape="0">
                <a:blip r:embed="rId6"/>
                <a:stretch>
                  <a:fillRect l="-1596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Noise-protocol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07974" y="1163207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974" y="1163207"/>
                <a:ext cx="863441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563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28537" y="1158374"/>
                <a:ext cx="869854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537" y="1158374"/>
                <a:ext cx="869854" cy="313291"/>
              </a:xfrm>
              <a:prstGeom prst="rect">
                <a:avLst/>
              </a:prstGeom>
              <a:blipFill rotWithShape="0">
                <a:blip r:embed="rId14"/>
                <a:stretch>
                  <a:fillRect l="-5594" t="-1961" r="-2098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12011" y="1155587"/>
                <a:ext cx="7486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2400" b="0" dirty="0" smtClean="0"/>
                  <a:t>,</a:t>
                </a:r>
                <a:r>
                  <a:rPr lang="nb-NO" sz="2400" b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b="0" dirty="0" smtClean="0"/>
                  <a:t>,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011" y="1155587"/>
                <a:ext cx="748666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5203" t="-25000" r="-11382" b="-5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blipFill rotWithShape="0">
                <a:blip r:embed="rId17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Multiply 25"/>
          <p:cNvSpPr/>
          <p:nvPr/>
        </p:nvSpPr>
        <p:spPr bwMode="auto">
          <a:xfrm>
            <a:off x="5083230" y="2295899"/>
            <a:ext cx="967650" cy="844746"/>
          </a:xfrm>
          <a:prstGeom prst="mathMultiply">
            <a:avLst>
              <a:gd name="adj1" fmla="val 3558"/>
            </a:avLst>
          </a:prstGeom>
          <a:solidFill>
            <a:schemeClr val="accent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559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Multiply 27"/>
          <p:cNvSpPr/>
          <p:nvPr/>
        </p:nvSpPr>
        <p:spPr bwMode="auto">
          <a:xfrm>
            <a:off x="5458681" y="1772416"/>
            <a:ext cx="967650" cy="844746"/>
          </a:xfrm>
          <a:prstGeom prst="mathMultiply">
            <a:avLst>
              <a:gd name="adj1" fmla="val 3558"/>
            </a:avLst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4419600" y="2352675"/>
            <a:ext cx="1907258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22"/>
                <a:stretch>
                  <a:fillRect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 bwMode="auto">
          <a:xfrm flipH="1">
            <a:off x="5305425" y="2857500"/>
            <a:ext cx="21907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5551148" y="3036674"/>
            <a:ext cx="782716" cy="993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364350" y="3105666"/>
                <a:ext cx="2596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50" y="3105666"/>
                <a:ext cx="259686" cy="307777"/>
              </a:xfrm>
              <a:prstGeom prst="rect">
                <a:avLst/>
              </a:prstGeom>
              <a:blipFill rotWithShape="0">
                <a:blip r:embed="rId25"/>
                <a:stretch>
                  <a:fillRect l="-37209" r="-11628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 rot="20860872">
                <a:off x="7245573" y="2040900"/>
                <a:ext cx="9062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60872">
                <a:off x="7245573" y="2040900"/>
                <a:ext cx="906274" cy="307777"/>
              </a:xfrm>
              <a:prstGeom prst="rect">
                <a:avLst/>
              </a:prstGeom>
              <a:blipFill rotWithShape="0">
                <a:blip r:embed="rId26"/>
                <a:stretch>
                  <a:fillRect l="-5732"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eeform 39"/>
          <p:cNvSpPr/>
          <p:nvPr/>
        </p:nvSpPr>
        <p:spPr bwMode="auto">
          <a:xfrm>
            <a:off x="3435400" y="2210948"/>
            <a:ext cx="2114468" cy="1305360"/>
          </a:xfrm>
          <a:custGeom>
            <a:avLst/>
            <a:gdLst>
              <a:gd name="connsiteX0" fmla="*/ 2529840 w 2529840"/>
              <a:gd name="connsiteY0" fmla="*/ 1211580 h 1211580"/>
              <a:gd name="connsiteX1" fmla="*/ 1181100 w 2529840"/>
              <a:gd name="connsiteY1" fmla="*/ 868680 h 1211580"/>
              <a:gd name="connsiteX2" fmla="*/ 571500 w 2529840"/>
              <a:gd name="connsiteY2" fmla="*/ 182880 h 1211580"/>
              <a:gd name="connsiteX3" fmla="*/ 0 w 2529840"/>
              <a:gd name="connsiteY3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840" h="1211580">
                <a:moveTo>
                  <a:pt x="2529840" y="1211580"/>
                </a:moveTo>
                <a:cubicBezTo>
                  <a:pt x="2018665" y="1125855"/>
                  <a:pt x="1507490" y="1040130"/>
                  <a:pt x="1181100" y="868680"/>
                </a:cubicBezTo>
                <a:cubicBezTo>
                  <a:pt x="854710" y="697230"/>
                  <a:pt x="768350" y="327660"/>
                  <a:pt x="571500" y="182880"/>
                </a:cubicBezTo>
                <a:cubicBezTo>
                  <a:pt x="374650" y="38100"/>
                  <a:pt x="187325" y="19050"/>
                  <a:pt x="0" y="0"/>
                </a:cubicBezTo>
              </a:path>
            </a:pathLst>
          </a:cu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419269" y="3102275"/>
                <a:ext cx="1983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269" y="3102275"/>
                <a:ext cx="198324" cy="307777"/>
              </a:xfrm>
              <a:prstGeom prst="rect">
                <a:avLst/>
              </a:prstGeom>
              <a:blipFill rotWithShape="0">
                <a:blip r:embed="rId27"/>
                <a:stretch>
                  <a:fillRect l="-33333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 rot="1274082">
                <a:off x="3693483" y="1981244"/>
                <a:ext cx="8468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74082">
                <a:off x="3693483" y="1981244"/>
                <a:ext cx="846835" cy="307777"/>
              </a:xfrm>
              <a:prstGeom prst="rect">
                <a:avLst/>
              </a:prstGeom>
              <a:blipFill rotWithShape="0">
                <a:blip r:embed="rId28"/>
                <a:stretch>
                  <a:fillRect l="-6040" b="-9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eform 42"/>
          <p:cNvSpPr/>
          <p:nvPr/>
        </p:nvSpPr>
        <p:spPr bwMode="auto">
          <a:xfrm flipH="1">
            <a:off x="6392982" y="2330938"/>
            <a:ext cx="1794743" cy="1259757"/>
          </a:xfrm>
          <a:custGeom>
            <a:avLst/>
            <a:gdLst>
              <a:gd name="connsiteX0" fmla="*/ 2529840 w 2529840"/>
              <a:gd name="connsiteY0" fmla="*/ 1211580 h 1211580"/>
              <a:gd name="connsiteX1" fmla="*/ 1181100 w 2529840"/>
              <a:gd name="connsiteY1" fmla="*/ 868680 h 1211580"/>
              <a:gd name="connsiteX2" fmla="*/ 571500 w 2529840"/>
              <a:gd name="connsiteY2" fmla="*/ 182880 h 1211580"/>
              <a:gd name="connsiteX3" fmla="*/ 0 w 2529840"/>
              <a:gd name="connsiteY3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840" h="1211580">
                <a:moveTo>
                  <a:pt x="2529840" y="1211580"/>
                </a:moveTo>
                <a:cubicBezTo>
                  <a:pt x="2018665" y="1125855"/>
                  <a:pt x="1507490" y="1040130"/>
                  <a:pt x="1181100" y="868680"/>
                </a:cubicBezTo>
                <a:cubicBezTo>
                  <a:pt x="854710" y="697230"/>
                  <a:pt x="768350" y="327660"/>
                  <a:pt x="571500" y="182880"/>
                </a:cubicBezTo>
                <a:cubicBezTo>
                  <a:pt x="374650" y="38100"/>
                  <a:pt x="187325" y="19050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EC1C24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 bwMode="auto">
          <a:xfrm>
            <a:off x="4515046" y="3891298"/>
            <a:ext cx="459806" cy="52897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48" name="Oval 47"/>
          <p:cNvSpPr/>
          <p:nvPr/>
        </p:nvSpPr>
        <p:spPr bwMode="auto">
          <a:xfrm>
            <a:off x="9753478" y="3923757"/>
            <a:ext cx="459806" cy="52897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759038" y="5116294"/>
                <a:ext cx="2865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Can't compute</a:t>
                </a:r>
                <a:r>
                  <a:rPr lang="nb-NO" sz="2000" b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nb-NO" sz="2000" b="0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nb-NO" sz="20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038" y="5116294"/>
                <a:ext cx="2865943" cy="400110"/>
              </a:xfrm>
              <a:prstGeom prst="rect">
                <a:avLst/>
              </a:prstGeom>
              <a:blipFill rotWithShape="0">
                <a:blip r:embed="rId31"/>
                <a:stretch>
                  <a:fillRect l="-2340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 bwMode="auto">
          <a:xfrm flipH="1">
            <a:off x="9214867" y="1217904"/>
            <a:ext cx="338036" cy="127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9536235" y="1009319"/>
            <a:ext cx="1660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Long-term key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2158108" y="1217284"/>
            <a:ext cx="288415" cy="929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720587" y="1003021"/>
            <a:ext cx="1528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Long-term key</a:t>
            </a:r>
          </a:p>
        </p:txBody>
      </p:sp>
    </p:spTree>
    <p:extLst>
      <p:ext uri="{BB962C8B-B14F-4D97-AF65-F5344CB8AC3E}">
        <p14:creationId xmlns:p14="http://schemas.microsoft.com/office/powerpoint/2010/main" val="204471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47" grpId="0" animBg="1"/>
      <p:bldP spid="48" grpId="0" animBg="1"/>
      <p:bldP spid="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076077" y="3498174"/>
                <a:ext cx="34068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Alice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Bob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077" y="3498174"/>
                <a:ext cx="3406895" cy="307777"/>
              </a:xfrm>
              <a:prstGeom prst="rect">
                <a:avLst/>
              </a:prstGeom>
              <a:blipFill>
                <a:blip r:embed="rId3"/>
                <a:stretch>
                  <a:fillRect l="-2688" b="-12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313085" y="3967102"/>
                <a:ext cx="3458063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Alice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Bob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085" y="3967102"/>
                <a:ext cx="3458063" cy="347403"/>
              </a:xfrm>
              <a:prstGeom prst="rect">
                <a:avLst/>
              </a:prstGeom>
              <a:blipFill>
                <a:blip r:embed="rId4"/>
                <a:stretch>
                  <a:fillRect l="-1585" b="-175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230548" y="3498174"/>
                <a:ext cx="3746154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′←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Alice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Bob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548" y="3498174"/>
                <a:ext cx="3746154" cy="347403"/>
              </a:xfrm>
              <a:prstGeom prst="rect">
                <a:avLst/>
              </a:prstGeom>
              <a:blipFill>
                <a:blip r:embed="rId5"/>
                <a:stretch>
                  <a:fillRect l="-2602" b="-350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7555366" y="3977566"/>
                <a:ext cx="3432799" cy="374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Alice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Bob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366" y="3977566"/>
                <a:ext cx="3432799" cy="374461"/>
              </a:xfrm>
              <a:prstGeom prst="rect">
                <a:avLst/>
              </a:prstGeom>
              <a:blipFill rotWithShape="0">
                <a:blip r:embed="rId6"/>
                <a:stretch>
                  <a:fillRect l="-1596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Noise-protocol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07974" y="1163207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974" y="1163207"/>
                <a:ext cx="863441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563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28537" y="1158374"/>
                <a:ext cx="869854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537" y="1158374"/>
                <a:ext cx="869854" cy="313291"/>
              </a:xfrm>
              <a:prstGeom prst="rect">
                <a:avLst/>
              </a:prstGeom>
              <a:blipFill rotWithShape="0">
                <a:blip r:embed="rId14"/>
                <a:stretch>
                  <a:fillRect l="-5594" t="-1961" r="-2098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12011" y="1155587"/>
                <a:ext cx="7486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2400" b="0" dirty="0" smtClean="0"/>
                  <a:t>,</a:t>
                </a:r>
                <a:r>
                  <a:rPr lang="nb-NO" sz="2400" b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b="0" dirty="0" smtClean="0"/>
                  <a:t>,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011" y="1155587"/>
                <a:ext cx="748666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5203" t="-25000" r="-11382" b="-5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blipFill rotWithShape="0">
                <a:blip r:embed="rId17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Multiply 25"/>
          <p:cNvSpPr/>
          <p:nvPr/>
        </p:nvSpPr>
        <p:spPr bwMode="auto">
          <a:xfrm>
            <a:off x="5083230" y="2295899"/>
            <a:ext cx="967650" cy="844746"/>
          </a:xfrm>
          <a:prstGeom prst="mathMultiply">
            <a:avLst>
              <a:gd name="adj1" fmla="val 3558"/>
            </a:avLst>
          </a:prstGeom>
          <a:solidFill>
            <a:schemeClr val="accent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559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Multiply 27"/>
          <p:cNvSpPr/>
          <p:nvPr/>
        </p:nvSpPr>
        <p:spPr bwMode="auto">
          <a:xfrm>
            <a:off x="5458681" y="1772416"/>
            <a:ext cx="967650" cy="844746"/>
          </a:xfrm>
          <a:prstGeom prst="mathMultiply">
            <a:avLst>
              <a:gd name="adj1" fmla="val 3558"/>
            </a:avLst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4419600" y="2352675"/>
            <a:ext cx="1907258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22"/>
                <a:stretch>
                  <a:fillRect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 bwMode="auto">
          <a:xfrm flipH="1">
            <a:off x="5305425" y="2857500"/>
            <a:ext cx="21907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5551148" y="3036674"/>
            <a:ext cx="782716" cy="993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364350" y="3105666"/>
                <a:ext cx="2596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50" y="3105666"/>
                <a:ext cx="259686" cy="307777"/>
              </a:xfrm>
              <a:prstGeom prst="rect">
                <a:avLst/>
              </a:prstGeom>
              <a:blipFill rotWithShape="0">
                <a:blip r:embed="rId25"/>
                <a:stretch>
                  <a:fillRect l="-37209" r="-11628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 rot="20860872">
                <a:off x="7245573" y="2040900"/>
                <a:ext cx="9062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60872">
                <a:off x="7245573" y="2040900"/>
                <a:ext cx="906274" cy="307777"/>
              </a:xfrm>
              <a:prstGeom prst="rect">
                <a:avLst/>
              </a:prstGeom>
              <a:blipFill rotWithShape="0">
                <a:blip r:embed="rId26"/>
                <a:stretch>
                  <a:fillRect l="-5732"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eeform 39"/>
          <p:cNvSpPr/>
          <p:nvPr/>
        </p:nvSpPr>
        <p:spPr bwMode="auto">
          <a:xfrm>
            <a:off x="3435400" y="2210948"/>
            <a:ext cx="2114468" cy="1305360"/>
          </a:xfrm>
          <a:custGeom>
            <a:avLst/>
            <a:gdLst>
              <a:gd name="connsiteX0" fmla="*/ 2529840 w 2529840"/>
              <a:gd name="connsiteY0" fmla="*/ 1211580 h 1211580"/>
              <a:gd name="connsiteX1" fmla="*/ 1181100 w 2529840"/>
              <a:gd name="connsiteY1" fmla="*/ 868680 h 1211580"/>
              <a:gd name="connsiteX2" fmla="*/ 571500 w 2529840"/>
              <a:gd name="connsiteY2" fmla="*/ 182880 h 1211580"/>
              <a:gd name="connsiteX3" fmla="*/ 0 w 2529840"/>
              <a:gd name="connsiteY3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840" h="1211580">
                <a:moveTo>
                  <a:pt x="2529840" y="1211580"/>
                </a:moveTo>
                <a:cubicBezTo>
                  <a:pt x="2018665" y="1125855"/>
                  <a:pt x="1507490" y="1040130"/>
                  <a:pt x="1181100" y="868680"/>
                </a:cubicBezTo>
                <a:cubicBezTo>
                  <a:pt x="854710" y="697230"/>
                  <a:pt x="768350" y="327660"/>
                  <a:pt x="571500" y="182880"/>
                </a:cubicBezTo>
                <a:cubicBezTo>
                  <a:pt x="374650" y="38100"/>
                  <a:pt x="187325" y="19050"/>
                  <a:pt x="0" y="0"/>
                </a:cubicBezTo>
              </a:path>
            </a:pathLst>
          </a:cu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419269" y="3102275"/>
                <a:ext cx="1983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269" y="3102275"/>
                <a:ext cx="198324" cy="307777"/>
              </a:xfrm>
              <a:prstGeom prst="rect">
                <a:avLst/>
              </a:prstGeom>
              <a:blipFill rotWithShape="0">
                <a:blip r:embed="rId27"/>
                <a:stretch>
                  <a:fillRect l="-33333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 rot="1274082">
                <a:off x="3693483" y="1981244"/>
                <a:ext cx="8468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74082">
                <a:off x="3693483" y="1981244"/>
                <a:ext cx="846835" cy="307777"/>
              </a:xfrm>
              <a:prstGeom prst="rect">
                <a:avLst/>
              </a:prstGeom>
              <a:blipFill rotWithShape="0">
                <a:blip r:embed="rId28"/>
                <a:stretch>
                  <a:fillRect l="-6040" b="-9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eform 42"/>
          <p:cNvSpPr/>
          <p:nvPr/>
        </p:nvSpPr>
        <p:spPr bwMode="auto">
          <a:xfrm flipH="1">
            <a:off x="6392982" y="2330938"/>
            <a:ext cx="1794743" cy="1259757"/>
          </a:xfrm>
          <a:custGeom>
            <a:avLst/>
            <a:gdLst>
              <a:gd name="connsiteX0" fmla="*/ 2529840 w 2529840"/>
              <a:gd name="connsiteY0" fmla="*/ 1211580 h 1211580"/>
              <a:gd name="connsiteX1" fmla="*/ 1181100 w 2529840"/>
              <a:gd name="connsiteY1" fmla="*/ 868680 h 1211580"/>
              <a:gd name="connsiteX2" fmla="*/ 571500 w 2529840"/>
              <a:gd name="connsiteY2" fmla="*/ 182880 h 1211580"/>
              <a:gd name="connsiteX3" fmla="*/ 0 w 2529840"/>
              <a:gd name="connsiteY3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840" h="1211580">
                <a:moveTo>
                  <a:pt x="2529840" y="1211580"/>
                </a:moveTo>
                <a:cubicBezTo>
                  <a:pt x="2018665" y="1125855"/>
                  <a:pt x="1507490" y="1040130"/>
                  <a:pt x="1181100" y="868680"/>
                </a:cubicBezTo>
                <a:cubicBezTo>
                  <a:pt x="854710" y="697230"/>
                  <a:pt x="768350" y="327660"/>
                  <a:pt x="571500" y="182880"/>
                </a:cubicBezTo>
                <a:cubicBezTo>
                  <a:pt x="374650" y="38100"/>
                  <a:pt x="187325" y="19050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EC1C24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 bwMode="auto">
          <a:xfrm flipH="1">
            <a:off x="9214867" y="1217904"/>
            <a:ext cx="338036" cy="127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9536235" y="1009319"/>
            <a:ext cx="1660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Long-term key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2158108" y="1217284"/>
            <a:ext cx="288415" cy="929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720587" y="1003021"/>
            <a:ext cx="1528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Long-term key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812185" y="5395984"/>
                <a:ext cx="3737946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Alice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Bob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85" y="5395984"/>
                <a:ext cx="3737946" cy="312650"/>
              </a:xfrm>
              <a:prstGeom prst="rect">
                <a:avLst/>
              </a:prstGeom>
              <a:blipFill rotWithShape="0">
                <a:blip r:embed="rId29"/>
                <a:stretch>
                  <a:fillRect l="-212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812185" y="4921970"/>
                <a:ext cx="3331874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Alice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Bob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85" y="4921970"/>
                <a:ext cx="3331874" cy="312650"/>
              </a:xfrm>
              <a:prstGeom prst="rect">
                <a:avLst/>
              </a:prstGeom>
              <a:blipFill rotWithShape="0">
                <a:blip r:embed="rId30"/>
                <a:stretch>
                  <a:fillRect l="-2377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812185" y="5895838"/>
                <a:ext cx="4190378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Alice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Bob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85" y="5895838"/>
                <a:ext cx="4190378" cy="312650"/>
              </a:xfrm>
              <a:prstGeom prst="rect">
                <a:avLst/>
              </a:prstGeom>
              <a:blipFill rotWithShape="0">
                <a:blip r:embed="rId31"/>
                <a:stretch>
                  <a:fillRect l="-1890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5586993" y="4970472"/>
            <a:ext cx="5767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</a:t>
            </a:r>
            <a:r>
              <a:rPr lang="en-US" sz="1400" dirty="0" smtClean="0">
                <a:solidFill>
                  <a:srgbClr val="FF0000"/>
                </a:solidFill>
              </a:rPr>
              <a:t>tatic</a:t>
            </a:r>
            <a:r>
              <a:rPr lang="en-US" sz="1400" dirty="0" smtClean="0"/>
              <a:t>-</a:t>
            </a:r>
            <a:r>
              <a:rPr lang="en-US" sz="1400" dirty="0" smtClean="0">
                <a:solidFill>
                  <a:schemeClr val="accent6"/>
                </a:solidFill>
              </a:rPr>
              <a:t>ephemeral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ephemeral</a:t>
            </a:r>
            <a:r>
              <a:rPr lang="en-US" sz="1400" dirty="0" smtClean="0"/>
              <a:t>-</a:t>
            </a:r>
            <a:r>
              <a:rPr lang="en-US" sz="1400" dirty="0" smtClean="0">
                <a:solidFill>
                  <a:schemeClr val="accent6"/>
                </a:solidFill>
              </a:rPr>
              <a:t>static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586993" y="5439399"/>
            <a:ext cx="5767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</a:t>
            </a:r>
            <a:r>
              <a:rPr lang="en-US" sz="1400" dirty="0" smtClean="0">
                <a:solidFill>
                  <a:srgbClr val="FF0000"/>
                </a:solidFill>
              </a:rPr>
              <a:t>tatic</a:t>
            </a:r>
            <a:r>
              <a:rPr lang="en-US" sz="1400" dirty="0" smtClean="0"/>
              <a:t>-</a:t>
            </a:r>
            <a:r>
              <a:rPr lang="en-US" sz="1400" dirty="0" smtClean="0">
                <a:solidFill>
                  <a:schemeClr val="accent6"/>
                </a:solidFill>
              </a:rPr>
              <a:t>ephemeral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ephemeral</a:t>
            </a:r>
            <a:r>
              <a:rPr lang="en-US" sz="1400" dirty="0" smtClean="0"/>
              <a:t>-</a:t>
            </a:r>
            <a:r>
              <a:rPr lang="en-US" sz="1400" dirty="0" smtClean="0">
                <a:solidFill>
                  <a:schemeClr val="accent6"/>
                </a:solidFill>
              </a:rPr>
              <a:t>static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ephemeral</a:t>
            </a:r>
            <a:r>
              <a:rPr lang="en-US" sz="1400" dirty="0" smtClean="0"/>
              <a:t>-</a:t>
            </a:r>
            <a:r>
              <a:rPr lang="en-US" sz="1400" dirty="0" smtClean="0">
                <a:solidFill>
                  <a:schemeClr val="accent6"/>
                </a:solidFill>
              </a:rPr>
              <a:t>ephemeral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586994" y="5935464"/>
            <a:ext cx="6162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static</a:t>
            </a:r>
            <a:r>
              <a:rPr lang="en-US" sz="1400" dirty="0" smtClean="0"/>
              <a:t>-</a:t>
            </a:r>
            <a:r>
              <a:rPr lang="en-US" sz="1400" dirty="0" smtClean="0">
                <a:solidFill>
                  <a:schemeClr val="accent6"/>
                </a:solidFill>
              </a:rPr>
              <a:t>static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ephemeral</a:t>
            </a:r>
            <a:r>
              <a:rPr lang="en-US" sz="1400" dirty="0" smtClean="0"/>
              <a:t>-</a:t>
            </a:r>
            <a:r>
              <a:rPr lang="en-US" sz="1400" dirty="0" smtClean="0">
                <a:solidFill>
                  <a:schemeClr val="accent6"/>
                </a:solidFill>
              </a:rPr>
              <a:t>static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ephemeral</a:t>
            </a:r>
            <a:r>
              <a:rPr lang="en-US" sz="1400" dirty="0" smtClean="0"/>
              <a:t>-</a:t>
            </a:r>
            <a:r>
              <a:rPr lang="en-US" sz="1400" dirty="0" smtClean="0">
                <a:solidFill>
                  <a:schemeClr val="accent6"/>
                </a:solidFill>
              </a:rPr>
              <a:t>static, </a:t>
            </a:r>
            <a:r>
              <a:rPr lang="en-US" sz="1400" dirty="0" smtClean="0">
                <a:solidFill>
                  <a:srgbClr val="FF0000"/>
                </a:solidFill>
              </a:rPr>
              <a:t>ephemeral</a:t>
            </a:r>
            <a:r>
              <a:rPr lang="en-US" sz="1400" dirty="0" smtClean="0">
                <a:solidFill>
                  <a:schemeClr val="accent6"/>
                </a:solidFill>
              </a:rPr>
              <a:t>-ephemeral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3392" y="4419996"/>
            <a:ext cx="3096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Many alternatives:</a:t>
            </a:r>
          </a:p>
        </p:txBody>
      </p:sp>
    </p:spTree>
    <p:extLst>
      <p:ext uri="{BB962C8B-B14F-4D97-AF65-F5344CB8AC3E}">
        <p14:creationId xmlns:p14="http://schemas.microsoft.com/office/powerpoint/2010/main" val="16789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53" grpId="0"/>
      <p:bldP spid="54" grpId="0"/>
      <p:bldP spid="55" grpId="0"/>
      <p:bldP spid="5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Noise-protocol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559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4"/>
                <a:stretch>
                  <a:fillRect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H="1" flipV="1">
            <a:off x="4381501" y="285432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07974" y="1163207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974" y="1163207"/>
                <a:ext cx="863441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563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28537" y="1158374"/>
                <a:ext cx="869854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537" y="1158374"/>
                <a:ext cx="869854" cy="313291"/>
              </a:xfrm>
              <a:prstGeom prst="rect">
                <a:avLst/>
              </a:prstGeom>
              <a:blipFill rotWithShape="0">
                <a:blip r:embed="rId14"/>
                <a:stretch>
                  <a:fillRect l="-5594" t="-1961" r="-2098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12011" y="1155587"/>
                <a:ext cx="7486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2400" b="0" dirty="0" smtClean="0"/>
                  <a:t>,</a:t>
                </a:r>
                <a:r>
                  <a:rPr lang="nb-NO" sz="2400" b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b="0" dirty="0" smtClean="0"/>
                  <a:t>,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011" y="1155587"/>
                <a:ext cx="748666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5203" t="-25000" r="-11382" b="-5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blipFill rotWithShape="0">
                <a:blip r:embed="rId17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2185" y="5395984"/>
                <a:ext cx="3737946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Alice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Bob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85" y="5395984"/>
                <a:ext cx="3737946" cy="312650"/>
              </a:xfrm>
              <a:prstGeom prst="rect">
                <a:avLst/>
              </a:prstGeom>
              <a:blipFill rotWithShape="0">
                <a:blip r:embed="rId18"/>
                <a:stretch>
                  <a:fillRect l="-212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12185" y="4921970"/>
                <a:ext cx="3331874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Alice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Bob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85" y="4921970"/>
                <a:ext cx="3331874" cy="312650"/>
              </a:xfrm>
              <a:prstGeom prst="rect">
                <a:avLst/>
              </a:prstGeom>
              <a:blipFill rotWithShape="0">
                <a:blip r:embed="rId19"/>
                <a:stretch>
                  <a:fillRect l="-2377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12185" y="5895838"/>
                <a:ext cx="4190378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Alice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Bob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85" y="5895838"/>
                <a:ext cx="4190378" cy="312650"/>
              </a:xfrm>
              <a:prstGeom prst="rect">
                <a:avLst/>
              </a:prstGeom>
              <a:blipFill rotWithShape="0">
                <a:blip r:embed="rId20"/>
                <a:stretch>
                  <a:fillRect l="-1890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586993" y="4970472"/>
            <a:ext cx="5767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</a:t>
            </a:r>
            <a:r>
              <a:rPr lang="en-US" sz="1400" dirty="0" smtClean="0">
                <a:solidFill>
                  <a:srgbClr val="FF0000"/>
                </a:solidFill>
              </a:rPr>
              <a:t>tatic</a:t>
            </a:r>
            <a:r>
              <a:rPr lang="en-US" sz="1400" dirty="0" smtClean="0"/>
              <a:t>-</a:t>
            </a:r>
            <a:r>
              <a:rPr lang="en-US" sz="1400" dirty="0" smtClean="0">
                <a:solidFill>
                  <a:schemeClr val="accent6"/>
                </a:solidFill>
              </a:rPr>
              <a:t>ephemeral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ephemeral</a:t>
            </a:r>
            <a:r>
              <a:rPr lang="en-US" sz="1400" dirty="0" smtClean="0"/>
              <a:t>-</a:t>
            </a:r>
            <a:r>
              <a:rPr lang="en-US" sz="1400" dirty="0" smtClean="0">
                <a:solidFill>
                  <a:schemeClr val="accent6"/>
                </a:solidFill>
              </a:rPr>
              <a:t>static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86993" y="5439399"/>
            <a:ext cx="5767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</a:t>
            </a:r>
            <a:r>
              <a:rPr lang="en-US" sz="1400" dirty="0" smtClean="0">
                <a:solidFill>
                  <a:srgbClr val="FF0000"/>
                </a:solidFill>
              </a:rPr>
              <a:t>tatic</a:t>
            </a:r>
            <a:r>
              <a:rPr lang="en-US" sz="1400" dirty="0" smtClean="0"/>
              <a:t>-</a:t>
            </a:r>
            <a:r>
              <a:rPr lang="en-US" sz="1400" dirty="0" smtClean="0">
                <a:solidFill>
                  <a:schemeClr val="accent6"/>
                </a:solidFill>
              </a:rPr>
              <a:t>ephemeral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ephemeral</a:t>
            </a:r>
            <a:r>
              <a:rPr lang="en-US" sz="1400" dirty="0" smtClean="0"/>
              <a:t>-</a:t>
            </a:r>
            <a:r>
              <a:rPr lang="en-US" sz="1400" dirty="0" smtClean="0">
                <a:solidFill>
                  <a:schemeClr val="accent6"/>
                </a:solidFill>
              </a:rPr>
              <a:t>static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ephemeral</a:t>
            </a:r>
            <a:r>
              <a:rPr lang="en-US" sz="1400" dirty="0" smtClean="0"/>
              <a:t>-</a:t>
            </a:r>
            <a:r>
              <a:rPr lang="en-US" sz="1400" dirty="0" smtClean="0">
                <a:solidFill>
                  <a:schemeClr val="accent6"/>
                </a:solidFill>
              </a:rPr>
              <a:t>ephemeral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86994" y="5935464"/>
            <a:ext cx="6162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static</a:t>
            </a:r>
            <a:r>
              <a:rPr lang="en-US" sz="1400" dirty="0" smtClean="0"/>
              <a:t>-</a:t>
            </a:r>
            <a:r>
              <a:rPr lang="en-US" sz="1400" dirty="0" smtClean="0">
                <a:solidFill>
                  <a:schemeClr val="accent6"/>
                </a:solidFill>
              </a:rPr>
              <a:t>static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ephemeral</a:t>
            </a:r>
            <a:r>
              <a:rPr lang="en-US" sz="1400" dirty="0" smtClean="0"/>
              <a:t>-</a:t>
            </a:r>
            <a:r>
              <a:rPr lang="en-US" sz="1400" dirty="0" smtClean="0">
                <a:solidFill>
                  <a:schemeClr val="accent6"/>
                </a:solidFill>
              </a:rPr>
              <a:t>static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ephemeral</a:t>
            </a:r>
            <a:r>
              <a:rPr lang="en-US" sz="1400" dirty="0" smtClean="0"/>
              <a:t>-</a:t>
            </a:r>
            <a:r>
              <a:rPr lang="en-US" sz="1400" dirty="0" smtClean="0">
                <a:solidFill>
                  <a:schemeClr val="accent6"/>
                </a:solidFill>
              </a:rPr>
              <a:t>static, </a:t>
            </a:r>
            <a:r>
              <a:rPr lang="en-US" sz="1400" dirty="0" smtClean="0">
                <a:solidFill>
                  <a:srgbClr val="FF0000"/>
                </a:solidFill>
              </a:rPr>
              <a:t>ephemeral</a:t>
            </a:r>
            <a:r>
              <a:rPr lang="en-US" sz="1400" dirty="0" smtClean="0">
                <a:solidFill>
                  <a:schemeClr val="accent6"/>
                </a:solidFill>
              </a:rPr>
              <a:t>-ephemeral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3392" y="4419996"/>
            <a:ext cx="3096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Many alternatives: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9214867" y="1217904"/>
            <a:ext cx="338036" cy="127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9536235" y="1009319"/>
            <a:ext cx="1660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Long-term key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2158108" y="1217284"/>
            <a:ext cx="288415" cy="929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720587" y="1003021"/>
            <a:ext cx="1528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Long-term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076077" y="3498174"/>
                <a:ext cx="34598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Alice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Bob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077" y="3498174"/>
                <a:ext cx="3459858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264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313085" y="3967102"/>
                <a:ext cx="3410485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Alice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Bob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085" y="3967102"/>
                <a:ext cx="3410485" cy="347403"/>
              </a:xfrm>
              <a:prstGeom prst="rect">
                <a:avLst/>
              </a:prstGeom>
              <a:blipFill rotWithShape="0">
                <a:blip r:embed="rId22"/>
                <a:stretch>
                  <a:fillRect l="-1607"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89817" y="3498174"/>
                <a:ext cx="3527889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Alice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Bob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817" y="3498174"/>
                <a:ext cx="3527889" cy="347403"/>
              </a:xfrm>
              <a:prstGeom prst="rect">
                <a:avLst/>
              </a:prstGeom>
              <a:blipFill rotWithShape="0">
                <a:blip r:embed="rId23"/>
                <a:stretch>
                  <a:fillRect l="-2591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555366" y="3987726"/>
                <a:ext cx="3410485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Alice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Bob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366" y="3987726"/>
                <a:ext cx="3410485" cy="347403"/>
              </a:xfrm>
              <a:prstGeom prst="rect">
                <a:avLst/>
              </a:prstGeom>
              <a:blipFill rotWithShape="0">
                <a:blip r:embed="rId24"/>
                <a:stretch>
                  <a:fillRect l="-1607"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27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" grpId="0"/>
      <p:bldP spid="29" grpId="0"/>
      <p:bldP spid="31" grpId="0"/>
      <p:bldP spid="4" grpId="0"/>
      <p:bldP spid="44" grpId="0"/>
      <p:bldP spid="46" grpId="0"/>
      <p:bldP spid="47" grpId="0"/>
      <p:bldP spid="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itle 50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dirty="0" smtClean="0"/>
                  <a:t>-party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</a:t>
                </a:r>
                <a:endParaRPr lang="en-US" dirty="0"/>
              </a:p>
            </p:txBody>
          </p:sp>
        </mc:Choice>
        <mc:Fallback xmlns="">
          <p:sp>
            <p:nvSpPr>
              <p:cNvPr id="51" name="Title 5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53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8501419" cy="5068415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i="1" dirty="0" smtClean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 smtClean="0"/>
                  <a:t>-party </a:t>
                </a:r>
                <a:r>
                  <a:rPr lang="en-US" sz="1800" dirty="0" err="1" smtClean="0"/>
                  <a:t>Diffie</a:t>
                </a:r>
                <a:r>
                  <a:rPr lang="en-US" sz="1800" dirty="0" smtClean="0"/>
                  <a:t>-Hellman possible in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800" dirty="0" smtClean="0"/>
                  <a:t> rounds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1-round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 smtClean="0"/>
                  <a:t>-party </a:t>
                </a:r>
                <a:r>
                  <a:rPr lang="en-US" sz="1800" dirty="0" err="1" smtClean="0"/>
                  <a:t>Diffie</a:t>
                </a:r>
                <a:r>
                  <a:rPr lang="en-US" sz="1800" dirty="0" smtClean="0"/>
                  <a:t>-Hellman: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600" dirty="0" smtClean="0"/>
                  <a:t>  –  normal </a:t>
                </a:r>
                <a:r>
                  <a:rPr lang="en-US" sz="1600" dirty="0" err="1" smtClean="0"/>
                  <a:t>Diffie</a:t>
                </a:r>
                <a:r>
                  <a:rPr lang="en-US" sz="1600" dirty="0" smtClean="0"/>
                  <a:t>-Hellman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600" dirty="0" smtClean="0"/>
                  <a:t>  – </a:t>
                </a:r>
                <a:r>
                  <a:rPr lang="en-US" sz="1600" dirty="0" err="1" smtClean="0"/>
                  <a:t>Diffie</a:t>
                </a:r>
                <a:r>
                  <a:rPr lang="en-US" sz="1600" dirty="0" smtClean="0"/>
                  <a:t>-Hellman with </a:t>
                </a:r>
                <a:r>
                  <a:rPr lang="en-US" sz="1600" i="1" dirty="0" smtClean="0"/>
                  <a:t>bilinear pairings </a:t>
                </a:r>
                <a:r>
                  <a:rPr lang="en-US" sz="1600" dirty="0" smtClean="0"/>
                  <a:t>(</a:t>
                </a:r>
                <a:r>
                  <a:rPr lang="en-US" sz="1600" b="1" dirty="0" err="1" smtClean="0"/>
                  <a:t>Joux</a:t>
                </a:r>
                <a:r>
                  <a:rPr lang="en-US" sz="1600" b="1" dirty="0" smtClean="0"/>
                  <a:t> ’00</a:t>
                </a:r>
                <a:r>
                  <a:rPr lang="en-US" sz="1600" dirty="0" smtClean="0"/>
                  <a:t>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sz="1600" dirty="0" smtClean="0"/>
                  <a:t>  – open problem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Possible with </a:t>
                </a:r>
                <a:r>
                  <a:rPr lang="en-US" sz="1400" i="1" dirty="0" smtClean="0"/>
                  <a:t>multilinear maps</a:t>
                </a:r>
                <a:r>
                  <a:rPr lang="en-US" sz="1400" dirty="0"/>
                  <a:t> </a:t>
                </a:r>
                <a:r>
                  <a:rPr lang="en-US" sz="1400" dirty="0" smtClean="0"/>
                  <a:t>(very advanced)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…but we don’t know any secure multilinear maps 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</a:t>
                </a:r>
                <a:endParaRPr lang="en-US" sz="1400" dirty="0"/>
              </a:p>
            </p:txBody>
          </p:sp>
        </mc:Choice>
        <mc:Fallback xmlns="">
          <p:sp>
            <p:nvSpPr>
              <p:cNvPr id="54" name="Content Placeholder 5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8501419" cy="5068415"/>
              </a:xfrm>
              <a:blipFill rotWithShape="0">
                <a:blip r:embed="rId3"/>
                <a:stretch>
                  <a:fillRect l="-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660" y="1652567"/>
            <a:ext cx="406514" cy="763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5071" y="1595417"/>
            <a:ext cx="488080" cy="90879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9746351" y="1823744"/>
            <a:ext cx="930160" cy="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9725569" y="2215136"/>
            <a:ext cx="930160" cy="0"/>
          </a:xfrm>
          <a:prstGeom prst="straightConnector1">
            <a:avLst/>
          </a:prstGeom>
          <a:ln w="12700">
            <a:headEnd type="triangl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967244" y="1413243"/>
                <a:ext cx="488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7244" y="1413243"/>
                <a:ext cx="488373" cy="369332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970178" y="1846198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0178" y="1846198"/>
                <a:ext cx="488373" cy="379784"/>
              </a:xfrm>
              <a:prstGeom prst="rect">
                <a:avLst/>
              </a:prstGeom>
              <a:blipFill>
                <a:blip r:embed="rId8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 bwMode="auto">
          <a:xfrm>
            <a:off x="9746351" y="1836006"/>
            <a:ext cx="930160" cy="389976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840192" y="1578966"/>
                <a:ext cx="488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192" y="1578966"/>
                <a:ext cx="488373" cy="369332"/>
              </a:xfrm>
              <a:prstGeom prst="rect">
                <a:avLst/>
              </a:prstGeom>
              <a:blipFill>
                <a:blip r:embed="rId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 flipV="1">
            <a:off x="9725569" y="1846198"/>
            <a:ext cx="930160" cy="389976"/>
          </a:xfrm>
          <a:prstGeom prst="straightConnector1">
            <a:avLst/>
          </a:prstGeom>
          <a:ln w="12700">
            <a:headEnd type="triangl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305460" y="1573740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5460" y="1573740"/>
                <a:ext cx="488373" cy="379784"/>
              </a:xfrm>
              <a:prstGeom prst="rect">
                <a:avLst/>
              </a:prstGeom>
              <a:blipFill>
                <a:blip r:embed="rId10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043929" y="2623698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929" y="2623698"/>
                <a:ext cx="488373" cy="379784"/>
              </a:xfrm>
              <a:prstGeom prst="rect">
                <a:avLst/>
              </a:prstGeom>
              <a:blipFill>
                <a:blip r:embed="rId11"/>
                <a:stretch>
                  <a:fillRect r="-3750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919636" y="2623698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636" y="2623698"/>
                <a:ext cx="488373" cy="379784"/>
              </a:xfrm>
              <a:prstGeom prst="rect">
                <a:avLst/>
              </a:prstGeom>
              <a:blipFill>
                <a:blip r:embed="rId12"/>
                <a:stretch>
                  <a:fillRect r="-5000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088" y="3730736"/>
            <a:ext cx="406514" cy="7633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6731" y="4901885"/>
            <a:ext cx="488080" cy="908792"/>
          </a:xfrm>
          <a:prstGeom prst="rect">
            <a:avLst/>
          </a:prstGeom>
        </p:spPr>
      </p:pic>
      <p:pic>
        <p:nvPicPr>
          <p:cNvPr id="1026" name="Picture 2" descr="Dreadlocks Clip Art - Royalty Free - GoGraph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r="25741" b="9817"/>
          <a:stretch/>
        </p:blipFill>
        <p:spPr bwMode="auto">
          <a:xfrm>
            <a:off x="10665073" y="5045677"/>
            <a:ext cx="505920" cy="102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755765" y="3989809"/>
                <a:ext cx="488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765" y="3989809"/>
                <a:ext cx="488373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690240" y="4144049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0240" y="4144049"/>
                <a:ext cx="488373" cy="379784"/>
              </a:xfrm>
              <a:prstGeom prst="rect">
                <a:avLst/>
              </a:prstGeom>
              <a:blipFill rotWithShape="0">
                <a:blip r:embed="rId15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723057" y="6254452"/>
                <a:ext cx="488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057" y="6254452"/>
                <a:ext cx="488373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033874" y="5417906"/>
                <a:ext cx="488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874" y="5417906"/>
                <a:ext cx="488373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113923" y="3567984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923" y="3567984"/>
                <a:ext cx="488373" cy="379784"/>
              </a:xfrm>
              <a:prstGeom prst="rect">
                <a:avLst/>
              </a:prstGeom>
              <a:blipFill rotWithShape="0">
                <a:blip r:embed="rId18"/>
                <a:stretch>
                  <a:fillRect r="-5000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1246638" y="5524214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6638" y="5524214"/>
                <a:ext cx="488373" cy="379784"/>
              </a:xfrm>
              <a:prstGeom prst="rect">
                <a:avLst/>
              </a:prstGeom>
              <a:blipFill rotWithShape="0">
                <a:blip r:embed="rId19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753904" y="3989808"/>
                <a:ext cx="488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904" y="3989808"/>
                <a:ext cx="488373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687281" y="4141526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7281" y="4141526"/>
                <a:ext cx="488373" cy="379784"/>
              </a:xfrm>
              <a:prstGeom prst="rect">
                <a:avLst/>
              </a:prstGeom>
              <a:blipFill rotWithShape="0">
                <a:blip r:embed="rId21"/>
                <a:stretch>
                  <a:fillRect r="-5000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723057" y="6238863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057" y="6238863"/>
                <a:ext cx="488373" cy="379784"/>
              </a:xfrm>
              <a:prstGeom prst="rect">
                <a:avLst/>
              </a:prstGeom>
              <a:blipFill rotWithShape="0">
                <a:blip r:embed="rId22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033217" y="5401293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217" y="5401293"/>
                <a:ext cx="488373" cy="379784"/>
              </a:xfrm>
              <a:prstGeom prst="rect">
                <a:avLst/>
              </a:prstGeom>
              <a:blipFill rotWithShape="0">
                <a:blip r:embed="rId23"/>
                <a:stretch>
                  <a:fillRect r="-17500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0113923" y="3565240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923" y="3565240"/>
                <a:ext cx="488373" cy="379784"/>
              </a:xfrm>
              <a:prstGeom prst="rect">
                <a:avLst/>
              </a:prstGeom>
              <a:blipFill rotWithShape="0">
                <a:blip r:embed="rId24"/>
                <a:stretch>
                  <a:fillRect r="-18750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1246605" y="5524214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6605" y="5524214"/>
                <a:ext cx="488373" cy="379784"/>
              </a:xfrm>
              <a:prstGeom prst="rect">
                <a:avLst/>
              </a:prstGeom>
              <a:blipFill rotWithShape="0">
                <a:blip r:embed="rId25"/>
                <a:stretch>
                  <a:fillRect r="-17500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 bwMode="auto">
          <a:xfrm>
            <a:off x="8789967" y="4195500"/>
            <a:ext cx="2049520" cy="1924938"/>
          </a:xfrm>
          <a:prstGeom prst="arc">
            <a:avLst>
              <a:gd name="adj1" fmla="val 12494522"/>
              <a:gd name="adj2" fmla="val 1520260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 bwMode="auto">
          <a:xfrm rot="5400000">
            <a:off x="8855596" y="4252466"/>
            <a:ext cx="2161657" cy="2025569"/>
          </a:xfrm>
          <a:prstGeom prst="arc">
            <a:avLst>
              <a:gd name="adj1" fmla="val 11907038"/>
              <a:gd name="adj2" fmla="val 1520260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 bwMode="auto">
          <a:xfrm rot="13549864">
            <a:off x="8552721" y="4016276"/>
            <a:ext cx="2409743" cy="2085792"/>
          </a:xfrm>
          <a:prstGeom prst="arc">
            <a:avLst>
              <a:gd name="adj1" fmla="val 11234282"/>
              <a:gd name="adj2" fmla="val 1520260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315822" y="4995588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Round 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315822" y="4998071"/>
            <a:ext cx="12812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Round 2</a:t>
            </a:r>
          </a:p>
        </p:txBody>
      </p:sp>
    </p:spTree>
    <p:extLst>
      <p:ext uri="{BB962C8B-B14F-4D97-AF65-F5344CB8AC3E}">
        <p14:creationId xmlns:p14="http://schemas.microsoft.com/office/powerpoint/2010/main" val="157921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22" grpId="0"/>
      <p:bldP spid="23" grpId="0"/>
      <p:bldP spid="24" grpId="0"/>
      <p:bldP spid="34" grpId="0"/>
      <p:bldP spid="34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3" grpId="0"/>
      <p:bldP spid="44" grpId="0"/>
      <p:bldP spid="45" grpId="0"/>
      <p:bldP spid="46" grpId="0"/>
      <p:bldP spid="47" grpId="0"/>
      <p:bldP spid="32" grpId="0" animBg="1"/>
      <p:bldP spid="52" grpId="0" animBg="1"/>
      <p:bldP spid="53" grpId="0" animBg="1"/>
      <p:bldP spid="2" grpId="0"/>
      <p:bldP spid="2" grpId="1"/>
      <p:bldP spid="3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Special algorithms needed to deal with the large numbers in asymmetric cryptography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Square-and-multiply for group exponentiation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Not secure against side-channel attacks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Prime finding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Common in practice: pick random number; check if prime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Primality tests: Fermat's, Miller-Rabin (small one-sided error)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Plain </a:t>
            </a:r>
            <a:r>
              <a:rPr lang="en-US" dirty="0" err="1" smtClean="0"/>
              <a:t>Diffie</a:t>
            </a:r>
            <a:r>
              <a:rPr lang="en-US" dirty="0" smtClean="0"/>
              <a:t>-Hellman is </a:t>
            </a:r>
            <a:r>
              <a:rPr lang="en-US" i="1" dirty="0" smtClean="0"/>
              <a:t>not</a:t>
            </a:r>
            <a:r>
              <a:rPr lang="en-US" dirty="0" smtClean="0"/>
              <a:t> secure against active adversaries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Man-in-the-middle attack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Problem: lack of authentication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Common solution: digital signatures (used in TLS, IPsec, SSH)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Modern solution: long-term </a:t>
            </a:r>
            <a:r>
              <a:rPr lang="en-US" dirty="0" err="1" smtClean="0"/>
              <a:t>Diffie</a:t>
            </a:r>
            <a:r>
              <a:rPr lang="en-US" dirty="0" smtClean="0"/>
              <a:t>-Hellman keys mixed with ephemeral </a:t>
            </a:r>
            <a:r>
              <a:rPr lang="en-US" dirty="0" err="1" smtClean="0"/>
              <a:t>Diffie</a:t>
            </a:r>
            <a:r>
              <a:rPr lang="en-US" dirty="0" smtClean="0"/>
              <a:t>-Hellman keys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Noise protocol, Signal, </a:t>
            </a:r>
            <a:r>
              <a:rPr lang="en-US" dirty="0" err="1" smtClean="0"/>
              <a:t>What'sApp</a:t>
            </a:r>
            <a:r>
              <a:rPr lang="en-US" dirty="0" smtClean="0"/>
              <a:t>, Facebook Messenger Secret Conversations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Why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 smtClean="0"/>
                  <a:t> a group?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095" t="-24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7"/>
                <a:ext cx="11137237" cy="2581375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nb-NO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1, 2,  …, </m:t>
                        </m:r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1800" dirty="0" smtClean="0"/>
              </a:p>
              <a:p>
                <a:pPr marL="0" indent="0"/>
                <a:endParaRPr lang="en-US" sz="7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Associativity  	</a:t>
                </a:r>
                <a:r>
                  <a:rPr lang="en-US" sz="18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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b-NO" sz="1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func>
                      <m:funcPr>
                        <m:ctrlPr>
                          <a:rPr lang="nb-NO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a:rPr lang="nb-NO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14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mod</m:t>
                        </m:r>
                      </m:fName>
                      <m:e>
                        <m:r>
                          <a:rPr lang="nb-NO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</m:func>
                  </m:oMath>
                </a14:m>
                <a:endParaRPr lang="en-US" sz="1800" dirty="0" smtClean="0">
                  <a:sym typeface="Wingdings" panose="05000000000000000000" pitchFamily="2" charset="2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ym typeface="Wingdings" panose="05000000000000000000" pitchFamily="2" charset="2"/>
                  </a:rPr>
                  <a:t>Identity 	</a:t>
                </a:r>
                <a:r>
                  <a:rPr lang="en-US" sz="18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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1⋅</m:t>
                    </m:r>
                    <m:r>
                      <a:rPr lang="nb-NO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nb-NO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nb-NO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nb-NO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⋅1=</m:t>
                    </m:r>
                    <m:r>
                      <a:rPr lang="nb-NO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func>
                      <m:funcPr>
                        <m:ctrlPr>
                          <a:rPr lang="nb-NO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a:rPr lang="nb-NO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mod</m:t>
                        </m:r>
                      </m:fName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</m:func>
                  </m:oMath>
                </a14:m>
                <a:endParaRPr lang="en-US" sz="1800" dirty="0" smtClean="0">
                  <a:sym typeface="Wingdings" panose="05000000000000000000" pitchFamily="2" charset="2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ym typeface="Wingdings" panose="05000000000000000000" pitchFamily="2" charset="2"/>
                  </a:rPr>
                  <a:t>Inverses	</a:t>
                </a:r>
                <a:r>
                  <a:rPr lang="en-US" sz="18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?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  </a:t>
                </a:r>
              </a:p>
              <a:p>
                <a:pPr marL="0" indent="0"/>
                <a:endParaRPr lang="en-US" sz="1050" dirty="0">
                  <a:sym typeface="Wingdings" panose="05000000000000000000" pitchFamily="2" charset="2"/>
                </a:endParaRPr>
              </a:p>
              <a:p>
                <a:pPr marL="0" indent="0"/>
                <a:r>
                  <a:rPr lang="en-US" sz="1800" dirty="0" smtClean="0">
                    <a:sym typeface="Wingdings" panose="05000000000000000000" pitchFamily="2" charset="2"/>
                  </a:rPr>
                  <a:t>          Given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nb-NO" sz="1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sSubSup>
                      <m:sSub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 smtClean="0">
                    <a:sym typeface="Wingdings" panose="05000000000000000000" pitchFamily="2" charset="2"/>
                  </a:rPr>
                  <a:t> can we always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sSubSup>
                      <m:sSub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 smtClean="0">
                    <a:sym typeface="Wingdings" panose="05000000000000000000" pitchFamily="2" charset="2"/>
                  </a:rPr>
                  <a:t>? </a:t>
                </a:r>
                <a:endParaRPr lang="en-US" sz="1800" dirty="0" smtClean="0"/>
              </a:p>
              <a:p>
                <a:pPr marL="0" indent="0"/>
                <a:r>
                  <a:rPr lang="en-US" sz="1800" dirty="0" smtClean="0"/>
                  <a:t>          Need to solve:		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=1</m:t>
                    </m:r>
                    <m:func>
                      <m:func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8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sz="1800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7"/>
                <a:ext cx="11137237" cy="2581375"/>
              </a:xfrm>
              <a:blipFill rotWithShape="0">
                <a:blip r:embed="rId3"/>
                <a:stretch>
                  <a:fillRect l="-328" t="-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7725973" y="1064656"/>
                <a:ext cx="4034656" cy="1179185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 smtClean="0"/>
                  <a:t>Definition: </a:t>
                </a:r>
                <a:r>
                  <a:rPr lang="en-US" sz="1200" dirty="0" smtClean="0"/>
                  <a:t>A </a:t>
                </a:r>
                <a:r>
                  <a:rPr lang="en-US" sz="1200" b="1" dirty="0" smtClean="0"/>
                  <a:t>group</a:t>
                </a:r>
                <a:r>
                  <a:rPr lang="en-US" sz="1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, ∘</m:t>
                        </m:r>
                      </m:e>
                    </m:d>
                  </m:oMath>
                </a14:m>
                <a:r>
                  <a:rPr lang="en-US" sz="1200" dirty="0" smtClean="0"/>
                  <a:t> </a:t>
                </a:r>
                <a:r>
                  <a:rPr lang="nb-NO" sz="1200" dirty="0" smtClean="0"/>
                  <a:t>…</a:t>
                </a:r>
                <a:endParaRPr lang="en-US" sz="1200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/>
                  <a:t> </a:t>
                </a:r>
                <a:r>
                  <a:rPr lang="en-US" sz="1200" dirty="0" smtClean="0"/>
                  <a:t>   </a:t>
                </a:r>
                <a:r>
                  <a:rPr lang="en-US" sz="1200" dirty="0" smtClean="0">
                    <a:latin typeface="Script MT Bold" panose="03040602040607080904" pitchFamily="66" charset="0"/>
                  </a:rPr>
                  <a:t>G1</a:t>
                </a:r>
                <a:r>
                  <a:rPr lang="en-US" sz="1200" dirty="0" smtClean="0"/>
                  <a:t>: </a:t>
                </a:r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1200" dirty="0" smtClean="0"/>
                  <a:t> 	 (associativity)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/>
                  <a:t> </a:t>
                </a:r>
                <a:r>
                  <a:rPr lang="en-US" sz="1200" dirty="0" smtClean="0"/>
                  <a:t>   </a:t>
                </a:r>
                <a:r>
                  <a:rPr lang="en-US" sz="1200" dirty="0" smtClean="0">
                    <a:latin typeface="Script MT Bold" panose="03040602040607080904" pitchFamily="66" charset="0"/>
                  </a:rPr>
                  <a:t>G2</a:t>
                </a:r>
                <a:r>
                  <a:rPr lang="en-US" sz="1200" dirty="0" smtClean="0"/>
                  <a:t>: 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2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dirty="0" smtClean="0"/>
                  <a:t>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 smtClean="0"/>
                  <a:t>	 (identity)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/>
                  <a:t> </a:t>
                </a:r>
                <a:r>
                  <a:rPr lang="en-US" sz="1200" dirty="0" smtClean="0"/>
                  <a:t>   </a:t>
                </a:r>
                <a:r>
                  <a:rPr lang="en-US" sz="1200" dirty="0" smtClean="0">
                    <a:latin typeface="Script MT Bold" panose="03040602040607080904" pitchFamily="66" charset="0"/>
                  </a:rPr>
                  <a:t>G3</a:t>
                </a:r>
                <a:r>
                  <a:rPr lang="en-US" sz="1200" dirty="0" smtClean="0"/>
                  <a:t>: 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p>
                    </m:sSup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2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dirty="0" smtClean="0"/>
                  <a:t> 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200" dirty="0" smtClean="0"/>
                  <a:t>   (inverses)</a:t>
                </a:r>
                <a:endParaRPr lang="en-US" sz="12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5973" y="1064656"/>
                <a:ext cx="4034656" cy="1179185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03504" y="3718808"/>
                <a:ext cx="53988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Claim: 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 </a:t>
                </a:r>
                <a:r>
                  <a:rPr lang="en-US" dirty="0" smtClean="0"/>
                  <a:t>such that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504" y="3718808"/>
                <a:ext cx="539885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01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03503" y="4256652"/>
                <a:ext cx="1045712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Proof: 	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lit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sz="1000" dirty="0"/>
              </a:p>
              <a:p>
                <a:pPr marL="342900" indent="-342900">
                  <a:buClr>
                    <a:schemeClr val="bg1">
                      <a:lumMod val="50000"/>
                    </a:schemeClr>
                  </a:buClr>
                  <a:buSzPct val="75000"/>
                  <a:buFont typeface="+mj-lt"/>
                  <a:buAutoNum type="arabicParenR"/>
                </a:pPr>
                <a:r>
                  <a:rPr lang="nb-NO" sz="1600" dirty="0" smtClean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nb-NO" sz="1600" dirty="0" smtClean="0"/>
                  <a:t> contains a </a:t>
                </a:r>
                <a:r>
                  <a:rPr lang="nb-NO" sz="1600" i="1" dirty="0" smtClean="0"/>
                  <a:t>positive </a:t>
                </a:r>
                <a:r>
                  <a:rPr lang="nb-NO" sz="1600" dirty="0" smtClean="0"/>
                  <a:t>integer 			     	       </a:t>
                </a:r>
                <a:r>
                  <a:rPr lang="nb-NO" sz="1200" dirty="0" smtClean="0"/>
                  <a:t>(e.g.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b-NO" sz="1200" dirty="0" smtClean="0"/>
                  <a:t> and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b-NO" sz="1200" dirty="0" smtClean="0"/>
                  <a:t>)  </a:t>
                </a:r>
                <a:endParaRPr lang="nb-NO" sz="1600" dirty="0" smtClean="0"/>
              </a:p>
              <a:p>
                <a:pPr marL="342900" indent="-342900">
                  <a:buClr>
                    <a:schemeClr val="bg1">
                      <a:lumMod val="50000"/>
                    </a:schemeClr>
                  </a:buClr>
                  <a:buSzPct val="75000"/>
                  <a:buFont typeface="+mj-lt"/>
                  <a:buAutoNum type="arabicParenR"/>
                </a:pPr>
                <a:r>
                  <a:rPr lang="nb-NO" sz="1600" b="0" dirty="0" smtClean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nb-NO" sz="1600" dirty="0" smtClean="0"/>
                  <a:t> contains a </a:t>
                </a:r>
                <a:r>
                  <a:rPr lang="nb-NO" sz="1600" i="1" dirty="0" smtClean="0"/>
                  <a:t>smallest </a:t>
                </a:r>
                <a:r>
                  <a:rPr lang="nb-NO" sz="1600" dirty="0" smtClean="0"/>
                  <a:t>positive integer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nb-NO" sz="1600" dirty="0" smtClean="0"/>
              </a:p>
              <a:p>
                <a:pPr marL="342900" indent="-342900">
                  <a:buClr>
                    <a:schemeClr val="bg1">
                      <a:lumMod val="50000"/>
                    </a:schemeClr>
                  </a:buClr>
                  <a:buSzPct val="75000"/>
                  <a:buFont typeface="+mj-lt"/>
                  <a:buAutoNum type="arabicParenR"/>
                </a:pPr>
                <a:r>
                  <a:rPr lang="nb-NO" sz="1600" b="0" dirty="0" smtClean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nb-NO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</a:t>
                </a:r>
                <a:r>
                  <a:rPr lang="nb-NO" sz="1600" dirty="0" smtClean="0"/>
                  <a:t>	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sz="1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sz="1600" dirty="0" smtClean="0"/>
              </a:p>
              <a:p>
                <a:pPr marL="342900" indent="-342900">
                  <a:buClr>
                    <a:schemeClr val="bg1">
                      <a:lumMod val="50000"/>
                    </a:schemeClr>
                  </a:buClr>
                  <a:buSzPct val="75000"/>
                  <a:buFont typeface="+mj-lt"/>
                  <a:buAutoNum type="arabicParenR"/>
                </a:pPr>
                <a:r>
                  <a:rPr lang="nb-NO" sz="16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sz="1600" b="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nb-NO" sz="1600" dirty="0" smtClean="0"/>
              </a:p>
              <a:p>
                <a:pPr marL="342900" indent="-342900">
                  <a:buClr>
                    <a:schemeClr val="bg1">
                      <a:lumMod val="50000"/>
                    </a:schemeClr>
                  </a:buClr>
                  <a:buSzPct val="75000"/>
                  <a:buFont typeface="+mj-lt"/>
                  <a:buAutoNum type="arabicParenR"/>
                </a:pPr>
                <a:r>
                  <a:rPr lang="nb-NO" sz="1600" b="0" dirty="0" smtClean="0"/>
                  <a:t>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b-NO" sz="1600" dirty="0" smtClean="0"/>
                  <a:t> 				</a:t>
                </a:r>
                <a:r>
                  <a:rPr lang="nb-NO" sz="1600" dirty="0"/>
                  <a:t>	</a:t>
                </a:r>
                <a:r>
                  <a:rPr lang="nb-NO" sz="1600" dirty="0" smtClean="0"/>
                  <a:t>	       </a:t>
                </a:r>
                <a:r>
                  <a:rPr lang="nb-NO" sz="1200" dirty="0" smtClean="0"/>
                  <a:t>(since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b-NO" sz="1200" dirty="0" smtClean="0"/>
                  <a:t> is the smallest positive integer in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nb-NO" sz="1200" dirty="0" smtClean="0"/>
                  <a:t>)</a:t>
                </a:r>
                <a:endParaRPr lang="nb-NO" sz="1600" dirty="0" smtClean="0"/>
              </a:p>
              <a:p>
                <a:pPr marL="342900" indent="-342900">
                  <a:buClr>
                    <a:schemeClr val="bg1">
                      <a:lumMod val="50000"/>
                    </a:schemeClr>
                  </a:buClr>
                  <a:buSzPct val="75000"/>
                  <a:buFont typeface="+mj-lt"/>
                  <a:buAutoNum type="arabicParenR"/>
                </a:pPr>
                <a:r>
                  <a:rPr lang="nb-NO" sz="1600" b="0" dirty="0" smtClean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b-NO" sz="1600" dirty="0" smtClean="0"/>
                  <a:t>  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nb-NO" sz="1600" dirty="0" smtClean="0"/>
                  <a:t> 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nb-NO" sz="1600" dirty="0" smtClean="0"/>
                  <a:t> 				     	       </a:t>
                </a:r>
                <a:r>
                  <a:rPr lang="nb-NO" sz="1200" dirty="0" smtClean="0"/>
                  <a:t>(since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b-NO" sz="1200" dirty="0" smtClean="0"/>
                  <a:t> is prime and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sz="1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b-NO" sz="1200" dirty="0" smtClean="0"/>
                  <a:t>)</a:t>
                </a:r>
                <a:endParaRPr lang="nb-NO" sz="1600" dirty="0" smtClean="0"/>
              </a:p>
              <a:p>
                <a:pPr marL="342900" indent="-342900">
                  <a:buClr>
                    <a:schemeClr val="bg1">
                      <a:lumMod val="50000"/>
                    </a:schemeClr>
                  </a:buClr>
                  <a:buSzPct val="75000"/>
                  <a:buFont typeface="+mj-lt"/>
                  <a:buAutoNum type="arabicParenR"/>
                </a:pPr>
                <a:r>
                  <a:rPr lang="nb-NO" sz="1600" b="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nb-NO" sz="16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503" y="4256652"/>
                <a:ext cx="10457126" cy="2308324"/>
              </a:xfrm>
              <a:prstGeom prst="rect">
                <a:avLst/>
              </a:prstGeom>
              <a:blipFill rotWithShape="0">
                <a:blip r:embed="rId6"/>
                <a:stretch>
                  <a:fillRect l="-525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34789" y="3718808"/>
                <a:ext cx="23257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nb-NO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789" y="3718808"/>
                <a:ext cx="2325753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 bwMode="auto">
          <a:xfrm rot="20383225">
            <a:off x="6247090" y="5011907"/>
            <a:ext cx="2905291" cy="950533"/>
          </a:xfrm>
          <a:prstGeom prst="roundRect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400" b="1" dirty="0" smtClean="0">
                <a:solidFill>
                  <a:schemeClr val="accent5">
                    <a:lumMod val="50000"/>
                  </a:schemeClr>
                </a:solidFill>
                <a:latin typeface="Stencil" panose="040409050D0802020404" pitchFamily="82" charset="0"/>
              </a:rPr>
              <a:t>Non-constructive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Stencil" panose="040409050D0802020404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63423" y="2728848"/>
                <a:ext cx="3025134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How do we actually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600" dirty="0" smtClean="0"/>
                  <a:t>?</a:t>
                </a:r>
                <a:br>
                  <a:rPr lang="en-US" sz="1600" dirty="0" smtClean="0"/>
                </a:br>
                <a:r>
                  <a:rPr lang="en-US" sz="1600" dirty="0" smtClean="0"/>
                  <a:t>Extended Euclidian Algorithm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423" y="2728848"/>
                <a:ext cx="3025134" cy="584775"/>
              </a:xfrm>
              <a:prstGeom prst="rect">
                <a:avLst/>
              </a:prstGeom>
              <a:blipFill>
                <a:blip r:embed="rId8"/>
                <a:stretch>
                  <a:fillRect l="-803" t="-2041" b="-112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779231" y="4117636"/>
                <a:ext cx="1447832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nb-NO" i="1"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231" y="4117636"/>
                <a:ext cx="1447832" cy="390748"/>
              </a:xfrm>
              <a:prstGeom prst="rect">
                <a:avLst/>
              </a:prstGeom>
              <a:blipFill rotWithShape="0">
                <a:blip r:embed="rId9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17625" y="5419588"/>
                <a:ext cx="18705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16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600" i="1" dirty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nb-NO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nb-NO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16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1600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1600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625" y="5419588"/>
                <a:ext cx="1870512" cy="338554"/>
              </a:xfrm>
              <a:prstGeom prst="rect">
                <a:avLst/>
              </a:prstGeom>
              <a:blipFill rotWithShape="0">
                <a:blip r:embed="rId10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45191" y="5419588"/>
                <a:ext cx="21298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dirty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nb-NO" sz="16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𝑞𝑚</m:t>
                      </m:r>
                      <m:r>
                        <a:rPr lang="nb-NO" sz="1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sz="1600" i="1" dirty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b-NO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nb-NO" sz="1600" i="1" dirty="0">
                              <a:latin typeface="Cambria Math" panose="02040503050406030204" pitchFamily="18" charset="0"/>
                            </a:rPr>
                            <m:t>𝑞𝑛</m:t>
                          </m:r>
                        </m:e>
                      </m:d>
                      <m:r>
                        <a:rPr lang="nb-NO" sz="1600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191" y="5419588"/>
                <a:ext cx="2129814" cy="338554"/>
              </a:xfrm>
              <a:prstGeom prst="rect">
                <a:avLst/>
              </a:prstGeom>
              <a:blipFill rotWithShape="0">
                <a:blip r:embed="rId11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407803" y="5427409"/>
                <a:ext cx="51270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dirty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sz="1600" i="1" dirty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803" y="5427409"/>
                <a:ext cx="512704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0537046" y="6195644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Q.E.D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259352" y="3718808"/>
                <a:ext cx="13544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1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b-NO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352" y="3718808"/>
                <a:ext cx="1354473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434789" y="4112220"/>
                <a:ext cx="1550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⟹  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789" y="4112220"/>
                <a:ext cx="1550361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30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4" grpId="0" animBg="1"/>
      <p:bldP spid="5" grpId="0"/>
      <p:bldP spid="6" grpId="0"/>
      <p:bldP spid="8" grpId="0"/>
      <p:bldP spid="13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01726" y="2810004"/>
                <a:ext cx="2085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810004"/>
                <a:ext cx="2085656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4163984" y="2016185"/>
            <a:ext cx="3182078" cy="3757349"/>
            <a:chOff x="4832232" y="561256"/>
            <a:chExt cx="4052392" cy="478500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cxnSp>
        <p:nvCxnSpPr>
          <p:cNvPr id="35" name="Straight Connector 34"/>
          <p:cNvCxnSpPr/>
          <p:nvPr/>
        </p:nvCxnSpPr>
        <p:spPr bwMode="auto">
          <a:xfrm flipV="1">
            <a:off x="3270250" y="2202086"/>
            <a:ext cx="4476750" cy="276796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Flowchart: Connector 35"/>
          <p:cNvSpPr>
            <a:spLocks noChangeAspect="1"/>
          </p:cNvSpPr>
          <p:nvPr/>
        </p:nvSpPr>
        <p:spPr bwMode="auto">
          <a:xfrm>
            <a:off x="5906571" y="3264043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7" name="Flowchart: Connector 36"/>
          <p:cNvSpPr>
            <a:spLocks noChangeAspect="1"/>
          </p:cNvSpPr>
          <p:nvPr/>
        </p:nvSpPr>
        <p:spPr bwMode="auto">
          <a:xfrm>
            <a:off x="4406782" y="4186685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17269" y="4371336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269" y="4371336"/>
                <a:ext cx="47432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816558" y="3373278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58" y="3373278"/>
                <a:ext cx="474325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564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 bwMode="auto">
          <a:xfrm flipV="1">
            <a:off x="6630002" y="2165367"/>
            <a:ext cx="0" cy="39824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Flowchart: Connector 40"/>
          <p:cNvSpPr>
            <a:spLocks noChangeAspect="1"/>
          </p:cNvSpPr>
          <p:nvPr/>
        </p:nvSpPr>
        <p:spPr bwMode="auto">
          <a:xfrm>
            <a:off x="6579508" y="5048543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42" name="Flowchart: Connector 41"/>
          <p:cNvSpPr>
            <a:spLocks noChangeAspect="1"/>
          </p:cNvSpPr>
          <p:nvPr/>
        </p:nvSpPr>
        <p:spPr bwMode="auto">
          <a:xfrm>
            <a:off x="6576002" y="2836458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729660" y="4902007"/>
                <a:ext cx="1108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660" y="4902007"/>
                <a:ext cx="1108836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623392" y="1195923"/>
                <a:ext cx="6212837" cy="85904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/>
                  <a:t>Theorem: </a:t>
                </a:r>
                <a:r>
                  <a:rPr lang="en-US" dirty="0"/>
                  <a:t>the points on an elliptic curve, together with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, is an abelian group under "geometric point addition</a:t>
                </a:r>
                <a:r>
                  <a:rPr lang="en-US" dirty="0" smtClean="0"/>
                  <a:t>"</a:t>
                </a:r>
                <a:endParaRPr lang="en-US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95923"/>
                <a:ext cx="6212837" cy="859043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08552" y="3993358"/>
                <a:ext cx="4190184" cy="98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nb-NO" sz="12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nb-NO" sz="12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552" y="3993358"/>
                <a:ext cx="4190184" cy="98142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608552" y="3610966"/>
                <a:ext cx="36829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552" y="3610966"/>
                <a:ext cx="3682927" cy="307777"/>
              </a:xfrm>
              <a:prstGeom prst="rect">
                <a:avLst/>
              </a:prstGeom>
              <a:blipFill rotWithShape="0">
                <a:blip r:embed="rId1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3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270250" y="2016185"/>
            <a:ext cx="4568246" cy="4131659"/>
            <a:chOff x="3270250" y="2016185"/>
            <a:chExt cx="4568246" cy="4131659"/>
          </a:xfrm>
        </p:grpSpPr>
        <p:grpSp>
          <p:nvGrpSpPr>
            <p:cNvPr id="32" name="Group 31"/>
            <p:cNvGrpSpPr>
              <a:grpSpLocks noChangeAspect="1"/>
            </p:cNvGrpSpPr>
            <p:nvPr/>
          </p:nvGrpSpPr>
          <p:grpSpPr>
            <a:xfrm>
              <a:off x="4163984" y="2016185"/>
              <a:ext cx="3182078" cy="3757349"/>
              <a:chOff x="4832232" y="561256"/>
              <a:chExt cx="4052392" cy="4785002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648" t="344" r="-196" b="13191"/>
              <a:stretch/>
            </p:blipFill>
            <p:spPr>
              <a:xfrm>
                <a:off x="4832232" y="561256"/>
                <a:ext cx="4052392" cy="4785002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 bwMode="auto">
              <a:xfrm>
                <a:off x="6527035" y="5089084"/>
                <a:ext cx="238125" cy="25717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b="1" dirty="0"/>
              </a:p>
            </p:txBody>
          </p:sp>
        </p:grpSp>
        <p:cxnSp>
          <p:nvCxnSpPr>
            <p:cNvPr id="35" name="Straight Connector 34"/>
            <p:cNvCxnSpPr/>
            <p:nvPr/>
          </p:nvCxnSpPr>
          <p:spPr bwMode="auto">
            <a:xfrm flipV="1">
              <a:off x="3270250" y="2202086"/>
              <a:ext cx="4476750" cy="276796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Flowchart: Connector 35"/>
            <p:cNvSpPr>
              <a:spLocks noChangeAspect="1"/>
            </p:cNvSpPr>
            <p:nvPr/>
          </p:nvSpPr>
          <p:spPr bwMode="auto">
            <a:xfrm>
              <a:off x="5906571" y="3264043"/>
              <a:ext cx="108000" cy="108000"/>
            </a:xfrm>
            <a:prstGeom prst="flowChartConnector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37" name="Flowchart: Connector 36"/>
            <p:cNvSpPr>
              <a:spLocks noChangeAspect="1"/>
            </p:cNvSpPr>
            <p:nvPr/>
          </p:nvSpPr>
          <p:spPr bwMode="auto">
            <a:xfrm>
              <a:off x="4406782" y="4186685"/>
              <a:ext cx="108000" cy="108000"/>
            </a:xfrm>
            <a:prstGeom prst="flowChartConnector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217269" y="4371336"/>
                  <a:ext cx="4743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7269" y="4371336"/>
                  <a:ext cx="47432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816558" y="3373278"/>
                  <a:ext cx="4743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558" y="3373278"/>
                  <a:ext cx="474325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564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/>
            <p:cNvCxnSpPr/>
            <p:nvPr/>
          </p:nvCxnSpPr>
          <p:spPr bwMode="auto">
            <a:xfrm flipV="1">
              <a:off x="6630002" y="2165367"/>
              <a:ext cx="0" cy="39824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Flowchart: Connector 40"/>
            <p:cNvSpPr>
              <a:spLocks noChangeAspect="1"/>
            </p:cNvSpPr>
            <p:nvPr/>
          </p:nvSpPr>
          <p:spPr bwMode="auto">
            <a:xfrm>
              <a:off x="6579508" y="5048543"/>
              <a:ext cx="108000" cy="108000"/>
            </a:xfrm>
            <a:prstGeom prst="flowChartConnector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42" name="Flowchart: Connector 41"/>
            <p:cNvSpPr>
              <a:spLocks noChangeAspect="1"/>
            </p:cNvSpPr>
            <p:nvPr/>
          </p:nvSpPr>
          <p:spPr bwMode="auto">
            <a:xfrm>
              <a:off x="6576002" y="2836458"/>
              <a:ext cx="108000" cy="108000"/>
            </a:xfrm>
            <a:prstGeom prst="flowChartConnector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6729660" y="4902007"/>
                  <a:ext cx="11088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9660" y="4902007"/>
                  <a:ext cx="1108836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623392" y="1195923"/>
                <a:ext cx="6212837" cy="85904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/>
                  <a:t>Theorem: </a:t>
                </a:r>
                <a:r>
                  <a:rPr lang="en-US" dirty="0"/>
                  <a:t>the points on an elliptic curve, together with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, is an abelian group under "geometric point addition</a:t>
                </a:r>
                <a:r>
                  <a:rPr lang="en-US" dirty="0" smtClean="0"/>
                  <a:t>"</a:t>
                </a:r>
                <a:endParaRPr lang="en-US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95923"/>
                <a:ext cx="6212837" cy="859043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08552" y="3993358"/>
                <a:ext cx="4190184" cy="98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nb-NO" sz="12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nb-NO" sz="12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552" y="3993358"/>
                <a:ext cx="4190184" cy="98142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608552" y="3610966"/>
                <a:ext cx="36829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552" y="3610966"/>
                <a:ext cx="3682927" cy="307777"/>
              </a:xfrm>
              <a:prstGeom prst="rect">
                <a:avLst/>
              </a:prstGeom>
              <a:blipFill rotWithShape="0">
                <a:blip r:embed="rId1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601726" y="2810004"/>
                <a:ext cx="1421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810004"/>
                <a:ext cx="1421050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 bwMode="auto">
              <a:xfrm>
                <a:off x="9533186" y="2771227"/>
                <a:ext cx="622845" cy="451106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33186" y="2771227"/>
                <a:ext cx="622845" cy="451106"/>
              </a:xfrm>
              <a:prstGeom prst="rect">
                <a:avLst/>
              </a:prstGeom>
              <a:blipFill rotWithShape="0">
                <a:blip r:embed="rId16"/>
                <a:stretch>
                  <a:fillRect l="-10784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96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601726" y="2810004"/>
                <a:ext cx="1421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810004"/>
                <a:ext cx="142105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623392" y="1195923"/>
                <a:ext cx="6212837" cy="85904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/>
                  <a:t>Theorem: </a:t>
                </a:r>
                <a:r>
                  <a:rPr lang="en-US" dirty="0"/>
                  <a:t>the points on an elliptic curve, together with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, is an abelian group under "geometric point addition</a:t>
                </a:r>
                <a:r>
                  <a:rPr lang="en-US" dirty="0" smtClean="0"/>
                  <a:t>"</a:t>
                </a:r>
                <a:endParaRPr lang="en-US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95923"/>
                <a:ext cx="6212837" cy="859043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443984" y="1159330"/>
                <a:ext cx="4316645" cy="70891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nb-NO" b="1" dirty="0" smtClean="0"/>
                  <a:t>Notation: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dirty="0" smtClean="0"/>
                  <a:t> = </a:t>
                </a:r>
                <a:r>
                  <a:rPr lang="nb-NO" dirty="0" smtClean="0"/>
                  <a:t>an </a:t>
                </a:r>
                <a:r>
                  <a:rPr lang="nb-NO" dirty="0"/>
                  <a:t>elliptic curve </a:t>
                </a:r>
                <a:r>
                  <a:rPr lang="nb-NO" dirty="0" smtClean="0"/>
                  <a:t>group defined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984" y="1159330"/>
                <a:ext cx="4316645" cy="708912"/>
              </a:xfrm>
              <a:prstGeom prst="rect">
                <a:avLst/>
              </a:prstGeom>
              <a:blipFill rotWithShape="0">
                <a:blip r:embed="rId9"/>
                <a:stretch>
                  <a:fillRect l="-843" b="-833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8" y="2198175"/>
            <a:ext cx="6702287" cy="4143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61843" y="2298911"/>
                <a:ext cx="139275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1" i="1" smtClean="0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b>
                              </m:sSub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43" y="2298911"/>
                <a:ext cx="1392754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 bwMode="auto">
          <a:xfrm>
            <a:off x="487727" y="4177298"/>
            <a:ext cx="686680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9533186" y="2771227"/>
                <a:ext cx="622845" cy="451106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33186" y="2771227"/>
                <a:ext cx="622845" cy="451106"/>
              </a:xfrm>
              <a:prstGeom prst="rect">
                <a:avLst/>
              </a:prstGeom>
              <a:blipFill rotWithShape="0">
                <a:blip r:embed="rId12"/>
                <a:stretch>
                  <a:fillRect l="-10784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608552" y="3993358"/>
                <a:ext cx="4190184" cy="98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nb-NO" sz="12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nb-NO" sz="12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552" y="3993358"/>
                <a:ext cx="4190184" cy="98142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08552" y="3610966"/>
                <a:ext cx="36829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552" y="3610966"/>
                <a:ext cx="3682927" cy="307777"/>
              </a:xfrm>
              <a:prstGeom prst="rect">
                <a:avLst/>
              </a:prstGeom>
              <a:blipFill rotWithShape="0">
                <a:blip r:embed="rId1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 bwMode="auto">
          <a:xfrm flipV="1">
            <a:off x="2342564" y="2319261"/>
            <a:ext cx="976997" cy="17526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Flowchart: Connector 23"/>
          <p:cNvSpPr>
            <a:spLocks noChangeAspect="1"/>
          </p:cNvSpPr>
          <p:nvPr/>
        </p:nvSpPr>
        <p:spPr bwMode="auto">
          <a:xfrm>
            <a:off x="2287636" y="4009567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5" name="Flowchart: Connector 24"/>
          <p:cNvSpPr>
            <a:spLocks noChangeAspect="1"/>
          </p:cNvSpPr>
          <p:nvPr/>
        </p:nvSpPr>
        <p:spPr bwMode="auto">
          <a:xfrm>
            <a:off x="2644474" y="3372300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50" name="Straight Connector 49"/>
          <p:cNvCxnSpPr/>
          <p:nvPr/>
        </p:nvCxnSpPr>
        <p:spPr bwMode="auto">
          <a:xfrm flipV="1">
            <a:off x="3320489" y="2319261"/>
            <a:ext cx="2094706" cy="37576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4457304" y="2134624"/>
            <a:ext cx="14127" cy="42566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Flowchart: Connector 51"/>
          <p:cNvSpPr>
            <a:spLocks noChangeAspect="1"/>
          </p:cNvSpPr>
          <p:nvPr/>
        </p:nvSpPr>
        <p:spPr bwMode="auto">
          <a:xfrm>
            <a:off x="4414138" y="3973805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65" name="Flowchart: Connector 64"/>
          <p:cNvSpPr>
            <a:spLocks noChangeAspect="1"/>
          </p:cNvSpPr>
          <p:nvPr/>
        </p:nvSpPr>
        <p:spPr bwMode="auto">
          <a:xfrm>
            <a:off x="4414138" y="4292232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987188" y="3789139"/>
                <a:ext cx="2658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88" y="3789139"/>
                <a:ext cx="265806" cy="369332"/>
              </a:xfrm>
              <a:prstGeom prst="rect">
                <a:avLst/>
              </a:prstGeom>
              <a:blipFill rotWithShape="0">
                <a:blip r:embed="rId15"/>
                <a:stretch>
                  <a:fillRect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750030" y="3241634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030" y="3241634"/>
                <a:ext cx="474325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2564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531779" y="4177298"/>
                <a:ext cx="1108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779" y="4177298"/>
                <a:ext cx="1108836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013315" y="5471010"/>
                <a:ext cx="3044503" cy="9042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sz="1600" dirty="0" smtClean="0"/>
                  <a:t> </a:t>
                </a:r>
                <a:r>
                  <a:rPr lang="en-US" sz="1600" i="1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endParaRPr lang="en-US" sz="1600" dirty="0" smtClean="0"/>
              </a:p>
              <a:p>
                <a:pPr algn="ctr"/>
                <a:endParaRPr lang="en-US" sz="1600" dirty="0" smtClean="0"/>
              </a:p>
              <a:p>
                <a:pPr algn="ctr"/>
                <a:r>
                  <a:rPr lang="nb-NO" sz="16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,+, </m:t>
                        </m:r>
                        <m:r>
                          <a:rPr lang="nb-NO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⋅ </m:t>
                        </m:r>
                      </m:e>
                    </m:d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315" y="5471010"/>
                <a:ext cx="3044503" cy="90422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 bwMode="auto">
              <a:xfrm>
                <a:off x="7443984" y="4988025"/>
                <a:ext cx="4624863" cy="548191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dirty="0"/>
                  <a:t>Both addition </a:t>
                </a:r>
                <a:r>
                  <a:rPr lang="en-US" sz="1600" i="1" dirty="0"/>
                  <a:t>and</a:t>
                </a:r>
                <a:r>
                  <a:rPr lang="en-US" sz="1600" dirty="0"/>
                  <a:t> multiplication needed </a:t>
                </a:r>
                <a:r>
                  <a:rPr lang="en-US" sz="1600" dirty="0" smtClean="0"/>
                  <a:t>mod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3984" y="4988025"/>
                <a:ext cx="4624863" cy="548191"/>
              </a:xfrm>
              <a:prstGeom prst="rect">
                <a:avLst/>
              </a:prstGeom>
              <a:blipFill rotWithShape="0">
                <a:blip r:embed="rId19"/>
                <a:stretch>
                  <a:fillRect l="-659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eft Brace 32"/>
          <p:cNvSpPr/>
          <p:nvPr/>
        </p:nvSpPr>
        <p:spPr>
          <a:xfrm rot="16200000">
            <a:off x="9467812" y="5116014"/>
            <a:ext cx="135509" cy="1614212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12655" y="6218511"/>
            <a:ext cx="1015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Finite field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8666870" y="6206752"/>
            <a:ext cx="436490" cy="1656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8496434" y="4668876"/>
            <a:ext cx="261339" cy="4829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10022776" y="4686591"/>
            <a:ext cx="381505" cy="4652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 rot="2381532">
            <a:off x="10644986" y="3891363"/>
            <a:ext cx="1116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Still valid!</a:t>
            </a:r>
          </a:p>
        </p:txBody>
      </p:sp>
    </p:spTree>
    <p:extLst>
      <p:ext uri="{BB962C8B-B14F-4D97-AF65-F5344CB8AC3E}">
        <p14:creationId xmlns:p14="http://schemas.microsoft.com/office/powerpoint/2010/main" val="34902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 animBg="1"/>
      <p:bldP spid="24" grpId="0" animBg="1"/>
      <p:bldP spid="25" grpId="0" animBg="1"/>
      <p:bldP spid="52" grpId="0" animBg="1"/>
      <p:bldP spid="65" grpId="0" animBg="1"/>
      <p:bldP spid="66" grpId="0"/>
      <p:bldP spid="67" grpId="0"/>
      <p:bldP spid="68" grpId="0"/>
      <p:bldP spid="31" grpId="0" animBg="1"/>
      <p:bldP spid="32" grpId="0" animBg="1"/>
      <p:bldP spid="33" grpId="0" animBg="1"/>
      <p:bldP spid="6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– security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46"/>
              <p:cNvSpPr>
                <a:spLocks noGrp="1"/>
              </p:cNvSpPr>
              <p:nvPr>
                <p:ph idx="1"/>
              </p:nvPr>
            </p:nvSpPr>
            <p:spPr>
              <a:xfrm>
                <a:off x="623391" y="1065002"/>
                <a:ext cx="11137237" cy="5538584"/>
              </a:xfrm>
            </p:spPr>
            <p:txBody>
              <a:bodyPr/>
              <a:lstStyle/>
              <a:p>
                <a:pPr marL="0" indent="0"/>
                <a:endParaRPr lang="en-US" b="1" dirty="0" smtClean="0"/>
              </a:p>
              <a:p>
                <a:pPr marL="0" indent="0"/>
                <a:endParaRPr lang="en-US" b="1" dirty="0"/>
              </a:p>
              <a:p>
                <a:pPr marL="0" indent="0"/>
                <a:endParaRPr lang="en-US" b="1" dirty="0" smtClean="0"/>
              </a:p>
              <a:p>
                <a:pPr marL="0" indent="0"/>
                <a:endParaRPr lang="en-US" b="1" dirty="0"/>
              </a:p>
              <a:p>
                <a:pPr marL="0" indent="0"/>
                <a:endParaRPr lang="en-US" b="1" dirty="0" smtClean="0"/>
              </a:p>
              <a:p>
                <a:pPr marL="0" indent="0"/>
                <a:endParaRPr lang="en-US" b="1" dirty="0"/>
              </a:p>
              <a:p>
                <a:pPr marL="0" indent="0"/>
                <a:endParaRPr lang="en-US" b="1" dirty="0" smtClean="0"/>
              </a:p>
              <a:p>
                <a:pPr marL="0" indent="0"/>
                <a:endParaRPr lang="en-US" b="1" dirty="0" smtClean="0"/>
              </a:p>
              <a:p>
                <a:pPr marL="0" indent="0"/>
                <a:endParaRPr lang="en-US" b="1" dirty="0" smtClean="0"/>
              </a:p>
              <a:p>
                <a:pPr marL="0" indent="0"/>
                <a:endParaRPr lang="en-US" b="1" dirty="0" smtClean="0"/>
              </a:p>
              <a:p>
                <a:pPr marL="0" indent="0"/>
                <a:r>
                  <a:rPr lang="en-US" sz="1600" b="1" dirty="0" smtClean="0"/>
                  <a:t>Security (given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6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b="1" dirty="0" smtClean="0"/>
                  <a:t>):</a:t>
                </a:r>
                <a:endParaRPr lang="en-US" sz="1600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Must be hard to compute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1600" dirty="0"/>
                  <a:t> 	</a:t>
                </a:r>
                <a:r>
                  <a:rPr lang="en-US" sz="1600" dirty="0" smtClean="0"/>
                  <a:t>		(</a:t>
                </a:r>
                <a:r>
                  <a:rPr lang="en-US" sz="1600" dirty="0"/>
                  <a:t>DH assumption)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Must be hard to find </a:t>
                </a:r>
                <a14:m>
                  <m:oMath xmlns:m="http://schemas.openxmlformats.org/officeDocument/2006/math">
                    <m:r>
                      <a:rPr lang="nb-NO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 (or </a:t>
                </a:r>
                <a14:m>
                  <m:oMath xmlns:m="http://schemas.openxmlformats.org/officeDocument/2006/math">
                    <m:r>
                      <a:rPr lang="nb-NO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		</a:t>
                </a:r>
                <a:r>
                  <a:rPr lang="en-US" sz="1600" dirty="0" smtClean="0"/>
                  <a:t>	(</a:t>
                </a:r>
                <a:r>
                  <a:rPr lang="en-US" sz="1600" dirty="0"/>
                  <a:t>DLOG assumption</a:t>
                </a:r>
                <a:r>
                  <a:rPr lang="en-US" sz="1600" dirty="0" smtClean="0"/>
                  <a:t>)</a:t>
                </a:r>
                <a:endParaRPr lang="en-US" sz="100" dirty="0"/>
              </a:p>
              <a:p>
                <a:endParaRPr lang="en-US" sz="7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nb-NO" sz="1600" b="1" i="1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sz="1600" dirty="0"/>
                  <a:t> 	</a:t>
                </a:r>
                <a:r>
                  <a:rPr lang="en-US" sz="1600" dirty="0" smtClean="0"/>
                  <a:t>				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not secure</a:t>
                </a:r>
                <a:endParaRPr lang="en-US" sz="1600" dirty="0">
                  <a:solidFill>
                    <a:srgbClr val="FF0000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b="1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600" dirty="0" smtClean="0"/>
                  <a:t>			</a:t>
                </a:r>
                <a:r>
                  <a:rPr lang="en-US" sz="1600" dirty="0"/>
                  <a:t>	</a:t>
                </a:r>
                <a:r>
                  <a:rPr lang="en-US" sz="1600" dirty="0" smtClean="0"/>
                  <a:t>	</a:t>
                </a:r>
                <a:r>
                  <a:rPr lang="en-US" sz="16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secure </a:t>
                </a:r>
                <a:r>
                  <a:rPr lang="en-US" sz="1600" dirty="0">
                    <a:solidFill>
                      <a:schemeClr val="accent1">
                        <a:lumMod val="50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large enough		 </a:t>
                </a:r>
                <a:r>
                  <a:rPr lang="en-US" sz="16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(conjectured)</a:t>
                </a: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sz="1600" dirty="0"/>
                  <a:t> 	</a:t>
                </a:r>
                <a:r>
                  <a:rPr lang="en-US" sz="1600" dirty="0" smtClean="0"/>
                  <a:t>				</a:t>
                </a:r>
                <a:r>
                  <a:rPr lang="en-US" sz="16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secure </a:t>
                </a:r>
                <a:r>
                  <a:rPr lang="en-US" sz="1600" dirty="0">
                    <a:solidFill>
                      <a:schemeClr val="accent1">
                        <a:lumMod val="50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6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6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sz="16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6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</a:rPr>
                  <a:t>large </a:t>
                </a:r>
                <a:r>
                  <a:rPr lang="en-US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enough 	 </a:t>
                </a:r>
                <a:r>
                  <a:rPr lang="en-US" sz="16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(conjectured)</a:t>
                </a:r>
                <a:endParaRPr lang="en-U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Content Placeholder 4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1" y="1065002"/>
                <a:ext cx="11137237" cy="5538584"/>
              </a:xfrm>
              <a:blipFill rotWithShape="0">
                <a:blip r:embed="rId3"/>
                <a:stretch>
                  <a:fillRect l="-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5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blipFill rotWithShape="0">
                <a:blip r:embed="rId8"/>
                <a:stretch>
                  <a:fillRect l="-5204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blipFill rotWithShape="0">
                <a:blip r:embed="rId9"/>
                <a:stretch>
                  <a:fillRect l="-5091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 flipH="1">
            <a:off x="6495832" y="1163207"/>
            <a:ext cx="576460" cy="1316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7072292" y="943271"/>
            <a:ext cx="961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ublic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5631324" y="3283652"/>
            <a:ext cx="782716" cy="993270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H="1" flipV="1">
            <a:off x="4381501" y="285432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8" name="Group 47"/>
          <p:cNvGrpSpPr/>
          <p:nvPr/>
        </p:nvGrpSpPr>
        <p:grpSpPr>
          <a:xfrm>
            <a:off x="5283171" y="1776627"/>
            <a:ext cx="565972" cy="1507025"/>
            <a:chOff x="5612913" y="1794080"/>
            <a:chExt cx="565972" cy="1507025"/>
          </a:xfrm>
        </p:grpSpPr>
        <p:cxnSp>
          <p:nvCxnSpPr>
            <p:cNvPr id="49" name="Straight Arrow Connector 48"/>
            <p:cNvCxnSpPr/>
            <p:nvPr/>
          </p:nvCxnSpPr>
          <p:spPr bwMode="auto">
            <a:xfrm>
              <a:off x="6029011" y="2997570"/>
              <a:ext cx="149874" cy="30353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Oval 49"/>
            <p:cNvSpPr/>
            <p:nvPr/>
          </p:nvSpPr>
          <p:spPr bwMode="auto">
            <a:xfrm>
              <a:off x="5612913" y="1794080"/>
              <a:ext cx="565972" cy="1277675"/>
            </a:xfrm>
            <a:prstGeom prst="ellips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2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 smtClean="0"/>
                  <a:t>Diffie</a:t>
                </a:r>
                <a:r>
                  <a:rPr lang="en-US" dirty="0" smtClean="0"/>
                  <a:t>-Hellman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 smtClean="0"/>
                  <a:t> – what is large enough?  </a:t>
                </a:r>
                <a:endParaRPr lang="en-US" dirty="0"/>
              </a:p>
            </p:txBody>
          </p:sp>
        </mc:Choice>
        <mc:Fallback xmlns="">
          <p:sp>
            <p:nvSpPr>
              <p:cNvPr id="23" name="Title 2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095" t="-24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378" y="2222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852" y="2098338"/>
            <a:ext cx="524436" cy="976486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 bwMode="auto">
          <a:xfrm>
            <a:off x="3928133" y="2956824"/>
            <a:ext cx="39077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4351423" y="1492170"/>
            <a:ext cx="3245119" cy="1382990"/>
            <a:chOff x="4770623" y="1709573"/>
            <a:chExt cx="3245119" cy="13829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770623" y="2758433"/>
                  <a:ext cx="3245119" cy="334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/>
                        </m:s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</m:t>
                        </m:r>
                        <m:func>
                          <m:func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0623" y="2758433"/>
                  <a:ext cx="3245119" cy="33413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16" r="-1128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5309638" y="1709573"/>
              <a:ext cx="252073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</a:t>
              </a:r>
              <a:endParaRPr lang="en-US" sz="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 bwMode="auto">
          <a:xfrm>
            <a:off x="3928132" y="4528708"/>
            <a:ext cx="39077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" name="Group 13"/>
          <p:cNvGrpSpPr/>
          <p:nvPr/>
        </p:nvGrpSpPr>
        <p:grpSpPr>
          <a:xfrm>
            <a:off x="4251751" y="3123214"/>
            <a:ext cx="3255891" cy="1380094"/>
            <a:chOff x="4194446" y="3387981"/>
            <a:chExt cx="3255891" cy="13800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194446" y="4433945"/>
                  <a:ext cx="3255891" cy="334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/>
                        </m:s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</m:t>
                        </m:r>
                        <m:func>
                          <m:func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4446" y="4433945"/>
                  <a:ext cx="3255891" cy="33413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21" r="-935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ectangle 38"/>
            <p:cNvSpPr/>
            <p:nvPr/>
          </p:nvSpPr>
          <p:spPr>
            <a:xfrm>
              <a:off x="4827974" y="3387981"/>
              <a:ext cx="25258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schemeClr val="accent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393393" y="3228456"/>
            <a:ext cx="2520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  </a:t>
            </a:r>
            <a:endParaRPr lang="en-US" sz="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04764" y="3246705"/>
            <a:ext cx="2525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334130" y="5090096"/>
            <a:ext cx="6220677" cy="1457435"/>
            <a:chOff x="3334130" y="5090096"/>
            <a:chExt cx="6220677" cy="14574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334130" y="6213401"/>
                  <a:ext cx="6220677" cy="334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/>
                      </m:sSup>
                    </m:oMath>
                  </a14:m>
                  <a:r>
                    <a:rPr lang="en-US" sz="2000" b="0" dirty="0" smtClean="0"/>
                    <a:t>					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</m:oMath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4130" y="6213401"/>
                  <a:ext cx="6220677" cy="33413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471" r="-490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42"/>
            <p:cNvSpPr/>
            <p:nvPr/>
          </p:nvSpPr>
          <p:spPr>
            <a:xfrm>
              <a:off x="3928132" y="5130470"/>
              <a:ext cx="252073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</a:t>
              </a:r>
              <a:endParaRPr lang="en-US" sz="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398065" y="5523196"/>
                  <a:ext cx="25327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8065" y="5523196"/>
                  <a:ext cx="253274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4634" r="-17073" b="-39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 43"/>
            <p:cNvSpPr/>
            <p:nvPr/>
          </p:nvSpPr>
          <p:spPr>
            <a:xfrm>
              <a:off x="6608080" y="5090096"/>
              <a:ext cx="25258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schemeClr val="accent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98912" y="1019491"/>
                <a:ext cx="1951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12" y="1019491"/>
                <a:ext cx="195182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43750" r="-9375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066600" y="1035410"/>
            <a:ext cx="92862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17125458317614137930196041979257577826408832324037508573393292981642667139747621778802438775238728592968344613589379932348475613503476932163166973813218698343816463289144185362912602522540494983090531497232965829536524507269848825658311420299335922295709743267508322525966773950394919257576842038771632742044142471053509850123605883815857162666917775193496157372656195558305727009891276006514000409365877218171388319923896309377791762590614311849642961380224851940460421710449368927252974870395873936387909672274883295377481008150475878590270591798350563488168080923804611822387520198054002990623911454389104774092183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783321" y="3415491"/>
                <a:ext cx="109324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3321" y="3415491"/>
                <a:ext cx="1093248" cy="43473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859897" y="3372177"/>
                <a:ext cx="109324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897" y="3372177"/>
                <a:ext cx="1093248" cy="43473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94094" y="1610829"/>
                <a:ext cx="8598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2048</m:t>
                          </m:r>
                        </m:sup>
                      </m:sSup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94" y="1610829"/>
                <a:ext cx="859828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34684" y="1067002"/>
                <a:ext cx="2372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684" y="1067002"/>
                <a:ext cx="237244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>
            <a:off x="894094" y="1365544"/>
            <a:ext cx="205378" cy="2438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8460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32" grpId="0"/>
      <p:bldP spid="35" grpId="0"/>
      <p:bldP spid="47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14704</TotalTime>
  <Words>1518</Words>
  <Application>Microsoft Office PowerPoint</Application>
  <PresentationFormat>Widescreen</PresentationFormat>
  <Paragraphs>853</Paragraphs>
  <Slides>36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 Unicode MS</vt:lpstr>
      <vt:lpstr>Arial</vt:lpstr>
      <vt:lpstr>Calibri</vt:lpstr>
      <vt:lpstr>Cambria</vt:lpstr>
      <vt:lpstr>Cambria Math</vt:lpstr>
      <vt:lpstr>Script MT Bold</vt:lpstr>
      <vt:lpstr>Stencil</vt:lpstr>
      <vt:lpstr>Times New Roman</vt:lpstr>
      <vt:lpstr>Wingdings</vt:lpstr>
      <vt:lpstr>1_TEK4500-UIO</vt:lpstr>
      <vt:lpstr>Lecture 9 – Diffie-Hellman key exchange II, computational aspects</vt:lpstr>
      <vt:lpstr>Diffie-Hellman</vt:lpstr>
      <vt:lpstr>Diffie-Hellman</vt:lpstr>
      <vt:lpstr>Why is (Z_p^∗,⋅) a group? </vt:lpstr>
      <vt:lpstr>Elliptic curves</vt:lpstr>
      <vt:lpstr>Elliptic curves</vt:lpstr>
      <vt:lpstr>Elliptic curves</vt:lpstr>
      <vt:lpstr>Diffie-Hellman – security </vt:lpstr>
      <vt:lpstr>Diffie-Hellman in (Z_p^∗,⋅) – what is large enough?  </vt:lpstr>
      <vt:lpstr>Diffie-Hellman in (E(Z_p ),+) – what is large enough? </vt:lpstr>
      <vt:lpstr>Big-number arithmetic</vt:lpstr>
      <vt:lpstr>Diffie-Hellman – computations </vt:lpstr>
      <vt:lpstr>Computing in groups – exponentiation </vt:lpstr>
      <vt:lpstr>Computing in groups – exponentiation; square-and-multiply </vt:lpstr>
      <vt:lpstr>Computing in groups – exponentiation; square-and-multiply </vt:lpstr>
      <vt:lpstr>Square-and-multiply</vt:lpstr>
      <vt:lpstr>Side-channel attacks – power analysis</vt:lpstr>
      <vt:lpstr>Mitigations </vt:lpstr>
      <vt:lpstr>Diffie-Hellman – computations </vt:lpstr>
      <vt:lpstr>Finding prime numbers</vt:lpstr>
      <vt:lpstr>Finding prime numbers</vt:lpstr>
      <vt:lpstr>Fermat’s theorem</vt:lpstr>
      <vt:lpstr>Fermat primality test</vt:lpstr>
      <vt:lpstr>Finding primes</vt:lpstr>
      <vt:lpstr>Finding primes in practice </vt:lpstr>
      <vt:lpstr>Finding generators</vt:lpstr>
      <vt:lpstr>Diffie-Hellman – computations </vt:lpstr>
      <vt:lpstr>Diffie-Hellman – man-in-the-middle attack</vt:lpstr>
      <vt:lpstr>Diffie-Hellman – man-in-the-middle attack</vt:lpstr>
      <vt:lpstr>Diffie-Hellman – man-in-the-middle attack</vt:lpstr>
      <vt:lpstr>Noise-protocol</vt:lpstr>
      <vt:lpstr>Noise-protocol</vt:lpstr>
      <vt:lpstr>Noise-protocol</vt:lpstr>
      <vt:lpstr>Noise-protocol</vt:lpstr>
      <vt:lpstr>N-party Diffie-Hellman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728</cp:revision>
  <dcterms:created xsi:type="dcterms:W3CDTF">2020-06-02T10:31:43Z</dcterms:created>
  <dcterms:modified xsi:type="dcterms:W3CDTF">2021-10-20T20:43:25Z</dcterms:modified>
</cp:coreProperties>
</file>