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63" r:id="rId4"/>
    <p:sldId id="265" r:id="rId5"/>
    <p:sldId id="267" r:id="rId6"/>
    <p:sldId id="268" r:id="rId7"/>
    <p:sldId id="272" r:id="rId8"/>
    <p:sldId id="273" r:id="rId9"/>
    <p:sldId id="269" r:id="rId10"/>
    <p:sldId id="341" r:id="rId11"/>
    <p:sldId id="316" r:id="rId12"/>
    <p:sldId id="320" r:id="rId13"/>
    <p:sldId id="275" r:id="rId14"/>
    <p:sldId id="286" r:id="rId15"/>
    <p:sldId id="314" r:id="rId16"/>
    <p:sldId id="290" r:id="rId17"/>
    <p:sldId id="360" r:id="rId18"/>
    <p:sldId id="361" r:id="rId19"/>
    <p:sldId id="362" r:id="rId20"/>
    <p:sldId id="363" r:id="rId21"/>
    <p:sldId id="364" r:id="rId22"/>
    <p:sldId id="365" r:id="rId23"/>
    <p:sldId id="371" r:id="rId24"/>
    <p:sldId id="322" r:id="rId25"/>
    <p:sldId id="340" r:id="rId26"/>
    <p:sldId id="291" r:id="rId27"/>
    <p:sldId id="278" r:id="rId28"/>
    <p:sldId id="376" r:id="rId29"/>
    <p:sldId id="373" r:id="rId30"/>
    <p:sldId id="280" r:id="rId31"/>
    <p:sldId id="281" r:id="rId32"/>
    <p:sldId id="299" r:id="rId33"/>
    <p:sldId id="292" r:id="rId34"/>
    <p:sldId id="303" r:id="rId35"/>
    <p:sldId id="304" r:id="rId36"/>
    <p:sldId id="296" r:id="rId37"/>
    <p:sldId id="300" r:id="rId38"/>
    <p:sldId id="301" r:id="rId39"/>
    <p:sldId id="346" r:id="rId40"/>
    <p:sldId id="282" r:id="rId41"/>
    <p:sldId id="262" r:id="rId42"/>
    <p:sldId id="274" r:id="rId43"/>
    <p:sldId id="307" r:id="rId44"/>
    <p:sldId id="378" r:id="rId45"/>
    <p:sldId id="382" r:id="rId46"/>
    <p:sldId id="312" r:id="rId47"/>
    <p:sldId id="354" r:id="rId48"/>
    <p:sldId id="379" r:id="rId49"/>
    <p:sldId id="359" r:id="rId50"/>
    <p:sldId id="313" r:id="rId51"/>
    <p:sldId id="345" r:id="rId52"/>
    <p:sldId id="321" r:id="rId53"/>
    <p:sldId id="310" r:id="rId54"/>
    <p:sldId id="334" r:id="rId55"/>
    <p:sldId id="357" r:id="rId56"/>
    <p:sldId id="336" r:id="rId57"/>
    <p:sldId id="358" r:id="rId58"/>
    <p:sldId id="338" r:id="rId59"/>
    <p:sldId id="367" r:id="rId60"/>
    <p:sldId id="369" r:id="rId61"/>
    <p:sldId id="370" r:id="rId62"/>
    <p:sldId id="337" r:id="rId63"/>
    <p:sldId id="36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3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2F2F2"/>
    <a:srgbClr val="FF7C80"/>
    <a:srgbClr val="EDFDF1"/>
    <a:srgbClr val="FCB4AA"/>
    <a:srgbClr val="CFF9DA"/>
    <a:srgbClr val="AAF4BD"/>
    <a:srgbClr val="F2FFF8"/>
    <a:srgbClr val="FFFFFF"/>
    <a:srgbClr val="3D8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86535" autoAdjust="0"/>
  </p:normalViewPr>
  <p:slideViewPr>
    <p:cSldViewPr snapToGrid="0" showGuides="1">
      <p:cViewPr varScale="1">
        <p:scale>
          <a:sx n="99" d="100"/>
          <a:sy n="99" d="100"/>
        </p:scale>
        <p:origin x="276" y="8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8-4885-8F10-F38FD0F30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8511088"/>
        <c:axId val="-238518704"/>
      </c:barChart>
      <c:catAx>
        <c:axId val="-2385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38518704"/>
        <c:crossesAt val="0"/>
        <c:auto val="1"/>
        <c:lblAlgn val="ctr"/>
        <c:lblOffset val="100"/>
        <c:noMultiLvlLbl val="0"/>
      </c:catAx>
      <c:valAx>
        <c:axId val="-238518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385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0-4A68-A81F-7FB6B8A83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8521968"/>
        <c:axId val="-238516528"/>
      </c:barChart>
      <c:catAx>
        <c:axId val="-2385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38516528"/>
        <c:crossesAt val="0"/>
        <c:auto val="1"/>
        <c:lblAlgn val="ctr"/>
        <c:lblOffset val="100"/>
        <c:noMultiLvlLbl val="0"/>
      </c:catAx>
      <c:valAx>
        <c:axId val="-238516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3852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0.125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4-46E6-8D58-33F6FB701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8523056"/>
        <c:axId val="-238510544"/>
      </c:barChart>
      <c:catAx>
        <c:axId val="-23852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38510544"/>
        <c:crossesAt val="0"/>
        <c:auto val="1"/>
        <c:lblAlgn val="ctr"/>
        <c:lblOffset val="100"/>
        <c:noMultiLvlLbl val="0"/>
      </c:catAx>
      <c:valAx>
        <c:axId val="-238510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3852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0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5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9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6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3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8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6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https://planetcalc.com/8047/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0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4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Argumen</a:t>
            </a:r>
            <a:r>
              <a:rPr lang="en-US" baseline="0" dirty="0"/>
              <a:t>t used for C = 101 applies to all C's, hence the theorem follows (of course generalized to the case {0,1}^n).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21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7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Cryptography is harder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Cryptography is easier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2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0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9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4" r:id="rId3"/>
    <p:sldLayoutId id="2147483667" r:id="rId4"/>
    <p:sldLayoutId id="2147483661" r:id="rId5"/>
    <p:sldLayoutId id="2147483663" r:id="rId6"/>
    <p:sldLayoutId id="214748367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8" Type="http://schemas.openxmlformats.org/officeDocument/2006/relationships/image" Target="../media/image1010.png"/><Relationship Id="rId26" Type="http://schemas.openxmlformats.org/officeDocument/2006/relationships/image" Target="../media/image109.png"/><Relationship Id="rId21" Type="http://schemas.openxmlformats.org/officeDocument/2006/relationships/image" Target="../media/image104.png"/><Relationship Id="rId7" Type="http://schemas.openxmlformats.org/officeDocument/2006/relationships/image" Target="../media/image950.png"/><Relationship Id="rId17" Type="http://schemas.openxmlformats.org/officeDocument/2006/relationships/image" Target="../media/image1000.png"/><Relationship Id="rId20" Type="http://schemas.openxmlformats.org/officeDocument/2006/relationships/image" Target="../media/image1030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24" Type="http://schemas.openxmlformats.org/officeDocument/2006/relationships/image" Target="../media/image107.png"/><Relationship Id="rId5" Type="http://schemas.openxmlformats.org/officeDocument/2006/relationships/image" Target="../media/image930.png"/><Relationship Id="rId15" Type="http://schemas.openxmlformats.org/officeDocument/2006/relationships/image" Target="../media/image491.png"/><Relationship Id="rId23" Type="http://schemas.openxmlformats.org/officeDocument/2006/relationships/image" Target="../media/image1060.png"/><Relationship Id="rId28" Type="http://schemas.openxmlformats.org/officeDocument/2006/relationships/image" Target="../media/image99.png"/><Relationship Id="rId10" Type="http://schemas.openxmlformats.org/officeDocument/2006/relationships/image" Target="../media/image980.png"/><Relationship Id="rId19" Type="http://schemas.openxmlformats.org/officeDocument/2006/relationships/image" Target="../media/image1020.png"/><Relationship Id="rId31" Type="http://schemas.openxmlformats.org/officeDocument/2006/relationships/image" Target="../media/image108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22" Type="http://schemas.openxmlformats.org/officeDocument/2006/relationships/image" Target="../media/image105.png"/><Relationship Id="rId27" Type="http://schemas.openxmlformats.org/officeDocument/2006/relationships/image" Target="../media/image87.png"/><Relationship Id="rId30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8" Type="http://schemas.openxmlformats.org/officeDocument/2006/relationships/image" Target="../media/image1010.png"/><Relationship Id="rId26" Type="http://schemas.openxmlformats.org/officeDocument/2006/relationships/image" Target="../media/image109.png"/><Relationship Id="rId3" Type="http://schemas.openxmlformats.org/officeDocument/2006/relationships/image" Target="../media/image910.png"/><Relationship Id="rId21" Type="http://schemas.openxmlformats.org/officeDocument/2006/relationships/image" Target="../media/image104.png"/><Relationship Id="rId7" Type="http://schemas.openxmlformats.org/officeDocument/2006/relationships/image" Target="../media/image950.png"/><Relationship Id="rId17" Type="http://schemas.openxmlformats.org/officeDocument/2006/relationships/image" Target="../media/image1000.png"/><Relationship Id="rId25" Type="http://schemas.openxmlformats.org/officeDocument/2006/relationships/image" Target="../media/image1080.png"/><Relationship Id="rId16" Type="http://schemas.openxmlformats.org/officeDocument/2006/relationships/image" Target="../media/image990.png"/><Relationship Id="rId20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24" Type="http://schemas.openxmlformats.org/officeDocument/2006/relationships/image" Target="../media/image107.png"/><Relationship Id="rId5" Type="http://schemas.openxmlformats.org/officeDocument/2006/relationships/image" Target="../media/image930.png"/><Relationship Id="rId15" Type="http://schemas.openxmlformats.org/officeDocument/2006/relationships/image" Target="../media/image491.png"/><Relationship Id="rId23" Type="http://schemas.openxmlformats.org/officeDocument/2006/relationships/image" Target="../media/image1060.png"/><Relationship Id="rId28" Type="http://schemas.openxmlformats.org/officeDocument/2006/relationships/image" Target="../media/image99.png"/><Relationship Id="rId10" Type="http://schemas.openxmlformats.org/officeDocument/2006/relationships/image" Target="../media/image980.png"/><Relationship Id="rId19" Type="http://schemas.openxmlformats.org/officeDocument/2006/relationships/image" Target="../media/image102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22" Type="http://schemas.openxmlformats.org/officeDocument/2006/relationships/image" Target="../media/image105.png"/><Relationship Id="rId27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120.png"/><Relationship Id="rId18" Type="http://schemas.openxmlformats.org/officeDocument/2006/relationships/image" Target="../media/image1000.png"/><Relationship Id="rId26" Type="http://schemas.openxmlformats.org/officeDocument/2006/relationships/image" Target="../media/image1080.png"/><Relationship Id="rId3" Type="http://schemas.openxmlformats.org/officeDocument/2006/relationships/image" Target="../media/image770.png"/><Relationship Id="rId21" Type="http://schemas.openxmlformats.org/officeDocument/2006/relationships/image" Target="../media/image1030.png"/><Relationship Id="rId7" Type="http://schemas.openxmlformats.org/officeDocument/2006/relationships/image" Target="../media/image940.png"/><Relationship Id="rId12" Type="http://schemas.openxmlformats.org/officeDocument/2006/relationships/image" Target="../media/image1110.png"/><Relationship Id="rId17" Type="http://schemas.openxmlformats.org/officeDocument/2006/relationships/image" Target="../media/image990.png"/><Relationship Id="rId25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24" Type="http://schemas.openxmlformats.org/officeDocument/2006/relationships/image" Target="../media/image1060.png"/><Relationship Id="rId5" Type="http://schemas.openxmlformats.org/officeDocument/2006/relationships/image" Target="../media/image920.png"/><Relationship Id="rId15" Type="http://schemas.openxmlformats.org/officeDocument/2006/relationships/image" Target="../media/image1140.png"/><Relationship Id="rId23" Type="http://schemas.openxmlformats.org/officeDocument/2006/relationships/image" Target="../media/image105.png"/><Relationship Id="rId10" Type="http://schemas.openxmlformats.org/officeDocument/2006/relationships/image" Target="../media/image970.png"/><Relationship Id="rId19" Type="http://schemas.openxmlformats.org/officeDocument/2006/relationships/image" Target="../media/image1010.png"/><Relationship Id="rId4" Type="http://schemas.openxmlformats.org/officeDocument/2006/relationships/image" Target="../media/image910.png"/><Relationship Id="rId9" Type="http://schemas.openxmlformats.org/officeDocument/2006/relationships/image" Target="../media/image960.png"/><Relationship Id="rId14" Type="http://schemas.openxmlformats.org/officeDocument/2006/relationships/image" Target="../media/image1130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121.png"/><Relationship Id="rId39" Type="http://schemas.openxmlformats.org/officeDocument/2006/relationships/image" Target="../media/image1000.png"/><Relationship Id="rId21" Type="http://schemas.openxmlformats.org/officeDocument/2006/relationships/image" Target="../media/image124.png"/><Relationship Id="rId42" Type="http://schemas.openxmlformats.org/officeDocument/2006/relationships/image" Target="../media/image1030.png"/><Relationship Id="rId47" Type="http://schemas.openxmlformats.org/officeDocument/2006/relationships/image" Target="../media/image1080.png"/><Relationship Id="rId50" Type="http://schemas.openxmlformats.org/officeDocument/2006/relationships/image" Target="../media/image1120.png"/><Relationship Id="rId7" Type="http://schemas.openxmlformats.org/officeDocument/2006/relationships/image" Target="../media/image950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38" Type="http://schemas.openxmlformats.org/officeDocument/2006/relationships/image" Target="../media/image990.png"/><Relationship Id="rId46" Type="http://schemas.openxmlformats.org/officeDocument/2006/relationships/image" Target="../media/image107.png"/><Relationship Id="rId2" Type="http://schemas.openxmlformats.org/officeDocument/2006/relationships/image" Target="../media/image770.png"/><Relationship Id="rId16" Type="http://schemas.openxmlformats.org/officeDocument/2006/relationships/image" Target="../media/image34.png"/><Relationship Id="rId20" Type="http://schemas.openxmlformats.org/officeDocument/2006/relationships/image" Target="../media/image123.png"/><Relationship Id="rId41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29.png"/><Relationship Id="rId40" Type="http://schemas.openxmlformats.org/officeDocument/2006/relationships/image" Target="../media/image1010.png"/><Relationship Id="rId45" Type="http://schemas.openxmlformats.org/officeDocument/2006/relationships/image" Target="../media/image1060.png"/><Relationship Id="rId53" Type="http://schemas.openxmlformats.org/officeDocument/2006/relationships/image" Target="../media/image85.png"/><Relationship Id="rId5" Type="http://schemas.openxmlformats.org/officeDocument/2006/relationships/image" Target="../media/image930.png"/><Relationship Id="rId15" Type="http://schemas.openxmlformats.org/officeDocument/2006/relationships/image" Target="../media/image33.png"/><Relationship Id="rId49" Type="http://schemas.openxmlformats.org/officeDocument/2006/relationships/image" Target="../media/image1110.png"/><Relationship Id="rId10" Type="http://schemas.openxmlformats.org/officeDocument/2006/relationships/image" Target="../media/image980.png"/><Relationship Id="rId19" Type="http://schemas.openxmlformats.org/officeDocument/2006/relationships/image" Target="../media/image36.png"/><Relationship Id="rId44" Type="http://schemas.openxmlformats.org/officeDocument/2006/relationships/image" Target="../media/image105.png"/><Relationship Id="rId52" Type="http://schemas.openxmlformats.org/officeDocument/2006/relationships/image" Target="../media/image114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32.png"/><Relationship Id="rId27" Type="http://schemas.openxmlformats.org/officeDocument/2006/relationships/image" Target="../media/image490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960.png"/><Relationship Id="rId51" Type="http://schemas.openxmlformats.org/officeDocument/2006/relationships/image" Target="../media/image1130.png"/><Relationship Id="rId3" Type="http://schemas.openxmlformats.org/officeDocument/2006/relationships/image" Target="../media/image91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0.png"/><Relationship Id="rId18" Type="http://schemas.openxmlformats.org/officeDocument/2006/relationships/image" Target="../media/image121.png"/><Relationship Id="rId39" Type="http://schemas.openxmlformats.org/officeDocument/2006/relationships/image" Target="../media/image1000.png"/><Relationship Id="rId21" Type="http://schemas.openxmlformats.org/officeDocument/2006/relationships/image" Target="../media/image124.png"/><Relationship Id="rId42" Type="http://schemas.openxmlformats.org/officeDocument/2006/relationships/image" Target="../media/image1030.png"/><Relationship Id="rId47" Type="http://schemas.openxmlformats.org/officeDocument/2006/relationships/image" Target="../media/image1080.png"/><Relationship Id="rId50" Type="http://schemas.openxmlformats.org/officeDocument/2006/relationships/image" Target="../media/image1120.png"/><Relationship Id="rId55" Type="http://schemas.openxmlformats.org/officeDocument/2006/relationships/hyperlink" Target="https://en.wikibooks.org/wiki/High_School_Mathematics_Extensions/Primes/Modular_Arithmetic" TargetMode="External"/><Relationship Id="rId7" Type="http://schemas.openxmlformats.org/officeDocument/2006/relationships/image" Target="../media/image950.png"/><Relationship Id="rId12" Type="http://schemas.openxmlformats.org/officeDocument/2006/relationships/image" Target="../media/image1150.png"/><Relationship Id="rId17" Type="http://schemas.openxmlformats.org/officeDocument/2006/relationships/image" Target="../media/image120.png"/><Relationship Id="rId38" Type="http://schemas.openxmlformats.org/officeDocument/2006/relationships/image" Target="../media/image990.png"/><Relationship Id="rId46" Type="http://schemas.openxmlformats.org/officeDocument/2006/relationships/image" Target="../media/image107.png"/><Relationship Id="rId2" Type="http://schemas.openxmlformats.org/officeDocument/2006/relationships/image" Target="../media/image770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41" Type="http://schemas.openxmlformats.org/officeDocument/2006/relationships/image" Target="../media/image1020.png"/><Relationship Id="rId5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1100.png"/><Relationship Id="rId40" Type="http://schemas.openxmlformats.org/officeDocument/2006/relationships/image" Target="../media/image1010.png"/><Relationship Id="rId45" Type="http://schemas.openxmlformats.org/officeDocument/2006/relationships/image" Target="../media/image1060.png"/><Relationship Id="rId53" Type="http://schemas.openxmlformats.org/officeDocument/2006/relationships/image" Target="../media/image85.png"/><Relationship Id="rId5" Type="http://schemas.openxmlformats.org/officeDocument/2006/relationships/image" Target="../media/image930.png"/><Relationship Id="rId15" Type="http://schemas.openxmlformats.org/officeDocument/2006/relationships/image" Target="../media/image1180.png"/><Relationship Id="rId49" Type="http://schemas.openxmlformats.org/officeDocument/2006/relationships/image" Target="../media/image1110.png"/><Relationship Id="rId10" Type="http://schemas.openxmlformats.org/officeDocument/2006/relationships/image" Target="../media/image980.png"/><Relationship Id="rId19" Type="http://schemas.openxmlformats.org/officeDocument/2006/relationships/image" Target="../media/image122.png"/><Relationship Id="rId44" Type="http://schemas.openxmlformats.org/officeDocument/2006/relationships/image" Target="../media/image105.png"/><Relationship Id="rId52" Type="http://schemas.openxmlformats.org/officeDocument/2006/relationships/image" Target="../media/image114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1170.png"/><Relationship Id="rId27" Type="http://schemas.openxmlformats.org/officeDocument/2006/relationships/image" Target="../media/image490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960.png"/><Relationship Id="rId51" Type="http://schemas.openxmlformats.org/officeDocument/2006/relationships/image" Target="../media/image1130.png"/><Relationship Id="rId3" Type="http://schemas.openxmlformats.org/officeDocument/2006/relationships/image" Target="../media/image9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1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0.png"/><Relationship Id="rId10" Type="http://schemas.openxmlformats.org/officeDocument/2006/relationships/image" Target="../media/image310.png"/><Relationship Id="rId4" Type="http://schemas.openxmlformats.org/officeDocument/2006/relationships/image" Target="../media/image290.png"/><Relationship Id="rId9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0.png"/><Relationship Id="rId9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63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70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58.png"/><Relationship Id="rId12" Type="http://schemas.openxmlformats.org/officeDocument/2006/relationships/image" Target="../media/image75.png"/><Relationship Id="rId17" Type="http://schemas.openxmlformats.org/officeDocument/2006/relationships/image" Target="../media/image71.png"/><Relationship Id="rId2" Type="http://schemas.openxmlformats.org/officeDocument/2006/relationships/image" Target="../media/image57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microsoft.com/office/2007/relationships/hdphoto" Target="../media/hdphoto2.wdp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13.png"/><Relationship Id="rId18" Type="http://schemas.microsoft.com/office/2007/relationships/hdphoto" Target="../media/hdphoto4.wdp"/><Relationship Id="rId26" Type="http://schemas.openxmlformats.org/officeDocument/2006/relationships/image" Target="../media/image130.png"/><Relationship Id="rId3" Type="http://schemas.openxmlformats.org/officeDocument/2006/relationships/image" Target="../media/image78.png"/><Relationship Id="rId21" Type="http://schemas.openxmlformats.org/officeDocument/2006/relationships/image" Target="../media/image125.png"/><Relationship Id="rId7" Type="http://schemas.openxmlformats.org/officeDocument/2006/relationships/image" Target="../media/image82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1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11.png"/><Relationship Id="rId24" Type="http://schemas.openxmlformats.org/officeDocument/2006/relationships/image" Target="../media/image128.png"/><Relationship Id="rId5" Type="http://schemas.openxmlformats.org/officeDocument/2006/relationships/image" Target="../media/image80.png"/><Relationship Id="rId15" Type="http://schemas.openxmlformats.org/officeDocument/2006/relationships/image" Target="../media/image115.png"/><Relationship Id="rId23" Type="http://schemas.openxmlformats.org/officeDocument/2006/relationships/image" Target="../media/image127.png"/><Relationship Id="rId10" Type="http://schemas.openxmlformats.org/officeDocument/2006/relationships/image" Target="../media/image110.png"/><Relationship Id="rId19" Type="http://schemas.openxmlformats.org/officeDocument/2006/relationships/image" Target="../media/image11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114.png"/><Relationship Id="rId22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High_School_Mathematics_Extensions/Discrete_Probability" TargetMode="Externa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1.png"/><Relationship Id="rId3" Type="http://schemas.openxmlformats.org/officeDocument/2006/relationships/image" Target="../media/image138.png"/><Relationship Id="rId7" Type="http://schemas.openxmlformats.org/officeDocument/2006/relationships/image" Target="../media/image112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1161.png"/><Relationship Id="rId5" Type="http://schemas.openxmlformats.org/officeDocument/2006/relationships/chart" Target="../charts/chart2.xml"/><Relationship Id="rId10" Type="http://schemas.openxmlformats.org/officeDocument/2006/relationships/image" Target="../media/image1111.png"/><Relationship Id="rId4" Type="http://schemas.openxmlformats.org/officeDocument/2006/relationships/chart" Target="../charts/chart1.xml"/><Relationship Id="rId9" Type="http://schemas.openxmlformats.org/officeDocument/2006/relationships/image" Target="../media/image11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1.png"/><Relationship Id="rId2" Type="http://schemas.openxmlformats.org/officeDocument/2006/relationships/image" Target="../media/image1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1.png"/><Relationship Id="rId4" Type="http://schemas.openxmlformats.org/officeDocument/2006/relationships/image" Target="../media/image12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1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7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6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8" Type="http://schemas.openxmlformats.org/officeDocument/2006/relationships/image" Target="../media/image1460.png"/><Relationship Id="rId3" Type="http://schemas.openxmlformats.org/officeDocument/2006/relationships/image" Target="../media/image1361.png"/><Relationship Id="rId7" Type="http://schemas.openxmlformats.org/officeDocument/2006/relationships/image" Target="../media/image152.png"/><Relationship Id="rId12" Type="http://schemas.openxmlformats.org/officeDocument/2006/relationships/image" Target="../media/image1500.png"/><Relationship Id="rId2" Type="http://schemas.openxmlformats.org/officeDocument/2006/relationships/image" Target="../media/image1362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0.png"/><Relationship Id="rId11" Type="http://schemas.openxmlformats.org/officeDocument/2006/relationships/image" Target="../media/image1490.png"/><Relationship Id="rId5" Type="http://schemas.openxmlformats.org/officeDocument/2006/relationships/image" Target="../media/image1430.png"/><Relationship Id="rId15" Type="http://schemas.openxmlformats.org/officeDocument/2006/relationships/image" Target="../media/image1450.png"/><Relationship Id="rId4" Type="http://schemas.openxmlformats.org/officeDocument/2006/relationships/image" Target="../media/image1420.png"/><Relationship Id="rId14" Type="http://schemas.openxmlformats.org/officeDocument/2006/relationships/image" Target="../media/image1520.png"/><Relationship Id="rId9" Type="http://schemas.openxmlformats.org/officeDocument/2006/relationships/image" Target="../media/image14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361.png"/><Relationship Id="rId21" Type="http://schemas.openxmlformats.org/officeDocument/2006/relationships/image" Target="../media/image167.png"/><Relationship Id="rId7" Type="http://schemas.openxmlformats.org/officeDocument/2006/relationships/image" Target="../media/image154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362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0.png"/><Relationship Id="rId11" Type="http://schemas.openxmlformats.org/officeDocument/2006/relationships/image" Target="../media/image157.png"/><Relationship Id="rId5" Type="http://schemas.openxmlformats.org/officeDocument/2006/relationships/image" Target="../media/image1450.png"/><Relationship Id="rId15" Type="http://schemas.openxmlformats.org/officeDocument/2006/relationships/image" Target="../media/image161.png"/><Relationship Id="rId10" Type="http://schemas.openxmlformats.org/officeDocument/2006/relationships/image" Target="../media/image1460.png"/><Relationship Id="rId19" Type="http://schemas.openxmlformats.org/officeDocument/2006/relationships/image" Target="../media/image165.png"/><Relationship Id="rId4" Type="http://schemas.openxmlformats.org/officeDocument/2006/relationships/image" Target="../media/image1420.png"/><Relationship Id="rId9" Type="http://schemas.openxmlformats.org/officeDocument/2006/relationships/image" Target="../media/image156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.png"/><Relationship Id="rId39" Type="http://schemas.openxmlformats.org/officeDocument/2006/relationships/image" Target="../media/image161.png"/><Relationship Id="rId3" Type="http://schemas.openxmlformats.org/officeDocument/2006/relationships/image" Target="../media/image169.png"/><Relationship Id="rId21" Type="http://schemas.openxmlformats.org/officeDocument/2006/relationships/image" Target="../media/image168.png"/><Relationship Id="rId34" Type="http://schemas.openxmlformats.org/officeDocument/2006/relationships/image" Target="../media/image155.png"/><Relationship Id="rId42" Type="http://schemas.openxmlformats.org/officeDocument/2006/relationships/image" Target="../media/image164.png"/><Relationship Id="rId7" Type="http://schemas.openxmlformats.org/officeDocument/2006/relationships/image" Target="../media/image156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60.png"/><Relationship Id="rId2" Type="http://schemas.openxmlformats.org/officeDocument/2006/relationships/image" Target="../media/image1362.png"/><Relationship Id="rId20" Type="http://schemas.openxmlformats.org/officeDocument/2006/relationships/image" Target="../media/image167.png"/><Relationship Id="rId29" Type="http://schemas.openxmlformats.org/officeDocument/2006/relationships/image" Target="../media/image177.png"/><Relationship Id="rId41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59.png"/><Relationship Id="rId40" Type="http://schemas.openxmlformats.org/officeDocument/2006/relationships/image" Target="../media/image162.png"/><Relationship Id="rId5" Type="http://schemas.openxmlformats.org/officeDocument/2006/relationships/image" Target="../media/image154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58.png"/><Relationship Id="rId19" Type="http://schemas.openxmlformats.org/officeDocument/2006/relationships/image" Target="../media/image1690.png"/><Relationship Id="rId31" Type="http://schemas.openxmlformats.org/officeDocument/2006/relationships/image" Target="../media/image179.png"/><Relationship Id="rId4" Type="http://schemas.openxmlformats.org/officeDocument/2006/relationships/image" Target="../media/image1420.png"/><Relationship Id="rId9" Type="http://schemas.openxmlformats.org/officeDocument/2006/relationships/image" Target="../media/image1470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57.png"/><Relationship Id="rId43" Type="http://schemas.openxmlformats.org/officeDocument/2006/relationships/image" Target="../media/image165.png"/><Relationship Id="rId8" Type="http://schemas.openxmlformats.org/officeDocument/2006/relationships/image" Target="../media/image14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135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80.png"/><Relationship Id="rId5" Type="http://schemas.openxmlformats.org/officeDocument/2006/relationships/image" Target="../media/image1370.png"/><Relationship Id="rId10" Type="http://schemas.openxmlformats.org/officeDocument/2006/relationships/image" Target="../media/image1770.png"/><Relationship Id="rId4" Type="http://schemas.openxmlformats.org/officeDocument/2006/relationships/image" Target="../media/image1360.png"/><Relationship Id="rId9" Type="http://schemas.openxmlformats.org/officeDocument/2006/relationships/image" Target="../media/image18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1 – Introduction to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24.08.2022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3311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20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∈−</m:t>
                    </m:r>
                  </m:oMath>
                </a14:m>
                <a:r>
                  <a:rPr lang="nb-NO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nb-NO" sz="1800" b="0" dirty="0">
                    <a:latin typeface="Cambria Math" panose="02040503050406030204" pitchFamily="18" charset="0"/>
                  </a:rPr>
                  <a:t>"</a:t>
                </a:r>
                <a:r>
                  <a:rPr lang="nb-NO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 in"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3∈{1,2,3,4,5}</m:t>
                    </m:r>
                  </m:oMath>
                </a14:m>
                <a:endParaRPr lang="nb-NO" sz="16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7∉{1,2,3,4,5}</m:t>
                    </m:r>
                  </m:oMath>
                </a14:m>
                <a:endParaRPr lang="nb-NO" sz="16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800" dirty="0"/>
                  <a:t> set of all </a:t>
                </a:r>
                <a:r>
                  <a:rPr lang="en-US" sz="1800" dirty="0" err="1"/>
                  <a:t>bitstrings</a:t>
                </a:r>
                <a:r>
                  <a:rPr lang="en-US" sz="1800" dirty="0"/>
                  <a:t> of length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b-NO" sz="1800" b="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011∈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nb-NO" sz="1600" b="0" dirty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011∉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set of all </a:t>
                </a:r>
                <a:r>
                  <a:rPr lang="en-US" sz="1800" dirty="0" err="1"/>
                  <a:t>bitstrings</a:t>
                </a:r>
                <a:r>
                  <a:rPr lang="en-US" sz="1800" dirty="0"/>
                  <a:t> of </a:t>
                </a:r>
                <a:r>
                  <a:rPr lang="en-US" sz="1800" i="1" dirty="0"/>
                  <a:t>finite </a:t>
                </a:r>
                <a:r>
                  <a:rPr lang="en-US" sz="1800" dirty="0"/>
                  <a:t>length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1, 1001, 10, 10001101000001∈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function from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/>
                  <a:t> to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18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0,1,2,…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  <a:blipFill rotWithShape="0">
                <a:blip r:embed="rId2"/>
                <a:stretch>
                  <a:fillRect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1250" y="1046920"/>
                <a:ext cx="5569379" cy="53400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∀−</m:t>
                    </m:r>
                  </m:oMath>
                </a14:m>
                <a:r>
                  <a:rPr lang="en-US" sz="1800" dirty="0"/>
                  <a:t> "for all"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</a:rPr>
                  <a:t>"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…" = 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"for all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bitstrings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of length 4…"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∃−</m:t>
                    </m:r>
                  </m:oMath>
                </a14:m>
                <a:r>
                  <a:rPr lang="en-US" sz="1800" dirty="0"/>
                  <a:t> "there exists"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∈{0,1,2, …}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such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&gt; 13"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set of pairs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←5−</m:t>
                    </m:r>
                  </m:oMath>
                </a14:m>
                <a:r>
                  <a:rPr lang="en-US" sz="1800" dirty="0"/>
                  <a:t> "assign value 5 to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"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"assign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a </a:t>
                </a:r>
                <a:r>
                  <a:rPr lang="en-US" sz="1800" i="1" dirty="0"/>
                  <a:t>random</a:t>
                </a:r>
                <a:r>
                  <a:rPr lang="en-US" sz="1800" dirty="0"/>
                  <a:t> value from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/>
                  <a:t>"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1250" y="1046920"/>
                <a:ext cx="5569379" cy="5340072"/>
              </a:xfrm>
              <a:blipFill rotWithShape="0">
                <a:blip r:embed="rId3"/>
                <a:stretch>
                  <a:fillRect l="-767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7014598" y="5357266"/>
            <a:ext cx="3416729" cy="943890"/>
          </a:xfrm>
          <a:prstGeom prst="wedgeEllipseCallout">
            <a:avLst>
              <a:gd name="adj1" fmla="val 12163"/>
              <a:gd name="adj2" fmla="val -9635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…</a:t>
            </a:r>
            <a:r>
              <a:rPr lang="en-US" sz="1600" b="1" dirty="0"/>
              <a:t>independent</a:t>
            </a:r>
            <a:r>
              <a:rPr lang="en-US" sz="1600" dirty="0"/>
              <a:t>, and </a:t>
            </a:r>
            <a:r>
              <a:rPr lang="en-US" sz="1600" b="1" dirty="0"/>
              <a:t>uniformly</a:t>
            </a:r>
            <a:r>
              <a:rPr lang="en-US" sz="1600" dirty="0"/>
              <a:t> distributed…</a:t>
            </a:r>
          </a:p>
        </p:txBody>
      </p:sp>
    </p:spTree>
    <p:extLst>
      <p:ext uri="{BB962C8B-B14F-4D97-AF65-F5344CB8AC3E}">
        <p14:creationId xmlns:p14="http://schemas.microsoft.com/office/powerpoint/2010/main" val="856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encryption – syntax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23392" y="4146111"/>
                <a:ext cx="5484813" cy="23762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Correctness requirement: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  <a:p>
                <a:endParaRPr lang="nb-NO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23392" y="4146111"/>
                <a:ext cx="5484813" cy="2376216"/>
              </a:xfrm>
              <a:blipFill rotWithShape="0">
                <a:blip r:embed="rId3"/>
                <a:stretch>
                  <a:fillRect l="-1111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185221"/>
                <a:ext cx="25251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185221"/>
                <a:ext cx="252511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37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939" y="1815889"/>
                <a:ext cx="179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815889"/>
                <a:ext cx="179004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76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1939" y="2790808"/>
                <a:ext cx="17176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790808"/>
                <a:ext cx="171765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496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5717" y="1780614"/>
                <a:ext cx="4973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7" y="1780614"/>
                <a:ext cx="497322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939" y="3155147"/>
                <a:ext cx="25288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3155147"/>
                <a:ext cx="252883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3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5717" y="2269229"/>
                <a:ext cx="66915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7" y="2269229"/>
                <a:ext cx="669151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27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5716" y="2749792"/>
                <a:ext cx="66915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</m:d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6" y="2749792"/>
                <a:ext cx="669151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7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5716" y="3252654"/>
                <a:ext cx="66210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6" y="3252654"/>
                <a:ext cx="662108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28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154" y="1097419"/>
                <a:ext cx="12373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" y="1097419"/>
                <a:ext cx="123732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5855364" y="1143086"/>
            <a:ext cx="2901113" cy="57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1179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/>
              <p:cNvSpPr txBox="1">
                <a:spLocks/>
              </p:cNvSpPr>
              <p:nvPr/>
            </p:nvSpPr>
            <p:spPr>
              <a:xfrm>
                <a:off x="5855364" y="4146111"/>
                <a:ext cx="5512228" cy="2473331"/>
              </a:xfrm>
              <a:prstGeom prst="rect">
                <a:avLst/>
              </a:prstGeom>
              <a:ln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chemeClr val="tx1"/>
                    </a:solidFill>
                  </a:rPr>
                  <a:t>Possible privacy security goals:</a:t>
                </a:r>
              </a:p>
              <a:p>
                <a:endParaRPr lang="en-US" sz="2000" b="1" dirty="0">
                  <a:solidFill>
                    <a:schemeClr val="tx1"/>
                  </a:solidFill>
                </a:endParaRPr>
              </a:p>
              <a:p>
                <a:pPr lvl="1">
                  <a:buFontTx/>
                  <a:buChar char="-"/>
                </a:pPr>
                <a:r>
                  <a:rPr lang="en-US" dirty="0"/>
                  <a:t> Hard 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dirty="0"/>
              </a:p>
              <a:p>
                <a:pPr lvl="1">
                  <a:buFontTx/>
                  <a:buChar char="-"/>
                </a:pPr>
                <a:r>
                  <a:rPr lang="en-US" dirty="0"/>
                  <a:t> Hard 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dirty="0"/>
              </a:p>
              <a:p>
                <a:pPr lvl="1">
                  <a:buFontTx/>
                  <a:buChar char="-"/>
                </a:pPr>
                <a:r>
                  <a:rPr lang="en-US" dirty="0"/>
                  <a:t> Hard to learn one 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dirty="0"/>
                  <a:t> Hard to learn parity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1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64" y="4146111"/>
                <a:ext cx="5512228" cy="2473331"/>
              </a:xfrm>
              <a:prstGeom prst="rect">
                <a:avLst/>
              </a:prstGeom>
              <a:blipFill rotWithShape="0">
                <a:blip r:embed="rId13"/>
                <a:stretch>
                  <a:fillRect l="-1217" t="-9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nb-NO" sz="2800" dirty="0" err="1"/>
              <a:t>Historical</a:t>
            </a:r>
            <a:r>
              <a:rPr lang="nb-NO" sz="2800" dirty="0"/>
              <a:t> </a:t>
            </a:r>
            <a:r>
              <a:rPr lang="nb-NO" sz="2800" dirty="0" err="1"/>
              <a:t>encryption</a:t>
            </a:r>
            <a:r>
              <a:rPr lang="nb-NO" sz="2800" dirty="0"/>
              <a:t> </a:t>
            </a:r>
            <a:r>
              <a:rPr lang="nb-NO" sz="2800" dirty="0" err="1"/>
              <a:t>algorithms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3" y="1994386"/>
            <a:ext cx="1896611" cy="189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98" y="2463114"/>
            <a:ext cx="1771662" cy="177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46" y="1911856"/>
            <a:ext cx="1979141" cy="19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/>
              <a:t>Ceasar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>
                <a:solidFill>
                  <a:srgbClr val="3333CC"/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/>
          </a:p>
        </p:txBody>
      </p:sp>
      <p:sp>
        <p:nvSpPr>
          <p:cNvPr id="8" name="TextBox 7"/>
          <p:cNvSpPr txBox="1"/>
          <p:nvPr/>
        </p:nvSpPr>
        <p:spPr>
          <a:xfrm>
            <a:off x="2607394" y="4922956"/>
            <a:ext cx="693927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glvwdqfh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kholfrswhu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vnlpphg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grzq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ehwzhhq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urriv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kryhuhg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lqvwdqw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olnh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eoxherwwoh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dqg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gduwhg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dzdb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djdlq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zlwk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fxuylqj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ioljkw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zdv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srolfh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sdwuro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vqrrslqj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lqwr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shrsoh'v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zlqgrzv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556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787443" y="2535983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b="1" spc="600" dirty="0">
                <a:solidFill>
                  <a:schemeClr val="accent6">
                    <a:lumMod val="90000"/>
                  </a:schemeClr>
                </a:solidFill>
              </a:rPr>
              <a:t>a</a:t>
            </a:r>
            <a:endParaRPr lang="en-US" sz="2700" spc="600" dirty="0">
              <a:solidFill>
                <a:schemeClr val="accent6">
                  <a:lumMod val="9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19380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16319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10709704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276975" y="1520944"/>
            <a:ext cx="5154827" cy="1069856"/>
            <a:chOff x="6276975" y="1520944"/>
            <a:chExt cx="5154827" cy="1069856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0244352" y="1520944"/>
              <a:ext cx="1187450" cy="106985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6975" y="1851412"/>
              <a:ext cx="81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07394" y="3518200"/>
            <a:ext cx="70231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in the far distance a helicopter skimmed down between the roofs, hovered for an instant like a bluebottle, and darted away again with a curving flight. It was the police patrol, snooping into people's windows</a:t>
            </a:r>
          </a:p>
        </p:txBody>
      </p:sp>
    </p:spTree>
    <p:extLst>
      <p:ext uri="{BB962C8B-B14F-4D97-AF65-F5344CB8AC3E}">
        <p14:creationId xmlns:p14="http://schemas.microsoft.com/office/powerpoint/2010/main" val="2923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 err="1"/>
              <a:t>Ceasar</a:t>
            </a:r>
            <a:r>
              <a:rPr lang="nb-NO" dirty="0"/>
              <a:t> </a:t>
            </a:r>
            <a:r>
              <a:rPr lang="nb-NO" dirty="0" err="1"/>
              <a:t>cipher</a:t>
            </a:r>
            <a:r>
              <a:rPr lang="nb-NO" dirty="0"/>
              <a:t> (ROT-13)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>
                <a:solidFill>
                  <a:srgbClr val="3333CC"/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/>
          </a:p>
        </p:txBody>
      </p:sp>
      <p:sp>
        <p:nvSpPr>
          <p:cNvPr id="8" name="TextBox 7"/>
          <p:cNvSpPr txBox="1"/>
          <p:nvPr/>
        </p:nvSpPr>
        <p:spPr>
          <a:xfrm>
            <a:off x="2607394" y="4917517"/>
            <a:ext cx="722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qvfgnapr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uryvpbcgre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fxvzzrq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qbja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orgjrra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ebbsf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ubirerq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sbe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vafgnag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yvxr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oyhrobggyr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naq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qnegrq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njnl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ntnva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jvgu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pheivat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syvtug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Vg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jnf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cbyvpr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cngeby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fabbcvat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vagb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crbcyr'f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jvaqbjf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22325" y="15137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27000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78435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7394" y="3518200"/>
            <a:ext cx="70231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in the far distance a helicopter skimmed down between the roofs, hovered for an instant like a bluebottle, and darted away again with a curving flight. It was the police patrol, snooping into people's windows</a:t>
            </a:r>
          </a:p>
        </p:txBody>
      </p:sp>
    </p:spTree>
    <p:extLst>
      <p:ext uri="{BB962C8B-B14F-4D97-AF65-F5344CB8AC3E}">
        <p14:creationId xmlns:p14="http://schemas.microsoft.com/office/powerpoint/2010/main" val="132957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Ceasar</a:t>
            </a:r>
            <a:r>
              <a:rPr lang="nb-NO" dirty="0"/>
              <a:t> </a:t>
            </a:r>
            <a:r>
              <a:rPr lang="nb-NO" dirty="0" err="1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4" r="-32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58982" y="4673606"/>
            <a:ext cx="101322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335117" y="4673606"/>
            <a:ext cx="4619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9961958" y="4569273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9209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9" y="4888085"/>
                <a:ext cx="25487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32916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16" y="4888085"/>
                <a:ext cx="25487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41183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83" y="4888085"/>
                <a:ext cx="2548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49450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0" y="4888085"/>
                <a:ext cx="2548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762069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69" y="4888085"/>
                <a:ext cx="25487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75776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76" y="4888085"/>
                <a:ext cx="25487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70761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61" y="4888085"/>
                <a:ext cx="2548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298838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38" y="4888085"/>
                <a:ext cx="2548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6915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915" y="4888085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277917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17" y="488808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770547" y="4888085"/>
                <a:ext cx="3828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547" y="4888085"/>
                <a:ext cx="382821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2222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8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 bwMode="auto">
          <a:xfrm>
            <a:off x="3971304" y="4673606"/>
            <a:ext cx="7019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9961958" y="4569273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58982" y="4673606"/>
            <a:ext cx="347395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 bwMode="auto">
          <a:xfrm>
            <a:off x="4335117" y="4673606"/>
            <a:ext cx="4619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B4AA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31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3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6" grpId="0"/>
      <p:bldP spid="68" grpId="0" animBg="1"/>
      <p:bldP spid="53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V="1">
            <a:off x="858982" y="4673606"/>
            <a:ext cx="347395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76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13" y="2326159"/>
            <a:ext cx="718483" cy="1349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2836" y="2241533"/>
            <a:ext cx="920160" cy="1713313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29" y="2495135"/>
            <a:ext cx="1347479" cy="16349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4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 bwMode="auto">
          <a:xfrm>
            <a:off x="2928377" y="2047066"/>
            <a:ext cx="2592275" cy="2444704"/>
          </a:xfrm>
          <a:prstGeom prst="arc">
            <a:avLst>
              <a:gd name="adj1" fmla="val 16200000"/>
              <a:gd name="adj2" fmla="val 18777213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18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278" r="-37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810" r="-3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82959" y="1973836"/>
                <a:ext cx="12104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959" y="1973836"/>
                <a:ext cx="12104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525" r="-404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85171" y="2554511"/>
                <a:ext cx="237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2554511"/>
                <a:ext cx="23733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99" r="-179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85171" y="3135186"/>
                <a:ext cx="2543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3135186"/>
                <a:ext cx="25432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679" r="-143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485171" y="3715860"/>
                <a:ext cx="2553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3715860"/>
                <a:ext cx="255300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671" r="-14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17499" y="4640609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158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499" y="4640609"/>
                <a:ext cx="498533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0976" r="-975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9→18→27→36→…→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→162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705" r="-7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35119" y="4628111"/>
                <a:ext cx="11959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=153+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119" y="4628111"/>
                <a:ext cx="1195968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020" r="-204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9≡5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⁡9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763" r="-178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604" r="-720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4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9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50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51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52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  <p:bldP spid="6" grpId="0"/>
      <p:bldP spid="50" grpId="0"/>
      <p:bldP spid="7" grpId="0"/>
      <p:bldP spid="51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278" r="-37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810" r="-3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6039" y="1973836"/>
                <a:ext cx="12104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039" y="1973836"/>
                <a:ext cx="12104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010" r="-402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27326" y="2552083"/>
                <a:ext cx="237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26" y="2552083"/>
                <a:ext cx="23733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95" r="-179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95879" y="3086499"/>
                <a:ext cx="2543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879" y="3086499"/>
                <a:ext cx="25432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679" r="-143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47004" y="3685610"/>
                <a:ext cx="2553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004" y="3685610"/>
                <a:ext cx="255300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671" r="-14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6979" y="4640609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158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79" y="4640609"/>
                <a:ext cx="498533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1111" r="-111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9→18→27→36→…→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→162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705" r="-7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1279" y="4628111"/>
                <a:ext cx="11959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=153+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279" y="4628111"/>
                <a:ext cx="1195968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020" r="-204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9≡5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⁡9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763" r="-178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604" r="-720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4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9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50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51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52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1058233" y="4274201"/>
                <a:ext cx="4717982" cy="165598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b-NO" b="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is the </a:t>
                </a:r>
                <a:r>
                  <a:rPr lang="en-US" i="1" dirty="0"/>
                  <a:t>unique </a:t>
                </a:r>
                <a:r>
                  <a:rPr lang="en-US" dirty="0"/>
                  <a:t>integer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0" dirty="0"/>
                  <a:t>	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233" y="4274201"/>
                <a:ext cx="4717982" cy="1655982"/>
              </a:xfrm>
              <a:prstGeom prst="roundRect">
                <a:avLst/>
              </a:prstGeom>
              <a:blipFill rotWithShape="0">
                <a:blip r:embed="rId5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62220" y="6467319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details: </a:t>
            </a:r>
            <a:r>
              <a:rPr lang="en-US" sz="1200" dirty="0">
                <a:hlinkClick r:id="rId55"/>
              </a:rPr>
              <a:t>https://en.wikibooks.org/wiki/High_School_Mathematics_Extensions/Primes/Modular_Arithmetic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6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Ceasar</a:t>
            </a:r>
            <a:r>
              <a:rPr lang="nb-NO" dirty="0"/>
              <a:t> </a:t>
            </a:r>
            <a:r>
              <a:rPr lang="nb-NO" dirty="0" err="1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4" r="-32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38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992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9929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33" r="-305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2992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29929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3" r="-305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41915" y="4488122"/>
            <a:ext cx="2195601" cy="928042"/>
            <a:chOff x="5138024" y="4303610"/>
            <a:chExt cx="2195601" cy="92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1069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10694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714" r="-857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143" r="-33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284" r="-38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7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772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07" r="-317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287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28772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07" r="-317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248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 …,25}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248651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06" r="-367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43" r="-33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284" r="-38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41915" y="4488122"/>
            <a:ext cx="2195601" cy="928042"/>
            <a:chOff x="5138024" y="4303610"/>
            <a:chExt cx="2195601" cy="92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91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427725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va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gur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sne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qvfgnapr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n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uryvpbcgre</a:t>
                          </a:r>
                          <a:r>
                            <a:rPr lang="en-US" sz="1600" baseline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uz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ftq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rmd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puefmzoq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m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tqxuoabfqd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ty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esp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qlc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otdelynp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l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spwtnzaepc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sx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dro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pkb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nscdkxmo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k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rovsmyzdob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jo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uif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gbs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ejtubodf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b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ifmjdpqufs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in the far distance a helicopter …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hm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sgd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ezq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chrszmbd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z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gdkhbnosdq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wb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hvs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tof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rwghobqs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o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vszwqcdhsf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427725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r="-766292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069" r="-147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va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gur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sne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qvfgnapr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n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uryvpbcgre</a:t>
                          </a:r>
                          <a:r>
                            <a:rPr lang="en-US" sz="1600" baseline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uz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ftq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rmd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puefmzoq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m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tqxuoabfqd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ty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esp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qlc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otdelynp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l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spwtnzaepc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sx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dro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pkb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nscdkxmo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k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rovsmyzdob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598361" r="-766292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jo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uif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gbs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ejtubodf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b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ifmjdpqufs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in the far distance a helicopter … </a:t>
                          </a:r>
                          <a:endParaRPr lang="en-US" sz="1600" b="1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hm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sgd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ezq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chrszmbd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z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gdkhbnosdq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wb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hvs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tof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rwghobqs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o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vszwqcdhsf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2546" y="3239356"/>
                <a:ext cx="55050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=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va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gur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sne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qvfgnapr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n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uryvpbcgre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…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3239356"/>
                <a:ext cx="5505097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400" i="1"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2546" y="5153025"/>
            <a:ext cx="55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Conclusion: </a:t>
            </a:r>
            <a:r>
              <a:rPr lang="en-US" dirty="0"/>
              <a:t>key space must be large enough!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754287" y="1952625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754287" y="2366244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6754287" y="2696390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638400" y="3464599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638400" y="4232808"/>
            <a:ext cx="4914900" cy="22074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>
                <a:solidFill>
                  <a:schemeClr val="accent2"/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</a:p>
          <a:p>
            <a:r>
              <a:rPr lang="nb-NO" dirty="0"/>
              <a:t>		                        			     …                                                                 </a:t>
            </a:r>
          </a:p>
          <a:p>
            <a:pPr algn="ctr"/>
            <a:endParaRPr lang="nb-NO" dirty="0"/>
          </a:p>
          <a:p>
            <a:pPr algn="ctr"/>
            <a:r>
              <a:rPr lang="pt-BR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84350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2191385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2598420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9698150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56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>
                <a:solidFill>
                  <a:schemeClr val="accent2"/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</a:p>
          <a:p>
            <a:r>
              <a:rPr lang="nb-NO" dirty="0"/>
              <a:t>		                        			     …                                                                 </a:t>
            </a:r>
          </a:p>
          <a:p>
            <a:pPr algn="ctr"/>
            <a:endParaRPr lang="nb-NO" dirty="0"/>
          </a:p>
          <a:p>
            <a:pPr algn="ctr"/>
            <a:r>
              <a:rPr lang="pt-BR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pPr algn="ctr"/>
            <a:endParaRPr lang="pt-BR" b="1" spc="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spc="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spc="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nb-NO" dirty="0"/>
          </a:p>
          <a:p>
            <a:r>
              <a:rPr lang="nb-NO" dirty="0"/>
              <a:t>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84350" y="1818124"/>
            <a:ext cx="6198507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2133600" y="1818124"/>
            <a:ext cx="7736114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467428" y="1789096"/>
            <a:ext cx="275772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2819400" y="1818124"/>
            <a:ext cx="7362825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209925" y="1818124"/>
            <a:ext cx="6257925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486150" y="1818124"/>
            <a:ext cx="3838575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>
            <a:off x="3486150" y="1818124"/>
            <a:ext cx="342901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4229100" y="1789096"/>
            <a:ext cx="1590676" cy="11573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4550569" y="1818124"/>
            <a:ext cx="245268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4848227" y="1818124"/>
            <a:ext cx="245268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5169695" y="1844968"/>
            <a:ext cx="1409700" cy="11014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H="1">
            <a:off x="4587236" y="1844968"/>
            <a:ext cx="907500" cy="945857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5472587" y="1818124"/>
            <a:ext cx="342425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>
            <a:off x="3904158" y="1813940"/>
            <a:ext cx="2349573" cy="10435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6655595" y="1813940"/>
            <a:ext cx="3868886" cy="11324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2125173" y="1813940"/>
            <a:ext cx="4815742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>
            <a:off x="3209925" y="1813940"/>
            <a:ext cx="4114800" cy="11324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H="1">
            <a:off x="6253731" y="1789096"/>
            <a:ext cx="1461520" cy="11573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 bwMode="auto">
          <a:xfrm>
            <a:off x="8083849" y="1813940"/>
            <a:ext cx="299057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>
            <a:off x="8459106" y="1813940"/>
            <a:ext cx="273050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 flipH="1">
            <a:off x="2474231" y="1689100"/>
            <a:ext cx="6191704" cy="12573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flipH="1">
            <a:off x="7017115" y="1788096"/>
            <a:ext cx="2022612" cy="11583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flipH="1">
            <a:off x="1784350" y="1689100"/>
            <a:ext cx="7601379" cy="12573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 flipH="1">
            <a:off x="7810501" y="1788096"/>
            <a:ext cx="2059213" cy="10942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H="1">
            <a:off x="9156700" y="1813940"/>
            <a:ext cx="1025526" cy="11324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H="1">
            <a:off x="4318000" y="1788096"/>
            <a:ext cx="6299200" cy="10942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304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>
                <a:solidFill>
                  <a:schemeClr val="accent2"/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</a:p>
          <a:p>
            <a:r>
              <a:rPr lang="nb-NO" dirty="0"/>
              <a:t>		↕   ↕   ↕   ↕                                           …                                                                 ↕</a:t>
            </a:r>
          </a:p>
          <a:p>
            <a:pPr algn="ctr"/>
            <a:endParaRPr lang="nb-NO" dirty="0"/>
          </a:p>
          <a:p>
            <a:pPr algn="ctr"/>
            <a:r>
              <a:rPr lang="nb-NO" b="1" spc="600" dirty="0">
                <a:solidFill>
                  <a:schemeClr val="accent1">
                    <a:lumMod val="50000"/>
                  </a:schemeClr>
                </a:solidFill>
              </a:rPr>
              <a:t>s x d y w q f m j k o i l g z b e n t u c p a r v h</a:t>
            </a:r>
            <a:endParaRPr lang="nb-NO" spc="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7579" y="5086551"/>
            <a:ext cx="783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mwijdzbuwn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xwuawwg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mzpwnwy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xicwxzuuiw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bwzbiw't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579" y="3715167"/>
            <a:ext cx="7489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in the far distance a helicopter skimmed down between the roofs, hovered for an instant like a bluebottle, and darted away again with a curving flight. It was the police patrol, snooping into people's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8096509" y="309862"/>
                <a:ext cx="1002087" cy="454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b-NO" kern="0" dirty="0"/>
              </a:p>
              <a:p>
                <a:pPr marL="0" indent="0"/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509" y="309862"/>
                <a:ext cx="1002087" cy="4548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81663" y="306453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63" y="306453"/>
                <a:ext cx="12954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13929" y="306453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929" y="306453"/>
                <a:ext cx="219075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4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build="p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70" y="1883079"/>
            <a:ext cx="1295116" cy="126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0" y="2104584"/>
            <a:ext cx="1724640" cy="110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92" y="3100660"/>
            <a:ext cx="674155" cy="1167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50" y="3092888"/>
            <a:ext cx="620108" cy="620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4796069" y="3298086"/>
            <a:ext cx="809678" cy="82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Substitution</a:t>
            </a:r>
            <a:r>
              <a:rPr lang="nb-NO" dirty="0"/>
              <a:t> </a:t>
            </a:r>
            <a:r>
              <a:rPr lang="nb-NO" dirty="0" err="1"/>
              <a:t>cipher</a:t>
            </a:r>
            <a:r>
              <a:rPr lang="nb-NO" dirty="0"/>
              <a:t> – formal </a:t>
            </a:r>
            <a:r>
              <a:rPr lang="nb-NO" dirty="0" err="1"/>
              <a:t>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b-NO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nb-NO" b="0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nb-NO" b="0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permutations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nb-NO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nb-NO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0" indent="0"/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nb-NO" dirty="0">
                  <a:solidFill>
                    <a:schemeClr val="accent2"/>
                  </a:solidFill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𝑓𝑒𝑒𝑑</m:t>
                    </m:r>
                  </m:oMath>
                </a14:m>
                <a:endParaRPr lang="nb-NO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nb-NO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𝑢𝑝𝑝𝑧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𝑓𝑒𝑒𝑑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842" b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73609" y="1251324"/>
                <a:ext cx="179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09" y="1251324"/>
                <a:ext cx="179004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73609" y="1620656"/>
                <a:ext cx="18285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09" y="1620656"/>
                <a:ext cx="182857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540959"/>
                  </p:ext>
                </p:extLst>
              </p:nvPr>
            </p:nvGraphicFramePr>
            <p:xfrm>
              <a:off x="3163392" y="3398862"/>
              <a:ext cx="785348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1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17290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540959"/>
                  </p:ext>
                </p:extLst>
              </p:nvPr>
            </p:nvGraphicFramePr>
            <p:xfrm>
              <a:off x="3163392" y="3398862"/>
              <a:ext cx="785348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7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8"/>
                        </a:ext>
                      </a:extLst>
                    </a:gridCol>
                    <a:gridCol w="21729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r="-114134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971" r="-105242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99038" r="-942308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99038" r="-842308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2913" r="-750485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98077" r="-643269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98077" r="-543269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04854" r="-44854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97115" r="-34423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61345" r="-280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101538" r="-1141346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971" t="-101538" r="-1052427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99038" t="-101538" r="-942308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99038" t="-101538" r="-842308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2913" t="-101538" r="-750485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98077" t="-101538" r="-643269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98077" t="-101538" r="-543269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04854" t="-101538" r="-448544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97115" t="-101538" r="-344231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61345" t="-101538" r="-280" b="-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24451" y="2000469"/>
                <a:ext cx="389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∣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nb-NO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permutation</m:t>
                      </m:r>
                      <m:r>
                        <a:rPr lang="nb-NO" sz="200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51" y="2000469"/>
                <a:ext cx="38923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60973" y="3286898"/>
            <a:ext cx="906162" cy="18947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613112" y="3196282"/>
            <a:ext cx="212833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mwijdzbuwn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xwuawwg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mzpwnwy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xicwxzuuiw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bwzbiw't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92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ijdzbu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xzuui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1453819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1453819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38090" y="1489826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90" y="1489826"/>
                <a:ext cx="129540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28640" y="1504942"/>
                <a:ext cx="2190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40" y="1504942"/>
                <a:ext cx="2190750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1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9923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54301" y="1134036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7036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dzb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0075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3920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tant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3009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istan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instant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endParaRPr lang="en-US" sz="1600" dirty="0">
              <a:solidFill>
                <a:srgbClr val="3333CC"/>
              </a:solidFill>
              <a:latin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877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4346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3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5223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220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877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63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82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9657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the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distan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ter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down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etween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the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roo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ered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or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instant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da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awa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with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was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atro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windows</a:t>
            </a:r>
            <a:endParaRPr lang="en-US" sz="1600" dirty="0">
              <a:solidFill>
                <a:srgbClr val="3333CC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447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346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82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7290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5852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/>
                </a:p>
              </p:txBody>
            </p:sp>
          </mc:Choice>
          <mc:Fallback xmlns="">
            <p:sp>
              <p:nvSpPr>
                <p:cNvPr id="3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496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412" y="4616970"/>
            <a:ext cx="974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read</a:t>
            </a:r>
            <a:r>
              <a:rPr lang="nb-NO" sz="2000" dirty="0">
                <a:solidFill>
                  <a:schemeClr val="tx2"/>
                </a:solidFill>
              </a:rPr>
              <a:t>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Key space must be large enough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Ciphertext should not reveal letter frequency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message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Is this enough?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Historical approach to crypto development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 descr="Bilderesultat for bob the buil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69" y="2011648"/>
            <a:ext cx="1080000" cy="16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professor frin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" b="563"/>
          <a:stretch/>
        </p:blipFill>
        <p:spPr bwMode="auto">
          <a:xfrm>
            <a:off x="6717011" y="2131664"/>
            <a:ext cx="1719645" cy="1362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feal block cip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41" y="2826309"/>
            <a:ext cx="1598097" cy="23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t bil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6" y="2944230"/>
            <a:ext cx="1060994" cy="2111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 descr="Bilderesultat for tea block ciph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85" y="3037851"/>
            <a:ext cx="1289407" cy="19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58" y="2148683"/>
            <a:ext cx="1188000" cy="134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135" y="5534408"/>
            <a:ext cx="797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build → break → fix → break → fix → break → fix ...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84260" y="5534408"/>
            <a:ext cx="156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secure?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 approach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Trying to make cryptography more a </a:t>
            </a:r>
            <a:r>
              <a:rPr lang="nb-NO" b="1" dirty="0"/>
              <a:t>science</a:t>
            </a:r>
            <a:r>
              <a:rPr lang="nb-NO" dirty="0"/>
              <a:t> than an </a:t>
            </a:r>
            <a:r>
              <a:rPr lang="nb-NO" b="1" dirty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Focus on </a:t>
            </a:r>
            <a:r>
              <a:rPr lang="nb-NO" b="1" dirty="0"/>
              <a:t>formal definitions</a:t>
            </a:r>
            <a:r>
              <a:rPr lang="nb-NO" dirty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Clearly stated </a:t>
            </a:r>
            <a:r>
              <a:rPr lang="nb-NO" b="1" dirty="0"/>
              <a:t>assumptions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Analysis supported by mathematical </a:t>
            </a:r>
            <a:r>
              <a:rPr lang="nb-NO" b="1" dirty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... but old </a:t>
            </a:r>
            <a:r>
              <a:rPr lang="en-US" dirty="0"/>
              <a:t>fashioned</a:t>
            </a:r>
            <a:r>
              <a:rPr lang="nb-NO" dirty="0"/>
              <a:t> </a:t>
            </a:r>
            <a:r>
              <a:rPr lang="nb-NO" b="1" dirty="0"/>
              <a:t>cryptanalysis </a:t>
            </a:r>
            <a:r>
              <a:rPr lang="nb-NO" dirty="0"/>
              <a:t>continues to be very important!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one-time-pad (OTP)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8394" y="1947302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86722" y="2468373"/>
                <a:ext cx="20618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22" y="2468373"/>
                <a:ext cx="2061846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414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44802" y="2439366"/>
                <a:ext cx="1978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02" y="2439366"/>
                <a:ext cx="197894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30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066450" y="3329277"/>
            <a:ext cx="2569673" cy="1252798"/>
            <a:chOff x="3955773" y="3742884"/>
            <a:chExt cx="2569673" cy="1252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0622" y="3742884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622" y="3742884"/>
                  <a:ext cx="29482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327" r="-163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955773" y="3764576"/>
              <a:ext cx="2539945" cy="1231106"/>
              <a:chOff x="3955773" y="3764576"/>
              <a:chExt cx="2539945" cy="1231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55773" y="3764576"/>
                    <a:ext cx="1844351" cy="1231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0101100100</m:t>
                          </m:r>
                        </m:oMath>
                      </m:oMathPara>
                    </a14:m>
                    <a:endParaRPr lang="nb-NO" sz="2000" b="0" i="1" dirty="0">
                      <a:solidFill>
                        <a:schemeClr val="accent2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1110001101</m:t>
                          </m:r>
                        </m:oMath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−−−−−−−−−</m:t>
                          </m:r>
                        </m:oMath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1011101001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773" y="3764576"/>
                    <a:ext cx="2216441" cy="147732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571" r="-275" b="-16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37891" y="4093731"/>
                    <a:ext cx="25782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7891" y="4093731"/>
                    <a:ext cx="257827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8605" r="-1627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230622" y="4661985"/>
                    <a:ext cx="23410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0622" y="4661985"/>
                    <a:ext cx="234102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0513" r="-17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/>
          <p:cNvGrpSpPr/>
          <p:nvPr/>
        </p:nvGrpSpPr>
        <p:grpSpPr>
          <a:xfrm>
            <a:off x="6911953" y="3350969"/>
            <a:ext cx="2506613" cy="1231484"/>
            <a:chOff x="7931816" y="3764954"/>
            <a:chExt cx="2506613" cy="1231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31816" y="3765332"/>
                  <a:ext cx="1844351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1011101001</m:t>
                        </m:r>
                      </m:oMath>
                    </m:oMathPara>
                  </a14:m>
                  <a:endParaRPr lang="nb-NO" sz="2000" b="0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1110001101</m:t>
                        </m:r>
                      </m:oMath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−−−−−−−−−</m:t>
                        </m:r>
                      </m:oMath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0101100100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816" y="3765332"/>
                  <a:ext cx="2216441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3297" r="-549" b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157204" y="3764954"/>
                  <a:ext cx="23410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204" y="3764954"/>
                  <a:ext cx="23410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3684" r="-1842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157204" y="4094109"/>
                  <a:ext cx="2578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204" y="4094109"/>
                  <a:ext cx="257827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429" r="-16667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143605" y="4663998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605" y="4663998"/>
                  <a:ext cx="294824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750" r="-1666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08436" y="5340167"/>
            <a:ext cx="269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 the OTP secure?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(One-time) perfect privacy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030066"/>
                  </p:ext>
                </p:extLst>
              </p:nvPr>
            </p:nvGraphicFramePr>
            <p:xfrm>
              <a:off x="835721" y="1483028"/>
              <a:ext cx="3133565" cy="3017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nb-NO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𝐫𝐢𝐯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64829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030066"/>
                  </p:ext>
                </p:extLst>
              </p:nvPr>
            </p:nvGraphicFramePr>
            <p:xfrm>
              <a:off x="835721" y="1483028"/>
              <a:ext cx="3133565" cy="3017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298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6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5876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6941" r="-388" b="-2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41323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41323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330623"/>
                  </p:ext>
                </p:extLst>
              </p:nvPr>
            </p:nvGraphicFramePr>
            <p:xfrm>
              <a:off x="9322460" y="1565662"/>
              <a:ext cx="2014521" cy="1140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85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619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330623"/>
                  </p:ext>
                </p:extLst>
              </p:nvPr>
            </p:nvGraphicFramePr>
            <p:xfrm>
              <a:off x="9322460" y="1565662"/>
              <a:ext cx="2014521" cy="1140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36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2" t="-37410" r="-604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589033" y="2785415"/>
                <a:ext cx="404188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589033" y="2785415"/>
                <a:ext cx="404188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176594">
                <a:off x="7644037" y="3167146"/>
                <a:ext cx="378798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644037" y="3167146"/>
                <a:ext cx="378798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20604" y="3348340"/>
                <a:ext cx="1727085" cy="856006"/>
              </a:xfrm>
              <a:prstGeom prst="wedgeEllipseCallout">
                <a:avLst>
                  <a:gd name="adj1" fmla="val 69532"/>
                  <a:gd name="adj2" fmla="val -10889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0604" y="3348340"/>
                <a:ext cx="1727085" cy="856006"/>
              </a:xfrm>
              <a:prstGeom prst="wedgeEllipseCallout">
                <a:avLst>
                  <a:gd name="adj1" fmla="val 69532"/>
                  <a:gd name="adj2" fmla="val -10889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9431423" y="2788209"/>
                <a:ext cx="327560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9431423" y="2788209"/>
                <a:ext cx="327560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91403">
                <a:off x="9270506" y="3284223"/>
                <a:ext cx="351522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1403">
                <a:off x="9270506" y="3284223"/>
                <a:ext cx="351522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4497577" y="4737149"/>
                <a:ext cx="7257535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(one-time) perfect privacy </a:t>
                </a:r>
                <a:r>
                  <a:rPr lang="en-US" dirty="0"/>
                  <a:t>if for any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577" y="4737149"/>
                <a:ext cx="7257535" cy="1401096"/>
              </a:xfrm>
              <a:prstGeom prst="roundRect">
                <a:avLst/>
              </a:prstGeom>
              <a:blipFill rotWithShape="0">
                <a:blip r:embed="rId14"/>
                <a:stretch>
                  <a:fillRect r="-418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481839" y="1483028"/>
            <a:ext cx="445102" cy="897872"/>
            <a:chOff x="8481839" y="1483028"/>
            <a:chExt cx="445102" cy="89787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377" y="1821582"/>
              <a:ext cx="382564" cy="5593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481839" y="1483028"/>
                  <a:ext cx="44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1839" y="1483028"/>
                  <a:ext cx="445102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48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6" grpId="0" animBg="1"/>
      <p:bldP spid="19" grpId="0"/>
      <p:bldP spid="20" grpId="0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one-time-pad (OTP) – security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23392" y="1360436"/>
            <a:ext cx="9745500" cy="890581"/>
          </a:xfrm>
          <a:prstGeom prst="roundRect">
            <a:avLst/>
          </a:prstGeom>
          <a:solidFill>
            <a:srgbClr val="CFF9DA"/>
          </a:solidFill>
          <a:ln w="28575" cap="flat" cmpd="sng" algn="ctr">
            <a:solidFill>
              <a:schemeClr val="accent6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Theorem (Shannon 1949): </a:t>
            </a:r>
            <a:r>
              <a:rPr lang="nb-NO" dirty="0"/>
              <a:t>The OTP encryption scheme has </a:t>
            </a:r>
            <a:r>
              <a:rPr lang="nb-NO" b="1" dirty="0"/>
              <a:t>one-time </a:t>
            </a:r>
            <a:r>
              <a:rPr lang="nb-NO" b="1" dirty="0" err="1"/>
              <a:t>perfect</a:t>
            </a:r>
            <a:r>
              <a:rPr lang="nb-NO" b="1" dirty="0"/>
              <a:t> </a:t>
            </a:r>
            <a:r>
              <a:rPr lang="nb-NO" b="1" dirty="0" err="1"/>
              <a:t>privacy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1105" y="2859978"/>
                <a:ext cx="29302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600" dirty="0"/>
                  <a:t>Need to show:</a:t>
                </a:r>
                <a:r>
                  <a:rPr lang="nb-NO" sz="1600" b="0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05" y="2859978"/>
                <a:ext cx="2930289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375" t="-24390" r="-1458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80413" y="2850902"/>
            <a:ext cx="6043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600" b="1" dirty="0"/>
              <a:t>Proof: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546514"/>
                  </p:ext>
                </p:extLst>
              </p:nvPr>
            </p:nvGraphicFramePr>
            <p:xfrm>
              <a:off x="8935425" y="2473541"/>
              <a:ext cx="109003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546514"/>
                  </p:ext>
                </p:extLst>
              </p:nvPr>
            </p:nvGraphicFramePr>
            <p:xfrm>
              <a:off x="8935425" y="2473541"/>
              <a:ext cx="109003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3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56" t="-46988" r="-111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131815"/>
                  </p:ext>
                </p:extLst>
              </p:nvPr>
            </p:nvGraphicFramePr>
            <p:xfrm>
              <a:off x="10709745" y="2473541"/>
              <a:ext cx="1118615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86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⊕$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131815"/>
                  </p:ext>
                </p:extLst>
              </p:nvPr>
            </p:nvGraphicFramePr>
            <p:xfrm>
              <a:off x="10709745" y="2473541"/>
              <a:ext cx="1118615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86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41" t="-52564" r="-1081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075428"/>
                  </p:ext>
                </p:extLst>
              </p:nvPr>
            </p:nvGraphicFramePr>
            <p:xfrm>
              <a:off x="5918425" y="2535894"/>
              <a:ext cx="2416548" cy="3261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5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5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5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latin typeface="Cambria Math" panose="02040503050406030204" pitchFamily="18" charset="0"/>
                                  </a:rPr>
                                  <m:t>𝐏𝐫𝐨𝐛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075428"/>
                  </p:ext>
                </p:extLst>
              </p:nvPr>
            </p:nvGraphicFramePr>
            <p:xfrm>
              <a:off x="5918425" y="2535894"/>
              <a:ext cx="2416548" cy="3261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551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80551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80551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r="-200000" b="-8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r="-101515" b="-8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r="-752" b="-8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100000" r="-200000" b="-7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100000" r="-101515" b="-7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100000" r="-752" b="-7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200000" r="-200000" b="-6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200000" r="-101515" b="-6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200000" r="-752" b="-6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300000" r="-200000" b="-5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300000" r="-101515" b="-5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300000" r="-752" b="-5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392857" r="-200000" b="-4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392857" r="-101515" b="-4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392857" r="-752" b="-46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501818" r="-200000" b="-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501818" r="-101515" b="-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501818" r="-752" b="-3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601818" r="-200000" b="-2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601818" r="-101515" b="-2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601818" r="-752" b="-2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701818" r="-200000" b="-1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701818" r="-101515" b="-1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701818" r="-752" b="-1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464211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464211" r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464211" r="-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" name="Rectangle 47"/>
          <p:cNvSpPr/>
          <p:nvPr/>
        </p:nvSpPr>
        <p:spPr bwMode="auto">
          <a:xfrm>
            <a:off x="7757723" y="2919478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6861346" y="3228080"/>
            <a:ext cx="518314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6821899" y="3576681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7668048" y="3576681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6864537" y="2907609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6029776" y="2948426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6027723" y="3614231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7707986" y="3196492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5997319" y="3281307"/>
            <a:ext cx="609600" cy="25102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0263" y="3367797"/>
                <a:ext cx="49319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Suppose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dirty="0"/>
                  <a:t> submits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sz="1600" b="1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1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</m:oMath>
                </a14:m>
                <a:r>
                  <a:rPr lang="nb-NO" sz="1600" b="1" dirty="0"/>
                  <a:t> </a:t>
                </a:r>
                <a:r>
                  <a:rPr lang="nb-NO" sz="1600" dirty="0"/>
                  <a:t>and receives </a:t>
                </a:r>
                <a14:m>
                  <m:oMath xmlns:m="http://schemas.openxmlformats.org/officeDocument/2006/math"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𝟏𝟎𝟏</m:t>
                    </m:r>
                  </m:oMath>
                </a14:m>
                <a:r>
                  <a:rPr lang="nb-NO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63" y="3367797"/>
                <a:ext cx="493192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7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1230" y="3951744"/>
                <a:ext cx="2431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0" y="3951744"/>
                <a:ext cx="2431466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839489" y="3951744"/>
                <a:ext cx="1490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𝟎𝟏𝟏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89" y="3951744"/>
                <a:ext cx="149011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2622" y="4363792"/>
                <a:ext cx="20691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2" y="4363792"/>
                <a:ext cx="2069127" cy="338554"/>
              </a:xfrm>
              <a:prstGeom prst="rect">
                <a:avLst/>
              </a:prstGeom>
              <a:blipFill rotWithShape="0">
                <a:blip r:embed="rId10"/>
                <a:stretch>
                  <a:fillRect r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31802" y="3951744"/>
                <a:ext cx="7818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02" y="3951744"/>
                <a:ext cx="781881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830703" y="4363884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703" y="4363884"/>
                <a:ext cx="570990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21230" y="4767738"/>
                <a:ext cx="21384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nb-NO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8 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0" y="4767738"/>
                <a:ext cx="213842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 bwMode="auto">
          <a:xfrm>
            <a:off x="6815703" y="3925283"/>
            <a:ext cx="609600" cy="165344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7639856" y="3880931"/>
            <a:ext cx="609600" cy="168238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6128989" y="3866005"/>
            <a:ext cx="609600" cy="168520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21230" y="5735739"/>
                <a:ext cx="65443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Probability that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dirty="0"/>
                  <a:t> sees </a:t>
                </a:r>
                <a14:m>
                  <m:oMath xmlns:m="http://schemas.openxmlformats.org/officeDocument/2006/math"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𝟏𝟎𝟏</m:t>
                    </m:r>
                  </m:oMath>
                </a14:m>
                <a:r>
                  <a:rPr lang="nb-NO" sz="1600" dirty="0"/>
                  <a:t> is </a:t>
                </a:r>
                <a:r>
                  <a:rPr lang="nb-NO" sz="1600" i="1" dirty="0"/>
                  <a:t>independent </a:t>
                </a:r>
                <a:r>
                  <a:rPr lang="nb-NO" sz="1600" dirty="0"/>
                  <a:t>of which world it's in! </a:t>
                </a:r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0" y="5735739"/>
                <a:ext cx="6544356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46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5988" y="5723153"/>
                <a:ext cx="5013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b-NO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600" dirty="0"/>
                  <a:t> contains no information about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88" y="5723153"/>
                <a:ext cx="5013352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15988" y="6129328"/>
                <a:ext cx="5013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func>
                      <m:func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lit/>
                          </m:rP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88" y="6129328"/>
                <a:ext cx="5013352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169221" y="2668627"/>
            <a:ext cx="2027772" cy="1550429"/>
            <a:chOff x="9169221" y="2668627"/>
            <a:chExt cx="2027772" cy="1550429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9169221" y="2668627"/>
              <a:ext cx="2027772" cy="1550429"/>
              <a:chOff x="6644252" y="2596614"/>
              <a:chExt cx="3815402" cy="291725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46" t="10399" r="23520" b="9309"/>
              <a:stretch/>
            </p:blipFill>
            <p:spPr>
              <a:xfrm>
                <a:off x="8677578" y="4324410"/>
                <a:ext cx="956734" cy="1189454"/>
              </a:xfrm>
              <a:prstGeom prst="rect">
                <a:avLst/>
              </a:prstGeom>
            </p:spPr>
          </p:pic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7772715" y="3802677"/>
                <a:ext cx="900311" cy="6272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9473456" y="3822341"/>
                <a:ext cx="986198" cy="70518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3563" y="2596614"/>
                <a:ext cx="382565" cy="5593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Callout 41"/>
                  <p:cNvSpPr/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solidFill>
                    <a:srgbClr val="FEE9E6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 wrap="none" rtlCol="0" anchor="ctr"/>
                  <a:lstStyle/>
                  <a:p>
                    <a:pPr algn="ctr"/>
                    <a:r>
                      <a:rPr lang="en-US" sz="900" b="1" dirty="0"/>
                      <a:t>I’m in World </a:t>
                    </a:r>
                    <a14:m>
                      <m:oMath xmlns:m="http://schemas.openxmlformats.org/officeDocument/2006/math"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42" name="Oval Callout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blipFill rotWithShape="0">
                    <a:blip r:embed="rId23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r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34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" grpId="0"/>
      <p:bldP spid="6" grpId="0"/>
      <p:bldP spid="45" grpId="0"/>
      <p:bldP spid="47" grpId="0"/>
      <p:bldP spid="7" grpId="0"/>
      <p:bldP spid="58" grpId="0"/>
      <p:bldP spid="68" grpId="0"/>
      <p:bldP spid="70" grpId="0" animBg="1"/>
      <p:bldP spid="71" grpId="0" animBg="1"/>
      <p:bldP spid="72" grpId="0" animBg="1"/>
      <p:bldP spid="52" grpId="0"/>
      <p:bldP spid="11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One-time pad – perfect?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OTP has perfect privacy…for </a:t>
                </a:r>
                <a:r>
                  <a:rPr lang="en-US" i="1" dirty="0"/>
                  <a:t>one</a:t>
                </a:r>
                <a:r>
                  <a:rPr lang="en-US" dirty="0"/>
                  <a:t>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What happens if you use the same key for two messages?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dirty="0"/>
              </a:p>
              <a:p>
                <a:pPr marL="0" indent="0"/>
                <a:endParaRPr lang="nb-NO" dirty="0"/>
              </a:p>
              <a:p>
                <a:pPr marL="0" indent="0"/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/>
                  <a:t>Key is as long as the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Key management becomes very difficult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Sort of defeats the purpose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What happens if it is shorter?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474663" lvl="1" indent="0"/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/>
                  <a:t>Nothing special about XOR: ROT-</a:t>
                </a:r>
                <a:r>
                  <a:rPr lang="nb-NO" i="1" dirty="0"/>
                  <a:t>K</a:t>
                </a:r>
                <a:r>
                  <a:rPr lang="nb-NO" dirty="0"/>
                  <a:t> also has one-time perfect privacy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Why doesn't this contradict what we saw earlier about ROT-</a:t>
                </a:r>
                <a:r>
                  <a:rPr lang="nb-NO" i="1" dirty="0"/>
                  <a:t>K</a:t>
                </a:r>
                <a:r>
                  <a:rPr lang="nb-NO" dirty="0"/>
                  <a:t>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6304305" y="3433297"/>
                <a:ext cx="4780541" cy="913268"/>
              </a:xfrm>
              <a:prstGeom prst="wedgeRoundRectCallout">
                <a:avLst>
                  <a:gd name="adj1" fmla="val -84321"/>
                  <a:gd name="adj2" fmla="val 44135"/>
                  <a:gd name="adj3" fmla="val 16667"/>
                </a:avLst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 </a:t>
                </a:r>
                <a:r>
                  <a:rPr lang="en-US" dirty="0"/>
                  <a:t>No encryption scheme can have perfect secrecy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4305" y="3433297"/>
                <a:ext cx="4780541" cy="913268"/>
              </a:xfrm>
              <a:prstGeom prst="wedgeRoundRectCallout">
                <a:avLst>
                  <a:gd name="adj1" fmla="val -84321"/>
                  <a:gd name="adj2" fmla="val 44135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Wanted: security definition for symmetric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/>
                  <a:t>One-time perfect privacy: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Security holds for </a:t>
                </a:r>
                <a:r>
                  <a:rPr lang="en-US" i="1" dirty="0"/>
                  <a:t>any </a:t>
                </a:r>
                <a:r>
                  <a:rPr lang="en-US" dirty="0"/>
                  <a:t>adversary (no limit on resource usage)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can only be used for one message…want to encrypt many messages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204012" y="4571999"/>
            <a:ext cx="3092824" cy="25549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5423646" y="4937476"/>
            <a:ext cx="3726703" cy="25549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cryptography –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/>
                  <a:t>One-time perfect privacy: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Security holds for </a:t>
                </a:r>
                <a:r>
                  <a:rPr lang="en-US" i="1" dirty="0"/>
                  <a:t>any </a:t>
                </a:r>
                <a:r>
                  <a:rPr lang="en-US" dirty="0"/>
                  <a:t>adversary (no limit on resource usage)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52784" y="1612359"/>
            <a:ext cx="955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63905" y="1186747"/>
            <a:ext cx="19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computational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70404" y="3292048"/>
            <a:ext cx="3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94205" y="2655139"/>
            <a:ext cx="302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resource bounded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47336" y="3000474"/>
            <a:ext cx="1996440" cy="411480"/>
            <a:chOff x="2537460" y="2806887"/>
            <a:chExt cx="1996440" cy="411480"/>
          </a:xfrm>
        </p:grpSpPr>
        <p:sp>
          <p:nvSpPr>
            <p:cNvPr id="19" name="Arc 18"/>
            <p:cNvSpPr/>
            <p:nvPr/>
          </p:nvSpPr>
          <p:spPr bwMode="auto">
            <a:xfrm>
              <a:off x="253746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flipH="1">
              <a:off x="353568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439213" y="4716202"/>
            <a:ext cx="37891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8738" y="5049577"/>
            <a:ext cx="3974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201150" y="4497427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149" y="4842978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10804" y="2209526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  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04" y="2209526"/>
                <a:ext cx="8001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1042759" y="1599118"/>
            <a:ext cx="1110025" cy="1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38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4092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10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1963244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read</a:t>
            </a:r>
            <a:r>
              <a:rPr lang="nb-NO" sz="2000" dirty="0">
                <a:solidFill>
                  <a:schemeClr val="tx2"/>
                </a:solidFill>
              </a:rPr>
              <a:t>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modify</a:t>
            </a:r>
            <a:r>
              <a:rPr lang="nb-NO" sz="2000" dirty="0">
                <a:solidFill>
                  <a:schemeClr val="tx2"/>
                </a:solidFill>
              </a:rPr>
              <a:t>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</a:rPr>
              <a:t>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420131" y="3231546"/>
            <a:ext cx="1800498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M'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28647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4389" y="3086840"/>
            <a:ext cx="13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889241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30924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4389" y="4034191"/>
            <a:ext cx="13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23399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 to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Zero-knowledge proofs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Fully-homomorphic encryption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Multi-party computation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5417820" y="1207520"/>
            <a:ext cx="1295400" cy="133197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6065520" y="1143000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Password?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7695573" y="1206913"/>
            <a:ext cx="1295400" cy="133197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7757160" y="1080240"/>
            <a:ext cx="1043940" cy="297180"/>
          </a:xfrm>
          <a:prstGeom prst="wedgeEllipseCallout">
            <a:avLst>
              <a:gd name="adj1" fmla="val 47546"/>
              <a:gd name="adj2" fmla="val 172758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I know 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9973326" y="1206913"/>
            <a:ext cx="1295400" cy="133197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10621026" y="1142393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Welcome!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4573" r="10208" b="4314"/>
          <a:stretch/>
        </p:blipFill>
        <p:spPr>
          <a:xfrm>
            <a:off x="7017360" y="3749770"/>
            <a:ext cx="2743200" cy="1814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0" y="4804229"/>
            <a:ext cx="2710512" cy="1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security pyramid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2296464" y="2582378"/>
            <a:ext cx="3029447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5DBFD4">
                  <a:shade val="30000"/>
                  <a:satMod val="115000"/>
                </a:srgbClr>
              </a:gs>
              <a:gs pos="50000">
                <a:srgbClr val="5DBFD4">
                  <a:shade val="67500"/>
                  <a:satMod val="115000"/>
                </a:srgbClr>
              </a:gs>
              <a:gs pos="100000">
                <a:srgbClr val="5DBFD4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079668" y="1516900"/>
            <a:ext cx="1463039" cy="1065478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510900" y="3639902"/>
            <a:ext cx="4600575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DC006B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DC006B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DC006B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806050" y="4696433"/>
            <a:ext cx="6010275" cy="963515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F3FD91">
                  <a:shade val="30000"/>
                  <a:satMod val="115000"/>
                </a:srgbClr>
              </a:gs>
              <a:gs pos="50000">
                <a:srgbClr val="F3FD91">
                  <a:shade val="67500"/>
                  <a:satMod val="115000"/>
                </a:srgbClr>
              </a:gs>
              <a:gs pos="100000">
                <a:srgbClr val="F3FD91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280" y="4978134"/>
            <a:ext cx="363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Cryptographic mechanisms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05" y="2097627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User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1654" y="2757197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Secure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systems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781" y="3814721"/>
            <a:ext cx="218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Communication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protocols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121" y="3332962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5510 – Security in operating systems and software</a:t>
            </a:r>
          </a:p>
          <a:p>
            <a:r>
              <a:rPr lang="nb-NO" b="1" dirty="0"/>
              <a:t>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770" y="3937832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5520 – Cyber security of industrial systems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5599" y="4759451"/>
            <a:ext cx="498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4500 – Introduction to cryptography</a:t>
            </a:r>
          </a:p>
          <a:p>
            <a:r>
              <a:rPr lang="nb-NO" b="1" dirty="0"/>
              <a:t>TEK 5550 – Advanced topics in cryptograpy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7903" y="1681736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IN 5280 – Security by design</a:t>
            </a:r>
          </a:p>
          <a:p>
            <a:endParaRPr lang="nb-NO" b="1" dirty="0"/>
          </a:p>
          <a:p>
            <a:r>
              <a:rPr lang="nb-NO" b="1" dirty="0"/>
              <a:t>      IN 5540 – Privacy by design</a:t>
            </a:r>
          </a:p>
          <a:p>
            <a:endParaRPr lang="nb-NO" b="1" dirty="0"/>
          </a:p>
          <a:p>
            <a:r>
              <a:rPr lang="nb-NO" b="1" dirty="0"/>
              <a:t>           IN 5290 – Ethical hacking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44595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87733" y="3795011"/>
            <a:ext cx="7751762" cy="1776412"/>
          </a:xfrm>
        </p:spPr>
        <p:txBody>
          <a:bodyPr anchor="ctr"/>
          <a:lstStyle/>
          <a:p>
            <a:pPr algn="ctr"/>
            <a:r>
              <a:rPr lang="nb-NO" sz="2800" dirty="0"/>
              <a:t>Discrete probability</a:t>
            </a:r>
            <a:endParaRPr lang="en-US" sz="2800" dirty="0"/>
          </a:p>
          <a:p>
            <a:pPr algn="ctr"/>
            <a:r>
              <a:rPr lang="en-US" sz="1800" dirty="0"/>
              <a:t>the bare minimum</a:t>
            </a:r>
            <a:endParaRPr lang="nb-NO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54" y="2759978"/>
            <a:ext cx="1869653" cy="1198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162675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details: </a:t>
            </a:r>
            <a:r>
              <a:rPr lang="en-US" sz="1200" dirty="0">
                <a:hlinkClick r:id="rId3"/>
              </a:rPr>
              <a:t>https://en.wikibooks.org/wiki/High_School_Mathematics_Extensions/Discrete_Probability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299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4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a finite set 	(e.g.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4064178"/>
              </a:xfrm>
              <a:blipFill rotWithShape="0">
                <a:blip r:embed="rId2"/>
                <a:stretch>
                  <a:fillRect l="-32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1" y="1478834"/>
                <a:ext cx="8977810" cy="131332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probability distribution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→[0,1]</m:t>
                        </m:r>
                      </m:e>
                    </m:func>
                  </m:oMath>
                </a14:m>
                <a:r>
                  <a:rPr lang="en-US" dirty="0"/>
                  <a:t> such that </a:t>
                </a:r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1" y="1478834"/>
                <a:ext cx="8977810" cy="13133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22629259"/>
              </p:ext>
            </p:extLst>
          </p:nvPr>
        </p:nvGraphicFramePr>
        <p:xfrm>
          <a:off x="623392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6529405"/>
              </p:ext>
            </p:extLst>
          </p:nvPr>
        </p:nvGraphicFramePr>
        <p:xfrm>
          <a:off x="7724776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74816205"/>
              </p:ext>
            </p:extLst>
          </p:nvPr>
        </p:nvGraphicFramePr>
        <p:xfrm>
          <a:off x="4174084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9944" y="5578876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44" y="5578876"/>
                <a:ext cx="1986905" cy="830997"/>
              </a:xfrm>
              <a:prstGeom prst="rect">
                <a:avLst/>
              </a:prstGeom>
              <a:blipFill rotWithShape="0">
                <a:blip r:embed="rId7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0982" y="5578876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82" y="5578876"/>
                <a:ext cx="1986905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2937" y="5574639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37" y="5574639"/>
                <a:ext cx="198690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50435" y="2915031"/>
                <a:ext cx="3674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00, 01, 10, 11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35" y="2915031"/>
                <a:ext cx="367434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89944" y="6465095"/>
            <a:ext cx="197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Uniform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48393" y="6467312"/>
            <a:ext cx="197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533798" y="4228860"/>
                <a:ext cx="58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798" y="4228860"/>
                <a:ext cx="58420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0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P spid="6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 subset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1800" dirty="0"/>
                  <a:t> is called an </a:t>
                </a:r>
                <a:r>
                  <a:rPr lang="en-US" sz="1800" b="1" dirty="0"/>
                  <a:t>event</a:t>
                </a:r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8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nary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nb-NO" sz="18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</a:t>
                </a:r>
                <a:r>
                  <a:rPr lang="en-US" sz="1800" b="1" dirty="0"/>
                  <a:t>complement </a:t>
                </a: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and denoted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800" dirty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Fact: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</a:pPr>
                <a:endParaRPr lang="en-US" sz="1800" b="1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marL="474663" lvl="1" indent="0">
                  <a:lnSpc>
                    <a:spcPct val="150000"/>
                  </a:lnSpc>
                </a:pPr>
                <a:r>
                  <a:rPr lang="nb-NO" sz="2000" b="0" dirty="0"/>
                  <a:t>	          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∣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b="0" i="0" spc="-30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m:rPr>
                            <m:sty m:val="p"/>
                          </m:rPr>
                          <a:rPr lang="nb-NO" sz="2000" b="0" i="0" spc="-150" smtClean="0"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nb-NO" sz="2000" b="0" i="0" spc="-15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nb-NO" sz="2000" b="0" i="0" spc="-150" smtClean="0">
                            <a:latin typeface="Cambria Math" panose="02040503050406030204" pitchFamily="18" charset="0"/>
                          </a:rPr>
                          <m:t>xxxx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		</a:t>
                </a:r>
              </a:p>
              <a:p>
                <a:pPr marL="474663" lvl="1" indent="0">
                  <a:lnSpc>
                    <a:spcPct val="150000"/>
                  </a:lnSpc>
                </a:pPr>
                <a:r>
                  <a:rPr lang="en-US" dirty="0"/>
                  <a:t>With the uniform distribution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nb-NO" b="0" dirty="0"/>
              </a:p>
              <a:p>
                <a:pPr marL="474663" lvl="1" indent="0"/>
                <a:endParaRPr lang="en-US" sz="2000" dirty="0"/>
              </a:p>
              <a:p>
                <a:pPr marL="474663" lvl="1" indent="0"/>
                <a:endParaRPr lang="en-US" sz="2000" dirty="0"/>
              </a:p>
              <a:p>
                <a:pPr marL="474663" lvl="1" indent="0"/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328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0778" y="5283242"/>
                <a:ext cx="850883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b="1" dirty="0"/>
                  <a:t>Answer: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1100 0000</m:t>
                                </m:r>
                              </m:e>
                            </m:d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⁡[1100 0001]</m:t>
                            </m:r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…+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1111 1111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/>
              </a:p>
              <a:p>
                <a:r>
                  <a:rPr lang="en-US" sz="1600" dirty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1600" dirty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r>
                  <a:rPr lang="nb-NO" sz="1600" b="0" dirty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78" y="5283242"/>
                <a:ext cx="8508830" cy="984885"/>
              </a:xfrm>
              <a:prstGeom prst="rect">
                <a:avLst/>
              </a:prstGeom>
              <a:blipFill rotWithShape="0">
                <a:blip r:embed="rId3"/>
                <a:stretch>
                  <a:fillRect l="-1504" t="-6832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179947" y="1631261"/>
            <a:ext cx="3073829" cy="1645920"/>
            <a:chOff x="8686800" y="4450080"/>
            <a:chExt cx="3073829" cy="164592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686800" y="4450080"/>
              <a:ext cx="3073829" cy="1645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oMath>
                    </m:oMathPara>
                  </a14:m>
                  <a:endParaRPr lang="nb-NO" sz="2400" b="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77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bound and independence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b="1" dirty="0"/>
                  <a:t>Union bound: </a:t>
                </a:r>
                <a:r>
                  <a:rPr lang="en-US" dirty="0"/>
                  <a:t>For 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50" indent="0"/>
                <a:r>
                  <a:rPr lang="en-US" dirty="0"/>
                  <a:t>		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51435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50" indent="0"/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dirty="0"/>
                  <a:t>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independent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79947" y="1631261"/>
            <a:ext cx="3073829" cy="1645920"/>
            <a:chOff x="8686800" y="4450080"/>
            <a:chExt cx="3073829" cy="1645920"/>
          </a:xfrm>
        </p:grpSpPr>
        <p:sp>
          <p:nvSpPr>
            <p:cNvPr id="6" name="Rectangle 5"/>
            <p:cNvSpPr/>
            <p:nvPr/>
          </p:nvSpPr>
          <p:spPr bwMode="auto">
            <a:xfrm>
              <a:off x="8686800" y="4450080"/>
              <a:ext cx="3073829" cy="1645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solidFill>
                  <a:srgbClr val="FF7C80">
                    <a:alpha val="56863"/>
                  </a:srgb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oMath>
                    </m:oMathPara>
                  </a14:m>
                  <a:endParaRPr lang="nb-NO" sz="2400" b="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5456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340134" y="3888740"/>
            <a:ext cx="4229100" cy="2650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5242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Conditional probability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Law of total probability </a:t>
            </a:r>
          </a:p>
          <a:p>
            <a:pPr marL="474663" lvl="1" indent="0"/>
            <a:endParaRPr lang="en-US" b="1" dirty="0"/>
          </a:p>
          <a:p>
            <a:pPr marL="5715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340134" y="1130300"/>
            <a:ext cx="4229100" cy="2650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7574666" y="1304800"/>
                <a:ext cx="2463161" cy="232887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4666" y="1304800"/>
                <a:ext cx="2463161" cy="232887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8677768" y="2605568"/>
                <a:ext cx="922006" cy="844941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7768" y="2605568"/>
                <a:ext cx="922006" cy="84494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94779" y="2085924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9" y="2085924"/>
                <a:ext cx="15494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5053" y="2085924"/>
                <a:ext cx="11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53" y="2085924"/>
                <a:ext cx="116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10408399" y="2023486"/>
                <a:ext cx="919908" cy="95129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8399" y="2023486"/>
                <a:ext cx="919908" cy="951298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053" y="2630349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53" y="2630349"/>
                <a:ext cx="15494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47585" y="3876675"/>
            <a:ext cx="4221649" cy="2662238"/>
            <a:chOff x="7058025" y="3876675"/>
            <a:chExt cx="4221649" cy="2662238"/>
          </a:xfrm>
        </p:grpSpPr>
        <p:sp>
          <p:nvSpPr>
            <p:cNvPr id="16" name="Freeform 15"/>
            <p:cNvSpPr/>
            <p:nvPr/>
          </p:nvSpPr>
          <p:spPr bwMode="auto">
            <a:xfrm>
              <a:off x="7058025" y="3881438"/>
              <a:ext cx="1443931" cy="935761"/>
            </a:xfrm>
            <a:custGeom>
              <a:avLst/>
              <a:gdLst>
                <a:gd name="connsiteX0" fmla="*/ 0 w 1443931"/>
                <a:gd name="connsiteY0" fmla="*/ 895350 h 935761"/>
                <a:gd name="connsiteX1" fmla="*/ 414338 w 1443931"/>
                <a:gd name="connsiteY1" fmla="*/ 923925 h 935761"/>
                <a:gd name="connsiteX2" fmla="*/ 1071563 w 1443931"/>
                <a:gd name="connsiteY2" fmla="*/ 723900 h 935761"/>
                <a:gd name="connsiteX3" fmla="*/ 1404938 w 1443931"/>
                <a:gd name="connsiteY3" fmla="*/ 123825 h 935761"/>
                <a:gd name="connsiteX4" fmla="*/ 1423988 w 1443931"/>
                <a:gd name="connsiteY4" fmla="*/ 0 h 9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31" h="935761">
                  <a:moveTo>
                    <a:pt x="0" y="895350"/>
                  </a:moveTo>
                  <a:cubicBezTo>
                    <a:pt x="117872" y="923925"/>
                    <a:pt x="235744" y="952500"/>
                    <a:pt x="414338" y="923925"/>
                  </a:cubicBezTo>
                  <a:cubicBezTo>
                    <a:pt x="592932" y="895350"/>
                    <a:pt x="906463" y="857250"/>
                    <a:pt x="1071563" y="723900"/>
                  </a:cubicBezTo>
                  <a:cubicBezTo>
                    <a:pt x="1236663" y="590550"/>
                    <a:pt x="1346201" y="244475"/>
                    <a:pt x="1404938" y="123825"/>
                  </a:cubicBezTo>
                  <a:cubicBezTo>
                    <a:pt x="1463675" y="3175"/>
                    <a:pt x="1443831" y="1587"/>
                    <a:pt x="1423988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758113" y="4748213"/>
              <a:ext cx="376237" cy="1790700"/>
            </a:xfrm>
            <a:custGeom>
              <a:avLst/>
              <a:gdLst>
                <a:gd name="connsiteX0" fmla="*/ 0 w 376237"/>
                <a:gd name="connsiteY0" fmla="*/ 0 h 1790700"/>
                <a:gd name="connsiteX1" fmla="*/ 314325 w 376237"/>
                <a:gd name="connsiteY1" fmla="*/ 528637 h 1790700"/>
                <a:gd name="connsiteX2" fmla="*/ 95250 w 376237"/>
                <a:gd name="connsiteY2" fmla="*/ 1071562 h 1790700"/>
                <a:gd name="connsiteX3" fmla="*/ 328612 w 376237"/>
                <a:gd name="connsiteY3" fmla="*/ 1457325 h 1790700"/>
                <a:gd name="connsiteX4" fmla="*/ 376237 w 376237"/>
                <a:gd name="connsiteY4" fmla="*/ 179070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1790700">
                  <a:moveTo>
                    <a:pt x="0" y="0"/>
                  </a:moveTo>
                  <a:cubicBezTo>
                    <a:pt x="149225" y="175021"/>
                    <a:pt x="298450" y="350043"/>
                    <a:pt x="314325" y="528637"/>
                  </a:cubicBezTo>
                  <a:cubicBezTo>
                    <a:pt x="330200" y="707231"/>
                    <a:pt x="92869" y="916781"/>
                    <a:pt x="95250" y="1071562"/>
                  </a:cubicBezTo>
                  <a:cubicBezTo>
                    <a:pt x="97631" y="1226343"/>
                    <a:pt x="281781" y="1337469"/>
                    <a:pt x="328612" y="1457325"/>
                  </a:cubicBezTo>
                  <a:cubicBezTo>
                    <a:pt x="375443" y="1577181"/>
                    <a:pt x="375840" y="1683940"/>
                    <a:pt x="376237" y="17907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8091488" y="5225466"/>
              <a:ext cx="1141300" cy="1280109"/>
            </a:xfrm>
            <a:custGeom>
              <a:avLst/>
              <a:gdLst>
                <a:gd name="connsiteX0" fmla="*/ 0 w 1141300"/>
                <a:gd name="connsiteY0" fmla="*/ 3759 h 1280109"/>
                <a:gd name="connsiteX1" fmla="*/ 776287 w 1141300"/>
                <a:gd name="connsiteY1" fmla="*/ 70434 h 1280109"/>
                <a:gd name="connsiteX2" fmla="*/ 1128712 w 1141300"/>
                <a:gd name="connsiteY2" fmla="*/ 484772 h 1280109"/>
                <a:gd name="connsiteX3" fmla="*/ 1028700 w 1141300"/>
                <a:gd name="connsiteY3" fmla="*/ 1280109 h 12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300" h="1280109">
                  <a:moveTo>
                    <a:pt x="0" y="3759"/>
                  </a:moveTo>
                  <a:cubicBezTo>
                    <a:pt x="294084" y="-2988"/>
                    <a:pt x="588168" y="-9735"/>
                    <a:pt x="776287" y="70434"/>
                  </a:cubicBezTo>
                  <a:cubicBezTo>
                    <a:pt x="964406" y="150603"/>
                    <a:pt x="1086643" y="283160"/>
                    <a:pt x="1128712" y="484772"/>
                  </a:cubicBezTo>
                  <a:cubicBezTo>
                    <a:pt x="1170781" y="686384"/>
                    <a:pt x="1099740" y="983246"/>
                    <a:pt x="1028700" y="128010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6813" y="3876675"/>
              <a:ext cx="1370446" cy="1376363"/>
            </a:xfrm>
            <a:custGeom>
              <a:avLst/>
              <a:gdLst>
                <a:gd name="connsiteX0" fmla="*/ 0 w 1370446"/>
                <a:gd name="connsiteY0" fmla="*/ 1376363 h 1376363"/>
                <a:gd name="connsiteX1" fmla="*/ 557212 w 1370446"/>
                <a:gd name="connsiteY1" fmla="*/ 828675 h 1376363"/>
                <a:gd name="connsiteX2" fmla="*/ 438150 w 1370446"/>
                <a:gd name="connsiteY2" fmla="*/ 371475 h 1376363"/>
                <a:gd name="connsiteX3" fmla="*/ 1257300 w 1370446"/>
                <a:gd name="connsiteY3" fmla="*/ 323850 h 1376363"/>
                <a:gd name="connsiteX4" fmla="*/ 1343025 w 1370446"/>
                <a:gd name="connsiteY4" fmla="*/ 0 h 13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446" h="1376363">
                  <a:moveTo>
                    <a:pt x="0" y="1376363"/>
                  </a:moveTo>
                  <a:cubicBezTo>
                    <a:pt x="242093" y="1186259"/>
                    <a:pt x="484187" y="996156"/>
                    <a:pt x="557212" y="828675"/>
                  </a:cubicBezTo>
                  <a:cubicBezTo>
                    <a:pt x="630237" y="661194"/>
                    <a:pt x="321469" y="455612"/>
                    <a:pt x="438150" y="371475"/>
                  </a:cubicBezTo>
                  <a:cubicBezTo>
                    <a:pt x="554831" y="287338"/>
                    <a:pt x="1106488" y="385762"/>
                    <a:pt x="1257300" y="323850"/>
                  </a:cubicBezTo>
                  <a:cubicBezTo>
                    <a:pt x="1408113" y="261937"/>
                    <a:pt x="1375569" y="130968"/>
                    <a:pt x="134302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63050" y="4229100"/>
              <a:ext cx="1417884" cy="1526180"/>
            </a:xfrm>
            <a:custGeom>
              <a:avLst/>
              <a:gdLst>
                <a:gd name="connsiteX0" fmla="*/ 847725 w 1417884"/>
                <a:gd name="connsiteY0" fmla="*/ 0 h 1526180"/>
                <a:gd name="connsiteX1" fmla="*/ 1414463 w 1417884"/>
                <a:gd name="connsiteY1" fmla="*/ 762000 h 1526180"/>
                <a:gd name="connsiteX2" fmla="*/ 1071563 w 1417884"/>
                <a:gd name="connsiteY2" fmla="*/ 1162050 h 1526180"/>
                <a:gd name="connsiteX3" fmla="*/ 800100 w 1417884"/>
                <a:gd name="connsiteY3" fmla="*/ 1524000 h 1526180"/>
                <a:gd name="connsiteX4" fmla="*/ 0 w 1417884"/>
                <a:gd name="connsiteY4" fmla="*/ 1285875 h 152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884" h="1526180">
                  <a:moveTo>
                    <a:pt x="847725" y="0"/>
                  </a:moveTo>
                  <a:cubicBezTo>
                    <a:pt x="1112441" y="284162"/>
                    <a:pt x="1377157" y="568325"/>
                    <a:pt x="1414463" y="762000"/>
                  </a:cubicBezTo>
                  <a:cubicBezTo>
                    <a:pt x="1451769" y="955675"/>
                    <a:pt x="1173957" y="1035050"/>
                    <a:pt x="1071563" y="1162050"/>
                  </a:cubicBezTo>
                  <a:cubicBezTo>
                    <a:pt x="969169" y="1289050"/>
                    <a:pt x="978694" y="1503363"/>
                    <a:pt x="800100" y="1524000"/>
                  </a:cubicBezTo>
                  <a:cubicBezTo>
                    <a:pt x="621506" y="1544637"/>
                    <a:pt x="310753" y="1415256"/>
                    <a:pt x="0" y="128587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153650" y="5543550"/>
              <a:ext cx="544415" cy="966788"/>
            </a:xfrm>
            <a:custGeom>
              <a:avLst/>
              <a:gdLst>
                <a:gd name="connsiteX0" fmla="*/ 0 w 544415"/>
                <a:gd name="connsiteY0" fmla="*/ 0 h 966788"/>
                <a:gd name="connsiteX1" fmla="*/ 490538 w 544415"/>
                <a:gd name="connsiteY1" fmla="*/ 447675 h 966788"/>
                <a:gd name="connsiteX2" fmla="*/ 509588 w 544415"/>
                <a:gd name="connsiteY2" fmla="*/ 966788 h 96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415" h="966788">
                  <a:moveTo>
                    <a:pt x="0" y="0"/>
                  </a:moveTo>
                  <a:cubicBezTo>
                    <a:pt x="202803" y="143272"/>
                    <a:pt x="405607" y="286544"/>
                    <a:pt x="490538" y="447675"/>
                  </a:cubicBezTo>
                  <a:cubicBezTo>
                    <a:pt x="575469" y="608806"/>
                    <a:pt x="542528" y="787797"/>
                    <a:pt x="509588" y="96678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601325" y="4957763"/>
              <a:ext cx="678349" cy="243787"/>
            </a:xfrm>
            <a:custGeom>
              <a:avLst/>
              <a:gdLst>
                <a:gd name="connsiteX0" fmla="*/ 0 w 638175"/>
                <a:gd name="connsiteY0" fmla="*/ 66675 h 243787"/>
                <a:gd name="connsiteX1" fmla="*/ 423863 w 638175"/>
                <a:gd name="connsiteY1" fmla="*/ 242887 h 243787"/>
                <a:gd name="connsiteX2" fmla="*/ 638175 w 638175"/>
                <a:gd name="connsiteY2" fmla="*/ 0 h 24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243787">
                  <a:moveTo>
                    <a:pt x="0" y="66675"/>
                  </a:moveTo>
                  <a:cubicBezTo>
                    <a:pt x="158750" y="160337"/>
                    <a:pt x="317501" y="253999"/>
                    <a:pt x="423863" y="242887"/>
                  </a:cubicBezTo>
                  <a:cubicBezTo>
                    <a:pt x="530225" y="231775"/>
                    <a:pt x="584200" y="115887"/>
                    <a:pt x="63817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331999" y="4131121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999" y="4131121"/>
                  <a:ext cx="59376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76504" y="5543550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504" y="5543550"/>
                  <a:ext cx="59376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457356" y="4308198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356" y="4308198"/>
                  <a:ext cx="59376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626064" y="5543550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064" y="5543550"/>
                  <a:ext cx="59376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 rot="19653450">
                <a:off x="8796526" y="4688788"/>
                <a:ext cx="1954600" cy="1565538"/>
              </a:xfrm>
              <a:prstGeom prst="ellipse">
                <a:avLst/>
              </a:prstGeom>
              <a:solidFill>
                <a:srgbClr val="FFFF00">
                  <a:alpha val="59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653450">
                <a:off x="8796526" y="4688788"/>
                <a:ext cx="1954600" cy="1565538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93959" y="2303043"/>
                <a:ext cx="2642286" cy="67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59" y="2303043"/>
                <a:ext cx="2642286" cy="6701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45547" y="208592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7" y="2085924"/>
                <a:ext cx="42191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238110" y="4439411"/>
            <a:ext cx="3791090" cy="1754326"/>
            <a:chOff x="1238110" y="4439411"/>
            <a:chExt cx="3791090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61467" y="4439411"/>
                  <a:ext cx="2767733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func>
                      </m:oMath>
                    </m:oMathPara>
                  </a14:m>
                  <a:endParaRPr lang="nb-NO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b-NO" dirty="0"/>
                    <a:t>  </a:t>
                  </a:r>
                  <a14:m>
                    <m:oMath xmlns:m="http://schemas.openxmlformats.org/officeDocument/2006/math">
                      <m:r>
                        <a:rPr lang="nb-NO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a14:m>
                  <a:endParaRPr lang="nb-NO" i="1" dirty="0"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nb-NO" b="0" dirty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endParaRPr lang="nb-NO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b-NO" dirty="0"/>
                    <a:t>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467" y="4439411"/>
                  <a:ext cx="2767733" cy="175432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238110" y="5131908"/>
                  <a:ext cx="102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110" y="5131908"/>
                  <a:ext cx="1023357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6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/>
      <p:bldP spid="11" grpId="0"/>
      <p:bldP spid="12" grpId="0" animBg="1"/>
      <p:bldP spid="13" grpId="0"/>
      <p:bldP spid="27" grpId="0" animBg="1"/>
      <p:bldP spid="29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random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Example: 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nb-NO" sz="1800" b="0" i="1" dirty="0">
                    <a:latin typeface="Cambria Math" panose="02040503050406030204" pitchFamily="18" charset="0"/>
                  </a:rPr>
                  <a:t>	</a:t>
                </a:r>
                <a:endParaRPr lang="nb-NO" sz="180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r>
                  <a:rPr lang="nb-NO" b="0" i="1" dirty="0">
                    <a:latin typeface="Cambria Math" panose="02040503050406030204" pitchFamily="18" charset="0"/>
                  </a:rPr>
                  <a:t>		</a:t>
                </a: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79278" y="3960486"/>
                <a:ext cx="2062039" cy="541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limLow>
                        <m:limLow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𝒰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=11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xxx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78" y="3960486"/>
                <a:ext cx="2062039" cy="541238"/>
              </a:xfrm>
              <a:prstGeom prst="rect">
                <a:avLst/>
              </a:prstGeom>
              <a:blipFill rotWithShape="0"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319" y="4527017"/>
            <a:ext cx="2847956" cy="855134"/>
            <a:chOff x="2286319" y="4527017"/>
            <a:chExt cx="2847956" cy="855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286319" y="4797376"/>
                  <a:ext cx="28479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</a:rPr>
                    <a:t>Depends on the probability </a:t>
                  </a:r>
                  <a:br>
                    <a:rPr lang="en-US" sz="1600" dirty="0">
                      <a:solidFill>
                        <a:srgbClr val="FF0000"/>
                      </a:solidFill>
                    </a:rPr>
                  </a:br>
                  <a:r>
                    <a:rPr lang="en-US" sz="1600" dirty="0">
                      <a:solidFill>
                        <a:srgbClr val="FF0000"/>
                      </a:solidFill>
                    </a:rPr>
                    <a:t>distribution on </a:t>
                  </a:r>
                  <a14:m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319" y="4797376"/>
                  <a:ext cx="2847956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/>
            <p:nvPr/>
          </p:nvCxnSpPr>
          <p:spPr bwMode="auto">
            <a:xfrm flipV="1">
              <a:off x="3710297" y="4527017"/>
              <a:ext cx="1897" cy="2450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570114" y="3926867"/>
                <a:ext cx="13932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14" y="3926867"/>
                <a:ext cx="139326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81752" y="4860724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3333CC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52" y="4860724"/>
                <a:ext cx="2847956" cy="338554"/>
              </a:xfrm>
              <a:prstGeom prst="rect">
                <a:avLst/>
              </a:prstGeom>
              <a:blipFill rotWithShape="0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 bwMode="auto">
          <a:xfrm flipH="1" flipV="1">
            <a:off x="5434889" y="4500016"/>
            <a:ext cx="164348" cy="272067"/>
          </a:xfrm>
          <a:prstGeom prst="straightConnector1">
            <a:avLst/>
          </a:prstGeom>
          <a:ln w="19050">
            <a:solidFill>
              <a:srgbClr val="3333CC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71690" y="2958765"/>
                <a:ext cx="1923027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msb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0" y="2958765"/>
                <a:ext cx="1923027" cy="451277"/>
              </a:xfrm>
              <a:prstGeom prst="rect">
                <a:avLst/>
              </a:prstGeom>
              <a:blipFill rotWithShape="0"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41307" y="4048125"/>
                <a:ext cx="14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=11]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048125"/>
                <a:ext cx="140057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66707" y="2583746"/>
                <a:ext cx="210583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07" y="2583746"/>
                <a:ext cx="2105833" cy="3724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31320" y="1696900"/>
            <a:ext cx="3649215" cy="2305605"/>
            <a:chOff x="7131320" y="1696900"/>
            <a:chExt cx="3649215" cy="2305605"/>
          </a:xfrm>
        </p:grpSpPr>
        <p:grpSp>
          <p:nvGrpSpPr>
            <p:cNvPr id="10" name="Group 9"/>
            <p:cNvGrpSpPr/>
            <p:nvPr/>
          </p:nvGrpSpPr>
          <p:grpSpPr>
            <a:xfrm>
              <a:off x="7131320" y="1696900"/>
              <a:ext cx="3649215" cy="2305605"/>
              <a:chOff x="7131320" y="1696900"/>
              <a:chExt cx="3649215" cy="23056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7404002" y="1696900"/>
                    <a:ext cx="6830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002" y="1696900"/>
                    <a:ext cx="683095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9812235" y="1696900"/>
                    <a:ext cx="6830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35" y="1696900"/>
                    <a:ext cx="683095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7131320" y="2097505"/>
                <a:ext cx="1264920" cy="1905000"/>
                <a:chOff x="7131320" y="2097505"/>
                <a:chExt cx="1264920" cy="1905000"/>
              </a:xfrm>
            </p:grpSpPr>
            <p:sp>
              <p:nvSpPr>
                <p:cNvPr id="53" name="Rounded Rectangle 52"/>
                <p:cNvSpPr/>
                <p:nvPr/>
              </p:nvSpPr>
              <p:spPr bwMode="auto">
                <a:xfrm>
                  <a:off x="7131320" y="2097505"/>
                  <a:ext cx="1264920" cy="1905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400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542266" y="2305907"/>
                  <a:ext cx="4247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00000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542266" y="2550386"/>
                  <a:ext cx="4247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00001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542266" y="2794865"/>
                  <a:ext cx="4247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00010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587919" y="3634980"/>
                  <a:ext cx="3791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11111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7699863" y="3223207"/>
                      <a:ext cx="91371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9863" y="3223207"/>
                      <a:ext cx="91371" cy="184666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6667" r="-33333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9515615" y="2097505"/>
                <a:ext cx="1264920" cy="1905000"/>
                <a:chOff x="9515615" y="2097505"/>
                <a:chExt cx="1264920" cy="1905000"/>
              </a:xfrm>
            </p:grpSpPr>
            <p:sp>
              <p:nvSpPr>
                <p:cNvPr id="54" name="Rounded Rectangle 53"/>
                <p:cNvSpPr/>
                <p:nvPr/>
              </p:nvSpPr>
              <p:spPr bwMode="auto">
                <a:xfrm>
                  <a:off x="9515615" y="2097505"/>
                  <a:ext cx="1264920" cy="1905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400" b="1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0068823" y="2427073"/>
                  <a:ext cx="1699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068823" y="2794080"/>
                  <a:ext cx="1699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01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0068823" y="3161087"/>
                  <a:ext cx="1699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10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068823" y="3528095"/>
                  <a:ext cx="1585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11</a:t>
                  </a:r>
                </a:p>
              </p:txBody>
            </p:sp>
          </p:grp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8087097" y="2427073"/>
                <a:ext cx="1776268" cy="47170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 bwMode="auto">
              <a:xfrm flipV="1">
                <a:off x="8087097" y="2550386"/>
                <a:ext cx="1776268" cy="92335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8091859" y="2628406"/>
                <a:ext cx="1776268" cy="275460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 bwMode="auto">
              <a:xfrm flipV="1">
                <a:off x="8070648" y="3634980"/>
                <a:ext cx="1839455" cy="90118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648827" y="2915430"/>
                    <a:ext cx="6830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8827" y="2915430"/>
                    <a:ext cx="683095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Arrow Connector 37"/>
            <p:cNvCxnSpPr/>
            <p:nvPr/>
          </p:nvCxnSpPr>
          <p:spPr bwMode="auto">
            <a:xfrm>
              <a:off x="8064647" y="3469065"/>
              <a:ext cx="1847142" cy="89417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3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0" grpId="0"/>
      <p:bldP spid="73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read</a:t>
            </a:r>
            <a:r>
              <a:rPr lang="nb-NO" sz="2000" dirty="0">
                <a:solidFill>
                  <a:schemeClr val="tx2"/>
                </a:solidFill>
              </a:rPr>
              <a:t>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modify</a:t>
            </a:r>
            <a:r>
              <a:rPr lang="nb-NO" sz="2000" dirty="0">
                <a:solidFill>
                  <a:schemeClr val="tx2"/>
                </a:solidFill>
              </a:rPr>
              <a:t>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568131" y="1292387"/>
            <a:ext cx="3635195" cy="1494044"/>
            <a:chOff x="7568131" y="1292387"/>
            <a:chExt cx="3635195" cy="1494044"/>
          </a:xfrm>
        </p:grpSpPr>
        <p:sp>
          <p:nvSpPr>
            <p:cNvPr id="2" name="TextBox 1"/>
            <p:cNvSpPr txBox="1"/>
            <p:nvPr/>
          </p:nvSpPr>
          <p:spPr>
            <a:xfrm>
              <a:off x="7568131" y="1292387"/>
              <a:ext cx="363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3333CC"/>
                  </a:solidFill>
                </a:rPr>
                <a:t>But how to build?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ounded Rectangle 13"/>
          <p:cNvSpPr/>
          <p:nvPr/>
        </p:nvSpPr>
        <p:spPr bwMode="auto">
          <a:xfrm rot="20383225">
            <a:off x="9092894" y="4067380"/>
            <a:ext cx="1797802" cy="950533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tencil" panose="040409050D0802020404" pitchFamily="82" charset="0"/>
              </a:rPr>
              <a:t>Course done!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9515615" y="2097505"/>
            <a:ext cx="1264920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random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Example: 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nb-NO" sz="1800" b="0" i="1" dirty="0">
                    <a:latin typeface="Cambria Math" panose="02040503050406030204" pitchFamily="18" charset="0"/>
                  </a:rPr>
                  <a:t>	</a:t>
                </a:r>
                <a:endParaRPr lang="nb-NO" sz="180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r>
                  <a:rPr lang="nb-NO" b="0" i="1" dirty="0">
                    <a:latin typeface="Cambria Math" panose="02040503050406030204" pitchFamily="18" charset="0"/>
                  </a:rPr>
                  <a:t>		</a:t>
                </a: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 bwMode="auto">
          <a:xfrm>
            <a:off x="7131320" y="2097505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04002" y="1696900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02" y="1696900"/>
                <a:ext cx="68309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542266" y="2305907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00000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2266" y="2550386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00001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42266" y="2794865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00010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87919" y="3634980"/>
            <a:ext cx="3791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99863" y="3223207"/>
                <a:ext cx="913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863" y="3223207"/>
                <a:ext cx="91371" cy="184666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  <a:blipFill rotWithShape="0"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[0,1, 2, …,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  <a:blipFill rotWithShape="0">
                <a:blip r:embed="rId9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073439" y="226197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73439" y="244869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73439" y="263541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3966" y="3634980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3439" y="282213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3439" y="30088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 bwMode="auto">
          <a:xfrm>
            <a:off x="8591320" y="3006799"/>
            <a:ext cx="725488" cy="1587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91320" y="2633359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320" y="2633359"/>
                <a:ext cx="683095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3333CC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blipFill rotWithShape="0">
                <a:blip r:embed="rId2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>
            <a:off x="4898364" y="4048125"/>
            <a:ext cx="242262" cy="2086479"/>
          </a:xfrm>
          <a:prstGeom prst="rightBrace">
            <a:avLst>
              <a:gd name="adj1" fmla="val 85372"/>
              <a:gd name="adj2" fmla="val 48156"/>
            </a:avLst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but not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blipFill rotWithShape="0">
                <a:blip r:embed="rId2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3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2" grpId="0"/>
      <p:bldP spid="43" grpId="0"/>
      <p:bldP spid="45" grpId="0"/>
      <p:bldP spid="46" grpId="0"/>
      <p:bldP spid="47" grpId="0"/>
      <p:bldP spid="48" grpId="0"/>
      <p:bldP spid="51" grpId="0"/>
      <p:bldP spid="52" grpId="0"/>
      <p:bldP spid="72" grpId="0"/>
      <p:bldP spid="77" grpId="0"/>
      <p:bldP spid="11" grpId="0" animBg="1"/>
      <p:bldP spid="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 bwMode="auto">
          <a:xfrm>
            <a:off x="9515615" y="2097505"/>
            <a:ext cx="1264920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random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Example: 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nb-NO" sz="1800" b="0" i="1" dirty="0">
                    <a:latin typeface="Cambria Math" panose="02040503050406030204" pitchFamily="18" charset="0"/>
                  </a:rPr>
                  <a:t>	</a:t>
                </a:r>
                <a:endParaRPr lang="nb-NO" sz="180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r>
                  <a:rPr lang="nb-NO" b="0" i="1" dirty="0">
                    <a:latin typeface="Cambria Math" panose="02040503050406030204" pitchFamily="18" charset="0"/>
                  </a:rPr>
                  <a:t>		</a:t>
                </a: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[0,1, 2, …,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  <a:blipFill rotWithShape="0">
                <a:blip r:embed="rId7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073439" y="226197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73439" y="244869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73439" y="263541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3966" y="3634980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3439" y="282213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3439" y="30088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26667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444825" y="2834873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25" y="2834873"/>
                <a:ext cx="683095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3333CC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blipFill rotWithShape="0"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>
            <a:off x="4898364" y="4048125"/>
            <a:ext cx="242262" cy="2086479"/>
          </a:xfrm>
          <a:prstGeom prst="rightBrace">
            <a:avLst>
              <a:gd name="adj1" fmla="val 85372"/>
              <a:gd name="adj2" fmla="val 48156"/>
            </a:avLst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but not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blipFill rotWithShape="0">
                <a:blip r:embed="rId2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240624" y="2239068"/>
                <a:ext cx="4315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24" y="2239068"/>
                <a:ext cx="431528" cy="21544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0240624" y="2428583"/>
                <a:ext cx="4315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24" y="2428583"/>
                <a:ext cx="431528" cy="21544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212571" y="2618098"/>
                <a:ext cx="48763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571" y="2618098"/>
                <a:ext cx="487634" cy="21544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212571" y="2807613"/>
                <a:ext cx="48763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571" y="2807613"/>
                <a:ext cx="487634" cy="215444"/>
              </a:xfrm>
              <a:prstGeom prst="rect">
                <a:avLst/>
              </a:prstGeom>
              <a:blipFill rotWithShape="0">
                <a:blip r:embed="rId2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0321575" y="3619952"/>
                <a:ext cx="2696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575" y="3619952"/>
                <a:ext cx="269626" cy="21544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240624" y="2997126"/>
                <a:ext cx="4315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24" y="2997126"/>
                <a:ext cx="431528" cy="215444"/>
              </a:xfrm>
              <a:prstGeom prst="rect">
                <a:avLst/>
              </a:prstGeom>
              <a:blipFill rotWithShape="0">
                <a:blip r:embed="rId2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44102" y="2620843"/>
                <a:ext cx="289579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[0,1, 2, …,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102" y="2620843"/>
                <a:ext cx="2895793" cy="372731"/>
              </a:xfrm>
              <a:prstGeom prst="rect">
                <a:avLst/>
              </a:prstGeom>
              <a:blipFill rotWithShape="0">
                <a:blip r:embed="rId28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00932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32" y="2296889"/>
                <a:ext cx="506329" cy="379496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3227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70" y="2296889"/>
                <a:ext cx="506329" cy="37949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845189" y="2239068"/>
            <a:ext cx="893023" cy="1596328"/>
            <a:chOff x="10845189" y="2239068"/>
            <a:chExt cx="893023" cy="1596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0845189" y="2239068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239068"/>
                  <a:ext cx="431528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10845189" y="2428582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428582"/>
                  <a:ext cx="431528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10845189" y="2618096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618096"/>
                  <a:ext cx="431528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0845189" y="2807610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807610"/>
                  <a:ext cx="431528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0845189" y="2997126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997126"/>
                  <a:ext cx="431528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0845189" y="3619952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3619952"/>
                  <a:ext cx="431528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1055117" y="2729946"/>
                  <a:ext cx="6830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5117" y="2729946"/>
                  <a:ext cx="683095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33746" y="5230932"/>
                <a:ext cx="445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nb-NO" sz="1600" b="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is a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uniform random variable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(on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)</a:t>
                </a:r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746" y="5230932"/>
                <a:ext cx="4458625" cy="584775"/>
              </a:xfrm>
              <a:prstGeom prst="rect">
                <a:avLst/>
              </a:prstGeom>
              <a:blipFill rotWithShape="0">
                <a:blip r:embed="rId3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/>
          <p:nvPr/>
        </p:nvCxnSpPr>
        <p:spPr bwMode="auto">
          <a:xfrm flipV="1">
            <a:off x="9991214" y="3095513"/>
            <a:ext cx="1260759" cy="19744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  <a:blipFill rotWithShape="0">
                <a:blip r:embed="rId3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  <a:blipFill rotWithShape="0">
                <a:blip r:embed="rId3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  <a:blipFill rotWithShape="0">
                <a:blip r:embed="rId4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  <a:blipFill rotWithShape="0">
                <a:blip r:embed="rId4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0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  <p:bldP spid="59" grpId="0"/>
      <p:bldP spid="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Deterministic algorithm:        </a:t>
                </a:r>
              </a:p>
              <a:p>
                <a:pPr marL="0" indent="0"/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algorithm:      </a:t>
                </a:r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</a:t>
                </a:r>
                <a:br>
                  <a:rPr lang="en-US" b="1" dirty="0"/>
                </a:br>
                <a:br>
                  <a:rPr lang="en-US" b="1" dirty="0"/>
                </a:b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r>
                  <a:rPr lang="en-US" dirty="0"/>
                  <a:t>	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559040" y="1493520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23269" y="1493520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6775" y="1044266"/>
            <a:ext cx="221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3269" y="1044266"/>
            <a:ext cx="221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02" r="-1367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0" idx="6"/>
            <a:endCxn id="21" idx="2"/>
          </p:cNvCxnSpPr>
          <p:nvPr/>
        </p:nvCxnSpPr>
        <p:spPr bwMode="auto">
          <a:xfrm>
            <a:off x="8236596" y="2142259"/>
            <a:ext cx="2363467" cy="109743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 bwMode="auto">
          <a:xfrm>
            <a:off x="7559040" y="3864454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0023269" y="3864454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8062617" y="2058201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Oval 20"/>
          <p:cNvSpPr/>
          <p:nvPr/>
        </p:nvSpPr>
        <p:spPr bwMode="auto">
          <a:xfrm>
            <a:off x="10600063" y="2167944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7" idx="6"/>
            <a:endCxn id="29" idx="2"/>
          </p:cNvCxnSpPr>
          <p:nvPr/>
        </p:nvCxnSpPr>
        <p:spPr bwMode="auto">
          <a:xfrm flipV="1">
            <a:off x="8203995" y="4461815"/>
            <a:ext cx="2022106" cy="51378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auto">
          <a:xfrm>
            <a:off x="8030016" y="4429135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4528" r="-2452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 bwMode="auto">
          <a:xfrm>
            <a:off x="10226101" y="4094486"/>
            <a:ext cx="814411" cy="734658"/>
          </a:xfrm>
          <a:prstGeom prst="ellipse">
            <a:avLst/>
          </a:prstGeom>
          <a:solidFill>
            <a:srgbClr val="FCB4A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Oval 36"/>
          <p:cNvSpPr/>
          <p:nvPr/>
        </p:nvSpPr>
        <p:spPr bwMode="auto">
          <a:xfrm>
            <a:off x="8075655" y="5170308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8267437" y="5059176"/>
            <a:ext cx="2022106" cy="169012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20907185">
                <a:off x="1455689" y="4647676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is a random variable!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7185">
                <a:off x="1455689" y="4647676"/>
                <a:ext cx="2847956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51766" y="4441913"/>
                <a:ext cx="535018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66" y="4441913"/>
                <a:ext cx="5350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195" t="-2222" r="-16092" b="-377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5-Point Star 30"/>
          <p:cNvSpPr/>
          <p:nvPr/>
        </p:nvSpPr>
        <p:spPr bwMode="auto">
          <a:xfrm>
            <a:off x="10516767" y="4169420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5-Point Star 31"/>
          <p:cNvSpPr/>
          <p:nvPr/>
        </p:nvSpPr>
        <p:spPr bwMode="auto">
          <a:xfrm>
            <a:off x="10774042" y="4298645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5-Point Star 32"/>
          <p:cNvSpPr/>
          <p:nvPr/>
        </p:nvSpPr>
        <p:spPr bwMode="auto">
          <a:xfrm>
            <a:off x="10344747" y="4366743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8" name="Oval 37"/>
          <p:cNvSpPr/>
          <p:nvPr/>
        </p:nvSpPr>
        <p:spPr bwMode="auto">
          <a:xfrm>
            <a:off x="10289543" y="4718912"/>
            <a:ext cx="814411" cy="734658"/>
          </a:xfrm>
          <a:prstGeom prst="ellipse">
            <a:avLst/>
          </a:prstGeom>
          <a:solidFill>
            <a:srgbClr val="FFFF00">
              <a:alpha val="94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25605" y="4991997"/>
                <a:ext cx="587340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605" y="4991997"/>
                <a:ext cx="58734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216" t="-2222" r="-13402" b="-377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/>
      <p:bldP spid="27" grpId="0" animBg="1"/>
      <p:bldP spid="36" grpId="0"/>
      <p:bldP spid="29" grpId="0" animBg="1"/>
      <p:bldP spid="37" grpId="0" animBg="1"/>
      <p:bldP spid="30" grpId="0"/>
      <p:bldP spid="25" grpId="0"/>
      <p:bldP spid="31" grpId="0" animBg="1"/>
      <p:bldP spid="32" grpId="0" animBg="1"/>
      <p:bldP spid="33" grpId="0" animBg="1"/>
      <p:bldP spid="38" grpId="0" animBg="1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Block ciphers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Pseudorandom functions and </a:t>
            </a:r>
            <a:r>
              <a:rPr lang="en-US" dirty="0" err="1"/>
              <a:t>pseuorandom</a:t>
            </a:r>
            <a:r>
              <a:rPr lang="en-US" dirty="0"/>
              <a:t> permutations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9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83888" y="522319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>
                <a:solidFill>
                  <a:schemeClr val="tx2"/>
                </a:solidFill>
              </a:rPr>
              <a:t>encryption / 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83888" y="5224105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e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encryption key (public)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3888" y="586859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d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22468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8624"/>
      </p:ext>
    </p:extLst>
  </p:cSld>
  <p:clrMapOvr>
    <a:masterClrMapping/>
  </p:clrMapOvr>
</p:sld>
</file>

<file path=ppt/theme/theme1.xml><?xml version="1.0" encoding="utf-8"?>
<a:theme xmlns:a="http://schemas.openxmlformats.org/drawingml/2006/main" name="TEK4500-UIO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CFF9DA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7335</TotalTime>
  <Words>4007</Words>
  <Application>Microsoft Office PowerPoint</Application>
  <PresentationFormat>Widescreen</PresentationFormat>
  <Paragraphs>1203</Paragraphs>
  <Slides>63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Cambria</vt:lpstr>
      <vt:lpstr>Cambria Math</vt:lpstr>
      <vt:lpstr>Century Gothic</vt:lpstr>
      <vt:lpstr>Comic Sans MS</vt:lpstr>
      <vt:lpstr>Consolas</vt:lpstr>
      <vt:lpstr>Stencil</vt:lpstr>
      <vt:lpstr>Times New Roman</vt:lpstr>
      <vt:lpstr>Wingdings</vt:lpstr>
      <vt:lpstr>TEK4500-UIO</vt:lpstr>
      <vt:lpstr>Lecture 1 – Introduction to cryptography</vt:lpstr>
      <vt:lpstr>What is cryptography?</vt:lpstr>
      <vt:lpstr>What is cryptography?</vt:lpstr>
      <vt:lpstr>What is cryptography?</vt:lpstr>
      <vt:lpstr>What is cryptography?</vt:lpstr>
      <vt:lpstr>Ideal solution: secure channels</vt:lpstr>
      <vt:lpstr>Creating secure channels: encryption schemes</vt:lpstr>
      <vt:lpstr>Creating secure channels: encryption schemes</vt:lpstr>
      <vt:lpstr>Basic goals of cryptography</vt:lpstr>
      <vt:lpstr>Basic goals of cryptography</vt:lpstr>
      <vt:lpstr>Some notation</vt:lpstr>
      <vt:lpstr>Symmetric encryption – syntax </vt:lpstr>
      <vt:lpstr>PowerPoint Presentation</vt:lpstr>
      <vt:lpstr>Ceasar cipher</vt:lpstr>
      <vt:lpstr>Ceasar cipher (ROT-13)</vt:lpstr>
      <vt:lpstr>Ceasar cipher</vt:lpstr>
      <vt:lpstr>Modular arithmetic </vt:lpstr>
      <vt:lpstr>Modular arithmetic </vt:lpstr>
      <vt:lpstr>Modular arithmetic </vt:lpstr>
      <vt:lpstr>Modular arithmetic </vt:lpstr>
      <vt:lpstr>Modular arithmetic </vt:lpstr>
      <vt:lpstr>Modular arithmetic </vt:lpstr>
      <vt:lpstr>Ceasar cipher</vt:lpstr>
      <vt:lpstr>ROT-13</vt:lpstr>
      <vt:lpstr>ROT-K</vt:lpstr>
      <vt:lpstr>Attacking ROT-K</vt:lpstr>
      <vt:lpstr>Substitution cipher </vt:lpstr>
      <vt:lpstr>Substitution cipher </vt:lpstr>
      <vt:lpstr>Substitution cipher </vt:lpstr>
      <vt:lpstr>Substitution cipher – formal syntax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Conclusions</vt:lpstr>
      <vt:lpstr>Historical approach to crypto development</vt:lpstr>
      <vt:lpstr>Modern approach</vt:lpstr>
      <vt:lpstr>The one-time-pad (OTP)</vt:lpstr>
      <vt:lpstr>(One-time) perfect privacy</vt:lpstr>
      <vt:lpstr>The one-time-pad (OTP) – security </vt:lpstr>
      <vt:lpstr>One-time pad – perfect?</vt:lpstr>
      <vt:lpstr>Wanted: security definition for symmetric encryption</vt:lpstr>
      <vt:lpstr>Modern cryptography – idea</vt:lpstr>
      <vt:lpstr>Outline of course</vt:lpstr>
      <vt:lpstr>Outline of course</vt:lpstr>
      <vt:lpstr>Outline of course</vt:lpstr>
      <vt:lpstr>Much more to cryptography</vt:lpstr>
      <vt:lpstr>The security pyramid</vt:lpstr>
      <vt:lpstr>PowerPoint Presentation</vt:lpstr>
      <vt:lpstr>Discrete probability</vt:lpstr>
      <vt:lpstr>Discrete probability</vt:lpstr>
      <vt:lpstr>Union bound and independence </vt:lpstr>
      <vt:lpstr>Law of total probability</vt:lpstr>
      <vt:lpstr>Random variables</vt:lpstr>
      <vt:lpstr>Random variables</vt:lpstr>
      <vt:lpstr>Random variables</vt:lpstr>
      <vt:lpstr>Randomized algorithms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252</cp:revision>
  <dcterms:created xsi:type="dcterms:W3CDTF">2020-06-02T10:31:43Z</dcterms:created>
  <dcterms:modified xsi:type="dcterms:W3CDTF">2022-08-24T11:39:27Z</dcterms:modified>
</cp:coreProperties>
</file>