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  <p:sldMasterId id="2147483717" r:id="rId4"/>
    <p:sldMasterId id="2147483734" r:id="rId5"/>
  </p:sldMasterIdLst>
  <p:notesMasterIdLst>
    <p:notesMasterId r:id="rId33"/>
  </p:notesMasterIdLst>
  <p:handoutMasterIdLst>
    <p:handoutMasterId r:id="rId34"/>
  </p:handoutMasterIdLst>
  <p:sldIdLst>
    <p:sldId id="327" r:id="rId6"/>
    <p:sldId id="332" r:id="rId7"/>
    <p:sldId id="361" r:id="rId8"/>
    <p:sldId id="387" r:id="rId9"/>
    <p:sldId id="388" r:id="rId10"/>
    <p:sldId id="389" r:id="rId11"/>
    <p:sldId id="356" r:id="rId12"/>
    <p:sldId id="399" r:id="rId13"/>
    <p:sldId id="401" r:id="rId14"/>
    <p:sldId id="402" r:id="rId15"/>
    <p:sldId id="353" r:id="rId16"/>
    <p:sldId id="382" r:id="rId17"/>
    <p:sldId id="408" r:id="rId18"/>
    <p:sldId id="352" r:id="rId19"/>
    <p:sldId id="366" r:id="rId20"/>
    <p:sldId id="358" r:id="rId21"/>
    <p:sldId id="410" r:id="rId22"/>
    <p:sldId id="359" r:id="rId23"/>
    <p:sldId id="383" r:id="rId24"/>
    <p:sldId id="413" r:id="rId25"/>
    <p:sldId id="415" r:id="rId26"/>
    <p:sldId id="354" r:id="rId27"/>
    <p:sldId id="403" r:id="rId28"/>
    <p:sldId id="409" r:id="rId29"/>
    <p:sldId id="380" r:id="rId30"/>
    <p:sldId id="416" r:id="rId31"/>
    <p:sldId id="3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4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E7E7"/>
    <a:srgbClr val="FFD5D5"/>
    <a:srgbClr val="FFA015"/>
    <a:srgbClr val="FF9900"/>
    <a:srgbClr val="00D09E"/>
    <a:srgbClr val="FFF3CD"/>
    <a:srgbClr val="EFEFFB"/>
    <a:srgbClr val="FFE285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84947" autoAdjust="0"/>
  </p:normalViewPr>
  <p:slideViewPr>
    <p:cSldViewPr snapToGrid="0" showGuides="1">
      <p:cViewPr varScale="1">
        <p:scale>
          <a:sx n="59" d="100"/>
          <a:sy n="59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11/2/2022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4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https://www.redblobgames.com/x/1847-mathologer-modulo-circle/#N=85&amp;M=22&amp;color=angle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023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41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 = 11</a:t>
            </a:r>
          </a:p>
          <a:p>
            <a:r>
              <a:rPr lang="en-US" dirty="0"/>
              <a:t>q = 17</a:t>
            </a:r>
          </a:p>
          <a:p>
            <a:r>
              <a:rPr lang="en-US" dirty="0"/>
              <a:t>n = p * q</a:t>
            </a:r>
          </a:p>
          <a:p>
            <a:r>
              <a:rPr lang="en-US" dirty="0"/>
              <a:t>Zn = Integers(n)</a:t>
            </a:r>
          </a:p>
          <a:p>
            <a:r>
              <a:rPr lang="en-US" dirty="0"/>
              <a:t>phi = </a:t>
            </a:r>
            <a:r>
              <a:rPr lang="en-US" dirty="0" err="1"/>
              <a:t>euler_phi</a:t>
            </a:r>
            <a:r>
              <a:rPr lang="en-US" dirty="0"/>
              <a:t>(n)</a:t>
            </a:r>
          </a:p>
          <a:p>
            <a:r>
              <a:rPr lang="en-US" dirty="0" err="1"/>
              <a:t>Zphi</a:t>
            </a:r>
            <a:r>
              <a:rPr lang="en-US" dirty="0"/>
              <a:t> = Integers(phi)</a:t>
            </a:r>
          </a:p>
          <a:p>
            <a:r>
              <a:rPr lang="en-US" dirty="0"/>
              <a:t>e = </a:t>
            </a:r>
            <a:r>
              <a:rPr lang="en-US" dirty="0" err="1"/>
              <a:t>Zphi</a:t>
            </a:r>
            <a:r>
              <a:rPr lang="en-US" dirty="0"/>
              <a:t>(3)</a:t>
            </a:r>
          </a:p>
          <a:p>
            <a:r>
              <a:rPr lang="en-US" dirty="0"/>
              <a:t>d = e^-1</a:t>
            </a:r>
          </a:p>
          <a:p>
            <a:r>
              <a:rPr lang="en-US" dirty="0"/>
              <a:t>mod(e * d, phi)</a:t>
            </a:r>
          </a:p>
          <a:p>
            <a:endParaRPr lang="en-US" dirty="0"/>
          </a:p>
          <a:p>
            <a:r>
              <a:rPr lang="en-US" dirty="0"/>
              <a:t>M = Zn(123)</a:t>
            </a:r>
          </a:p>
          <a:p>
            <a:r>
              <a:rPr lang="en-US" dirty="0"/>
              <a:t>C = </a:t>
            </a:r>
            <a:r>
              <a:rPr lang="en-US" dirty="0" err="1"/>
              <a:t>M^e</a:t>
            </a:r>
            <a:endParaRPr lang="en-US" dirty="0"/>
          </a:p>
          <a:p>
            <a:r>
              <a:rPr lang="en-US" dirty="0" err="1"/>
              <a:t>C^d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85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6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87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78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37619" y="6386992"/>
            <a:ext cx="48810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66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6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78380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6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07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419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0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01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1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28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85238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03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216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466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62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7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4512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015217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25-Aug-20</a:t>
            </a: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07139" y="6386992"/>
            <a:ext cx="5185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33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946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07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5239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385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662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523789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435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46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91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4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592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TEK 4500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66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332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37693968"/>
      </p:ext>
    </p:extLst>
  </p:cSld>
  <p:clrMapOvr>
    <a:masterClrMapping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8252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196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0141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62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362943" y="6386992"/>
            <a:ext cx="562785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574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84523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20061" y="6386992"/>
            <a:ext cx="505668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TEK 4500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25-Aug-20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1445239" y="6386992"/>
            <a:ext cx="480489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75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6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25-Aug-20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/>
              <a:t>TEK 4500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0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70.png"/><Relationship Id="rId18" Type="http://schemas.openxmlformats.org/officeDocument/2006/relationships/image" Target="../media/image50.png"/><Relationship Id="rId26" Type="http://schemas.openxmlformats.org/officeDocument/2006/relationships/image" Target="../media/image58.png"/><Relationship Id="rId3" Type="http://schemas.openxmlformats.org/officeDocument/2006/relationships/image" Target="../media/image42.png"/><Relationship Id="rId21" Type="http://schemas.openxmlformats.org/officeDocument/2006/relationships/image" Target="../media/image540.png"/><Relationship Id="rId7" Type="http://schemas.openxmlformats.org/officeDocument/2006/relationships/image" Target="../media/image300.png"/><Relationship Id="rId12" Type="http://schemas.openxmlformats.org/officeDocument/2006/relationships/image" Target="../media/image33.png"/><Relationship Id="rId17" Type="http://schemas.openxmlformats.org/officeDocument/2006/relationships/image" Target="../media/image49.png"/><Relationship Id="rId25" Type="http://schemas.openxmlformats.org/officeDocument/2006/relationships/image" Target="../media/image36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11" Type="http://schemas.openxmlformats.org/officeDocument/2006/relationships/image" Target="../media/image45.png"/><Relationship Id="rId5" Type="http://schemas.openxmlformats.org/officeDocument/2006/relationships/image" Target="../media/image29.png"/><Relationship Id="rId15" Type="http://schemas.openxmlformats.org/officeDocument/2006/relationships/image" Target="../media/image47.png"/><Relationship Id="rId28" Type="http://schemas.openxmlformats.org/officeDocument/2006/relationships/image" Target="../media/image291.png"/><Relationship Id="rId19" Type="http://schemas.openxmlformats.org/officeDocument/2006/relationships/image" Target="../media/image30.png"/><Relationship Id="rId4" Type="http://schemas.openxmlformats.org/officeDocument/2006/relationships/image" Target="../media/image43.png"/><Relationship Id="rId9" Type="http://schemas.openxmlformats.org/officeDocument/2006/relationships/image" Target="../media/image31.png"/><Relationship Id="rId14" Type="http://schemas.openxmlformats.org/officeDocument/2006/relationships/image" Target="../media/image46.png"/><Relationship Id="rId30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hyperlink" Target="https://www.redblobgames.com/x/1847-mathologer-modulo-circle/#N=85&amp;M=22&amp;color=angl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9" Type="http://schemas.openxmlformats.org/officeDocument/2006/relationships/image" Target="../media/image100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42" Type="http://schemas.openxmlformats.org/officeDocument/2006/relationships/image" Target="../media/image103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41" Type="http://schemas.openxmlformats.org/officeDocument/2006/relationships/image" Target="../media/image10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png"/><Relationship Id="rId40" Type="http://schemas.openxmlformats.org/officeDocument/2006/relationships/image" Target="../media/image101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4" Type="http://schemas.openxmlformats.org/officeDocument/2006/relationships/image" Target="../media/image105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Relationship Id="rId43" Type="http://schemas.openxmlformats.org/officeDocument/2006/relationships/image" Target="../media/image104.png"/><Relationship Id="rId8" Type="http://schemas.openxmlformats.org/officeDocument/2006/relationships/image" Target="../media/image69.png"/><Relationship Id="rId3" Type="http://schemas.openxmlformats.org/officeDocument/2006/relationships/image" Target="../media/image641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38" Type="http://schemas.openxmlformats.org/officeDocument/2006/relationships/image" Target="../media/image99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0.png"/><Relationship Id="rId18" Type="http://schemas.openxmlformats.org/officeDocument/2006/relationships/image" Target="../media/image960.png"/><Relationship Id="rId26" Type="http://schemas.openxmlformats.org/officeDocument/2006/relationships/image" Target="../media/image1040.png"/><Relationship Id="rId39" Type="http://schemas.openxmlformats.org/officeDocument/2006/relationships/image" Target="../media/image860.png"/><Relationship Id="rId21" Type="http://schemas.openxmlformats.org/officeDocument/2006/relationships/image" Target="../media/image990.png"/><Relationship Id="rId34" Type="http://schemas.openxmlformats.org/officeDocument/2006/relationships/image" Target="../media/image810.png"/><Relationship Id="rId42" Type="http://schemas.openxmlformats.org/officeDocument/2006/relationships/image" Target="../media/image890.png"/><Relationship Id="rId7" Type="http://schemas.openxmlformats.org/officeDocument/2006/relationships/image" Target="../media/image66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0.png"/><Relationship Id="rId29" Type="http://schemas.openxmlformats.org/officeDocument/2006/relationships/image" Target="../media/image77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0.png"/><Relationship Id="rId11" Type="http://schemas.openxmlformats.org/officeDocument/2006/relationships/image" Target="../media/image700.png"/><Relationship Id="rId24" Type="http://schemas.openxmlformats.org/officeDocument/2006/relationships/image" Target="../media/image1020.png"/><Relationship Id="rId32" Type="http://schemas.openxmlformats.org/officeDocument/2006/relationships/image" Target="../media/image790.png"/><Relationship Id="rId37" Type="http://schemas.openxmlformats.org/officeDocument/2006/relationships/image" Target="../media/image840.png"/><Relationship Id="rId40" Type="http://schemas.openxmlformats.org/officeDocument/2006/relationships/image" Target="../media/image870.png"/><Relationship Id="rId45" Type="http://schemas.openxmlformats.org/officeDocument/2006/relationships/image" Target="../media/image920.png"/><Relationship Id="rId5" Type="http://schemas.openxmlformats.org/officeDocument/2006/relationships/image" Target="../media/image640.png"/><Relationship Id="rId15" Type="http://schemas.openxmlformats.org/officeDocument/2006/relationships/image" Target="../media/image740.png"/><Relationship Id="rId23" Type="http://schemas.openxmlformats.org/officeDocument/2006/relationships/image" Target="../media/image1010.png"/><Relationship Id="rId28" Type="http://schemas.openxmlformats.org/officeDocument/2006/relationships/image" Target="../media/image760.png"/><Relationship Id="rId36" Type="http://schemas.openxmlformats.org/officeDocument/2006/relationships/image" Target="../media/image830.png"/><Relationship Id="rId10" Type="http://schemas.openxmlformats.org/officeDocument/2006/relationships/image" Target="../media/image106.png"/><Relationship Id="rId19" Type="http://schemas.openxmlformats.org/officeDocument/2006/relationships/image" Target="../media/image970.png"/><Relationship Id="rId31" Type="http://schemas.openxmlformats.org/officeDocument/2006/relationships/image" Target="../media/image500.png"/><Relationship Id="rId44" Type="http://schemas.openxmlformats.org/officeDocument/2006/relationships/image" Target="../media/image1001.png"/><Relationship Id="rId4" Type="http://schemas.openxmlformats.org/officeDocument/2006/relationships/image" Target="../media/image820.png"/><Relationship Id="rId9" Type="http://schemas.openxmlformats.org/officeDocument/2006/relationships/image" Target="../media/image680.png"/><Relationship Id="rId14" Type="http://schemas.openxmlformats.org/officeDocument/2006/relationships/image" Target="../media/image730.png"/><Relationship Id="rId22" Type="http://schemas.openxmlformats.org/officeDocument/2006/relationships/image" Target="../media/image1000.png"/><Relationship Id="rId27" Type="http://schemas.openxmlformats.org/officeDocument/2006/relationships/image" Target="../media/image1050.png"/><Relationship Id="rId30" Type="http://schemas.openxmlformats.org/officeDocument/2006/relationships/image" Target="../media/image780.png"/><Relationship Id="rId35" Type="http://schemas.openxmlformats.org/officeDocument/2006/relationships/image" Target="../media/image821.png"/><Relationship Id="rId43" Type="http://schemas.openxmlformats.org/officeDocument/2006/relationships/image" Target="../media/image900.png"/><Relationship Id="rId8" Type="http://schemas.openxmlformats.org/officeDocument/2006/relationships/image" Target="../media/image670.png"/><Relationship Id="rId3" Type="http://schemas.openxmlformats.org/officeDocument/2006/relationships/image" Target="../media/image630.png"/><Relationship Id="rId12" Type="http://schemas.openxmlformats.org/officeDocument/2006/relationships/image" Target="../media/image710.png"/><Relationship Id="rId17" Type="http://schemas.openxmlformats.org/officeDocument/2006/relationships/image" Target="../media/image750.png"/><Relationship Id="rId25" Type="http://schemas.openxmlformats.org/officeDocument/2006/relationships/image" Target="../media/image1030.png"/><Relationship Id="rId33" Type="http://schemas.openxmlformats.org/officeDocument/2006/relationships/image" Target="../media/image800.png"/><Relationship Id="rId38" Type="http://schemas.openxmlformats.org/officeDocument/2006/relationships/image" Target="../media/image850.png"/><Relationship Id="rId46" Type="http://schemas.openxmlformats.org/officeDocument/2006/relationships/image" Target="../media/image107.png"/><Relationship Id="rId20" Type="http://schemas.openxmlformats.org/officeDocument/2006/relationships/image" Target="../media/image980.png"/><Relationship Id="rId41" Type="http://schemas.openxmlformats.org/officeDocument/2006/relationships/image" Target="../media/image8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0.png"/><Relationship Id="rId13" Type="http://schemas.openxmlformats.org/officeDocument/2006/relationships/image" Target="../media/image111.png"/><Relationship Id="rId18" Type="http://schemas.openxmlformats.org/officeDocument/2006/relationships/image" Target="../media/image112.png"/><Relationship Id="rId3" Type="http://schemas.openxmlformats.org/officeDocument/2006/relationships/image" Target="../media/image108.png"/><Relationship Id="rId21" Type="http://schemas.openxmlformats.org/officeDocument/2006/relationships/image" Target="../media/image116.png"/><Relationship Id="rId7" Type="http://schemas.openxmlformats.org/officeDocument/2006/relationships/image" Target="../media/image1051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45.png"/><Relationship Id="rId16" Type="http://schemas.openxmlformats.org/officeDocument/2006/relationships/image" Target="../media/image114.png"/><Relationship Id="rId20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1.png"/><Relationship Id="rId11" Type="http://schemas.openxmlformats.org/officeDocument/2006/relationships/image" Target="../media/image109.png"/><Relationship Id="rId24" Type="http://schemas.openxmlformats.org/officeDocument/2006/relationships/image" Target="../media/image122.png"/><Relationship Id="rId5" Type="http://schemas.openxmlformats.org/officeDocument/2006/relationships/image" Target="../media/image1031.png"/><Relationship Id="rId15" Type="http://schemas.openxmlformats.org/officeDocument/2006/relationships/image" Target="../media/image62.png"/><Relationship Id="rId23" Type="http://schemas.openxmlformats.org/officeDocument/2006/relationships/image" Target="../media/image121.png"/><Relationship Id="rId10" Type="http://schemas.openxmlformats.org/officeDocument/2006/relationships/image" Target="../media/image1080.png"/><Relationship Id="rId19" Type="http://schemas.openxmlformats.org/officeDocument/2006/relationships/image" Target="../media/image117.png"/><Relationship Id="rId4" Type="http://schemas.openxmlformats.org/officeDocument/2006/relationships/image" Target="../media/image1021.png"/><Relationship Id="rId9" Type="http://schemas.openxmlformats.org/officeDocument/2006/relationships/image" Target="../media/image1070.png"/><Relationship Id="rId14" Type="http://schemas.openxmlformats.org/officeDocument/2006/relationships/image" Target="../media/image610.png"/><Relationship Id="rId22" Type="http://schemas.openxmlformats.org/officeDocument/2006/relationships/image" Target="../media/image1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30.png"/><Relationship Id="rId3" Type="http://schemas.openxmlformats.org/officeDocument/2006/relationships/image" Target="../media/image119.png"/><Relationship Id="rId21" Type="http://schemas.openxmlformats.org/officeDocument/2006/relationships/image" Target="../media/image134.png"/><Relationship Id="rId7" Type="http://schemas.openxmlformats.org/officeDocument/2006/relationships/image" Target="../media/image1241.png"/><Relationship Id="rId12" Type="http://schemas.openxmlformats.org/officeDocument/2006/relationships/image" Target="../media/image129.png"/><Relationship Id="rId2" Type="http://schemas.openxmlformats.org/officeDocument/2006/relationships/image" Target="../media/image118.png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31.png"/><Relationship Id="rId11" Type="http://schemas.openxmlformats.org/officeDocument/2006/relationships/image" Target="../media/image128.png"/><Relationship Id="rId5" Type="http://schemas.openxmlformats.org/officeDocument/2006/relationships/image" Target="../media/image29.png"/><Relationship Id="rId15" Type="http://schemas.openxmlformats.org/officeDocument/2006/relationships/image" Target="../media/image126.png"/><Relationship Id="rId23" Type="http://schemas.openxmlformats.org/officeDocument/2006/relationships/image" Target="../media/image187.png"/><Relationship Id="rId10" Type="http://schemas.openxmlformats.org/officeDocument/2006/relationships/image" Target="../media/image127.png"/><Relationship Id="rId19" Type="http://schemas.openxmlformats.org/officeDocument/2006/relationships/image" Target="../media/image132.png"/><Relationship Id="rId4" Type="http://schemas.openxmlformats.org/officeDocument/2006/relationships/image" Target="../media/image123.png"/><Relationship Id="rId9" Type="http://schemas.microsoft.com/office/2007/relationships/hdphoto" Target="../media/hdphoto8.wdp"/><Relationship Id="rId14" Type="http://schemas.openxmlformats.org/officeDocument/2006/relationships/image" Target="../media/image620.png"/><Relationship Id="rId22" Type="http://schemas.openxmlformats.org/officeDocument/2006/relationships/image" Target="../media/image135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4.png"/><Relationship Id="rId39" Type="http://schemas.openxmlformats.org/officeDocument/2006/relationships/image" Target="../media/image140.png"/><Relationship Id="rId42" Type="http://schemas.openxmlformats.org/officeDocument/2006/relationships/image" Target="../media/image143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55" Type="http://schemas.openxmlformats.org/officeDocument/2006/relationships/image" Target="../media/image155.png"/><Relationship Id="rId63" Type="http://schemas.openxmlformats.org/officeDocument/2006/relationships/image" Target="../media/image163.png"/><Relationship Id="rId68" Type="http://schemas.openxmlformats.org/officeDocument/2006/relationships/image" Target="../media/image169.png"/><Relationship Id="rId76" Type="http://schemas.openxmlformats.org/officeDocument/2006/relationships/image" Target="../media/image178.png"/><Relationship Id="rId71" Type="http://schemas.openxmlformats.org/officeDocument/2006/relationships/image" Target="../media/image173.png"/><Relationship Id="rId1" Type="http://schemas.openxmlformats.org/officeDocument/2006/relationships/slideLayout" Target="../slideLayouts/slideLayout6.xml"/><Relationship Id="rId40" Type="http://schemas.openxmlformats.org/officeDocument/2006/relationships/image" Target="../media/image141.png"/><Relationship Id="rId45" Type="http://schemas.openxmlformats.org/officeDocument/2006/relationships/image" Target="../media/image1380.png"/><Relationship Id="rId53" Type="http://schemas.openxmlformats.org/officeDocument/2006/relationships/image" Target="../media/image153.png"/><Relationship Id="rId58" Type="http://schemas.openxmlformats.org/officeDocument/2006/relationships/image" Target="../media/image158.png"/><Relationship Id="rId66" Type="http://schemas.openxmlformats.org/officeDocument/2006/relationships/image" Target="../media/image167.png"/><Relationship Id="rId74" Type="http://schemas.openxmlformats.org/officeDocument/2006/relationships/image" Target="../media/image176.png"/><Relationship Id="rId79" Type="http://schemas.openxmlformats.org/officeDocument/2006/relationships/image" Target="../media/image182.png"/><Relationship Id="rId36" Type="http://schemas.openxmlformats.org/officeDocument/2006/relationships/image" Target="../media/image137.png"/><Relationship Id="rId49" Type="http://schemas.openxmlformats.org/officeDocument/2006/relationships/image" Target="../media/image149.png"/><Relationship Id="rId57" Type="http://schemas.openxmlformats.org/officeDocument/2006/relationships/image" Target="../media/image157.png"/><Relationship Id="rId61" Type="http://schemas.openxmlformats.org/officeDocument/2006/relationships/image" Target="../media/image161.png"/><Relationship Id="rId44" Type="http://schemas.openxmlformats.org/officeDocument/2006/relationships/image" Target="../media/image138.png"/><Relationship Id="rId52" Type="http://schemas.openxmlformats.org/officeDocument/2006/relationships/image" Target="../media/image152.png"/><Relationship Id="rId60" Type="http://schemas.openxmlformats.org/officeDocument/2006/relationships/image" Target="../media/image160.png"/><Relationship Id="rId65" Type="http://schemas.openxmlformats.org/officeDocument/2006/relationships/image" Target="../media/image166.png"/><Relationship Id="rId73" Type="http://schemas.openxmlformats.org/officeDocument/2006/relationships/image" Target="../media/image175.png"/><Relationship Id="rId78" Type="http://schemas.openxmlformats.org/officeDocument/2006/relationships/image" Target="../media/image181.png"/><Relationship Id="rId81" Type="http://schemas.openxmlformats.org/officeDocument/2006/relationships/image" Target="../media/image184.png"/><Relationship Id="rId35" Type="http://schemas.openxmlformats.org/officeDocument/2006/relationships/image" Target="../media/image136.png"/><Relationship Id="rId43" Type="http://schemas.openxmlformats.org/officeDocument/2006/relationships/image" Target="../media/image144.png"/><Relationship Id="rId48" Type="http://schemas.openxmlformats.org/officeDocument/2006/relationships/image" Target="../media/image148.png"/><Relationship Id="rId56" Type="http://schemas.openxmlformats.org/officeDocument/2006/relationships/image" Target="../media/image156.png"/><Relationship Id="rId64" Type="http://schemas.openxmlformats.org/officeDocument/2006/relationships/image" Target="../media/image164.png"/><Relationship Id="rId69" Type="http://schemas.openxmlformats.org/officeDocument/2006/relationships/image" Target="../media/image171.png"/><Relationship Id="rId77" Type="http://schemas.openxmlformats.org/officeDocument/2006/relationships/image" Target="../media/image179.png"/><Relationship Id="rId51" Type="http://schemas.openxmlformats.org/officeDocument/2006/relationships/image" Target="../media/image151.png"/><Relationship Id="rId72" Type="http://schemas.openxmlformats.org/officeDocument/2006/relationships/image" Target="../media/image174.png"/><Relationship Id="rId80" Type="http://schemas.openxmlformats.org/officeDocument/2006/relationships/image" Target="../media/image183.png"/><Relationship Id="rId46" Type="http://schemas.openxmlformats.org/officeDocument/2006/relationships/image" Target="../media/image139.png"/><Relationship Id="rId59" Type="http://schemas.openxmlformats.org/officeDocument/2006/relationships/image" Target="../media/image159.png"/><Relationship Id="rId67" Type="http://schemas.openxmlformats.org/officeDocument/2006/relationships/image" Target="../media/image168.png"/><Relationship Id="rId41" Type="http://schemas.openxmlformats.org/officeDocument/2006/relationships/image" Target="../media/image142.png"/><Relationship Id="rId54" Type="http://schemas.openxmlformats.org/officeDocument/2006/relationships/image" Target="../media/image154.png"/><Relationship Id="rId62" Type="http://schemas.openxmlformats.org/officeDocument/2006/relationships/image" Target="../media/image162.png"/><Relationship Id="rId70" Type="http://schemas.openxmlformats.org/officeDocument/2006/relationships/image" Target="../media/image172.png"/><Relationship Id="rId75" Type="http://schemas.openxmlformats.org/officeDocument/2006/relationships/image" Target="../media/image17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1.png"/><Relationship Id="rId4" Type="http://schemas.openxmlformats.org/officeDocument/2006/relationships/image" Target="../media/image96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91.png"/><Relationship Id="rId3" Type="http://schemas.openxmlformats.org/officeDocument/2006/relationships/image" Target="../media/image1260.png"/><Relationship Id="rId7" Type="http://schemas.openxmlformats.org/officeDocument/2006/relationships/image" Target="../media/image165.png"/><Relationship Id="rId12" Type="http://schemas.openxmlformats.org/officeDocument/2006/relationships/image" Target="../media/image1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89.png"/><Relationship Id="rId5" Type="http://schemas.openxmlformats.org/officeDocument/2006/relationships/image" Target="../media/image1280.png"/><Relationship Id="rId10" Type="http://schemas.openxmlformats.org/officeDocument/2006/relationships/image" Target="../media/image188.png"/><Relationship Id="rId4" Type="http://schemas.openxmlformats.org/officeDocument/2006/relationships/image" Target="../media/image1270.png"/><Relationship Id="rId9" Type="http://schemas.openxmlformats.org/officeDocument/2006/relationships/image" Target="../media/image18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13" Type="http://schemas.openxmlformats.org/officeDocument/2006/relationships/image" Target="../media/image1910.png"/><Relationship Id="rId18" Type="http://schemas.openxmlformats.org/officeDocument/2006/relationships/image" Target="../media/image204.png"/><Relationship Id="rId3" Type="http://schemas.openxmlformats.org/officeDocument/2006/relationships/image" Target="../media/image63.png"/><Relationship Id="rId7" Type="http://schemas.openxmlformats.org/officeDocument/2006/relationships/image" Target="../media/image192.png"/><Relationship Id="rId12" Type="http://schemas.openxmlformats.org/officeDocument/2006/relationships/image" Target="../media/image199.png"/><Relationship Id="rId2" Type="http://schemas.openxmlformats.org/officeDocument/2006/relationships/image" Target="../media/image29.png"/><Relationship Id="rId20" Type="http://schemas.openxmlformats.org/officeDocument/2006/relationships/image" Target="../media/image19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11" Type="http://schemas.microsoft.com/office/2007/relationships/hdphoto" Target="../media/hdphoto9.wdp"/><Relationship Id="rId5" Type="http://schemas.openxmlformats.org/officeDocument/2006/relationships/image" Target="../media/image193.png"/><Relationship Id="rId10" Type="http://schemas.openxmlformats.org/officeDocument/2006/relationships/image" Target="../media/image124.png"/><Relationship Id="rId19" Type="http://schemas.openxmlformats.org/officeDocument/2006/relationships/image" Target="../media/image1950.png"/><Relationship Id="rId4" Type="http://schemas.microsoft.com/office/2007/relationships/hdphoto" Target="../media/hdphoto8.wdp"/><Relationship Id="rId9" Type="http://schemas.openxmlformats.org/officeDocument/2006/relationships/image" Target="../media/image19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hyperlink" Target="https://en.wikipedia.org/wiki/Integer_factorization_record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0.png"/><Relationship Id="rId3" Type="http://schemas.openxmlformats.org/officeDocument/2006/relationships/image" Target="../media/image205.png"/><Relationship Id="rId7" Type="http://schemas.openxmlformats.org/officeDocument/2006/relationships/image" Target="../media/image1120.png"/><Relationship Id="rId2" Type="http://schemas.openxmlformats.org/officeDocument/2006/relationships/hyperlink" Target="https://crypto.stackexchange.com/questions/20085/which-attacks-are-possible-against-raw-textbook-rs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11.png"/><Relationship Id="rId5" Type="http://schemas.openxmlformats.org/officeDocument/2006/relationships/image" Target="../media/image208.png"/><Relationship Id="rId10" Type="http://schemas.microsoft.com/office/2007/relationships/hdphoto" Target="../media/hdphoto10.wdp"/><Relationship Id="rId4" Type="http://schemas.openxmlformats.org/officeDocument/2006/relationships/image" Target="../media/image206.png"/><Relationship Id="rId9" Type="http://schemas.openxmlformats.org/officeDocument/2006/relationships/image" Target="../media/image2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214.png"/><Relationship Id="rId3" Type="http://schemas.openxmlformats.org/officeDocument/2006/relationships/image" Target="../media/image212.png"/><Relationship Id="rId7" Type="http://schemas.openxmlformats.org/officeDocument/2006/relationships/image" Target="../media/image1540.png"/><Relationship Id="rId12" Type="http://schemas.openxmlformats.org/officeDocument/2006/relationships/image" Target="../media/image157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3.png"/><Relationship Id="rId10" Type="http://schemas.openxmlformats.org/officeDocument/2006/relationships/image" Target="../media/image2120.png"/><Relationship Id="rId4" Type="http://schemas.openxmlformats.org/officeDocument/2006/relationships/image" Target="../media/image29.png"/><Relationship Id="rId9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580.png"/><Relationship Id="rId7" Type="http://schemas.openxmlformats.org/officeDocument/2006/relationships/image" Target="../media/image1540.png"/><Relationship Id="rId2" Type="http://schemas.openxmlformats.org/officeDocument/2006/relationships/image" Target="../media/image150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30.png"/><Relationship Id="rId11" Type="http://schemas.openxmlformats.org/officeDocument/2006/relationships/image" Target="../media/image216.png"/><Relationship Id="rId5" Type="http://schemas.openxmlformats.org/officeDocument/2006/relationships/image" Target="../media/image29.png"/><Relationship Id="rId10" Type="http://schemas.openxmlformats.org/officeDocument/2006/relationships/image" Target="../media/image1570.png"/><Relationship Id="rId4" Type="http://schemas.openxmlformats.org/officeDocument/2006/relationships/image" Target="../media/image215.png"/><Relationship Id="rId9" Type="http://schemas.microsoft.com/office/2007/relationships/hdphoto" Target="../media/hdphoto8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png"/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5.png"/><Relationship Id="rId5" Type="http://schemas.openxmlformats.org/officeDocument/2006/relationships/hyperlink" Target="https://factorable.net/weakkeys12.extended.pdf" TargetMode="External"/><Relationship Id="rId4" Type="http://schemas.openxmlformats.org/officeDocument/2006/relationships/hyperlink" Target="https://eprint.iacr.org/2012/064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120.png"/><Relationship Id="rId18" Type="http://schemas.openxmlformats.org/officeDocument/2006/relationships/image" Target="../media/image4160.png"/><Relationship Id="rId3" Type="http://schemas.openxmlformats.org/officeDocument/2006/relationships/image" Target="../media/image14.png"/><Relationship Id="rId21" Type="http://schemas.openxmlformats.org/officeDocument/2006/relationships/image" Target="../media/image22.png"/><Relationship Id="rId7" Type="http://schemas.openxmlformats.org/officeDocument/2006/relationships/image" Target="../media/image18.png"/><Relationship Id="rId12" Type="http://schemas.openxmlformats.org/officeDocument/2006/relationships/image" Target="../media/image4090.png"/><Relationship Id="rId17" Type="http://schemas.openxmlformats.org/officeDocument/2006/relationships/image" Target="../media/image4150.png"/><Relationship Id="rId2" Type="http://schemas.openxmlformats.org/officeDocument/2006/relationships/image" Target="../media/image13.png"/><Relationship Id="rId16" Type="http://schemas.openxmlformats.org/officeDocument/2006/relationships/image" Target="../media/image21.png"/><Relationship Id="rId20" Type="http://schemas.openxmlformats.org/officeDocument/2006/relationships/image" Target="../media/image4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11" Type="http://schemas.openxmlformats.org/officeDocument/2006/relationships/image" Target="../media/image4080.png"/><Relationship Id="rId5" Type="http://schemas.openxmlformats.org/officeDocument/2006/relationships/image" Target="../media/image16.png"/><Relationship Id="rId15" Type="http://schemas.openxmlformats.org/officeDocument/2006/relationships/image" Target="../media/image4130.png"/><Relationship Id="rId10" Type="http://schemas.openxmlformats.org/officeDocument/2006/relationships/image" Target="../media/image14100.png"/><Relationship Id="rId19" Type="http://schemas.openxmlformats.org/officeDocument/2006/relationships/image" Target="../media/image417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18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5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772.png"/><Relationship Id="rId5" Type="http://schemas.openxmlformats.org/officeDocument/2006/relationships/image" Target="../media/image1510.png"/><Relationship Id="rId4" Type="http://schemas.openxmlformats.org/officeDocument/2006/relationships/image" Target="../media/image1410.png"/><Relationship Id="rId1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13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170.png"/><Relationship Id="rId12" Type="http://schemas.openxmlformats.org/officeDocument/2006/relationships/image" Target="../media/image2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772.png"/><Relationship Id="rId5" Type="http://schemas.openxmlformats.org/officeDocument/2006/relationships/image" Target="../media/image1510.png"/><Relationship Id="rId10" Type="http://schemas.microsoft.com/office/2007/relationships/hdphoto" Target="../media/hdphoto7.wdp"/><Relationship Id="rId4" Type="http://schemas.openxmlformats.org/officeDocument/2006/relationships/image" Target="../media/image21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26" Type="http://schemas.openxmlformats.org/officeDocument/2006/relationships/image" Target="../media/image39.png"/><Relationship Id="rId3" Type="http://schemas.openxmlformats.org/officeDocument/2006/relationships/image" Target="../media/image29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1.png"/><Relationship Id="rId11" Type="http://schemas.openxmlformats.org/officeDocument/2006/relationships/image" Target="../media/image35.png"/><Relationship Id="rId5" Type="http://schemas.openxmlformats.org/officeDocument/2006/relationships/image" Target="../media/image31.png"/><Relationship Id="rId28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0.png"/><Relationship Id="rId27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4.png"/><Relationship Id="rId18" Type="http://schemas.openxmlformats.org/officeDocument/2006/relationships/image" Target="../media/image50.png"/><Relationship Id="rId26" Type="http://schemas.openxmlformats.org/officeDocument/2006/relationships/image" Target="../media/image36.png"/><Relationship Id="rId3" Type="http://schemas.openxmlformats.org/officeDocument/2006/relationships/image" Target="../media/image42.png"/><Relationship Id="rId34" Type="http://schemas.openxmlformats.org/officeDocument/2006/relationships/image" Target="../media/image56.png"/><Relationship Id="rId7" Type="http://schemas.openxmlformats.org/officeDocument/2006/relationships/image" Target="../media/image300.png"/><Relationship Id="rId12" Type="http://schemas.openxmlformats.org/officeDocument/2006/relationships/image" Target="../media/image33.png"/><Relationship Id="rId17" Type="http://schemas.openxmlformats.org/officeDocument/2006/relationships/image" Target="../media/image49.png"/><Relationship Id="rId33" Type="http://schemas.openxmlformats.org/officeDocument/2006/relationships/image" Target="../media/image55.png"/><Relationship Id="rId2" Type="http://schemas.openxmlformats.org/officeDocument/2006/relationships/image" Target="../media/image410.png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29" Type="http://schemas.openxmlformats.org/officeDocument/2006/relationships/image" Target="../media/image2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0.png"/><Relationship Id="rId11" Type="http://schemas.openxmlformats.org/officeDocument/2006/relationships/image" Target="../media/image45.png"/><Relationship Id="rId32" Type="http://schemas.openxmlformats.org/officeDocument/2006/relationships/image" Target="../media/image540.png"/><Relationship Id="rId5" Type="http://schemas.openxmlformats.org/officeDocument/2006/relationships/image" Target="../media/image29.png"/><Relationship Id="rId15" Type="http://schemas.openxmlformats.org/officeDocument/2006/relationships/image" Target="../media/image47.png"/><Relationship Id="rId28" Type="http://schemas.openxmlformats.org/officeDocument/2006/relationships/image" Target="../media/image53.png"/><Relationship Id="rId19" Type="http://schemas.openxmlformats.org/officeDocument/2006/relationships/image" Target="../media/image30.png"/><Relationship Id="rId31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1.png"/><Relationship Id="rId14" Type="http://schemas.openxmlformats.org/officeDocument/2006/relationships/image" Target="../media/image46.png"/><Relationship Id="rId27" Type="http://schemas.openxmlformats.org/officeDocument/2006/relationships/image" Target="../media/image52.png"/><Relationship Id="rId30" Type="http://schemas.openxmlformats.org/officeDocument/2006/relationships/image" Target="../media/image35.png"/><Relationship Id="rId35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Lecture 11 – Public-key encryption, IND-CPA/CCA,</a:t>
            </a:r>
            <a:br>
              <a:rPr lang="en-US" dirty="0"/>
            </a:br>
            <a:r>
              <a:rPr lang="en-US" dirty="0" err="1"/>
              <a:t>ElGamal</a:t>
            </a:r>
            <a:r>
              <a:rPr lang="en-US" dirty="0"/>
              <a:t>, RSA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/>
              <a:t>02.11.2022 </a:t>
            </a:r>
            <a:endParaRPr lang="nb-NO" dirty="0"/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Hashed-</a:t>
            </a:r>
            <a:r>
              <a:rPr lang="en-US" dirty="0" err="1"/>
              <a:t>ElGamal</a:t>
            </a:r>
            <a:r>
              <a:rPr lang="en-US" dirty="0"/>
              <a:t>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246548" y="2044403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729256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e>
                      </m:d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729256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65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nb-NO" sz="14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d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727268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3534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25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blipFill rotWithShape="0">
                <a:blip r:embed="rId26"/>
                <a:stretch>
                  <a:fillRect l="-545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8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 rotWithShape="0">
                <a:blip r:embed="rId2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 rotWithShape="0">
                <a:blip r:embed="rId6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4"/>
              <p:cNvSpPr txBox="1">
                <a:spLocks/>
              </p:cNvSpPr>
              <p:nvPr/>
            </p:nvSpPr>
            <p:spPr bwMode="auto">
              <a:xfrm>
                <a:off x="3294164" y="2730892"/>
                <a:ext cx="5346879" cy="1551937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/>
                  <a:t> Theorem:</a:t>
                </a:r>
                <a:r>
                  <a:rPr lang="en-US" sz="1600" dirty="0"/>
                  <a:t> Hashed-</a:t>
                </a:r>
                <a:r>
                  <a:rPr lang="en-US" sz="1600" dirty="0" err="1"/>
                  <a:t>ElGamal</a:t>
                </a:r>
                <a:r>
                  <a:rPr lang="en-US" sz="1600" dirty="0"/>
                  <a:t> is IND-CPA 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DH-problem is hard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nb-NO" sz="1600" i="1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IND-CPA 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“perfect” (i.e., a </a:t>
                </a:r>
                <a:r>
                  <a:rPr lang="en-US" sz="1600" b="1" dirty="0"/>
                  <a:t>random oracle</a:t>
                </a:r>
                <a:r>
                  <a:rPr lang="en-US" sz="1600" dirty="0"/>
                  <a:t>)</a:t>
                </a:r>
              </a:p>
            </p:txBody>
          </p:sp>
        </mc:Choice>
        <mc:Fallback xmlns="">
          <p:sp>
            <p:nvSpPr>
              <p:cNvPr id="4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94164" y="2730892"/>
                <a:ext cx="5346879" cy="1551937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71454" y="5368256"/>
            <a:ext cx="7751762" cy="966764"/>
          </a:xfrm>
        </p:spPr>
        <p:txBody>
          <a:bodyPr/>
          <a:lstStyle/>
          <a:p>
            <a:pPr algn="ctr"/>
            <a:r>
              <a:rPr lang="en-US" sz="2800" b="1" dirty="0"/>
              <a:t>RSA encryption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630025" y="6386513"/>
            <a:ext cx="561975" cy="325437"/>
          </a:xfrm>
        </p:spPr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200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44" y="1363568"/>
                <a:ext cx="1866216" cy="307777"/>
              </a:xfrm>
              <a:prstGeom prst="rect">
                <a:avLst/>
              </a:prstGeom>
              <a:blipFill rotWithShape="0">
                <a:blip r:embed="rId3"/>
                <a:stretch>
                  <a:fillRect l="-228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4" y="1841162"/>
            <a:ext cx="3383692" cy="338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Designed by </a:t>
            </a:r>
            <a:r>
              <a:rPr lang="en-US" b="1" dirty="0" err="1"/>
              <a:t>R</a:t>
            </a:r>
            <a:r>
              <a:rPr lang="en-US" dirty="0" err="1"/>
              <a:t>ivest</a:t>
            </a:r>
            <a:r>
              <a:rPr lang="en-US" dirty="0"/>
              <a:t>, </a:t>
            </a:r>
            <a:r>
              <a:rPr lang="en-US" b="1" dirty="0"/>
              <a:t>S</a:t>
            </a:r>
            <a:r>
              <a:rPr lang="en-US" dirty="0"/>
              <a:t>hamir and </a:t>
            </a:r>
            <a:r>
              <a:rPr lang="en-US" b="1" dirty="0" err="1"/>
              <a:t>A</a:t>
            </a:r>
            <a:r>
              <a:rPr lang="en-US" dirty="0" err="1"/>
              <a:t>dleman</a:t>
            </a:r>
            <a:r>
              <a:rPr lang="en-US" dirty="0"/>
              <a:t> in 1977</a:t>
            </a:r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Used both for public-key </a:t>
            </a:r>
            <a:r>
              <a:rPr lang="en-US" i="1" dirty="0"/>
              <a:t>encryption</a:t>
            </a:r>
            <a:r>
              <a:rPr lang="en-US" dirty="0"/>
              <a:t> and </a:t>
            </a:r>
            <a:br>
              <a:rPr lang="en-US" dirty="0"/>
            </a:br>
            <a:r>
              <a:rPr lang="en-US" i="1" dirty="0"/>
              <a:t>digital signatures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8"/>
          <a:stretch/>
        </p:blipFill>
        <p:spPr>
          <a:xfrm>
            <a:off x="7338304" y="1352295"/>
            <a:ext cx="3954998" cy="21580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33592" y="3609577"/>
            <a:ext cx="10261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Ron </a:t>
            </a:r>
            <a:r>
              <a:rPr lang="en-US" sz="1200" dirty="0" err="1"/>
              <a:t>Rivest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0040122" y="3609577"/>
            <a:ext cx="1454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Leonard </a:t>
            </a:r>
            <a:r>
              <a:rPr lang="en-US" sz="1200" dirty="0" err="1"/>
              <a:t>Adleman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765586" y="3614894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Adi</a:t>
            </a:r>
            <a:r>
              <a:rPr lang="en-US" sz="1200" dirty="0"/>
              <a:t> Shamir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437" y="2920315"/>
            <a:ext cx="4367998" cy="32484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8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 bwMode="auto">
          <a:xfrm>
            <a:off x="3484528" y="1426377"/>
            <a:ext cx="4572000" cy="45720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06408" y="115212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6408" y="1152120"/>
                <a:ext cx="128240" cy="184666"/>
              </a:xfrm>
              <a:prstGeom prst="rect">
                <a:avLst/>
              </a:prstGeom>
              <a:blipFill rotWithShape="0">
                <a:blip r:embed="rId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35" y="1216543"/>
                <a:ext cx="171521" cy="184666"/>
              </a:xfrm>
              <a:prstGeom prst="rect">
                <a:avLst/>
              </a:prstGeom>
              <a:blipFill>
                <a:blip r:embed="rId3"/>
                <a:stretch>
                  <a:fillRect l="-7143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992" y="1341876"/>
                <a:ext cx="128240" cy="184666"/>
              </a:xfrm>
              <a:prstGeom prst="rect">
                <a:avLst/>
              </a:prstGeom>
              <a:blipFill>
                <a:blip r:embed="rId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342" y="1550708"/>
                <a:ext cx="128240" cy="184666"/>
              </a:xfrm>
              <a:prstGeom prst="rect">
                <a:avLst/>
              </a:prstGeom>
              <a:blipFill>
                <a:blip r:embed="rId5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206" y="3998322"/>
                <a:ext cx="254878" cy="184666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519" y="4451226"/>
                <a:ext cx="254878" cy="184666"/>
              </a:xfrm>
              <a:prstGeom prst="rect">
                <a:avLst/>
              </a:prstGeom>
              <a:blipFill>
                <a:blip r:embed="rId7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0087" y="4884010"/>
                <a:ext cx="254878" cy="184666"/>
              </a:xfrm>
              <a:prstGeom prst="rect">
                <a:avLst/>
              </a:prstGeom>
              <a:blipFill>
                <a:blip r:embed="rId8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33" y="5270370"/>
                <a:ext cx="254878" cy="184666"/>
              </a:xfrm>
              <a:prstGeom prst="rect">
                <a:avLst/>
              </a:prstGeom>
              <a:blipFill>
                <a:blip r:embed="rId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/>
          <p:cNvSpPr>
            <a:spLocks noChangeAspect="1"/>
          </p:cNvSpPr>
          <p:nvPr/>
        </p:nvSpPr>
        <p:spPr bwMode="auto">
          <a:xfrm flipV="1">
            <a:off x="7984165" y="400133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4" name="Oval 33"/>
          <p:cNvSpPr>
            <a:spLocks noChangeAspect="1"/>
          </p:cNvSpPr>
          <p:nvPr/>
        </p:nvSpPr>
        <p:spPr bwMode="auto">
          <a:xfrm flipV="1">
            <a:off x="4310149" y="545349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6" name="Oval 35"/>
          <p:cNvSpPr>
            <a:spLocks noChangeAspect="1"/>
          </p:cNvSpPr>
          <p:nvPr/>
        </p:nvSpPr>
        <p:spPr bwMode="auto">
          <a:xfrm rot="1494891" flipV="1">
            <a:off x="5728344" y="137999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7" name="Oval 36"/>
          <p:cNvSpPr>
            <a:spLocks noChangeAspect="1"/>
          </p:cNvSpPr>
          <p:nvPr/>
        </p:nvSpPr>
        <p:spPr bwMode="auto">
          <a:xfrm flipV="1">
            <a:off x="6583379" y="154224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 flipV="1">
            <a:off x="7591734" y="234292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 flipV="1">
            <a:off x="7799398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4" name="Oval 43"/>
          <p:cNvSpPr>
            <a:spLocks noChangeAspect="1"/>
          </p:cNvSpPr>
          <p:nvPr/>
        </p:nvSpPr>
        <p:spPr bwMode="auto">
          <a:xfrm flipV="1">
            <a:off x="8002519" y="355144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 flipV="1">
            <a:off x="7695993" y="481089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2" name="Oval 51"/>
          <p:cNvSpPr>
            <a:spLocks noChangeAspect="1"/>
          </p:cNvSpPr>
          <p:nvPr/>
        </p:nvSpPr>
        <p:spPr bwMode="auto">
          <a:xfrm flipV="1">
            <a:off x="5070616" y="585064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 flipV="1">
            <a:off x="6957542" y="174417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195" y="1840313"/>
                <a:ext cx="128240" cy="184666"/>
              </a:xfrm>
              <a:prstGeom prst="rect">
                <a:avLst/>
              </a:prstGeom>
              <a:blipFill>
                <a:blip r:embed="rId10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7133" y="2183603"/>
                <a:ext cx="128240" cy="184666"/>
              </a:xfrm>
              <a:prstGeom prst="rect">
                <a:avLst/>
              </a:prstGeom>
              <a:blipFill>
                <a:blip r:embed="rId11"/>
                <a:stretch>
                  <a:fillRect l="-22727" r="-2727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1803" y="2614143"/>
                <a:ext cx="128240" cy="184666"/>
              </a:xfrm>
              <a:prstGeom prst="rect">
                <a:avLst/>
              </a:prstGeom>
              <a:blipFill>
                <a:blip r:embed="rId12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023" y="3053063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977" y="3518120"/>
                <a:ext cx="128240" cy="184666"/>
              </a:xfrm>
              <a:prstGeom prst="rect">
                <a:avLst/>
              </a:prstGeom>
              <a:blipFill>
                <a:blip r:embed="rId14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715" y="5595942"/>
                <a:ext cx="254878" cy="184666"/>
              </a:xfrm>
              <a:prstGeom prst="rect">
                <a:avLst/>
              </a:prstGeom>
              <a:blipFill>
                <a:blip r:embed="rId15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742" y="5852848"/>
                <a:ext cx="254878" cy="184666"/>
              </a:xfrm>
              <a:prstGeom prst="rect">
                <a:avLst/>
              </a:prstGeom>
              <a:blipFill>
                <a:blip r:embed="rId16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/>
          <p:cNvSpPr>
            <a:spLocks noChangeAspect="1"/>
          </p:cNvSpPr>
          <p:nvPr/>
        </p:nvSpPr>
        <p:spPr bwMode="auto">
          <a:xfrm flipV="1">
            <a:off x="5500087" y="593595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1" name="Oval 60"/>
          <p:cNvSpPr>
            <a:spLocks noChangeAspect="1"/>
          </p:cNvSpPr>
          <p:nvPr/>
        </p:nvSpPr>
        <p:spPr bwMode="auto">
          <a:xfrm rot="19732830" flipV="1">
            <a:off x="5937543" y="592934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2" name="Oval 61"/>
          <p:cNvSpPr>
            <a:spLocks noChangeAspect="1"/>
          </p:cNvSpPr>
          <p:nvPr/>
        </p:nvSpPr>
        <p:spPr bwMode="auto">
          <a:xfrm flipV="1">
            <a:off x="6364378" y="585410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3" name="Oval 62"/>
          <p:cNvSpPr>
            <a:spLocks noChangeAspect="1"/>
          </p:cNvSpPr>
          <p:nvPr/>
        </p:nvSpPr>
        <p:spPr bwMode="auto">
          <a:xfrm flipV="1">
            <a:off x="6769623" y="568996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5" name="Oval 64"/>
          <p:cNvSpPr>
            <a:spLocks noChangeAspect="1"/>
          </p:cNvSpPr>
          <p:nvPr/>
        </p:nvSpPr>
        <p:spPr bwMode="auto">
          <a:xfrm flipV="1">
            <a:off x="7447798" y="515768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56" y="6012447"/>
                <a:ext cx="254878" cy="184666"/>
              </a:xfrm>
              <a:prstGeom prst="rect">
                <a:avLst/>
              </a:prstGeom>
              <a:blipFill>
                <a:blip r:embed="rId17"/>
                <a:stretch>
                  <a:fillRect l="-7143" r="-476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904" y="6101818"/>
                <a:ext cx="254878" cy="184666"/>
              </a:xfrm>
              <a:prstGeom prst="rect">
                <a:avLst/>
              </a:prstGeom>
              <a:blipFill>
                <a:blip r:embed="rId18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209" y="6129937"/>
                <a:ext cx="254878" cy="184666"/>
              </a:xfrm>
              <a:prstGeom prst="rect">
                <a:avLst/>
              </a:prstGeom>
              <a:blipFill>
                <a:blip r:embed="rId1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553" y="6036757"/>
                <a:ext cx="254878" cy="184666"/>
              </a:xfrm>
              <a:prstGeom prst="rect">
                <a:avLst/>
              </a:prstGeom>
              <a:blipFill>
                <a:blip r:embed="rId20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284" y="5848006"/>
                <a:ext cx="254878" cy="184666"/>
              </a:xfrm>
              <a:prstGeom prst="rect">
                <a:avLst/>
              </a:prstGeom>
              <a:blipFill>
                <a:blip r:embed="rId21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7200" y="5613684"/>
                <a:ext cx="254878" cy="184666"/>
              </a:xfrm>
              <a:prstGeom prst="rect">
                <a:avLst/>
              </a:prstGeom>
              <a:blipFill>
                <a:blip r:embed="rId2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Oval 49"/>
          <p:cNvSpPr>
            <a:spLocks noChangeAspect="1"/>
          </p:cNvSpPr>
          <p:nvPr/>
        </p:nvSpPr>
        <p:spPr bwMode="auto">
          <a:xfrm flipV="1">
            <a:off x="3456549" y="3987292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1" name="Oval 50"/>
          <p:cNvSpPr>
            <a:spLocks noChangeAspect="1"/>
          </p:cNvSpPr>
          <p:nvPr/>
        </p:nvSpPr>
        <p:spPr bwMode="auto">
          <a:xfrm flipV="1">
            <a:off x="3565099" y="441112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3" name="Oval 52"/>
          <p:cNvSpPr>
            <a:spLocks noChangeAspect="1"/>
          </p:cNvSpPr>
          <p:nvPr/>
        </p:nvSpPr>
        <p:spPr bwMode="auto">
          <a:xfrm flipV="1">
            <a:off x="3739776" y="4803670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4" name="Oval 53"/>
          <p:cNvSpPr>
            <a:spLocks noChangeAspect="1"/>
          </p:cNvSpPr>
          <p:nvPr/>
        </p:nvSpPr>
        <p:spPr bwMode="auto">
          <a:xfrm flipV="1">
            <a:off x="3986436" y="515107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 flipV="1">
            <a:off x="3507477" y="3121059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 flipV="1">
            <a:off x="3645654" y="27159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 flipV="1">
            <a:off x="4141371" y="2007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6" name="Oval 65"/>
          <p:cNvSpPr>
            <a:spLocks noChangeAspect="1"/>
          </p:cNvSpPr>
          <p:nvPr/>
        </p:nvSpPr>
        <p:spPr bwMode="auto">
          <a:xfrm flipV="1">
            <a:off x="5290862" y="14154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0880" y="4896000"/>
                <a:ext cx="254878" cy="184666"/>
              </a:xfrm>
              <a:prstGeom prst="rect">
                <a:avLst/>
              </a:prstGeom>
              <a:blipFill>
                <a:blip r:embed="rId2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984" y="4472168"/>
                <a:ext cx="254878" cy="184666"/>
              </a:xfrm>
              <a:prstGeom prst="rect">
                <a:avLst/>
              </a:prstGeom>
              <a:blipFill>
                <a:blip r:embed="rId24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210" y="4014703"/>
                <a:ext cx="254878" cy="184666"/>
              </a:xfrm>
              <a:prstGeom prst="rect">
                <a:avLst/>
              </a:prstGeom>
              <a:blipFill>
                <a:blip r:embed="rId25"/>
                <a:stretch>
                  <a:fillRect l="-4878" r="-73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950" y="3527711"/>
                <a:ext cx="254878" cy="184666"/>
              </a:xfrm>
              <a:prstGeom prst="rect">
                <a:avLst/>
              </a:prstGeom>
              <a:blipFill>
                <a:blip r:embed="rId26"/>
                <a:stretch>
                  <a:fillRect l="-4762" r="-714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913" y="5257469"/>
                <a:ext cx="254878" cy="184666"/>
              </a:xfrm>
              <a:prstGeom prst="rect">
                <a:avLst/>
              </a:prstGeom>
              <a:blipFill>
                <a:blip r:embed="rId27"/>
                <a:stretch>
                  <a:fillRect l="-4762" r="-476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319" y="2202730"/>
                <a:ext cx="254878" cy="184666"/>
              </a:xfrm>
              <a:prstGeom prst="rect">
                <a:avLst/>
              </a:prstGeom>
              <a:blipFill>
                <a:blip r:embed="rId28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0038" y="2606312"/>
                <a:ext cx="254878" cy="184666"/>
              </a:xfrm>
              <a:prstGeom prst="rect">
                <a:avLst/>
              </a:prstGeom>
              <a:blipFill>
                <a:blip r:embed="rId29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26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155" y="3028726"/>
                <a:ext cx="254878" cy="184666"/>
              </a:xfrm>
              <a:prstGeom prst="rect">
                <a:avLst/>
              </a:prstGeom>
              <a:blipFill>
                <a:blip r:embed="rId30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29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352" y="1826649"/>
                <a:ext cx="254878" cy="184666"/>
              </a:xfrm>
              <a:prstGeom prst="rect">
                <a:avLst/>
              </a:prstGeom>
              <a:blipFill>
                <a:blip r:embed="rId31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4021" y="1183777"/>
                <a:ext cx="254878" cy="184666"/>
              </a:xfrm>
              <a:prstGeom prst="rect">
                <a:avLst/>
              </a:prstGeom>
              <a:blipFill>
                <a:blip r:embed="rId32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906" y="1539931"/>
                <a:ext cx="254878" cy="184666"/>
              </a:xfrm>
              <a:prstGeom prst="rect">
                <a:avLst/>
              </a:prstGeom>
              <a:blipFill>
                <a:blip r:embed="rId33"/>
                <a:stretch>
                  <a:fillRect l="-4762" r="-476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/>
          <p:cNvSpPr>
            <a:spLocks noChangeAspect="1"/>
          </p:cNvSpPr>
          <p:nvPr/>
        </p:nvSpPr>
        <p:spPr bwMode="auto">
          <a:xfrm flipV="1">
            <a:off x="4490935" y="1736555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716" y="1294817"/>
                <a:ext cx="254878" cy="184666"/>
              </a:xfrm>
              <a:prstGeom prst="rect">
                <a:avLst/>
              </a:prstGeom>
              <a:blipFill>
                <a:blip r:embed="rId34"/>
                <a:stretch>
                  <a:fillRect l="-4878" r="-731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Connector 85"/>
          <p:cNvCxnSpPr>
            <a:stCxn id="39" idx="1"/>
            <a:endCxn id="64" idx="4"/>
          </p:cNvCxnSpPr>
          <p:nvPr/>
        </p:nvCxnSpPr>
        <p:spPr bwMode="auto">
          <a:xfrm flipH="1">
            <a:off x="7192320" y="2118159"/>
            <a:ext cx="169349" cy="33448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>
            <a:stCxn id="39" idx="2"/>
            <a:endCxn id="35" idx="5"/>
          </p:cNvCxnSpPr>
          <p:nvPr/>
        </p:nvCxnSpPr>
        <p:spPr bwMode="auto">
          <a:xfrm flipH="1">
            <a:off x="4765908" y="2099510"/>
            <a:ext cx="2561994" cy="361225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Straight Connector 89"/>
          <p:cNvCxnSpPr>
            <a:stCxn id="59" idx="0"/>
            <a:endCxn id="35" idx="3"/>
          </p:cNvCxnSpPr>
          <p:nvPr/>
        </p:nvCxnSpPr>
        <p:spPr bwMode="auto">
          <a:xfrm flipH="1">
            <a:off x="4698436" y="1639229"/>
            <a:ext cx="223121" cy="40495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Straight Connector 94"/>
          <p:cNvCxnSpPr>
            <a:stCxn id="59" idx="1"/>
            <a:endCxn id="57" idx="5"/>
          </p:cNvCxnSpPr>
          <p:nvPr/>
        </p:nvCxnSpPr>
        <p:spPr bwMode="auto">
          <a:xfrm flipH="1">
            <a:off x="3954994" y="1624747"/>
            <a:ext cx="930811" cy="7328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Connector 101"/>
          <p:cNvCxnSpPr>
            <a:stCxn id="39" idx="3"/>
            <a:endCxn id="57" idx="6"/>
          </p:cNvCxnSpPr>
          <p:nvPr/>
        </p:nvCxnSpPr>
        <p:spPr bwMode="auto">
          <a:xfrm flipH="1">
            <a:off x="3961366" y="2062447"/>
            <a:ext cx="3355845" cy="3332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1952113"/>
                <a:ext cx="751840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9286" y="2427760"/>
                <a:ext cx="790554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742" y="5731085"/>
                <a:ext cx="431345" cy="338554"/>
              </a:xfrm>
              <a:prstGeom prst="rect">
                <a:avLst/>
              </a:prstGeom>
              <a:blipFill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809" y="6045980"/>
                <a:ext cx="431345" cy="338554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Oval 34"/>
          <p:cNvSpPr>
            <a:spLocks noChangeAspect="1"/>
          </p:cNvSpPr>
          <p:nvPr/>
        </p:nvSpPr>
        <p:spPr bwMode="auto">
          <a:xfrm rot="1128138" flipV="1">
            <a:off x="4670286" y="5683618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9" name="Oval 48"/>
          <p:cNvSpPr>
            <a:spLocks noChangeAspect="1"/>
          </p:cNvSpPr>
          <p:nvPr/>
        </p:nvSpPr>
        <p:spPr bwMode="auto">
          <a:xfrm rot="2518697" flipV="1">
            <a:off x="3439965" y="354639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 rot="779524" flipV="1">
            <a:off x="3861856" y="2333956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59" name="Oval 58"/>
          <p:cNvSpPr>
            <a:spLocks noChangeAspect="1"/>
          </p:cNvSpPr>
          <p:nvPr/>
        </p:nvSpPr>
        <p:spPr bwMode="auto">
          <a:xfrm rot="21573103" flipV="1">
            <a:off x="4870763" y="1538431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3" name="Oval 32"/>
          <p:cNvSpPr>
            <a:spLocks noChangeAspect="1"/>
          </p:cNvSpPr>
          <p:nvPr/>
        </p:nvSpPr>
        <p:spPr bwMode="auto">
          <a:xfrm rot="1468321" flipV="1">
            <a:off x="6178800" y="142078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64" name="Oval 63"/>
          <p:cNvSpPr>
            <a:spLocks noChangeAspect="1"/>
          </p:cNvSpPr>
          <p:nvPr/>
        </p:nvSpPr>
        <p:spPr bwMode="auto">
          <a:xfrm rot="494014" flipV="1">
            <a:off x="7134702" y="546251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 rot="1683309" flipV="1">
            <a:off x="7943548" y="3130007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 rot="19284625" flipV="1">
            <a:off x="7316896" y="2017674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 bwMode="auto">
          <a:xfrm rot="21135791" flipV="1">
            <a:off x="7891403" y="4419363"/>
            <a:ext cx="100800" cy="100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/>
          </a:p>
        </p:txBody>
      </p:sp>
      <p:cxnSp>
        <p:nvCxnSpPr>
          <p:cNvPr id="91" name="Straight Connector 90"/>
          <p:cNvCxnSpPr>
            <a:stCxn id="33" idx="7"/>
            <a:endCxn id="64" idx="3"/>
          </p:cNvCxnSpPr>
          <p:nvPr/>
        </p:nvCxnSpPr>
        <p:spPr bwMode="auto">
          <a:xfrm>
            <a:off x="6246873" y="1518386"/>
            <a:ext cx="908062" cy="39541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Straight Connector 93"/>
          <p:cNvCxnSpPr>
            <a:stCxn id="33" idx="0"/>
            <a:endCxn id="35" idx="4"/>
          </p:cNvCxnSpPr>
          <p:nvPr/>
        </p:nvCxnSpPr>
        <p:spPr bwMode="auto">
          <a:xfrm flipH="1">
            <a:off x="4736930" y="1517059"/>
            <a:ext cx="1471392" cy="41692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4" name="Straight Connector 113"/>
          <p:cNvCxnSpPr>
            <a:stCxn id="39" idx="0"/>
            <a:endCxn id="45" idx="4"/>
          </p:cNvCxnSpPr>
          <p:nvPr/>
        </p:nvCxnSpPr>
        <p:spPr bwMode="auto">
          <a:xfrm>
            <a:off x="7398732" y="2107468"/>
            <a:ext cx="536286" cy="231235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>
            <a:stCxn id="49" idx="5"/>
            <a:endCxn id="45" idx="2"/>
          </p:cNvCxnSpPr>
          <p:nvPr/>
        </p:nvCxnSpPr>
        <p:spPr bwMode="auto">
          <a:xfrm>
            <a:off x="3540695" y="3594136"/>
            <a:ext cx="4351167" cy="8824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49" idx="6"/>
            <a:endCxn id="64" idx="2"/>
          </p:cNvCxnSpPr>
          <p:nvPr/>
        </p:nvCxnSpPr>
        <p:spPr bwMode="auto">
          <a:xfrm>
            <a:off x="3527832" y="3630503"/>
            <a:ext cx="3607389" cy="18751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D09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799970" y="3648738"/>
                <a:ext cx="13498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970" y="3648738"/>
                <a:ext cx="1349870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815269" y="4374282"/>
                <a:ext cx="1152767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5269" y="4374282"/>
                <a:ext cx="1152767" cy="342979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798810" y="3648738"/>
                <a:ext cx="1466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8810" y="3648738"/>
                <a:ext cx="1466299" cy="338554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076044" y="3648738"/>
                <a:ext cx="680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=19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044" y="3648738"/>
                <a:ext cx="680892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767167" y="4381116"/>
                <a:ext cx="146629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7167" y="4381116"/>
                <a:ext cx="1466299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11076044" y="4371873"/>
                <a:ext cx="68089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6044" y="4371873"/>
                <a:ext cx="680892" cy="338554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4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  <p:bldP spid="133" grpId="0"/>
      <p:bldP spid="136" grpId="0"/>
      <p:bldP spid="137" grpId="0"/>
      <p:bldP spid="88" grpId="0"/>
      <p:bldP spid="89" grpId="0"/>
      <p:bldP spid="2" grpId="0"/>
      <p:bldP spid="3" grpId="0"/>
      <p:bldP spid="22" grpId="0"/>
      <p:bldP spid="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Proof:         </a:t>
                </a: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600" b="1" dirty="0"/>
              </a:p>
              <a:p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invertible</a:t>
                </a:r>
                <a:endParaRPr lang="en-US" sz="16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8" y="5222609"/>
                <a:ext cx="10781047" cy="1323439"/>
              </a:xfrm>
              <a:prstGeom prst="rect">
                <a:avLst/>
              </a:prstGeom>
              <a:blipFill rotWithShape="0">
                <a:blip r:embed="rId3"/>
                <a:stretch>
                  <a:fillRect l="-339" t="-1382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group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202723"/>
                <a:ext cx="2070310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3824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4" y="1709350"/>
                <a:ext cx="1855508" cy="298415"/>
              </a:xfrm>
              <a:prstGeom prst="rect">
                <a:avLst/>
              </a:prstGeom>
              <a:blipFill rotWithShape="0">
                <a:blip r:embed="rId6"/>
                <a:stretch>
                  <a:fillRect l="-4262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1191662"/>
                <a:ext cx="1877886" cy="282834"/>
              </a:xfrm>
              <a:prstGeom prst="rect">
                <a:avLst/>
              </a:prstGeom>
              <a:blipFill rotWithShape="0">
                <a:blip r:embed="rId7"/>
                <a:stretch>
                  <a:fillRect t="-14894" r="-4854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is</a:t>
                </a:r>
                <a:r>
                  <a:rPr lang="en-US" sz="1600" dirty="0">
                    <a:solidFill>
                      <a:schemeClr val="accent6"/>
                    </a:solidFill>
                  </a:rPr>
                  <a:t> a group!</a:t>
                </a:r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19" y="1698289"/>
                <a:ext cx="1534844" cy="282834"/>
              </a:xfrm>
              <a:prstGeom prst="rect">
                <a:avLst/>
              </a:prstGeom>
              <a:blipFill rotWithShape="0">
                <a:blip r:embed="rId8"/>
                <a:stretch>
                  <a:fillRect t="-17391" r="-674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0, 1, …,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2631988"/>
                <a:ext cx="208031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380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34993" y="3126758"/>
                <a:ext cx="5686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3126758"/>
                <a:ext cx="56868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383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6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2609097"/>
                <a:ext cx="1867755" cy="246221"/>
              </a:xfrm>
              <a:prstGeom prst="rect">
                <a:avLst/>
              </a:prstGeom>
              <a:blipFill rotWithShape="0">
                <a:blip r:embed="rId11"/>
                <a:stretch>
                  <a:fillRect t="-25000" r="-5212" b="-5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6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6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nb-NO" sz="1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600" dirty="0">
                    <a:solidFill>
                      <a:srgbClr val="C00000"/>
                    </a:solidFill>
                  </a:rPr>
                  <a:t>is </a:t>
                </a:r>
                <a:r>
                  <a:rPr lang="en-US" sz="1600" i="1" dirty="0">
                    <a:solidFill>
                      <a:srgbClr val="C00000"/>
                    </a:solidFill>
                  </a:rPr>
                  <a:t>also not</a:t>
                </a:r>
                <a:r>
                  <a:rPr lang="en-US" sz="1600" dirty="0">
                    <a:solidFill>
                      <a:srgbClr val="C00000"/>
                    </a:solidFill>
                  </a:rPr>
                  <a:t> a group!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20" y="3126758"/>
                <a:ext cx="2309222" cy="246221"/>
              </a:xfrm>
              <a:prstGeom prst="rect">
                <a:avLst/>
              </a:prstGeom>
              <a:blipFill rotWithShape="0">
                <a:blip r:embed="rId12"/>
                <a:stretch>
                  <a:fillRect t="-27500" r="-42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invertible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elements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93" y="4079202"/>
                <a:ext cx="3105850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49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33348" y="4039607"/>
                <a:ext cx="3357522" cy="3561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Upp>
                        <m:limUp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𝐭𝐡𝐞𝐨𝐫𝐞𝐦</m:t>
                          </m:r>
                        </m:lim>
                      </m:limUpp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  <m:e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gcd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348" y="4039607"/>
                <a:ext cx="3357522" cy="356188"/>
              </a:xfrm>
              <a:prstGeom prst="rect">
                <a:avLst/>
              </a:prstGeom>
              <a:blipFill rotWithShape="0">
                <a:blip r:embed="rId14"/>
                <a:stretch>
                  <a:fillRect l="-1996" t="-6897" b="-29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1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sz="1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 ⋅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sz="1400" i="1" dirty="0">
                    <a:solidFill>
                      <a:schemeClr val="accent6"/>
                    </a:solidFill>
                  </a:rPr>
                  <a:t>is</a:t>
                </a:r>
                <a:r>
                  <a:rPr lang="en-US" sz="1400" dirty="0">
                    <a:solidFill>
                      <a:schemeClr val="accent6"/>
                    </a:solidFill>
                  </a:rPr>
                  <a:t> a group!</a:t>
                </a:r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956" y="4594684"/>
                <a:ext cx="1330492" cy="215444"/>
              </a:xfrm>
              <a:prstGeom prst="rect">
                <a:avLst/>
              </a:prstGeom>
              <a:blipFill rotWithShape="0">
                <a:blip r:embed="rId15"/>
                <a:stretch>
                  <a:fillRect t="-28571" r="-7339" b="-5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/>
          <p:cNvSpPr/>
          <p:nvPr/>
        </p:nvSpPr>
        <p:spPr>
          <a:xfrm rot="16200000">
            <a:off x="2679416" y="3249199"/>
            <a:ext cx="135509" cy="2455860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1, 2, 3, 4, 5, 6, 7, 8, 9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3316" y="1976003"/>
                <a:ext cx="2422394" cy="246221"/>
              </a:xfrm>
              <a:prstGeom prst="rect">
                <a:avLst/>
              </a:prstGeom>
              <a:blipFill>
                <a:blip r:embed="rId16"/>
                <a:stretch>
                  <a:fillRect l="-1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 rot="16200000">
            <a:off x="2045230" y="2937590"/>
            <a:ext cx="135509" cy="1142667"/>
          </a:xfrm>
          <a:prstGeom prst="leftBrace">
            <a:avLst>
              <a:gd name="adj1" fmla="val 105220"/>
              <a:gd name="adj2" fmla="val 50000"/>
            </a:avLst>
          </a:prstGeom>
          <a:noFill/>
          <a:ln w="19050" cmpd="sng"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sz="1400" b="1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23" y="3615393"/>
                <a:ext cx="265521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13953" r="-232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2⋅1=2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363760"/>
                <a:ext cx="1355115" cy="215444"/>
              </a:xfrm>
              <a:prstGeom prst="rect">
                <a:avLst/>
              </a:prstGeom>
              <a:blipFill>
                <a:blip r:embed="rId18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2⋅2=4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624778"/>
                <a:ext cx="1355115" cy="215444"/>
              </a:xfrm>
              <a:prstGeom prst="rect">
                <a:avLst/>
              </a:prstGeom>
              <a:blipFill>
                <a:blip r:embed="rId19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2⋅3=6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2885796"/>
                <a:ext cx="1355115" cy="215444"/>
              </a:xfrm>
              <a:prstGeom prst="rect">
                <a:avLst/>
              </a:prstGeom>
              <a:blipFill>
                <a:blip r:embed="rId20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2⋅4=8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146814"/>
                <a:ext cx="1355115" cy="215444"/>
              </a:xfrm>
              <a:prstGeom prst="rect">
                <a:avLst/>
              </a:prstGeom>
              <a:blipFill>
                <a:blip r:embed="rId21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2⋅5=0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407832"/>
                <a:ext cx="1355115" cy="215444"/>
              </a:xfrm>
              <a:prstGeom prst="rect">
                <a:avLst/>
              </a:prstGeom>
              <a:blipFill>
                <a:blip r:embed="rId22"/>
                <a:stretch>
                  <a:fillRect l="-2252" r="-225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2⋅6=2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668850"/>
                <a:ext cx="1355115" cy="215444"/>
              </a:xfrm>
              <a:prstGeom prst="rect">
                <a:avLst/>
              </a:prstGeom>
              <a:blipFill>
                <a:blip r:embed="rId23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2⋅7=4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3933819"/>
                <a:ext cx="1355115" cy="215444"/>
              </a:xfrm>
              <a:prstGeom prst="rect">
                <a:avLst/>
              </a:prstGeom>
              <a:blipFill>
                <a:blip r:embed="rId24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2⋅8=6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4" y="4198788"/>
                <a:ext cx="1355115" cy="215444"/>
              </a:xfrm>
              <a:prstGeom prst="rect">
                <a:avLst/>
              </a:prstGeom>
              <a:blipFill>
                <a:blip r:embed="rId25"/>
                <a:stretch>
                  <a:fillRect l="-2252" r="-225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2⋅9=8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8233" y="4463757"/>
                <a:ext cx="1355115" cy="215444"/>
              </a:xfrm>
              <a:prstGeom prst="rect">
                <a:avLst/>
              </a:prstGeom>
              <a:blipFill>
                <a:blip r:embed="rId26"/>
                <a:stretch>
                  <a:fillRect l="-2252" r="-2252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Not invertible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Invertible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2, 4, 5, 6, 8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1, 3, 7, 9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5" name="Table 6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72822287"/>
                  </p:ext>
                </p:extLst>
              </p:nvPr>
            </p:nvGraphicFramePr>
            <p:xfrm>
              <a:off x="8338233" y="1112129"/>
              <a:ext cx="2373479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7784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9563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Not invertible</a:t>
                          </a:r>
                          <a:endParaRPr lang="en-U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 smtClean="0"/>
                            <a:t>Invertible</a:t>
                          </a:r>
                          <a:endParaRPr lang="en-US" sz="1400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474" t="-103846" r="-86256" b="-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7"/>
                          <a:stretch>
                            <a:fillRect l="-117778" t="-103846" r="-1111" b="-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⋅7=21=1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169971"/>
                <a:ext cx="1788310" cy="215444"/>
              </a:xfrm>
              <a:prstGeom prst="rect">
                <a:avLst/>
              </a:prstGeom>
              <a:blipFill rotWithShape="0">
                <a:blip r:embed="rId28"/>
                <a:stretch>
                  <a:fillRect l="-1706" r="-1365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9⋅9=81=1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3568128"/>
                <a:ext cx="1788310" cy="215444"/>
              </a:xfrm>
              <a:prstGeom prst="rect">
                <a:avLst/>
              </a:prstGeom>
              <a:blipFill rotWithShape="0">
                <a:blip r:embed="rId29"/>
                <a:stretch>
                  <a:fillRect l="-1706" r="-136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⋅1=1 </m:t>
                      </m:r>
                      <m:func>
                        <m:func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4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46" y="2771814"/>
                <a:ext cx="1355115" cy="215444"/>
              </a:xfrm>
              <a:prstGeom prst="rect">
                <a:avLst/>
              </a:prstGeom>
              <a:blipFill rotWithShape="0">
                <a:blip r:embed="rId30"/>
                <a:stretch>
                  <a:fillRect l="-2252" r="-1802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190197" y="4110077"/>
            <a:ext cx="2223853" cy="1406778"/>
            <a:chOff x="9190197" y="4110077"/>
            <a:chExt cx="2223853" cy="14067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0=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0197" y="4902292"/>
                  <a:ext cx="812723" cy="215444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3759" r="-3759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/>
                <p:cNvSpPr txBox="1"/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110077"/>
                  <a:ext cx="482889" cy="215444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7595" r="-7595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4=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4407910"/>
                  <a:ext cx="713337" cy="215444"/>
                </a:xfrm>
                <a:prstGeom prst="rect">
                  <a:avLst/>
                </a:prstGeom>
                <a:blipFill rotWithShape="0">
                  <a:blip r:embed="rId33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7" y="4705743"/>
                  <a:ext cx="482889" cy="215444"/>
                </a:xfrm>
                <a:prstGeom prst="rect">
                  <a:avLst/>
                </a:prstGeom>
                <a:blipFill rotWithShape="0">
                  <a:blip r:embed="rId34"/>
                  <a:stretch>
                    <a:fillRect l="-8861" r="-7595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⋅3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003576"/>
                  <a:ext cx="713337" cy="215444"/>
                </a:xfrm>
                <a:prstGeom prst="rect">
                  <a:avLst/>
                </a:prstGeom>
                <a:blipFill rotWithShape="0">
                  <a:blip r:embed="rId35"/>
                  <a:stretch>
                    <a:fillRect l="-4274" r="-4274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8=</m:t>
                        </m:r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0266" y="5301411"/>
                  <a:ext cx="943784" cy="215444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l="-3247" r="-3896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600" dirty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561" y="5715051"/>
                <a:ext cx="2133319" cy="338554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𝑘𝑛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7012" y="5716952"/>
                <a:ext cx="1574470" cy="338554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nb-NO" sz="16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𝑘𝑛</m:t>
                        </m:r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2677" y="5715558"/>
                <a:ext cx="1985736" cy="338554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 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2568" y="5715051"/>
                <a:ext cx="1036181" cy="338554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Claim: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𝒁</m:t>
                    </m:r>
                  </m:oMath>
                </a14:m>
                <a:r>
                  <a:rPr lang="en-US" sz="1600" b="1" dirty="0"/>
                  <a:t> </a:t>
                </a:r>
                <a:r>
                  <a:rPr lang="en-US" sz="1600" dirty="0"/>
                  <a:t>such that 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𝑡𝑛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261" y="6213845"/>
                <a:ext cx="4307440" cy="338554"/>
              </a:xfrm>
              <a:prstGeom prst="rect">
                <a:avLst/>
              </a:prstGeom>
              <a:blipFill rotWithShape="0">
                <a:blip r:embed="rId41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𝑡𝑛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9833" y="6213845"/>
                <a:ext cx="1584601" cy="338554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𝑠𝑎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 dirty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1880" y="6212397"/>
                <a:ext cx="1720471" cy="338554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is invertible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5790" y="6212397"/>
                <a:ext cx="1742978" cy="338554"/>
              </a:xfrm>
              <a:prstGeom prst="rect">
                <a:avLst/>
              </a:prstGeom>
              <a:blipFill>
                <a:blip r:embed="rId44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 dirty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nb-NO" sz="1600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sz="1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1" i="1" dirty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  <m:func>
                      <m:func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445" y="5711299"/>
                <a:ext cx="3343544" cy="338554"/>
              </a:xfrm>
              <a:prstGeom prst="rect">
                <a:avLst/>
              </a:prstGeom>
              <a:blipFill rotWithShape="0">
                <a:blip r:embed="rId4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372235" y="3072979"/>
                <a:ext cx="14814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1, …,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35" y="3072979"/>
                <a:ext cx="1481495" cy="369332"/>
              </a:xfrm>
              <a:prstGeom prst="rect">
                <a:avLst/>
              </a:prstGeom>
              <a:blipFill rotWithShape="0"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8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66" grpId="0"/>
      <p:bldP spid="67" grpId="0"/>
      <p:bldP spid="6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nb-NO" dirty="0"/>
                  <a:t>Euler's</a:t>
                </a:r>
                <a:r>
                  <a:rPr lang="nb-NO" b="0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b="0" i="1" dirty="0"/>
                  <a:t> </a:t>
                </a:r>
                <a:r>
                  <a:rPr lang="en-US" dirty="0"/>
                  <a:t>function</a:t>
                </a:r>
                <a:r>
                  <a:rPr lang="en-US" b="0" i="1" dirty="0"/>
                  <a:t> 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limUpp>
                      <m:limUp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def</m:t>
                        </m:r>
                      </m:lim>
                    </m:limUpp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nb-NO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Note: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−2</m:t>
                    </m:r>
                    <m:rad>
                      <m:radPr>
                        <m:degHide m:val="on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nb-NO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almost all</a:t>
                </a:r>
                <a:r>
                  <a:rPr lang="en-US" sz="1600" dirty="0"/>
                  <a:t> integers are invertible for large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051" y="1427758"/>
                <a:ext cx="800973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5" y="1427758"/>
                <a:ext cx="714102" cy="338554"/>
              </a:xfrm>
              <a:prstGeom prst="rect">
                <a:avLst/>
              </a:prstGeom>
              <a:blipFill>
                <a:blip r:embed="rId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3739" y="1427758"/>
                <a:ext cx="714102" cy="338554"/>
              </a:xfrm>
              <a:prstGeom prst="rect">
                <a:avLst/>
              </a:prstGeom>
              <a:blipFill>
                <a:blip r:embed="rId6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427758"/>
                <a:ext cx="1770059" cy="338554"/>
              </a:xfrm>
              <a:prstGeom prst="rect">
                <a:avLst/>
              </a:prstGeom>
              <a:blipFill>
                <a:blip r:embed="rId7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1⋅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131" y="1990527"/>
                <a:ext cx="800973" cy="338554"/>
              </a:xfrm>
              <a:prstGeom prst="rect">
                <a:avLst/>
              </a:prstGeom>
              <a:blipFill>
                <a:blip r:embed="rId8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936" y="1990527"/>
                <a:ext cx="800973" cy="338554"/>
              </a:xfrm>
              <a:prstGeom prst="rect">
                <a:avLst/>
              </a:prstGeom>
              <a:blipFill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107" y="1990527"/>
                <a:ext cx="800973" cy="338554"/>
              </a:xfrm>
              <a:prstGeom prst="rect">
                <a:avLst/>
              </a:prstGeom>
              <a:blipFill>
                <a:blip r:embed="rId10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     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2920" y="1990527"/>
                <a:ext cx="1770059" cy="338554"/>
              </a:xfrm>
              <a:prstGeom prst="rect">
                <a:avLst/>
              </a:prstGeom>
              <a:blipFill>
                <a:blip r:embed="rId11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 rot="16200000">
            <a:off x="8607106" y="926713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5" name="Left Brace 14"/>
          <p:cNvSpPr/>
          <p:nvPr/>
        </p:nvSpPr>
        <p:spPr>
          <a:xfrm rot="5400000">
            <a:off x="8599126" y="-62960"/>
            <a:ext cx="135509" cy="2899885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2738" y="1003869"/>
                <a:ext cx="304246" cy="307777"/>
              </a:xfrm>
              <a:prstGeom prst="rect">
                <a:avLst/>
              </a:prstGeom>
              <a:blipFill>
                <a:blip r:embed="rId1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2559" y="2412922"/>
                <a:ext cx="250034" cy="307777"/>
              </a:xfrm>
              <a:prstGeom prst="rect">
                <a:avLst/>
              </a:prstGeom>
              <a:blipFill>
                <a:blip r:embed="rId13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 −</m:t>
                      </m:r>
                    </m:oMath>
                  </m:oMathPara>
                </a14:m>
                <a:endPara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3519635"/>
                <a:ext cx="2028882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137701" y="3518035"/>
                <a:ext cx="10743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701" y="3518035"/>
                <a:ext cx="1074320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542" y="4010621"/>
                <a:ext cx="1866102" cy="338554"/>
              </a:xfrm>
              <a:prstGeom prst="rect">
                <a:avLst/>
              </a:prstGeom>
              <a:blipFill>
                <a:blip r:embed="rId16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sepChr m:val="∣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func>
                                <m:func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>
                                      <a:latin typeface="Cambria Math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nb-NO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93" y="1154138"/>
                <a:ext cx="2945743" cy="276999"/>
              </a:xfrm>
              <a:prstGeom prst="rect">
                <a:avLst/>
              </a:prstGeom>
              <a:blipFill>
                <a:blip r:embed="rId17"/>
                <a:stretch>
                  <a:fillRect l="-16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4193" y="3082993"/>
                <a:ext cx="18712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193" y="3082993"/>
                <a:ext cx="1871282" cy="369332"/>
              </a:xfrm>
              <a:prstGeom prst="rect">
                <a:avLst/>
              </a:prstGeom>
              <a:blipFill>
                <a:blip r:embed="rId18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76" y="3065576"/>
                <a:ext cx="998094" cy="338554"/>
              </a:xfrm>
              <a:prstGeom prst="rect">
                <a:avLst/>
              </a:prstGeom>
              <a:blipFill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921104" y="3065752"/>
                <a:ext cx="3276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  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#</m:t>
                      </m:r>
                      <m:r>
                        <m:rPr>
                          <m:sty m:val="p"/>
                        </m:rP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numbers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with</m:t>
                      </m:r>
                      <m: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gcd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nb-NO" sz="16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04" y="3065752"/>
                <a:ext cx="3276346" cy="338554"/>
              </a:xfrm>
              <a:prstGeom prst="rect">
                <a:avLst/>
              </a:prstGeom>
              <a:blipFill rotWithShape="0">
                <a:blip r:embed="rId20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263465"/>
                  </p:ext>
                </p:extLst>
              </p:nvPr>
            </p:nvGraphicFramePr>
            <p:xfrm>
              <a:off x="672321" y="5689708"/>
              <a:ext cx="11008654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513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09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1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1133234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916921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15063637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40465295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158110492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val="20022"/>
                        </a:ext>
                      </a:extLst>
                    </a:gridCol>
                  </a:tblGrid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61263465"/>
                  </p:ext>
                </p:extLst>
              </p:nvPr>
            </p:nvGraphicFramePr>
            <p:xfrm>
              <a:off x="672321" y="5689708"/>
              <a:ext cx="11008654" cy="6336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85132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6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7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8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9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1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2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3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4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15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1133234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9169211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063637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4046529500"/>
                        </a:ext>
                      </a:extLst>
                    </a:gridCol>
                    <a:gridCol w="46925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581104925"/>
                        </a:ext>
                      </a:extLst>
                    </a:gridCol>
                    <a:gridCol w="469251"/>
                    <a:gridCol w="469251"/>
                    <a:gridCol w="469251"/>
                  </a:tblGrid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21"/>
                          <a:stretch>
                            <a:fillRect t="-3774" r="-1514286" b="-11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14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17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19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21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168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1"/>
                          <a:stretch>
                            <a:fillRect t="-105769" r="-1514286" b="-134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4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16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18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12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</a:t>
                          </a:r>
                          <a:endParaRPr lang="en-US" sz="14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22</a:t>
                          </a:r>
                          <a:endParaRPr lang="en-US" sz="1400" b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FEFFB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5421" y="4041398"/>
                <a:ext cx="568617" cy="307777"/>
              </a:xfrm>
              <a:prstGeom prst="rect">
                <a:avLst/>
              </a:prstGeom>
              <a:blipFill>
                <a:blip r:embed="rId22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/>
          <p:nvPr/>
        </p:nvCxnSpPr>
        <p:spPr bwMode="auto">
          <a:xfrm>
            <a:off x="1887551" y="4318731"/>
            <a:ext cx="111918" cy="17621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600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00" y="3043197"/>
                <a:ext cx="505075" cy="338554"/>
              </a:xfrm>
              <a:prstGeom prst="rect">
                <a:avLst/>
              </a:prstGeom>
              <a:blipFill>
                <a:blip r:embed="rId23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  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85" y="3528221"/>
                <a:ext cx="626804" cy="33855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0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19" grpId="0"/>
      <p:bldP spid="21" grpId="0"/>
      <p:bldP spid="22" grpId="0"/>
      <p:bldP spid="2" grpId="0"/>
      <p:bldP spid="23" grpId="0"/>
      <p:bldP spid="24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663868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4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4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4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4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14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6663868"/>
                  </p:ext>
                </p:extLst>
              </p:nvPr>
            </p:nvGraphicFramePr>
            <p:xfrm>
              <a:off x="7968117" y="1100141"/>
              <a:ext cx="3612526" cy="29670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1252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954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38" r="-337" b="-6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57160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69" t="-15603" r="-337" b="-4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603336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603336"/>
                  </p:ext>
                </p:extLst>
              </p:nvPr>
            </p:nvGraphicFramePr>
            <p:xfrm>
              <a:off x="7968117" y="4348557"/>
              <a:ext cx="2725175" cy="11454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517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2000" r="-446" b="-28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23" t="-36691" r="-446" b="-1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63361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0089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4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4663361"/>
                  </p:ext>
                </p:extLst>
              </p:nvPr>
            </p:nvGraphicFramePr>
            <p:xfrm>
              <a:off x="927257" y="2770705"/>
              <a:ext cx="2314089" cy="11777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2000" r="-526" b="-29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87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3" t="-35417" r="-526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551708" y="28919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551708" y="34797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680" y="27323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563" y="3200035"/>
                <a:ext cx="188578" cy="246221"/>
              </a:xfrm>
              <a:prstGeom prst="rect">
                <a:avLst/>
              </a:prstGeom>
              <a:blipFill>
                <a:blip r:embed="rId6"/>
                <a:stretch>
                  <a:fillRect l="-19355" r="-19355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427" y="255952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4762" r="-158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53" y="28273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359746"/>
                <a:ext cx="979242" cy="246221"/>
              </a:xfrm>
              <a:prstGeom prst="rect">
                <a:avLst/>
              </a:prstGeom>
              <a:blipFill>
                <a:blip r:embed="rId10"/>
                <a:stretch>
                  <a:fillRect l="-75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nb-NO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737" y="1316658"/>
                <a:ext cx="2187715" cy="373051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094" y="1840495"/>
                <a:ext cx="917431" cy="246221"/>
              </a:xfrm>
              <a:prstGeom prst="rect">
                <a:avLst/>
              </a:prstGeom>
              <a:blipFill>
                <a:blip r:embed="rId12"/>
                <a:stretch>
                  <a:fillRect l="-800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p>
                            <m:sSupPr>
                              <m:ctrlP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nb-NO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i="1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595" y="1800351"/>
                <a:ext cx="2192908" cy="373051"/>
              </a:xfrm>
              <a:prstGeom prst="rect">
                <a:avLst/>
              </a:prstGeom>
              <a:blipFill>
                <a:blip r:embed="rId13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 rot="5400000">
            <a:off x="2205009" y="835375"/>
            <a:ext cx="135509" cy="99802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400" y="979063"/>
                <a:ext cx="577402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083" y="1008979"/>
                <a:ext cx="476412" cy="33855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1007643"/>
                <a:ext cx="372346" cy="33855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793" y="2314605"/>
                <a:ext cx="545342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837" y="2173717"/>
                <a:ext cx="37234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14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1578" y="2194229"/>
                <a:ext cx="44012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Common choices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600" dirty="0"/>
                  <a:t>: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nb-NO" sz="1600" b="0" i="1" dirty="0">
                    <a:latin typeface="Cambria Math" panose="020405030504060302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nb-NO" sz="1600" b="0" i="1" dirty="0">
                    <a:latin typeface="Cambria Math" panose="02040503050406030204" pitchFamily="18" charset="0"/>
                  </a:rPr>
                  <a:t> 	         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65 537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38" y="5040033"/>
                <a:ext cx="5736218" cy="338554"/>
              </a:xfrm>
              <a:prstGeom prst="rect">
                <a:avLst/>
              </a:prstGeom>
              <a:blipFill>
                <a:blip r:embed="rId22"/>
                <a:stretch>
                  <a:fillRect l="-531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  <m:sub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10001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latin typeface="Cambria Math" panose="02040503050406030204" pitchFamily="18" charset="0"/>
                      </a:rPr>
                      <m:t>1 0000 0000 0000 </m:t>
                    </m:r>
                    <m:sSub>
                      <m:sSubPr>
                        <m:ctrlPr>
                          <a:rPr lang="nb-NO" sz="1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0001</m:t>
                        </m:r>
                      </m:e>
                      <m:sub>
                        <m:r>
                          <a:rPr lang="nb-NO" sz="1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319" y="5678060"/>
                <a:ext cx="3564081" cy="307777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/>
          <p:cNvSpPr/>
          <p:nvPr/>
        </p:nvSpPr>
        <p:spPr>
          <a:xfrm rot="16200000">
            <a:off x="2218107" y="1760410"/>
            <a:ext cx="135509" cy="1024216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9" grpId="0" animBg="1"/>
      <p:bldP spid="50" grpId="0"/>
      <p:bldP spid="51" grpId="0"/>
      <p:bldP spid="52" grpId="0"/>
      <p:bldP spid="54" grpId="0"/>
      <p:bldP spid="55" grpId="0"/>
      <p:bldP spid="56" grpId="0"/>
      <p:bldP spid="4" grpId="0"/>
      <p:bldP spid="27" grpId="0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9816" y="2836324"/>
                <a:ext cx="128240" cy="184666"/>
              </a:xfrm>
              <a:prstGeom prst="rect">
                <a:avLst/>
              </a:prstGeom>
              <a:blipFill>
                <a:blip r:embed="rId13"/>
                <a:stretch>
                  <a:fillRect l="-23810" r="-28571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943468" y="2282554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2282554"/>
                <a:ext cx="751840" cy="338554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3⋅7=21=1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231786"/>
                <a:ext cx="2908744" cy="338554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20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sub>
                        <m:sup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21" y="1271701"/>
                <a:ext cx="751840" cy="400110"/>
              </a:xfrm>
              <a:prstGeom prst="rect">
                <a:avLst/>
              </a:prstGeom>
              <a:blipFill>
                <a:blip r:embed="rId39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=33=3⋅11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1807938"/>
                <a:ext cx="2049234" cy="338554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933148" y="2757170"/>
                <a:ext cx="33035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3−1</m:t>
                          </m:r>
                        </m:e>
                      </m:d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11−1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8" y="2757170"/>
                <a:ext cx="3303572" cy="338554"/>
              </a:xfrm>
              <a:prstGeom prst="rect">
                <a:avLst/>
              </a:prstGeom>
              <a:blipFill>
                <a:blip r:embed="rId4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68" y="3706403"/>
                <a:ext cx="751840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148" y="4514237"/>
                <a:ext cx="1048052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=2197=19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32" y="5064011"/>
                <a:ext cx="3641807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  <m:r>
                        <a:rPr lang="nb-NO" sz="1600" i="1">
                          <a:latin typeface="Cambria Math" panose="02040503050406030204" pitchFamily="18" charset="0"/>
                        </a:rPr>
                        <m:t>=893871739=1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33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297" y="5613784"/>
                <a:ext cx="3724983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2078239" y="2306071"/>
                <a:ext cx="30044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b="0" dirty="0">
                    <a:solidFill>
                      <a:schemeClr val="accent6"/>
                    </a:solidFill>
                  </a:rPr>
                  <a:t>// </a:t>
                </a:r>
                <a:r>
                  <a:rPr lang="nb-NO" sz="1400" b="0" dirty="0" err="1">
                    <a:solidFill>
                      <a:schemeClr val="accent6"/>
                    </a:solidFill>
                  </a:rPr>
                  <a:t>need</a:t>
                </a:r>
                <a:r>
                  <a:rPr lang="nb-NO" sz="1400" b="0" dirty="0">
                    <a:solidFill>
                      <a:schemeClr val="accent6"/>
                    </a:solidFill>
                  </a:rPr>
                  <a:t> to </a:t>
                </a:r>
                <a:r>
                  <a:rPr lang="nb-NO" sz="1400" b="0" dirty="0" err="1">
                    <a:solidFill>
                      <a:schemeClr val="accent6"/>
                    </a:solidFill>
                  </a:rPr>
                  <a:t>find</a:t>
                </a:r>
                <a:r>
                  <a:rPr lang="nb-NO" sz="1400" b="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nb-NO" sz="14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func>
                      <m:funcPr>
                        <m:ctrlP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sz="1400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</m:oMath>
                </a14:m>
                <a:endParaRPr lang="en-US" sz="1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239" y="2306071"/>
                <a:ext cx="3004428" cy="307777"/>
              </a:xfrm>
              <a:prstGeom prst="rect">
                <a:avLst/>
              </a:prstGeom>
              <a:blipFill>
                <a:blip r:embed="rId46"/>
                <a:stretch>
                  <a:fillRect l="-609"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191809" y="1237559"/>
            <a:ext cx="5171134" cy="5201934"/>
            <a:chOff x="6478365" y="1271701"/>
            <a:chExt cx="5171134" cy="5201934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 bwMode="auto">
            <a:xfrm>
              <a:off x="6790943" y="1515478"/>
              <a:ext cx="4572000" cy="4572000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2823" y="1271701"/>
                  <a:ext cx="128240" cy="184666"/>
                </a:xfrm>
                <a:prstGeom prst="rect">
                  <a:avLst/>
                </a:prstGeom>
                <a:blipFill>
                  <a:blip r:embed="rId47"/>
                  <a:stretch>
                    <a:fillRect l="-22727" r="-2272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91450" y="1305644"/>
                  <a:ext cx="171521" cy="184666"/>
                </a:xfrm>
                <a:prstGeom prst="rect">
                  <a:avLst/>
                </a:prstGeom>
                <a:blipFill>
                  <a:blip r:embed="rId48"/>
                  <a:stretch>
                    <a:fillRect l="-7143" r="-7143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65407" y="1430977"/>
                  <a:ext cx="128240" cy="184666"/>
                </a:xfrm>
                <a:prstGeom prst="rect">
                  <a:avLst/>
                </a:prstGeom>
                <a:blipFill>
                  <a:blip r:embed="rId4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4757" y="1639809"/>
                  <a:ext cx="128240" cy="184666"/>
                </a:xfrm>
                <a:prstGeom prst="rect">
                  <a:avLst/>
                </a:prstGeom>
                <a:blipFill>
                  <a:blip r:embed="rId50"/>
                  <a:stretch>
                    <a:fillRect l="-23810" r="-28571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TextBox 176"/>
                <p:cNvSpPr txBox="1"/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7" name="TextBox 1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4621" y="4087423"/>
                  <a:ext cx="254878" cy="184666"/>
                </a:xfrm>
                <a:prstGeom prst="rect">
                  <a:avLst/>
                </a:prstGeom>
                <a:blipFill>
                  <a:blip r:embed="rId51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TextBox 177"/>
                <p:cNvSpPr txBox="1"/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8" name="TextBox 1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08934" y="4540327"/>
                  <a:ext cx="254878" cy="184666"/>
                </a:xfrm>
                <a:prstGeom prst="rect">
                  <a:avLst/>
                </a:prstGeom>
                <a:blipFill>
                  <a:blip r:embed="rId52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TextBox 178"/>
                <p:cNvSpPr txBox="1"/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9" name="TextBox 1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36502" y="4973111"/>
                  <a:ext cx="254878" cy="184666"/>
                </a:xfrm>
                <a:prstGeom prst="rect">
                  <a:avLst/>
                </a:prstGeom>
                <a:blipFill>
                  <a:blip r:embed="rId5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TextBox 179"/>
                <p:cNvSpPr txBox="1"/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TextBox 1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54048" y="5359471"/>
                  <a:ext cx="254878" cy="184666"/>
                </a:xfrm>
                <a:prstGeom prst="rect">
                  <a:avLst/>
                </a:prstGeom>
                <a:blipFill>
                  <a:blip r:embed="rId54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>
              <a:spLocks noChangeAspect="1"/>
            </p:cNvSpPr>
            <p:nvPr/>
          </p:nvSpPr>
          <p:spPr bwMode="auto">
            <a:xfrm flipV="1">
              <a:off x="11290580" y="409043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 bwMode="auto">
            <a:xfrm flipV="1">
              <a:off x="7616564" y="554259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 bwMode="auto">
            <a:xfrm rot="1494891" flipV="1">
              <a:off x="9034759" y="146910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 bwMode="auto">
            <a:xfrm flipV="1">
              <a:off x="9889794" y="163134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 bwMode="auto">
            <a:xfrm flipV="1">
              <a:off x="10907673" y="242250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 bwMode="auto">
            <a:xfrm flipV="1">
              <a:off x="11105813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 bwMode="auto">
            <a:xfrm flipV="1">
              <a:off x="11308934" y="364054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 bwMode="auto">
            <a:xfrm flipV="1">
              <a:off x="11002408" y="489999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 bwMode="auto">
            <a:xfrm flipV="1">
              <a:off x="8377031" y="593974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 bwMode="auto">
            <a:xfrm flipV="1">
              <a:off x="10263957" y="183327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1" name="TextBox 190"/>
                <p:cNvSpPr txBox="1"/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1" name="TextBox 1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5610" y="1929414"/>
                  <a:ext cx="128240" cy="184666"/>
                </a:xfrm>
                <a:prstGeom prst="rect">
                  <a:avLst/>
                </a:prstGeom>
                <a:blipFill>
                  <a:blip r:embed="rId55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2" name="TextBox 191"/>
                <p:cNvSpPr txBox="1"/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2" name="TextBox 1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63548" y="2272704"/>
                  <a:ext cx="128240" cy="184666"/>
                </a:xfrm>
                <a:prstGeom prst="rect">
                  <a:avLst/>
                </a:prstGeom>
                <a:blipFill>
                  <a:blip r:embed="rId56"/>
                  <a:stretch>
                    <a:fillRect l="-28571" r="-28571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3" name="TextBox 192"/>
                <p:cNvSpPr txBox="1"/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3" name="TextBox 1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8218" y="2703244"/>
                  <a:ext cx="128240" cy="184666"/>
                </a:xfrm>
                <a:prstGeom prst="rect">
                  <a:avLst/>
                </a:prstGeom>
                <a:blipFill>
                  <a:blip r:embed="rId57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6438" y="3142164"/>
                  <a:ext cx="128240" cy="184666"/>
                </a:xfrm>
                <a:prstGeom prst="rect">
                  <a:avLst/>
                </a:prstGeom>
                <a:blipFill>
                  <a:blip r:embed="rId58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73392" y="3607221"/>
                  <a:ext cx="128240" cy="184666"/>
                </a:xfrm>
                <a:prstGeom prst="rect">
                  <a:avLst/>
                </a:prstGeom>
                <a:blipFill>
                  <a:blip r:embed="rId59"/>
                  <a:stretch>
                    <a:fillRect l="-23810" r="-28571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6" name="TextBox 195"/>
                <p:cNvSpPr txBox="1"/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6" name="TextBox 1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0130" y="5685043"/>
                  <a:ext cx="254878" cy="184666"/>
                </a:xfrm>
                <a:prstGeom prst="rect">
                  <a:avLst/>
                </a:prstGeom>
                <a:blipFill>
                  <a:blip r:embed="rId6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7" name="TextBox 196"/>
                <p:cNvSpPr txBox="1"/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7" name="TextBox 1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59157" y="5941949"/>
                  <a:ext cx="254878" cy="184666"/>
                </a:xfrm>
                <a:prstGeom prst="rect">
                  <a:avLst/>
                </a:prstGeom>
                <a:blipFill>
                  <a:blip r:embed="rId61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8" name="Oval 197"/>
            <p:cNvSpPr>
              <a:spLocks noChangeAspect="1"/>
            </p:cNvSpPr>
            <p:nvPr/>
          </p:nvSpPr>
          <p:spPr bwMode="auto">
            <a:xfrm flipV="1">
              <a:off x="8806502" y="602505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 bwMode="auto">
            <a:xfrm rot="19732830" flipV="1">
              <a:off x="9243958" y="601844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 bwMode="auto">
            <a:xfrm flipV="1">
              <a:off x="9670793" y="594320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 bwMode="auto">
            <a:xfrm flipV="1">
              <a:off x="10076038" y="5779069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 bwMode="auto">
            <a:xfrm flipV="1">
              <a:off x="10754213" y="524678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62971" y="6101548"/>
                  <a:ext cx="254878" cy="184666"/>
                </a:xfrm>
                <a:prstGeom prst="rect">
                  <a:avLst/>
                </a:prstGeom>
                <a:blipFill>
                  <a:blip r:embed="rId62"/>
                  <a:stretch>
                    <a:fillRect l="-4762" r="-7143" b="-96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7319" y="6190919"/>
                  <a:ext cx="254878" cy="184666"/>
                </a:xfrm>
                <a:prstGeom prst="rect">
                  <a:avLst/>
                </a:prstGeom>
                <a:blipFill>
                  <a:blip r:embed="rId63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6624" y="6219038"/>
                  <a:ext cx="254878" cy="184666"/>
                </a:xfrm>
                <a:prstGeom prst="rect">
                  <a:avLst/>
                </a:prstGeom>
                <a:blipFill>
                  <a:blip r:embed="rId6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/>
                <p:cNvSpPr txBox="1"/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6" name="TextBox 2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4968" y="6125858"/>
                  <a:ext cx="254878" cy="184666"/>
                </a:xfrm>
                <a:prstGeom prst="rect">
                  <a:avLst/>
                </a:prstGeom>
                <a:blipFill>
                  <a:blip r:embed="rId65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TextBox 206"/>
                <p:cNvSpPr txBox="1"/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7" name="TextBox 2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3699" y="5937107"/>
                  <a:ext cx="254878" cy="184666"/>
                </a:xfrm>
                <a:prstGeom prst="rect">
                  <a:avLst/>
                </a:prstGeom>
                <a:blipFill>
                  <a:blip r:embed="rId66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3615" y="5702785"/>
                  <a:ext cx="254878" cy="184666"/>
                </a:xfrm>
                <a:prstGeom prst="rect">
                  <a:avLst/>
                </a:prstGeom>
                <a:blipFill>
                  <a:blip r:embed="rId67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9" name="Oval 208"/>
            <p:cNvSpPr>
              <a:spLocks noChangeAspect="1"/>
            </p:cNvSpPr>
            <p:nvPr/>
          </p:nvSpPr>
          <p:spPr bwMode="auto">
            <a:xfrm flipV="1">
              <a:off x="6770584" y="4076393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 bwMode="auto">
            <a:xfrm flipV="1">
              <a:off x="6871514" y="450022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 bwMode="auto">
            <a:xfrm flipV="1">
              <a:off x="7046191" y="4892771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 bwMode="auto">
            <a:xfrm flipV="1">
              <a:off x="7308091" y="524018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 bwMode="auto">
            <a:xfrm flipV="1">
              <a:off x="6813892" y="3210160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 bwMode="auto">
            <a:xfrm flipV="1">
              <a:off x="6952069" y="28050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 bwMode="auto">
            <a:xfrm flipV="1">
              <a:off x="7447786" y="209661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 bwMode="auto">
            <a:xfrm flipV="1">
              <a:off x="8597277" y="15045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TextBox 216"/>
                <p:cNvSpPr txBox="1"/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7" name="TextBox 2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7295" y="4985101"/>
                  <a:ext cx="254878" cy="184666"/>
                </a:xfrm>
                <a:prstGeom prst="rect">
                  <a:avLst/>
                </a:prstGeom>
                <a:blipFill>
                  <a:blip r:embed="rId6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8" name="TextBox 217"/>
                <p:cNvSpPr txBox="1"/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8" name="TextBox 2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9399" y="4561269"/>
                  <a:ext cx="254878" cy="184666"/>
                </a:xfrm>
                <a:prstGeom prst="rect">
                  <a:avLst/>
                </a:prstGeom>
                <a:blipFill>
                  <a:blip r:embed="rId69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/>
                <p:cNvSpPr txBox="1"/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9" name="TextBox 2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625" y="4103804"/>
                  <a:ext cx="254878" cy="184666"/>
                </a:xfrm>
                <a:prstGeom prst="rect">
                  <a:avLst/>
                </a:prstGeom>
                <a:blipFill>
                  <a:blip r:embed="rId70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0" name="TextBox 219"/>
                <p:cNvSpPr txBox="1"/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0" name="TextBox 2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8365" y="3616812"/>
                  <a:ext cx="254878" cy="184666"/>
                </a:xfrm>
                <a:prstGeom prst="rect">
                  <a:avLst/>
                </a:prstGeom>
                <a:blipFill>
                  <a:blip r:embed="rId71"/>
                  <a:stretch>
                    <a:fillRect l="-7143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TextBox 220"/>
                <p:cNvSpPr txBox="1"/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1" name="TextBox 2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328" y="5346570"/>
                  <a:ext cx="254878" cy="184666"/>
                </a:xfrm>
                <a:prstGeom prst="rect">
                  <a:avLst/>
                </a:prstGeom>
                <a:blipFill>
                  <a:blip r:embed="rId72"/>
                  <a:stretch>
                    <a:fillRect l="-4878" r="-7317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TextBox 221"/>
                <p:cNvSpPr txBox="1"/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2" name="TextBox 2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4734" y="2291831"/>
                  <a:ext cx="254878" cy="184666"/>
                </a:xfrm>
                <a:prstGeom prst="rect">
                  <a:avLst/>
                </a:prstGeom>
                <a:blipFill>
                  <a:blip r:embed="rId73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TextBox 222"/>
                <p:cNvSpPr txBox="1"/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3" name="TextBox 2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6453" y="2695413"/>
                  <a:ext cx="254878" cy="184666"/>
                </a:xfrm>
                <a:prstGeom prst="rect">
                  <a:avLst/>
                </a:prstGeom>
                <a:blipFill>
                  <a:blip r:embed="rId74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/>
                <p:cNvSpPr txBox="1"/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26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4" name="TextBox 2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2570" y="3117827"/>
                  <a:ext cx="254878" cy="184666"/>
                </a:xfrm>
                <a:prstGeom prst="rect">
                  <a:avLst/>
                </a:prstGeom>
                <a:blipFill>
                  <a:blip r:embed="rId75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TextBox 224"/>
                <p:cNvSpPr txBox="1"/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29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5" name="TextBox 2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767" y="1915750"/>
                  <a:ext cx="254878" cy="184666"/>
                </a:xfrm>
                <a:prstGeom prst="rect">
                  <a:avLst/>
                </a:prstGeom>
                <a:blipFill>
                  <a:blip r:embed="rId76"/>
                  <a:stretch>
                    <a:fillRect l="-4878" r="-7317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6" name="TextBox 225"/>
                <p:cNvSpPr txBox="1"/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6" name="TextBox 2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70436" y="1272878"/>
                  <a:ext cx="254878" cy="184666"/>
                </a:xfrm>
                <a:prstGeom prst="rect">
                  <a:avLst/>
                </a:prstGeom>
                <a:blipFill>
                  <a:blip r:embed="rId77"/>
                  <a:stretch>
                    <a:fillRect l="-4878" r="-4878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TextBox 226"/>
                <p:cNvSpPr txBox="1"/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30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7" name="TextBox 2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21" y="1629032"/>
                  <a:ext cx="254878" cy="184666"/>
                </a:xfrm>
                <a:prstGeom prst="rect">
                  <a:avLst/>
                </a:prstGeom>
                <a:blipFill>
                  <a:blip r:embed="rId78"/>
                  <a:stretch>
                    <a:fillRect l="-4762" r="-4762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Oval 227"/>
            <p:cNvSpPr>
              <a:spLocks noChangeAspect="1"/>
            </p:cNvSpPr>
            <p:nvPr/>
          </p:nvSpPr>
          <p:spPr bwMode="auto">
            <a:xfrm flipV="1">
              <a:off x="7797350" y="1825656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9" name="TextBox 228"/>
                <p:cNvSpPr txBox="1"/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31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9" name="TextBox 2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2131" y="1383918"/>
                  <a:ext cx="254878" cy="184666"/>
                </a:xfrm>
                <a:prstGeom prst="rect">
                  <a:avLst/>
                </a:prstGeom>
                <a:blipFill>
                  <a:blip r:embed="rId79"/>
                  <a:stretch>
                    <a:fillRect l="-4762" r="-4762" b="-64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0" name="Straight Connector 229"/>
            <p:cNvCxnSpPr>
              <a:stCxn id="244" idx="1"/>
              <a:endCxn id="242" idx="4"/>
            </p:cNvCxnSpPr>
            <p:nvPr/>
          </p:nvCxnSpPr>
          <p:spPr bwMode="auto">
            <a:xfrm flipH="1">
              <a:off x="10498735" y="2207260"/>
              <a:ext cx="169349" cy="334487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1" name="Straight Connector 230"/>
            <p:cNvCxnSpPr>
              <a:stCxn id="244" idx="2"/>
              <a:endCxn id="237" idx="5"/>
            </p:cNvCxnSpPr>
            <p:nvPr/>
          </p:nvCxnSpPr>
          <p:spPr bwMode="auto">
            <a:xfrm flipH="1">
              <a:off x="8072323" y="2188611"/>
              <a:ext cx="2561994" cy="361225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2" name="Straight Connector 231"/>
            <p:cNvCxnSpPr>
              <a:stCxn id="240" idx="0"/>
              <a:endCxn id="237" idx="3"/>
            </p:cNvCxnSpPr>
            <p:nvPr/>
          </p:nvCxnSpPr>
          <p:spPr bwMode="auto">
            <a:xfrm flipH="1">
              <a:off x="8004851" y="1728330"/>
              <a:ext cx="223121" cy="404956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3" name="Straight Connector 232"/>
            <p:cNvCxnSpPr>
              <a:stCxn id="240" idx="1"/>
              <a:endCxn id="239" idx="5"/>
            </p:cNvCxnSpPr>
            <p:nvPr/>
          </p:nvCxnSpPr>
          <p:spPr bwMode="auto">
            <a:xfrm flipH="1">
              <a:off x="7261409" y="1713848"/>
              <a:ext cx="930811" cy="73289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4" name="Straight Connector 233"/>
            <p:cNvCxnSpPr>
              <a:stCxn id="244" idx="3"/>
              <a:endCxn id="239" idx="6"/>
            </p:cNvCxnSpPr>
            <p:nvPr/>
          </p:nvCxnSpPr>
          <p:spPr bwMode="auto">
            <a:xfrm flipH="1">
              <a:off x="7267781" y="2151548"/>
              <a:ext cx="3355845" cy="33324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5" name="TextBox 234"/>
                <p:cNvSpPr txBox="1"/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5" name="TextBox 2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157" y="5820186"/>
                  <a:ext cx="431345" cy="338554"/>
                </a:xfrm>
                <a:prstGeom prst="rect">
                  <a:avLst/>
                </a:prstGeom>
                <a:blipFill>
                  <a:blip r:embed="rId8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/>
                <p:cNvSpPr txBox="1"/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6" name="TextBox 2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0224" y="6135081"/>
                  <a:ext cx="431345" cy="338554"/>
                </a:xfrm>
                <a:prstGeom prst="rect">
                  <a:avLst/>
                </a:prstGeom>
                <a:blipFill>
                  <a:blip r:embed="rId8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Oval 236"/>
            <p:cNvSpPr>
              <a:spLocks noChangeAspect="1"/>
            </p:cNvSpPr>
            <p:nvPr/>
          </p:nvSpPr>
          <p:spPr bwMode="auto">
            <a:xfrm rot="1128138" flipV="1">
              <a:off x="7976701" y="5772719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 bwMode="auto">
            <a:xfrm rot="2518697" flipV="1">
              <a:off x="6746380" y="363549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 bwMode="auto">
            <a:xfrm rot="779524" flipV="1">
              <a:off x="7168271" y="2423057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 bwMode="auto">
            <a:xfrm rot="21573103" flipV="1">
              <a:off x="8177178" y="1627532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 bwMode="auto">
            <a:xfrm rot="1468321" flipV="1">
              <a:off x="9485215" y="150988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 bwMode="auto">
            <a:xfrm rot="494014" flipV="1">
              <a:off x="10441117" y="5551615"/>
              <a:ext cx="100800" cy="100800"/>
            </a:xfrm>
            <a:prstGeom prst="ellipse">
              <a:avLst/>
            </a:prstGeom>
            <a:solidFill>
              <a:srgbClr val="FF0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 bwMode="auto">
            <a:xfrm rot="1683309" flipV="1">
              <a:off x="11249963" y="3219108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 bwMode="auto">
            <a:xfrm rot="19284625" flipV="1">
              <a:off x="10623311" y="2106775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 bwMode="auto">
            <a:xfrm rot="21135791" flipV="1">
              <a:off x="11197818" y="4508464"/>
              <a:ext cx="100800" cy="1008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200" b="1" dirty="0"/>
            </a:p>
          </p:txBody>
        </p:sp>
        <p:cxnSp>
          <p:nvCxnSpPr>
            <p:cNvPr id="246" name="Straight Connector 245"/>
            <p:cNvCxnSpPr>
              <a:stCxn id="241" idx="7"/>
              <a:endCxn id="242" idx="3"/>
            </p:cNvCxnSpPr>
            <p:nvPr/>
          </p:nvCxnSpPr>
          <p:spPr bwMode="auto">
            <a:xfrm>
              <a:off x="9553288" y="1607487"/>
              <a:ext cx="908062" cy="39541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7" name="Straight Connector 246"/>
            <p:cNvCxnSpPr>
              <a:stCxn id="241" idx="0"/>
              <a:endCxn id="237" idx="4"/>
            </p:cNvCxnSpPr>
            <p:nvPr/>
          </p:nvCxnSpPr>
          <p:spPr bwMode="auto">
            <a:xfrm flipH="1">
              <a:off x="8043345" y="1606160"/>
              <a:ext cx="1471392" cy="41692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8" name="Straight Connector 247"/>
            <p:cNvCxnSpPr>
              <a:stCxn id="244" idx="0"/>
              <a:endCxn id="245" idx="4"/>
            </p:cNvCxnSpPr>
            <p:nvPr/>
          </p:nvCxnSpPr>
          <p:spPr bwMode="auto">
            <a:xfrm>
              <a:off x="10705147" y="2196569"/>
              <a:ext cx="536286" cy="231235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9" name="Straight Connector 248"/>
            <p:cNvCxnSpPr>
              <a:stCxn id="238" idx="5"/>
              <a:endCxn id="245" idx="2"/>
            </p:cNvCxnSpPr>
            <p:nvPr/>
          </p:nvCxnSpPr>
          <p:spPr bwMode="auto">
            <a:xfrm>
              <a:off x="6847110" y="3683237"/>
              <a:ext cx="4351167" cy="88241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0" name="Straight Connector 249"/>
            <p:cNvCxnSpPr>
              <a:stCxn id="238" idx="6"/>
              <a:endCxn id="242" idx="2"/>
            </p:cNvCxnSpPr>
            <p:nvPr/>
          </p:nvCxnSpPr>
          <p:spPr bwMode="auto">
            <a:xfrm>
              <a:off x="6834247" y="3719604"/>
              <a:ext cx="3607389" cy="187519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D09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2214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Euler’s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b="0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nb-NO" b="1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i="1" dirty="0">
                  <a:latin typeface="Cambria Math" panose="02040503050406030204" pitchFamily="18" charset="0"/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nb-NO" i="1">
                            <a:latin typeface="Cambria Math" panose="02040503050406030204" pitchFamily="18" charset="0"/>
                          </a:rPr>
                          <m:t>,⋅</m:t>
                        </m:r>
                      </m:e>
                    </m:d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nb-NO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𝒁</m:t>
                            </m:r>
                          </m:e>
                          <m:sub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nb-NO" b="1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nb-NO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Theorem:</a:t>
                </a:r>
                <a:r>
                  <a:rPr lang="en-US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,∘</m:t>
                        </m:r>
                      </m:e>
                    </m:d>
                  </m:oMath>
                </a14:m>
                <a:r>
                  <a:rPr lang="en-US" dirty="0"/>
                  <a:t> is a finite group, then 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:endParaRPr lang="en-US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d>
                            <m:dPr>
                              <m:begChr m:val="|"/>
                              <m:endChr m:val="|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b="1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1117934"/>
                <a:ext cx="8823012" cy="112817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Fermat’s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nb-NO" dirty="0"/>
                  <a:t> is prime, </a:t>
                </a:r>
                <a:r>
                  <a:rPr lang="nb-NO" dirty="0" err="1"/>
                  <a:t>then</a:t>
                </a:r>
                <a:r>
                  <a:rPr lang="nb-NO" dirty="0"/>
                  <a:t> for all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≠0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r>
                  <a:rPr lang="nb-NO" dirty="0"/>
                  <a:t>:	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285419"/>
                <a:ext cx="8823012" cy="99988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Euler’s </a:t>
                </a:r>
                <a:r>
                  <a:rPr lang="nb-NO" b="1" dirty="0" err="1"/>
                  <a:t>theorem</a:t>
                </a:r>
                <a:r>
                  <a:rPr lang="nb-NO" b="1" dirty="0"/>
                  <a:t>: </a:t>
                </a:r>
                <a:r>
                  <a:rPr lang="nb-NO" dirty="0"/>
                  <a:t>for all positive </a:t>
                </a:r>
                <a:r>
                  <a:rPr lang="nb-NO" dirty="0" err="1"/>
                  <a:t>integers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nb-NO" dirty="0"/>
                  <a:t>, </a:t>
                </a:r>
                <a:r>
                  <a:rPr lang="nb-NO" dirty="0" err="1"/>
                  <a:t>if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func>
                  </m:oMath>
                </a14:m>
                <a:r>
                  <a:rPr lang="nb-NO" dirty="0"/>
                  <a:t> then</a:t>
                </a:r>
              </a:p>
              <a:p>
                <a:endParaRPr lang="nb-NO" sz="1400" dirty="0"/>
              </a:p>
              <a:p>
                <a:r>
                  <a:rPr lang="nb-NO" dirty="0"/>
                  <a:t>			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5241613"/>
                <a:ext cx="8823012" cy="99988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60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correctness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nb-NO" b="1" dirty="0"/>
                  <a:t>Euler’s theorem: </a:t>
                </a:r>
                <a:r>
                  <a:rPr lang="nb-NO" dirty="0"/>
                  <a:t>for all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nb-NO" dirty="0"/>
              </a:p>
              <a:p>
                <a:endParaRPr lang="nb-NO" sz="1100" dirty="0"/>
              </a:p>
              <a:p>
                <a:pPr algn="ctr"/>
                <a:r>
                  <a:rPr lang="nb-NO" dirty="0"/>
                  <a:t>	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≡1 </m:t>
                    </m:r>
                    <m:d>
                      <m:d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>
                                <a:latin typeface="Cambria Math" panose="02040503050406030204" pitchFamily="18" charset="0"/>
                              </a:rPr>
                              <m:t>mod</m:t>
                            </m:r>
                          </m:fName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2025820"/>
                <a:ext cx="6364148" cy="99988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𝑒𝑑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3770208"/>
                <a:ext cx="1760220" cy="374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RSA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RSA</m:t>
                          </m:r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51583"/>
                <a:ext cx="4116559" cy="404983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7220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12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12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12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12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12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12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12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2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2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2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1772205"/>
                  </p:ext>
                </p:extLst>
              </p:nvPr>
            </p:nvGraphicFramePr>
            <p:xfrm>
              <a:off x="8252904" y="1174681"/>
              <a:ext cx="3289516" cy="258230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441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754" r="-370" b="-64912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2238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185" t="-15761" r="-370" b="-5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7679442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706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7679442"/>
                  </p:ext>
                </p:extLst>
              </p:nvPr>
            </p:nvGraphicFramePr>
            <p:xfrm>
              <a:off x="8252904" y="5198850"/>
              <a:ext cx="3289516" cy="94484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2222" r="-370" b="-2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70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85" t="-41441" r="-370" b="-18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389446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385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2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2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12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12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12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12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2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2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2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2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363538" marR="0" indent="-363538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2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2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12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2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389446"/>
                  </p:ext>
                </p:extLst>
              </p:nvPr>
            </p:nvGraphicFramePr>
            <p:xfrm>
              <a:off x="8252904" y="3994719"/>
              <a:ext cx="3289516" cy="966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289516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2222" r="-370" b="-257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692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85" t="-40351" r="-370" b="-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func>
                            <m:func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mod</m:t>
                              </m:r>
                            </m:fName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5964" y="3756989"/>
                <a:ext cx="1249680" cy="392993"/>
              </a:xfrm>
              <a:prstGeom prst="rect">
                <a:avLst/>
              </a:prstGeom>
              <a:blipFill rotWithShape="0">
                <a:blip r:embed="rId9"/>
                <a:stretch>
                  <a:fillRect r="-1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87499" y="3775146"/>
                <a:ext cx="16149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⋅1</m:t>
                      </m:r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499" y="3775146"/>
                <a:ext cx="1614966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44985" y="5089863"/>
                <a:ext cx="449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Fact:</a:t>
                </a:r>
                <a:r>
                  <a:rPr lang="en-US" dirty="0"/>
                  <a:t> RSA also works for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nb-NO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endParaRPr lang="en-US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985" y="5089863"/>
                <a:ext cx="4492168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085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536089" y="3759521"/>
                <a:ext cx="161529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089" y="3759521"/>
                <a:ext cx="1615292" cy="38792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73852" y="3756551"/>
                <a:ext cx="161529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852" y="3756551"/>
                <a:ext cx="1615292" cy="38792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34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2" grpId="0"/>
      <p:bldP spid="15" grpId="0"/>
      <p:bldP spid="36" grpId="0"/>
      <p:bldP spid="40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72485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Symmetric</a:t>
                      </a:r>
                      <a:r>
                        <a:rPr lang="nb-NO" b="1" baseline="0" dirty="0"/>
                        <a:t> 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 rot="20006635">
            <a:off x="9835394" y="4019698"/>
            <a:ext cx="1800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/>
              <a:t>(Key exchange)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7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security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4601854" y="2939181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50167" y="2530622"/>
            <a:ext cx="524436" cy="9764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240" y="2625624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103576"/>
                <a:ext cx="1032655" cy="246221"/>
              </a:xfrm>
              <a:prstGeom prst="rect">
                <a:avLst/>
              </a:prstGeom>
              <a:blipFill>
                <a:blip r:embed="rId5"/>
                <a:stretch>
                  <a:fillRect l="-8824" r="-2941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1600" b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2744" y="2582816"/>
                <a:ext cx="665182" cy="246221"/>
              </a:xfrm>
              <a:prstGeom prst="rect">
                <a:avLst/>
              </a:prstGeom>
              <a:blipFill>
                <a:blip r:embed="rId6"/>
                <a:stretch>
                  <a:fillRect l="-1100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3890" y="4701761"/>
                <a:ext cx="660403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Security:</a:t>
                </a:r>
              </a:p>
              <a:p>
                <a:endParaRPr lang="en-US" b="1" dirty="0"/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compute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func>
                      <m:func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			</a:t>
                </a:r>
              </a:p>
              <a:p>
                <a:pPr marL="355600" lvl="1" indent="274638">
                  <a:buFont typeface="Arial" panose="020B0604020202020204" pitchFamily="34" charset="0"/>
                  <a:buChar char="•"/>
                </a:pPr>
                <a:r>
                  <a:rPr lang="en-US" dirty="0"/>
                  <a:t> Must be hard to find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given </a:t>
                </a:r>
                <a14:m>
                  <m:oMath xmlns:m="http://schemas.openxmlformats.org/officeDocument/2006/math">
                    <m:r>
                      <a:rPr lang="nb-NO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		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90" y="4701761"/>
                <a:ext cx="6604030" cy="1754326"/>
              </a:xfrm>
              <a:prstGeom prst="rect">
                <a:avLst/>
              </a:prstGeom>
              <a:blipFill rotWithShape="0">
                <a:blip r:embed="rId7"/>
                <a:stretch>
                  <a:fillRect l="-831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387" y="1636540"/>
                <a:ext cx="250710" cy="215444"/>
              </a:xfrm>
              <a:prstGeom prst="rect">
                <a:avLst/>
              </a:prstGeom>
              <a:blipFill>
                <a:blip r:embed="rId8"/>
                <a:stretch>
                  <a:fillRect l="-26829" r="-243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933" y="3066359"/>
                <a:ext cx="1178528" cy="215444"/>
              </a:xfrm>
              <a:prstGeom prst="rect">
                <a:avLst/>
              </a:prstGeom>
              <a:blipFill>
                <a:blip r:embed="rId9"/>
                <a:stretch>
                  <a:fillRect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 bwMode="auto">
          <a:xfrm>
            <a:off x="8698122" y="1910826"/>
            <a:ext cx="68684" cy="2283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>
            <a:off x="10148648" y="2855195"/>
            <a:ext cx="66940" cy="18500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Left Brace 44"/>
          <p:cNvSpPr/>
          <p:nvPr/>
        </p:nvSpPr>
        <p:spPr>
          <a:xfrm rot="10800000">
            <a:off x="5433892" y="5662817"/>
            <a:ext cx="135509" cy="746372"/>
          </a:xfrm>
          <a:prstGeom prst="leftBrace">
            <a:avLst>
              <a:gd name="adj1" fmla="val 105220"/>
              <a:gd name="adj2" fmla="val 50000"/>
            </a:avLst>
          </a:prstGeom>
          <a:ln w="19050" cmpd="sng">
            <a:solidFill>
              <a:srgbClr val="C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1760" y="5847140"/>
            <a:ext cx="1395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equivalent!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t="10315" r="26200" b="10998"/>
          <a:stretch/>
        </p:blipFill>
        <p:spPr>
          <a:xfrm>
            <a:off x="5433892" y="3413179"/>
            <a:ext cx="782716" cy="993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1695" y="2629824"/>
                <a:ext cx="1149225" cy="246221"/>
              </a:xfrm>
              <a:prstGeom prst="rect">
                <a:avLst/>
              </a:prstGeom>
              <a:blipFill>
                <a:blip r:embed="rId12"/>
                <a:stretch>
                  <a:fillRect l="-3704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3857" y="2586188"/>
                <a:ext cx="34766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8343009" y="5264657"/>
            <a:ext cx="248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(RSA assumption)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43009" y="6043505"/>
            <a:ext cx="2907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(Factoring assumption)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od</m:t>
                          </m:r>
                        </m:fName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122" y="2529391"/>
                <a:ext cx="1713290" cy="338554"/>
              </a:xfrm>
              <a:prstGeom prst="rect">
                <a:avLst/>
              </a:prstGeom>
              <a:blipFill>
                <a:blip r:embed="rId18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66704" y="2139201"/>
                <a:ext cx="2913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704" y="2139201"/>
                <a:ext cx="291362" cy="246221"/>
              </a:xfrm>
              <a:prstGeom prst="rect">
                <a:avLst/>
              </a:prstGeom>
              <a:blipFill rotWithShape="0">
                <a:blip r:embed="rId19"/>
                <a:stretch>
                  <a:fillRect l="-31250" r="-833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71569" y="4515513"/>
                <a:ext cx="29136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569" y="4515513"/>
                <a:ext cx="291362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33333" r="-625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51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45" grpId="0" animBg="1"/>
      <p:bldP spid="20" grpId="0"/>
      <p:bldP spid="22" grpId="0"/>
      <p:bldP spid="6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hard is factoring?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Factoring only known way to break RSA assumption in practice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Naïve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600" dirty="0"/>
                  <a:t>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474663" lvl="1" indent="0"/>
                <a:r>
                  <a:rPr lang="nb-NO" sz="1400" dirty="0"/>
                  <a:t>              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⋮ </m:t>
                    </m:r>
                  </m:oMath>
                </a14:m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1400" dirty="0"/>
                  <a:t> divides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nb-NO" sz="14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Factor</m:t>
                    </m:r>
                    <m:d>
                      <m:dPr>
                        <m:ctrl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lit/>
                          </m:rPr>
                          <a:rPr lang="nb-NO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lit/>
                          </m:rPr>
                          <a:rPr lang="nb-NO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⌊</m:t>
                        </m:r>
                        <m:rad>
                          <m:radPr>
                            <m:degHide m:val="on"/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m:rPr>
                            <m:lit/>
                          </m:rPr>
                          <a:rPr lang="nb-NO" sz="14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⌋</m:t>
                        </m:r>
                      </m:e>
                    </m:d>
                  </m:oMath>
                </a14:m>
                <a:endParaRPr lang="en-US" sz="1400" dirty="0"/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1400" i="1" dirty="0">
                  <a:solidFill>
                    <a:schemeClr val="accent2"/>
                  </a:solidFill>
                </a:endParaRPr>
              </a:p>
              <a:p>
                <a:pPr lvl="1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400" i="1" dirty="0">
                  <a:solidFill>
                    <a:srgbClr val="C0000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i="1" dirty="0"/>
                  <a:t>Much</a:t>
                </a:r>
                <a:r>
                  <a:rPr lang="en-US" sz="1600" dirty="0"/>
                  <a:t> faster algorithms known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Quadratic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Rational sieve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General number </a:t>
                </a:r>
                <a:r>
                  <a:rPr lang="en-US" sz="1600" dirty="0"/>
                  <a:t>field sieve</a:t>
                </a:r>
                <a:br>
                  <a:rPr lang="en-US" sz="1600" dirty="0"/>
                </a:b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400" dirty="0">
                    <a:hlinkClick r:id="rId2"/>
                  </a:rPr>
                  <a:t>Current record</a:t>
                </a:r>
                <a:r>
                  <a:rPr lang="en-US" sz="1400" dirty="0"/>
                  <a:t>: 829 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12" name="Content Placeholder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19" t="-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62073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:a16="http://schemas.microsoft.com/office/drawing/2014/main" xmlns="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="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:a16="http://schemas.microsoft.com/office/drawing/2014/main" xmlns="" val="2326314186"/>
                        </a:ext>
                      </a:extLst>
                    </a:gridCol>
                  </a:tblGrid>
                  <a:tr h="25908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Time to </a:t>
                          </a:r>
                          <a:r>
                            <a:rPr lang="nb-NO" sz="1400" b="1" dirty="0"/>
                            <a:t>factor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A015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endParaRPr lang="en-US" sz="1400" b="0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i="0" dirty="0"/>
                            <a:t>Size</a:t>
                          </a:r>
                          <a:r>
                            <a:rPr lang="en-US" sz="1400" b="1" i="0" baseline="0" dirty="0"/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baseline="0" smtClean="0">
                                  <a:solidFill>
                                    <a:srgbClr val="FFA015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oMath>
                          </a14:m>
                          <a:endParaRPr lang="en-US" sz="1400" b="1" i="0" dirty="0">
                            <a:solidFill>
                              <a:srgbClr val="FFA015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/>
                            <a:t>128 bit security</a:t>
                          </a:r>
                          <a:endParaRPr lang="en-US" sz="1400" b="1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/>
                            <a:t>256 bit security</a:t>
                          </a:r>
                          <a:endParaRPr lang="en-US" sz="1400" b="1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3072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15,360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DH</a:t>
                          </a:r>
                          <a:r>
                            <a:rPr lang="en-US" sz="1400" b="1" baseline="0" dirty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/>
                            <a:t>Time to solve</a:t>
                          </a:r>
                          <a:r>
                            <a:rPr lang="en-US" sz="1400" b="1" baseline="0" dirty="0"/>
                            <a:t> DLOG for</a:t>
                          </a:r>
                          <a:r>
                            <a:rPr lang="en-US" sz="14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nb-NO" sz="1400" b="1" i="1" smtClean="0">
                                  <a:latin typeface="Cambria Math" panose="02040503050406030204" pitchFamily="18" charset="0"/>
                                </a:rPr>
                                <m:t>≈</m:t>
                              </m:r>
                              <m:sSup>
                                <m:sSupPr>
                                  <m:ctrlP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nb-NO" sz="1400" b="1" i="1" smtClean="0">
                                      <a:solidFill>
                                        <a:srgbClr val="FFC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sup>
                              </m:sSup>
                            </m:oMath>
                          </a14:m>
                          <a:endParaRPr lang="en-US" sz="1400" b="1" i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𝒁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1.93</m:t>
                                        </m:r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nb-NO" sz="1400" b="1" i="1" smtClean="0">
                                                <a:solidFill>
                                                  <a:srgbClr val="FFA015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sSup>
                                          <m:sSupPr>
                                            <m:ctrl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nb-NO" sz="14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unc>
                                                  <m:funcPr>
                                                    <m:ctrlPr>
                                                      <a:rPr lang="nb-NO" sz="14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uncPr>
                                                  <m:fName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nb-NO" sz="1400" b="0" i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log</m:t>
                                                    </m:r>
                                                  </m:fName>
                                                  <m:e>
                                                    <m:r>
                                                      <a:rPr lang="nb-NO" sz="1400" b="1" i="1" smtClean="0">
                                                        <a:solidFill>
                                                          <a:srgbClr val="FFA015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𝒌</m:t>
                                                    </m:r>
                                                  </m:e>
                                                </m:func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  <m:r>
                                              <m:rPr>
                                                <m:lit/>
                                              </m:rP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/</m:t>
                                            </m:r>
                                            <m:r>
                                              <a:rPr lang="nb-NO" sz="1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3072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15,360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b-NO" sz="1400" b="1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𝑭</m:t>
                                        </m:r>
                                      </m:e>
                                      <m:sub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𝒪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nb-NO" sz="1400" b="1" i="1" smtClean="0">
                                            <a:solidFill>
                                              <a:srgbClr val="FFA015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  <m:r>
                                          <m:rPr>
                                            <m:lit/>
                                          </m:rP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>
                                          <a:rPr lang="nb-NO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256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512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8112267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2862073"/>
                  </p:ext>
                </p:extLst>
              </p:nvPr>
            </p:nvGraphicFramePr>
            <p:xfrm>
              <a:off x="4226560" y="2690619"/>
              <a:ext cx="7534069" cy="355087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5753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18509738"/>
                        </a:ext>
                      </a:extLst>
                    </a:gridCol>
                    <a:gridCol w="33417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385032995"/>
                        </a:ext>
                      </a:extLst>
                    </a:gridCol>
                    <a:gridCol w="1567394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26314186"/>
                        </a:ext>
                      </a:extLst>
                    </a:gridCol>
                  </a:tblGrid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719" r="-94161" b="-31942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140194" t="-2000" r="-194" b="-1066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1400" b="0" i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41013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128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i="0" baseline="0" dirty="0" smtClean="0"/>
                            <a:t>256 bit security</a:t>
                          </a:r>
                          <a:endParaRPr lang="en-US" sz="1400" b="1" i="1" dirty="0" smtClean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58250953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157303" r="-94161" b="-3988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84934343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dirty="0" smtClean="0"/>
                            <a:t>DH</a:t>
                          </a:r>
                          <a:r>
                            <a:rPr lang="en-US" sz="1400" b="1" baseline="0" dirty="0" smtClean="0"/>
                            <a:t> group</a:t>
                          </a:r>
                          <a:endParaRPr lang="en-US" sz="1400" b="1" dirty="0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361364" r="-94161" b="-2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443893715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456180" r="-611494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456180" r="-9416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3072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15,360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9050" cap="flat" cmpd="sng" algn="ctr">
                          <a:solidFill>
                            <a:schemeClr val="bg1">
                              <a:lumMod val="6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341192892"/>
                      </a:ext>
                    </a:extLst>
                  </a:tr>
                  <a:tr h="5410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t="-556180" r="-6114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4"/>
                          <a:stretch>
                            <a:fillRect l="-31752" t="-556180" r="-94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256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512</a:t>
                          </a:r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112267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982192" y="1549943"/>
                <a:ext cx="3785780" cy="4390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solidFill>
                      <a:srgbClr val="C00000"/>
                    </a:solidFill>
                  </a:rPr>
                  <a:t>Very</a:t>
                </a:r>
                <a:r>
                  <a:rPr lang="en-US" sz="1400" dirty="0">
                    <a:solidFill>
                      <a:srgbClr val="C00000"/>
                    </a:solidFill>
                  </a:rPr>
                  <a:t> inefficient:   </a:t>
                </a:r>
                <a14:m>
                  <m:oMath xmlns:m="http://schemas.openxmlformats.org/officeDocument/2006/math"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⟹  </m:t>
                    </m:r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nb-NO" sz="14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sSup>
                              <m:sSupPr>
                                <m:ctrlP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nb-NO" sz="1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func>
                      </m:den>
                    </m:f>
                    <m:r>
                      <a:rPr lang="nb-NO" sz="1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nb-NO" sz="1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num>
                      <m:den>
                        <m:r>
                          <a:rPr lang="nb-NO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2192" y="1549943"/>
                <a:ext cx="3785780" cy="439031"/>
              </a:xfrm>
              <a:prstGeom prst="rect">
                <a:avLst/>
              </a:prstGeom>
              <a:blipFill rotWithShape="0">
                <a:blip r:embed="rId5"/>
                <a:stretch>
                  <a:fillRect l="-483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 bwMode="auto">
          <a:xfrm>
            <a:off x="3952240" y="4800024"/>
            <a:ext cx="7973488" cy="9213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0319804" y="3672127"/>
            <a:ext cx="1440825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3828416" y="5731121"/>
            <a:ext cx="7973488" cy="58312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942611" y="3711303"/>
            <a:ext cx="1157484" cy="2699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552297" y="2690619"/>
            <a:ext cx="3290882" cy="96409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8180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Textbook RSA – security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Textbook RSA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IND-CPA secure!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Deterministic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Malleable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Many other attacks as well*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Textbook RSA is </a:t>
            </a:r>
            <a:r>
              <a:rPr lang="en-US" i="1" dirty="0"/>
              <a:t>not</a:t>
            </a:r>
            <a:r>
              <a:rPr lang="en-US" dirty="0"/>
              <a:t> an encryption scheme!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is it?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Answer: a </a:t>
            </a:r>
            <a:r>
              <a:rPr lang="en-US" sz="1600" i="1" dirty="0"/>
              <a:t>one-way trapdoor permutation</a:t>
            </a:r>
            <a:endParaRPr lang="en-US" sz="1600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sz="1100" dirty="0"/>
              <a:t>* </a:t>
            </a:r>
            <a:r>
              <a:rPr lang="en-US" sz="1100" dirty="0">
                <a:hlinkClick r:id="rId2"/>
              </a:rPr>
              <a:t>https://crypto.stackexchange.com/questions/20085/which-attacks-are-possible-against-raw-textbook-rsa</a:t>
            </a:r>
            <a:r>
              <a:rPr lang="en-US" sz="1100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452373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two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random prime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numbers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𝑛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⋅</m:t>
                              </m:r>
                              <m:r>
                                <a:rPr lang="nb-NO" sz="8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𝑞</m:t>
                              </m:r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choose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such that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gcd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baseline="0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𝑒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nb-NO" sz="800" b="0" i="1" baseline="0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𝜙</m:t>
                                      </m:r>
                                      <m:d>
                                        <m:dPr>
                                          <m:ctrlPr>
                                            <a:rPr lang="nb-NO" sz="800" b="0" i="1" baseline="0" smtClean="0">
                                              <a:solidFill>
                                                <a:sysClr val="windowText" lastClr="000000"/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nb-NO" sz="800" b="0" i="1" baseline="0" smtClean="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nb-NO" sz="8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=1 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compute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</m:oMath>
                          </a14:m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such that</a:t>
                          </a:r>
                          <a:r>
                            <a:rPr lang="nb-NO" sz="800" b="1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𝑒</m:t>
                              </m:r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𝑑</m:t>
                              </m:r>
                              <m:r>
                                <a:rPr lang="nb-NO" sz="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=1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𝜙</m:t>
                                  </m:r>
                                  <m:d>
                                    <m:dPr>
                                      <m:ctrlPr>
                                        <a:rPr lang="nb-NO" sz="8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800" b="0" i="1" smtClean="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dirty="0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dirty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ctrlP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800" b="0" i="1" dirty="0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e>
                              </m:d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452373"/>
                  </p:ext>
                </p:extLst>
              </p:nvPr>
            </p:nvGraphicFramePr>
            <p:xfrm>
              <a:off x="9638199" y="1651924"/>
              <a:ext cx="2122430" cy="18058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4067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7" t="-2500" r="-573" b="-6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5651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87" t="-15891" r="-573" b="-7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15892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1923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176213" marR="0" indent="-17621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9915892"/>
                  </p:ext>
                </p:extLst>
              </p:nvPr>
            </p:nvGraphicFramePr>
            <p:xfrm>
              <a:off x="9638199" y="3648076"/>
              <a:ext cx="2122430" cy="7476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2243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2133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2857" r="-573" b="-2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343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87" t="-40449" r="-573" b="-22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8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8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8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8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  <m:r>
                                      <a:rPr lang="nb-NO" sz="8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bSup>
                                      <m:sSubSupPr>
                                        <m:ctrlP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nb-NO" sz="800" b="1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𝒁</m:t>
                                        </m:r>
                                      </m:e>
                                      <m:sub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nb-NO" sz="800" b="0" i="1" smtClean="0">
                                            <a:solidFill>
                                              <a:sysClr val="windowText" lastClr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en-US" sz="8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8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8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8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8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8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182563" marR="0" indent="-1825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8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8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nb-NO" sz="8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8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38964404"/>
                  </p:ext>
                </p:extLst>
              </p:nvPr>
            </p:nvGraphicFramePr>
            <p:xfrm>
              <a:off x="5738375" y="2570714"/>
              <a:ext cx="1332224" cy="8360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322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214294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2857" r="-913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2172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57" t="-34951" r="-913" b="-19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210879" y="2496796"/>
            <a:ext cx="2185440" cy="837343"/>
            <a:chOff x="4750937" y="2450014"/>
            <a:chExt cx="2614387" cy="1001692"/>
          </a:xfrm>
        </p:grpSpPr>
        <p:cxnSp>
          <p:nvCxnSpPr>
            <p:cNvPr id="13" name="Straight Arrow Connector 12"/>
            <p:cNvCxnSpPr/>
            <p:nvPr/>
          </p:nvCxnSpPr>
          <p:spPr bwMode="auto">
            <a:xfrm flipH="1">
              <a:off x="5422828" y="2740197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433219" y="3151299"/>
              <a:ext cx="138074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50937" y="2475220"/>
              <a:ext cx="524436" cy="97648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sz="1200" b="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5672" y="2913877"/>
                  <a:ext cx="141385" cy="18466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6842" r="-36842" b="-269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sz="1200" b="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2145" y="2450014"/>
                  <a:ext cx="380373" cy="184666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4000" b="-6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96" b="99493" l="1630" r="9837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09" y="2558797"/>
              <a:ext cx="429815" cy="8070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18607" y="4655220"/>
                <a:ext cx="207038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nb-NO" sz="1600" b="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↦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607" y="4655220"/>
                <a:ext cx="2070386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Shoup's</a:t>
            </a:r>
            <a:r>
              <a:rPr lang="en-US" dirty="0"/>
              <a:t> RSA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857021"/>
                  </p:ext>
                </p:extLst>
              </p:nvPr>
            </p:nvGraphicFramePr>
            <p:xfrm>
              <a:off x="1146017" y="1710847"/>
              <a:ext cx="2308297" cy="21543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276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72729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58857021"/>
                  </p:ext>
                </p:extLst>
              </p:nvPr>
            </p:nvGraphicFramePr>
            <p:xfrm>
              <a:off x="1146017" y="1710847"/>
              <a:ext cx="2308297" cy="21147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297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27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852" r="-526" b="-5481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7871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4490" marR="94490" marT="47245" marB="47245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63" t="-18707" r="-526" b="-6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46311" y="3947452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2247900" y="3048389"/>
            <a:ext cx="202787" cy="925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99" y="4411114"/>
                <a:ext cx="1623201" cy="215444"/>
              </a:xfrm>
              <a:prstGeom prst="rect">
                <a:avLst/>
              </a:prstGeom>
              <a:blipFill rotWithShape="0">
                <a:blip r:embed="rId10"/>
                <a:stretch>
                  <a:fillRect l="-3759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nb-NO" sz="1400" b="0" dirty="0"/>
                  <a:t>Actually want</a:t>
                </a:r>
                <a:r>
                  <a:rPr lang="nb-NO" sz="1400" b="0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731" y="4832508"/>
                <a:ext cx="2998578" cy="219227"/>
              </a:xfrm>
              <a:prstGeom prst="rect">
                <a:avLst/>
              </a:prstGeom>
              <a:blipFill rotWithShape="0">
                <a:blip r:embed="rId11"/>
                <a:stretch>
                  <a:fillRect l="-3659" t="-25000" r="-81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201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7206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31866434"/>
                  </p:ext>
                </p:extLst>
              </p:nvPr>
            </p:nvGraphicFramePr>
            <p:xfrm>
              <a:off x="7920687" y="2822656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3636" r="-419" b="-41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210" t="-25110" r="-419" b="-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87814" y="1298170"/>
            <a:ext cx="1572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Different each time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1546365" y="1615930"/>
            <a:ext cx="218209" cy="607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497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  <p:bldP spid="18" grpId="0"/>
      <p:bldP spid="2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Shoup's</a:t>
            </a:r>
            <a:r>
              <a:rPr lang="en-US" dirty="0"/>
              <a:t> RSA variant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5194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pPr marL="457200" marR="0" lvl="0" indent="-457200" algn="l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  <a:defRPr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RSA</m:t>
                              </m:r>
                              <m: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𝑠𝑘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935713"/>
                  </p:ext>
                </p:extLst>
              </p:nvPr>
            </p:nvGraphicFramePr>
            <p:xfrm>
              <a:off x="7920687" y="1211135"/>
              <a:ext cx="2903083" cy="11980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2000" r="-419" b="-3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93270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0" t="-34459" r="-419" b="-13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721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sSub>
                                          <m:sSubPr>
                                            <m:ctrlP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a:rPr lang="nb-NO" sz="14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840632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𝑑</m:t>
                                  </m:r>
                                </m:sup>
                              </m:sSub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solidFill>
                                            <a:sysClr val="windowText" lastClr="000000"/>
                                          </a:solidFill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9313126"/>
                  </p:ext>
                </p:extLst>
              </p:nvPr>
            </p:nvGraphicFramePr>
            <p:xfrm>
              <a:off x="7920687" y="2819314"/>
              <a:ext cx="2903083" cy="17157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0308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32232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1818" r="-419" b="-4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83538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0" t="-24670" r="-419" b="-13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2252294"/>
                  </p:ext>
                </p:extLst>
              </p:nvPr>
            </p:nvGraphicFramePr>
            <p:xfrm>
              <a:off x="1146017" y="1710845"/>
              <a:ext cx="2314089" cy="2258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034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𝑝𝑘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nb-NO" sz="1400" b="0" i="1" smtClean="0">
                                            <a:solidFill>
                                              <a:schemeClr val="accent1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</m:d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0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908527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m:rPr>
                                      <m:brk m:alnAt="2"/>
                                    </m:r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bSup>
                                <m:sSub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sz="1400" b="1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𝒁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endParaRPr lang="nb-NO" sz="1400" b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𝑒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func>
                                <m:func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nb-NO" sz="1400" b="0" i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mod</m:t>
                                  </m:r>
                                </m:fName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oMath>
                          </a14:m>
                          <a:endParaRPr lang="nb-NO" sz="1400" b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𝑅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𝐾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baseline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baseline="0" smtClean="0">
                                  <a:solidFill>
                                    <a:sysClr val="windowText" lastClr="000000"/>
                                  </a:solidFill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baseline="0" smtClean="0">
                                      <a:solidFill>
                                        <a:sysClr val="windowText" lastClr="000000"/>
                                      </a:solidFill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2252294"/>
                  </p:ext>
                </p:extLst>
              </p:nvPr>
            </p:nvGraphicFramePr>
            <p:xfrm>
              <a:off x="1146017" y="1710845"/>
              <a:ext cx="2314089" cy="22588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1408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03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2" t="-1724" r="-525" b="-5448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9085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62" t="-18790" r="-525" b="-6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Arrow Connector 7"/>
          <p:cNvCxnSpPr/>
          <p:nvPr/>
        </p:nvCxnSpPr>
        <p:spPr bwMode="auto">
          <a:xfrm flipH="1">
            <a:off x="4622828" y="2231565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622828" y="2819314"/>
            <a:ext cx="2021548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1800" y="2071903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86" y="2517158"/>
                <a:ext cx="538673" cy="246221"/>
              </a:xfrm>
              <a:prstGeom prst="rect">
                <a:avLst/>
              </a:prstGeom>
              <a:blipFill>
                <a:blip r:embed="rId6"/>
                <a:stretch>
                  <a:fillRect l="-7955" r="-2273" b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547" y="1919445"/>
                <a:ext cx="380373" cy="246221"/>
              </a:xfrm>
              <a:prstGeom prst="rect">
                <a:avLst/>
              </a:prstGeom>
              <a:blipFill>
                <a:blip r:embed="rId7"/>
                <a:stretch>
                  <a:fillRect l="-6452" r="-1613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873" y="2166905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:</m:t>
                      </m:r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1" smtClean="0">
                              <a:latin typeface="Cambria Math" panose="02040503050406030204" pitchFamily="18" charset="0"/>
                            </a:rPr>
                            <m:t>𝒁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816" y="3626740"/>
                <a:ext cx="1940560" cy="3429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/>
              <p:cNvSpPr txBox="1">
                <a:spLocks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/>
                  <a:t>Theorem: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Shoup</a:t>
                </a:r>
                <a:r>
                  <a:rPr lang="en-US" sz="1600" dirty="0"/>
                  <a:t>-RSA is IND-CPA (IND-CCA) secure if: 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 RSA-problem is hard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/>
                  <a:t> </a:t>
                </a:r>
                <a:endParaRPr lang="nb-NO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is IND-CPA (IND-CCA) secure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“perfect” (i.e., a random oracle)</a:t>
                </a:r>
              </a:p>
            </p:txBody>
          </p:sp>
        </mc:Choice>
        <mc:Fallback xmlns="">
          <p:sp>
            <p:nvSpPr>
              <p:cNvPr id="20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3061" y="4777144"/>
                <a:ext cx="6617419" cy="1520769"/>
              </a:xfrm>
              <a:prstGeom prst="round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456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in practice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Textbook RSA is deterministic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/>
                  <a:t> cannot be IND-CPA/IND-CCA secure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How to achieve IND-CPA/IND-CCA?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Pad message with random data before applying RSA function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PKCS#1v1.5	(no existing security proof; many </a:t>
                </a:r>
                <a:r>
                  <a:rPr lang="en-US" sz="1600" dirty="0" err="1"/>
                  <a:t>impl</a:t>
                </a:r>
                <a:r>
                  <a:rPr lang="en-US" sz="1600" dirty="0"/>
                  <a:t>. attacks)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RSA-OAEP</a:t>
                </a:r>
                <a:r>
                  <a:rPr lang="en-US" dirty="0"/>
                  <a:t>		</a:t>
                </a:r>
                <a:r>
                  <a:rPr lang="en-US" sz="1600" dirty="0"/>
                  <a:t>(complicated security proof; first proof buggy)</a:t>
                </a:r>
              </a:p>
              <a:p>
                <a:pPr marL="474663" lvl="1" indent="0"/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RSA </a:t>
                </a:r>
                <a:r>
                  <a:rPr lang="en-US" i="1" dirty="0"/>
                  <a:t>encryption</a:t>
                </a:r>
                <a:r>
                  <a:rPr lang="en-US" dirty="0"/>
                  <a:t> not used much in practice anymore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Mostly </a:t>
                </a:r>
                <a:r>
                  <a:rPr lang="nb-NO" sz="1600" b="1" dirty="0"/>
                  <a:t>key transport </a:t>
                </a:r>
                <a:r>
                  <a:rPr lang="nb-NO" sz="1600" dirty="0"/>
                  <a:t>of (short) symmetric key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>
                    <a:solidFill>
                      <a:srgbClr val="FF0000"/>
                    </a:solidFill>
                  </a:rPr>
                  <a:t>Lacks forward secrecy!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RSA </a:t>
                </a:r>
                <a:r>
                  <a:rPr lang="en-US" i="1" dirty="0"/>
                  <a:t>digital signatures </a:t>
                </a:r>
                <a:r>
                  <a:rPr lang="en-US" dirty="0"/>
                  <a:t>still very common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Covered next week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 bwMode="auto">
              <a:xfrm>
                <a:off x="7694971" y="4940078"/>
                <a:ext cx="2693159" cy="32072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94971" y="4940078"/>
                <a:ext cx="2693159" cy="32072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 bwMode="auto">
          <a:xfrm>
            <a:off x="8976643" y="4206038"/>
            <a:ext cx="0" cy="6658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055482" y="4348463"/>
                <a:ext cx="11351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p>
                      </m:sSup>
                      <m:func>
                        <m:func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</m:fName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482" y="4348463"/>
                <a:ext cx="1135119" cy="276999"/>
              </a:xfrm>
              <a:prstGeom prst="rect">
                <a:avLst/>
              </a:prstGeom>
              <a:blipFill rotWithShape="0">
                <a:blip r:embed="rId4"/>
                <a:stretch>
                  <a:fillRect r="-1604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694972" y="2315117"/>
            <a:ext cx="2693160" cy="1810644"/>
            <a:chOff x="7694972" y="2315117"/>
            <a:chExt cx="2693160" cy="18106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ounded Rectangle 4"/>
                <p:cNvSpPr/>
                <p:nvPr/>
              </p:nvSpPr>
              <p:spPr bwMode="auto">
                <a:xfrm>
                  <a:off x="9118890" y="2670000"/>
                  <a:ext cx="1269242" cy="320722"/>
                </a:xfrm>
                <a:prstGeom prst="roundRect">
                  <a:avLst/>
                </a:prstGeom>
                <a:solidFill>
                  <a:srgbClr val="FFE7E7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ounded 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18890" y="2670000"/>
                  <a:ext cx="1269242" cy="320722"/>
                </a:xfrm>
                <a:prstGeom prst="round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/>
                <p:cNvSpPr/>
                <p:nvPr/>
              </p:nvSpPr>
              <p:spPr bwMode="auto">
                <a:xfrm>
                  <a:off x="7694972" y="3805039"/>
                  <a:ext cx="2693159" cy="320722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b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Rounded 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94972" y="3805039"/>
                  <a:ext cx="2693159" cy="320722"/>
                </a:xfrm>
                <a:prstGeom prst="roundRect">
                  <a:avLst/>
                </a:prstGeom>
                <a:blipFill rotWithShape="0">
                  <a:blip r:embed="rId6"/>
                  <a:stretch>
                    <a:fillRect t="-3571" b="-8929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 bwMode="auto">
            <a:xfrm>
              <a:off x="9753511" y="3072331"/>
              <a:ext cx="0" cy="6658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9830016" y="3272291"/>
                  <a:ext cx="4328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0016" y="3272291"/>
                  <a:ext cx="432811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2676" r="-12676" b="-2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9118891" y="2315117"/>
              <a:ext cx="1269240" cy="230832"/>
              <a:chOff x="829293" y="1583364"/>
              <a:chExt cx="1589313" cy="230832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829293" y="1637969"/>
                <a:ext cx="1589313" cy="152400"/>
                <a:chOff x="829293" y="1637969"/>
                <a:chExt cx="1589313" cy="152400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V="1">
                  <a:off x="831272" y="1714169"/>
                  <a:ext cx="1585355" cy="137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flipV="1">
                  <a:off x="2416627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/>
                <p:cNvCxnSpPr/>
                <p:nvPr/>
              </p:nvCxnSpPr>
              <p:spPr bwMode="auto">
                <a:xfrm flipV="1">
                  <a:off x="829293" y="1637969"/>
                  <a:ext cx="1979" cy="152400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7" name="TextBox 16"/>
              <p:cNvSpPr txBox="1"/>
              <p:nvPr/>
            </p:nvSpPr>
            <p:spPr>
              <a:xfrm>
                <a:off x="1287656" y="1583364"/>
                <a:ext cx="77928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/>
                  <a:t>256 bits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7707402" y="5426613"/>
            <a:ext cx="2679147" cy="230832"/>
            <a:chOff x="829293" y="1583364"/>
            <a:chExt cx="1587334" cy="230832"/>
          </a:xfrm>
        </p:grpSpPr>
        <p:grpSp>
          <p:nvGrpSpPr>
            <p:cNvPr id="22" name="Group 21"/>
            <p:cNvGrpSpPr/>
            <p:nvPr/>
          </p:nvGrpSpPr>
          <p:grpSpPr>
            <a:xfrm>
              <a:off x="829293" y="1637969"/>
              <a:ext cx="1587334" cy="152400"/>
              <a:chOff x="829293" y="1637969"/>
              <a:chExt cx="1587334" cy="152400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831272" y="1714169"/>
                <a:ext cx="1585355" cy="13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H="1" flipV="1">
                <a:off x="2416626" y="1637969"/>
                <a:ext cx="1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829293" y="1637969"/>
                <a:ext cx="1979" cy="15240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3" name="TextBox 22"/>
            <p:cNvSpPr txBox="1"/>
            <p:nvPr/>
          </p:nvSpPr>
          <p:spPr>
            <a:xfrm>
              <a:off x="1404757" y="1583364"/>
              <a:ext cx="393537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2048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93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RSA in practice 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92" y="1587500"/>
            <a:ext cx="5442356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77" y="1587500"/>
            <a:ext cx="5266412" cy="39204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63602" y="5784246"/>
            <a:ext cx="2318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https://eprint.iacr.org/2012/064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914525" y="5784247"/>
            <a:ext cx="4290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https://factorable.net/weakkeys12.extended.pdf</a:t>
            </a:r>
            <a:endParaRPr lang="en-US" sz="12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347788" y="5033963"/>
            <a:ext cx="1557337" cy="1619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568172" y="4943476"/>
            <a:ext cx="842962" cy="114302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7284933" y="3925888"/>
            <a:ext cx="3497367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9967891" y="3817941"/>
            <a:ext cx="814410" cy="136525"/>
          </a:xfrm>
          <a:prstGeom prst="rect">
            <a:avLst/>
          </a:prstGeom>
          <a:solidFill>
            <a:srgbClr val="FFFF00">
              <a:alpha val="47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95076" y="2982866"/>
                <a:ext cx="2439224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rgbClr val="C00000"/>
                    </a:solidFill>
                  </a:rPr>
                  <a:t>Multiple RSA modulus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C00000"/>
                    </a:solidFill>
                  </a:rPr>
                  <a:t> sharing a common prime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076" y="2982866"/>
                <a:ext cx="2439224" cy="584775"/>
              </a:xfrm>
              <a:prstGeom prst="rect">
                <a:avLst/>
              </a:prstGeom>
              <a:blipFill rotWithShape="0">
                <a:blip r:embed="rId6"/>
                <a:stretch>
                  <a:fillRect l="-1500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 bwMode="auto">
          <a:xfrm flipH="1">
            <a:off x="3484270" y="3579527"/>
            <a:ext cx="2535530" cy="136394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7014048" y="3588423"/>
            <a:ext cx="270885" cy="3374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7209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/>
                  <a:t>Public-</a:t>
                </a:r>
                <a:r>
                  <a:rPr lang="nb-NO" dirty="0" err="1"/>
                  <a:t>key</a:t>
                </a:r>
                <a:r>
                  <a:rPr lang="nb-NO" dirty="0"/>
                  <a:t> </a:t>
                </a:r>
                <a:r>
                  <a:rPr lang="nb-NO" dirty="0" err="1"/>
                  <a:t>encryption</a:t>
                </a:r>
                <a:r>
                  <a:rPr lang="nb-NO" dirty="0"/>
                  <a:t> </a:t>
                </a:r>
                <a:r>
                  <a:rPr lang="nb-NO" dirty="0" err="1"/>
                  <a:t>security</a:t>
                </a:r>
                <a:r>
                  <a:rPr lang="nb-NO" dirty="0"/>
                  <a:t> goals: IND-CPA and IND-CCA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nb-NO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nb-NO" dirty="0" err="1"/>
                  <a:t>ElGamal</a:t>
                </a:r>
                <a:endParaRPr lang="nb-NO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Public-key encryption from Diffie-Hellman key exchange + symmetric encryption scheme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Hashed-ElGamal: hash DH key to obtain a symmetric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600" dirty="0"/>
              </a:p>
              <a:p>
                <a:pPr marL="114300" indent="0"/>
                <a:endParaRPr lang="nb-NO" dirty="0"/>
              </a:p>
              <a:p>
                <a:pPr marL="114300" indent="0"/>
                <a:endParaRPr lang="nb-NO" dirty="0"/>
              </a:p>
              <a:p>
                <a:pPr marL="400050">
                  <a:buFont typeface="Arial" panose="020B0604020202020204" pitchFamily="34" charset="0"/>
                  <a:buChar char="•"/>
                </a:pPr>
                <a:r>
                  <a:rPr lang="nb-NO" dirty="0"/>
                  <a:t>RSA</a:t>
                </a:r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Textbook-RSA:</a:t>
                </a:r>
                <a:r>
                  <a:rPr lang="nb-NO" sz="1600" b="1" i="1" dirty="0"/>
                  <a:t> </a:t>
                </a:r>
                <a:r>
                  <a:rPr lang="nb-NO" sz="1600" i="1" dirty="0"/>
                  <a:t>not</a:t>
                </a:r>
                <a:r>
                  <a:rPr lang="nb-NO" sz="1600" dirty="0"/>
                  <a:t> a public-key encryption </a:t>
                </a:r>
                <a:r>
                  <a:rPr lang="nb-NO" sz="1600"/>
                  <a:t>scheme directly (not IND-CPA secure!)</a:t>
                </a:r>
                <a:endParaRPr lang="nb-NO" sz="16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Shoup's RSA: encrypt random number with Textbook-RSA and derive symmetric key from hash function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IND-CPA / IND-CCA secure (depending on symmetric scheme)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Not much used in practice</a:t>
                </a:r>
              </a:p>
              <a:p>
                <a:pPr marL="1236663" lvl="2">
                  <a:buFont typeface="Arial" panose="020B0604020202020204" pitchFamily="34" charset="0"/>
                  <a:buChar char="•"/>
                </a:pPr>
                <a:r>
                  <a:rPr lang="nb-NO" sz="1200" dirty="0"/>
                  <a:t>In practice: pad message before encrypting with Textbook-RSA (PKCS#1v1.5, RSA-OAEP)</a:t>
                </a:r>
                <a:endParaRPr lang="nb-NO" sz="1600" dirty="0"/>
              </a:p>
              <a:p>
                <a:pPr marL="817563"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Must be hard: RSA-problem and </a:t>
                </a:r>
                <a:r>
                  <a:rPr lang="nb-NO" sz="1600" dirty="0" err="1"/>
                  <a:t>factoring</a:t>
                </a:r>
                <a:r>
                  <a:rPr lang="nb-NO" sz="1600" dirty="0"/>
                  <a:t> problem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 t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146" name="Picture 2" descr="World Africa Asia · Free vector graphic on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295" y="2329559"/>
            <a:ext cx="2567305" cy="256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rocodile Dundee - Wikisimpsons, the Simpsons Wik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4AEDA"/>
              </a:clrFrom>
              <a:clrTo>
                <a:srgbClr val="74AED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98" b="100000" l="5907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3240239"/>
            <a:ext cx="951865" cy="13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57434" y="1218245"/>
            <a:ext cx="804438" cy="1497842"/>
          </a:xfrm>
          <a:prstGeom prst="rect">
            <a:avLst/>
          </a:prstGeom>
        </p:spPr>
      </p:pic>
      <p:pic>
        <p:nvPicPr>
          <p:cNvPr id="6166" name="Picture 22" descr="Curved Arrow - Cliparts.co | Curved arrow, Private island ...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88954">
            <a:off x="4067124" y="3100661"/>
            <a:ext cx="4446589" cy="270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6" descr="Brady Portable Group Lock Box, Metal: Industrial Lockout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2" b="100000" l="585" r="98246">
                        <a14:backgroundMark x1="47368" y1="37736" x2="47368" y2="37736"/>
                        <a14:backgroundMark x1="86550" y1="42453" x2="86550" y2="42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935" y="4621849"/>
            <a:ext cx="847286" cy="105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static.grainger.com/rp/s/is/image/Grainger/2XU60_AS03?$mdmain$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000" b="98667" l="8000" r="92667">
                        <a14:foregroundMark x1="25000" y1="60000" x2="45000" y2="80000"/>
                        <a14:foregroundMark x1="28333" y1="7000" x2="20667" y2="13333"/>
                        <a14:foregroundMark x1="73667" y1="74667" x2="83333" y2="92667"/>
                        <a14:foregroundMark x1="68333" y1="68667" x2="74667" y2="80333"/>
                        <a14:foregroundMark x1="56000" y1="55667" x2="60000" y2="65000"/>
                        <a14:foregroundMark x1="60000" y1="64333" x2="60667" y2="66333"/>
                        <a14:foregroundMark x1="61667" y1="50333" x2="65667" y2="50000"/>
                        <a14:foregroundMark x1="23667" y1="66667" x2="32000" y2="75333"/>
                        <a14:foregroundMark x1="68667" y1="70667" x2="69333" y2="73333"/>
                        <a14:foregroundMark x1="78000" y1="88333" x2="82333" y2="94333"/>
                        <a14:foregroundMark x1="62000" y1="47000" x2="64667" y2="47000"/>
                        <a14:backgroundMark x1="55000" y1="60333" x2="56667" y2="66000"/>
                        <a14:backgroundMark x1="63000" y1="53000" x2="65333" y2="53000"/>
                        <a14:backgroundMark x1="55333" y1="47667" x2="55667" y2="4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214" t="45991"/>
          <a:stretch/>
        </p:blipFill>
        <p:spPr bwMode="auto">
          <a:xfrm>
            <a:off x="9512650" y="4482380"/>
            <a:ext cx="226141" cy="27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39" y="1370861"/>
            <a:ext cx="711106" cy="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995" y="3231550"/>
            <a:ext cx="698814" cy="698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1" r="26189"/>
          <a:stretch/>
        </p:blipFill>
        <p:spPr>
          <a:xfrm>
            <a:off x="9213064" y="4249397"/>
            <a:ext cx="237693" cy="4417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038" y="1225477"/>
            <a:ext cx="1119287" cy="111928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250" b="90000" l="0" r="92250">
                        <a14:foregroundMark x1="78250" y1="34000" x2="79750" y2="43000"/>
                        <a14:foregroundMark x1="73750" y1="24000" x2="78000" y2="2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18" y="4603549"/>
            <a:ext cx="1119287" cy="11192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09" y="3930364"/>
            <a:ext cx="1518036" cy="15180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2454097"/>
            <a:ext cx="261990" cy="26199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33" y="2781356"/>
            <a:ext cx="261990" cy="26199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743" y="3050402"/>
            <a:ext cx="261990" cy="26199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28" y="3109244"/>
            <a:ext cx="261990" cy="2619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77" y="3474976"/>
            <a:ext cx="261990" cy="2619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3661272"/>
            <a:ext cx="261990" cy="2619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118" y="4061313"/>
            <a:ext cx="261990" cy="26199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57" y="3958666"/>
            <a:ext cx="261990" cy="26199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04" y="3580957"/>
            <a:ext cx="261990" cy="26199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512" y="3013118"/>
            <a:ext cx="261990" cy="2619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19" y="3318165"/>
            <a:ext cx="261990" cy="2619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54" y="3580155"/>
            <a:ext cx="261990" cy="2619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344" y="3399282"/>
            <a:ext cx="261990" cy="26199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49" y="3181397"/>
            <a:ext cx="261990" cy="26199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61" y="2851023"/>
            <a:ext cx="261990" cy="26199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40" y="4410193"/>
            <a:ext cx="261990" cy="26199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66" y="3786462"/>
            <a:ext cx="261990" cy="26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 – syntax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0" dirty="0"/>
                  <a:t>A </a:t>
                </a:r>
                <a:r>
                  <a:rPr lang="nb-NO" sz="1600" b="1" dirty="0"/>
                  <a:t>public-</a:t>
                </a:r>
                <a:r>
                  <a:rPr lang="nb-NO" sz="1600" b="1" dirty="0" err="1"/>
                  <a:t>key</a:t>
                </a:r>
                <a:r>
                  <a:rPr lang="nb-NO" sz="1600" b="1" dirty="0"/>
                  <a:t> </a:t>
                </a:r>
                <a:r>
                  <a:rPr lang="nb-NO" sz="1600" b="1" dirty="0" err="1"/>
                  <a:t>encryption</a:t>
                </a:r>
                <a:r>
                  <a:rPr lang="nb-NO" sz="1600" b="1" dirty="0"/>
                  <a:t> </a:t>
                </a:r>
                <a:r>
                  <a:rPr lang="nb-NO" sz="1600" b="1" dirty="0" err="1"/>
                  <a:t>scheme</a:t>
                </a:r>
                <a:r>
                  <a:rPr lang="nb-NO" sz="1600" dirty="0"/>
                  <a:t> is a </a:t>
                </a:r>
                <a:r>
                  <a:rPr lang="nb-NO" sz="1600" dirty="0" err="1"/>
                  <a:t>tuple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KeyGen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Enc</m:t>
                        </m:r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Dec</m:t>
                        </m:r>
                      </m:e>
                    </m:d>
                  </m:oMath>
                </a14:m>
                <a:r>
                  <a:rPr lang="en-US" sz="1600" dirty="0"/>
                  <a:t> of algorithms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206636"/>
                <a:ext cx="10208869" cy="338554"/>
              </a:xfrm>
              <a:prstGeom prst="rect">
                <a:avLst/>
              </a:prstGeom>
              <a:blipFill>
                <a:blip r:embed="rId2"/>
                <a:stretch>
                  <a:fillRect l="-299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groupChr>
                        <m:groupChrPr>
                          <m:chr m:val="←"/>
                          <m:vertJc m:val="bot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192803"/>
                <a:ext cx="2893671" cy="440120"/>
              </a:xfrm>
              <a:prstGeom prst="rect">
                <a:avLst/>
              </a:prstGeom>
              <a:blipFill>
                <a:blip r:embed="rId3"/>
                <a:stretch>
                  <a:fillRect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1823471"/>
                <a:ext cx="2893671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213" y="2288485"/>
                <a:ext cx="4271060" cy="357534"/>
              </a:xfrm>
              <a:prstGeom prst="rect">
                <a:avLst/>
              </a:prstGeom>
              <a:blipFill>
                <a:blip r:embed="rId5"/>
                <a:stretch>
                  <a:fillRect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⊥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1823471"/>
                <a:ext cx="3453061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Dec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</m:sub>
                      </m:sSub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lit/>
                        </m:rPr>
                        <a:rPr lang="nb-NO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42" y="2284316"/>
                <a:ext cx="4271060" cy="338554"/>
              </a:xfrm>
              <a:prstGeom prst="rect">
                <a:avLst/>
              </a:prstGeom>
              <a:blipFill>
                <a:blip r:embed="rId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6515101" y="2908774"/>
                <a:ext cx="5268216" cy="1093976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600" b="1" dirty="0"/>
                  <a:t>Correctness: </a:t>
                </a:r>
                <a:r>
                  <a:rPr lang="nb-NO" sz="1600" dirty="0"/>
                  <a:t>f</a:t>
                </a:r>
                <a:r>
                  <a:rPr lang="nb-NO" sz="1600" b="0" dirty="0"/>
                  <a:t>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KeyGen</m:t>
                    </m:r>
                  </m:oMath>
                </a14:m>
                <a:r>
                  <a:rPr lang="en-US" sz="1600" dirty="0"/>
                  <a:t> and all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000" dirty="0"/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Enc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𝑝𝑘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5101" y="2908774"/>
                <a:ext cx="5268216" cy="109397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𝒮𝒦</m:t>
                    </m:r>
                  </m:oMath>
                </a14:m>
                <a:r>
                  <a:rPr lang="en-US" sz="1600" dirty="0"/>
                  <a:t> – private 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𝒫</m:t>
                    </m:r>
                    <m:r>
                      <a:rPr lang="nb-NO" sz="16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1600" dirty="0"/>
                  <a:t> – public key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– message space</a:t>
                </a:r>
              </a:p>
              <a:p>
                <a:pPr marL="263525" indent="-263525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r>
                  <a:rPr lang="en-US" sz="1600" dirty="0"/>
                  <a:t> – ciphertext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55" y="3267463"/>
                <a:ext cx="3433010" cy="1569660"/>
              </a:xfrm>
              <a:prstGeom prst="rect">
                <a:avLst/>
              </a:prstGeom>
              <a:blipFill>
                <a:blip r:embed="rId9"/>
                <a:stretch>
                  <a:fillRect l="-710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63964" y="3070428"/>
            <a:ext cx="7656091" cy="3272497"/>
            <a:chOff x="2378736" y="3276655"/>
            <a:chExt cx="7656091" cy="3272497"/>
          </a:xfrm>
        </p:grpSpPr>
        <p:sp>
          <p:nvSpPr>
            <p:cNvPr id="28" name="TextBox 27"/>
            <p:cNvSpPr txBox="1"/>
            <p:nvPr/>
          </p:nvSpPr>
          <p:spPr>
            <a:xfrm>
              <a:off x="5124096" y="6179820"/>
              <a:ext cx="18278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Adversary</a:t>
              </a: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4169596" y="5534830"/>
              <a:ext cx="3279320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/>
                <p:cNvSpPr/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oMath>
                    </m:oMathPara>
                  </a14:m>
                  <a:endParaRPr kumimoji="0" lang="en-US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0" name="Rounded 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37467" y="5145138"/>
                  <a:ext cx="752449" cy="779383"/>
                </a:xfrm>
                <a:prstGeom prst="round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/>
            <p:nvPr/>
          </p:nvCxnSpPr>
          <p:spPr bwMode="auto">
            <a:xfrm>
              <a:off x="2839759" y="5534829"/>
              <a:ext cx="577388" cy="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0936" y="5149182"/>
                  <a:ext cx="481436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Elbow Connector 33"/>
            <p:cNvCxnSpPr/>
            <p:nvPr/>
          </p:nvCxnSpPr>
          <p:spPr bwMode="auto">
            <a:xfrm rot="10800000" flipV="1">
              <a:off x="3813692" y="4581138"/>
              <a:ext cx="1234566" cy="543679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8736" y="5334774"/>
                  <a:ext cx="481343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Arrow Connector 35"/>
            <p:cNvCxnSpPr>
              <a:stCxn id="39" idx="3"/>
              <a:endCxn id="37" idx="1"/>
            </p:cNvCxnSpPr>
            <p:nvPr/>
          </p:nvCxnSpPr>
          <p:spPr bwMode="auto">
            <a:xfrm flipV="1">
              <a:off x="8275804" y="5534829"/>
              <a:ext cx="588303" cy="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nb-NO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4107" y="5334774"/>
                  <a:ext cx="1170720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/>
                <p:cNvSpPr/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Dec</m:t>
                        </m:r>
                      </m:oMath>
                    </m:oMathPara>
                  </a14:m>
                  <a:endParaRPr kumimoji="0" lang="en-US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9" name="Rounded Rectangle 3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9236" y="5145139"/>
                  <a:ext cx="806568" cy="779383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Down Arrow 39"/>
            <p:cNvSpPr/>
            <p:nvPr/>
          </p:nvSpPr>
          <p:spPr bwMode="auto">
            <a:xfrm>
              <a:off x="5623441" y="5552972"/>
              <a:ext cx="301839" cy="64617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414" y="5171076"/>
                  <a:ext cx="481436" cy="338554"/>
                </a:xfrm>
                <a:prstGeom prst="rect">
                  <a:avLst/>
                </a:prstGeom>
                <a:blipFill>
                  <a:blip r:embed="rId15"/>
                  <a:stretch>
                    <a:fillRect b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𝑠𝑘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𝑝𝑘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/>
                    <a:t>   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9897" y="4401905"/>
                  <a:ext cx="1163202" cy="369332"/>
                </a:xfrm>
                <a:prstGeom prst="rect">
                  <a:avLst/>
                </a:prstGeom>
                <a:blipFill>
                  <a:blip r:embed="rId16"/>
                  <a:stretch>
                    <a:fillRect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3" name="Straight Arrow Connector 42"/>
            <p:cNvCxnSpPr>
              <a:stCxn id="38" idx="2"/>
              <a:endCxn id="42" idx="0"/>
            </p:cNvCxnSpPr>
            <p:nvPr/>
          </p:nvCxnSpPr>
          <p:spPr bwMode="auto">
            <a:xfrm flipH="1">
              <a:off x="5721498" y="3985171"/>
              <a:ext cx="1929" cy="41673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9498" y="4211766"/>
                  <a:ext cx="706704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dirty="0"/>
                    <a:t> </a:t>
                  </a:r>
                  <a14:m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5884" y="4232126"/>
                  <a:ext cx="706704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KeyGen</m:t>
                        </m:r>
                      </m:oMath>
                    </m:oMathPara>
                  </a14:m>
                  <a:endParaRPr kumimoji="0" lang="en-US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8" name="Rounded 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46238" y="3298139"/>
                  <a:ext cx="954377" cy="687032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Elbow Connector 32"/>
            <p:cNvCxnSpPr/>
            <p:nvPr/>
          </p:nvCxnSpPr>
          <p:spPr bwMode="auto">
            <a:xfrm>
              <a:off x="6398596" y="4581139"/>
              <a:ext cx="1473924" cy="543680"/>
            </a:xfrm>
            <a:prstGeom prst="bentConnector2">
              <a:avLst/>
            </a:prstGeom>
            <a:solidFill>
              <a:schemeClr val="accent1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3085" y="3276655"/>
                  <a:ext cx="329856" cy="338554"/>
                </a:xfrm>
                <a:prstGeom prst="rect">
                  <a:avLst/>
                </a:prstGeom>
                <a:blipFill>
                  <a:blip r:embed="rId20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latin typeface="Cambria Math" panose="02040503050406030204" pitchFamily="18" charset="0"/>
                        </a:rPr>
                        <m:t>KeyGen</m:t>
                      </m:r>
                      <m:r>
                        <a:rPr lang="nb-NO" sz="1600" b="0" i="0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{"/>
                          <m:endChr m:val="}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𝒮𝒦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𝒫𝒦</m:t>
                      </m:r>
                    </m:oMath>
                  </m:oMathPara>
                </a14:m>
                <a:endParaRPr 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817934"/>
                <a:ext cx="2893671" cy="338554"/>
              </a:xfrm>
              <a:prstGeom prst="rect">
                <a:avLst/>
              </a:prstGeom>
              <a:blipFill>
                <a:blip r:embed="rId2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Down Arrow 45"/>
          <p:cNvSpPr/>
          <p:nvPr/>
        </p:nvSpPr>
        <p:spPr bwMode="auto">
          <a:xfrm rot="19639233">
            <a:off x="4617361" y="4350350"/>
            <a:ext cx="212601" cy="1654861"/>
          </a:xfrm>
          <a:prstGeom prst="downArrow">
            <a:avLst>
              <a:gd name="adj1" fmla="val 30244"/>
              <a:gd name="adj2" fmla="val 5357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45" grpId="0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Public-key encryption – security: IND-CPA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150539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50150539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6990123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704077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7432651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7432651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</a:t>
                </a:r>
                <a:r>
                  <a:rPr lang="nb-NO" sz="1600" b="1" dirty="0"/>
                  <a:t>IND-CPA advantage</a:t>
                </a:r>
                <a:r>
                  <a:rPr lang="nb-NO" sz="1600" dirty="0"/>
                  <a:t> </a:t>
                </a:r>
                <a:r>
                  <a:rPr lang="nb-NO" sz="1600" dirty="0" err="1"/>
                  <a:t>of</a:t>
                </a: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cpa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598178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273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cpa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8598178"/>
                  </p:ext>
                </p:extLst>
              </p:nvPr>
            </p:nvGraphicFramePr>
            <p:xfrm>
              <a:off x="809786" y="1330894"/>
              <a:ext cx="3048782" cy="34159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78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96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00" t="-1538" r="-599" b="-76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30190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12"/>
                          <a:stretch>
                            <a:fillRect l="-200" t="-13306" r="-599" b="-4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/>
          <p:cNvGrpSpPr/>
          <p:nvPr/>
        </p:nvGrpSpPr>
        <p:grpSpPr>
          <a:xfrm>
            <a:off x="8109012" y="1570631"/>
            <a:ext cx="357470" cy="723646"/>
            <a:chOff x="6164897" y="1760194"/>
            <a:chExt cx="357470" cy="723646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11" y="2138361"/>
              <a:ext cx="236301" cy="345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491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1302337" cy="457200"/>
          </a:xfrm>
        </p:spPr>
        <p:txBody>
          <a:bodyPr/>
          <a:lstStyle/>
          <a:p>
            <a:r>
              <a:rPr lang="en-US" dirty="0"/>
              <a:t>Public-key encryption – security: IND-CCA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0399" r="23520" b="9309"/>
          <a:stretch/>
        </p:blipFill>
        <p:spPr>
          <a:xfrm>
            <a:off x="7894986" y="3733393"/>
            <a:ext cx="956734" cy="11894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59466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 err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4159466"/>
                  </p:ext>
                </p:extLst>
              </p:nvPr>
            </p:nvGraphicFramePr>
            <p:xfrm>
              <a:off x="5556380" y="1371015"/>
              <a:ext cx="2014521" cy="16439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145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5915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1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2847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302" t="-28302" r="-906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32" name="Straight Arrow Connector 31"/>
          <p:cNvCxnSpPr/>
          <p:nvPr/>
        </p:nvCxnSpPr>
        <p:spPr bwMode="auto">
          <a:xfrm>
            <a:off x="6990123" y="3211660"/>
            <a:ext cx="900311" cy="62721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8704077" y="3211660"/>
            <a:ext cx="784862" cy="63797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val Callout 36"/>
              <p:cNvSpPr/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solidFill>
                <a:srgbClr val="FEE9E6"/>
              </a:solid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pPr algn="ctr"/>
                <a:r>
                  <a:rPr lang="en-US" sz="1600" b="1" dirty="0"/>
                  <a:t>I’m in World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7" name="Oval Callout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187" y="3953396"/>
                <a:ext cx="1727085" cy="856006"/>
              </a:xfrm>
              <a:prstGeom prst="wedgeEllipseCallout">
                <a:avLst>
                  <a:gd name="adj1" fmla="val 66591"/>
                  <a:gd name="adj2" fmla="val -30176"/>
                </a:avLst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385431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</a:t>
                          </a:r>
                          <a:r>
                            <a:rPr lang="nb-NO" sz="1400" b="0" i="0" baseline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1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 </a:t>
                          </a: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$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Input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oMath>
                          </a14:m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:</a:t>
                          </a: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  return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02385431"/>
                  </p:ext>
                </p:extLst>
              </p:nvPr>
            </p:nvGraphicFramePr>
            <p:xfrm>
              <a:off x="9101507" y="1368737"/>
              <a:ext cx="2440179" cy="1645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4017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60000">
                    <a:tc>
                      <a:txBody>
                        <a:bodyPr/>
                        <a:lstStyle/>
                        <a:p>
                          <a:r>
                            <a:rPr lang="en-US" sz="140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World</a:t>
                          </a:r>
                          <a:r>
                            <a:rPr lang="en-US" sz="1400" baseline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CB4AA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8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499" t="-28302" r="-499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977" y="4922847"/>
                <a:ext cx="3257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528" r="-22642" b="-3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dirty="0"/>
                  <a:t>Definition: </a:t>
                </a:r>
                <a:r>
                  <a:rPr lang="nb-NO" sz="1600" dirty="0"/>
                  <a:t>The </a:t>
                </a:r>
                <a:r>
                  <a:rPr lang="nb-NO" sz="1600" b="1" dirty="0"/>
                  <a:t>IND-CCA advantage</a:t>
                </a:r>
                <a:r>
                  <a:rPr lang="nb-NO" sz="1600" dirty="0"/>
                  <a:t> of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ind</m:t>
                          </m:r>
                          <m:r>
                            <a:rPr lang="nb-NO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­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–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</m:sup>
                      </m:sSub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limUpp>
                        <m:limUp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def</m:t>
                          </m:r>
                        </m:lim>
                      </m:limUpp>
                      <m:d>
                        <m:dPr>
                          <m:begChr m:val="|"/>
                          <m:endChr m:val="|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469" y="5328208"/>
                <a:ext cx="6196937" cy="1066179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8109012" y="1570631"/>
            <a:ext cx="357470" cy="723646"/>
            <a:chOff x="6164897" y="1760194"/>
            <a:chExt cx="357470" cy="72364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77" b="100000" l="0" r="100000">
                          <a14:foregroundMark x1="40928" y1="9235" x2="35443" y2="9668"/>
                          <a14:foregroundMark x1="34599" y1="6926" x2="31435" y2="8225"/>
                          <a14:foregroundMark x1="31646" y1="7359" x2="26371" y2="8514"/>
                          <a14:foregroundMark x1="27004" y1="3896" x2="39873" y2="2020"/>
                          <a14:foregroundMark x1="27426" y1="18759" x2="23629" y2="30880"/>
                          <a14:foregroundMark x1="35443" y1="43867" x2="35654" y2="41991"/>
                          <a14:foregroundMark x1="32911" y1="46032" x2="32911" y2="44733"/>
                          <a14:foregroundMark x1="31224" y1="1154" x2="36287" y2="433"/>
                          <a14:foregroundMark x1="87131" y1="79654" x2="86920" y2="76335"/>
                          <a14:foregroundMark x1="82489" y1="92496" x2="82489" y2="924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1811" y="2138361"/>
              <a:ext cx="236301" cy="34547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600" dirty="0"/>
                    <a:t> </a:t>
                  </a:r>
                  <a14:m>
                    <m:oMath xmlns:m="http://schemas.openxmlformats.org/officeDocument/2006/math">
                      <m:r>
                        <a:rPr lang="nb-NO" sz="1600" b="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4897" y="1760194"/>
                  <a:ext cx="357470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79774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6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6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ind</m:t>
                                    </m:r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­­–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nb-NO" sz="16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cca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507578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←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        </a:t>
                          </a:r>
                          <a:r>
                            <a:rPr lang="nb-NO" sz="1400" b="0" i="0" dirty="0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// </a:t>
                          </a:r>
                          <a:r>
                            <a:rPr lang="nb-NO" sz="1400" b="0" i="0" dirty="0" err="1">
                              <a:solidFill>
                                <a:schemeClr val="accent6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bookkeeping</a:t>
                          </a:r>
                          <a:r>
                            <a:rPr lang="nb-NO" sz="1400" b="0" i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KeyGen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′←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ℰ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𝒟</m:t>
                                  </m:r>
                                  <m:d>
                                    <m:d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⋅</m:t>
                                      </m:r>
                                    </m:e>
                                  </m:d>
                                </m:sup>
                              </m:sSup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</m:e>
                              </m:d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𝐫𝐞𝐭𝐮𝐫𝐧</m:t>
                              </m:r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d>
                                </m:sup>
                              </m:sSup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oMath>
                          </a14:m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Ciphertexts.add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0" i="1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𝒟</m:t>
                                </m:r>
                                <m:d>
                                  <m:d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0" marR="0" indent="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---------------------------------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</a:t>
                          </a:r>
                          <a:r>
                            <a:rPr lang="nb-NO" sz="14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𝐶</m:t>
                              </m:r>
                              <m:r>
                                <a:rPr lang="nb-NO" sz="1400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Ciphertexts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: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   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⊥</m:t>
                              </m:r>
                            </m:oMath>
                          </a14:m>
                          <a:endParaRPr lang="nb-NO" sz="1400" b="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return</a:t>
                          </a:r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Σ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nb-NO" sz="1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Dec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𝑠𝑘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/>
                          </a:r>
                          <a:br>
                            <a:rPr lang="nb-NO" sz="1400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</a:br>
                          <a:endParaRPr lang="nb-NO" sz="1400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1779774"/>
                  </p:ext>
                </p:extLst>
              </p:nvPr>
            </p:nvGraphicFramePr>
            <p:xfrm>
              <a:off x="809786" y="1330894"/>
              <a:ext cx="3701254" cy="50862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0125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9150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4" t="-1563" r="-493" b="-12078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94746">
                    <a:tc>
                      <a:txBody>
                        <a:bodyPr/>
                        <a:lstStyle/>
                        <a:p>
                          <a:endParaRPr lang="nb-NO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l="-164" t="-8431" r="-493" b="-2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996934" y="4254998"/>
                <a:ext cx="2674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Restriction: </a:t>
                </a:r>
                <a:r>
                  <a:rPr lang="en-US" sz="1200" dirty="0"/>
                  <a:t>not allowed </a:t>
                </a:r>
                <a:r>
                  <a:rPr lang="nb-NO" sz="1200" dirty="0"/>
                  <a:t>to send output </a:t>
                </a:r>
                <a:r>
                  <a:rPr lang="nb-NO" sz="1200" dirty="0" err="1"/>
                  <a:t>of</a:t>
                </a:r>
                <a:r>
                  <a:rPr lang="nb-NO" sz="1200" dirty="0"/>
                  <a:t> </a:t>
                </a:r>
                <a:r>
                  <a:rPr lang="nb-NO" sz="1200" dirty="0" err="1"/>
                  <a:t>oracle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ℰ</m:t>
                    </m:r>
                  </m:oMath>
                </a14:m>
                <a:r>
                  <a:rPr lang="en-US" sz="1200" dirty="0"/>
                  <a:t> to oracle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934" y="4254998"/>
                <a:ext cx="2674756" cy="461665"/>
              </a:xfrm>
              <a:prstGeom prst="rect">
                <a:avLst/>
              </a:prstGeom>
              <a:blipFill>
                <a:blip r:embed="rId13"/>
                <a:stretch>
                  <a:fillRect l="-228" t="-2632" b="-789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22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Diffie</a:t>
            </a:r>
            <a:r>
              <a:rPr lang="en-US" dirty="0"/>
              <a:t>-Hellman key exchange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Discovered in the 1970's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Diffie</a:t>
            </a:r>
            <a:r>
              <a:rPr lang="en-US" dirty="0"/>
              <a:t> &amp; Hellman paper also introduced the idea of: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Public-key encryption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1984: </a:t>
            </a:r>
            <a:r>
              <a:rPr lang="en-US" dirty="0" err="1"/>
              <a:t>ElGamal</a:t>
            </a:r>
            <a:r>
              <a:rPr lang="en-US" dirty="0"/>
              <a:t> encryption scheme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Digital signatures</a:t>
            </a:r>
          </a:p>
          <a:p>
            <a:pPr marL="950913" lvl="2" indent="0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2" descr="https://regmedia.co.uk/2016/03/01/diffie_hellman.jpg?x=1200&amp;y=79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52" y="1111606"/>
            <a:ext cx="1803283" cy="1193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10153" y="2352581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Whitfield </a:t>
            </a:r>
            <a:r>
              <a:rPr lang="en-US" sz="1200" dirty="0" err="1"/>
              <a:t>Diffie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36822" y="2542816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Martin Hellman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6041" y="2329768"/>
            <a:ext cx="1346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Ralph </a:t>
            </a:r>
            <a:r>
              <a:rPr lang="en-US" sz="1200" dirty="0" err="1"/>
              <a:t>Merkle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01" y="2903834"/>
            <a:ext cx="4351177" cy="3214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85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/>
              <a:t>ElGamal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blipFill rotWithShape="0">
                <a:blip r:embed="rId3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6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8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10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>
                <a:blip r:embed="rId12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 bwMode="auto">
          <a:xfrm flipH="1">
            <a:off x="4246348" y="3399999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751" y="3090583"/>
                <a:ext cx="380373" cy="246221"/>
              </a:xfrm>
              <a:prstGeom prst="rect">
                <a:avLst/>
              </a:prstGeom>
              <a:blipFill>
                <a:blip r:embed="rId13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2060675" y="5252691"/>
            <a:ext cx="2265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Symmetric encryption scheme</a:t>
            </a:r>
          </a:p>
        </p:txBody>
      </p:sp>
      <p:cxnSp>
        <p:nvCxnSpPr>
          <p:cNvPr id="47" name="Straight Arrow Connector 46"/>
          <p:cNvCxnSpPr/>
          <p:nvPr/>
        </p:nvCxnSpPr>
        <p:spPr bwMode="auto">
          <a:xfrm flipH="1" flipV="1">
            <a:off x="2953570" y="4907770"/>
            <a:ext cx="37675" cy="3513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693" y="4059988"/>
                <a:ext cx="626775" cy="219227"/>
              </a:xfrm>
              <a:prstGeom prst="rect">
                <a:avLst/>
              </a:prstGeom>
              <a:blipFill rotWithShape="0">
                <a:blip r:embed="rId26"/>
                <a:stretch>
                  <a:fillRect l="-9804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7557" y="3597208"/>
                <a:ext cx="1132105" cy="304314"/>
              </a:xfrm>
              <a:prstGeom prst="rect">
                <a:avLst/>
              </a:prstGeom>
              <a:blipFill rotWithShape="0">
                <a:blip r:embed="rId27"/>
                <a:stretch>
                  <a:fillRect l="-5376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>
                <a:blip r:embed="rId28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0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6" grpId="0"/>
      <p:bldP spid="27" grpId="0"/>
      <p:bldP spid="32" grpId="0"/>
      <p:bldP spid="40" grpId="0"/>
      <p:bldP spid="43" grpId="0"/>
      <p:bldP spid="46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𝐃𝐞𝐜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8" name="Table 3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2777319"/>
                  </p:ext>
                </p:extLst>
              </p:nvPr>
            </p:nvGraphicFramePr>
            <p:xfrm>
              <a:off x="7601586" y="3863997"/>
              <a:ext cx="2418715" cy="14890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439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51" t="-1754" r="-503" b="-3350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45150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𝐄𝐧𝐜</m:t>
                                </m:r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1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𝒑𝒌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400" b="1" i="1" smtClean="0">
                                        <a:solidFill>
                                          <a:sysClr val="windowText" lastClr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5959040"/>
                  </p:ext>
                </p:extLst>
              </p:nvPr>
            </p:nvGraphicFramePr>
            <p:xfrm>
              <a:off x="2050533" y="3140635"/>
              <a:ext cx="2092842" cy="22162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284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402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91" t="-1515" r="-581" b="-4545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813461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9957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ysClr val="windowText" lastClr="000000"/>
                                    </a:solidFill>
                                    <a:latin typeface="Cambria Math" panose="02040503050406030204" pitchFamily="18" charset="0"/>
                                  </a:rPr>
                                  <m:t>𝐊𝐞𝐲𝐆𝐞𝐧</m:t>
                                </m:r>
                              </m:oMath>
                            </m:oMathPara>
                          </a14:m>
                          <a:endParaRPr lang="en-US" sz="140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3945873"/>
                  </p:ext>
                </p:extLst>
              </p:nvPr>
            </p:nvGraphicFramePr>
            <p:xfrm>
              <a:off x="7601587" y="969763"/>
              <a:ext cx="2418714" cy="14446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1871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51" t="-2000" r="-503" b="-38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1139836">
                    <a:tc>
                      <a:txBody>
                        <a:bodyPr/>
                        <a:lstStyle/>
                        <a:p>
                          <a:pPr marL="0" marR="0" indent="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None/>
                            <a:tabLst/>
                          </a:pPr>
                          <a:endParaRPr lang="nb-NO" sz="200" b="0" i="0" dirty="0" smtClean="0">
                            <a:solidFill>
                              <a:sysClr val="windowText" lastClr="00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 smtClean="0">
                              <a:solidFill>
                                <a:sysClr val="windowText" lastClr="00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Public-key encryption: </a:t>
            </a:r>
            <a:r>
              <a:rPr lang="en-US" dirty="0" err="1"/>
              <a:t>ElGamal</a:t>
            </a:r>
            <a:r>
              <a:rPr lang="en-US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 flipV="1">
            <a:off x="4246548" y="2044403"/>
            <a:ext cx="311467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4284448" y="2781046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8050" y="2018709"/>
            <a:ext cx="524436" cy="9764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319923"/>
                <a:ext cx="1443537" cy="243143"/>
              </a:xfrm>
              <a:prstGeom prst="rect">
                <a:avLst/>
              </a:prstGeom>
              <a:blipFill rotWithShape="0">
                <a:blip r:embed="rId6"/>
                <a:stretch>
                  <a:fillRect l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Enc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1456" y="4652827"/>
                <a:ext cx="1344792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4525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349" y="4958032"/>
                <a:ext cx="102752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1065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039" y="4025453"/>
                <a:ext cx="621773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980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563" y="1698615"/>
                <a:ext cx="380373" cy="246221"/>
              </a:xfrm>
              <a:prstGeom prst="rect">
                <a:avLst/>
              </a:prstGeom>
              <a:blipFill rotWithShape="0">
                <a:blip r:embed="rId11"/>
                <a:stretch>
                  <a:fillRect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400" b="0" i="0" smtClean="0">
                          <a:latin typeface="Cambria Math" panose="02040503050406030204" pitchFamily="18" charset="0"/>
                        </a:rPr>
                        <m:t>Dec</m:t>
                      </m:r>
                      <m:d>
                        <m:d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682404"/>
                <a:ext cx="134799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4525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nb-NO" sz="14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sz="1400" i="1" smtClean="0">
                          <a:noFill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400" b="0" i="1" smtClean="0">
                          <a:noFill/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400" b="0" i="1" smtClean="0">
                              <a:noFill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nb-NO" sz="1400" i="1">
                                  <a:noFill/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044" y="4365380"/>
                <a:ext cx="1429237" cy="243143"/>
              </a:xfrm>
              <a:prstGeom prst="rect">
                <a:avLst/>
              </a:prstGeom>
              <a:blipFill rotWithShape="0">
                <a:blip r:embed="rId13"/>
                <a:stretch>
                  <a:fillRect l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𝑀</m:t>
                    </m:r>
                  </m:oMath>
                </a14:m>
                <a:endParaRPr lang="en-US" sz="1400" b="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350" y="5000604"/>
                <a:ext cx="737510" cy="215444"/>
              </a:xfrm>
              <a:prstGeom prst="rect">
                <a:avLst/>
              </a:prstGeom>
              <a:blipFill rotWithShape="0">
                <a:blip r:embed="rId14"/>
                <a:stretch>
                  <a:fillRect l="-14876" t="-27778" r="-6612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7223" y="1427249"/>
                <a:ext cx="422231" cy="215444"/>
              </a:xfrm>
              <a:prstGeom prst="rect">
                <a:avLst/>
              </a:prstGeom>
              <a:blipFill rotWithShape="0">
                <a:blip r:embed="rId15"/>
                <a:stretch>
                  <a:fillRect l="-15942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5763" y="1757110"/>
                <a:ext cx="438262" cy="215444"/>
              </a:xfrm>
              <a:prstGeom prst="rect">
                <a:avLst/>
              </a:prstGeom>
              <a:blipFill rotWithShape="0">
                <a:blip r:embed="rId16"/>
                <a:stretch>
                  <a:fillRect l="-1805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return</a:t>
                </a:r>
                <a:r>
                  <a:rPr lang="nb-NO" sz="1400" b="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nb-NO" sz="1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e>
                    </m:d>
                  </m:oMath>
                </a14:m>
                <a:endParaRPr lang="en-US" sz="1400" b="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494" y="2055917"/>
                <a:ext cx="1188723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9231" t="-27778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1400" b="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238" y="1746018"/>
                <a:ext cx="626775" cy="219227"/>
              </a:xfrm>
              <a:prstGeom prst="rect">
                <a:avLst/>
              </a:prstGeom>
              <a:blipFill rotWithShape="0">
                <a:blip r:embed="rId18"/>
                <a:stretch>
                  <a:fillRect l="-9709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576" y="2143053"/>
            <a:ext cx="429815" cy="8070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931" y="1356522"/>
                <a:ext cx="1132105" cy="304314"/>
              </a:xfrm>
              <a:prstGeom prst="rect">
                <a:avLst/>
              </a:prstGeom>
              <a:blipFill rotWithShape="0">
                <a:blip r:embed="rId20"/>
                <a:stretch>
                  <a:fillRect l="-5946" t="-4082" b="-69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 bwMode="auto">
          <a:xfrm flipV="1">
            <a:off x="4301332" y="4338181"/>
            <a:ext cx="3076575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groupChr>
                        <m:groupChrPr>
                          <m:chr m:val="←"/>
                          <m:vertJc m:val="bot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$</m:t>
                          </m:r>
                        </m:e>
                      </m:groupChr>
                      <m:d>
                        <m:dPr>
                          <m:begChr m:val="{"/>
                          <m:endChr m:val="}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1, …,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sz="1400" b="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456" y="3593226"/>
                <a:ext cx="1135696" cy="304314"/>
              </a:xfrm>
              <a:prstGeom prst="rect">
                <a:avLst/>
              </a:prstGeom>
              <a:blipFill rotWithShape="0">
                <a:blip r:embed="rId26"/>
                <a:stretch>
                  <a:fillRect l="-3743" t="-2000" b="-6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990333" y="5644390"/>
                <a:ext cx="176997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Enc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16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𝒞</m:t>
                      </m:r>
                    </m:oMath>
                  </m:oMathPara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0333" y="5644390"/>
                <a:ext cx="1769972" cy="246221"/>
              </a:xfrm>
              <a:prstGeom prst="rect">
                <a:avLst/>
              </a:prstGeom>
              <a:blipFill rotWithShape="0">
                <a:blip r:embed="rId27"/>
                <a:stretch>
                  <a:fillRect l="-3780" b="-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75945" y="6065784"/>
                <a:ext cx="3370603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sz="1600" b="0" dirty="0" err="1"/>
                  <a:t>Actually</a:t>
                </a:r>
                <a:r>
                  <a:rPr lang="nb-NO" sz="1600" b="0" dirty="0"/>
                  <a:t> </a:t>
                </a:r>
                <a:r>
                  <a:rPr lang="nb-NO" sz="1600" b="0" dirty="0" err="1"/>
                  <a:t>want</a:t>
                </a:r>
                <a:r>
                  <a:rPr lang="nb-NO" sz="16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Enc</m:t>
                    </m:r>
                    <m: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nb-NO" sz="16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𝒞</m:t>
                    </m:r>
                  </m:oMath>
                </a14:m>
                <a:endParaRPr lang="en-US" sz="16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945" y="6065784"/>
                <a:ext cx="3370603" cy="250646"/>
              </a:xfrm>
              <a:prstGeom prst="rect">
                <a:avLst/>
              </a:prstGeom>
              <a:blipFill rotWithShape="0">
                <a:blip r:embed="rId28"/>
                <a:stretch>
                  <a:fillRect l="-3797" t="-21951" r="-723" b="-5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168" y="2440307"/>
                <a:ext cx="189539" cy="246221"/>
              </a:xfrm>
              <a:prstGeom prst="rect">
                <a:avLst/>
              </a:prstGeom>
              <a:blipFill>
                <a:blip r:embed="rId29"/>
                <a:stretch>
                  <a:fillRect l="-22581" r="-1935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315" y="3987316"/>
                <a:ext cx="373244" cy="33855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46548" y="3589198"/>
                <a:ext cx="7463458" cy="3051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ElGamal IND-CPA security:</a:t>
                </a:r>
              </a:p>
              <a:p>
                <a:endParaRPr lang="en-US" sz="16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DLOG + DH must be hard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/>
                  <a:t> must be IND-CPA secure</a:t>
                </a: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chemeClr val="accent2"/>
                    </a:solidFill>
                  </a:rPr>
                  <a:t>Is this enough?</a:t>
                </a:r>
                <a:br>
                  <a:rPr lang="en-US" sz="1600" dirty="0">
                    <a:solidFill>
                      <a:schemeClr val="accent2"/>
                    </a:solidFill>
                  </a:rPr>
                </a:br>
                <a:r>
                  <a:rPr lang="en-US" sz="1600" dirty="0">
                    <a:solidFill>
                      <a:schemeClr val="accent2"/>
                    </a:solidFill>
                  </a:rPr>
                  <a:t/>
                </a:r>
                <a:br>
                  <a:rPr lang="en-US" sz="1600" dirty="0">
                    <a:solidFill>
                      <a:schemeClr val="accent2"/>
                    </a:solidFill>
                  </a:rPr>
                </a:br>
                <a:endParaRPr lang="en-US" sz="1600" dirty="0">
                  <a:solidFill>
                    <a:schemeClr val="accent2"/>
                  </a:solidFill>
                </a:endParaRPr>
              </a:p>
              <a:p>
                <a:pPr marL="285750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solidFill>
                      <a:srgbClr val="FF0000"/>
                    </a:solidFill>
                  </a:rPr>
                  <a:t>No: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only guarantees security if </a:t>
                </a:r>
                <a:r>
                  <a:rPr lang="en-US" sz="1600" dirty="0"/>
                  <a:t>the</a:t>
                </a:r>
                <a:r>
                  <a:rPr lang="en-US" sz="1600" dirty="0">
                    <a:solidFill>
                      <a:schemeClr val="tx1"/>
                    </a:solidFill>
                  </a:rPr>
                  <a:t> key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i="1" dirty="0">
                    <a:solidFill>
                      <a:schemeClr val="tx1"/>
                    </a:solidFill>
                  </a:rPr>
                  <a:t>independent </a:t>
                </a:r>
                <a:r>
                  <a:rPr lang="en-US" sz="1600" dirty="0">
                    <a:solidFill>
                      <a:schemeClr val="tx1"/>
                    </a:solidFill>
                  </a:rPr>
                  <a:t>and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uniformly </a:t>
                </a:r>
                <a:r>
                  <a:rPr lang="en-US" sz="1600" dirty="0">
                    <a:solidFill>
                      <a:schemeClr val="tx1"/>
                    </a:solidFill>
                  </a:rPr>
                  <a:t>distributed in the group </a:t>
                </a:r>
                <a14:m>
                  <m:oMath xmlns:m="http://schemas.openxmlformats.org/officeDocument/2006/math">
                    <m:r>
                      <a:rPr lang="nb-NO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/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endParaRPr lang="en-US" sz="1600" dirty="0">
                  <a:solidFill>
                    <a:schemeClr val="tx1"/>
                  </a:solidFill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sz="1600" dirty="0"/>
                  <a:t>     </a:t>
                </a:r>
                <a:r>
                  <a:rPr lang="en-US" sz="1600" dirty="0">
                    <a:solidFill>
                      <a:schemeClr val="tx1"/>
                    </a:solidFill>
                  </a:rPr>
                  <a:t>…but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nb-NO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:r>
                  <a:rPr lang="en-US" sz="1600" i="1" dirty="0">
                    <a:solidFill>
                      <a:schemeClr val="tx1"/>
                    </a:solidFill>
                  </a:rPr>
                  <a:t>isn't </a:t>
                </a:r>
                <a:r>
                  <a:rPr lang="en-US" sz="1600" dirty="0">
                    <a:solidFill>
                      <a:schemeClr val="tx1"/>
                    </a:solidFill>
                  </a:rPr>
                  <a:t>uniformly distributed in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600" i="1" dirty="0">
                    <a:solidFill>
                      <a:schemeClr val="tx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48" y="3589198"/>
                <a:ext cx="7463458" cy="3051413"/>
              </a:xfrm>
              <a:prstGeom prst="rect">
                <a:avLst/>
              </a:prstGeom>
              <a:blipFill rotWithShape="0">
                <a:blip r:embed="rId31"/>
                <a:stretch>
                  <a:fillRect l="-490" t="-600" b="-1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nb-NO" sz="1600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12" y="2390768"/>
                <a:ext cx="449097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6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439" y="1678539"/>
                <a:ext cx="380373" cy="246221"/>
              </a:xfrm>
              <a:prstGeom prst="rect">
                <a:avLst/>
              </a:prstGeom>
              <a:blipFill rotWithShape="0">
                <a:blip r:embed="rId33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sz="1600" b="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897" y="1209250"/>
                <a:ext cx="819634" cy="246221"/>
              </a:xfrm>
              <a:prstGeom prst="rect">
                <a:avLst/>
              </a:prstGeom>
              <a:blipFill rotWithShape="0">
                <a:blip r:embed="rId34"/>
                <a:stretch>
                  <a:fillRect b="-24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254" y="1176603"/>
                <a:ext cx="1346202" cy="250646"/>
              </a:xfrm>
              <a:prstGeom prst="rect">
                <a:avLst/>
              </a:prstGeom>
              <a:blipFill rotWithShape="0">
                <a:blip r:embed="rId35"/>
                <a:stretch>
                  <a:fillRect l="-5455"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16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30" grpId="0"/>
      <p:bldP spid="31" grpId="0"/>
      <p:bldP spid="34" grpId="0"/>
      <p:bldP spid="42" grpId="0"/>
      <p:bldP spid="43" grpId="0"/>
      <p:bldP spid="50" grpId="0"/>
      <p:bldP spid="4" grpId="0"/>
      <p:bldP spid="52" grpId="0"/>
      <p:bldP spid="46" grpId="0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16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9E279E69-8996-40FA-A1DC-DC967757F957}" vid="{D611D8C1-3FCF-431E-B6C5-96509A66C927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3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5.xml><?xml version="1.0" encoding="utf-8"?>
<a:theme xmlns:a="http://schemas.openxmlformats.org/drawingml/2006/main" name="4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16372</TotalTime>
  <Words>1432</Words>
  <Application>Microsoft Office PowerPoint</Application>
  <PresentationFormat>Widescreen</PresentationFormat>
  <Paragraphs>760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Times New Roman</vt:lpstr>
      <vt:lpstr>1_TEK4500-UIO</vt:lpstr>
      <vt:lpstr>TEK4500-UIO</vt:lpstr>
      <vt:lpstr>2_TEK4500-UIO</vt:lpstr>
      <vt:lpstr>3_TEK4500-UIO</vt:lpstr>
      <vt:lpstr>4_TEK4500-UIO</vt:lpstr>
      <vt:lpstr>Lecture 11 – Public-key encryption, IND-CPA/CCA, ElGamal, RSA</vt:lpstr>
      <vt:lpstr>Basic goals of cryptography</vt:lpstr>
      <vt:lpstr>Public-key encryption</vt:lpstr>
      <vt:lpstr>Public-key encryption – syntax </vt:lpstr>
      <vt:lpstr>Public-key encryption – security: IND-CPA </vt:lpstr>
      <vt:lpstr>Public-key encryption – security: IND-CCA</vt:lpstr>
      <vt:lpstr>Diffie-Hellman key exchange </vt:lpstr>
      <vt:lpstr>Public-key encryption: ElGamal </vt:lpstr>
      <vt:lpstr>Public-key encryption: ElGamal </vt:lpstr>
      <vt:lpstr>Public-key encryption: Hashed-ElGamal  </vt:lpstr>
      <vt:lpstr>PowerPoint Presentation</vt:lpstr>
      <vt:lpstr>RSA</vt:lpstr>
      <vt:lpstr>RSA encryption</vt:lpstr>
      <vt:lpstr>The group (Z_n^∗,⋅)</vt:lpstr>
      <vt:lpstr>Euler's ϕ(n) function </vt:lpstr>
      <vt:lpstr>Textbook RSA </vt:lpstr>
      <vt:lpstr>RSA example</vt:lpstr>
      <vt:lpstr>Euler’s Theorem</vt:lpstr>
      <vt:lpstr>Textbook RSA – correctness </vt:lpstr>
      <vt:lpstr>Textbook RSA – security  </vt:lpstr>
      <vt:lpstr>How hard is factoring?</vt:lpstr>
      <vt:lpstr>Textbook RSA – security</vt:lpstr>
      <vt:lpstr>Shoup's RSA variant</vt:lpstr>
      <vt:lpstr>Shoup's RSA variant</vt:lpstr>
      <vt:lpstr>RSA in practice I</vt:lpstr>
      <vt:lpstr>RSA in practice II</vt:lpstr>
      <vt:lpstr>Summary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852</cp:revision>
  <dcterms:created xsi:type="dcterms:W3CDTF">2020-06-02T10:31:43Z</dcterms:created>
  <dcterms:modified xsi:type="dcterms:W3CDTF">2022-11-02T13:56:31Z</dcterms:modified>
</cp:coreProperties>
</file>