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43"/>
  </p:notesMasterIdLst>
  <p:handoutMasterIdLst>
    <p:handoutMasterId r:id="rId44"/>
  </p:handoutMasterIdLst>
  <p:sldIdLst>
    <p:sldId id="327" r:id="rId4"/>
    <p:sldId id="331" r:id="rId5"/>
    <p:sldId id="384" r:id="rId6"/>
    <p:sldId id="387" r:id="rId7"/>
    <p:sldId id="388" r:id="rId8"/>
    <p:sldId id="378" r:id="rId9"/>
    <p:sldId id="374" r:id="rId10"/>
    <p:sldId id="335" r:id="rId11"/>
    <p:sldId id="334" r:id="rId12"/>
    <p:sldId id="400" r:id="rId13"/>
    <p:sldId id="395" r:id="rId14"/>
    <p:sldId id="411" r:id="rId15"/>
    <p:sldId id="412" r:id="rId16"/>
    <p:sldId id="401" r:id="rId17"/>
    <p:sldId id="342" r:id="rId18"/>
    <p:sldId id="402" r:id="rId19"/>
    <p:sldId id="403" r:id="rId20"/>
    <p:sldId id="413" r:id="rId21"/>
    <p:sldId id="352" r:id="rId22"/>
    <p:sldId id="343" r:id="rId23"/>
    <p:sldId id="354" r:id="rId24"/>
    <p:sldId id="355" r:id="rId25"/>
    <p:sldId id="366" r:id="rId26"/>
    <p:sldId id="364" r:id="rId27"/>
    <p:sldId id="363" r:id="rId28"/>
    <p:sldId id="340" r:id="rId29"/>
    <p:sldId id="368" r:id="rId30"/>
    <p:sldId id="345" r:id="rId31"/>
    <p:sldId id="407" r:id="rId32"/>
    <p:sldId id="367" r:id="rId33"/>
    <p:sldId id="365" r:id="rId34"/>
    <p:sldId id="369" r:id="rId35"/>
    <p:sldId id="370" r:id="rId36"/>
    <p:sldId id="356" r:id="rId37"/>
    <p:sldId id="373" r:id="rId38"/>
    <p:sldId id="375" r:id="rId39"/>
    <p:sldId id="376" r:id="rId40"/>
    <p:sldId id="377" r:id="rId41"/>
    <p:sldId id="3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  <a:srgbClr val="E6E6E6"/>
    <a:srgbClr val="FFCC66"/>
    <a:srgbClr val="E98BFF"/>
    <a:srgbClr val="CC00FF"/>
    <a:srgbClr val="D60093"/>
    <a:srgbClr val="FF6699"/>
    <a:srgbClr val="EC1C24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2" autoAdjust="0"/>
    <p:restoredTop sz="84947" autoAdjust="0"/>
  </p:normalViewPr>
  <p:slideViewPr>
    <p:cSldViewPr showGuides="1">
      <p:cViewPr>
        <p:scale>
          <a:sx n="100" d="100"/>
          <a:sy n="100" d="100"/>
        </p:scale>
        <p:origin x="456" y="72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7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5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8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</a:t>
            </a:r>
            <a:r>
              <a:rPr lang="en-US" baseline="0"/>
              <a:t> </a:t>
            </a:r>
            <a:r>
              <a:rPr lang="en-US"/>
              <a:t>problem</a:t>
            </a:r>
            <a:r>
              <a:rPr lang="en-US" dirty="0"/>
              <a:t>: want to sign elements in {0,1}*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</a:t>
            </a:r>
            <a:r>
              <a:rPr lang="en-US" baseline="0"/>
              <a:t> </a:t>
            </a:r>
            <a:r>
              <a:rPr lang="en-US"/>
              <a:t>problem</a:t>
            </a:r>
            <a:r>
              <a:rPr lang="en-US" dirty="0"/>
              <a:t>: want to sign elements in {0,1}*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7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0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2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9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8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6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439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8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07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87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8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662882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57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85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5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4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896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1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edblobgames.com/x/1847-mathologer-modulo-circle/#N=85&amp;M=22&amp;color=angle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1.png"/><Relationship Id="rId12" Type="http://schemas.openxmlformats.org/officeDocument/2006/relationships/image" Target="../media/image43.png"/><Relationship Id="rId17" Type="http://schemas.openxmlformats.org/officeDocument/2006/relationships/image" Target="../media/image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0.pn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6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8.png"/><Relationship Id="rId22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0.png"/><Relationship Id="rId21" Type="http://schemas.openxmlformats.org/officeDocument/2006/relationships/image" Target="../media/image42.png"/><Relationship Id="rId12" Type="http://schemas.microsoft.com/office/2007/relationships/hdphoto" Target="../media/hdphoto2.wdp"/><Relationship Id="rId17" Type="http://schemas.openxmlformats.org/officeDocument/2006/relationships/image" Target="../media/image640.png"/><Relationship Id="rId16" Type="http://schemas.openxmlformats.org/officeDocument/2006/relationships/image" Target="../media/image630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44.png"/><Relationship Id="rId15" Type="http://schemas.openxmlformats.org/officeDocument/2006/relationships/image" Target="../media/image620.png"/><Relationship Id="rId10" Type="http://schemas.openxmlformats.org/officeDocument/2006/relationships/image" Target="../media/image43.png"/><Relationship Id="rId19" Type="http://schemas.openxmlformats.org/officeDocument/2006/relationships/image" Target="../media/image660.png"/><Relationship Id="rId9" Type="http://schemas.openxmlformats.org/officeDocument/2006/relationships/image" Target="../media/image440.png"/><Relationship Id="rId14" Type="http://schemas.openxmlformats.org/officeDocument/2006/relationships/image" Target="../media/image6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4.png"/><Relationship Id="rId7" Type="http://schemas.openxmlformats.org/officeDocument/2006/relationships/image" Target="../media/image68.png"/><Relationship Id="rId12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0.png"/><Relationship Id="rId11" Type="http://schemas.openxmlformats.org/officeDocument/2006/relationships/image" Target="../media/image67.png"/><Relationship Id="rId10" Type="http://schemas.openxmlformats.org/officeDocument/2006/relationships/image" Target="../media/image660.png"/><Relationship Id="rId4" Type="http://schemas.microsoft.com/office/2007/relationships/hdphoto" Target="../media/hdphoto2.wdp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78.png"/><Relationship Id="rId3" Type="http://schemas.openxmlformats.org/officeDocument/2006/relationships/image" Target="../media/image71.png"/><Relationship Id="rId7" Type="http://schemas.openxmlformats.org/officeDocument/2006/relationships/image" Target="../media/image59.png"/><Relationship Id="rId12" Type="http://schemas.microsoft.com/office/2007/relationships/hdphoto" Target="../media/hdphoto1.wdp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63.png"/><Relationship Id="rId5" Type="http://schemas.openxmlformats.org/officeDocument/2006/relationships/image" Target="../media/image73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hyperlink" Target="https://blog.cryptographyengineering.com/2011/09/29/what-is-random-oracle-model-and-why-3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0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id/42769019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3.png"/><Relationship Id="rId7" Type="http://schemas.openxmlformats.org/officeDocument/2006/relationships/image" Target="../media/image86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06.png"/><Relationship Id="rId12" Type="http://schemas.openxmlformats.org/officeDocument/2006/relationships/image" Target="../media/image8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11" Type="http://schemas.openxmlformats.org/officeDocument/2006/relationships/image" Target="../media/image87.emf"/><Relationship Id="rId5" Type="http://schemas.openxmlformats.org/officeDocument/2006/relationships/image" Target="../media/image103.png"/><Relationship Id="rId10" Type="http://schemas.openxmlformats.org/officeDocument/2006/relationships/image" Target="../media/image105.png"/><Relationship Id="rId4" Type="http://schemas.openxmlformats.org/officeDocument/2006/relationships/image" Target="../media/image990.png"/><Relationship Id="rId9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8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6.jpeg"/><Relationship Id="rId11" Type="http://schemas.openxmlformats.org/officeDocument/2006/relationships/image" Target="../media/image108.png"/><Relationship Id="rId5" Type="http://schemas.openxmlformats.org/officeDocument/2006/relationships/image" Target="../media/image87.emf"/><Relationship Id="rId4" Type="http://schemas.openxmlformats.org/officeDocument/2006/relationships/image" Target="../media/image104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114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130.png"/><Relationship Id="rId17" Type="http://schemas.openxmlformats.org/officeDocument/2006/relationships/image" Target="../media/image1080.png"/><Relationship Id="rId2" Type="http://schemas.openxmlformats.org/officeDocument/2006/relationships/image" Target="../media/image44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.png"/><Relationship Id="rId5" Type="http://schemas.openxmlformats.org/officeDocument/2006/relationships/image" Target="../media/image87.emf"/><Relationship Id="rId15" Type="http://schemas.openxmlformats.org/officeDocument/2006/relationships/image" Target="../media/image104.pn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12.png"/><Relationship Id="rId1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8" Type="http://schemas.openxmlformats.org/officeDocument/2006/relationships/image" Target="../media/image99.png"/><Relationship Id="rId21" Type="http://schemas.openxmlformats.org/officeDocument/2006/relationships/image" Target="../media/image131.png"/><Relationship Id="rId7" Type="http://schemas.openxmlformats.org/officeDocument/2006/relationships/image" Target="../media/image87.emf"/><Relationship Id="rId12" Type="http://schemas.openxmlformats.org/officeDocument/2006/relationships/image" Target="../media/image97.png"/><Relationship Id="rId17" Type="http://schemas.openxmlformats.org/officeDocument/2006/relationships/image" Target="../media/image1332.png"/><Relationship Id="rId2" Type="http://schemas.openxmlformats.org/officeDocument/2006/relationships/image" Target="../media/image95.png"/><Relationship Id="rId16" Type="http://schemas.openxmlformats.org/officeDocument/2006/relationships/image" Target="../media/image98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122.png"/><Relationship Id="rId15" Type="http://schemas.openxmlformats.org/officeDocument/2006/relationships/image" Target="../media/image479.png"/><Relationship Id="rId23" Type="http://schemas.openxmlformats.org/officeDocument/2006/relationships/image" Target="../media/image102.png"/><Relationship Id="rId10" Type="http://schemas.openxmlformats.org/officeDocument/2006/relationships/image" Target="../media/image125.png"/><Relationship Id="rId19" Type="http://schemas.openxmlformats.org/officeDocument/2006/relationships/image" Target="../media/image100.png"/><Relationship Id="rId4" Type="http://schemas.openxmlformats.org/officeDocument/2006/relationships/image" Target="../media/image1240.png"/><Relationship Id="rId9" Type="http://schemas.openxmlformats.org/officeDocument/2006/relationships/image" Target="../media/image86.jpeg"/><Relationship Id="rId14" Type="http://schemas.openxmlformats.org/officeDocument/2006/relationships/image" Target="../media/image472.png"/><Relationship Id="rId22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1190.png"/><Relationship Id="rId12" Type="http://schemas.openxmlformats.org/officeDocument/2006/relationships/image" Target="../media/image116.png"/><Relationship Id="rId2" Type="http://schemas.openxmlformats.org/officeDocument/2006/relationships/image" Target="../media/image87.emf"/><Relationship Id="rId16" Type="http://schemas.openxmlformats.org/officeDocument/2006/relationships/image" Target="../media/image119.jpe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09.png"/><Relationship Id="rId15" Type="http://schemas.openxmlformats.org/officeDocument/2006/relationships/image" Target="../media/image118.jpeg"/><Relationship Id="rId10" Type="http://schemas.openxmlformats.org/officeDocument/2006/relationships/image" Target="../media/image107.png"/><Relationship Id="rId4" Type="http://schemas.microsoft.com/office/2007/relationships/hdphoto" Target="../media/hdphoto3.wdp"/><Relationship Id="rId9" Type="http://schemas.openxmlformats.org/officeDocument/2006/relationships/image" Target="../media/image103.jpeg"/><Relationship Id="rId1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1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4.png"/><Relationship Id="rId5" Type="http://schemas.openxmlformats.org/officeDocument/2006/relationships/image" Target="../media/image119.jpeg"/><Relationship Id="rId4" Type="http://schemas.openxmlformats.org/officeDocument/2006/relationships/image" Target="../media/image122.jpg"/><Relationship Id="rId9" Type="http://schemas.openxmlformats.org/officeDocument/2006/relationships/image" Target="../media/image1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51.png"/><Relationship Id="rId18" Type="http://schemas.openxmlformats.org/officeDocument/2006/relationships/image" Target="../media/image1340.png"/><Relationship Id="rId26" Type="http://schemas.openxmlformats.org/officeDocument/2006/relationships/image" Target="../media/image123.png"/><Relationship Id="rId3" Type="http://schemas.microsoft.com/office/2007/relationships/hdphoto" Target="../media/hdphoto2.wdp"/><Relationship Id="rId7" Type="http://schemas.openxmlformats.org/officeDocument/2006/relationships/image" Target="../media/image87.emf"/><Relationship Id="rId12" Type="http://schemas.openxmlformats.org/officeDocument/2006/relationships/image" Target="../media/image125.png"/><Relationship Id="rId17" Type="http://schemas.openxmlformats.org/officeDocument/2006/relationships/image" Target="../media/image1330.png"/><Relationship Id="rId25" Type="http://schemas.openxmlformats.org/officeDocument/2006/relationships/image" Target="../media/image135.png"/><Relationship Id="rId2" Type="http://schemas.openxmlformats.org/officeDocument/2006/relationships/image" Target="../media/image44.png"/><Relationship Id="rId16" Type="http://schemas.openxmlformats.org/officeDocument/2006/relationships/image" Target="../media/image13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0.png"/><Relationship Id="rId11" Type="http://schemas.openxmlformats.org/officeDocument/2006/relationships/image" Target="../media/image97.png"/><Relationship Id="rId24" Type="http://schemas.openxmlformats.org/officeDocument/2006/relationships/image" Target="../media/image134.png"/><Relationship Id="rId5" Type="http://schemas.openxmlformats.org/officeDocument/2006/relationships/image" Target="../media/image149.png"/><Relationship Id="rId15" Type="http://schemas.openxmlformats.org/officeDocument/2006/relationships/image" Target="../media/image1310.png"/><Relationship Id="rId23" Type="http://schemas.openxmlformats.org/officeDocument/2006/relationships/image" Target="../media/image132.png"/><Relationship Id="rId10" Type="http://schemas.openxmlformats.org/officeDocument/2006/relationships/image" Target="../media/image86.jpeg"/><Relationship Id="rId19" Type="http://schemas.openxmlformats.org/officeDocument/2006/relationships/image" Target="../media/image130.png"/><Relationship Id="rId4" Type="http://schemas.openxmlformats.org/officeDocument/2006/relationships/image" Target="../media/image12400.png"/><Relationship Id="rId9" Type="http://schemas.microsoft.com/office/2007/relationships/hdphoto" Target="../media/hdphoto3.wdp"/><Relationship Id="rId14" Type="http://schemas.openxmlformats.org/officeDocument/2006/relationships/image" Target="../media/image130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9.png"/><Relationship Id="rId3" Type="http://schemas.openxmlformats.org/officeDocument/2006/relationships/hyperlink" Target="https://wiki.mozilla.org/CA" TargetMode="External"/><Relationship Id="rId7" Type="http://schemas.openxmlformats.org/officeDocument/2006/relationships/image" Target="../media/image136.png"/><Relationship Id="rId12" Type="http://schemas.openxmlformats.org/officeDocument/2006/relationships/image" Target="../media/image138.png"/><Relationship Id="rId2" Type="http://schemas.openxmlformats.org/officeDocument/2006/relationships/hyperlink" Target="https://docs.microsoft.com/en-us/previous-versions/cc751157(v=technet.10)?redirectedfrom=MSDN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cabforum.org/wp-content/uploads/CA-Browser-Forum-BR-1.7.3.pdf" TargetMode="External"/><Relationship Id="rId11" Type="http://schemas.openxmlformats.org/officeDocument/2006/relationships/image" Target="../media/image100.png"/><Relationship Id="rId5" Type="http://schemas.openxmlformats.org/officeDocument/2006/relationships/hyperlink" Target="https://www.chromium.org/Home/chromium-security/root-ca-policy" TargetMode="External"/><Relationship Id="rId10" Type="http://schemas.openxmlformats.org/officeDocument/2006/relationships/image" Target="../media/image137.png"/><Relationship Id="rId4" Type="http://schemas.openxmlformats.org/officeDocument/2006/relationships/hyperlink" Target="https://www.apple.com/certificateauthority/ca_program.html" TargetMode="External"/><Relationship Id="rId9" Type="http://schemas.openxmlformats.org/officeDocument/2006/relationships/image" Target="../media/image121.png"/><Relationship Id="rId1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4.png"/><Relationship Id="rId7" Type="http://schemas.openxmlformats.org/officeDocument/2006/relationships/image" Target="../media/image146.jp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7.emf"/><Relationship Id="rId5" Type="http://schemas.openxmlformats.org/officeDocument/2006/relationships/image" Target="../media/image145.jpeg"/><Relationship Id="rId10" Type="http://schemas.openxmlformats.org/officeDocument/2006/relationships/image" Target="../media/image152.png"/><Relationship Id="rId4" Type="http://schemas.openxmlformats.org/officeDocument/2006/relationships/image" Target="../media/image97.png"/><Relationship Id="rId9" Type="http://schemas.openxmlformats.org/officeDocument/2006/relationships/image" Target="../media/image1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0.png"/><Relationship Id="rId7" Type="http://schemas.openxmlformats.org/officeDocument/2006/relationships/image" Target="../media/image159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80.png"/><Relationship Id="rId5" Type="http://schemas.openxmlformats.org/officeDocument/2006/relationships/image" Target="../media/image1570.png"/><Relationship Id="rId4" Type="http://schemas.openxmlformats.org/officeDocument/2006/relationships/image" Target="../media/image15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3" Type="http://schemas.openxmlformats.org/officeDocument/2006/relationships/image" Target="../media/image810.png"/><Relationship Id="rId21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62.png"/><Relationship Id="rId17" Type="http://schemas.openxmlformats.org/officeDocument/2006/relationships/image" Target="../media/image20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11" Type="http://schemas.openxmlformats.org/officeDocument/2006/relationships/image" Target="../media/image1610.png"/><Relationship Id="rId5" Type="http://schemas.openxmlformats.org/officeDocument/2006/relationships/image" Target="../media/image16.png"/><Relationship Id="rId15" Type="http://schemas.openxmlformats.org/officeDocument/2006/relationships/image" Target="../media/image190.png"/><Relationship Id="rId10" Type="http://schemas.openxmlformats.org/officeDocument/2006/relationships/image" Target="../media/image1510.PNG"/><Relationship Id="rId4" Type="http://schemas.openxmlformats.org/officeDocument/2006/relationships/image" Target="../media/image15.png"/><Relationship Id="rId9" Type="http://schemas.openxmlformats.org/officeDocument/2006/relationships/image" Target="../media/image142.png"/><Relationship Id="rId14" Type="http://schemas.openxmlformats.org/officeDocument/2006/relationships/image" Target="../media/image180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70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12 – Digital signatures, UF-CMA, </a:t>
            </a:r>
            <a:br>
              <a:rPr lang="en-US" dirty="0"/>
            </a:br>
            <a:r>
              <a:rPr lang="en-US" dirty="0"/>
              <a:t>RSA, PKI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/>
              <a:t>09.11.2022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07568" y="5229200"/>
            <a:ext cx="7751762" cy="763115"/>
          </a:xfrm>
        </p:spPr>
        <p:txBody>
          <a:bodyPr/>
          <a:lstStyle/>
          <a:p>
            <a:pPr algn="ctr"/>
            <a:r>
              <a:rPr lang="en-US" sz="3200" dirty="0"/>
              <a:t>RSA </a:t>
            </a:r>
            <a:r>
              <a:rPr lang="en-US" sz="2800" dirty="0"/>
              <a:t>signatures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03" y="1556792"/>
            <a:ext cx="3383692" cy="33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381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38198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96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blipFill>
                <a:blip r:embed="rId6"/>
                <a:stretch>
                  <a:fillRect l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7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381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38198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96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478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2137" y="2842285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37" y="2842285"/>
                <a:ext cx="14401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93982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982" y="2917891"/>
                <a:ext cx="48213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063" r="-113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30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0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6593"/>
                  </p:ext>
                </p:extLst>
              </p:nvPr>
            </p:nvGraphicFramePr>
            <p:xfrm>
              <a:off x="738888" y="2718436"/>
              <a:ext cx="2451652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6593"/>
                  </p:ext>
                </p:extLst>
              </p:nvPr>
            </p:nvGraphicFramePr>
            <p:xfrm>
              <a:off x="738888" y="2718436"/>
              <a:ext cx="2451652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48" t="-1818" r="-49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48" t="-35897" r="-49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920178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920178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27265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05750" y="2915797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750" y="2915797"/>
                <a:ext cx="482138" cy="276999"/>
              </a:xfrm>
              <a:prstGeom prst="rect">
                <a:avLst/>
              </a:prstGeom>
              <a:blipFill rotWithShape="0">
                <a:blip r:embed="rId1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30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 – (in)security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74371"/>
                  </p:ext>
                </p:extLst>
              </p:nvPr>
            </p:nvGraphicFramePr>
            <p:xfrm>
              <a:off x="923067" y="1550234"/>
              <a:ext cx="3516749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8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74371"/>
                  </p:ext>
                </p:extLst>
              </p:nvPr>
            </p:nvGraphicFramePr>
            <p:xfrm>
              <a:off x="923067" y="1550234"/>
              <a:ext cx="3516749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3" t="-2000" r="-346" b="-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3" t="-61446" r="-346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972568"/>
                  </p:ext>
                </p:extLst>
              </p:nvPr>
            </p:nvGraphicFramePr>
            <p:xfrm>
              <a:off x="923067" y="3235062"/>
              <a:ext cx="3516749" cy="17524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19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7610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Pick</a:t>
                          </a: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Query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972568"/>
                  </p:ext>
                </p:extLst>
              </p:nvPr>
            </p:nvGraphicFramePr>
            <p:xfrm>
              <a:off x="923067" y="3235062"/>
              <a:ext cx="3516749" cy="17524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3" t="-2000" r="-346" b="-4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47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3" t="-21339" r="-34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2991" y="2629935"/>
                <a:ext cx="1187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91" y="2629935"/>
                <a:ext cx="1187697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538" r="-10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0177" y="5190791"/>
                <a:ext cx="1945276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7" y="5190791"/>
                <a:ext cx="1945276" cy="312843"/>
              </a:xfrm>
              <a:prstGeom prst="rect">
                <a:avLst/>
              </a:prstGeom>
              <a:blipFill>
                <a:blip r:embed="rId6"/>
                <a:stretch>
                  <a:fillRect t="-1961" r="-62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971852">
                <a:off x="4628080" y="1753964"/>
                <a:ext cx="1523238" cy="23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71852">
                <a:off x="4628080" y="1753964"/>
                <a:ext cx="1523238" cy="237629"/>
              </a:xfrm>
              <a:prstGeom prst="rect">
                <a:avLst/>
              </a:prstGeom>
              <a:blipFill rotWithShape="0">
                <a:blip r:embed="rId7"/>
                <a:stretch>
                  <a:fillRect l="-1575" r="-1575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2627" y="5809122"/>
                <a:ext cx="979564" cy="306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27" y="5809122"/>
                <a:ext cx="979564" cy="3065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0971852">
                <a:off x="4589049" y="3961341"/>
                <a:ext cx="1527406" cy="23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71852">
                <a:off x="4589049" y="3961341"/>
                <a:ext cx="1527406" cy="237629"/>
              </a:xfrm>
              <a:prstGeom prst="rect">
                <a:avLst/>
              </a:prstGeom>
              <a:blipFill rotWithShape="0">
                <a:blip r:embed="rId9"/>
                <a:stretch>
                  <a:fillRect l="-1969" r="-1575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4209" y="5791552"/>
                <a:ext cx="1259384" cy="342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09" y="5791552"/>
                <a:ext cx="1259384" cy="3429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95116" y="5806488"/>
                <a:ext cx="8686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16" y="5806488"/>
                <a:ext cx="868636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8972" y="5805616"/>
                <a:ext cx="14157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72" y="5805616"/>
                <a:ext cx="141577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29277" y="5805616"/>
                <a:ext cx="1261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77" y="5805616"/>
                <a:ext cx="1261114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 bwMode="auto">
          <a:xfrm>
            <a:off x="1012338" y="3857628"/>
            <a:ext cx="2073115" cy="323897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012338" y="4241240"/>
            <a:ext cx="3278780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977024" y="4601144"/>
            <a:ext cx="2749119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1924209" y="2842064"/>
            <a:ext cx="1101808" cy="1108743"/>
            <a:chOff x="1924209" y="2842064"/>
            <a:chExt cx="1101808" cy="1108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787615">
                  <a:off x="2081784" y="2842064"/>
                  <a:ext cx="94423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sz="1400" dirty="0">
                      <a:solidFill>
                        <a:schemeClr val="accent2"/>
                      </a:solidFill>
                    </a:rPr>
                    <a:t> is group!</a:t>
                  </a: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87615">
                  <a:off x="2081784" y="2842064"/>
                  <a:ext cx="944233" cy="2154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250" t="-4286" r="-1125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/>
            <p:nvPr/>
          </p:nvCxnSpPr>
          <p:spPr bwMode="auto">
            <a:xfrm flipV="1">
              <a:off x="1924209" y="3114063"/>
              <a:ext cx="427375" cy="8367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Callout 41"/>
              <p:cNvSpPr/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Oval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 rotWithShape="0">
                <a:blip r:embed="rId1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7496609" y="1465039"/>
            <a:ext cx="4389978" cy="1999406"/>
            <a:chOff x="7496609" y="1465039"/>
            <a:chExt cx="4389978" cy="1999406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flipH="1">
              <a:off x="8400256" y="2972245"/>
              <a:ext cx="148594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 bwMode="auto">
            <a:xfrm>
              <a:off x="8400256" y="3096313"/>
              <a:ext cx="14553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306906" y="3114063"/>
                  <a:ext cx="2157646" cy="316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6906" y="3114063"/>
                  <a:ext cx="2157646" cy="31624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458" y="2757702"/>
              <a:ext cx="833982" cy="5121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55563" y="1465039"/>
              <a:ext cx="2031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/>
                <a:t>UF-CMA Challenger  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9" t="12598" r="25780" b="12538"/>
            <a:stretch/>
          </p:blipFill>
          <p:spPr>
            <a:xfrm flipH="1">
              <a:off x="7496609" y="2662075"/>
              <a:ext cx="640353" cy="8023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,(</m:t>
                            </m:r>
                            <m:r>
                              <a:rPr lang="nb-NO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18118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8472264" y="2213834"/>
              <a:ext cx="133659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4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8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4" grpId="0"/>
      <p:bldP spid="5" grpId="0"/>
      <p:bldP spid="6" grpId="0"/>
      <p:bldP spid="14" grpId="0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blipFill>
                <a:blip r:embed="rId14"/>
                <a:stretch>
                  <a:fillRect l="-26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5440" y="4293965"/>
                <a:ext cx="210118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nb-NO" sz="1400" b="0" dirty="0"/>
                  <a:t>RSA </a:t>
                </a:r>
                <a:r>
                  <a:rPr lang="nb-NO" sz="1400" b="0" dirty="0" err="1"/>
                  <a:t>message</a:t>
                </a:r>
                <a:r>
                  <a:rPr lang="nb-NO" sz="1400" b="0" dirty="0"/>
                  <a:t> </a:t>
                </a:r>
                <a:r>
                  <a:rPr lang="nb-NO" sz="1400" b="0" dirty="0" err="1"/>
                  <a:t>space</a:t>
                </a:r>
                <a:r>
                  <a:rPr lang="nb-NO" sz="1400" b="0" dirty="0"/>
                  <a:t>: </a:t>
                </a:r>
              </a:p>
              <a:p>
                <a:r>
                  <a:rPr lang="nb-NO" sz="1400" dirty="0">
                    <a:solidFill>
                      <a:schemeClr val="accent2"/>
                    </a:solidFill>
                  </a:rPr>
                  <a:t>   </a:t>
                </a:r>
              </a:p>
              <a:p>
                <a:r>
                  <a:rPr lang="nb-NO" sz="1400" b="0" dirty="0">
                    <a:solidFill>
                      <a:schemeClr val="accent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4293965"/>
                <a:ext cx="2101180" cy="646331"/>
              </a:xfrm>
              <a:prstGeom prst="rect">
                <a:avLst/>
              </a:prstGeom>
              <a:blipFill>
                <a:blip r:embed="rId15"/>
                <a:stretch>
                  <a:fillRect l="-5217" t="-754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6182" y="5082459"/>
                <a:ext cx="12370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82" y="5082459"/>
                <a:ext cx="1237084" cy="215444"/>
              </a:xfrm>
              <a:prstGeom prst="rect">
                <a:avLst/>
              </a:prstGeom>
              <a:blipFill>
                <a:blip r:embed="rId16"/>
                <a:stretch>
                  <a:fillRect l="-492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055440" y="5751713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C00000"/>
                </a:solidFill>
              </a:rPr>
              <a:t>Actually</a:t>
            </a:r>
            <a:r>
              <a:rPr lang="nb-NO" sz="1400" dirty="0">
                <a:solidFill>
                  <a:srgbClr val="C00000"/>
                </a:solidFill>
              </a:rPr>
              <a:t> </a:t>
            </a:r>
            <a:r>
              <a:rPr lang="nb-NO" sz="1400" dirty="0" err="1">
                <a:solidFill>
                  <a:srgbClr val="C00000"/>
                </a:solidFill>
              </a:rPr>
              <a:t>want</a:t>
            </a:r>
            <a:r>
              <a:rPr lang="nb-NO" sz="1400" dirty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60232" y="5372412"/>
            <a:ext cx="216024" cy="363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15468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15468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38" t="-1818" r="-47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38" t="-35897" r="-47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22929" y="2968891"/>
                <a:ext cx="134697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9" y="2968891"/>
                <a:ext cx="1346972" cy="281937"/>
              </a:xfrm>
              <a:prstGeom prst="rect">
                <a:avLst/>
              </a:prstGeom>
              <a:blipFill rotWithShape="0">
                <a:blip r:embed="rId18"/>
                <a:stretch>
                  <a:fillRect l="-3620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blipFill>
                <a:blip r:embed="rId1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11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Hashed-RSA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blipFill>
                <a:blip r:embed="rId6"/>
                <a:stretch>
                  <a:fillRect l="-26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6786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6786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870411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870411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38" t="-1818" r="-47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38" t="-35897" r="-47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22929" y="2968891"/>
                <a:ext cx="166231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9" y="2968891"/>
                <a:ext cx="1662315" cy="281937"/>
              </a:xfrm>
              <a:prstGeom prst="rect">
                <a:avLst/>
              </a:prstGeom>
              <a:blipFill rotWithShape="0">
                <a:blip r:embed="rId9"/>
                <a:stretch>
                  <a:fillRect l="-2930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blipFill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601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Hashed-RSA –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012901"/>
                  </p:ext>
                </p:extLst>
              </p:nvPr>
            </p:nvGraphicFramePr>
            <p:xfrm>
              <a:off x="923067" y="1550234"/>
              <a:ext cx="4524861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8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012901"/>
                  </p:ext>
                </p:extLst>
              </p:nvPr>
            </p:nvGraphicFramePr>
            <p:xfrm>
              <a:off x="923067" y="1550234"/>
              <a:ext cx="4524861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5" t="-2000" r="-269" b="-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5" t="-61446" r="-269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124287"/>
                  </p:ext>
                </p:extLst>
              </p:nvPr>
            </p:nvGraphicFramePr>
            <p:xfrm>
              <a:off x="923067" y="3611716"/>
              <a:ext cx="4524861" cy="874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54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929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124287"/>
                  </p:ext>
                </p:extLst>
              </p:nvPr>
            </p:nvGraphicFramePr>
            <p:xfrm>
              <a:off x="923067" y="3611716"/>
              <a:ext cx="4524861" cy="874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5" t="-2000" r="-269" b="-19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699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5" t="-54255" r="-269" b="-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64807" y="2672965"/>
                <a:ext cx="14318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807" y="2672965"/>
                <a:ext cx="1431802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277" r="-4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8465" y="4869160"/>
                <a:ext cx="2270301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65" y="4869160"/>
                <a:ext cx="2270301" cy="312843"/>
              </a:xfrm>
              <a:prstGeom prst="rect">
                <a:avLst/>
              </a:prstGeom>
              <a:blipFill rotWithShape="0">
                <a:blip r:embed="rId6"/>
                <a:stretch>
                  <a:fillRect t="-1961" r="-26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Callout 41"/>
              <p:cNvSpPr/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Oval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7496609" y="1465039"/>
            <a:ext cx="4389978" cy="1999406"/>
            <a:chOff x="7496609" y="1465039"/>
            <a:chExt cx="4389978" cy="1999406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flipH="1">
              <a:off x="8400256" y="2972245"/>
              <a:ext cx="148594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 bwMode="auto">
            <a:xfrm>
              <a:off x="8400256" y="3096313"/>
              <a:ext cx="14553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616280" y="3114063"/>
                  <a:ext cx="2157646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14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400" b="0" i="1" smtClean="0">
                                        <a:solidFill>
                                          <a:srgbClr val="FF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FF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rgbClr val="FF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6280" y="3114063"/>
                  <a:ext cx="2157646" cy="3115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458" y="2757702"/>
              <a:ext cx="833982" cy="5121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55563" y="1465039"/>
              <a:ext cx="2031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/>
                <a:t>UF-CMA Challenger  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9" t="12598" r="25780" b="12538"/>
            <a:stretch/>
          </p:blipFill>
          <p:spPr>
            <a:xfrm flipH="1">
              <a:off x="7496609" y="2662075"/>
              <a:ext cx="640353" cy="8023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,(</m:t>
                            </m:r>
                            <m:r>
                              <a:rPr lang="nb-NO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8118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8472264" y="2213834"/>
              <a:ext cx="133659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4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 bwMode="auto">
              <a:xfrm>
                <a:off x="3107207" y="1882924"/>
                <a:ext cx="2400648" cy="306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b-NO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nb-NO" sz="1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r>
                  <a:rPr lang="nb-NO" sz="1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7207" y="1882924"/>
                <a:ext cx="2400648" cy="306016"/>
              </a:xfrm>
              <a:prstGeom prst="rect">
                <a:avLst/>
              </a:prstGeom>
              <a:blipFill>
                <a:blip r:embed="rId16"/>
                <a:stretch>
                  <a:fillRect l="-761" b="-30000"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 bwMode="auto">
          <a:xfrm>
            <a:off x="1345808" y="2089423"/>
            <a:ext cx="173964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4663060" y="2236307"/>
            <a:ext cx="1024319" cy="519417"/>
            <a:chOff x="4072073" y="2668680"/>
            <a:chExt cx="1024319" cy="519417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4248927" y="2668680"/>
              <a:ext cx="116259" cy="26842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4072073" y="2972653"/>
              <a:ext cx="102431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Hard to find!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62516" y="5517232"/>
                <a:ext cx="1622046" cy="306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16" y="5517232"/>
                <a:ext cx="1622046" cy="306559"/>
              </a:xfrm>
              <a:prstGeom prst="rect">
                <a:avLst/>
              </a:prstGeom>
              <a:blipFill rotWithShape="0">
                <a:blip r:embed="rId1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684562" y="5519350"/>
                <a:ext cx="15194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562" y="5519350"/>
                <a:ext cx="1519455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046651" y="5517232"/>
                <a:ext cx="15865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51" y="5517232"/>
                <a:ext cx="1586525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957001" y="5855785"/>
            <a:ext cx="1141535" cy="444158"/>
            <a:chOff x="2957001" y="5855785"/>
            <a:chExt cx="1141535" cy="444158"/>
          </a:xfrm>
        </p:grpSpPr>
        <p:sp>
          <p:nvSpPr>
            <p:cNvPr id="58" name="TextBox 57"/>
            <p:cNvSpPr txBox="1"/>
            <p:nvPr/>
          </p:nvSpPr>
          <p:spPr>
            <a:xfrm>
              <a:off x="3074217" y="6084499"/>
              <a:ext cx="102431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Hard to find! 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6200000">
              <a:off x="3409893" y="5402893"/>
              <a:ext cx="183865" cy="1089650"/>
            </a:xfrm>
            <a:prstGeom prst="leftBrace">
              <a:avLst>
                <a:gd name="adj1" fmla="val 58236"/>
                <a:gd name="adj2" fmla="val 5000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34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3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Hashed-RSA – security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Factoring + RSA-problem must be hard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What are the requirements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collision-resistant: </a:t>
                </a:r>
                <a:br>
                  <a:rPr lang="en-US" sz="1600" dirty="0"/>
                </a:br>
                <a:br>
                  <a:rPr lang="en-US" sz="1600" dirty="0"/>
                </a:b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Is this enough?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Unknown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However, if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400" dirty="0"/>
                  <a:t> is a  </a:t>
                </a:r>
                <a:r>
                  <a:rPr lang="en-US" sz="1400" i="1" dirty="0">
                    <a:hlinkClick r:id="rId2"/>
                  </a:rPr>
                  <a:t>random oracle</a:t>
                </a:r>
                <a:r>
                  <a:rPr lang="en-US" sz="1400" i="1" dirty="0"/>
                  <a:t> </a:t>
                </a:r>
                <a:r>
                  <a:rPr lang="en-US" sz="1400" dirty="0"/>
                  <a:t>then  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31813" lvl="1" indent="0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6570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6570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9936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9936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1818" r="-45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35897" r="-451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 bwMode="auto">
              <a:xfrm>
                <a:off x="774985" y="4151804"/>
                <a:ext cx="10805749" cy="99900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en-US" sz="1600" dirty="0"/>
                  <a:t>if the RSA problem is hard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a random oracle, then </a:t>
                </a:r>
                <a:r>
                  <a:rPr lang="nb-NO" sz="1600" dirty="0"/>
                  <a:t>Hashed-RSA is UF-CMA secure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85" y="4151804"/>
                <a:ext cx="10805749" cy="999001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84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 based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Schnorr (see problem set 10 for details)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Elegant design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Has formal security proof (based on DLOG problem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assumed perfect)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Was patented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One sharp edge: requires randomness during signing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reuse of randomness leaks private key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(EC)DSA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Non-patented alternative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More complicated design than </a:t>
                </a:r>
                <a:r>
                  <a:rPr lang="en-US" sz="1600" dirty="0" err="1"/>
                  <a:t>Schnorr</a:t>
                </a: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security proof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Standardized by NIST (designed by NSA)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Very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Same sharp edge as </a:t>
                </a:r>
                <a:r>
                  <a:rPr lang="en-US" sz="1600" dirty="0" err="1"/>
                  <a:t>Schnorr</a:t>
                </a:r>
                <a:r>
                  <a:rPr lang="en-US" sz="1600" dirty="0"/>
                  <a:t>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Broke all PlayStation 3's produced by Sony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010" y="3284984"/>
            <a:ext cx="4428409" cy="25949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0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23592" y="5085184"/>
            <a:ext cx="7751762" cy="651668"/>
          </a:xfrm>
        </p:spPr>
        <p:txBody>
          <a:bodyPr/>
          <a:lstStyle/>
          <a:p>
            <a:pPr algn="ctr"/>
            <a:r>
              <a:rPr lang="en-US" sz="2800" b="1" dirty="0"/>
              <a:t>Public-key infrastructure (PKI)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'Blue-Green’ infrastructure works for Sighth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844824"/>
            <a:ext cx="5931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5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identities?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3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727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"Alice",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182" y="2519209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"Bob",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many Alice's and many Bob's</a:t>
                </a:r>
              </a:p>
              <a:p>
                <a:endParaRPr lang="en-US" dirty="0"/>
              </a:p>
              <a:p>
                <a:r>
                  <a:rPr lang="en-US" dirty="0"/>
                  <a:t>How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belongs to </a:t>
                </a:r>
                <a:r>
                  <a:rPr lang="en-US" i="1" dirty="0"/>
                  <a:t>this</a:t>
                </a:r>
                <a:r>
                  <a:rPr lang="en-US" dirty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this particular Bob?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 rotWithShape="0">
                <a:blip r:embed="rId9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b="1" dirty="0"/>
              <a:t>bind</a:t>
            </a:r>
            <a:r>
              <a:rPr lang="en-US" dirty="0"/>
              <a:t> public keys to entities</a:t>
            </a:r>
          </a:p>
        </p:txBody>
      </p:sp>
    </p:spTree>
    <p:extLst>
      <p:ext uri="{BB962C8B-B14F-4D97-AF65-F5344CB8AC3E}">
        <p14:creationId xmlns:p14="http://schemas.microsoft.com/office/powerpoint/2010/main" val="4061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Identities on the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727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"Alice",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44474" y="129097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5146182" y="2519209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"Bob",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many Alice's and many Bob's</a:t>
                </a:r>
              </a:p>
              <a:p>
                <a:endParaRPr lang="en-US" dirty="0"/>
              </a:p>
              <a:p>
                <a:r>
                  <a:rPr lang="en-US" dirty="0"/>
                  <a:t>How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belongs to </a:t>
                </a:r>
                <a:r>
                  <a:rPr lang="en-US" i="1" dirty="0"/>
                  <a:t>this</a:t>
                </a:r>
                <a:r>
                  <a:rPr lang="en-US" dirty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this particular Bob?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 rotWithShape="0">
                <a:blip r:embed="rId10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b="1" dirty="0"/>
              <a:t>bind</a:t>
            </a:r>
            <a:r>
              <a:rPr lang="en-US" dirty="0"/>
              <a:t> public keys to entities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11824" y="56962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 internet: bind public keys to </a:t>
            </a:r>
            <a:r>
              <a:rPr lang="en-US" b="1" dirty="0"/>
              <a:t>domain names</a:t>
            </a:r>
            <a:r>
              <a:rPr lang="en-US" dirty="0"/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8112224" y="1628800"/>
            <a:ext cx="937317" cy="1294288"/>
            <a:chOff x="8196052" y="1919680"/>
            <a:chExt cx="937317" cy="129428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672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Identities on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2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3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1628800"/>
            <a:ext cx="937317" cy="1294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44474" y="1290970"/>
            <a:ext cx="1240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www.evil.com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1215" y="2028390"/>
            <a:ext cx="783945" cy="667334"/>
          </a:xfrm>
          <a:prstGeom prst="rect">
            <a:avLst/>
          </a:prstGeom>
          <a:scene3d>
            <a:camera prst="orthographicFront">
              <a:rot lat="19800000" lon="2400000" rev="0"/>
            </a:camera>
            <a:lightRig rig="threePt" dir="t"/>
          </a:scene3d>
        </p:spPr>
      </p:pic>
      <p:sp>
        <p:nvSpPr>
          <p:cNvPr id="27" name="Left Brace 26"/>
          <p:cNvSpPr/>
          <p:nvPr/>
        </p:nvSpPr>
        <p:spPr>
          <a:xfrm rot="16200000">
            <a:off x="5362883" y="2153347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34949" y="3100369"/>
            <a:ext cx="326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need proof these belong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38052" y="3037739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52" y="3037739"/>
                <a:ext cx="1617815" cy="434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many Alice's and many Bob's</a:t>
                </a:r>
              </a:p>
              <a:p>
                <a:endParaRPr lang="en-US" dirty="0"/>
              </a:p>
              <a:p>
                <a:r>
                  <a:rPr lang="en-US" dirty="0"/>
                  <a:t>How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belongs to </a:t>
                </a:r>
                <a:r>
                  <a:rPr lang="en-US" i="1" dirty="0"/>
                  <a:t>this</a:t>
                </a:r>
                <a:r>
                  <a:rPr lang="en-US" dirty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this particular Bob?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 rotWithShape="0">
                <a:blip r:embed="rId9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b="1" dirty="0"/>
              <a:t>bind</a:t>
            </a:r>
            <a:r>
              <a:rPr lang="en-US" dirty="0"/>
              <a:t> public keys to entities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1824" y="56962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 internet: bind public keys to </a:t>
            </a:r>
            <a:r>
              <a:rPr lang="en-US" b="1" dirty="0"/>
              <a:t>domain names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3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1613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key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625731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287901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0837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151330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blipFill rotWithShape="0">
                <a:blip r:embed="rId10"/>
                <a:stretch>
                  <a:fillRect r="-3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blipFill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6389" t="-31111" r="-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804997" y="4074300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abort</a:t>
            </a:r>
            <a:endParaRPr lang="en-US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01350" y="5409491"/>
                <a:ext cx="362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But </a:t>
                </a:r>
                <a:r>
                  <a:rPr lang="nb-NO" dirty="0" err="1"/>
                  <a:t>why</a:t>
                </a:r>
                <a:r>
                  <a:rPr lang="nb-NO" dirty="0"/>
                  <a:t> </a:t>
                </a:r>
                <a:r>
                  <a:rPr lang="nb-NO" dirty="0" err="1"/>
                  <a:t>should</a:t>
                </a:r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trust this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50" y="5409491"/>
                <a:ext cx="3623043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515" t="-8197" r="-5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24393" y="540949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Could have been created by the adversary itself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15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51" grpId="0"/>
      <p:bldP spid="35" grpId="0"/>
      <p:bldP spid="44" grpId="0"/>
      <p:bldP spid="47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391" y="1268760"/>
            <a:ext cx="11137237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Digital certificate: </a:t>
            </a:r>
            <a:r>
              <a:rPr lang="en-US" sz="1800" dirty="0"/>
              <a:t>a way of binding a public key to an entity</a:t>
            </a:r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 certificate consists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public key of the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bunch of information identifying the 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Name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Occupation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URL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Email-address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Phone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i="1" dirty="0"/>
              <a:t>digital signature</a:t>
            </a:r>
            <a:r>
              <a:rPr lang="en-US" sz="1600" dirty="0"/>
              <a:t> on all the above by a </a:t>
            </a:r>
            <a:r>
              <a:rPr lang="en-US" sz="1600" b="1" dirty="0"/>
              <a:t>certificate authority (CA)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412776"/>
            <a:ext cx="1584175" cy="15841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53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4" y="1746146"/>
            <a:ext cx="2880320" cy="362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9" y="1760285"/>
            <a:ext cx="2869092" cy="3612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84" y="1760285"/>
            <a:ext cx="2869092" cy="3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3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 (CA)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CA: </a:t>
            </a:r>
            <a:r>
              <a:rPr lang="en-US" sz="1800" dirty="0"/>
              <a:t>an issuer of digital 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Acts as a trusted third-party, certifying (i.e., signing) </a:t>
            </a:r>
            <a:br>
              <a:rPr lang="en-US" sz="1800" dirty="0"/>
            </a:br>
            <a:r>
              <a:rPr lang="en-US" sz="1800" dirty="0"/>
              <a:t>the public keys of other entities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Verifies the identity of a claimed public-key owner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basis of a </a:t>
            </a:r>
            <a:r>
              <a:rPr lang="en-US" sz="1800" b="1" dirty="0"/>
              <a:t>public-key infrastructure (PKI)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68208" y="1988840"/>
            <a:ext cx="2592288" cy="2326412"/>
            <a:chOff x="7896200" y="1484784"/>
            <a:chExt cx="2592288" cy="2326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" t="2586" r="49600" b="52183"/>
            <a:stretch/>
          </p:blipFill>
          <p:spPr>
            <a:xfrm>
              <a:off x="7896200" y="1484784"/>
              <a:ext cx="2592288" cy="23264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60296" y="2420888"/>
              <a:ext cx="980052" cy="64807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511119"/>
                </a:avLst>
              </a:prstTxWarp>
              <a:spAutoFit/>
            </a:bodyPr>
            <a:lstStyle/>
            <a:p>
              <a:r>
                <a:rPr lang="en-US" sz="1000" dirty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Certificate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85696" y="2564904"/>
              <a:ext cx="943282" cy="576064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US" sz="1000" dirty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  Authority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753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key exchange + PKI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>
            <a:off x="4381501" y="319729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73772" y="2846318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772" y="2846318"/>
                <a:ext cx="500843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6098" r="-24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02387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87" y="3411929"/>
                <a:ext cx="227498" cy="307777"/>
              </a:xfrm>
              <a:prstGeom prst="rect">
                <a:avLst/>
              </a:prstGeom>
              <a:blipFill>
                <a:blip r:embed="rId14"/>
                <a:stretch>
                  <a:fillRect l="-13514" r="-1081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619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619272" cy="307777"/>
              </a:xfrm>
              <a:prstGeom prst="rect">
                <a:avLst/>
              </a:prstGeom>
              <a:blipFill>
                <a:blip r:embed="rId15"/>
                <a:stretch>
                  <a:fillRect l="-3922" r="-3922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744072" y="3247639"/>
            <a:ext cx="395488" cy="367221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619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619272" cy="307777"/>
              </a:xfrm>
              <a:prstGeom prst="rect">
                <a:avLst/>
              </a:prstGeom>
              <a:blipFill>
                <a:blip r:embed="rId16"/>
                <a:stretch>
                  <a:fillRect l="-3922" r="-3922" b="-196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 rot="16200000">
            <a:off x="6534405" y="3120954"/>
            <a:ext cx="135509" cy="454214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30" y="1742525"/>
            <a:ext cx="426874" cy="4268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42968"/>
            <a:ext cx="354839" cy="3548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02564"/>
            <a:ext cx="625649" cy="469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35704" y="3638946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4" y="3638946"/>
                <a:ext cx="1021433" cy="313291"/>
              </a:xfrm>
              <a:prstGeom prst="rect">
                <a:avLst/>
              </a:prstGeom>
              <a:blipFill rotWithShape="0">
                <a:blip r:embed="rId21"/>
                <a:stretch>
                  <a:fillRect l="-5389" t="-1961" r="-179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6685" t="-31111" r="-11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409913" y="3286891"/>
                <a:ext cx="2505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CA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13" y="3286891"/>
                <a:ext cx="2505879" cy="276999"/>
              </a:xfrm>
              <a:prstGeom prst="rect">
                <a:avLst/>
              </a:prstGeom>
              <a:blipFill>
                <a:blip r:embed="rId23"/>
                <a:stretch>
                  <a:fillRect l="-5596" t="-30435" r="-2676" b="-478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114211" y="4034236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abort</a:t>
            </a:r>
            <a:endParaRPr lang="en-US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 animBg="1"/>
      <p:bldP spid="50" grpId="0"/>
      <p:bldP spid="37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43250" y="3197736"/>
            <a:ext cx="18726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094910" y="4854270"/>
            <a:ext cx="9745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3333CC"/>
                </a:solidFill>
              </a:rPr>
              <a:t>Security goals:</a:t>
            </a:r>
          </a:p>
          <a:p>
            <a:endParaRPr lang="nb-NO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tx2"/>
                </a:solidFill>
              </a:rPr>
              <a:t>Data integrity: </a:t>
            </a:r>
            <a:r>
              <a:rPr lang="nb-NO" dirty="0">
                <a:solidFill>
                  <a:schemeClr val="tx2"/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tx2"/>
                </a:solidFill>
              </a:rPr>
              <a:t>Data </a:t>
            </a:r>
            <a:r>
              <a:rPr lang="en-US" b="1" dirty="0">
                <a:solidFill>
                  <a:schemeClr val="tx2"/>
                </a:solidFill>
              </a:rPr>
              <a:t>authenticity</a:t>
            </a:r>
            <a:r>
              <a:rPr lang="nb-NO" b="1" dirty="0">
                <a:solidFill>
                  <a:schemeClr val="tx2"/>
                </a:solidFill>
              </a:rPr>
              <a:t>: </a:t>
            </a:r>
            <a:r>
              <a:rPr lang="nb-NO" dirty="0">
                <a:solidFill>
                  <a:schemeClr val="tx2"/>
                </a:solidFill>
              </a:rPr>
              <a:t>message M really originated from Alice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</a:rPr>
              <a:t>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536160" y="3197736"/>
            <a:ext cx="19278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70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M'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Alice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Bob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Adversary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797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a signed certificate?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71664" y="1929637"/>
            <a:ext cx="937317" cy="1294288"/>
            <a:chOff x="8196052" y="1919680"/>
            <a:chExt cx="937317" cy="1294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8" name="TextBox 7"/>
          <p:cNvSpPr txBox="1"/>
          <p:nvPr/>
        </p:nvSpPr>
        <p:spPr>
          <a:xfrm>
            <a:off x="2803914" y="1591807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33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4851648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blipFill rotWithShape="0"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4" y="2060848"/>
            <a:ext cx="770860" cy="632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4813549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38742" y="2863626"/>
            <a:ext cx="35291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“Put </a:t>
            </a:r>
            <a:r>
              <a:rPr lang="en-US" sz="1600" dirty="0">
                <a:latin typeface="Consolas" panose="020B0609020204030204" pitchFamily="49" charset="0"/>
              </a:rPr>
              <a:t>0x349a5 </a:t>
            </a:r>
            <a:r>
              <a:rPr lang="en-US" sz="1600" dirty="0"/>
              <a:t>on your page”</a:t>
            </a:r>
            <a:endParaRPr lang="en-US" sz="1600" b="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6330" y="1408386"/>
            <a:ext cx="1990171" cy="1747462"/>
            <a:chOff x="5015138" y="3265999"/>
            <a:chExt cx="1990171" cy="1747462"/>
          </a:xfrm>
        </p:grpSpPr>
        <p:grpSp>
          <p:nvGrpSpPr>
            <p:cNvPr id="28" name="Group 27"/>
            <p:cNvGrpSpPr/>
            <p:nvPr/>
          </p:nvGrpSpPr>
          <p:grpSpPr>
            <a:xfrm>
              <a:off x="5015138" y="3265999"/>
              <a:ext cx="1990171" cy="1747462"/>
              <a:chOff x="5015138" y="3265999"/>
              <a:chExt cx="1990171" cy="174746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98" b="54080"/>
              <a:stretch/>
            </p:blipFill>
            <p:spPr>
              <a:xfrm>
                <a:off x="5015880" y="3265999"/>
                <a:ext cx="1372352" cy="109910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b="54080"/>
              <a:stretch/>
            </p:blipFill>
            <p:spPr>
              <a:xfrm>
                <a:off x="6384032" y="3265999"/>
                <a:ext cx="621277" cy="109910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t="72996"/>
              <a:stretch/>
            </p:blipFill>
            <p:spPr>
              <a:xfrm>
                <a:off x="6384032" y="4364457"/>
                <a:ext cx="621277" cy="6463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12" r="56998"/>
              <a:stretch/>
            </p:blipFill>
            <p:spPr>
              <a:xfrm>
                <a:off x="5015138" y="4365104"/>
                <a:ext cx="1372352" cy="64835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494920" y="3588626"/>
              <a:ext cx="45845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>
                  <a:latin typeface="Consolas" panose="020B0609020204030204" pitchFamily="49" charset="0"/>
                </a:rPr>
                <a:t>www.bob.com</a:t>
              </a:r>
              <a:endParaRPr lang="en-US" sz="600" b="0" dirty="0">
                <a:latin typeface="Consolas" panose="020B0609020204030204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42131" y="4662429"/>
              <a:ext cx="73576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0x349a5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043953" y="2707342"/>
            <a:ext cx="7897906" cy="1811704"/>
          </a:xfrm>
          <a:custGeom>
            <a:avLst/>
            <a:gdLst>
              <a:gd name="connsiteX0" fmla="*/ 0 w 7897906"/>
              <a:gd name="connsiteY0" fmla="*/ 591671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801916"/>
              <a:gd name="connsiteX1" fmla="*/ 735106 w 7897906"/>
              <a:gd name="connsiteY1" fmla="*/ 1434353 h 1801916"/>
              <a:gd name="connsiteX2" fmla="*/ 2707341 w 7897906"/>
              <a:gd name="connsiteY2" fmla="*/ 1704392 h 1801916"/>
              <a:gd name="connsiteX3" fmla="*/ 6517341 w 7897906"/>
              <a:gd name="connsiteY3" fmla="*/ 1649506 h 1801916"/>
              <a:gd name="connsiteX4" fmla="*/ 7897906 w 7897906"/>
              <a:gd name="connsiteY4" fmla="*/ 0 h 1801916"/>
              <a:gd name="connsiteX0" fmla="*/ 0 w 7897906"/>
              <a:gd name="connsiteY0" fmla="*/ 405058 h 1799183"/>
              <a:gd name="connsiteX1" fmla="*/ 735106 w 7897906"/>
              <a:gd name="connsiteY1" fmla="*/ 1434353 h 1799183"/>
              <a:gd name="connsiteX2" fmla="*/ 2707341 w 7897906"/>
              <a:gd name="connsiteY2" fmla="*/ 1704392 h 1799183"/>
              <a:gd name="connsiteX3" fmla="*/ 6517341 w 7897906"/>
              <a:gd name="connsiteY3" fmla="*/ 1649506 h 1799183"/>
              <a:gd name="connsiteX4" fmla="*/ 7897906 w 7897906"/>
              <a:gd name="connsiteY4" fmla="*/ 0 h 1799183"/>
              <a:gd name="connsiteX0" fmla="*/ 0 w 7897906"/>
              <a:gd name="connsiteY0" fmla="*/ 405058 h 1811704"/>
              <a:gd name="connsiteX1" fmla="*/ 735106 w 7897906"/>
              <a:gd name="connsiteY1" fmla="*/ 1434353 h 1811704"/>
              <a:gd name="connsiteX2" fmla="*/ 2698011 w 7897906"/>
              <a:gd name="connsiteY2" fmla="*/ 1732384 h 1811704"/>
              <a:gd name="connsiteX3" fmla="*/ 6517341 w 7897906"/>
              <a:gd name="connsiteY3" fmla="*/ 1649506 h 1811704"/>
              <a:gd name="connsiteX4" fmla="*/ 7897906 w 7897906"/>
              <a:gd name="connsiteY4" fmla="*/ 0 h 18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906" h="1811704">
                <a:moveTo>
                  <a:pt x="0" y="405058"/>
                </a:moveTo>
                <a:cubicBezTo>
                  <a:pt x="160603" y="1025254"/>
                  <a:pt x="285438" y="1213132"/>
                  <a:pt x="735106" y="1434353"/>
                </a:cubicBezTo>
                <a:cubicBezTo>
                  <a:pt x="1184774" y="1655574"/>
                  <a:pt x="2154182" y="1705856"/>
                  <a:pt x="2698011" y="1732384"/>
                </a:cubicBezTo>
                <a:cubicBezTo>
                  <a:pt x="3241840" y="1758912"/>
                  <a:pt x="5650692" y="1938237"/>
                  <a:pt x="6517341" y="1649506"/>
                </a:cubicBezTo>
                <a:cubicBezTo>
                  <a:pt x="7383990" y="1360775"/>
                  <a:pt x="7640170" y="685053"/>
                  <a:pt x="78979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30472" y="3134059"/>
            <a:ext cx="654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Check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75991" y="4928868"/>
            <a:ext cx="3385857" cy="678198"/>
            <a:chOff x="8175991" y="4928868"/>
            <a:chExt cx="3385857" cy="67819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1" y="4928868"/>
              <a:ext cx="678198" cy="678198"/>
            </a:xfrm>
            <a:prstGeom prst="rect">
              <a:avLst/>
            </a:prstGeom>
            <a:ln/>
          </p:spPr>
        </p:pic>
        <p:grpSp>
          <p:nvGrpSpPr>
            <p:cNvPr id="19" name="Group 18"/>
            <p:cNvGrpSpPr/>
            <p:nvPr/>
          </p:nvGrpSpPr>
          <p:grpSpPr>
            <a:xfrm>
              <a:off x="8842706" y="5009662"/>
              <a:ext cx="2719142" cy="415799"/>
              <a:chOff x="9163082" y="4422731"/>
              <a:chExt cx="2719142" cy="4157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dc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73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7159" y="4422731"/>
                <a:ext cx="506655" cy="415799"/>
              </a:xfrm>
              <a:prstGeom prst="rect">
                <a:avLst/>
              </a:prstGeom>
            </p:spPr>
          </p:pic>
        </p:grpSp>
      </p:grpSp>
      <p:cxnSp>
        <p:nvCxnSpPr>
          <p:cNvPr id="33" name="Straight Arrow Connector 32"/>
          <p:cNvCxnSpPr/>
          <p:nvPr/>
        </p:nvCxnSpPr>
        <p:spPr bwMode="auto">
          <a:xfrm flipH="1" flipV="1">
            <a:off x="4851648" y="5949280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Content Placeholder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7" y="5296751"/>
            <a:ext cx="678198" cy="678198"/>
          </a:xfrm>
          <a:prstGeom prst="rect">
            <a:avLst/>
          </a:prstGeom>
          <a:ln/>
        </p:spPr>
      </p:pic>
      <p:sp>
        <p:nvSpPr>
          <p:cNvPr id="35" name="Oval 34"/>
          <p:cNvSpPr>
            <a:spLocks noChangeAspect="1"/>
          </p:cNvSpPr>
          <p:nvPr/>
        </p:nvSpPr>
        <p:spPr bwMode="auto">
          <a:xfrm>
            <a:off x="2447353" y="3149187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990149" y="224534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611441" y="2823088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735252" y="1213556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10746427" y="3148521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7702416" y="506500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664753" y="5483029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163" y="4805920"/>
            <a:ext cx="4275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validation methods also possible: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Confirmation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DNS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Physical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Passport or driver's license</a:t>
            </a:r>
          </a:p>
          <a:p>
            <a:endParaRPr lang="en-US" sz="16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25855"/>
          <a:stretch/>
        </p:blipFill>
        <p:spPr>
          <a:xfrm>
            <a:off x="8712195" y="1956367"/>
            <a:ext cx="2250656" cy="6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 animBg="1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chains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1412776"/>
            <a:ext cx="2736304" cy="3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6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Root CAs:</a:t>
            </a:r>
            <a:r>
              <a:rPr lang="en-US" dirty="0"/>
              <a:t> CAs that sign other CAs' public keys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/>
              <a:t>   only a few root CAs need to be trusted by end-users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/>
              <a:t>   root CAs can distribute the signing + verification load to smaller CAs 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  single point of failure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Root CAs for the internet: a few large multinational corporations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9023722" y="5568038"/>
            <a:ext cx="1728192" cy="50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t="38430" r="10423" b="26857"/>
          <a:stretch/>
        </p:blipFill>
        <p:spPr>
          <a:xfrm>
            <a:off x="7716393" y="3386316"/>
            <a:ext cx="1656184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36" y="3406639"/>
            <a:ext cx="1631504" cy="91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13" y="3145463"/>
            <a:ext cx="1323589" cy="19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43" y="4571522"/>
            <a:ext cx="1589722" cy="57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18" y="4103230"/>
            <a:ext cx="2153685" cy="12125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45712" y="3776214"/>
            <a:ext cx="2989867" cy="1866555"/>
            <a:chOff x="9042037" y="4725144"/>
            <a:chExt cx="2989867" cy="18665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037" y="5079531"/>
              <a:ext cx="1512168" cy="15121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2309" y="4725144"/>
              <a:ext cx="2029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Root CA signing key</a:t>
              </a:r>
            </a:p>
          </p:txBody>
        </p:sp>
        <p:sp>
          <p:nvSpPr>
            <p:cNvPr id="14" name="Bent Arrow 13"/>
            <p:cNvSpPr/>
            <p:nvPr/>
          </p:nvSpPr>
          <p:spPr bwMode="auto">
            <a:xfrm rot="16200000" flipH="1">
              <a:off x="9731802" y="4917355"/>
              <a:ext cx="316179" cy="298530"/>
            </a:xfrm>
            <a:prstGeom prst="bentArrow">
              <a:avLst>
                <a:gd name="adj1" fmla="val 22718"/>
                <a:gd name="adj2" fmla="val 26477"/>
                <a:gd name="adj3" fmla="val 25000"/>
                <a:gd name="adj4" fmla="val 76277"/>
              </a:avLst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99656" y="2037908"/>
            <a:ext cx="505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/>
              <a:t>;  private key must be </a:t>
            </a:r>
            <a:r>
              <a:rPr lang="en-US" i="1" dirty="0"/>
              <a:t>very heavily </a:t>
            </a:r>
            <a:r>
              <a:rPr lang="en-US" dirty="0"/>
              <a:t>guarded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7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/ TLS + PKI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pic>
        <p:nvPicPr>
          <p:cNvPr id="31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3" y="2779098"/>
            <a:ext cx="444827" cy="444827"/>
          </a:xfrm>
          <a:prstGeom prst="rect">
            <a:avLst/>
          </a:prstGeom>
          <a:ln/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6098" r="-243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31" idx="2"/>
          </p:cNvCxnSpPr>
          <p:nvPr/>
        </p:nvCxnSpPr>
        <p:spPr bwMode="auto">
          <a:xfrm flipH="1" flipV="1">
            <a:off x="6645957" y="3223925"/>
            <a:ext cx="43066" cy="229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 bwMode="auto">
          <a:xfrm>
            <a:off x="5553074" y="3257619"/>
            <a:ext cx="947738" cy="39239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392393">
                <a:moveTo>
                  <a:pt x="0" y="378620"/>
                </a:moveTo>
                <a:cubicBezTo>
                  <a:pt x="216297" y="404416"/>
                  <a:pt x="480219" y="396478"/>
                  <a:pt x="638175" y="333375"/>
                </a:cubicBezTo>
                <a:cubicBezTo>
                  <a:pt x="796131" y="270272"/>
                  <a:pt x="867172" y="138509"/>
                  <a:pt x="947738" y="0"/>
                </a:cubicBezTo>
              </a:path>
            </a:pathLst>
          </a:cu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8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3514" r="-108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/>
          <p:cNvSpPr/>
          <p:nvPr/>
        </p:nvSpPr>
        <p:spPr>
          <a:xfrm rot="16200000">
            <a:off x="6648329" y="3631841"/>
            <a:ext cx="135509" cy="46163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blipFill rotWithShape="0">
                <a:blip r:embed="rId15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844309" y="3247639"/>
            <a:ext cx="295251" cy="81350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blipFill rotWithShape="0">
                <a:blip r:embed="rId16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91" y="2779098"/>
            <a:ext cx="444827" cy="444827"/>
          </a:xfrm>
          <a:prstGeom prst="rect">
            <a:avLst/>
          </a:prstGeom>
          <a:ln/>
        </p:spPr>
      </p:pic>
      <p:sp>
        <p:nvSpPr>
          <p:cNvPr id="56" name="Left Brace 55"/>
          <p:cNvSpPr/>
          <p:nvPr/>
        </p:nvSpPr>
        <p:spPr>
          <a:xfrm rot="16200000">
            <a:off x="7440861" y="3994000"/>
            <a:ext cx="135509" cy="64631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E98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10526" r="-1052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 60"/>
          <p:cNvSpPr/>
          <p:nvPr/>
        </p:nvSpPr>
        <p:spPr bwMode="auto">
          <a:xfrm>
            <a:off x="7696958" y="3251550"/>
            <a:ext cx="251359" cy="1291337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808326"/>
              <a:gd name="connsiteY0" fmla="*/ 589338 h 589338"/>
              <a:gd name="connsiteX1" fmla="*/ 808302 w 808326"/>
              <a:gd name="connsiteY1" fmla="*/ 439961 h 589338"/>
              <a:gd name="connsiteX2" fmla="*/ 0 w 808326"/>
              <a:gd name="connsiteY2" fmla="*/ 0 h 589338"/>
              <a:gd name="connsiteX0" fmla="*/ 21716 w 815521"/>
              <a:gd name="connsiteY0" fmla="*/ 589338 h 589338"/>
              <a:gd name="connsiteX1" fmla="*/ 808302 w 815521"/>
              <a:gd name="connsiteY1" fmla="*/ 439961 h 589338"/>
              <a:gd name="connsiteX2" fmla="*/ 0 w 815521"/>
              <a:gd name="connsiteY2" fmla="*/ 0 h 589338"/>
              <a:gd name="connsiteX0" fmla="*/ 21716 w 825262"/>
              <a:gd name="connsiteY0" fmla="*/ 589338 h 589338"/>
              <a:gd name="connsiteX1" fmla="*/ 808302 w 825262"/>
              <a:gd name="connsiteY1" fmla="*/ 439961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5262"/>
              <a:gd name="connsiteY0" fmla="*/ 589338 h 589338"/>
              <a:gd name="connsiteX1" fmla="*/ 808302 w 825262"/>
              <a:gd name="connsiteY1" fmla="*/ 444169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4267"/>
              <a:gd name="connsiteY0" fmla="*/ 589338 h 589338"/>
              <a:gd name="connsiteX1" fmla="*/ 808302 w 824267"/>
              <a:gd name="connsiteY1" fmla="*/ 444169 h 589338"/>
              <a:gd name="connsiteX2" fmla="*/ 507746 w 824267"/>
              <a:gd name="connsiteY2" fmla="*/ 236189 h 589338"/>
              <a:gd name="connsiteX3" fmla="*/ 0 w 824267"/>
              <a:gd name="connsiteY3" fmla="*/ 0 h 589338"/>
              <a:gd name="connsiteX0" fmla="*/ 21716 w 851659"/>
              <a:gd name="connsiteY0" fmla="*/ 589338 h 589338"/>
              <a:gd name="connsiteX1" fmla="*/ 837026 w 851659"/>
              <a:gd name="connsiteY1" fmla="*/ 403498 h 589338"/>
              <a:gd name="connsiteX2" fmla="*/ 507746 w 851659"/>
              <a:gd name="connsiteY2" fmla="*/ 236189 h 589338"/>
              <a:gd name="connsiteX3" fmla="*/ 0 w 851659"/>
              <a:gd name="connsiteY3" fmla="*/ 0 h 589338"/>
              <a:gd name="connsiteX0" fmla="*/ 21716 w 856593"/>
              <a:gd name="connsiteY0" fmla="*/ 589338 h 589338"/>
              <a:gd name="connsiteX1" fmla="*/ 837026 w 856593"/>
              <a:gd name="connsiteY1" fmla="*/ 403498 h 589338"/>
              <a:gd name="connsiteX2" fmla="*/ 555620 w 856593"/>
              <a:gd name="connsiteY2" fmla="*/ 230579 h 589338"/>
              <a:gd name="connsiteX3" fmla="*/ 0 w 856593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60586"/>
              <a:gd name="connsiteY0" fmla="*/ 589338 h 589338"/>
              <a:gd name="connsiteX1" fmla="*/ 837026 w 860586"/>
              <a:gd name="connsiteY1" fmla="*/ 403498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60586"/>
              <a:gd name="connsiteY0" fmla="*/ 589338 h 589338"/>
              <a:gd name="connsiteX1" fmla="*/ 837027 w 860586"/>
              <a:gd name="connsiteY1" fmla="*/ 404900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37106"/>
              <a:gd name="connsiteY0" fmla="*/ 589338 h 589338"/>
              <a:gd name="connsiteX1" fmla="*/ 837027 w 837106"/>
              <a:gd name="connsiteY1" fmla="*/ 404900 h 589338"/>
              <a:gd name="connsiteX2" fmla="*/ 555620 w 837106"/>
              <a:gd name="connsiteY2" fmla="*/ 230579 h 589338"/>
              <a:gd name="connsiteX3" fmla="*/ 0 w 837106"/>
              <a:gd name="connsiteY3" fmla="*/ 0 h 589338"/>
              <a:gd name="connsiteX0" fmla="*/ 21716 w 865236"/>
              <a:gd name="connsiteY0" fmla="*/ 589338 h 589338"/>
              <a:gd name="connsiteX1" fmla="*/ 837027 w 865236"/>
              <a:gd name="connsiteY1" fmla="*/ 404900 h 589338"/>
              <a:gd name="connsiteX2" fmla="*/ 584345 w 865236"/>
              <a:gd name="connsiteY2" fmla="*/ 231982 h 589338"/>
              <a:gd name="connsiteX3" fmla="*/ 0 w 865236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97685"/>
              <a:gd name="connsiteY0" fmla="*/ 589338 h 589338"/>
              <a:gd name="connsiteX1" fmla="*/ 875327 w 897685"/>
              <a:gd name="connsiteY1" fmla="*/ 432949 h 589338"/>
              <a:gd name="connsiteX2" fmla="*/ 584345 w 897685"/>
              <a:gd name="connsiteY2" fmla="*/ 231982 h 589338"/>
              <a:gd name="connsiteX3" fmla="*/ 0 w 897685"/>
              <a:gd name="connsiteY3" fmla="*/ 0 h 589338"/>
              <a:gd name="connsiteX0" fmla="*/ 21716 w 884413"/>
              <a:gd name="connsiteY0" fmla="*/ 589338 h 589338"/>
              <a:gd name="connsiteX1" fmla="*/ 860963 w 884413"/>
              <a:gd name="connsiteY1" fmla="*/ 414016 h 589338"/>
              <a:gd name="connsiteX2" fmla="*/ 584345 w 884413"/>
              <a:gd name="connsiteY2" fmla="*/ 231982 h 589338"/>
              <a:gd name="connsiteX3" fmla="*/ 0 w 884413"/>
              <a:gd name="connsiteY3" fmla="*/ 0 h 589338"/>
              <a:gd name="connsiteX0" fmla="*/ 21716 w 863312"/>
              <a:gd name="connsiteY0" fmla="*/ 589338 h 589338"/>
              <a:gd name="connsiteX1" fmla="*/ 860963 w 863312"/>
              <a:gd name="connsiteY1" fmla="*/ 414016 h 589338"/>
              <a:gd name="connsiteX2" fmla="*/ 584345 w 863312"/>
              <a:gd name="connsiteY2" fmla="*/ 231982 h 589338"/>
              <a:gd name="connsiteX3" fmla="*/ 0 w 863312"/>
              <a:gd name="connsiteY3" fmla="*/ 0 h 589338"/>
              <a:gd name="connsiteX0" fmla="*/ 136614 w 978210"/>
              <a:gd name="connsiteY0" fmla="*/ 591441 h 591441"/>
              <a:gd name="connsiteX1" fmla="*/ 975861 w 978210"/>
              <a:gd name="connsiteY1" fmla="*/ 416119 h 591441"/>
              <a:gd name="connsiteX2" fmla="*/ 699243 w 978210"/>
              <a:gd name="connsiteY2" fmla="*/ 234085 h 591441"/>
              <a:gd name="connsiteX3" fmla="*/ 0 w 978210"/>
              <a:gd name="connsiteY3" fmla="*/ 0 h 591441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837187"/>
              <a:gd name="connsiteY0" fmla="*/ 568300 h 568300"/>
              <a:gd name="connsiteX1" fmla="*/ 832238 w 837187"/>
              <a:gd name="connsiteY1" fmla="*/ 376149 h 568300"/>
              <a:gd name="connsiteX2" fmla="*/ 641794 w 837187"/>
              <a:gd name="connsiteY2" fmla="*/ 210944 h 568300"/>
              <a:gd name="connsiteX3" fmla="*/ 0 w 837187"/>
              <a:gd name="connsiteY3" fmla="*/ 0 h 568300"/>
              <a:gd name="connsiteX0" fmla="*/ 0 w 758022"/>
              <a:gd name="connsiteY0" fmla="*/ 570404 h 570404"/>
              <a:gd name="connsiteX1" fmla="*/ 753073 w 758022"/>
              <a:gd name="connsiteY1" fmla="*/ 378253 h 570404"/>
              <a:gd name="connsiteX2" fmla="*/ 562629 w 758022"/>
              <a:gd name="connsiteY2" fmla="*/ 213048 h 570404"/>
              <a:gd name="connsiteX3" fmla="*/ 7008 w 758022"/>
              <a:gd name="connsiteY3" fmla="*/ 0 h 5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022" h="570404">
                <a:moveTo>
                  <a:pt x="0" y="570404"/>
                </a:moveTo>
                <a:cubicBezTo>
                  <a:pt x="395826" y="566749"/>
                  <a:pt x="731113" y="452538"/>
                  <a:pt x="753073" y="378253"/>
                </a:cubicBezTo>
                <a:cubicBezTo>
                  <a:pt x="775033" y="303968"/>
                  <a:pt x="726071" y="279363"/>
                  <a:pt x="562629" y="213048"/>
                </a:cubicBezTo>
                <a:cubicBezTo>
                  <a:pt x="406148" y="153953"/>
                  <a:pt x="230513" y="75224"/>
                  <a:pt x="7008" y="0"/>
                </a:cubicBezTo>
              </a:path>
            </a:pathLst>
          </a:custGeom>
          <a:noFill/>
          <a:ln w="12700" cap="flat" cmpd="sng" algn="ctr">
            <a:solidFill>
              <a:srgbClr val="CC00FF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513423" y="2231591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31591"/>
                <a:ext cx="718402" cy="334194"/>
              </a:xfrm>
              <a:prstGeom prst="rect">
                <a:avLst/>
              </a:prstGeom>
              <a:blipFill>
                <a:blip r:embed="rId19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6685" t="-31111" r="-11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blipFill>
                <a:blip r:embed="rId24"/>
                <a:stretch>
                  <a:fillRect l="-5505" t="-20370" r="-459" b="-296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blipFill>
                <a:blip r:embed="rId25"/>
                <a:stretch>
                  <a:fillRect l="-5263" t="-20370" r="-458" b="-296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106591" y="4459178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abort</a:t>
            </a:r>
            <a:endParaRPr lang="en-US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blipFill rotWithShape="0">
                <a:blip r:embed="rId2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  <p:bldP spid="57" grpId="0"/>
      <p:bldP spid="61" grpId="0" animBg="1"/>
      <p:bldP spid="43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an internet root CA?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Need to prove yourself (trust)worthy to browser and OS vendors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Microsoft Root Certificate Program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Mozilla CA Certificate Program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Apple Root Certificate Program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Chrome Root CA Program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Lot's of auditing and paperwork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Many formal technical and non-technical security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CA/Browser forum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Baseline Requirements v1.7.3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77" y="3115481"/>
            <a:ext cx="1403854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8868308" y="4221089"/>
            <a:ext cx="1728192" cy="504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29" y="3072372"/>
            <a:ext cx="580806" cy="580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09" y="2173188"/>
            <a:ext cx="571322" cy="571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46" y="2004483"/>
            <a:ext cx="781752" cy="58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65" y="2565810"/>
            <a:ext cx="551529" cy="643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71" y="2225685"/>
            <a:ext cx="529129" cy="5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9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DigiNotar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3" y="1027586"/>
            <a:ext cx="5040559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Dutch root CA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Lost control of their private signing key in 2011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Fraudulent certificates issued for Gmail, Yahoo!, Mozilla, WordPress,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30 000 Iranian Gmail users targeted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67" y="1216903"/>
            <a:ext cx="5914564" cy="2551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67" y="4005064"/>
            <a:ext cx="5914564" cy="2025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0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PKIs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8172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Organization PKIs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eduroam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1669575" y="4179169"/>
            <a:ext cx="986062" cy="829996"/>
          </a:xfrm>
          <a:prstGeom prst="rect">
            <a:avLst/>
          </a:prstGeom>
        </p:spPr>
      </p:pic>
      <p:pic>
        <p:nvPicPr>
          <p:cNvPr id="1026" name="Picture 2" descr="How to create Simple Wifi Access Point Finder Using Pyth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100453"/>
            <a:ext cx="866077" cy="8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00" y="4432352"/>
            <a:ext cx="582851" cy="582851"/>
          </a:xfrm>
          <a:prstGeom prst="rect">
            <a:avLst/>
          </a:prstGeom>
          <a:ln/>
        </p:spPr>
      </p:pic>
      <p:pic>
        <p:nvPicPr>
          <p:cNvPr id="1034" name="Picture 10" descr="Event: reading of landy poems in Pashto at the University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2361" r="75267" b="64862"/>
          <a:stretch/>
        </p:blipFill>
        <p:spPr bwMode="auto">
          <a:xfrm>
            <a:off x="6312024" y="3746803"/>
            <a:ext cx="880944" cy="3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351584" y="5301208"/>
            <a:ext cx="39604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34" y="5330963"/>
            <a:ext cx="460803" cy="460803"/>
          </a:xfrm>
          <a:prstGeom prst="rect">
            <a:avLst/>
          </a:prstGeom>
          <a:ln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047" y="2766915"/>
            <a:ext cx="713039" cy="984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24" y="4101869"/>
            <a:ext cx="713039" cy="984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008" y="1535104"/>
            <a:ext cx="713039" cy="984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505" y="4225441"/>
            <a:ext cx="713039" cy="984595"/>
          </a:xfrm>
          <a:prstGeom prst="rect">
            <a:avLst/>
          </a:prstGeom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93" y="4458851"/>
            <a:ext cx="582851" cy="582851"/>
          </a:xfrm>
          <a:prstGeom prst="rect">
            <a:avLst/>
          </a:prstGeom>
          <a:ln/>
        </p:spPr>
      </p:pic>
      <p:grpSp>
        <p:nvGrpSpPr>
          <p:cNvPr id="10" name="Group 9"/>
          <p:cNvGrpSpPr/>
          <p:nvPr/>
        </p:nvGrpSpPr>
        <p:grpSpPr>
          <a:xfrm>
            <a:off x="7820854" y="2117845"/>
            <a:ext cx="1200477" cy="524082"/>
            <a:chOff x="7820854" y="2117845"/>
            <a:chExt cx="1200477" cy="5240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854" y="2191115"/>
              <a:ext cx="1200477" cy="4508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08" y="2117845"/>
              <a:ext cx="192866" cy="128834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021798"/>
            <a:ext cx="1200477" cy="45081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7872252" y="3573016"/>
            <a:ext cx="937387" cy="85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34" y="2925234"/>
            <a:ext cx="582851" cy="582851"/>
          </a:xfrm>
          <a:prstGeom prst="rect">
            <a:avLst/>
          </a:prstGeom>
          <a:ln/>
        </p:spPr>
      </p:pic>
      <p:pic>
        <p:nvPicPr>
          <p:cNvPr id="3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22" y="1652781"/>
            <a:ext cx="582851" cy="582851"/>
          </a:xfrm>
          <a:prstGeom prst="rect">
            <a:avLst/>
          </a:prstGeom>
          <a:ln/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9429309" y="2254334"/>
            <a:ext cx="937387" cy="85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9210606" y="3585144"/>
            <a:ext cx="916815" cy="810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8809639" y="3805646"/>
            <a:ext cx="1336773" cy="354864"/>
            <a:chOff x="8252105" y="5572529"/>
            <a:chExt cx="1336773" cy="35486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8300389" y="5572529"/>
              <a:ext cx="1288489" cy="3548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05" y="5602828"/>
              <a:ext cx="1197458" cy="309061"/>
            </a:xfrm>
            <a:prstGeom prst="rect">
              <a:avLst/>
            </a:prstGeom>
          </p:spPr>
        </p:pic>
      </p:grpSp>
      <p:cxnSp>
        <p:nvCxnSpPr>
          <p:cNvPr id="38" name="Straight Arrow Connector 37"/>
          <p:cNvCxnSpPr/>
          <p:nvPr/>
        </p:nvCxnSpPr>
        <p:spPr bwMode="auto">
          <a:xfrm>
            <a:off x="4368798" y="6237312"/>
            <a:ext cx="19432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66" y="5209141"/>
            <a:ext cx="243840" cy="2438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01" y="5161645"/>
            <a:ext cx="243840" cy="24384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56931" y="5422866"/>
            <a:ext cx="6989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TLS +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12" y="5920787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1704" y="5100738"/>
            <a:ext cx="5400600" cy="1120097"/>
          </a:xfrm>
        </p:spPr>
        <p:txBody>
          <a:bodyPr/>
          <a:lstStyle/>
          <a:p>
            <a:pPr algn="ctr"/>
            <a:r>
              <a:rPr lang="en-US" sz="2400" b="1" dirty="0"/>
              <a:t>End of Part II</a:t>
            </a:r>
          </a:p>
          <a:p>
            <a:pPr algn="ctr"/>
            <a:r>
              <a:rPr lang="en-US" sz="2400" b="1" dirty="0"/>
              <a:t>(Asymmetric crypto)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367808" y="1412776"/>
            <a:ext cx="5509220" cy="3228415"/>
            <a:chOff x="3467100" y="1195923"/>
            <a:chExt cx="8165503" cy="4785002"/>
          </a:xfrm>
        </p:grpSpPr>
        <p:grpSp>
          <p:nvGrpSpPr>
            <p:cNvPr id="21" name="Group 20"/>
            <p:cNvGrpSpPr/>
            <p:nvPr/>
          </p:nvGrpSpPr>
          <p:grpSpPr>
            <a:xfrm>
              <a:off x="3897284" y="1195923"/>
              <a:ext cx="4052392" cy="4785002"/>
              <a:chOff x="4832232" y="561256"/>
              <a:chExt cx="4052392" cy="478500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b="1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 bwMode="auto">
            <a:xfrm flipV="1">
              <a:off x="3467100" y="1524000"/>
              <a:ext cx="4387850" cy="37020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Flowchart: Connector 24"/>
            <p:cNvSpPr>
              <a:spLocks noChangeAspect="1"/>
            </p:cNvSpPr>
            <p:nvPr/>
          </p:nvSpPr>
          <p:spPr bwMode="auto">
            <a:xfrm>
              <a:off x="4332182" y="43752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26" name="Flowchart: Connector 25"/>
            <p:cNvSpPr>
              <a:spLocks noChangeAspect="1"/>
            </p:cNvSpPr>
            <p:nvPr/>
          </p:nvSpPr>
          <p:spPr bwMode="auto">
            <a:xfrm>
              <a:off x="7153296" y="1991628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 bwMode="auto">
            <a:xfrm flipV="1">
              <a:off x="6256275" y="1471613"/>
              <a:ext cx="0" cy="43807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lowchart: Connector 29"/>
            <p:cNvSpPr>
              <a:spLocks noChangeAspect="1"/>
            </p:cNvSpPr>
            <p:nvPr/>
          </p:nvSpPr>
          <p:spPr bwMode="auto">
            <a:xfrm>
              <a:off x="6184275" y="28023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31" name="Flowchart: Connector 30"/>
            <p:cNvSpPr>
              <a:spLocks noChangeAspect="1"/>
            </p:cNvSpPr>
            <p:nvPr/>
          </p:nvSpPr>
          <p:spPr bwMode="auto">
            <a:xfrm>
              <a:off x="6184275" y="4542459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1758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asymmetric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3237462"/>
                  </p:ext>
                </p:extLst>
              </p:nvPr>
            </p:nvGraphicFramePr>
            <p:xfrm>
              <a:off x="623392" y="840287"/>
              <a:ext cx="11233248" cy="3360293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44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123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Functionality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Hardness assumption / security</a:t>
                          </a:r>
                          <a:r>
                            <a:rPr lang="en-US" sz="1400" baseline="0" dirty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Diffie</a:t>
                          </a:r>
                          <a:r>
                            <a:rPr lang="en-US" sz="1400" dirty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b-NO" sz="1400" dirty="0"/>
                            <a:t>Derive shared value</a:t>
                          </a:r>
                          <a:r>
                            <a:rPr lang="nb-NO" sz="1400" baseline="0" dirty="0"/>
                            <a:t> (key)</a:t>
                          </a:r>
                          <a:r>
                            <a:rPr lang="nb-NO" sz="1400" dirty="0"/>
                            <a:t> in a cyclic group</a:t>
                          </a:r>
                          <a:br>
                            <a:rPr lang="nb-NO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/>
                            <a:t>Diffie</a:t>
                          </a:r>
                          <a:r>
                            <a:rPr lang="en-US" sz="1400" dirty="0"/>
                            <a:t>-Hellman (DH)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n-lt"/>
                              <a:cs typeface="+mn-cs"/>
                            </a:rPr>
                            <a:t>DH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/>
                            <a:t>DH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,+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/>
                            <a:t>DH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Encrypt variable-length input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l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Confidentiality:</a:t>
                          </a:r>
                          <a:r>
                            <a:rPr lang="en-US" sz="1400" baseline="0" dirty="0"/>
                            <a:t> a</a:t>
                          </a:r>
                          <a:r>
                            <a:rPr lang="en-US" sz="1400" dirty="0"/>
                            <a:t>ttacker</a:t>
                          </a:r>
                          <a:r>
                            <a:rPr lang="en-US" sz="1400" baseline="0" dirty="0"/>
                            <a:t> should learn nothing about plaintext (except length) from </a:t>
                          </a:r>
                          <a:r>
                            <a:rPr lang="en-US" sz="1400" baseline="0" dirty="0" err="1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Hashed/Padded RSA</a:t>
                          </a:r>
                        </a:p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Create signature on variable length input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Sign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oMath>
                            </m:oMathPara>
                          </a14:m>
                          <a:endParaRPr lang="nb-NO" sz="1400" b="0" dirty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Vrfy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𝒱𝒦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Integrity: attacker shouldn't</a:t>
                          </a:r>
                          <a:r>
                            <a:rPr lang="en-US" sz="1400" baseline="0" dirty="0"/>
                            <a:t> be</a:t>
                          </a:r>
                          <a:r>
                            <a:rPr lang="en-US" sz="1400" dirty="0"/>
                            <a:t> able</a:t>
                          </a:r>
                          <a:r>
                            <a:rPr lang="en-US" sz="1400" baseline="0" dirty="0"/>
                            <a:t> to forge messages, i.e., create new messages with valid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3237462"/>
                  </p:ext>
                </p:extLst>
              </p:nvPr>
            </p:nvGraphicFramePr>
            <p:xfrm>
              <a:off x="623392" y="840287"/>
              <a:ext cx="11233248" cy="3360293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44016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7444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31236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Hardness assumption / security</a:t>
                          </a:r>
                          <a:r>
                            <a:rPr lang="en-US" sz="1400" baseline="0" dirty="0" smtClean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81533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74" t="-65625" r="-161789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(DH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+mn-lt"/>
                              <a:cs typeface="+mn-cs"/>
                            </a:rPr>
                            <a:t>DH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944" t="-65625" r="-1056" b="-4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74" t="-127749" r="-161789" b="-68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</a:t>
                          </a:r>
                          <a:r>
                            <a:rPr lang="en-US" sz="1400" baseline="0" dirty="0" err="1" smtClean="0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Hashed/Padded RSA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74" t="-362500" r="-161789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signatures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7963698"/>
                  </p:ext>
                </p:extLst>
              </p:nvPr>
            </p:nvGraphicFramePr>
            <p:xfrm>
              <a:off x="623392" y="4208009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30832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|≈2000–3000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Subgroups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oMath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 prime)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𝑭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,+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(typically)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 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not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≈2000–4000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7963698"/>
                  </p:ext>
                </p:extLst>
              </p:nvPr>
            </p:nvGraphicFramePr>
            <p:xfrm>
              <a:off x="623392" y="4208009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84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57778" r="-438192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57778" r="-274813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57778" r="-906" b="-3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48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253571" r="-438192" b="-3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253571" r="-274813" b="-3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253571" r="-906" b="-3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320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158400" r="-438192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158400" r="-274813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158400" r="-906" b="-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380000" r="-43819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380000" r="-27481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380000" r="-906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197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 computers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348880"/>
            <a:ext cx="34735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Alice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Bob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41525" y="2218395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tagging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verification  algorithm (public)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7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 bwMode="auto">
          <a:xfrm>
            <a:off x="6600056" y="495654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 </a:t>
            </a:r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tagging / verification key (secret)		</a:t>
            </a: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  <a:endCxn id="39" idx="1"/>
          </p:cNvCxnSpPr>
          <p:nvPr/>
        </p:nvCxnSpPr>
        <p:spPr bwMode="auto">
          <a:xfrm>
            <a:off x="4306353" y="3197616"/>
            <a:ext cx="41117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lbow Connector 39"/>
          <p:cNvCxnSpPr/>
          <p:nvPr/>
        </p:nvCxnSpPr>
        <p:spPr bwMode="auto">
          <a:xfrm rot="10800000" flipV="1">
            <a:off x="8818834" y="2402009"/>
            <a:ext cx="1183399" cy="41311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lbow Connector 42"/>
          <p:cNvCxnSpPr/>
          <p:nvPr/>
        </p:nvCxnSpPr>
        <p:spPr bwMode="auto">
          <a:xfrm>
            <a:off x="2206751" y="2363466"/>
            <a:ext cx="1711139" cy="45801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stCxn id="39" idx="2"/>
          </p:cNvCxnSpPr>
          <p:nvPr/>
        </p:nvCxnSpPr>
        <p:spPr bwMode="auto">
          <a:xfrm>
            <a:off x="8818833" y="3567407"/>
            <a:ext cx="0" cy="42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2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004759" y="3169670"/>
            <a:ext cx="501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395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signatures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Alice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Bob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rgbClr val="FF0000"/>
                </a:solidFill>
              </a:rPr>
              <a:t>sk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47363" y="2201954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</a:rPr>
              <a:t>vk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tagging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verification  algorithm (public)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7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6568998" y="510442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sk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b="1" dirty="0">
                <a:solidFill>
                  <a:srgbClr val="FF0000"/>
                </a:solidFill>
              </a:rPr>
              <a:t>:</a:t>
            </a:r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</a:rPr>
              <a:t>signing key (secret)	</a:t>
            </a:r>
          </a:p>
          <a:p>
            <a:endParaRPr lang="nb-NO" sz="2000" dirty="0">
              <a:solidFill>
                <a:schemeClr val="tx2"/>
              </a:solidFill>
            </a:endParaRP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vk :</a:t>
            </a:r>
            <a:r>
              <a:rPr lang="nb-NO" sz="2000" dirty="0">
                <a:solidFill>
                  <a:schemeClr val="tx2"/>
                </a:solidFill>
              </a:rPr>
              <a:t> verification key (public)	</a:t>
            </a: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37"/>
          <p:cNvCxnSpPr>
            <a:stCxn id="39" idx="3"/>
            <a:endCxn id="43" idx="1"/>
          </p:cNvCxnSpPr>
          <p:nvPr/>
        </p:nvCxnSpPr>
        <p:spPr bwMode="auto">
          <a:xfrm>
            <a:off x="4306353" y="3197616"/>
            <a:ext cx="41117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/>
          <p:nvPr/>
        </p:nvCxnSpPr>
        <p:spPr bwMode="auto">
          <a:xfrm rot="10800000" flipV="1">
            <a:off x="8818834" y="2402009"/>
            <a:ext cx="1183399" cy="41311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/>
          <p:nvPr/>
        </p:nvCxnSpPr>
        <p:spPr bwMode="auto">
          <a:xfrm>
            <a:off x="2206751" y="2363466"/>
            <a:ext cx="1711139" cy="45801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3" idx="2"/>
          </p:cNvCxnSpPr>
          <p:nvPr/>
        </p:nvCxnSpPr>
        <p:spPr bwMode="auto">
          <a:xfrm>
            <a:off x="8818833" y="3567407"/>
            <a:ext cx="0" cy="42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2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004759" y="3169670"/>
            <a:ext cx="501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959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vs. digital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MACs can only be verified by party sharing </a:t>
                </a:r>
                <a:br>
                  <a:rPr lang="en-US" dirty="0"/>
                </a:br>
                <a:r>
                  <a:rPr lang="en-US" dirty="0"/>
                  <a:t>the same key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Digital signatures can be verified by </a:t>
                </a:r>
                <a:r>
                  <a:rPr lang="en-US" i="1" dirty="0"/>
                  <a:t>anyone</a:t>
                </a:r>
                <a:r>
                  <a:rPr lang="en-US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Non-repudiation: </a:t>
                </a:r>
                <a:r>
                  <a:rPr lang="en-US" dirty="0"/>
                  <a:t>Alice cannot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nb-NO" b="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But she can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(since Bob could have done it) 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354758"/>
            <a:ext cx="4256134" cy="12421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996952"/>
            <a:ext cx="4256134" cy="12421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28248" y="43229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Digital signature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92119" y="110445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56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digital signatures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Electronic document signing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HTTPS / TLS certificates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Software installation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sender authentication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b="7270"/>
          <a:stretch/>
        </p:blipFill>
        <p:spPr>
          <a:xfrm>
            <a:off x="5317665" y="1628800"/>
            <a:ext cx="6442964" cy="36724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390417" y="3717032"/>
            <a:ext cx="2433775" cy="288032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8832304" y="2492896"/>
            <a:ext cx="2433775" cy="576064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685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 – syntax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:( )→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𝒱𝒦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blipFill>
                <a:blip r:embed="rId2"/>
                <a:stretch>
                  <a:fillRect l="-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nb-NO" b="0" dirty="0"/>
                  <a:t>A </a:t>
                </a:r>
                <a:r>
                  <a:rPr lang="nb-NO" b="1" dirty="0"/>
                  <a:t>digital signature</a:t>
                </a:r>
                <a:r>
                  <a:rPr lang="nb-NO" b="0" dirty="0"/>
                  <a:t> scheme is a tuple of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23" t="-28889" r="-47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blipFill>
                <a:blip r:embed="rId4"/>
                <a:stretch>
                  <a:fillRect l="-42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𝒱𝒦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blipFill>
                <a:blip r:embed="rId5"/>
                <a:stretch>
                  <a:fillRect l="-3922" r="-108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4738" y="2160294"/>
                <a:ext cx="3013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8" y="2160294"/>
                <a:ext cx="3013389" cy="276999"/>
              </a:xfrm>
              <a:prstGeom prst="rect">
                <a:avLst/>
              </a:prstGeom>
              <a:blipFill>
                <a:blip r:embed="rId6"/>
                <a:stretch>
                  <a:fillRect l="-283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5506" y="2160294"/>
                <a:ext cx="373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Vrf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2160294"/>
                <a:ext cx="3739806" cy="276999"/>
              </a:xfrm>
              <a:prstGeom prst="rect">
                <a:avLst/>
              </a:prstGeom>
              <a:blipFill>
                <a:blip r:embed="rId7"/>
                <a:stretch>
                  <a:fillRect l="-228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"/>
          <p:cNvSpPr txBox="1">
            <a:spLocks/>
          </p:cNvSpPr>
          <p:nvPr/>
        </p:nvSpPr>
        <p:spPr>
          <a:xfrm>
            <a:off x="10794871" y="6260364"/>
            <a:ext cx="562785" cy="32468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/>
                  <a:t>Correctness: </a:t>
                </a:r>
                <a:r>
                  <a:rPr lang="nb-NO" sz="1600" dirty="0"/>
                  <a:t>f</a:t>
                </a:r>
                <a:r>
                  <a:rPr lang="nb-NO" sz="16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050022" y="3177130"/>
            <a:ext cx="7142322" cy="3190690"/>
            <a:chOff x="2378736" y="3374347"/>
            <a:chExt cx="7142322" cy="3190690"/>
          </a:xfrm>
        </p:grpSpPr>
        <p:sp>
          <p:nvSpPr>
            <p:cNvPr id="14" name="TextBox 13"/>
            <p:cNvSpPr txBox="1"/>
            <p:nvPr/>
          </p:nvSpPr>
          <p:spPr>
            <a:xfrm>
              <a:off x="5176291" y="6195705"/>
              <a:ext cx="182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Adversary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20" idx="3"/>
              <a:endCxn id="16" idx="1"/>
            </p:cNvCxnSpPr>
            <p:nvPr/>
          </p:nvCxnSpPr>
          <p:spPr bwMode="auto">
            <a:xfrm>
              <a:off x="286007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Elbow Connector 18"/>
            <p:cNvCxnSpPr>
              <a:stCxn id="26" idx="1"/>
              <a:endCxn id="16" idx="0"/>
            </p:cNvCxnSpPr>
            <p:nvPr/>
          </p:nvCxnSpPr>
          <p:spPr bwMode="auto">
            <a:xfrm rot="10800000" flipV="1">
              <a:off x="3813692" y="460145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23" idx="3"/>
              <a:endCxn id="22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Up-Down Arrow 23"/>
            <p:cNvSpPr/>
            <p:nvPr/>
          </p:nvSpPr>
          <p:spPr bwMode="auto">
            <a:xfrm>
              <a:off x="5623441" y="5591385"/>
              <a:ext cx="301839" cy="64617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31" idx="2"/>
              <a:endCxn id="26" idx="0"/>
            </p:cNvCxnSpPr>
            <p:nvPr/>
          </p:nvCxnSpPr>
          <p:spPr bwMode="auto">
            <a:xfrm>
              <a:off x="5723427" y="3985171"/>
              <a:ext cx="0" cy="4162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5556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34384" y="4235700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384" y="4235700"/>
                  <a:ext cx="706704" cy="363736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33489" y="4228363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489" y="4228363"/>
                  <a:ext cx="706704" cy="363736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blipFill>
                  <a:blip r:embed="rId20"/>
                  <a:stretch>
                    <a:fillRect l="-1744"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Elbow Connector 31"/>
            <p:cNvCxnSpPr>
              <a:stCxn id="26" idx="3"/>
              <a:endCxn id="23" idx="0"/>
            </p:cNvCxnSpPr>
            <p:nvPr/>
          </p:nvCxnSpPr>
          <p:spPr bwMode="auto">
            <a:xfrm>
              <a:off x="6398596" y="460145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stCxn id="16" idx="3"/>
              <a:endCxn id="23" idx="1"/>
            </p:cNvCxnSpPr>
            <p:nvPr/>
          </p:nvCxnSpPr>
          <p:spPr bwMode="auto">
            <a:xfrm>
              <a:off x="418991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8701" y="2029558"/>
                <a:ext cx="2088232" cy="48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01" y="2029558"/>
                <a:ext cx="2088232" cy="4835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wn Arrow 33"/>
          <p:cNvSpPr/>
          <p:nvPr/>
        </p:nvSpPr>
        <p:spPr bwMode="auto">
          <a:xfrm rot="2083956">
            <a:off x="6303632" y="4308630"/>
            <a:ext cx="157798" cy="1851725"/>
          </a:xfrm>
          <a:prstGeom prst="downArrow">
            <a:avLst>
              <a:gd name="adj1" fmla="val 34111"/>
              <a:gd name="adj2" fmla="val 11630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2471" y="2990354"/>
                <a:ext cx="38802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1600" dirty="0"/>
                  <a:t> – signing key space (private)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1600" dirty="0"/>
                  <a:t> – verification key space (public)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– message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– ciphertext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1" y="2990354"/>
                <a:ext cx="3880265" cy="1569660"/>
              </a:xfrm>
              <a:prstGeom prst="rect">
                <a:avLst/>
              </a:prstGeom>
              <a:blipFill>
                <a:blip r:embed="rId22"/>
                <a:stretch>
                  <a:fillRect l="-629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 – security: UF-CMA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21106"/>
                  </p:ext>
                </p:extLst>
              </p:nvPr>
            </p:nvGraphicFramePr>
            <p:xfrm>
              <a:off x="623392" y="1244145"/>
              <a:ext cx="3927793" cy="3636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7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61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997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Msgs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              </a:t>
                          </a:r>
                          <a:r>
                            <a:rPr lang="nb-NO" sz="1400" b="0" baseline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nb-NO" sz="1400" b="0" baseline="0" dirty="0" err="1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bookkeeping</a:t>
                          </a:r>
                          <a:endParaRPr lang="nb-NO" sz="1400" b="0" baseline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</m:oMath>
                          </a14:m>
                          <a:endParaRPr lang="nb-NO" sz="1400" b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Msgs</m:t>
                              </m:r>
                            </m:oMath>
                          </a14:m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Msgs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21106"/>
                  </p:ext>
                </p:extLst>
              </p:nvPr>
            </p:nvGraphicFramePr>
            <p:xfrm>
              <a:off x="623392" y="1244145"/>
              <a:ext cx="3927793" cy="3636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7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61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1587" r="-310" b="-850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997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11985" r="-310" b="-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177317" y="4869260"/>
                <a:ext cx="6481415" cy="128947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UF-CMA-advantage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317" y="4869260"/>
                <a:ext cx="6481415" cy="12894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7697945" y="2869191"/>
            <a:ext cx="14401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7680176" y="3013207"/>
            <a:ext cx="14223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11" y="2570476"/>
            <a:ext cx="968072" cy="594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88203" y="2681152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203" y="2681152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1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362641" y="1214205"/>
            <a:ext cx="155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Challenger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12598" r="25780" b="12538"/>
          <a:stretch/>
        </p:blipFill>
        <p:spPr>
          <a:xfrm flipH="1">
            <a:off x="6364312" y="2509151"/>
            <a:ext cx="743311" cy="931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blipFill rotWithShape="0">
                <a:blip r:embed="rId10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680176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05822" y="1614315"/>
                <a:ext cx="516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22" y="1614315"/>
                <a:ext cx="51686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Callout 33"/>
              <p:cNvSpPr/>
              <p:nvPr/>
            </p:nvSpPr>
            <p:spPr bwMode="auto">
              <a:xfrm>
                <a:off x="5574365" y="1640947"/>
                <a:ext cx="1117976" cy="623843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4365" y="1640947"/>
                <a:ext cx="1117976" cy="623843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6583" y="3928559"/>
                <a:ext cx="4419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has </a:t>
                </a:r>
                <a:r>
                  <a:rPr lang="en-US" sz="1600" b="1" dirty="0"/>
                  <a:t>forged </a:t>
                </a:r>
                <a:r>
                  <a:rPr lang="en-US" sz="1600" dirty="0"/>
                  <a:t>a signature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is 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83" y="3928559"/>
                <a:ext cx="4419018" cy="338554"/>
              </a:xfrm>
              <a:prstGeom prst="rect">
                <a:avLst/>
              </a:prstGeom>
              <a:blipFill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6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33" grpId="0"/>
      <p:bldP spid="34" grpId="0" animBg="1"/>
      <p:bldP spid="12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19476</TotalTime>
  <Words>2273</Words>
  <Application>Microsoft Office PowerPoint</Application>
  <PresentationFormat>Widescreen</PresentationFormat>
  <Paragraphs>634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</vt:lpstr>
      <vt:lpstr>Cambria Math</vt:lpstr>
      <vt:lpstr>Consolas</vt:lpstr>
      <vt:lpstr>Engravers MT</vt:lpstr>
      <vt:lpstr>Times New Roman</vt:lpstr>
      <vt:lpstr>1_TEK4500-UIO</vt:lpstr>
      <vt:lpstr>TEK4500-UIO</vt:lpstr>
      <vt:lpstr>2_TEK4500-UIO</vt:lpstr>
      <vt:lpstr>Lecture 12 – Digital signatures, UF-CMA,  RSA, PKI</vt:lpstr>
      <vt:lpstr>Basic goals of cryptography</vt:lpstr>
      <vt:lpstr>What is cryptography?</vt:lpstr>
      <vt:lpstr>MACs</vt:lpstr>
      <vt:lpstr>Digital signatures</vt:lpstr>
      <vt:lpstr>MACs vs. digital signatures</vt:lpstr>
      <vt:lpstr>Applications of digital signatures</vt:lpstr>
      <vt:lpstr>Digital signatures – syntax </vt:lpstr>
      <vt:lpstr>Digital signatures – security: UF-CMA</vt:lpstr>
      <vt:lpstr>PowerPoint Presentation</vt:lpstr>
      <vt:lpstr>Textbook RSA signatures</vt:lpstr>
      <vt:lpstr>Textbook RSA signatures</vt:lpstr>
      <vt:lpstr>Textbook RSA signatures</vt:lpstr>
      <vt:lpstr>Textbook RSA signatures</vt:lpstr>
      <vt:lpstr>Textbook RSA signatures – (in)security</vt:lpstr>
      <vt:lpstr>Textbook RSA signatures</vt:lpstr>
      <vt:lpstr>Hashed-RSA</vt:lpstr>
      <vt:lpstr>Hashed-RSA – security</vt:lpstr>
      <vt:lpstr>Hashed-RSA – security </vt:lpstr>
      <vt:lpstr>Discrete log based signatures</vt:lpstr>
      <vt:lpstr>PowerPoint Presentation</vt:lpstr>
      <vt:lpstr>What are identities?</vt:lpstr>
      <vt:lpstr>Identities on the internet </vt:lpstr>
      <vt:lpstr>Identities on the internet</vt:lpstr>
      <vt:lpstr>Authenticated key exchange</vt:lpstr>
      <vt:lpstr>Digital certificates</vt:lpstr>
      <vt:lpstr>Digital certificates</vt:lpstr>
      <vt:lpstr>Certificate authorities (CA)</vt:lpstr>
      <vt:lpstr>Authenticated key exchange + PKI</vt:lpstr>
      <vt:lpstr>How to get a signed certificate?</vt:lpstr>
      <vt:lpstr>Certificate chains</vt:lpstr>
      <vt:lpstr>Root CAs</vt:lpstr>
      <vt:lpstr>HTTPS / TLS + PKI</vt:lpstr>
      <vt:lpstr>How to become an internet root CA?</vt:lpstr>
      <vt:lpstr>DigiNotar</vt:lpstr>
      <vt:lpstr>Other PKIs exist</vt:lpstr>
      <vt:lpstr>PowerPoint Presentation</vt:lpstr>
      <vt:lpstr>Summary of asymmetric cryptography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889</cp:revision>
  <dcterms:created xsi:type="dcterms:W3CDTF">2020-06-02T10:31:43Z</dcterms:created>
  <dcterms:modified xsi:type="dcterms:W3CDTF">2022-11-09T12:07:44Z</dcterms:modified>
</cp:coreProperties>
</file>