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3" r:id="rId2"/>
    <p:sldMasterId id="2147483710" r:id="rId3"/>
  </p:sldMasterIdLst>
  <p:notesMasterIdLst>
    <p:notesMasterId r:id="rId38"/>
  </p:notesMasterIdLst>
  <p:handoutMasterIdLst>
    <p:handoutMasterId r:id="rId39"/>
  </p:handoutMasterIdLst>
  <p:sldIdLst>
    <p:sldId id="327" r:id="rId4"/>
    <p:sldId id="351" r:id="rId5"/>
    <p:sldId id="340" r:id="rId6"/>
    <p:sldId id="329" r:id="rId7"/>
    <p:sldId id="394" r:id="rId8"/>
    <p:sldId id="333" r:id="rId9"/>
    <p:sldId id="345" r:id="rId10"/>
    <p:sldId id="348" r:id="rId11"/>
    <p:sldId id="395" r:id="rId12"/>
    <p:sldId id="383" r:id="rId13"/>
    <p:sldId id="347" r:id="rId14"/>
    <p:sldId id="385" r:id="rId15"/>
    <p:sldId id="386" r:id="rId16"/>
    <p:sldId id="350" r:id="rId17"/>
    <p:sldId id="330" r:id="rId18"/>
    <p:sldId id="352" r:id="rId19"/>
    <p:sldId id="354" r:id="rId20"/>
    <p:sldId id="353" r:id="rId21"/>
    <p:sldId id="396" r:id="rId22"/>
    <p:sldId id="388" r:id="rId23"/>
    <p:sldId id="390" r:id="rId24"/>
    <p:sldId id="378" r:id="rId25"/>
    <p:sldId id="397" r:id="rId26"/>
    <p:sldId id="398" r:id="rId27"/>
    <p:sldId id="377" r:id="rId28"/>
    <p:sldId id="332" r:id="rId29"/>
    <p:sldId id="393" r:id="rId30"/>
    <p:sldId id="336" r:id="rId31"/>
    <p:sldId id="399" r:id="rId32"/>
    <p:sldId id="400" r:id="rId33"/>
    <p:sldId id="338" r:id="rId34"/>
    <p:sldId id="379" r:id="rId35"/>
    <p:sldId id="382" r:id="rId36"/>
    <p:sldId id="38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5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000"/>
    <a:srgbClr val="CC00FF"/>
    <a:srgbClr val="EFEFFB"/>
    <a:srgbClr val="D60093"/>
    <a:srgbClr val="FFCC66"/>
    <a:srgbClr val="E98BFF"/>
    <a:srgbClr val="FF66CC"/>
    <a:srgbClr val="FF6699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998" autoAdjust="0"/>
  </p:normalViewPr>
  <p:slideViewPr>
    <p:cSldViewPr showGuides="1">
      <p:cViewPr varScale="1">
        <p:scale>
          <a:sx n="65" d="100"/>
          <a:sy n="65" d="100"/>
        </p:scale>
        <p:origin x="816" y="78"/>
      </p:cViewPr>
      <p:guideLst>
        <p:guide orient="horz" pos="26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3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8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3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find period classically?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Brute-force:</a:t>
            </a:r>
            <a:r>
              <a:rPr lang="en-US" baseline="0" dirty="0"/>
              <a:t> takes 2^n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Create random </a:t>
            </a:r>
            <a:r>
              <a:rPr lang="en-US" baseline="0" dirty="0" err="1"/>
              <a:t>a^r</a:t>
            </a:r>
            <a:r>
              <a:rPr lang="en-US" baseline="0" dirty="0"/>
              <a:t>, </a:t>
            </a:r>
            <a:r>
              <a:rPr lang="en-US" baseline="0" dirty="0" err="1"/>
              <a:t>a^r</a:t>
            </a:r>
            <a:r>
              <a:rPr lang="en-US" baseline="0" dirty="0"/>
              <a:t>' and look for collisions: time 2^n/2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6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Dlog: periodic</a:t>
                </a:r>
                <a:r>
                  <a:rPr lang="en-US" baseline="0" dirty="0"/>
                  <a:t> function: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;  period: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baseline="0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; for any period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nb-NO" b="0" i="1" baseline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b-NO" b="0" i="1" baseline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̃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Dlog: periodic</a:t>
                </a:r>
                <a:r>
                  <a:rPr lang="en-US" baseline="0" dirty="0" smtClean="0"/>
                  <a:t> function: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𝑓(𝑎,𝑏)=𝑔^𝑎 ℎ^(−𝑏)</a:t>
                </a:r>
                <a:r>
                  <a:rPr lang="en-US" dirty="0" smtClean="0"/>
                  <a:t>;  period:</a:t>
                </a:r>
                <a:r>
                  <a:rPr lang="en-US" baseline="0" dirty="0" smtClean="0"/>
                  <a:t>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(𝑥,1)</a:t>
                </a:r>
                <a:r>
                  <a:rPr lang="en-US" dirty="0" smtClean="0"/>
                  <a:t> where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ℎ=𝑔^𝑥</a:t>
                </a:r>
                <a:r>
                  <a:rPr lang="en-US" dirty="0" smtClean="0"/>
                  <a:t>; for any period</a:t>
                </a:r>
                <a:r>
                  <a:rPr lang="en-US" baseline="0" dirty="0" smtClean="0"/>
                  <a:t> </a:t>
                </a:r>
                <a:r>
                  <a:rPr lang="nb-NO" b="0" i="0" baseline="0" smtClean="0">
                    <a:latin typeface="Cambria Math" panose="02040503050406030204" pitchFamily="18" charset="0"/>
                  </a:rPr>
                  <a:t>((𝑥 ) ̃,(𝑦 ) ̃ )</a:t>
                </a:r>
                <a:r>
                  <a:rPr lang="en-US" dirty="0" smtClean="0"/>
                  <a:t> we have 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𝑥=(−𝑥 ̃)/𝑦 ̃   mod⁡𝑞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4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58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04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34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2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6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37070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6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97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72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65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8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73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102524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36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92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4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60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6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345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5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4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60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59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8.png"/><Relationship Id="rId11" Type="http://schemas.openxmlformats.org/officeDocument/2006/relationships/image" Target="../media/image580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2" Type="http://schemas.openxmlformats.org/officeDocument/2006/relationships/hyperlink" Target="https://www.smbc-comics.com/comic/the-talk-3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90.png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80.png"/><Relationship Id="rId5" Type="http://schemas.openxmlformats.org/officeDocument/2006/relationships/image" Target="../media/image730.png"/><Relationship Id="rId4" Type="http://schemas.openxmlformats.org/officeDocument/2006/relationships/image" Target="../media/image770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2.png"/><Relationship Id="rId26" Type="http://schemas.openxmlformats.org/officeDocument/2006/relationships/image" Target="../media/image104.png"/><Relationship Id="rId21" Type="http://schemas.openxmlformats.org/officeDocument/2006/relationships/image" Target="../media/image93.png"/><Relationship Id="rId34" Type="http://schemas.openxmlformats.org/officeDocument/2006/relationships/image" Target="../media/image860.png"/><Relationship Id="rId17" Type="http://schemas.openxmlformats.org/officeDocument/2006/relationships/image" Target="../media/image95.png"/><Relationship Id="rId25" Type="http://schemas.openxmlformats.org/officeDocument/2006/relationships/image" Target="../media/image100.png"/><Relationship Id="rId38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11.png"/><Relationship Id="rId20" Type="http://schemas.openxmlformats.org/officeDocument/2006/relationships/image" Target="../media/image96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34.xml"/><Relationship Id="rId24" Type="http://schemas.openxmlformats.org/officeDocument/2006/relationships/image" Target="../media/image98.png"/><Relationship Id="rId15" Type="http://schemas.openxmlformats.org/officeDocument/2006/relationships/image" Target="../media/image800.png"/><Relationship Id="rId23" Type="http://schemas.openxmlformats.org/officeDocument/2006/relationships/image" Target="../media/image99.png"/><Relationship Id="rId28" Type="http://schemas.openxmlformats.org/officeDocument/2006/relationships/image" Target="../media/image102.png"/><Relationship Id="rId19" Type="http://schemas.openxmlformats.org/officeDocument/2006/relationships/image" Target="../media/image94.png"/><Relationship Id="rId14" Type="http://schemas.openxmlformats.org/officeDocument/2006/relationships/image" Target="../media/image920.png"/><Relationship Id="rId22" Type="http://schemas.openxmlformats.org/officeDocument/2006/relationships/image" Target="../media/image97.png"/><Relationship Id="rId27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taaronson.com/qclec.pdf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youtu.be/nmgFG7PUHfo" TargetMode="External"/><Relationship Id="rId4" Type="http://schemas.openxmlformats.org/officeDocument/2006/relationships/hyperlink" Target="https://www.3blue1brown.com/lessons/fourier-transform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51.png"/><Relationship Id="rId4" Type="http://schemas.openxmlformats.org/officeDocument/2006/relationships/image" Target="../media/image10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mag.org/news/2020/09/ibm-promises-1000-qubit-quantum-computer-milestone-2023" TargetMode="External"/><Relationship Id="rId2" Type="http://schemas.openxmlformats.org/officeDocument/2006/relationships/hyperlink" Target="https://blog.google/perspectives/sundar-pichai/what-our-quantum-computing-milestone-means/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hyperlink" Target="https://arstechnica.com/science/2022/11/ibm-pushes-qubit-count-over-400-with-new-processo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masson.jp/data/talks/quantum-cyberpeace-2021.pdf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masson.jp/data/talks/quantum-cyberpeace-2021.pdf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90.png"/><Relationship Id="rId18" Type="http://schemas.openxmlformats.org/officeDocument/2006/relationships/image" Target="../media/image1150.png"/><Relationship Id="rId26" Type="http://schemas.openxmlformats.org/officeDocument/2006/relationships/image" Target="../media/image1230.png"/><Relationship Id="rId3" Type="http://schemas.openxmlformats.org/officeDocument/2006/relationships/image" Target="../media/image111.png"/><Relationship Id="rId21" Type="http://schemas.openxmlformats.org/officeDocument/2006/relationships/image" Target="../media/image1180.png"/><Relationship Id="rId7" Type="http://schemas.openxmlformats.org/officeDocument/2006/relationships/image" Target="../media/image940.png"/><Relationship Id="rId12" Type="http://schemas.openxmlformats.org/officeDocument/2006/relationships/image" Target="../media/image1080.png"/><Relationship Id="rId17" Type="http://schemas.openxmlformats.org/officeDocument/2006/relationships/image" Target="../media/image1140.png"/><Relationship Id="rId25" Type="http://schemas.openxmlformats.org/officeDocument/2006/relationships/image" Target="../media/image1220.png"/><Relationship Id="rId2" Type="http://schemas.openxmlformats.org/officeDocument/2006/relationships/image" Target="../media/image107.jpg"/><Relationship Id="rId16" Type="http://schemas.openxmlformats.org/officeDocument/2006/relationships/image" Target="../media/image1130.png"/><Relationship Id="rId20" Type="http://schemas.openxmlformats.org/officeDocument/2006/relationships/image" Target="../media/image1170.png"/><Relationship Id="rId29" Type="http://schemas.openxmlformats.org/officeDocument/2006/relationships/hyperlink" Target="https://eprint.iacr.org/2022/975" TargetMode="Externa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30.png"/><Relationship Id="rId11" Type="http://schemas.openxmlformats.org/officeDocument/2006/relationships/image" Target="../media/image1070.png"/><Relationship Id="rId24" Type="http://schemas.openxmlformats.org/officeDocument/2006/relationships/image" Target="../media/image1210.png"/><Relationship Id="rId5" Type="http://schemas.openxmlformats.org/officeDocument/2006/relationships/image" Target="../media/image910.png"/><Relationship Id="rId15" Type="http://schemas.openxmlformats.org/officeDocument/2006/relationships/image" Target="../media/image1120.png"/><Relationship Id="rId23" Type="http://schemas.openxmlformats.org/officeDocument/2006/relationships/image" Target="../media/image1200.png"/><Relationship Id="rId28" Type="http://schemas.openxmlformats.org/officeDocument/2006/relationships/image" Target="../media/image125.png"/><Relationship Id="rId10" Type="http://schemas.openxmlformats.org/officeDocument/2006/relationships/image" Target="../media/image1060.png"/><Relationship Id="rId19" Type="http://schemas.openxmlformats.org/officeDocument/2006/relationships/image" Target="../media/image1160.png"/><Relationship Id="rId4" Type="http://schemas.openxmlformats.org/officeDocument/2006/relationships/image" Target="../media/image112.png"/><Relationship Id="rId9" Type="http://schemas.openxmlformats.org/officeDocument/2006/relationships/image" Target="../media/image960.png"/><Relationship Id="rId14" Type="http://schemas.openxmlformats.org/officeDocument/2006/relationships/image" Target="../media/image1100.png"/><Relationship Id="rId22" Type="http://schemas.openxmlformats.org/officeDocument/2006/relationships/image" Target="../media/image1190.png"/><Relationship Id="rId27" Type="http://schemas.openxmlformats.org/officeDocument/2006/relationships/image" Target="../media/image12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.yp.to/talks/2017.12.28/slides-dan+nadia+tanja-20171228-latticehacks-16x9.pdf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emner/matnat/its/TEK5550/index-eng.html" TargetMode="Externa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610.pn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10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18" Type="http://schemas.openxmlformats.org/officeDocument/2006/relationships/image" Target="../media/image21.png"/><Relationship Id="rId26" Type="http://schemas.openxmlformats.org/officeDocument/2006/relationships/image" Target="../media/image191.png"/><Relationship Id="rId3" Type="http://schemas.openxmlformats.org/officeDocument/2006/relationships/image" Target="../media/image13.png"/><Relationship Id="rId21" Type="http://schemas.openxmlformats.org/officeDocument/2006/relationships/image" Target="../media/image24.png"/><Relationship Id="rId7" Type="http://schemas.openxmlformats.org/officeDocument/2006/relationships/image" Target="../media/image16.png"/><Relationship Id="rId12" Type="http://schemas.openxmlformats.org/officeDocument/2006/relationships/image" Target="../media/image70.png"/><Relationship Id="rId17" Type="http://schemas.openxmlformats.org/officeDocument/2006/relationships/image" Target="../media/image20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11" Type="http://schemas.openxmlformats.org/officeDocument/2006/relationships/image" Target="../media/image69.png"/><Relationship Id="rId24" Type="http://schemas.openxmlformats.org/officeDocument/2006/relationships/image" Target="../media/image27.png"/><Relationship Id="rId5" Type="http://schemas.openxmlformats.org/officeDocument/2006/relationships/image" Target="../media/image65.png"/><Relationship Id="rId15" Type="http://schemas.openxmlformats.org/officeDocument/2006/relationships/image" Target="../media/image73.png"/><Relationship Id="rId23" Type="http://schemas.openxmlformats.org/officeDocument/2006/relationships/image" Target="../media/image26.png"/><Relationship Id="rId28" Type="http://schemas.openxmlformats.org/officeDocument/2006/relationships/image" Target="../media/image29.png"/><Relationship Id="rId10" Type="http://schemas.openxmlformats.org/officeDocument/2006/relationships/image" Target="../media/image68.png"/><Relationship Id="rId19" Type="http://schemas.openxmlformats.org/officeDocument/2006/relationships/image" Target="../media/image22.png"/><Relationship Id="rId4" Type="http://schemas.openxmlformats.org/officeDocument/2006/relationships/image" Target="../media/image64.png"/><Relationship Id="rId9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3" Type="http://schemas.openxmlformats.org/officeDocument/2006/relationships/image" Target="../media/image340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6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4" Type="http://schemas.openxmlformats.org/officeDocument/2006/relationships/image" Target="../media/image35.png"/><Relationship Id="rId1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2.png"/><Relationship Id="rId3" Type="http://schemas.openxmlformats.org/officeDocument/2006/relationships/image" Target="../media/image44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5.png"/><Relationship Id="rId11" Type="http://schemas.openxmlformats.org/officeDocument/2006/relationships/image" Target="../media/image46.png"/><Relationship Id="rId5" Type="http://schemas.openxmlformats.org/officeDocument/2006/relationships/image" Target="../media/image54.png"/><Relationship Id="rId15" Type="http://schemas.openxmlformats.org/officeDocument/2006/relationships/image" Target="../media/image72.png"/><Relationship Id="rId10" Type="http://schemas.openxmlformats.org/officeDocument/2006/relationships/image" Target="../media/image59.png"/><Relationship Id="rId4" Type="http://schemas.openxmlformats.org/officeDocument/2006/relationships/image" Target="../media/image450.png"/><Relationship Id="rId9" Type="http://schemas.openxmlformats.org/officeDocument/2006/relationships/image" Target="../media/image57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Lecture 13 – Quantum computers, </a:t>
            </a:r>
            <a:br>
              <a:rPr lang="en-US" dirty="0"/>
            </a:br>
            <a:r>
              <a:rPr lang="en-US" dirty="0"/>
              <a:t>Shor’s algorithm, post-quantum cryptography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/>
              <a:t>16.11.2022 </a:t>
            </a:r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gates…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046768"/>
            <a:ext cx="4608512" cy="5664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392" y="5949280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Universal for classical logic!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359696" y="5618936"/>
            <a:ext cx="1296144" cy="10504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99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gates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Turns out that all quantum gates can be described by matrices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fact, very special matrices: unitary matrices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… and </a:t>
            </a:r>
            <a:r>
              <a:rPr lang="en-US" sz="1600" i="1" dirty="0"/>
              <a:t>only </a:t>
            </a:r>
            <a:r>
              <a:rPr lang="en-US" sz="1600" dirty="0"/>
              <a:t>unitary matrices!  (fact of nature)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Quantum operations are </a:t>
            </a:r>
            <a:r>
              <a:rPr lang="en-US" sz="1800" i="1" dirty="0"/>
              <a:t>linear</a:t>
            </a:r>
            <a:r>
              <a:rPr lang="en-US" sz="1800" dirty="0"/>
              <a:t> and can be combined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95857" y="1343222"/>
                <a:ext cx="7880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57" y="1343222"/>
                <a:ext cx="788036" cy="215444"/>
              </a:xfrm>
              <a:prstGeom prst="rect">
                <a:avLst/>
              </a:prstGeom>
              <a:blipFill rotWithShape="0"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95857" y="1689891"/>
                <a:ext cx="747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857" y="1689891"/>
                <a:ext cx="747961" cy="215444"/>
              </a:xfrm>
              <a:prstGeom prst="rect">
                <a:avLst/>
              </a:prstGeom>
              <a:blipFill rotWithShape="0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9764" y="1490121"/>
                <a:ext cx="1158972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764" y="1490121"/>
                <a:ext cx="1158972" cy="5028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99700" y="3081061"/>
                <a:ext cx="7479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700" y="3081061"/>
                <a:ext cx="747961" cy="215444"/>
              </a:xfrm>
              <a:prstGeom prst="rect">
                <a:avLst/>
              </a:prstGeom>
              <a:blipFill rotWithShape="0"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200930" y="3401240"/>
                <a:ext cx="88261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↦−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930" y="3401240"/>
                <a:ext cx="882614" cy="215444"/>
              </a:xfrm>
              <a:prstGeom prst="rect">
                <a:avLst/>
              </a:prstGeom>
              <a:blipFill rotWithShape="0"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99764" y="3166552"/>
                <a:ext cx="1242328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  0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−1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764" y="3166552"/>
                <a:ext cx="1242328" cy="5028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955551" y="4786513"/>
                <a:ext cx="1538626" cy="370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1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1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f>
                        <m:fPr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551" y="4786513"/>
                <a:ext cx="1538626" cy="370679"/>
              </a:xfrm>
              <a:prstGeom prst="rect">
                <a:avLst/>
              </a:prstGeom>
              <a:blipFill rotWithShape="0">
                <a:blip r:embed="rId8"/>
                <a:stretch>
                  <a:fillRect t="-163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55551" y="5373216"/>
                <a:ext cx="1572097" cy="381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f>
                        <m:fPr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2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551" y="5373216"/>
                <a:ext cx="1572097" cy="381451"/>
              </a:xfrm>
              <a:prstGeom prst="rect">
                <a:avLst/>
              </a:prstGeom>
              <a:blipFill rotWithShape="0">
                <a:blip r:embed="rId9"/>
                <a:stretch>
                  <a:fillRect t="-1587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77080" y="4969470"/>
                <a:ext cx="1887696" cy="651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080" y="4969470"/>
                <a:ext cx="1887696" cy="6510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27448" y="3166552"/>
                <a:ext cx="3582904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↦"/>
                          <m:vertJc m:val="bot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groupChr>
                      <m:r>
                        <a:rPr lang="nb-NO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3166552"/>
                <a:ext cx="3582904" cy="3777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27448" y="4011225"/>
                <a:ext cx="16379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𝒁𝑯𝑿𝒁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011225"/>
                <a:ext cx="1637948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223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27448" y="4587001"/>
                <a:ext cx="5140060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𝒁𝑯𝑿𝒁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−1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 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4587001"/>
                <a:ext cx="5140060" cy="6386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39183" y="5533601"/>
                <a:ext cx="5114605" cy="730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nb-NO" sz="1600" b="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83" y="5533601"/>
                <a:ext cx="5114605" cy="7309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0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 </a:t>
                </a:r>
                <a:r>
                  <a:rPr lang="en-US" sz="1800" b="1" dirty="0"/>
                  <a:t>quantum computer</a:t>
                </a:r>
                <a:r>
                  <a:rPr lang="en-US" sz="1800" dirty="0"/>
                  <a:t> consists of: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 input qubits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 sequence of quantum gates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600" dirty="0"/>
                  <a:t> output qubits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result = measurement of final quantum state (output qubits)</a:t>
                </a:r>
                <a:endParaRPr lang="en-US" sz="14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 algn="r"/>
                <a:r>
                  <a:rPr lang="en-US" sz="1050" dirty="0"/>
                  <a:t>     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356992"/>
            <a:ext cx="7128792" cy="23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quantum computation special?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Warning: </a:t>
            </a:r>
            <a:r>
              <a:rPr lang="en-US" sz="1800" dirty="0"/>
              <a:t>a quantum computer does </a:t>
            </a:r>
            <a:r>
              <a:rPr lang="en-US" sz="1800" i="1" dirty="0"/>
              <a:t>not</a:t>
            </a:r>
            <a:r>
              <a:rPr lang="en-US" sz="1800" dirty="0"/>
              <a:t> simply </a:t>
            </a:r>
            <a:br>
              <a:rPr lang="en-US" sz="1800" dirty="0"/>
            </a:br>
            <a:r>
              <a:rPr lang="en-US" sz="1800" dirty="0"/>
              <a:t>"try out all solutions in parallel"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magic comes from allowing </a:t>
            </a:r>
            <a:r>
              <a:rPr lang="en-US" sz="1800" i="1" dirty="0"/>
              <a:t>complex</a:t>
            </a:r>
            <a:r>
              <a:rPr lang="en-US" sz="1800" dirty="0"/>
              <a:t> amplitudes</a:t>
            </a:r>
            <a:br>
              <a:rPr lang="en-US" sz="1800" dirty="0"/>
            </a:br>
            <a:r>
              <a:rPr lang="en-US" sz="1800" dirty="0"/>
              <a:t>(or even just negative reals)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Quantum interference: </a:t>
            </a:r>
            <a:r>
              <a:rPr lang="en-US" sz="1800" dirty="0"/>
              <a:t>can </a:t>
            </a:r>
            <a:r>
              <a:rPr lang="en-US" sz="1800" i="1" dirty="0"/>
              <a:t>carefully </a:t>
            </a:r>
            <a:r>
              <a:rPr lang="en-US" sz="1800" dirty="0"/>
              <a:t>choreograph </a:t>
            </a:r>
            <a:br>
              <a:rPr lang="en-US" sz="1800" dirty="0"/>
            </a:br>
            <a:r>
              <a:rPr lang="en-US" sz="1800" dirty="0"/>
              <a:t>computations so wrong answers "cancel out" their amplitudes,</a:t>
            </a:r>
            <a:br>
              <a:rPr lang="en-US" sz="1800" dirty="0"/>
            </a:br>
            <a:r>
              <a:rPr lang="en-US" sz="1800" dirty="0"/>
              <a:t>while correct answers "combine"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increases probability of measuring correct result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only a few special problems allow this choreography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40216" y="6370998"/>
            <a:ext cx="28793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2"/>
              </a:rPr>
              <a:t>https://www.smbc-comics.com/comic/the-talk-3</a:t>
            </a:r>
            <a:r>
              <a:rPr lang="en-US" sz="1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5600" y="2852936"/>
                <a:ext cx="1822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2852936"/>
                <a:ext cx="1822294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8"/>
          <a:stretch/>
        </p:blipFill>
        <p:spPr>
          <a:xfrm>
            <a:off x="3935760" y="4409994"/>
            <a:ext cx="1944911" cy="1280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681" y="1079553"/>
            <a:ext cx="3762095" cy="5161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78025" y="2884527"/>
                <a:ext cx="7649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025" y="2884527"/>
                <a:ext cx="76495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381" r="-4762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3"/>
          <a:stretch/>
        </p:blipFill>
        <p:spPr>
          <a:xfrm>
            <a:off x="1616250" y="4409994"/>
            <a:ext cx="1902205" cy="12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412776"/>
            <a:ext cx="5975517" cy="4511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Shor's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460068">
            <a:off x="7510805" y="2955724"/>
            <a:ext cx="878609" cy="44267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1994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49" y="1268760"/>
            <a:ext cx="1440160" cy="2160241"/>
          </a:xfrm>
        </p:spPr>
      </p:pic>
    </p:spTree>
    <p:extLst>
      <p:ext uri="{BB962C8B-B14F-4D97-AF65-F5344CB8AC3E}">
        <p14:creationId xmlns:p14="http://schemas.microsoft.com/office/powerpoint/2010/main" val="21589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something completely different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31704" y="1764432"/>
                <a:ext cx="44143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2, 4, 8, 16, 32, 64, 128, 256, 512, 1024, …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1764432"/>
                <a:ext cx="4414350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207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1704" y="2884569"/>
                <a:ext cx="3308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2, 4, 8, 1,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2, 4, 8, 1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2, 4, 8, 1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2…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2884569"/>
                <a:ext cx="3308342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76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2262" y="2884568"/>
                <a:ext cx="8907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2" y="2884568"/>
                <a:ext cx="89075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0274" r="-137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31704" y="3863540"/>
                <a:ext cx="38790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2, 4, 8, 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11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 8</m:t>
                      </m:r>
                      <m:r>
                        <a:rPr lang="nb-NO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16, 11, 1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3863540"/>
                <a:ext cx="387901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3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70695" y="3863540"/>
                <a:ext cx="8907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695" y="3863540"/>
                <a:ext cx="890757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274" r="-68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951984" y="4961227"/>
            <a:ext cx="403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sequences are periodic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5318434" y="4325329"/>
            <a:ext cx="633550" cy="5602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5539228" y="3290445"/>
            <a:ext cx="556772" cy="15067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16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95400" y="5241900"/>
            <a:ext cx="10352630" cy="1355452"/>
          </a:xfrm>
          <a:prstGeom prst="rect">
            <a:avLst/>
          </a:prstGeom>
          <a:solidFill>
            <a:srgbClr val="EFEFF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Factoring to order-finding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89159" y="1617901"/>
                <a:ext cx="2725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b-NO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 …,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59" y="1617901"/>
                <a:ext cx="2725041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246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 bwMode="auto">
              <a:xfrm>
                <a:off x="7905031" y="2662347"/>
                <a:ext cx="3855598" cy="807719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sz="1600" b="1" dirty="0"/>
                  <a:t>Euler’s theorem: </a:t>
                </a:r>
                <a:r>
                  <a:rPr lang="nb-NO" sz="1600" dirty="0"/>
                  <a:t>for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nb-NO" sz="1200" dirty="0"/>
              </a:p>
              <a:p>
                <a:endParaRPr lang="nb-NO" sz="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1 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5031" y="2662347"/>
                <a:ext cx="3855598" cy="807719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3702691" y="1934343"/>
            <a:ext cx="1715813" cy="152400"/>
            <a:chOff x="3431705" y="3723322"/>
            <a:chExt cx="864095" cy="152400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3432781" y="3799522"/>
              <a:ext cx="861943" cy="13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294724" y="3723322"/>
              <a:ext cx="1076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3431705" y="3723322"/>
              <a:ext cx="1076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7900" y="2852936"/>
                <a:ext cx="411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Fact: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must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0" y="2852936"/>
                <a:ext cx="4116200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74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97362" y="2054139"/>
                <a:ext cx="22418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order </a:t>
                </a:r>
                <a:r>
                  <a:rPr lang="en-US" sz="1600" dirty="0"/>
                  <a:t>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362" y="2054139"/>
                <a:ext cx="2241856" cy="338554"/>
              </a:xfrm>
              <a:prstGeom prst="rect">
                <a:avLst/>
              </a:prstGeom>
              <a:blipFill rotWithShape="0">
                <a:blip r:embed="rId17"/>
                <a:stretch>
                  <a:fillRect l="-163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2768" y="3291995"/>
                <a:ext cx="5891304" cy="1826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Proof:  </a:t>
                </a:r>
                <a:br>
                  <a:rPr lang="en-US" sz="1600" b="1" dirty="0"/>
                </a:br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600" dirty="0"/>
                  <a:t>		 </a:t>
                </a:r>
                <a14:m>
                  <m:oMath xmlns:m="http://schemas.openxmlformats.org/officeDocument/2006/math">
                    <m:r>
                      <a:rPr lang="nb-NO" sz="1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sz="16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sz="1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68" y="3291995"/>
                <a:ext cx="5891304" cy="1826141"/>
              </a:xfrm>
              <a:prstGeom prst="rect">
                <a:avLst/>
              </a:prstGeom>
              <a:blipFill rotWithShape="0">
                <a:blip r:embed="rId18"/>
                <a:stretch>
                  <a:fillRect l="-621" t="-1000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36046" y="4280146"/>
                <a:ext cx="1119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nb-NO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046" y="4280146"/>
                <a:ext cx="1119794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62850" y="4280396"/>
                <a:ext cx="9130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850" y="4280396"/>
                <a:ext cx="913070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63952" y="4293096"/>
                <a:ext cx="118545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4293096"/>
                <a:ext cx="1185453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137820" y="4744194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QED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7900" y="5342855"/>
                <a:ext cx="76194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Conclusion: </a:t>
                </a:r>
                <a:r>
                  <a:rPr lang="en-US" sz="1600" dirty="0"/>
                  <a:t>learn</a:t>
                </a:r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we learn a factor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nb-NO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00" y="5342855"/>
                <a:ext cx="7619496" cy="338554"/>
              </a:xfrm>
              <a:prstGeom prst="rect">
                <a:avLst/>
              </a:prstGeom>
              <a:blipFill rotWithShape="0">
                <a:blip r:embed="rId22"/>
                <a:stretch>
                  <a:fillRect l="-40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9416" y="5736664"/>
                <a:ext cx="100589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dirty="0"/>
                  <a:t>repeat with a different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learn another factor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600" dirty="0"/>
                  <a:t>   		(with high prob.)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5736664"/>
                <a:ext cx="10058981" cy="338554"/>
              </a:xfrm>
              <a:prstGeom prst="rect">
                <a:avLst/>
              </a:prstGeom>
              <a:blipFill rotWithShape="0">
                <a:blip r:embed="rId23"/>
                <a:stretch>
                  <a:fillRect l="-36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5688" y="6142252"/>
                <a:ext cx="101923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dirty="0"/>
                  <a:t>e</a:t>
                </a:r>
                <a:r>
                  <a:rPr lang="nb-NO" sz="1600" b="0" dirty="0"/>
                  <a:t>ventually we can learn full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can find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		(Problem set 9)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88" y="6142252"/>
                <a:ext cx="10192342" cy="338554"/>
              </a:xfrm>
              <a:prstGeom prst="rect">
                <a:avLst/>
              </a:prstGeom>
              <a:blipFill rotWithShape="0">
                <a:blip r:embed="rId24"/>
                <a:stretch>
                  <a:fillRect l="-299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445910" y="4282950"/>
                <a:ext cx="360212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  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     (since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/>
                  <a:t>is the </a:t>
                </a:r>
                <a:r>
                  <a:rPr lang="en-US" sz="1600" i="1" dirty="0"/>
                  <a:t>smallest</a:t>
                </a:r>
                <a:r>
                  <a:rPr lang="en-US" sz="1600" dirty="0"/>
                  <a:t>)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910" y="4282950"/>
                <a:ext cx="3602120" cy="338554"/>
              </a:xfrm>
              <a:prstGeom prst="rect">
                <a:avLst/>
              </a:prstGeom>
              <a:blipFill rotWithShape="0">
                <a:blip r:embed="rId25"/>
                <a:stretch>
                  <a:fillRect t="-5455" r="-846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49442" y="1573132"/>
                <a:ext cx="12545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42" y="1573132"/>
                <a:ext cx="1254547" cy="40011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 rot="19608054">
                <a:off x="5334621" y="1317756"/>
                <a:ext cx="55425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b-NO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08054">
                <a:off x="5334621" y="1317756"/>
                <a:ext cx="554254" cy="33855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64100" y="2063189"/>
                <a:ext cx="47436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the smallest positive </a:t>
                </a:r>
                <a14:m>
                  <m:oMath xmlns:m="http://schemas.openxmlformats.org/officeDocument/2006/math">
                    <m:r>
                      <a:rPr lang="nb-NO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100" y="2063189"/>
                <a:ext cx="4743606" cy="338554"/>
              </a:xfrm>
              <a:prstGeom prst="rect">
                <a:avLst/>
              </a:prstGeom>
              <a:blipFill rotWithShape="0">
                <a:blip r:embed="rId2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88952" y="4280146"/>
                <a:ext cx="16720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952" y="4280146"/>
                <a:ext cx="1672060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50613" y="1236773"/>
                <a:ext cx="10577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nb-NO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13" y="1236773"/>
                <a:ext cx="1057725" cy="400110"/>
              </a:xfrm>
              <a:prstGeom prst="rect">
                <a:avLst/>
              </a:prstGeom>
              <a:blipFill rotWithShape="0">
                <a:blip r:embed="rId3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188077" y="4280396"/>
                <a:ext cx="6831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077" y="4280396"/>
                <a:ext cx="683136" cy="33855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9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30" grpId="0"/>
      <p:bldP spid="31" grpId="0"/>
      <p:bldP spid="6" grpId="0"/>
      <p:bldP spid="7" grpId="0"/>
      <p:bldP spid="8" grpId="0"/>
      <p:bldP spid="19" grpId="0"/>
      <p:bldP spid="20" grpId="0"/>
      <p:bldP spid="33" grpId="0"/>
      <p:bldP spid="5" grpId="0"/>
      <p:bldP spid="11" grpId="0"/>
      <p:bldP spid="32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Shor's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9433762"/>
                  </p:ext>
                </p:extLst>
              </p:nvPr>
            </p:nvGraphicFramePr>
            <p:xfrm>
              <a:off x="3647728" y="2276872"/>
              <a:ext cx="4419246" cy="24819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1924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01579"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14669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Input:</a:t>
                          </a:r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Output:</a:t>
                          </a:r>
                          <a:r>
                            <a:rPr lang="nb-NO" sz="1600" b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600" b="1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Order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use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to</a:t>
                          </a:r>
                          <a:r>
                            <a:rPr lang="nb-NO" sz="16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find</a:t>
                          </a:r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compute</a:t>
                          </a:r>
                          <a:r>
                            <a:rPr lang="nb-NO" sz="16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9433762"/>
                  </p:ext>
                </p:extLst>
              </p:nvPr>
            </p:nvGraphicFramePr>
            <p:xfrm>
              <a:off x="3647728" y="2276872"/>
              <a:ext cx="4419246" cy="24819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192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1466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38" t="-16431" r="-275" b="-5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67644" y="3685071"/>
                <a:ext cx="19993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:r>
                  <a:rPr lang="nb-NO" sz="16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 but how to find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𝑟</m:t>
                    </m:r>
                  </m:oMath>
                </a14:m>
                <a:r>
                  <a:rPr lang="nb-NO" sz="16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644" y="3685071"/>
                <a:ext cx="199933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524" t="-7273" r="-91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66875" y="152310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Where the quantum magic happens!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084313" y="2022747"/>
            <a:ext cx="1584176" cy="17281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74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55" y="2132856"/>
            <a:ext cx="5144218" cy="3600953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 bwMode="auto">
          <a:xfrm rot="19791304">
            <a:off x="8266169" y="3494652"/>
            <a:ext cx="4146999" cy="1837321"/>
          </a:xfrm>
          <a:prstGeom prst="parallelogram">
            <a:avLst>
              <a:gd name="adj" fmla="val 55566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To factor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:  find order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Problem: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can be very large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Classical solutions take exponential time</a:t>
                </a:r>
              </a:p>
              <a:p>
                <a:pPr marL="0" indent="0"/>
                <a:endParaRPr lang="en-US" sz="1800" b="1" dirty="0"/>
              </a:p>
              <a:p>
                <a:pPr marL="0" indent="0"/>
                <a:endParaRPr lang="en-US" sz="18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Note:</a:t>
                </a:r>
                <a:r>
                  <a:rPr lang="en-US" sz="1800" dirty="0"/>
                  <a:t> the function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func>
                      <m:func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1800" dirty="0"/>
                  <a:t> is </a:t>
                </a:r>
                <a:r>
                  <a:rPr lang="en-US" sz="1800" i="1" dirty="0"/>
                  <a:t>periodic</a:t>
                </a:r>
                <a:r>
                  <a:rPr lang="en-US" sz="1800" dirty="0"/>
                  <a:t>:</a:t>
                </a:r>
                <a:r>
                  <a:rPr lang="en-US" sz="1800" i="1" dirty="0"/>
                  <a:t/>
                </a:r>
                <a:br>
                  <a:rPr lang="en-US" sz="1800" i="1" dirty="0"/>
                </a:br>
                <a:r>
                  <a:rPr lang="en-US" sz="1800" i="1" dirty="0"/>
                  <a:t>	</a:t>
                </a:r>
                <a:br>
                  <a:rPr lang="en-US" sz="1800" i="1" dirty="0"/>
                </a:br>
                <a:r>
                  <a:rPr lang="en-US" sz="1800" i="1" dirty="0"/>
                  <a:t>	 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</m:e>
                    </m:d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𝑘𝑟</m:t>
                        </m:r>
                      </m:sup>
                    </m:sSup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func>
                      <m:funcPr>
                        <m:ctrlP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74663" lvl="1" indent="0"/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finding signal frequencies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600" dirty="0"/>
                  <a:t> finding signal period</a:t>
                </a:r>
              </a:p>
              <a:p>
                <a:pPr marL="474663" lvl="1" indent="0"/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Key ingredient of Shor's algorithm: </a:t>
                </a:r>
                <a:br>
                  <a:rPr lang="en-US" sz="1800" dirty="0"/>
                </a:br>
                <a:r>
                  <a:rPr lang="en-US" sz="1800" i="1" dirty="0"/>
                  <a:t/>
                </a:r>
                <a:br>
                  <a:rPr lang="en-US" sz="1800" i="1" dirty="0"/>
                </a:br>
                <a:r>
                  <a:rPr lang="en-US" sz="1800" i="1" dirty="0"/>
                  <a:t>	quantum Fourier transform </a:t>
                </a:r>
                <a:r>
                  <a:rPr lang="en-US" sz="1800" dirty="0"/>
                  <a:t>(QFT)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327860">
            <a:off x="6771813" y="2170597"/>
            <a:ext cx="1992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Fourier transform</a:t>
            </a:r>
          </a:p>
        </p:txBody>
      </p:sp>
      <p:sp>
        <p:nvSpPr>
          <p:cNvPr id="5" name="Parallelogram 4"/>
          <p:cNvSpPr/>
          <p:nvPr/>
        </p:nvSpPr>
        <p:spPr bwMode="auto">
          <a:xfrm rot="1711599">
            <a:off x="7310725" y="1391306"/>
            <a:ext cx="3947593" cy="2817049"/>
          </a:xfrm>
          <a:prstGeom prst="parallelogram">
            <a:avLst>
              <a:gd name="adj" fmla="val 56686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91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364"/>
          <a:stretch/>
        </p:blipFill>
        <p:spPr>
          <a:xfrm>
            <a:off x="2531604" y="1055619"/>
            <a:ext cx="7056784" cy="33104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4187" y="6059402"/>
            <a:ext cx="220445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/>
              <a:t>Source:</a:t>
            </a:r>
            <a:r>
              <a:rPr lang="en-US" sz="700" dirty="0"/>
              <a:t> </a:t>
            </a:r>
            <a:r>
              <a:rPr lang="en-US" sz="700" dirty="0">
                <a:hlinkClick r:id="rId3"/>
              </a:rPr>
              <a:t>https://www.scottaaronson.com/qclec.pdf</a:t>
            </a:r>
            <a:r>
              <a:rPr lang="en-US" sz="7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3321" y="627051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More on the Fourier transform:</a:t>
            </a:r>
          </a:p>
          <a:p>
            <a:r>
              <a:rPr lang="en-US" sz="700" dirty="0"/>
              <a:t>    (3Blue1Brown) </a:t>
            </a:r>
            <a:r>
              <a:rPr lang="en-US" sz="700" dirty="0">
                <a:hlinkClick r:id="rId4"/>
              </a:rPr>
              <a:t>https://www.3blue1brown.com/lessons/fourier-transforms</a:t>
            </a:r>
            <a:r>
              <a:rPr lang="en-US" sz="700" dirty="0"/>
              <a:t/>
            </a:r>
            <a:br>
              <a:rPr lang="en-US" sz="700" dirty="0"/>
            </a:br>
            <a:r>
              <a:rPr lang="en-US" sz="700" dirty="0"/>
              <a:t>    (</a:t>
            </a:r>
            <a:r>
              <a:rPr lang="en-US" sz="700" dirty="0" err="1"/>
              <a:t>Veritasium</a:t>
            </a:r>
            <a:r>
              <a:rPr lang="en-US" sz="700" dirty="0"/>
              <a:t>)     </a:t>
            </a:r>
            <a:r>
              <a:rPr lang="en-US" sz="700" dirty="0">
                <a:hlinkClick r:id="rId5"/>
              </a:rPr>
              <a:t>https://youtu.be/nmgFG7PUHfo</a:t>
            </a:r>
            <a:r>
              <a:rPr lang="en-US" sz="700" dirty="0"/>
              <a:t/>
            </a:r>
            <a:br>
              <a:rPr lang="en-US" sz="700" dirty="0"/>
            </a:br>
            <a:r>
              <a:rPr lang="en-US" sz="700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7581" r="66128"/>
          <a:stretch/>
        </p:blipFill>
        <p:spPr>
          <a:xfrm>
            <a:off x="2531604" y="4421326"/>
            <a:ext cx="2390253" cy="1586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7347" t="67381"/>
          <a:stretch/>
        </p:blipFill>
        <p:spPr>
          <a:xfrm>
            <a:off x="7282036" y="4421326"/>
            <a:ext cx="2304256" cy="1596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7581" r="66128"/>
          <a:stretch/>
        </p:blipFill>
        <p:spPr>
          <a:xfrm>
            <a:off x="4891783" y="4421326"/>
            <a:ext cx="2390253" cy="158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 – the starting point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556792"/>
            <a:ext cx="7772400" cy="436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Richard Feynman playing the bongo drums — Calisp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060848"/>
            <a:ext cx="241637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 descr="https://upload.wikimedia.org/wikipedia/commons/thumb/6/6b/Shor%27s_algorithm.svg/1920px-Shor%27s_algorith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556792"/>
            <a:ext cx="5472608" cy="19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antum circuit for Quantum-Fourier-Transform with n qubits (without rearranging the order of output states). It uses the binary fraction notation introduced below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09" y="4453984"/>
            <a:ext cx="5809578" cy="19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7824194" y="2708922"/>
            <a:ext cx="360038" cy="151375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087888" y="4267644"/>
            <a:ext cx="6408712" cy="2281688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pic>
        <p:nvPicPr>
          <p:cNvPr id="2054" name="Picture 6" descr="shors algorithm - Is there a simple, formulaic way to 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95" y="4592327"/>
            <a:ext cx="2892633" cy="12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 bwMode="auto">
          <a:xfrm>
            <a:off x="983432" y="4437112"/>
            <a:ext cx="3240360" cy="1536030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935760" y="3609815"/>
            <a:ext cx="723000" cy="74359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4223792" y="3609816"/>
            <a:ext cx="1221217" cy="74359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flipV="1">
            <a:off x="4439816" y="3609815"/>
            <a:ext cx="2088232" cy="82729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Shor’s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Cryptosystems broken by </a:t>
            </a:r>
            <a:r>
              <a:rPr lang="en-US" dirty="0" err="1">
                <a:sym typeface="Wingdings" panose="05000000000000000000" pitchFamily="2" charset="2"/>
              </a:rPr>
              <a:t>Shors</a:t>
            </a:r>
            <a:r>
              <a:rPr lang="en-US" dirty="0">
                <a:sym typeface="Wingdings" panose="05000000000000000000" pitchFamily="2" charset="2"/>
              </a:rPr>
              <a:t>' algorithm: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RSA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4"/>
                </a:solidFill>
                <a:sym typeface="Wingdings" panose="05000000000000000000" pitchFamily="2" charset="2"/>
              </a:rPr>
              <a:t>Diffie</a:t>
            </a:r>
            <a:r>
              <a:rPr lang="en-US" dirty="0">
                <a:solidFill>
                  <a:schemeClr val="accent4"/>
                </a:solidFill>
                <a:sym typeface="Wingdings" panose="05000000000000000000" pitchFamily="2" charset="2"/>
              </a:rPr>
              <a:t>-Hellman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Schnorr</a:t>
            </a:r>
            <a:endParaRPr lang="en-US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3"/>
                </a:solidFill>
                <a:sym typeface="Wingdings" panose="05000000000000000000" pitchFamily="2" charset="2"/>
              </a:rPr>
              <a:t>ElGamal</a:t>
            </a:r>
            <a:endParaRPr lang="en-US" dirty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ECDSA</a:t>
            </a:r>
          </a:p>
          <a:p>
            <a:pPr marL="0" indent="0"/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…public-key crypto is dead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244492">
                <a:off x="3997195" y="2973526"/>
                <a:ext cx="2376264" cy="37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both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44492">
                <a:off x="3997195" y="2973526"/>
                <a:ext cx="2376264" cy="375167"/>
              </a:xfrm>
              <a:prstGeom prst="rect">
                <a:avLst/>
              </a:prstGeom>
              <a:blipFill rotWithShape="0">
                <a:blip r:embed="rId4"/>
                <a:stretch>
                  <a:fillRect l="-2067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834044"/>
                  </p:ext>
                </p:extLst>
              </p:nvPr>
            </p:nvGraphicFramePr>
            <p:xfrm>
              <a:off x="7519444" y="1920122"/>
              <a:ext cx="3732570" cy="24819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3257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01579">
                    <a:tc>
                      <a:txBody>
                        <a:bodyPr/>
                        <a:lstStyle/>
                        <a:p>
                          <a:r>
                            <a:rPr lang="en-US" sz="160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14669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Input:</a:t>
                          </a:r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1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Output:</a:t>
                          </a:r>
                          <a:r>
                            <a:rPr lang="nb-NO" sz="1600" b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6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endParaRPr lang="nb-NO" sz="1600" b="1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Order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</a:t>
                          </a:r>
                          <a:r>
                            <a:rPr lang="nb-NO" sz="1600" b="0" i="0" dirty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QFT++</a:t>
                          </a:r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use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to</a:t>
                          </a:r>
                          <a:r>
                            <a:rPr lang="nb-NO" sz="16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find</a:t>
                          </a:r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compute</a:t>
                          </a:r>
                          <a:r>
                            <a:rPr lang="nb-NO" sz="16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baseline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nb-NO" sz="16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834044"/>
                  </p:ext>
                </p:extLst>
              </p:nvPr>
            </p:nvGraphicFramePr>
            <p:xfrm>
              <a:off x="7519444" y="1920122"/>
              <a:ext cx="3732570" cy="24819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3257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Shor's</a:t>
                          </a:r>
                          <a:r>
                            <a:rPr lang="en-US" sz="160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algorithm</a:t>
                          </a:r>
                          <a:endParaRPr lang="en-US" sz="16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1466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63" t="-16384" r="-326" b="-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06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menace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How far away is a quantum computer?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Nobody knows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Building a large-scale quantum computer is a huge </a:t>
                </a:r>
                <a:br>
                  <a:rPr lang="en-US" sz="1800" dirty="0"/>
                </a:br>
                <a:r>
                  <a:rPr lang="en-US" sz="1800" dirty="0"/>
                  <a:t>engineering challenge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very</a:t>
                </a:r>
                <a:r>
                  <a:rPr lang="en-US" sz="1600" dirty="0"/>
                  <a:t> susceptible to noise (</a:t>
                </a:r>
                <a:r>
                  <a:rPr lang="en-US" sz="1600" dirty="0" err="1"/>
                  <a:t>decoherence</a:t>
                </a:r>
                <a:r>
                  <a:rPr lang="en-US" sz="1600" dirty="0"/>
                  <a:t>)</a:t>
                </a:r>
                <a:br>
                  <a:rPr lang="en-US" sz="1600" dirty="0"/>
                </a:br>
                <a:endParaRPr lang="en-US" sz="1600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requires quantum error correction (is it even possible?)</a:t>
                </a:r>
                <a:br>
                  <a:rPr lang="en-US" sz="1600" dirty="0"/>
                </a:b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many </a:t>
                </a:r>
                <a:r>
                  <a:rPr lang="en-US" sz="1600" i="1" dirty="0"/>
                  <a:t>physical</a:t>
                </a:r>
                <a:r>
                  <a:rPr lang="en-US" sz="1600" dirty="0"/>
                  <a:t> qubits needed to simulate a single </a:t>
                </a:r>
                <a:r>
                  <a:rPr lang="en-US" sz="1600" i="1" dirty="0"/>
                  <a:t>logical</a:t>
                </a:r>
                <a:r>
                  <a:rPr lang="en-US" sz="1600" dirty="0"/>
                  <a:t> qubit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sz="1400" dirty="0"/>
                  <a:t> logical qubits needed for Shor's algorithm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largest (known) quantum computers: </a:t>
                </a:r>
                <a:br>
                  <a:rPr lang="en-US" sz="1400" dirty="0"/>
                </a:b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≈5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physical qubits (</a:t>
                </a:r>
                <a:r>
                  <a:rPr lang="en-US" sz="1400" dirty="0">
                    <a:hlinkClick r:id="rId2"/>
                  </a:rPr>
                  <a:t>Google; 2019</a:t>
                </a:r>
                <a:r>
                  <a:rPr lang="en-US" sz="1400" dirty="0"/>
                  <a:t>)	(no error correction)</a:t>
                </a:r>
                <a:br>
                  <a:rPr lang="en-US" sz="1400" dirty="0"/>
                </a:b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≈65</m:t>
                    </m:r>
                  </m:oMath>
                </a14:m>
                <a:r>
                  <a:rPr lang="en-US" sz="1400" dirty="0"/>
                  <a:t> physical qubits (</a:t>
                </a:r>
                <a:r>
                  <a:rPr lang="en-US" sz="1400" dirty="0">
                    <a:hlinkClick r:id="rId3"/>
                  </a:rPr>
                  <a:t>IBM; 2020</a:t>
                </a:r>
                <a:r>
                  <a:rPr lang="en-US" sz="1400" dirty="0"/>
                  <a:t>)		(no error correction)</a:t>
                </a:r>
                <a:br>
                  <a:rPr lang="en-US" sz="1400" dirty="0"/>
                </a:b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127</m:t>
                    </m:r>
                  </m:oMath>
                </a14:m>
                <a:r>
                  <a:rPr lang="en-US" sz="1400" dirty="0"/>
                  <a:t> physical qubits (</a:t>
                </a:r>
                <a:r>
                  <a:rPr lang="en-US" sz="1400" dirty="0">
                    <a:hlinkClick r:id="rId4"/>
                  </a:rPr>
                  <a:t>IBM; 2021</a:t>
                </a:r>
                <a:r>
                  <a:rPr lang="en-US" sz="1400" dirty="0"/>
                  <a:t>)		(no error correction)</a:t>
                </a:r>
                <a:br>
                  <a:rPr lang="en-US" sz="1400" dirty="0"/>
                </a:b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433</m:t>
                    </m:r>
                  </m:oMath>
                </a14:m>
                <a:r>
                  <a:rPr lang="en-US" sz="1400" dirty="0"/>
                  <a:t> physical qubits (</a:t>
                </a:r>
                <a:r>
                  <a:rPr lang="en-US" sz="1400" dirty="0">
                    <a:hlinkClick r:id="rId4"/>
                  </a:rPr>
                  <a:t>IBM; 2022</a:t>
                </a:r>
                <a:r>
                  <a:rPr lang="en-US" sz="1400" dirty="0"/>
                  <a:t>)		(no error correction)</a:t>
                </a:r>
                <a:br>
                  <a:rPr lang="en-US" sz="1400" dirty="0"/>
                </a:br>
                <a:endParaRPr lang="en-US" sz="1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628800"/>
            <a:ext cx="4154242" cy="26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0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menace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14" t="14437" r="17313" b="9239"/>
          <a:stretch/>
        </p:blipFill>
        <p:spPr>
          <a:xfrm>
            <a:off x="2393140" y="1269000"/>
            <a:ext cx="7405720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6173" y="648511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Source: </a:t>
            </a:r>
            <a:r>
              <a:rPr lang="nb-NO" sz="700" dirty="0"/>
              <a:t>JP </a:t>
            </a:r>
            <a:r>
              <a:rPr lang="nb-NO" sz="700" dirty="0" err="1"/>
              <a:t>Aumasson</a:t>
            </a:r>
            <a:r>
              <a:rPr lang="nb-NO" sz="700" dirty="0"/>
              <a:t>; </a:t>
            </a:r>
            <a:r>
              <a:rPr lang="nb-NO" sz="700" dirty="0">
                <a:hlinkClick r:id="rId3"/>
              </a:rPr>
              <a:t>https://www.aumasson.jp/data/talks/quantum-cyberpeace-2021.pdf</a:t>
            </a:r>
            <a:endParaRPr lang="nb-NO" sz="7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4157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menace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19" t="14425" r="17315" b="9257"/>
          <a:stretch/>
        </p:blipFill>
        <p:spPr>
          <a:xfrm>
            <a:off x="2393140" y="1269000"/>
            <a:ext cx="7405720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6173" y="648511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Source: </a:t>
            </a:r>
            <a:r>
              <a:rPr lang="nb-NO" sz="700" dirty="0"/>
              <a:t>JP </a:t>
            </a:r>
            <a:r>
              <a:rPr lang="nb-NO" sz="700" dirty="0" err="1"/>
              <a:t>Aumasson</a:t>
            </a:r>
            <a:r>
              <a:rPr lang="nb-NO" sz="700" dirty="0"/>
              <a:t>; </a:t>
            </a:r>
            <a:r>
              <a:rPr lang="nb-NO" sz="700" dirty="0">
                <a:hlinkClick r:id="rId3"/>
              </a:rPr>
              <a:t>https://www.aumasson.jp/data/talks/quantum-cyberpeace-2021.pdf</a:t>
            </a:r>
            <a:endParaRPr lang="nb-NO" sz="7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8416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386499"/>
            <a:ext cx="6205120" cy="440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327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quantum computers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Symmetric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Grover's algorithm: solves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problems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lit/>
                              </m:rPr>
                              <a:rPr lang="nb-NO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quantum steps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Inherently serial + huge constants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AES-128 is most likely safe</a:t>
                </a:r>
                <a:r>
                  <a:rPr lang="nb-NO" dirty="0"/>
                  <a:t> </a:t>
                </a: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Quantum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Use quantum mechanics to build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Post-quantum cryptography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Classical algorithms believed to withstand quantum attacks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Post-quantum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34" y="1554851"/>
            <a:ext cx="3060050" cy="4270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6" t="8962" r="8657" b="8960"/>
          <a:stretch/>
        </p:blipFill>
        <p:spPr>
          <a:xfrm>
            <a:off x="844747" y="1546605"/>
            <a:ext cx="3010587" cy="1622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570" y="4023916"/>
            <a:ext cx="1738179" cy="161833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844747" y="4158717"/>
            <a:ext cx="2518944" cy="1682744"/>
            <a:chOff x="624728" y="4581128"/>
            <a:chExt cx="2518944" cy="1682744"/>
          </a:xfrm>
        </p:grpSpPr>
        <p:sp>
          <p:nvSpPr>
            <p:cNvPr id="10" name="Oval 9"/>
            <p:cNvSpPr/>
            <p:nvPr/>
          </p:nvSpPr>
          <p:spPr>
            <a:xfrm>
              <a:off x="748724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071236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393749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716261" y="5782084"/>
              <a:ext cx="117041" cy="114975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038774" y="5779698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361286" y="5782084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683798" y="5779698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006311" y="5767670"/>
              <a:ext cx="117041" cy="11497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rgbClr val="11111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09025" y="5455284"/>
                  <a:ext cx="117041" cy="114975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25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>
                <a:xfrm>
                  <a:off x="1549094" y="5455284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094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2190217" y="5455284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217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2831341" y="5455284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1341" y="5455284"/>
                  <a:ext cx="117041" cy="114975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l="-5000"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1249866" y="5148420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9866" y="5148420"/>
                  <a:ext cx="117041" cy="114975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2526617" y="5148420"/>
                  <a:ext cx="117041" cy="114975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6617" y="5148420"/>
                  <a:ext cx="117041" cy="114975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l="-5000"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1889911" y="4799730"/>
                  <a:ext cx="117041" cy="114975"/>
                </a:xfrm>
                <a:prstGeom prst="ellipse">
                  <a:avLst/>
                </a:prstGeom>
                <a:noFill/>
                <a:ln w="6350">
                  <a:solidFill>
                    <a:srgbClr val="11111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6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600" dirty="0">
                    <a:solidFill>
                      <a:srgbClr val="11111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911" y="4799730"/>
                  <a:ext cx="117041" cy="114975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6350">
                  <a:solidFill>
                    <a:srgbClr val="11111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18" idx="3"/>
              <a:endCxn id="10" idx="0"/>
            </p:cNvCxnSpPr>
            <p:nvPr/>
          </p:nvCxnSpPr>
          <p:spPr>
            <a:xfrm flipH="1">
              <a:off x="807244" y="5553421"/>
              <a:ext cx="118921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5"/>
              <a:endCxn id="11" idx="0"/>
            </p:cNvCxnSpPr>
            <p:nvPr/>
          </p:nvCxnSpPr>
          <p:spPr>
            <a:xfrm>
              <a:off x="1008926" y="5553421"/>
              <a:ext cx="120831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3"/>
              <a:endCxn id="12" idx="0"/>
            </p:cNvCxnSpPr>
            <p:nvPr/>
          </p:nvCxnSpPr>
          <p:spPr>
            <a:xfrm flipH="1">
              <a:off x="1452269" y="5553421"/>
              <a:ext cx="113965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5"/>
              <a:endCxn id="13" idx="0"/>
            </p:cNvCxnSpPr>
            <p:nvPr/>
          </p:nvCxnSpPr>
          <p:spPr>
            <a:xfrm>
              <a:off x="1648994" y="5553421"/>
              <a:ext cx="125788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3"/>
              <a:endCxn id="14" idx="0"/>
            </p:cNvCxnSpPr>
            <p:nvPr/>
          </p:nvCxnSpPr>
          <p:spPr>
            <a:xfrm flipH="1">
              <a:off x="2097294" y="5553421"/>
              <a:ext cx="110063" cy="226276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5"/>
              <a:endCxn id="15" idx="0"/>
            </p:cNvCxnSpPr>
            <p:nvPr/>
          </p:nvCxnSpPr>
          <p:spPr>
            <a:xfrm>
              <a:off x="2290118" y="5553421"/>
              <a:ext cx="129689" cy="228663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3"/>
              <a:endCxn id="16" idx="0"/>
            </p:cNvCxnSpPr>
            <p:nvPr/>
          </p:nvCxnSpPr>
          <p:spPr>
            <a:xfrm flipH="1">
              <a:off x="2742319" y="5553421"/>
              <a:ext cx="106162" cy="226276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1" idx="5"/>
              <a:endCxn id="17" idx="0"/>
            </p:cNvCxnSpPr>
            <p:nvPr/>
          </p:nvCxnSpPr>
          <p:spPr>
            <a:xfrm>
              <a:off x="2931241" y="5553421"/>
              <a:ext cx="133590" cy="214248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3" idx="5"/>
              <a:endCxn id="21" idx="1"/>
            </p:cNvCxnSpPr>
            <p:nvPr/>
          </p:nvCxnSpPr>
          <p:spPr>
            <a:xfrm>
              <a:off x="2626517" y="5246557"/>
              <a:ext cx="221963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3" idx="3"/>
              <a:endCxn id="20" idx="7"/>
            </p:cNvCxnSpPr>
            <p:nvPr/>
          </p:nvCxnSpPr>
          <p:spPr>
            <a:xfrm flipH="1">
              <a:off x="2290118" y="5246557"/>
              <a:ext cx="253640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2" idx="5"/>
              <a:endCxn id="19" idx="1"/>
            </p:cNvCxnSpPr>
            <p:nvPr/>
          </p:nvCxnSpPr>
          <p:spPr>
            <a:xfrm>
              <a:off x="1349767" y="5246557"/>
              <a:ext cx="216467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3"/>
              <a:endCxn id="18" idx="7"/>
            </p:cNvCxnSpPr>
            <p:nvPr/>
          </p:nvCxnSpPr>
          <p:spPr>
            <a:xfrm flipH="1">
              <a:off x="1008926" y="5246557"/>
              <a:ext cx="258081" cy="225565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4" idx="3"/>
              <a:endCxn id="22" idx="7"/>
            </p:cNvCxnSpPr>
            <p:nvPr/>
          </p:nvCxnSpPr>
          <p:spPr>
            <a:xfrm flipH="1">
              <a:off x="1349767" y="4897867"/>
              <a:ext cx="557284" cy="267391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1"/>
              <a:endCxn id="24" idx="5"/>
            </p:cNvCxnSpPr>
            <p:nvPr/>
          </p:nvCxnSpPr>
          <p:spPr>
            <a:xfrm flipH="1" flipV="1">
              <a:off x="1989811" y="4897867"/>
              <a:ext cx="553947" cy="267391"/>
            </a:xfrm>
            <a:prstGeom prst="line">
              <a:avLst/>
            </a:prstGeom>
            <a:ln w="6350">
              <a:solidFill>
                <a:srgbClr val="11111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24728" y="5931816"/>
                  <a:ext cx="260202" cy="196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28" y="5931816"/>
                  <a:ext cx="260202" cy="19601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960122" y="5931816"/>
                  <a:ext cx="260202" cy="196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22" y="5931816"/>
                  <a:ext cx="260202" cy="19620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272576" y="5932186"/>
                  <a:ext cx="260202" cy="196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2576" y="5932186"/>
                  <a:ext cx="260202" cy="19665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590609" y="5931816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609" y="5931816"/>
                  <a:ext cx="260202" cy="19582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907195" y="5932186"/>
                  <a:ext cx="260202" cy="198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195" y="5932186"/>
                  <a:ext cx="260202" cy="19806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242320" y="5932557"/>
                  <a:ext cx="260202" cy="196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2320" y="5932557"/>
                  <a:ext cx="260202" cy="19678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54752" y="5932557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752" y="5932557"/>
                  <a:ext cx="260202" cy="195823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78827" y="5932557"/>
                  <a:ext cx="260202" cy="196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827" y="5932557"/>
                  <a:ext cx="260202" cy="19684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818330" y="4581128"/>
                  <a:ext cx="26020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sz="7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8330" y="4581128"/>
                  <a:ext cx="260202" cy="20005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29371" y="6065433"/>
                  <a:ext cx="260202" cy="1960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371" y="6065433"/>
                  <a:ext cx="260202" cy="19601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964765" y="6065434"/>
                  <a:ext cx="260202" cy="1962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765" y="6065434"/>
                  <a:ext cx="260202" cy="19620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277219" y="6065804"/>
                  <a:ext cx="260202" cy="196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7219" y="6065804"/>
                  <a:ext cx="260202" cy="19665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595252" y="6065434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252" y="6065434"/>
                  <a:ext cx="260202" cy="19582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1911838" y="6065804"/>
                  <a:ext cx="260202" cy="198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838" y="6065804"/>
                  <a:ext cx="260202" cy="19806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246964" y="6066175"/>
                  <a:ext cx="260202" cy="196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964" y="6066175"/>
                  <a:ext cx="260202" cy="196785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2559395" y="6066175"/>
                  <a:ext cx="260202" cy="195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395" y="6066175"/>
                  <a:ext cx="260202" cy="19582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r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883470" y="6066175"/>
                  <a:ext cx="260202" cy="196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nb-NO" sz="6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ots</m:t>
                            </m:r>
                          </m:sub>
                          <m:sup>
                            <m:r>
                              <a:rPr lang="nb-NO" sz="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bSup>
                      </m:oMath>
                    </m:oMathPara>
                  </a14:m>
                  <a:endParaRPr lang="en-US" sz="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470" y="6066175"/>
                  <a:ext cx="260202" cy="19684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16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042418" y="1916832"/>
                <a:ext cx="18907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𝑮𝒙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18" y="1916832"/>
                <a:ext cx="1890774" cy="307777"/>
              </a:xfrm>
              <a:prstGeom prst="rect">
                <a:avLst/>
              </a:prstGeom>
              <a:blipFill rotWithShape="0">
                <a:blip r:embed="rId28"/>
                <a:stretch>
                  <a:fillRect l="-1608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/>
          <p:nvPr/>
        </p:nvCxnSpPr>
        <p:spPr bwMode="auto">
          <a:xfrm>
            <a:off x="3541818" y="2798534"/>
            <a:ext cx="1443094" cy="4874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1126502" y="1091367"/>
            <a:ext cx="286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Lattice-based cryptography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042418" y="1349904"/>
            <a:ext cx="242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Code-based encryption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303568" y="5882036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Supersingular</a:t>
            </a:r>
            <a:r>
              <a:rPr lang="en-US" sz="1400" dirty="0"/>
              <a:t> isogeny key exchange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99851" y="5952068"/>
            <a:ext cx="257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Hash-based signatures 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 flipV="1">
            <a:off x="7464152" y="2357969"/>
            <a:ext cx="1902389" cy="8889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7464152" y="4358772"/>
            <a:ext cx="1036147" cy="4247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2678789" y="3717032"/>
            <a:ext cx="3129179" cy="689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Explosion 1 1"/>
          <p:cNvSpPr/>
          <p:nvPr/>
        </p:nvSpPr>
        <p:spPr bwMode="auto">
          <a:xfrm>
            <a:off x="8999973" y="3614476"/>
            <a:ext cx="2160240" cy="2235036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Cambria Math" panose="02040503050406030204" pitchFamily="18" charset="0"/>
              </a:rPr>
              <a:t>Broken this year!</a:t>
            </a:r>
          </a:p>
        </p:txBody>
      </p:sp>
      <p:sp>
        <p:nvSpPr>
          <p:cNvPr id="3" name="Rectangle 2"/>
          <p:cNvSpPr/>
          <p:nvPr/>
        </p:nvSpPr>
        <p:spPr>
          <a:xfrm>
            <a:off x="9192048" y="3295076"/>
            <a:ext cx="21307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hlinkClick r:id="rId29"/>
              </a:rPr>
              <a:t>https://eprint.iacr.org/2022/975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4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/>
      <p:bldP spid="63" grpId="0"/>
      <p:bldP spid="64" grpId="0"/>
      <p:bldP spid="65" grpId="0"/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596416"/>
              </p:ext>
            </p:extLst>
          </p:nvPr>
        </p:nvGraphicFramePr>
        <p:xfrm>
          <a:off x="6341245" y="1278464"/>
          <a:ext cx="5340427" cy="495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(public-key</a:t>
                      </a:r>
                      <a:r>
                        <a:rPr lang="en-US" sz="1200" b="1" baseline="0" dirty="0"/>
                        <a:t> encryption)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Classic </a:t>
                      </a:r>
                      <a:r>
                        <a:rPr lang="en-US" sz="1200" dirty="0" err="1"/>
                        <a:t>McEliece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CRYSTALS-KYBER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NTRU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SABER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FrodoKEM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HQC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NTRU Prime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Isogeny-based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(digital</a:t>
                      </a:r>
                      <a:r>
                        <a:rPr lang="en-US" sz="1200" b="1" baseline="0" dirty="0"/>
                        <a:t> signatures)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CRYSTALS-DILITHIUM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Falcon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Rainbow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GeMSS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Picnic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ZKP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SPHINCS+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Hash-based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NIST post-quantum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Public competition to standardize </a:t>
            </a:r>
            <a:br>
              <a:rPr lang="en-US" sz="1800" dirty="0"/>
            </a:br>
            <a:r>
              <a:rPr lang="en-US" sz="1800" dirty="0"/>
              <a:t>post-quantum schemes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Started in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1: 69 submissions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2: 26 candidates selected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3: 15 candidates selected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Round 4: alternative candidates</a:t>
            </a:r>
          </a:p>
          <a:p>
            <a:pPr marL="474663" lvl="1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Winners: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CRYSTALS-KYBER 		(PKE)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CRYSTALS-DILITHIUM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Falcon		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SPHINCS+			(Signature)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51" y="1278464"/>
            <a:ext cx="5339522" cy="46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24088"/>
              </p:ext>
            </p:extLst>
          </p:nvPr>
        </p:nvGraphicFramePr>
        <p:xfrm>
          <a:off x="6341245" y="1278464"/>
          <a:ext cx="5340427" cy="495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(public-key</a:t>
                      </a:r>
                      <a:r>
                        <a:rPr lang="en-US" sz="1200" b="1" baseline="0" dirty="0"/>
                        <a:t> encryption)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Classic </a:t>
                      </a:r>
                      <a:r>
                        <a:rPr lang="en-US" sz="1200" dirty="0" err="1"/>
                        <a:t>McEliece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CRYSTALS-KYBER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NTRU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SABER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FrodoKEM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HQC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NTRU Prime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Isogeny-based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(digital</a:t>
                      </a:r>
                      <a:r>
                        <a:rPr lang="en-US" sz="1200" b="1" baseline="0" dirty="0"/>
                        <a:t> signatures)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CRYSTALS-DILITHIUM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Falcon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Rainbow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GeMSS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Picnic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ZKP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SPHINCS+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Hash-based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NIST post-quantum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Public competition to standardize </a:t>
            </a:r>
            <a:br>
              <a:rPr lang="en-US" sz="1800" dirty="0"/>
            </a:br>
            <a:r>
              <a:rPr lang="en-US" sz="1800" dirty="0"/>
              <a:t>post-quantum schemes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Started in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1: 69 submissions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2: 26 candidates selected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3: 15 candidates selected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Round 4: alternative candidates</a:t>
            </a:r>
          </a:p>
          <a:p>
            <a:pPr marL="474663" lvl="1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Winners: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CRYSTALS-KYBER 		(PKE)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CRYSTALS-DILITHIUM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Falcon		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SPHINCS+			(Signature)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0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(quantum)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 elements of all computations: data, operations, results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Quantum computation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= </a:t>
            </a:r>
            <a:r>
              <a:rPr lang="en-US" b="1" dirty="0"/>
              <a:t>qubit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Operation = </a:t>
            </a:r>
            <a:r>
              <a:rPr lang="en-US" b="1" dirty="0"/>
              <a:t>quantum gate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Results = </a:t>
            </a:r>
            <a:r>
              <a:rPr lang="en-US" b="1" dirty="0"/>
              <a:t>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097087"/>
            <a:ext cx="6528983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27978"/>
              </p:ext>
            </p:extLst>
          </p:nvPr>
        </p:nvGraphicFramePr>
        <p:xfrm>
          <a:off x="6341245" y="1278464"/>
          <a:ext cx="5340427" cy="4958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(public-key</a:t>
                      </a:r>
                      <a:r>
                        <a:rPr lang="en-US" sz="1200" b="1" baseline="0" dirty="0"/>
                        <a:t> encryption)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Classic </a:t>
                      </a:r>
                      <a:r>
                        <a:rPr lang="en-US" sz="1200" dirty="0" err="1">
                          <a:solidFill>
                            <a:schemeClr val="accent2"/>
                          </a:solidFill>
                        </a:rPr>
                        <a:t>McEliece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CRYSTALS-KYBER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NTRU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SABER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BIKE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FrodoKEM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HQC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Code-based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NTRU Prime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SIKE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2"/>
                          </a:solidFill>
                        </a:rPr>
                        <a:t>Isogeny-based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1" dirty="0"/>
                        <a:t>Algorithm (digital</a:t>
                      </a:r>
                      <a:r>
                        <a:rPr lang="en-US" sz="1200" b="1" baseline="0" dirty="0"/>
                        <a:t> signatures)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Problem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CRYSTALS-DILITHIUM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Falcon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Lattice-based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/>
                        <a:t>Rainbow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GeMSS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Multivariate-based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Picnic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ZKP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549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SPHINCS+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Hash-based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NIST post-quantum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Public competition to standardize </a:t>
            </a:r>
            <a:br>
              <a:rPr lang="en-US" sz="1800" dirty="0"/>
            </a:br>
            <a:r>
              <a:rPr lang="en-US" sz="1800" dirty="0"/>
              <a:t>post-quantum schemes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Started in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1: 69 submissions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2: 26 candidates selected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3: 15 candidates selected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Round 4: alternative candidates</a:t>
            </a:r>
          </a:p>
          <a:p>
            <a:pPr marL="474663" lvl="1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Winners: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CRYSTALS-KYBER 		(PKE)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CRYSTALS-DILITHIUM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Falcon			(Signature)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SPHINCS+			(Signature)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1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Lattice-based cryptography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Very versatile computational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Hash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Fully homomorphic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Key exchange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Leads to efficient and compact schemes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Based on hardness of problems in algebraic number theory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Believed to be hard also for quantum computers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51" y="4564408"/>
            <a:ext cx="2294671" cy="11688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59059" y="1340768"/>
            <a:ext cx="329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Shortest</a:t>
            </a:r>
            <a:r>
              <a:rPr lang="en-US" sz="2000" dirty="0"/>
              <a:t> </a:t>
            </a:r>
            <a:r>
              <a:rPr lang="en-US" sz="2000" b="1" dirty="0"/>
              <a:t>vector problem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12224" y="407336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Closest</a:t>
            </a:r>
            <a:r>
              <a:rPr lang="en-US" sz="2000" dirty="0"/>
              <a:t> </a:t>
            </a:r>
            <a:r>
              <a:rPr lang="en-US" sz="2000" b="1" dirty="0"/>
              <a:t>vector problem</a:t>
            </a:r>
          </a:p>
        </p:txBody>
      </p:sp>
      <p:pic>
        <p:nvPicPr>
          <p:cNvPr id="23" name="Content Placehold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451" y="1848719"/>
            <a:ext cx="2294671" cy="11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15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Lattice-based cryptography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66" t="8962" r="8657" b="8960"/>
          <a:stretch/>
        </p:blipFill>
        <p:spPr>
          <a:xfrm>
            <a:off x="911424" y="1196752"/>
            <a:ext cx="10153128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2104" y="6373118"/>
            <a:ext cx="4244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https://cr.yp.to/talks/2017.12.28/slides-dan+nadia+tanja-20171228-latticehacks-16x9.pdf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3037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Post-quantum cryptography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Want to learn more about post-quantum cryptography?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 up for </a:t>
            </a:r>
            <a:r>
              <a:rPr lang="en-US" dirty="0">
                <a:hlinkClick r:id="rId2"/>
              </a:rPr>
              <a:t>TEK5550 - Advanced Topics in Cryptology </a:t>
            </a:r>
            <a:r>
              <a:rPr lang="en-US" dirty="0"/>
              <a:t>next spring!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17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Summary lecture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there's anything in particular you want me to repeat, let me know!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Ask me anything session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2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Classical bit: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Qubit: </a:t>
                </a:r>
              </a:p>
              <a:p>
                <a:pPr marL="474663" lvl="1" indent="0"/>
                <a:r>
                  <a:rPr lang="en-US" sz="1600" dirty="0"/>
                  <a:t>	      Can be in a </a:t>
                </a:r>
                <a:r>
                  <a:rPr lang="en-US" sz="1600" b="1" dirty="0"/>
                  <a:t>superposition</a:t>
                </a:r>
                <a:r>
                  <a:rPr lang="en-US" sz="1600" dirty="0"/>
                  <a:t> of two basic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r>
                  <a:rPr lang="en-US" sz="1600" dirty="0"/>
                  <a:t>             </a:t>
                </a:r>
                <a:br>
                  <a:rPr lang="en-US" sz="1600" dirty="0"/>
                </a:br>
                <a:r>
                  <a:rPr lang="en-US" sz="1600" dirty="0"/>
                  <a:t>	      But we can never observe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directly!</a:t>
                </a:r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r>
                  <a:rPr lang="en-US" sz="1600" dirty="0"/>
                  <a:t>	      Must </a:t>
                </a:r>
                <a:r>
                  <a:rPr lang="en-US" sz="1600" b="1" dirty="0"/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1600" dirty="0"/>
                  <a:t> to obtain its value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state </a:t>
                </a:r>
                <a:r>
                  <a:rPr lang="en-US" sz="1600" i="1" dirty="0"/>
                  <a:t>randomly </a:t>
                </a:r>
                <a:r>
                  <a:rPr lang="en-US" sz="1600" dirty="0"/>
                  <a:t>collapses to either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marL="474663" lvl="1" indent="0"/>
                <a:r>
                  <a:rPr lang="en-US" sz="1600" dirty="0"/>
                  <a:t>	      What's the probability of observing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600" dirty="0"/>
                  <a:t>?</a:t>
                </a:r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43168" y="2943955"/>
                <a:ext cx="288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168" y="2943955"/>
                <a:ext cx="2882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51064" t="-177778" r="-74468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8069" y="2935561"/>
                <a:ext cx="288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069" y="2935561"/>
                <a:ext cx="2882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51064" t="-177778" r="-74468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32304" y="2964502"/>
                <a:ext cx="1567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4" y="2964502"/>
                <a:ext cx="1567545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2174" r="-272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>
            <a:spLocks noChangeAspect="1"/>
          </p:cNvSpPr>
          <p:nvPr/>
        </p:nvSpPr>
        <p:spPr bwMode="auto">
          <a:xfrm>
            <a:off x="3287688" y="1196752"/>
            <a:ext cx="144016" cy="144016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4583832" y="1196752"/>
            <a:ext cx="144016" cy="144016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3096" y="1452522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096" y="1452522"/>
                <a:ext cx="21320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52392" y="145252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392" y="1452521"/>
                <a:ext cx="213200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5714" r="-2285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27786" y="2939718"/>
                <a:ext cx="622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86" y="2939718"/>
                <a:ext cx="622671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19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6207" y="2943955"/>
                <a:ext cx="359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207" y="2943955"/>
                <a:ext cx="35949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2034" r="-30508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08168" y="2964503"/>
                <a:ext cx="8587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8" y="2964503"/>
                <a:ext cx="85876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837" r="-567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51784" y="5301208"/>
                <a:ext cx="2311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observe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5301208"/>
                <a:ext cx="231108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430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51784" y="5727363"/>
                <a:ext cx="2312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observe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5727363"/>
                <a:ext cx="231268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3430" t="-222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50337" y="2889394"/>
                <a:ext cx="393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37" y="2889394"/>
                <a:ext cx="39363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9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 animBg="1"/>
      <p:bldP spid="11" grpId="1" animBg="1"/>
      <p:bldP spid="12" grpId="0" animBg="1"/>
      <p:bldP spid="13" grpId="0"/>
      <p:bldP spid="13" grpId="1"/>
      <p:bldP spid="14" grpId="0"/>
      <p:bldP spid="16" grpId="0"/>
      <p:bldP spid="18" grpId="0"/>
      <p:bldP spid="20" grpId="0"/>
      <p:bldP spid="21" grpId="0"/>
      <p:bldP spid="2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2-qubit system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pPr marL="474663" lvl="1" indent="0"/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/>
                  <a:t>-qubit system: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1800" dirty="0"/>
                  <a:t> basis states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474663" lvl="1" indent="0"/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Representable by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1600" dirty="0"/>
                  <a:t> element vector: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 algn="r"/>
                <a:r>
                  <a:rPr lang="en-US" sz="1050" dirty="0"/>
                  <a:t>     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394448" y="6311834"/>
            <a:ext cx="2540000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6941" y="1929823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1" y="1929823"/>
                <a:ext cx="47698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81013" t="-177778" r="-16456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2101" y="1941852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01" y="1941852"/>
                <a:ext cx="47698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81013" t="-177778" r="-16456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36373" y="2153180"/>
                <a:ext cx="25670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373" y="2153180"/>
                <a:ext cx="2567048" cy="246221"/>
              </a:xfrm>
              <a:prstGeom prst="rect">
                <a:avLst/>
              </a:prstGeom>
              <a:blipFill>
                <a:blip r:embed="rId6"/>
                <a:stretch>
                  <a:fillRect r="-1188" b="-3414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40949" y="1940722"/>
                <a:ext cx="673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949" y="1940722"/>
                <a:ext cx="673967" cy="276999"/>
              </a:xfrm>
              <a:prstGeom prst="rect">
                <a:avLst/>
              </a:prstGeom>
              <a:blipFill>
                <a:blip r:embed="rId7"/>
                <a:stretch>
                  <a:fillRect r="-2727" b="-3478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30025" y="1938502"/>
                <a:ext cx="4349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025" y="1938502"/>
                <a:ext cx="43499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9859" r="-1690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33323" y="1638451"/>
                <a:ext cx="11481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323" y="1638451"/>
                <a:ext cx="1148198" cy="246221"/>
              </a:xfrm>
              <a:prstGeom prst="rect">
                <a:avLst/>
              </a:prstGeom>
              <a:blipFill>
                <a:blip r:embed="rId9"/>
                <a:stretch>
                  <a:fillRect l="-1064" r="-3723" b="-35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5570" y="1938502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570" y="1938502"/>
                <a:ext cx="47698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82051" t="-177778" r="-17949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8472" y="1925832"/>
                <a:ext cx="476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72" y="1925832"/>
                <a:ext cx="47698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81013" t="-177778" r="-16456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29922" y="1929822"/>
                <a:ext cx="4165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22" y="1929822"/>
                <a:ext cx="41658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0145" r="-10145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08083" y="1934225"/>
                <a:ext cx="421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083" y="1934225"/>
                <a:ext cx="421013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8696" r="-1014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79736" y="1884672"/>
                <a:ext cx="3936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736" y="1884672"/>
                <a:ext cx="39363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39917" y="3552819"/>
                <a:ext cx="1452256" cy="734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17" y="3552819"/>
                <a:ext cx="1452256" cy="734496"/>
              </a:xfrm>
              <a:prstGeom prst="rect">
                <a:avLst/>
              </a:prstGeom>
              <a:blipFill>
                <a:blip r:embed="rId16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58492" y="5294664"/>
                <a:ext cx="766107" cy="1070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92" y="5294664"/>
                <a:ext cx="766107" cy="107080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78482" y="5294664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001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82" y="5294664"/>
                <a:ext cx="766107" cy="106984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98472" y="5294664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010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72" y="5294664"/>
                <a:ext cx="766107" cy="106984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18462" y="5294958"/>
                <a:ext cx="766107" cy="1070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011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62" y="5294958"/>
                <a:ext cx="766107" cy="107080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38452" y="5295919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452" y="5295919"/>
                <a:ext cx="766107" cy="106984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58442" y="5295921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101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442" y="5295921"/>
                <a:ext cx="766107" cy="106984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78432" y="5295920"/>
                <a:ext cx="766107" cy="1070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432" y="5295920"/>
                <a:ext cx="766107" cy="1070806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698425" y="5295919"/>
                <a:ext cx="766107" cy="106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e>
                      </m:d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25" y="5295919"/>
                <a:ext cx="766107" cy="106984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76737" y="5413992"/>
                <a:ext cx="1450077" cy="9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nb-NO" sz="1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b-NO" sz="1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  <m:sup>
                                              <m:r>
                                                <a:rPr lang="nb-NO" sz="16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sup>
                                          </m:sSup>
                                          <m:r>
                                            <a:rPr lang="nb-NO" sz="16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737" y="5413992"/>
                <a:ext cx="1450077" cy="91973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777422" y="3356992"/>
                <a:ext cx="2206438" cy="1285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001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0.6</m:t>
                      </m:r>
                      <m:r>
                        <a:rPr lang="nb-NO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0.8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nb-NO" sz="12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0.6</m:t>
                                            </m:r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b-NO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nb-NO" sz="1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422" y="3356992"/>
                <a:ext cx="2206438" cy="128516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150118" y="3748032"/>
                <a:ext cx="2425343" cy="344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⋯+</m:t>
                      </m:r>
                      <m:sSup>
                        <m:sSup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118" y="3748032"/>
                <a:ext cx="2425343" cy="344069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89463" y="4782213"/>
                <a:ext cx="179549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1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observe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101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1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−0.6</m:t>
                              </m:r>
                              <m:r>
                                <a:rPr lang="nb-NO" sz="11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1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463" y="4782213"/>
                <a:ext cx="1795492" cy="169277"/>
              </a:xfrm>
              <a:prstGeom prst="rect">
                <a:avLst/>
              </a:prstGeom>
              <a:blipFill>
                <a:blip r:embed="rId28"/>
                <a:stretch>
                  <a:fillRect l="-2712" b="-10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369766" y="4680480"/>
                <a:ext cx="1460656" cy="330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1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nb-NO" sz="11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nb-NO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100" i="1">
                                          <a:latin typeface="Cambria Math" panose="02040503050406030204" pitchFamily="18" charset="0"/>
                                        </a:rPr>
                                        <m:t>−0.6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  <m:sup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1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100" i="1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1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766" y="4680480"/>
                <a:ext cx="1460656" cy="33079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89462" y="4453842"/>
                <a:ext cx="2088970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1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100" b="0" i="0" smtClean="0">
                                  <a:latin typeface="Cambria Math" panose="02040503050406030204" pitchFamily="18" charset="0"/>
                                </a:rPr>
                                <m:t>observe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100" b="0" i="1" smtClean="0">
                                      <a:latin typeface="Cambria Math" panose="02040503050406030204" pitchFamily="18" charset="0"/>
                                    </a:rPr>
                                    <m:t>001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e>
                          </m:d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100" b="0" i="1" smtClean="0">
                          <a:latin typeface="Cambria Math" panose="02040503050406030204" pitchFamily="18" charset="0"/>
                        </a:rPr>
                        <m:t>=0.64</m:t>
                      </m:r>
                    </m:oMath>
                  </m:oMathPara>
                </a14:m>
                <a:endParaRPr lang="en-US" sz="11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462" y="4453842"/>
                <a:ext cx="2088970" cy="169277"/>
              </a:xfrm>
              <a:prstGeom prst="rect">
                <a:avLst/>
              </a:prstGeom>
              <a:blipFill>
                <a:blip r:embed="rId30"/>
                <a:stretch>
                  <a:fillRect l="-2332" t="-3704" b="-111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1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8" grpId="0"/>
      <p:bldP spid="9" grpId="0"/>
      <p:bldP spid="10" grpId="0"/>
      <p:bldP spid="11" grpId="0"/>
      <p:bldP spid="12" grpId="0"/>
      <p:bldP spid="12" grpId="1"/>
      <p:bldP spid="12" grpId="2"/>
      <p:bldP spid="13" grpId="0"/>
      <p:bldP spid="14" grpId="0"/>
      <p:bldP spid="15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6" grpId="0"/>
      <p:bldP spid="29" grpId="0"/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computation – quantum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Classic bits are transformed using logical gates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Qubits are transformed using </a:t>
            </a:r>
            <a:br>
              <a:rPr lang="en-US" sz="1800" dirty="0"/>
            </a:br>
            <a:r>
              <a:rPr lang="en-US" sz="1800" b="1" dirty="0"/>
              <a:t>quantum gates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573323"/>
            <a:ext cx="3164031" cy="1207605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663952" y="3226347"/>
            <a:ext cx="6156763" cy="2845643"/>
            <a:chOff x="887421" y="1124744"/>
            <a:chExt cx="10873208" cy="50255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2" b="87609"/>
            <a:stretch/>
          </p:blipFill>
          <p:spPr>
            <a:xfrm>
              <a:off x="887421" y="1124744"/>
              <a:ext cx="10457669" cy="16561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95" b="67136"/>
            <a:stretch/>
          </p:blipFill>
          <p:spPr>
            <a:xfrm>
              <a:off x="887421" y="2840469"/>
              <a:ext cx="10873208" cy="1800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49" b="42353"/>
            <a:stretch/>
          </p:blipFill>
          <p:spPr>
            <a:xfrm>
              <a:off x="887421" y="4854174"/>
              <a:ext cx="10873208" cy="129614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27448" y="5059906"/>
                <a:ext cx="4121834" cy="379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|"/>
                          <m:endChr m:val="〉"/>
                          <m:ctrlP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5059906"/>
                <a:ext cx="4121834" cy="379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3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(Quantum) NOT-gate (or X gate)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632" y="1122454"/>
                <a:ext cx="1013418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32" y="1122454"/>
                <a:ext cx="1013418" cy="3777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75384" y="1461056"/>
                <a:ext cx="14178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384" y="1461056"/>
                <a:ext cx="1417824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155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34411" y="2105678"/>
                <a:ext cx="855106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411" y="2105678"/>
                <a:ext cx="855106" cy="484043"/>
              </a:xfrm>
              <a:prstGeom prst="rect">
                <a:avLst/>
              </a:prstGeom>
              <a:blipFill>
                <a:blip r:embed="rId4"/>
                <a:stretch>
                  <a:fillRect l="-2837" b="-1125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9632" y="1842534"/>
                <a:ext cx="1013418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32" y="1842534"/>
                <a:ext cx="1013418" cy="3777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99977" y="4294578"/>
                <a:ext cx="2459776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77" y="4294578"/>
                <a:ext cx="2459776" cy="553228"/>
              </a:xfrm>
              <a:prstGeom prst="rect">
                <a:avLst/>
              </a:prstGeom>
              <a:blipFill>
                <a:blip r:embed="rId6"/>
                <a:stretch>
                  <a:fillRect l="-248" b="-1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99792" y="4294578"/>
                <a:ext cx="2384435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792" y="4294578"/>
                <a:ext cx="2384435" cy="553228"/>
              </a:xfrm>
              <a:prstGeom prst="rect">
                <a:avLst/>
              </a:prstGeom>
              <a:blipFill>
                <a:blip r:embed="rId7"/>
                <a:stretch>
                  <a:fillRect l="-256" b="-10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63552" y="5331009"/>
                <a:ext cx="165519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2" y="5331009"/>
                <a:ext cx="1655197" cy="553228"/>
              </a:xfrm>
              <a:prstGeom prst="rect">
                <a:avLst/>
              </a:prstGeom>
              <a:blipFill rotWithShape="0">
                <a:blip r:embed="rId10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31204" y="5331009"/>
                <a:ext cx="165519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04" y="5331009"/>
                <a:ext cx="1655197" cy="553228"/>
              </a:xfrm>
              <a:prstGeom prst="rect">
                <a:avLst/>
              </a:prstGeom>
              <a:blipFill rotWithShape="0">
                <a:blip r:embed="rId11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08195" y="4294578"/>
                <a:ext cx="168501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𝑿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  ?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195" y="4294578"/>
                <a:ext cx="1685013" cy="553228"/>
              </a:xfrm>
              <a:prstGeom prst="rect">
                <a:avLst/>
              </a:prstGeom>
              <a:blipFill rotWithShape="0">
                <a:blip r:embed="rId12"/>
                <a:stretch>
                  <a:fillRect l="-362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650832" y="5331009"/>
                <a:ext cx="177824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nb-NO" sz="1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832" y="5331009"/>
                <a:ext cx="1778244" cy="553228"/>
              </a:xfrm>
              <a:prstGeom prst="rect">
                <a:avLst/>
              </a:prstGeom>
              <a:blipFill rotWithShape="0">
                <a:blip r:embed="rId13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1424" y="2619156"/>
                <a:ext cx="2715936" cy="377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groupCh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2619156"/>
                <a:ext cx="2715936" cy="37779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4368684" y="1937982"/>
                <a:ext cx="2727646" cy="1058970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/>
                  <a:t>X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0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684" y="1937982"/>
                <a:ext cx="2727646" cy="1058970"/>
              </a:xfrm>
              <a:prstGeom prst="rect">
                <a:avLst/>
              </a:prstGeom>
              <a:blipFill rotWithShape="0">
                <a:blip r:embed="rId15"/>
                <a:stretch>
                  <a:fillRect l="-1114" t="-113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Hadamard</a:t>
            </a:r>
            <a:r>
              <a:rPr lang="en-US" dirty="0"/>
              <a:t> gate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7408" y="1122858"/>
                <a:ext cx="2262671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1122858"/>
                <a:ext cx="2262671" cy="508665"/>
              </a:xfrm>
              <a:prstGeom prst="rect">
                <a:avLst/>
              </a:prstGeom>
              <a:blipFill rotWithShape="0">
                <a:blip r:embed="rId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408" y="2058962"/>
                <a:ext cx="2232214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↦"/>
                          <m:vertJc m:val="bot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groupCh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sz="16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2058962"/>
                <a:ext cx="2232214" cy="508665"/>
              </a:xfrm>
              <a:prstGeom prst="rect">
                <a:avLst/>
              </a:prstGeom>
              <a:blipFill rotWithShape="0">
                <a:blip r:embed="rId3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62453" y="3033246"/>
                <a:ext cx="20776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453" y="3033246"/>
                <a:ext cx="2077685" cy="215444"/>
              </a:xfrm>
              <a:prstGeom prst="rect">
                <a:avLst/>
              </a:prstGeom>
              <a:blipFill>
                <a:blip r:embed="rId4"/>
                <a:stretch>
                  <a:fillRect l="-2933" b="-85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62453" y="3763386"/>
                <a:ext cx="20776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453" y="3763386"/>
                <a:ext cx="2077685" cy="215444"/>
              </a:xfrm>
              <a:prstGeom prst="rect">
                <a:avLst/>
              </a:prstGeom>
              <a:blipFill>
                <a:blip r:embed="rId5"/>
                <a:stretch>
                  <a:fillRect l="-2933" b="-555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47639" y="4395321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 err="1"/>
              <a:t>Hadamard</a:t>
            </a:r>
            <a:r>
              <a:rPr lang="en-US" sz="1400" dirty="0"/>
              <a:t> gate allows us to create random bits!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 bwMode="auto">
              <a:xfrm>
                <a:off x="7248128" y="1117824"/>
                <a:ext cx="3692218" cy="1250902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⟩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b-NO" sz="1400" i="1" dirty="0">
                  <a:latin typeface="Cambria Math" panose="020405030504060302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400" i="1" dirty="0">
                  <a:latin typeface="Cambria Math" panose="02040503050406030204" pitchFamily="18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 smtClean="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1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400">
                                  <a:latin typeface="Cambria Math" panose="02040503050406030204" pitchFamily="18" charset="0"/>
                                </a:rPr>
                                <m:t>measure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lit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⇒ 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8128" y="1117824"/>
                <a:ext cx="3692218" cy="1250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16180" y="5229200"/>
                <a:ext cx="2970429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80" y="5229200"/>
                <a:ext cx="2970429" cy="6386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70356" y="5229200"/>
                <a:ext cx="3169201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56" y="5229200"/>
                <a:ext cx="3169201" cy="6386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1271464" y="3140969"/>
                <a:ext cx="2937599" cy="1152128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/>
                  <a:t>H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   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  −1</m:t>
                              </m:r>
                              <m:r>
                                <m:rPr>
                                  <m:lit/>
                                </m:rPr>
                                <a:rPr lang="nb-NO" sz="16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ad>
                                <m:radPr>
                                  <m:degHide m:val="on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464" y="3140969"/>
                <a:ext cx="2937599" cy="1152128"/>
              </a:xfrm>
              <a:prstGeom prst="rect">
                <a:avLst/>
              </a:prstGeom>
              <a:blipFill rotWithShape="0">
                <a:blip r:embed="rId9"/>
                <a:stretch>
                  <a:fillRect l="-1035" t="-104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22652" y="2814793"/>
                <a:ext cx="1162691" cy="614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652" y="2814793"/>
                <a:ext cx="1162691" cy="614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282578" y="3562115"/>
                <a:ext cx="1202765" cy="614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1400" i="1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578" y="3562115"/>
                <a:ext cx="1202765" cy="6142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9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 animBg="1"/>
      <p:bldP spid="15" grpId="0"/>
      <p:bldP spid="17" grpId="0"/>
      <p:bldP spid="13" grpId="0" animBg="1"/>
      <p:bldP spid="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Controlled-NOT gate (CNOT)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521" y="1243066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1243066"/>
                <a:ext cx="1083886" cy="246221"/>
              </a:xfrm>
              <a:prstGeom prst="rect">
                <a:avLst/>
              </a:prstGeom>
              <a:blipFill rotWithShape="0"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05592" y="4802708"/>
                <a:ext cx="2531975" cy="9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592" y="4802708"/>
                <a:ext cx="2531975" cy="9197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3512775" y="1869185"/>
                <a:ext cx="3456384" cy="1438499"/>
              </a:xfrm>
              <a:prstGeom prst="rect">
                <a:avLst/>
              </a:prstGeom>
              <a:solidFill>
                <a:srgbClr val="EFEFF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/>
                  <a:t>CNOT gate: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𝐂𝐍𝐎𝐓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775" y="1869185"/>
                <a:ext cx="3456384" cy="1438499"/>
              </a:xfrm>
              <a:prstGeom prst="rect">
                <a:avLst/>
              </a:prstGeom>
              <a:blipFill rotWithShape="0">
                <a:blip r:embed="rId4"/>
                <a:stretch>
                  <a:fillRect l="-703" t="-84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9521" y="1688192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nb-NO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1688192"/>
                <a:ext cx="1083886" cy="246221"/>
              </a:xfrm>
              <a:prstGeom prst="rect">
                <a:avLst/>
              </a:prstGeom>
              <a:blipFill rotWithShape="0"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9521" y="2133318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2133318"/>
                <a:ext cx="1083886" cy="246221"/>
              </a:xfrm>
              <a:prstGeom prst="rect">
                <a:avLst/>
              </a:prstGeom>
              <a:blipFill rotWithShape="0"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9521" y="2578445"/>
                <a:ext cx="10838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nb-NO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nb-NO" sz="16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21" y="2578445"/>
                <a:ext cx="1083886" cy="246221"/>
              </a:xfrm>
              <a:prstGeom prst="rect">
                <a:avLst/>
              </a:prstGeom>
              <a:blipFill rotWithShape="0"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91959" y="947065"/>
            <a:ext cx="701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CNOT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87842" y="4103277"/>
                <a:ext cx="5544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842" y="4103277"/>
                <a:ext cx="55444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66207" y="4103277"/>
                <a:ext cx="5544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nb-NO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207" y="4103277"/>
                <a:ext cx="554447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 bwMode="auto">
          <a:xfrm>
            <a:off x="4061366" y="4514676"/>
            <a:ext cx="0" cy="2374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728785" y="4514676"/>
            <a:ext cx="0" cy="2374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37340" y="4802707"/>
                <a:ext cx="2491516" cy="919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6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340" y="4802707"/>
                <a:ext cx="2491516" cy="9197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698456" y="2242447"/>
            <a:ext cx="2429477" cy="704374"/>
            <a:chOff x="9048328" y="2236247"/>
            <a:chExt cx="2429477" cy="70437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728" y="2236247"/>
              <a:ext cx="1164856" cy="7043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9048328" y="2256428"/>
                  <a:ext cx="31162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8328" y="2256428"/>
                  <a:ext cx="311624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054491" y="2639542"/>
                  <a:ext cx="31534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491" y="2639542"/>
                  <a:ext cx="315343" cy="2462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752478" y="2256427"/>
                  <a:ext cx="31162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478" y="2256427"/>
                  <a:ext cx="311624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752478" y="2639541"/>
                  <a:ext cx="72532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nb-NO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478" y="2639541"/>
                  <a:ext cx="725327" cy="246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35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9" grpId="0"/>
      <p:bldP spid="21" grpId="0"/>
      <p:bldP spid="25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20555</TotalTime>
  <Words>988</Words>
  <Application>Microsoft Office PowerPoint</Application>
  <PresentationFormat>Widescreen</PresentationFormat>
  <Paragraphs>566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</vt:lpstr>
      <vt:lpstr>Cambria Math</vt:lpstr>
      <vt:lpstr>Franklin Gothic Book</vt:lpstr>
      <vt:lpstr>Times New Roman</vt:lpstr>
      <vt:lpstr>Wingdings</vt:lpstr>
      <vt:lpstr>1_TEK4500-UIO</vt:lpstr>
      <vt:lpstr>TEK4500-UIO</vt:lpstr>
      <vt:lpstr>2_TEK4500-UIO</vt:lpstr>
      <vt:lpstr>Lecture 13 – Quantum computers,  Shor’s algorithm, post-quantum cryptography </vt:lpstr>
      <vt:lpstr>Quantum computing – the starting point</vt:lpstr>
      <vt:lpstr>Elements of (quantum) computing</vt:lpstr>
      <vt:lpstr>Qubits</vt:lpstr>
      <vt:lpstr>Multiple qubits</vt:lpstr>
      <vt:lpstr>Quantum computation – quantum gates</vt:lpstr>
      <vt:lpstr>(Quantum) NOT-gate (or X gate)</vt:lpstr>
      <vt:lpstr>The Hadamard gate</vt:lpstr>
      <vt:lpstr>Controlled-NOT gate (CNOT)</vt:lpstr>
      <vt:lpstr>Many other gates…</vt:lpstr>
      <vt:lpstr>Quantum gates</vt:lpstr>
      <vt:lpstr>Quantum computer</vt:lpstr>
      <vt:lpstr>What makes quantum computation special?</vt:lpstr>
      <vt:lpstr>Shor's algorithm</vt:lpstr>
      <vt:lpstr>First: something completely different</vt:lpstr>
      <vt:lpstr>Factoring to order-finding</vt:lpstr>
      <vt:lpstr>Shor's algorithm</vt:lpstr>
      <vt:lpstr>Shor’s algorithm</vt:lpstr>
      <vt:lpstr>Fourier transform</vt:lpstr>
      <vt:lpstr>Shor’s algorithm</vt:lpstr>
      <vt:lpstr>Consequences of Shor’s algorithm</vt:lpstr>
      <vt:lpstr>The quantum menace</vt:lpstr>
      <vt:lpstr>The quantum menace</vt:lpstr>
      <vt:lpstr>The quantum menace</vt:lpstr>
      <vt:lpstr>PowerPoint Presentation</vt:lpstr>
      <vt:lpstr>Dealing with quantum computers</vt:lpstr>
      <vt:lpstr>Post-quantum cryptography</vt:lpstr>
      <vt:lpstr>The NIST post-quantum competition</vt:lpstr>
      <vt:lpstr>The NIST post-quantum competition</vt:lpstr>
      <vt:lpstr>The NIST post-quantum competition</vt:lpstr>
      <vt:lpstr>Lattice-based cryptography</vt:lpstr>
      <vt:lpstr>Lattice-based cryptography</vt:lpstr>
      <vt:lpstr>Post-quantum cryptography</vt:lpstr>
      <vt:lpstr>Next week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922</cp:revision>
  <dcterms:created xsi:type="dcterms:W3CDTF">2020-06-02T10:31:43Z</dcterms:created>
  <dcterms:modified xsi:type="dcterms:W3CDTF">2022-11-16T21:55:09Z</dcterms:modified>
</cp:coreProperties>
</file>