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3"/>
  </p:notesMasterIdLst>
  <p:handoutMasterIdLst>
    <p:handoutMasterId r:id="rId14"/>
  </p:handoutMasterIdLst>
  <p:sldIdLst>
    <p:sldId id="327" r:id="rId2"/>
    <p:sldId id="393" r:id="rId3"/>
    <p:sldId id="394" r:id="rId4"/>
    <p:sldId id="395" r:id="rId5"/>
    <p:sldId id="396" r:id="rId6"/>
    <p:sldId id="397" r:id="rId7"/>
    <p:sldId id="391" r:id="rId8"/>
    <p:sldId id="392" r:id="rId9"/>
    <p:sldId id="384" r:id="rId10"/>
    <p:sldId id="383" r:id="rId11"/>
    <p:sldId id="3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ja" initials="h" lastIdx="5" clrIdx="0">
    <p:extLst>
      <p:ext uri="{19B8F6BF-5375-455C-9EA6-DF929625EA0E}">
        <p15:presenceInfo xmlns:p15="http://schemas.microsoft.com/office/powerpoint/2012/main" userId="hako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25FFC6"/>
    <a:srgbClr val="37FFCB"/>
    <a:srgbClr val="FF3399"/>
    <a:srgbClr val="18DDF8"/>
    <a:srgbClr val="FF9900"/>
    <a:srgbClr val="008000"/>
    <a:srgbClr val="CC00FF"/>
    <a:srgbClr val="EFE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104" autoAdjust="0"/>
  </p:normalViewPr>
  <p:slideViewPr>
    <p:cSldViewPr showGuides="1">
      <p:cViewPr varScale="1">
        <p:scale>
          <a:sx n="103" d="100"/>
          <a:sy n="103" d="100"/>
        </p:scale>
        <p:origin x="852" y="108"/>
      </p:cViewPr>
      <p:guideLst>
        <p:guide orient="horz" pos="261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D62D-4B77-4A2F-93D6-13F9CCFC96B4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3420A-E794-4D2D-BB9A-E2B1E30EB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7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113F-90F5-4A43-9A5C-028416E777E5}" type="datetimeFigureOut">
              <a:rPr lang="en-US" smtClean="0"/>
              <a:t>11/23/2022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BB4F-27F5-4A35-A00F-14A545D560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0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4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1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10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2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2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3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85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716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71600"/>
            <a:ext cx="5080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10000"/>
            <a:ext cx="5080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24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1" y="278295"/>
            <a:ext cx="11137237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3392" y="1371600"/>
            <a:ext cx="6201478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0156" y="1371600"/>
            <a:ext cx="4710473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266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4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58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37619" y="6386992"/>
            <a:ext cx="488109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1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8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92" y="1080848"/>
            <a:ext cx="5485309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080848"/>
            <a:ext cx="5512228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07139" y="6386992"/>
            <a:ext cx="518589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5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62943" y="6386992"/>
            <a:ext cx="562785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6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20061" y="6386992"/>
            <a:ext cx="505668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6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8342" y="2835345"/>
            <a:ext cx="7751762" cy="1776412"/>
          </a:xfrm>
        </p:spPr>
        <p:txBody>
          <a:bodyPr/>
          <a:lstStyle>
            <a:lvl1pPr>
              <a:defRPr sz="40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51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7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332656"/>
            <a:ext cx="1113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392" y="1027586"/>
            <a:ext cx="11137237" cy="506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23392" y="908720"/>
            <a:ext cx="11137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24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45239" y="6386992"/>
            <a:ext cx="480489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2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</a:defRPr>
      </a:lvl2pPr>
      <a:lvl3pPr marL="1179513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kon.jacobsen@its.uio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11.png"/><Relationship Id="rId10" Type="http://schemas.openxmlformats.org/officeDocument/2006/relationships/image" Target="../media/image1.jpe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76872"/>
            <a:ext cx="10363200" cy="1470025"/>
          </a:xfrm>
        </p:spPr>
        <p:txBody>
          <a:bodyPr/>
          <a:lstStyle/>
          <a:p>
            <a:pPr algn="ctr"/>
            <a:r>
              <a:rPr lang="en-US" dirty="0"/>
              <a:t>Lecture 14 – Course recap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TEK4500</a:t>
            </a:r>
          </a:p>
          <a:p>
            <a:r>
              <a:rPr lang="nb-NO" dirty="0"/>
              <a:t>23.11.2022 </a:t>
            </a:r>
          </a:p>
          <a:p>
            <a:r>
              <a:rPr lang="nb-NO" dirty="0"/>
              <a:t>Håkon Jacobsen</a:t>
            </a:r>
          </a:p>
          <a:p>
            <a:r>
              <a:rPr lang="nb-NO" dirty="0">
                <a:solidFill>
                  <a:schemeClr val="accent6"/>
                </a:solidFill>
                <a:hlinkClick r:id="rId3"/>
              </a:rPr>
              <a:t>hakon.jacobsen@its.uio.no</a:t>
            </a:r>
            <a:endParaRPr lang="nb-NO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7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crypto toolbox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340768"/>
            <a:ext cx="666512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546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 December 06, 15:00-19:00 (4 hours)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Digital, on-campus (</a:t>
            </a:r>
            <a:r>
              <a:rPr lang="en-US" dirty="0" err="1"/>
              <a:t>Silurveien</a:t>
            </a:r>
            <a:r>
              <a:rPr lang="en-US" dirty="0"/>
              <a:t> 2, Sal 3B+3D)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Closed-book</a:t>
            </a:r>
          </a:p>
        </p:txBody>
      </p:sp>
    </p:spTree>
    <p:extLst>
      <p:ext uri="{BB962C8B-B14F-4D97-AF65-F5344CB8AC3E}">
        <p14:creationId xmlns:p14="http://schemas.microsoft.com/office/powerpoint/2010/main" val="151962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What </a:t>
            </a:r>
            <a:r>
              <a:rPr lang="nb-NO" dirty="0"/>
              <a:t>is cryptography?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163392" y="3231546"/>
            <a:ext cx="6057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82049" y="3000713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sp>
        <p:nvSpPr>
          <p:cNvPr id="2" name="Down Arrow 1"/>
          <p:cNvSpPr/>
          <p:nvPr/>
        </p:nvSpPr>
        <p:spPr bwMode="auto">
          <a:xfrm>
            <a:off x="5857051" y="3231546"/>
            <a:ext cx="444708" cy="108642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32412" y="4616970"/>
            <a:ext cx="9745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3333CC"/>
                </a:solidFill>
              </a:rPr>
              <a:t>Security goals:</a:t>
            </a:r>
          </a:p>
          <a:p>
            <a:endParaRPr lang="nb-NO" sz="20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privacy: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read</a:t>
            </a:r>
            <a:r>
              <a:rPr lang="nb-NO" sz="2000" dirty="0">
                <a:solidFill>
                  <a:schemeClr val="tx2"/>
                </a:solidFill>
              </a:rPr>
              <a:t> message 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6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What </a:t>
            </a:r>
            <a:r>
              <a:rPr lang="nb-NO" dirty="0"/>
              <a:t>is cryptography?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163392" y="3231546"/>
            <a:ext cx="19632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82049" y="3000713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32412" y="4616970"/>
            <a:ext cx="97455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3333CC"/>
                </a:solidFill>
              </a:rPr>
              <a:t>Security goals:</a:t>
            </a:r>
          </a:p>
          <a:p>
            <a:endParaRPr lang="nb-NO" sz="20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privacy: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read</a:t>
            </a:r>
            <a:r>
              <a:rPr lang="nb-NO" sz="2000" dirty="0">
                <a:solidFill>
                  <a:schemeClr val="tx2"/>
                </a:solidFill>
              </a:rPr>
              <a:t> message 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integrity: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modify</a:t>
            </a:r>
            <a:r>
              <a:rPr lang="nb-NO" sz="2000" dirty="0">
                <a:solidFill>
                  <a:schemeClr val="tx2"/>
                </a:solidFill>
              </a:rPr>
              <a:t> message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</a:t>
            </a:r>
            <a:r>
              <a:rPr lang="en-US" sz="2000" b="1" dirty="0">
                <a:solidFill>
                  <a:schemeClr val="tx2"/>
                </a:solidFill>
              </a:rPr>
              <a:t>authenticity</a:t>
            </a:r>
            <a:r>
              <a:rPr lang="nb-NO" sz="2000" b="1" dirty="0">
                <a:solidFill>
                  <a:schemeClr val="tx2"/>
                </a:solidFill>
              </a:rPr>
              <a:t>: </a:t>
            </a:r>
            <a:r>
              <a:rPr lang="nb-NO" sz="2000" dirty="0">
                <a:solidFill>
                  <a:schemeClr val="tx2"/>
                </a:solidFill>
              </a:rPr>
              <a:t>message M really originated from Alice</a:t>
            </a:r>
            <a:r>
              <a:rPr lang="nb-NO" sz="2000" b="1" dirty="0">
                <a:solidFill>
                  <a:schemeClr val="tx2"/>
                </a:solidFill>
              </a:rPr>
              <a:t> </a:t>
            </a:r>
            <a:r>
              <a:rPr lang="nb-NO" sz="2000" dirty="0">
                <a:solidFill>
                  <a:schemeClr val="tx2"/>
                </a:solidFill>
              </a:rPr>
              <a:t>  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5093198" y="2940577"/>
            <a:ext cx="884419" cy="581936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Arc 28"/>
          <p:cNvSpPr/>
          <p:nvPr/>
        </p:nvSpPr>
        <p:spPr bwMode="auto">
          <a:xfrm rot="17228160">
            <a:off x="6030022" y="3215993"/>
            <a:ext cx="1840547" cy="1926129"/>
          </a:xfrm>
          <a:prstGeom prst="arc">
            <a:avLst>
              <a:gd name="adj1" fmla="val 15112936"/>
              <a:gd name="adj2" fmla="val 20516185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7420131" y="3231546"/>
            <a:ext cx="18004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6956103" y="3000889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M'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Ideal solution: secure channels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82049" y="3000713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32412" y="4616970"/>
            <a:ext cx="100303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3333CC"/>
                </a:solidFill>
              </a:rPr>
              <a:t>Security goals:</a:t>
            </a:r>
          </a:p>
          <a:p>
            <a:endParaRPr lang="nb-NO" sz="20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privacy: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read</a:t>
            </a:r>
            <a:r>
              <a:rPr lang="nb-NO" sz="2000" dirty="0">
                <a:solidFill>
                  <a:schemeClr val="tx2"/>
                </a:solidFill>
              </a:rPr>
              <a:t> message M       </a:t>
            </a:r>
            <a:r>
              <a:rPr lang="nb-NO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nb-NO" sz="2000" b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integrity: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modify</a:t>
            </a:r>
            <a:r>
              <a:rPr lang="nb-NO" sz="2000" dirty="0">
                <a:solidFill>
                  <a:schemeClr val="tx2"/>
                </a:solidFill>
              </a:rPr>
              <a:t> message M  </a:t>
            </a:r>
            <a:r>
              <a:rPr lang="nb-NO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nb-NO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</a:t>
            </a:r>
            <a:r>
              <a:rPr lang="en-US" sz="2000" b="1" dirty="0">
                <a:solidFill>
                  <a:schemeClr val="tx2"/>
                </a:solidFill>
              </a:rPr>
              <a:t>authenticity</a:t>
            </a:r>
            <a:r>
              <a:rPr lang="nb-NO" sz="2000" b="1" dirty="0">
                <a:solidFill>
                  <a:schemeClr val="tx2"/>
                </a:solidFill>
              </a:rPr>
              <a:t>: </a:t>
            </a:r>
            <a:r>
              <a:rPr lang="nb-NO" sz="2000" dirty="0">
                <a:solidFill>
                  <a:schemeClr val="tx2"/>
                </a:solidFill>
              </a:rPr>
              <a:t>message M really originated from Alice</a:t>
            </a:r>
            <a:r>
              <a:rPr lang="nb-NO" sz="2000" b="1" dirty="0">
                <a:solidFill>
                  <a:schemeClr val="tx2"/>
                </a:solidFill>
              </a:rPr>
              <a:t>                </a:t>
            </a:r>
            <a:r>
              <a:rPr lang="nb-NO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163392" y="3231546"/>
            <a:ext cx="6057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oup 21"/>
          <p:cNvGrpSpPr/>
          <p:nvPr/>
        </p:nvGrpSpPr>
        <p:grpSpPr>
          <a:xfrm>
            <a:off x="3874259" y="2932087"/>
            <a:ext cx="4635502" cy="592931"/>
            <a:chOff x="3874259" y="2935079"/>
            <a:chExt cx="4635502" cy="592931"/>
          </a:xfrm>
        </p:grpSpPr>
        <p:sp>
          <p:nvSpPr>
            <p:cNvPr id="25" name="Can 24"/>
            <p:cNvSpPr/>
            <p:nvPr/>
          </p:nvSpPr>
          <p:spPr bwMode="auto">
            <a:xfrm rot="16200000">
              <a:off x="5895544" y="913794"/>
              <a:ext cx="592931" cy="4635502"/>
            </a:xfrm>
            <a:prstGeom prst="can">
              <a:avLst>
                <a:gd name="adj" fmla="val 4909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3875845" y="3235202"/>
              <a:ext cx="18841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7568131" y="1292387"/>
            <a:ext cx="3635195" cy="1494044"/>
            <a:chOff x="7568131" y="1292387"/>
            <a:chExt cx="3635195" cy="1494044"/>
          </a:xfrm>
        </p:grpSpPr>
        <p:sp>
          <p:nvSpPr>
            <p:cNvPr id="2" name="TextBox 1"/>
            <p:cNvSpPr txBox="1"/>
            <p:nvPr/>
          </p:nvSpPr>
          <p:spPr>
            <a:xfrm>
              <a:off x="7568131" y="1292387"/>
              <a:ext cx="36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400" b="1" dirty="0">
                  <a:solidFill>
                    <a:srgbClr val="3333CC"/>
                  </a:solidFill>
                </a:rPr>
                <a:t>But how to build?</a:t>
              </a:r>
              <a:endParaRPr lang="en-US" sz="2400" b="1" dirty="0">
                <a:solidFill>
                  <a:srgbClr val="3333CC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8046986" y="1846120"/>
              <a:ext cx="674448" cy="94031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Creating secure channels: encryption schemes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2412" y="4616970"/>
                <a:ext cx="531037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encryption algorithm (public)	</a:t>
                </a:r>
              </a:p>
              <a:p>
                <a:r>
                  <a:rPr lang="nb-NO" sz="2000" dirty="0">
                    <a:solidFill>
                      <a:schemeClr val="tx2"/>
                    </a:solidFill>
                  </a:rPr>
                  <a:t>	</a:t>
                </a: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𝓓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decryption algorithm (public)</a:t>
                </a:r>
              </a:p>
              <a:p>
                <a:endParaRPr lang="nb-NO" sz="2000" dirty="0">
                  <a:solidFill>
                    <a:schemeClr val="accent6"/>
                  </a:solidFill>
                </a:endParaRPr>
              </a:p>
              <a:p>
                <a:endParaRPr lang="nb-NO" sz="20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12" y="4616970"/>
                <a:ext cx="5310376" cy="22467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 bwMode="auto">
          <a:xfrm>
            <a:off x="4337034" y="3231545"/>
            <a:ext cx="40724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580033" y="2169761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25436" y="2237913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ℰ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>
            <a:endCxn id="10" idx="1"/>
          </p:cNvCxnSpPr>
          <p:nvPr/>
        </p:nvCxnSpPr>
        <p:spPr bwMode="auto">
          <a:xfrm>
            <a:off x="3162300" y="3231545"/>
            <a:ext cx="397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5861352" y="2769880"/>
            <a:ext cx="481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𝒟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Elbow Connector 40"/>
          <p:cNvCxnSpPr>
            <a:stCxn id="30" idx="1"/>
            <a:endCxn id="37" idx="0"/>
          </p:cNvCxnSpPr>
          <p:nvPr/>
        </p:nvCxnSpPr>
        <p:spPr bwMode="auto">
          <a:xfrm rot="10800000" flipV="1">
            <a:off x="8791348" y="2468746"/>
            <a:ext cx="1434088" cy="36469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>
            <a:stCxn id="29" idx="3"/>
            <a:endCxn id="10" idx="0"/>
          </p:cNvCxnSpPr>
          <p:nvPr/>
        </p:nvCxnSpPr>
        <p:spPr bwMode="auto">
          <a:xfrm>
            <a:off x="2206751" y="2400594"/>
            <a:ext cx="1726638" cy="43284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8791347" y="3644894"/>
            <a:ext cx="1" cy="4062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/>
                  <a:t>M /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nb-NO" sz="2400" dirty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blipFill rotWithShape="0">
                <a:blip r:embed="rId9"/>
                <a:stretch>
                  <a:fillRect l="-8333" t="-119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183888" y="5223192"/>
            <a:ext cx="4652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K : </a:t>
            </a:r>
            <a:r>
              <a:rPr lang="nb-NO" sz="2000" dirty="0">
                <a:solidFill>
                  <a:schemeClr val="tx2"/>
                </a:solidFill>
              </a:rPr>
              <a:t>encryption / decryption key (secret)</a:t>
            </a:r>
            <a:endParaRPr lang="nb-N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82049" y="3000713"/>
            <a:ext cx="51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38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Creating secure channels: encryption schemes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337034" y="3231545"/>
            <a:ext cx="40724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580033" y="2169761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K</a:t>
            </a:r>
            <a:r>
              <a:rPr lang="nb-NO" sz="2400" baseline="-25000" dirty="0">
                <a:solidFill>
                  <a:srgbClr val="C00000"/>
                </a:solidFill>
              </a:rPr>
              <a:t>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25436" y="2237913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K</a:t>
            </a:r>
            <a:r>
              <a:rPr lang="nb-NO" sz="2400" baseline="-25000" dirty="0">
                <a:solidFill>
                  <a:srgbClr val="C00000"/>
                </a:solidFill>
              </a:rPr>
              <a:t>d</a:t>
            </a:r>
            <a:endParaRPr lang="en-US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ℰ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861352" y="2769880"/>
            <a:ext cx="481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𝒟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Elbow Connector 40"/>
          <p:cNvCxnSpPr>
            <a:stCxn id="30" idx="1"/>
            <a:endCxn id="37" idx="0"/>
          </p:cNvCxnSpPr>
          <p:nvPr/>
        </p:nvCxnSpPr>
        <p:spPr bwMode="auto">
          <a:xfrm rot="10800000" flipV="1">
            <a:off x="8791348" y="2468746"/>
            <a:ext cx="1434088" cy="36469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>
            <a:stCxn id="29" idx="3"/>
            <a:endCxn id="10" idx="0"/>
          </p:cNvCxnSpPr>
          <p:nvPr/>
        </p:nvCxnSpPr>
        <p:spPr bwMode="auto">
          <a:xfrm>
            <a:off x="2206751" y="2400594"/>
            <a:ext cx="1726638" cy="43284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2682049" y="3000713"/>
            <a:ext cx="481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8791347" y="3644894"/>
            <a:ext cx="1" cy="4062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/>
                  <a:t>M /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nb-NO" sz="2400" dirty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blipFill rotWithShape="0">
                <a:blip r:embed="rId9"/>
                <a:stretch>
                  <a:fillRect l="-8333" t="-119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32412" y="4616970"/>
                <a:ext cx="588273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encryption algorithm (public)			</a:t>
                </a:r>
              </a:p>
              <a:p>
                <a:endParaRPr lang="nb-NO" sz="2000" dirty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𝓓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decryption algorithm (public)			</a:t>
                </a:r>
                <a:endParaRPr lang="nb-NO" sz="2000" dirty="0">
                  <a:solidFill>
                    <a:schemeClr val="accent6"/>
                  </a:solidFill>
                </a:endParaRPr>
              </a:p>
              <a:p>
                <a:endParaRPr lang="nb-NO" sz="20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12" y="4616970"/>
                <a:ext cx="5882738" cy="19389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6183888" y="5224105"/>
            <a:ext cx="3256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>
                <a:solidFill>
                  <a:srgbClr val="C00000"/>
                </a:solidFill>
              </a:rPr>
              <a:t>K</a:t>
            </a:r>
            <a:r>
              <a:rPr lang="nb-NO" sz="2000" b="1" baseline="-25000" dirty="0">
                <a:solidFill>
                  <a:srgbClr val="C00000"/>
                </a:solidFill>
              </a:rPr>
              <a:t>e</a:t>
            </a:r>
            <a:r>
              <a:rPr lang="nb-NO" sz="2000" b="1" dirty="0">
                <a:solidFill>
                  <a:srgbClr val="C00000"/>
                </a:solidFill>
              </a:rPr>
              <a:t> : </a:t>
            </a:r>
            <a:r>
              <a:rPr lang="nb-NO" sz="2000" dirty="0">
                <a:solidFill>
                  <a:schemeClr val="tx2"/>
                </a:solidFill>
              </a:rPr>
              <a:t>encryption key (public)</a:t>
            </a:r>
            <a:endParaRPr lang="nb-N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83888" y="5868592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>
                <a:solidFill>
                  <a:srgbClr val="C00000"/>
                </a:solidFill>
              </a:rPr>
              <a:t>K</a:t>
            </a:r>
            <a:r>
              <a:rPr lang="nb-NO" sz="2000" b="1" baseline="-25000" dirty="0">
                <a:solidFill>
                  <a:srgbClr val="C00000"/>
                </a:solidFill>
              </a:rPr>
              <a:t>d</a:t>
            </a:r>
            <a:r>
              <a:rPr lang="nb-NO" sz="2000" b="1" dirty="0">
                <a:solidFill>
                  <a:srgbClr val="C00000"/>
                </a:solidFill>
              </a:rPr>
              <a:t> : </a:t>
            </a:r>
            <a:r>
              <a:rPr lang="nb-NO" sz="2000" dirty="0">
                <a:solidFill>
                  <a:schemeClr val="tx2"/>
                </a:solidFill>
              </a:rPr>
              <a:t>decryption key (secret)</a:t>
            </a:r>
            <a:endParaRPr lang="nb-N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162300" y="3231545"/>
            <a:ext cx="397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481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Basic goals of cryptography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01381"/>
              </p:ext>
            </p:extLst>
          </p:nvPr>
        </p:nvGraphicFramePr>
        <p:xfrm>
          <a:off x="1893392" y="1863323"/>
          <a:ext cx="8078358" cy="290870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92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95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privacy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 integrity</a:t>
                      </a:r>
                      <a:r>
                        <a:rPr lang="nb-NO" baseline="0" dirty="0"/>
                        <a:t> / authentication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Symmetric</a:t>
                      </a:r>
                      <a:r>
                        <a:rPr lang="nb-NO" b="1" baseline="0" dirty="0"/>
                        <a:t> keys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Symmetric encryption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authentication codes (MAC)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Asymmetric</a:t>
                      </a:r>
                      <a:r>
                        <a:rPr lang="nb-NO" b="1" baseline="0" dirty="0"/>
                        <a:t> keys 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Asymmetric</a:t>
                      </a:r>
                      <a:r>
                        <a:rPr lang="nb-NO" baseline="0" dirty="0"/>
                        <a:t> encryption (public-key encryption)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Digital signatures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071956" y="407707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Key exchange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42973" y="1505811"/>
            <a:ext cx="19791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600" dirty="0">
                <a:solidFill>
                  <a:schemeClr val="accent6"/>
                </a:solidFill>
              </a:rPr>
              <a:t>IND-CPA, IND-CCA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6022" y="4869160"/>
            <a:ext cx="1979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600" dirty="0">
                <a:solidFill>
                  <a:schemeClr val="accent6"/>
                </a:solidFill>
              </a:rPr>
              <a:t>IND-CPA, IND-CCA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50752" y="1506270"/>
            <a:ext cx="9813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UF-CMA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4232" y="4869160"/>
            <a:ext cx="9813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UF-CMA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4295800" y="1968390"/>
            <a:ext cx="5832648" cy="747183"/>
          </a:xfrm>
          <a:prstGeom prst="round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564254" y="1694046"/>
            <a:ext cx="4571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AE</a:t>
            </a:r>
          </a:p>
        </p:txBody>
      </p:sp>
      <p:cxnSp>
        <p:nvCxnSpPr>
          <p:cNvPr id="13" name="Straight Connector 12"/>
          <p:cNvCxnSpPr>
            <a:stCxn id="3" idx="1"/>
          </p:cNvCxnSpPr>
          <p:nvPr/>
        </p:nvCxnSpPr>
        <p:spPr bwMode="auto">
          <a:xfrm flipH="1" flipV="1">
            <a:off x="3021430" y="1920238"/>
            <a:ext cx="1274370" cy="4217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2135560" y="5237911"/>
            <a:ext cx="2511070" cy="55531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/>
              <a:t>Unkeyed</a:t>
            </a:r>
            <a:r>
              <a:rPr lang="en-US" b="1" dirty="0"/>
              <a:t> primitives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47916" y="5830087"/>
            <a:ext cx="3270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Collision resistance, one-</a:t>
            </a:r>
            <a:r>
              <a:rPr lang="en-US" sz="1600" dirty="0" err="1">
                <a:solidFill>
                  <a:schemeClr val="accent6"/>
                </a:solidFill>
              </a:rPr>
              <a:t>wayness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44072" y="5326627"/>
            <a:ext cx="1710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Hash functions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69500" y="3077523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PRNG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507170" y="2715573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PRNG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75912" y="5326627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TRNG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295783" y="5706976"/>
            <a:ext cx="1326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Enough </a:t>
            </a:r>
            <a:br>
              <a:rPr lang="en-US" sz="1600" dirty="0">
                <a:solidFill>
                  <a:schemeClr val="accent6"/>
                </a:solidFill>
              </a:rPr>
            </a:br>
            <a:r>
              <a:rPr lang="en-US" sz="1600" dirty="0">
                <a:solidFill>
                  <a:schemeClr val="accent6"/>
                </a:solidFill>
              </a:rPr>
              <a:t>min-entropy </a:t>
            </a:r>
          </a:p>
        </p:txBody>
      </p:sp>
    </p:spTree>
    <p:extLst>
      <p:ext uri="{BB962C8B-B14F-4D97-AF65-F5344CB8AC3E}">
        <p14:creationId xmlns:p14="http://schemas.microsoft.com/office/powerpoint/2010/main" val="369806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3" grpId="0" animBg="1"/>
      <p:bldP spid="12" grpId="0"/>
      <p:bldP spid="17" grpId="0" animBg="1"/>
      <p:bldP spid="18" grpId="0"/>
      <p:bldP spid="19" grpId="0"/>
      <p:bldP spid="16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Basic goals of cryptography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11972"/>
              </p:ext>
            </p:extLst>
          </p:nvPr>
        </p:nvGraphicFramePr>
        <p:xfrm>
          <a:off x="1893392" y="1863323"/>
          <a:ext cx="8078358" cy="290870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92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95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privacy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 integrity</a:t>
                      </a:r>
                      <a:r>
                        <a:rPr lang="nb-NO" baseline="0" dirty="0"/>
                        <a:t> / authentication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Symmetric</a:t>
                      </a:r>
                      <a:r>
                        <a:rPr lang="nb-NO" b="1" baseline="0" dirty="0"/>
                        <a:t> keys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Symmetric encryption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authentication codes (MAC)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Asymmetric</a:t>
                      </a:r>
                      <a:r>
                        <a:rPr lang="nb-NO" b="1" baseline="0" dirty="0"/>
                        <a:t> keys 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Asymmetric</a:t>
                      </a:r>
                      <a:r>
                        <a:rPr lang="nb-NO" baseline="0" dirty="0"/>
                        <a:t> encryption (public-key encryption)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Digital signatures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4295800" y="1968390"/>
            <a:ext cx="5832648" cy="747183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414555" y="1381629"/>
            <a:ext cx="18726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Encrypt-then-MAC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AES-GCM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AES-CCM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AES-OCB</a:t>
            </a:r>
          </a:p>
        </p:txBody>
      </p:sp>
      <p:cxnSp>
        <p:nvCxnSpPr>
          <p:cNvPr id="13" name="Straight Connector 12"/>
          <p:cNvCxnSpPr>
            <a:stCxn id="3" idx="1"/>
          </p:cNvCxnSpPr>
          <p:nvPr/>
        </p:nvCxnSpPr>
        <p:spPr bwMode="auto">
          <a:xfrm flipH="1" flipV="1">
            <a:off x="3021430" y="1920238"/>
            <a:ext cx="1274370" cy="4217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4833616" y="1324391"/>
            <a:ext cx="2197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AES-CTR, AES-CTR$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AES-CBC$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12278" y="1278727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CBC-MAC, CMAC,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HMAC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98284" y="4797152"/>
            <a:ext cx="22685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solidFill>
                  <a:srgbClr val="C00000"/>
                </a:solidFill>
              </a:rPr>
              <a:t>ElGamal</a:t>
            </a:r>
            <a:r>
              <a:rPr lang="en-US" sz="1600" dirty="0">
                <a:solidFill>
                  <a:srgbClr val="C00000"/>
                </a:solidFill>
              </a:rPr>
              <a:t>, Padded RSA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12124" y="4800060"/>
            <a:ext cx="30553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solidFill>
                  <a:srgbClr val="C00000"/>
                </a:solidFill>
              </a:rPr>
              <a:t>Schnorr</a:t>
            </a:r>
            <a:r>
              <a:rPr lang="en-US" sz="1600" dirty="0">
                <a:solidFill>
                  <a:srgbClr val="C00000"/>
                </a:solidFill>
              </a:rPr>
              <a:t>, ECDSA, Hashed RSA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146784" y="4400412"/>
            <a:ext cx="14665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solidFill>
                  <a:srgbClr val="C00000"/>
                </a:solidFill>
              </a:rPr>
              <a:t>Diffie</a:t>
            </a:r>
            <a:r>
              <a:rPr lang="en-US" sz="1600" dirty="0">
                <a:solidFill>
                  <a:srgbClr val="C00000"/>
                </a:solidFill>
              </a:rPr>
              <a:t>-Hellman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81812" y="5705032"/>
            <a:ext cx="218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SHA2-256, SHA2-512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SHA3-256, SHA3-512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307595" y="2781525"/>
            <a:ext cx="11753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CTR mode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071956" y="407707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Key exchange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0469500" y="3077523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PRNG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75912" y="5326627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TRNG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135560" y="5237911"/>
            <a:ext cx="2511070" cy="55531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/>
              <a:t>Unkeyed</a:t>
            </a:r>
            <a:r>
              <a:rPr lang="en-US" b="1" dirty="0"/>
              <a:t> primitives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44072" y="5326627"/>
            <a:ext cx="1710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Hash functions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904312" y="5695959"/>
            <a:ext cx="3287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Ring-oscillators, lava lamps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quantum effects,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mouse wiggling…</a:t>
            </a:r>
          </a:p>
        </p:txBody>
      </p:sp>
    </p:spTree>
    <p:extLst>
      <p:ext uri="{BB962C8B-B14F-4D97-AF65-F5344CB8AC3E}">
        <p14:creationId xmlns:p14="http://schemas.microsoft.com/office/powerpoint/2010/main" val="6428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eform 115"/>
          <p:cNvSpPr/>
          <p:nvPr/>
        </p:nvSpPr>
        <p:spPr bwMode="auto">
          <a:xfrm>
            <a:off x="3508909" y="4983060"/>
            <a:ext cx="5205393" cy="329883"/>
          </a:xfrm>
          <a:custGeom>
            <a:avLst/>
            <a:gdLst>
              <a:gd name="connsiteX0" fmla="*/ 0 w 5268287"/>
              <a:gd name="connsiteY0" fmla="*/ 268447 h 314744"/>
              <a:gd name="connsiteX1" fmla="*/ 3800213 w 5268287"/>
              <a:gd name="connsiteY1" fmla="*/ 293614 h 314744"/>
              <a:gd name="connsiteX2" fmla="*/ 5268287 w 5268287"/>
              <a:gd name="connsiteY2" fmla="*/ 0 h 3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68287" h="314744">
                <a:moveTo>
                  <a:pt x="0" y="268447"/>
                </a:moveTo>
                <a:cubicBezTo>
                  <a:pt x="1461082" y="303401"/>
                  <a:pt x="2922165" y="338355"/>
                  <a:pt x="3800213" y="293614"/>
                </a:cubicBezTo>
                <a:cubicBezTo>
                  <a:pt x="4678261" y="248873"/>
                  <a:pt x="4973274" y="124436"/>
                  <a:pt x="5268287" y="0"/>
                </a:cubicBez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3445155" y="4584107"/>
            <a:ext cx="2146812" cy="7773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7FFCB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Freeform 45"/>
          <p:cNvSpPr/>
          <p:nvPr/>
        </p:nvSpPr>
        <p:spPr bwMode="auto">
          <a:xfrm>
            <a:off x="2935716" y="1540589"/>
            <a:ext cx="8067675" cy="1612188"/>
          </a:xfrm>
          <a:custGeom>
            <a:avLst/>
            <a:gdLst>
              <a:gd name="connsiteX0" fmla="*/ 0 w 8039100"/>
              <a:gd name="connsiteY0" fmla="*/ 0 h 1704975"/>
              <a:gd name="connsiteX1" fmla="*/ 6562725 w 8039100"/>
              <a:gd name="connsiteY1" fmla="*/ 466725 h 1704975"/>
              <a:gd name="connsiteX2" fmla="*/ 8039100 w 8039100"/>
              <a:gd name="connsiteY2" fmla="*/ 1704975 h 1704975"/>
              <a:gd name="connsiteX0" fmla="*/ 0 w 8039100"/>
              <a:gd name="connsiteY0" fmla="*/ 0 h 1704975"/>
              <a:gd name="connsiteX1" fmla="*/ 5648325 w 8039100"/>
              <a:gd name="connsiteY1" fmla="*/ 381000 h 1704975"/>
              <a:gd name="connsiteX2" fmla="*/ 8039100 w 8039100"/>
              <a:gd name="connsiteY2" fmla="*/ 1704975 h 1704975"/>
              <a:gd name="connsiteX0" fmla="*/ 0 w 8039100"/>
              <a:gd name="connsiteY0" fmla="*/ 0 h 1704975"/>
              <a:gd name="connsiteX1" fmla="*/ 5648325 w 8039100"/>
              <a:gd name="connsiteY1" fmla="*/ 381000 h 1704975"/>
              <a:gd name="connsiteX2" fmla="*/ 8039100 w 8039100"/>
              <a:gd name="connsiteY2" fmla="*/ 1704975 h 1704975"/>
              <a:gd name="connsiteX0" fmla="*/ 0 w 7924800"/>
              <a:gd name="connsiteY0" fmla="*/ 0 h 1590675"/>
              <a:gd name="connsiteX1" fmla="*/ 5648325 w 7924800"/>
              <a:gd name="connsiteY1" fmla="*/ 381000 h 1590675"/>
              <a:gd name="connsiteX2" fmla="*/ 7924800 w 7924800"/>
              <a:gd name="connsiteY2" fmla="*/ 1590675 h 1590675"/>
              <a:gd name="connsiteX0" fmla="*/ 0 w 8010525"/>
              <a:gd name="connsiteY0" fmla="*/ 0 h 1600200"/>
              <a:gd name="connsiteX1" fmla="*/ 5648325 w 8010525"/>
              <a:gd name="connsiteY1" fmla="*/ 381000 h 1600200"/>
              <a:gd name="connsiteX2" fmla="*/ 8010525 w 8010525"/>
              <a:gd name="connsiteY2" fmla="*/ 1600200 h 1600200"/>
              <a:gd name="connsiteX0" fmla="*/ 0 w 8010525"/>
              <a:gd name="connsiteY0" fmla="*/ 0 h 1600200"/>
              <a:gd name="connsiteX1" fmla="*/ 5648325 w 8010525"/>
              <a:gd name="connsiteY1" fmla="*/ 381000 h 1600200"/>
              <a:gd name="connsiteX2" fmla="*/ 8010525 w 8010525"/>
              <a:gd name="connsiteY2" fmla="*/ 1600200 h 1600200"/>
              <a:gd name="connsiteX0" fmla="*/ 0 w 8010525"/>
              <a:gd name="connsiteY0" fmla="*/ 0 h 1600200"/>
              <a:gd name="connsiteX1" fmla="*/ 5286375 w 8010525"/>
              <a:gd name="connsiteY1" fmla="*/ 323850 h 1600200"/>
              <a:gd name="connsiteX2" fmla="*/ 8010525 w 8010525"/>
              <a:gd name="connsiteY2" fmla="*/ 1600200 h 1600200"/>
              <a:gd name="connsiteX0" fmla="*/ 0 w 8029575"/>
              <a:gd name="connsiteY0" fmla="*/ 0 h 1600200"/>
              <a:gd name="connsiteX1" fmla="*/ 5305425 w 8029575"/>
              <a:gd name="connsiteY1" fmla="*/ 323850 h 1600200"/>
              <a:gd name="connsiteX2" fmla="*/ 8029575 w 8029575"/>
              <a:gd name="connsiteY2" fmla="*/ 1600200 h 1600200"/>
              <a:gd name="connsiteX0" fmla="*/ 0 w 8067675"/>
              <a:gd name="connsiteY0" fmla="*/ 0 h 1572331"/>
              <a:gd name="connsiteX1" fmla="*/ 5343525 w 8067675"/>
              <a:gd name="connsiteY1" fmla="*/ 295981 h 1572331"/>
              <a:gd name="connsiteX2" fmla="*/ 8067675 w 8067675"/>
              <a:gd name="connsiteY2" fmla="*/ 1572331 h 15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7675" h="1572331">
                <a:moveTo>
                  <a:pt x="0" y="0"/>
                </a:moveTo>
                <a:cubicBezTo>
                  <a:pt x="2611437" y="91281"/>
                  <a:pt x="3998912" y="33926"/>
                  <a:pt x="5343525" y="295981"/>
                </a:cubicBezTo>
                <a:cubicBezTo>
                  <a:pt x="6688138" y="558036"/>
                  <a:pt x="7847012" y="1104812"/>
                  <a:pt x="8067675" y="1572331"/>
                </a:cubicBezTo>
              </a:path>
            </a:pathLst>
          </a:cu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2882878" y="2539486"/>
            <a:ext cx="7313157" cy="87257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V="1">
            <a:off x="3538330" y="3748893"/>
            <a:ext cx="6090139" cy="5433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>
            <a:off x="3517163" y="4459107"/>
            <a:ext cx="2190178" cy="77009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Constructions and relations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36546" y="2241875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PRF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5247" y="3211098"/>
            <a:ext cx="65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PRP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3648" y="1914449"/>
            <a:ext cx="3070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Symmetric-key encryption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816812" y="3107150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MAC schemes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5825" y="4190379"/>
            <a:ext cx="1851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Hash functions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1225" y="4379136"/>
            <a:ext cx="2582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Public-key encryption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02057" y="5304112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Digital signatures</a:t>
            </a:r>
          </a:p>
        </p:txBody>
      </p:sp>
      <p:cxnSp>
        <p:nvCxnSpPr>
          <p:cNvPr id="11" name="Straight Connector 10"/>
          <p:cNvCxnSpPr>
            <a:stCxn id="4" idx="3"/>
            <a:endCxn id="6" idx="1"/>
          </p:cNvCxnSpPr>
          <p:nvPr/>
        </p:nvCxnSpPr>
        <p:spPr bwMode="auto">
          <a:xfrm flipV="1">
            <a:off x="2882878" y="2099115"/>
            <a:ext cx="2260770" cy="32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873572" y="2290882"/>
            <a:ext cx="2399725" cy="9562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479020" y="2580430"/>
            <a:ext cx="0" cy="6306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631723" y="2589845"/>
            <a:ext cx="0" cy="6306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5" idx="3"/>
          </p:cNvCxnSpPr>
          <p:nvPr/>
        </p:nvCxnSpPr>
        <p:spPr bwMode="auto">
          <a:xfrm flipV="1">
            <a:off x="2894403" y="3305807"/>
            <a:ext cx="2968993" cy="899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1763534" y="5030959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/>
              <a:t>Diffie</a:t>
            </a:r>
            <a:r>
              <a:rPr lang="en-US" b="1" dirty="0"/>
              <a:t>-Hellman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479260" y="5795972"/>
            <a:ext cx="2304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One-Way Trapdoor </a:t>
            </a:r>
            <a:br>
              <a:rPr lang="en-US" b="1" dirty="0"/>
            </a:br>
            <a:r>
              <a:rPr lang="en-US" b="1" dirty="0"/>
              <a:t>functions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3521178" y="4685847"/>
            <a:ext cx="1895045" cy="4963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>
            <a:endCxn id="10" idx="1"/>
          </p:cNvCxnSpPr>
          <p:nvPr/>
        </p:nvCxnSpPr>
        <p:spPr bwMode="auto">
          <a:xfrm>
            <a:off x="3508909" y="5334626"/>
            <a:ext cx="2093148" cy="1541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3367684" y="4753872"/>
            <a:ext cx="2125076" cy="10658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>
            <a:stCxn id="38" idx="3"/>
          </p:cNvCxnSpPr>
          <p:nvPr/>
        </p:nvCxnSpPr>
        <p:spPr bwMode="auto">
          <a:xfrm flipV="1">
            <a:off x="3784186" y="5631664"/>
            <a:ext cx="1807781" cy="4874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Rectangle 56"/>
          <p:cNvSpPr/>
          <p:nvPr/>
        </p:nvSpPr>
        <p:spPr>
          <a:xfrm>
            <a:off x="1735057" y="2697095"/>
            <a:ext cx="71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Feistel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21139986">
            <a:off x="3526967" y="1967166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CTR</a:t>
            </a:r>
          </a:p>
        </p:txBody>
      </p:sp>
      <p:sp>
        <p:nvSpPr>
          <p:cNvPr id="59" name="Rectangle 58"/>
          <p:cNvSpPr/>
          <p:nvPr/>
        </p:nvSpPr>
        <p:spPr>
          <a:xfrm rot="20316346">
            <a:off x="3965970" y="2379141"/>
            <a:ext cx="66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CBC$</a:t>
            </a:r>
          </a:p>
        </p:txBody>
      </p:sp>
      <p:sp>
        <p:nvSpPr>
          <p:cNvPr id="60" name="Rectangle 59"/>
          <p:cNvSpPr/>
          <p:nvPr/>
        </p:nvSpPr>
        <p:spPr>
          <a:xfrm rot="21480000">
            <a:off x="3092946" y="3371349"/>
            <a:ext cx="23376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CBC-MAC, CMAC, PMAC</a:t>
            </a:r>
          </a:p>
        </p:txBody>
      </p:sp>
      <p:sp>
        <p:nvSpPr>
          <p:cNvPr id="61" name="Rectangle 60"/>
          <p:cNvSpPr/>
          <p:nvPr/>
        </p:nvSpPr>
        <p:spPr>
          <a:xfrm>
            <a:off x="9162940" y="2288041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AE</a:t>
            </a:r>
          </a:p>
          <a:p>
            <a:pPr algn="ctr"/>
            <a:r>
              <a:rPr lang="en-US" b="1" dirty="0"/>
              <a:t>AEAD</a:t>
            </a:r>
          </a:p>
        </p:txBody>
      </p:sp>
      <p:cxnSp>
        <p:nvCxnSpPr>
          <p:cNvPr id="62" name="Straight Connector 61"/>
          <p:cNvCxnSpPr>
            <a:stCxn id="7" idx="3"/>
          </p:cNvCxnSpPr>
          <p:nvPr/>
        </p:nvCxnSpPr>
        <p:spPr bwMode="auto">
          <a:xfrm flipV="1">
            <a:off x="7578834" y="2722830"/>
            <a:ext cx="1512870" cy="5689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8200521" y="2146212"/>
            <a:ext cx="936000" cy="3028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68"/>
          <p:cNvSpPr/>
          <p:nvPr/>
        </p:nvSpPr>
        <p:spPr>
          <a:xfrm>
            <a:off x="8133369" y="2475080"/>
            <a:ext cx="5036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EtM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2703388" y="1523246"/>
            <a:ext cx="6646423" cy="765847"/>
          </a:xfrm>
          <a:custGeom>
            <a:avLst/>
            <a:gdLst>
              <a:gd name="connsiteX0" fmla="*/ 0 w 6675120"/>
              <a:gd name="connsiteY0" fmla="*/ 618938 h 687518"/>
              <a:gd name="connsiteX1" fmla="*/ 1295400 w 6675120"/>
              <a:gd name="connsiteY1" fmla="*/ 154118 h 687518"/>
              <a:gd name="connsiteX2" fmla="*/ 3200400 w 6675120"/>
              <a:gd name="connsiteY2" fmla="*/ 32198 h 687518"/>
              <a:gd name="connsiteX3" fmla="*/ 5341620 w 6675120"/>
              <a:gd name="connsiteY3" fmla="*/ 62678 h 687518"/>
              <a:gd name="connsiteX4" fmla="*/ 6675120 w 6675120"/>
              <a:gd name="connsiteY4" fmla="*/ 687518 h 68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5120" h="687518">
                <a:moveTo>
                  <a:pt x="0" y="618938"/>
                </a:moveTo>
                <a:cubicBezTo>
                  <a:pt x="381000" y="435423"/>
                  <a:pt x="762000" y="251908"/>
                  <a:pt x="1295400" y="154118"/>
                </a:cubicBezTo>
                <a:cubicBezTo>
                  <a:pt x="1828800" y="56328"/>
                  <a:pt x="3200400" y="32198"/>
                  <a:pt x="3200400" y="32198"/>
                </a:cubicBezTo>
                <a:cubicBezTo>
                  <a:pt x="3874770" y="16958"/>
                  <a:pt x="4762500" y="-46542"/>
                  <a:pt x="5341620" y="62678"/>
                </a:cubicBezTo>
                <a:cubicBezTo>
                  <a:pt x="5920740" y="171898"/>
                  <a:pt x="6297930" y="429708"/>
                  <a:pt x="6675120" y="687518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-120000">
            <a:off x="4390829" y="1272052"/>
            <a:ext cx="21659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GCM++,  CCM,   OCB++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276993" y="6101025"/>
            <a:ext cx="554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RSA</a:t>
            </a:r>
          </a:p>
        </p:txBody>
      </p:sp>
      <p:sp>
        <p:nvSpPr>
          <p:cNvPr id="82" name="Freeform 81"/>
          <p:cNvSpPr/>
          <p:nvPr/>
        </p:nvSpPr>
        <p:spPr bwMode="auto">
          <a:xfrm>
            <a:off x="7648916" y="2310481"/>
            <a:ext cx="430899" cy="2144960"/>
          </a:xfrm>
          <a:custGeom>
            <a:avLst/>
            <a:gdLst>
              <a:gd name="connsiteX0" fmla="*/ 0 w 581080"/>
              <a:gd name="connsiteY0" fmla="*/ 0 h 1965960"/>
              <a:gd name="connsiteX1" fmla="*/ 335280 w 581080"/>
              <a:gd name="connsiteY1" fmla="*/ 388620 h 1965960"/>
              <a:gd name="connsiteX2" fmla="*/ 502920 w 581080"/>
              <a:gd name="connsiteY2" fmla="*/ 777240 h 1965960"/>
              <a:gd name="connsiteX3" fmla="*/ 556260 w 581080"/>
              <a:gd name="connsiteY3" fmla="*/ 1295400 h 1965960"/>
              <a:gd name="connsiteX4" fmla="*/ 106680 w 581080"/>
              <a:gd name="connsiteY4" fmla="*/ 196596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080" h="1965960">
                <a:moveTo>
                  <a:pt x="0" y="0"/>
                </a:moveTo>
                <a:cubicBezTo>
                  <a:pt x="125730" y="129540"/>
                  <a:pt x="251460" y="259080"/>
                  <a:pt x="335280" y="388620"/>
                </a:cubicBezTo>
                <a:cubicBezTo>
                  <a:pt x="419100" y="518160"/>
                  <a:pt x="466090" y="626110"/>
                  <a:pt x="502920" y="777240"/>
                </a:cubicBezTo>
                <a:cubicBezTo>
                  <a:pt x="539750" y="928370"/>
                  <a:pt x="622300" y="1097280"/>
                  <a:pt x="556260" y="1295400"/>
                </a:cubicBezTo>
                <a:cubicBezTo>
                  <a:pt x="490220" y="1493520"/>
                  <a:pt x="298450" y="1729740"/>
                  <a:pt x="106680" y="1965960"/>
                </a:cubicBezTo>
              </a:path>
            </a:pathLst>
          </a:custGeom>
          <a:noFill/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endCxn id="9" idx="1"/>
          </p:cNvCxnSpPr>
          <p:nvPr/>
        </p:nvCxnSpPr>
        <p:spPr bwMode="auto">
          <a:xfrm>
            <a:off x="3538330" y="4386457"/>
            <a:ext cx="1832895" cy="1773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Rectangle 95"/>
          <p:cNvSpPr/>
          <p:nvPr/>
        </p:nvSpPr>
        <p:spPr>
          <a:xfrm>
            <a:off x="5425225" y="4874386"/>
            <a:ext cx="15213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chemeClr val="accent6"/>
                </a:solidFill>
              </a:rPr>
              <a:t>Schnorr</a:t>
            </a:r>
            <a:r>
              <a:rPr lang="en-US" sz="1400" dirty="0">
                <a:solidFill>
                  <a:schemeClr val="accent6"/>
                </a:solidFill>
              </a:rPr>
              <a:t>, ECDSA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2559712" y="3580430"/>
            <a:ext cx="0" cy="6306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 101"/>
          <p:cNvSpPr/>
          <p:nvPr/>
        </p:nvSpPr>
        <p:spPr>
          <a:xfrm>
            <a:off x="1291925" y="3516248"/>
            <a:ext cx="12891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Davies-Mayer</a:t>
            </a:r>
          </a:p>
        </p:txBody>
      </p:sp>
      <p:sp>
        <p:nvSpPr>
          <p:cNvPr id="104" name="Rectangle 103"/>
          <p:cNvSpPr/>
          <p:nvPr/>
        </p:nvSpPr>
        <p:spPr>
          <a:xfrm rot="20444313">
            <a:off x="4700973" y="3771552"/>
            <a:ext cx="713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HMAC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flipV="1">
            <a:off x="3524381" y="3431757"/>
            <a:ext cx="2361383" cy="8137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Rectangle 111"/>
          <p:cNvSpPr/>
          <p:nvPr/>
        </p:nvSpPr>
        <p:spPr>
          <a:xfrm>
            <a:off x="8714098" y="4689720"/>
            <a:ext cx="1736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Key exchange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9640137" y="3333364"/>
            <a:ext cx="22885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Protocols</a:t>
            </a:r>
          </a:p>
          <a:p>
            <a:pPr algn="ctr"/>
            <a:r>
              <a:rPr lang="en-US" sz="1200" b="1" dirty="0"/>
              <a:t>TLS, SSH, IPsec, What's App</a:t>
            </a:r>
          </a:p>
        </p:txBody>
      </p:sp>
      <p:cxnSp>
        <p:nvCxnSpPr>
          <p:cNvPr id="118" name="Straight Connector 117"/>
          <p:cNvCxnSpPr>
            <a:stCxn id="61" idx="3"/>
            <a:endCxn id="117" idx="0"/>
          </p:cNvCxnSpPr>
          <p:nvPr/>
        </p:nvCxnSpPr>
        <p:spPr bwMode="auto">
          <a:xfrm>
            <a:off x="10001631" y="2611207"/>
            <a:ext cx="782762" cy="7221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112" idx="0"/>
          </p:cNvCxnSpPr>
          <p:nvPr/>
        </p:nvCxnSpPr>
        <p:spPr bwMode="auto">
          <a:xfrm flipV="1">
            <a:off x="9582285" y="3965812"/>
            <a:ext cx="1135678" cy="7239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9" idx="3"/>
          </p:cNvCxnSpPr>
          <p:nvPr/>
        </p:nvCxnSpPr>
        <p:spPr bwMode="auto">
          <a:xfrm flipV="1">
            <a:off x="7953984" y="3914410"/>
            <a:ext cx="2451604" cy="6493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Freeform 127"/>
          <p:cNvSpPr/>
          <p:nvPr/>
        </p:nvSpPr>
        <p:spPr bwMode="auto">
          <a:xfrm>
            <a:off x="7680301" y="4055522"/>
            <a:ext cx="3541717" cy="1509372"/>
          </a:xfrm>
          <a:custGeom>
            <a:avLst/>
            <a:gdLst>
              <a:gd name="connsiteX0" fmla="*/ 0 w 3389152"/>
              <a:gd name="connsiteY0" fmla="*/ 1132514 h 1143895"/>
              <a:gd name="connsiteX1" fmla="*/ 2499919 w 3389152"/>
              <a:gd name="connsiteY1" fmla="*/ 981512 h 1143895"/>
              <a:gd name="connsiteX2" fmla="*/ 3389152 w 3389152"/>
              <a:gd name="connsiteY2" fmla="*/ 0 h 114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9152" h="1143895">
                <a:moveTo>
                  <a:pt x="0" y="1132514"/>
                </a:moveTo>
                <a:cubicBezTo>
                  <a:pt x="967530" y="1151389"/>
                  <a:pt x="1935060" y="1170264"/>
                  <a:pt x="2499919" y="981512"/>
                </a:cubicBezTo>
                <a:cubicBezTo>
                  <a:pt x="3064778" y="792760"/>
                  <a:pt x="3242345" y="232095"/>
                  <a:pt x="3389152" y="0"/>
                </a:cubicBezTo>
              </a:path>
            </a:pathLst>
          </a:cu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7583131" y="3378375"/>
            <a:ext cx="2556621" cy="1594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1158608" y="3960033"/>
            <a:ext cx="736280" cy="788435"/>
          </a:xfrm>
          <a:custGeom>
            <a:avLst/>
            <a:gdLst>
              <a:gd name="connsiteX0" fmla="*/ 557414 w 612833"/>
              <a:gd name="connsiteY0" fmla="*/ 241358 h 879116"/>
              <a:gd name="connsiteX1" fmla="*/ 446578 w 612833"/>
              <a:gd name="connsiteY1" fmla="*/ 28922 h 879116"/>
              <a:gd name="connsiteX2" fmla="*/ 67887 w 612833"/>
              <a:gd name="connsiteY2" fmla="*/ 75103 h 879116"/>
              <a:gd name="connsiteX3" fmla="*/ 30942 w 612833"/>
              <a:gd name="connsiteY3" fmla="*/ 693940 h 879116"/>
              <a:gd name="connsiteX4" fmla="*/ 400396 w 612833"/>
              <a:gd name="connsiteY4" fmla="*/ 878667 h 879116"/>
              <a:gd name="connsiteX5" fmla="*/ 612833 w 612833"/>
              <a:gd name="connsiteY5" fmla="*/ 656994 h 87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33" h="879116">
                <a:moveTo>
                  <a:pt x="557414" y="241358"/>
                </a:moveTo>
                <a:cubicBezTo>
                  <a:pt x="542790" y="148994"/>
                  <a:pt x="528166" y="56631"/>
                  <a:pt x="446578" y="28922"/>
                </a:cubicBezTo>
                <a:cubicBezTo>
                  <a:pt x="364990" y="1213"/>
                  <a:pt x="137160" y="-35733"/>
                  <a:pt x="67887" y="75103"/>
                </a:cubicBezTo>
                <a:cubicBezTo>
                  <a:pt x="-1386" y="185939"/>
                  <a:pt x="-24476" y="560013"/>
                  <a:pt x="30942" y="693940"/>
                </a:cubicBezTo>
                <a:cubicBezTo>
                  <a:pt x="86360" y="827867"/>
                  <a:pt x="303414" y="884825"/>
                  <a:pt x="400396" y="878667"/>
                </a:cubicBezTo>
                <a:cubicBezTo>
                  <a:pt x="497378" y="872509"/>
                  <a:pt x="555105" y="764751"/>
                  <a:pt x="612833" y="65699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2639" y="4571535"/>
            <a:ext cx="920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400" dirty="0">
                <a:solidFill>
                  <a:srgbClr val="C00000"/>
                </a:solidFill>
              </a:rPr>
              <a:t>Merkle-</a:t>
            </a:r>
            <a:br>
              <a:rPr lang="nb-NO" sz="1400" dirty="0">
                <a:solidFill>
                  <a:srgbClr val="C00000"/>
                </a:solidFill>
              </a:rPr>
            </a:br>
            <a:r>
              <a:rPr lang="nb-NO" sz="1400" dirty="0">
                <a:solidFill>
                  <a:srgbClr val="C00000"/>
                </a:solidFill>
              </a:rPr>
              <a:t>Damgård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64" name="Straight Connector 63"/>
          <p:cNvCxnSpPr>
            <a:stCxn id="10" idx="3"/>
          </p:cNvCxnSpPr>
          <p:nvPr/>
        </p:nvCxnSpPr>
        <p:spPr bwMode="auto">
          <a:xfrm flipV="1">
            <a:off x="7723150" y="5065360"/>
            <a:ext cx="1019459" cy="4234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Freeform 64"/>
          <p:cNvSpPr/>
          <p:nvPr/>
        </p:nvSpPr>
        <p:spPr bwMode="auto">
          <a:xfrm flipV="1">
            <a:off x="3538330" y="4279226"/>
            <a:ext cx="5266835" cy="399520"/>
          </a:xfrm>
          <a:custGeom>
            <a:avLst/>
            <a:gdLst>
              <a:gd name="connsiteX0" fmla="*/ 0 w 5268287"/>
              <a:gd name="connsiteY0" fmla="*/ 268447 h 314744"/>
              <a:gd name="connsiteX1" fmla="*/ 3800213 w 5268287"/>
              <a:gd name="connsiteY1" fmla="*/ 293614 h 314744"/>
              <a:gd name="connsiteX2" fmla="*/ 5268287 w 5268287"/>
              <a:gd name="connsiteY2" fmla="*/ 0 h 3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68287" h="314744">
                <a:moveTo>
                  <a:pt x="0" y="268447"/>
                </a:moveTo>
                <a:cubicBezTo>
                  <a:pt x="1461082" y="303401"/>
                  <a:pt x="2922165" y="338355"/>
                  <a:pt x="3800213" y="293614"/>
                </a:cubicBezTo>
                <a:cubicBezTo>
                  <a:pt x="4678261" y="248873"/>
                  <a:pt x="4973274" y="124436"/>
                  <a:pt x="5268287" y="0"/>
                </a:cubicBez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7333587" y="3446002"/>
            <a:ext cx="1558106" cy="11438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7914717" y="4626454"/>
            <a:ext cx="832958" cy="224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77"/>
          <p:cNvSpPr/>
          <p:nvPr/>
        </p:nvSpPr>
        <p:spPr>
          <a:xfrm>
            <a:off x="2655377" y="2705480"/>
            <a:ext cx="591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ysClr val="windowText" lastClr="000000"/>
                </a:solidFill>
              </a:rPr>
              <a:t>Thm</a:t>
            </a:r>
            <a:r>
              <a:rPr lang="en-US" sz="1400">
                <a:solidFill>
                  <a:sysClr val="windowText" lastClr="000000"/>
                </a:solidFill>
              </a:rPr>
              <a:t>.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1460681" y="2432891"/>
            <a:ext cx="742544" cy="2658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1464526" y="2955817"/>
            <a:ext cx="710825" cy="3096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471624" y="5243769"/>
                <a:ext cx="1083886" cy="587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sz="1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400" b="1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</a:rPr>
                            <m:t> </m:t>
                          </m:r>
                          <m:r>
                            <a:rPr lang="nb-NO" sz="1400" b="0" i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nb-NO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nb-NO" sz="1400" b="0" i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b-NO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</m:oMath>
                  </m:oMathPara>
                </a14:m>
                <a:endParaRPr lang="nb-NO" sz="1400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sz="1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1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sz="1400" i="1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400" b="1" i="1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nb-NO" sz="1400" i="1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r>
                            <a:rPr lang="nb-NO" sz="1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,+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24" y="5243769"/>
                <a:ext cx="1083886" cy="5872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1168917" y="4221156"/>
            <a:ext cx="654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SHA2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28835" y="134662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PRG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2559712" y="1685177"/>
            <a:ext cx="0" cy="5678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/>
          <p:cNvSpPr/>
          <p:nvPr/>
        </p:nvSpPr>
        <p:spPr>
          <a:xfrm>
            <a:off x="1964304" y="1852709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CTR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961062" y="2662559"/>
            <a:ext cx="545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AES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419117" y="5298119"/>
            <a:ext cx="379759" cy="1505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629218" y="6098141"/>
                <a:ext cx="7353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nb-NO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nb-NO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nb-NO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  <m:r>
                            <a:rPr lang="nb-NO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nb-NO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d>
                    </m:oMath>
                  </m:oMathPara>
                </a14:m>
                <a:endParaRPr lang="nb-NO" sz="1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18" y="6098141"/>
                <a:ext cx="73533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 bwMode="auto">
          <a:xfrm rot="20683483">
            <a:off x="4087830" y="4727250"/>
            <a:ext cx="716742" cy="17951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72000" rIns="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solidFill>
                  <a:srgbClr val="FF3399"/>
                </a:solidFill>
              </a:rPr>
              <a:t>ElGamal</a:t>
            </a:r>
            <a:endParaRPr lang="en-US" sz="1400" dirty="0">
              <a:solidFill>
                <a:srgbClr val="FF3399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142259" y="4682576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rgbClr val="25FFC6"/>
                </a:solidFill>
              </a:rPr>
              <a:t>Lamport</a:t>
            </a:r>
            <a:endParaRPr lang="en-US" sz="1400" dirty="0">
              <a:solidFill>
                <a:srgbClr val="25FFC6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30226" y="1348119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TRNG</a:t>
            </a:r>
          </a:p>
        </p:txBody>
      </p:sp>
      <p:cxnSp>
        <p:nvCxnSpPr>
          <p:cNvPr id="92" name="Straight Connector 91"/>
          <p:cNvCxnSpPr>
            <a:stCxn id="91" idx="3"/>
          </p:cNvCxnSpPr>
          <p:nvPr/>
        </p:nvCxnSpPr>
        <p:spPr bwMode="auto">
          <a:xfrm flipV="1">
            <a:off x="1168917" y="1517480"/>
            <a:ext cx="727789" cy="153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>
            <a:off x="1168917" y="1678219"/>
            <a:ext cx="608785" cy="1596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996882" y="1789902"/>
            <a:ext cx="384648" cy="3050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799905" y="1818892"/>
            <a:ext cx="225337" cy="505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47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46" grpId="0" animBg="1"/>
      <p:bldP spid="57" grpId="0"/>
      <p:bldP spid="58" grpId="0"/>
      <p:bldP spid="59" grpId="0"/>
      <p:bldP spid="60" grpId="0"/>
      <p:bldP spid="69" grpId="0"/>
      <p:bldP spid="72" grpId="0" animBg="1"/>
      <p:bldP spid="73" grpId="0"/>
      <p:bldP spid="76" grpId="0"/>
      <p:bldP spid="82" grpId="0" animBg="1"/>
      <p:bldP spid="96" grpId="0"/>
      <p:bldP spid="102" grpId="0"/>
      <p:bldP spid="104" grpId="0"/>
      <p:bldP spid="117" grpId="0"/>
      <p:bldP spid="128" grpId="0" animBg="1"/>
      <p:bldP spid="12" grpId="0" animBg="1"/>
      <p:bldP spid="63" grpId="0"/>
      <p:bldP spid="65" grpId="0" animBg="1"/>
      <p:bldP spid="78" grpId="0"/>
      <p:bldP spid="75" grpId="0"/>
      <p:bldP spid="79" grpId="0"/>
      <p:bldP spid="84" grpId="0"/>
      <p:bldP spid="85" grpId="0"/>
      <p:bldP spid="74" grpId="0"/>
      <p:bldP spid="25" grpId="0" animBg="1"/>
      <p:bldP spid="90" grpId="0"/>
      <p:bldP spid="91" grpId="0"/>
    </p:bldLst>
  </p:timing>
</p:sld>
</file>

<file path=ppt/theme/theme1.xml><?xml version="1.0" encoding="utf-8"?>
<a:theme xmlns:a="http://schemas.openxmlformats.org/drawingml/2006/main" name="1_TEK4500-UIO">
  <a:themeElements>
    <a:clrScheme name="UI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400" b="1" dirty="0"/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K4500-UIO" id="{F80CA8B8-D88A-4F90-A944-3A97B4A00331}" vid="{37435797-98CB-4FFC-AF13-1FC647D060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TEK4500-UIO</Template>
  <TotalTime>20442</TotalTime>
  <Words>488</Words>
  <Application>Microsoft Office PowerPoint</Application>
  <PresentationFormat>Widescreen</PresentationFormat>
  <Paragraphs>182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Wingdings</vt:lpstr>
      <vt:lpstr>1_TEK4500-UIO</vt:lpstr>
      <vt:lpstr>Lecture 14 – Course recap</vt:lpstr>
      <vt:lpstr>What is cryptography?</vt:lpstr>
      <vt:lpstr>What is cryptography?</vt:lpstr>
      <vt:lpstr>Ideal solution: secure channels</vt:lpstr>
      <vt:lpstr>Creating secure channels: encryption schemes</vt:lpstr>
      <vt:lpstr>Creating secure channels: encryption schemes</vt:lpstr>
      <vt:lpstr>Basic goals of cryptography</vt:lpstr>
      <vt:lpstr>Basic goals of cryptography</vt:lpstr>
      <vt:lpstr>Constructions and relations</vt:lpstr>
      <vt:lpstr>The crypto toolbox</vt:lpstr>
      <vt:lpstr>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hakoja</dc:creator>
  <cp:lastModifiedBy>Håkon Jacobsen</cp:lastModifiedBy>
  <cp:revision>921</cp:revision>
  <dcterms:created xsi:type="dcterms:W3CDTF">2020-06-02T10:31:43Z</dcterms:created>
  <dcterms:modified xsi:type="dcterms:W3CDTF">2022-11-23T12:36:19Z</dcterms:modified>
</cp:coreProperties>
</file>