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712" r:id="rId3"/>
  </p:sldMasterIdLst>
  <p:notesMasterIdLst>
    <p:notesMasterId r:id="rId54"/>
  </p:notesMasterIdLst>
  <p:sldIdLst>
    <p:sldId id="308" r:id="rId4"/>
    <p:sldId id="375" r:id="rId5"/>
    <p:sldId id="378" r:id="rId6"/>
    <p:sldId id="413" r:id="rId7"/>
    <p:sldId id="415" r:id="rId8"/>
    <p:sldId id="319" r:id="rId9"/>
    <p:sldId id="320" r:id="rId10"/>
    <p:sldId id="261" r:id="rId11"/>
    <p:sldId id="333" r:id="rId12"/>
    <p:sldId id="376" r:id="rId13"/>
    <p:sldId id="416" r:id="rId14"/>
    <p:sldId id="347" r:id="rId15"/>
    <p:sldId id="417" r:id="rId16"/>
    <p:sldId id="432" r:id="rId17"/>
    <p:sldId id="419" r:id="rId18"/>
    <p:sldId id="436" r:id="rId19"/>
    <p:sldId id="342" r:id="rId20"/>
    <p:sldId id="365" r:id="rId21"/>
    <p:sldId id="439" r:id="rId22"/>
    <p:sldId id="441" r:id="rId23"/>
    <p:sldId id="442" r:id="rId24"/>
    <p:sldId id="423" r:id="rId25"/>
    <p:sldId id="447" r:id="rId26"/>
    <p:sldId id="448" r:id="rId27"/>
    <p:sldId id="399" r:id="rId28"/>
    <p:sldId id="400" r:id="rId29"/>
    <p:sldId id="393" r:id="rId30"/>
    <p:sldId id="394" r:id="rId31"/>
    <p:sldId id="396" r:id="rId32"/>
    <p:sldId id="397" r:id="rId33"/>
    <p:sldId id="418" r:id="rId34"/>
    <p:sldId id="444" r:id="rId35"/>
    <p:sldId id="445" r:id="rId36"/>
    <p:sldId id="280" r:id="rId37"/>
    <p:sldId id="353" r:id="rId38"/>
    <p:sldId id="412" r:id="rId39"/>
    <p:sldId id="356" r:id="rId40"/>
    <p:sldId id="449" r:id="rId41"/>
    <p:sldId id="424" r:id="rId42"/>
    <p:sldId id="425" r:id="rId43"/>
    <p:sldId id="426" r:id="rId44"/>
    <p:sldId id="427" r:id="rId45"/>
    <p:sldId id="428" r:id="rId46"/>
    <p:sldId id="430" r:id="rId47"/>
    <p:sldId id="390" r:id="rId48"/>
    <p:sldId id="405" r:id="rId49"/>
    <p:sldId id="358" r:id="rId50"/>
    <p:sldId id="294" r:id="rId51"/>
    <p:sldId id="374" r:id="rId52"/>
    <p:sldId id="37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2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F9DA"/>
    <a:srgbClr val="E6E6E6"/>
    <a:srgbClr val="FFF2CC"/>
    <a:srgbClr val="ECECFA"/>
    <a:srgbClr val="FFFAEB"/>
    <a:srgbClr val="FFD69F"/>
    <a:srgbClr val="FFDDDD"/>
    <a:srgbClr val="FCB4AA"/>
    <a:srgbClr val="FEE9E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5" autoAdjust="0"/>
    <p:restoredTop sz="89591" autoAdjust="0"/>
  </p:normalViewPr>
  <p:slideViewPr>
    <p:cSldViewPr snapToGrid="0" showGuides="1">
      <p:cViewPr>
        <p:scale>
          <a:sx n="66" d="100"/>
          <a:sy n="66" d="100"/>
        </p:scale>
        <p:origin x="870" y="4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8/31/2022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5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7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7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1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0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15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4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0^n</a:t>
            </a:r>
            <a:r>
              <a:rPr lang="en-US" baseline="0" dirty="0"/>
              <a:t> = 0000…0 (n bits)</a:t>
            </a:r>
          </a:p>
          <a:p>
            <a:r>
              <a:rPr lang="en-US" baseline="0" dirty="0"/>
              <a:t>1^n = 1111…1 (n bits)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6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43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8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8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11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40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2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02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8438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62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85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612196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0643" y="1371600"/>
            <a:ext cx="478998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14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81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5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4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2919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617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13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0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70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01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3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24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78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59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85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919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91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496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50380" y="4605244"/>
            <a:ext cx="7082727" cy="1192441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0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8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711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10" Type="http://schemas.openxmlformats.org/officeDocument/2006/relationships/image" Target="../media/image1910.png"/><Relationship Id="rId9" Type="http://schemas.openxmlformats.org/officeDocument/2006/relationships/image" Target="../media/image470.png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11" Type="http://schemas.openxmlformats.org/officeDocument/2006/relationships/image" Target="../media/image280.png"/><Relationship Id="rId10" Type="http://schemas.openxmlformats.org/officeDocument/2006/relationships/image" Target="../media/image191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18" Type="http://schemas.openxmlformats.org/officeDocument/2006/relationships/image" Target="../media/image37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17" Type="http://schemas.openxmlformats.org/officeDocument/2006/relationships/image" Target="../media/image40.png"/><Relationship Id="rId2" Type="http://schemas.openxmlformats.org/officeDocument/2006/relationships/image" Target="../media/image27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320.png"/><Relationship Id="rId5" Type="http://schemas.openxmlformats.org/officeDocument/2006/relationships/image" Target="../media/image32.png"/><Relationship Id="rId10" Type="http://schemas.openxmlformats.org/officeDocument/2006/relationships/image" Target="../media/image771.png"/><Relationship Id="rId4" Type="http://schemas.openxmlformats.org/officeDocument/2006/relationships/image" Target="../media/image300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3" Type="http://schemas.openxmlformats.org/officeDocument/2006/relationships/image" Target="../media/image300.png"/><Relationship Id="rId7" Type="http://schemas.openxmlformats.org/officeDocument/2006/relationships/image" Target="../media/image33.png"/><Relationship Id="rId12" Type="http://schemas.openxmlformats.org/officeDocument/2006/relationships/image" Target="../media/image4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38.png"/><Relationship Id="rId10" Type="http://schemas.openxmlformats.org/officeDocument/2006/relationships/image" Target="../media/image771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image" Target="../media/image61.png"/><Relationship Id="rId3" Type="http://schemas.openxmlformats.org/officeDocument/2006/relationships/image" Target="../media/image35.png"/><Relationship Id="rId7" Type="http://schemas.openxmlformats.org/officeDocument/2006/relationships/image" Target="../media/image50.png"/><Relationship Id="rId12" Type="http://schemas.openxmlformats.org/officeDocument/2006/relationships/image" Target="../media/image45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1.png"/><Relationship Id="rId19" Type="http://schemas.openxmlformats.org/officeDocument/2006/relationships/image" Target="../media/image62.png"/><Relationship Id="rId4" Type="http://schemas.openxmlformats.org/officeDocument/2006/relationships/image" Target="../media/image46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51.png"/><Relationship Id="rId3" Type="http://schemas.openxmlformats.org/officeDocument/2006/relationships/image" Target="../media/image62.png"/><Relationship Id="rId21" Type="http://schemas.openxmlformats.org/officeDocument/2006/relationships/image" Target="../media/image47.png"/><Relationship Id="rId12" Type="http://schemas.openxmlformats.org/officeDocument/2006/relationships/image" Target="../media/image50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4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5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63.png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0.png"/><Relationship Id="rId26" Type="http://schemas.openxmlformats.org/officeDocument/2006/relationships/image" Target="../media/image51.png"/><Relationship Id="rId3" Type="http://schemas.openxmlformats.org/officeDocument/2006/relationships/image" Target="../media/image52.png"/><Relationship Id="rId7" Type="http://schemas.openxmlformats.org/officeDocument/2006/relationships/image" Target="../media/image73.png"/><Relationship Id="rId12" Type="http://schemas.openxmlformats.org/officeDocument/2006/relationships/image" Target="../media/image660.png"/><Relationship Id="rId25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1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53.png"/><Relationship Id="rId24" Type="http://schemas.openxmlformats.org/officeDocument/2006/relationships/image" Target="../media/image62.png"/><Relationship Id="rId6" Type="http://schemas.openxmlformats.org/officeDocument/2006/relationships/image" Target="../media/image67.png"/><Relationship Id="rId15" Type="http://schemas.openxmlformats.org/officeDocument/2006/relationships/image" Target="../media/image64.png"/><Relationship Id="rId23" Type="http://schemas.openxmlformats.org/officeDocument/2006/relationships/image" Target="../media/image47.png"/><Relationship Id="rId14" Type="http://schemas.openxmlformats.org/officeDocument/2006/relationships/image" Target="../media/image60.png"/><Relationship Id="rId22" Type="http://schemas.openxmlformats.org/officeDocument/2006/relationships/image" Target="../media/image46.png"/><Relationship Id="rId4" Type="http://schemas.openxmlformats.org/officeDocument/2006/relationships/image" Target="../media/image66.png"/><Relationship Id="rId27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.png"/><Relationship Id="rId26" Type="http://schemas.openxmlformats.org/officeDocument/2006/relationships/image" Target="../media/image45.png"/><Relationship Id="rId3" Type="http://schemas.openxmlformats.org/officeDocument/2006/relationships/image" Target="../media/image73.png"/><Relationship Id="rId12" Type="http://schemas.openxmlformats.org/officeDocument/2006/relationships/image" Target="../media/image70.png"/><Relationship Id="rId25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6" Type="http://schemas.openxmlformats.org/officeDocument/2006/relationships/image" Target="../media/image67.png"/><Relationship Id="rId15" Type="http://schemas.openxmlformats.org/officeDocument/2006/relationships/image" Target="../media/image50.png"/><Relationship Id="rId23" Type="http://schemas.openxmlformats.org/officeDocument/2006/relationships/image" Target="../media/image52.png"/><Relationship Id="rId4" Type="http://schemas.openxmlformats.org/officeDocument/2006/relationships/image" Target="../media/image69.png"/><Relationship Id="rId14" Type="http://schemas.openxmlformats.org/officeDocument/2006/relationships/image" Target="../media/image72.png"/><Relationship Id="rId2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58.png"/><Relationship Id="rId3" Type="http://schemas.openxmlformats.org/officeDocument/2006/relationships/image" Target="../media/image730.png"/><Relationship Id="rId21" Type="http://schemas.openxmlformats.org/officeDocument/2006/relationships/image" Target="../media/image53.png"/><Relationship Id="rId7" Type="http://schemas.openxmlformats.org/officeDocument/2006/relationships/image" Target="../media/image78.png"/><Relationship Id="rId25" Type="http://schemas.openxmlformats.org/officeDocument/2006/relationships/image" Target="../media/image81.png"/><Relationship Id="rId2" Type="http://schemas.openxmlformats.org/officeDocument/2006/relationships/image" Target="../media/image74.png"/><Relationship Id="rId20" Type="http://schemas.openxmlformats.org/officeDocument/2006/relationships/image" Target="../media/image7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5.png"/><Relationship Id="rId24" Type="http://schemas.openxmlformats.org/officeDocument/2006/relationships/image" Target="../media/image54.png"/><Relationship Id="rId5" Type="http://schemas.openxmlformats.org/officeDocument/2006/relationships/image" Target="../media/image77.png"/><Relationship Id="rId23" Type="http://schemas.openxmlformats.org/officeDocument/2006/relationships/image" Target="../media/image51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Relationship Id="rId22" Type="http://schemas.openxmlformats.org/officeDocument/2006/relationships/image" Target="../media/image45.png"/><Relationship Id="rId1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7" Type="http://schemas.openxmlformats.org/officeDocument/2006/relationships/image" Target="../media/image33.png"/><Relationship Id="rId12" Type="http://schemas.openxmlformats.org/officeDocument/2006/relationships/image" Target="../media/image8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.png"/><Relationship Id="rId11" Type="http://schemas.openxmlformats.org/officeDocument/2006/relationships/image" Target="../media/image83.png"/><Relationship Id="rId10" Type="http://schemas.openxmlformats.org/officeDocument/2006/relationships/image" Target="../media/image771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2" Type="http://schemas.openxmlformats.org/officeDocument/2006/relationships/image" Target="../media/image780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590.png"/><Relationship Id="rId7" Type="http://schemas.openxmlformats.org/officeDocument/2006/relationships/image" Target="../media/image45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0.png"/><Relationship Id="rId11" Type="http://schemas.openxmlformats.org/officeDocument/2006/relationships/image" Target="../media/image781.png"/><Relationship Id="rId5" Type="http://schemas.openxmlformats.org/officeDocument/2006/relationships/image" Target="../media/image610.png"/><Relationship Id="rId10" Type="http://schemas.openxmlformats.org/officeDocument/2006/relationships/image" Target="../media/image48.png"/><Relationship Id="rId4" Type="http://schemas.openxmlformats.org/officeDocument/2006/relationships/image" Target="../media/image831.png"/><Relationship Id="rId9" Type="http://schemas.openxmlformats.org/officeDocument/2006/relationships/image" Target="../media/image4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851.png"/><Relationship Id="rId18" Type="http://schemas.openxmlformats.org/officeDocument/2006/relationships/image" Target="../media/image800.png"/><Relationship Id="rId3" Type="http://schemas.openxmlformats.org/officeDocument/2006/relationships/image" Target="../media/image590.png"/><Relationship Id="rId7" Type="http://schemas.openxmlformats.org/officeDocument/2006/relationships/image" Target="../media/image460.png"/><Relationship Id="rId12" Type="http://schemas.openxmlformats.org/officeDocument/2006/relationships/image" Target="../media/image520.png"/><Relationship Id="rId17" Type="http://schemas.openxmlformats.org/officeDocument/2006/relationships/image" Target="../media/image790.png"/><Relationship Id="rId2" Type="http://schemas.openxmlformats.org/officeDocument/2006/relationships/image" Target="../media/image420.png"/><Relationship Id="rId16" Type="http://schemas.openxmlformats.org/officeDocument/2006/relationships/image" Target="../media/image781.png"/><Relationship Id="rId20" Type="http://schemas.openxmlformats.org/officeDocument/2006/relationships/image" Target="../media/image82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0.png"/><Relationship Id="rId11" Type="http://schemas.openxmlformats.org/officeDocument/2006/relationships/image" Target="../media/image841.png"/><Relationship Id="rId5" Type="http://schemas.openxmlformats.org/officeDocument/2006/relationships/image" Target="../media/image610.png"/><Relationship Id="rId15" Type="http://schemas.openxmlformats.org/officeDocument/2006/relationships/image" Target="../media/image831.png"/><Relationship Id="rId10" Type="http://schemas.openxmlformats.org/officeDocument/2006/relationships/image" Target="../media/image500.png"/><Relationship Id="rId19" Type="http://schemas.openxmlformats.org/officeDocument/2006/relationships/image" Target="../media/image810.png"/><Relationship Id="rId9" Type="http://schemas.openxmlformats.org/officeDocument/2006/relationships/image" Target="../media/image48.png"/><Relationship Id="rId14" Type="http://schemas.openxmlformats.org/officeDocument/2006/relationships/image" Target="../media/image5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860.png"/><Relationship Id="rId18" Type="http://schemas.openxmlformats.org/officeDocument/2006/relationships/image" Target="../media/image901.png"/><Relationship Id="rId26" Type="http://schemas.openxmlformats.org/officeDocument/2006/relationships/image" Target="../media/image920.png"/><Relationship Id="rId3" Type="http://schemas.openxmlformats.org/officeDocument/2006/relationships/image" Target="../media/image640.png"/><Relationship Id="rId21" Type="http://schemas.openxmlformats.org/officeDocument/2006/relationships/image" Target="../media/image800.png"/><Relationship Id="rId7" Type="http://schemas.openxmlformats.org/officeDocument/2006/relationships/image" Target="../media/image620.png"/><Relationship Id="rId12" Type="http://schemas.openxmlformats.org/officeDocument/2006/relationships/image" Target="../media/image850.png"/><Relationship Id="rId17" Type="http://schemas.openxmlformats.org/officeDocument/2006/relationships/image" Target="../media/image891.png"/><Relationship Id="rId25" Type="http://schemas.openxmlformats.org/officeDocument/2006/relationships/image" Target="../media/image490.png"/><Relationship Id="rId2" Type="http://schemas.openxmlformats.org/officeDocument/2006/relationships/image" Target="../media/image630.png"/><Relationship Id="rId16" Type="http://schemas.openxmlformats.org/officeDocument/2006/relationships/image" Target="../media/image781.png"/><Relationship Id="rId20" Type="http://schemas.openxmlformats.org/officeDocument/2006/relationships/image" Target="../media/image7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24" Type="http://schemas.openxmlformats.org/officeDocument/2006/relationships/image" Target="../media/image460.png"/><Relationship Id="rId15" Type="http://schemas.openxmlformats.org/officeDocument/2006/relationships/image" Target="../media/image881.png"/><Relationship Id="rId23" Type="http://schemas.openxmlformats.org/officeDocument/2006/relationships/image" Target="../media/image822.png"/><Relationship Id="rId10" Type="http://schemas.openxmlformats.org/officeDocument/2006/relationships/image" Target="../media/image670.png"/><Relationship Id="rId19" Type="http://schemas.openxmlformats.org/officeDocument/2006/relationships/image" Target="../media/image911.png"/><Relationship Id="rId4" Type="http://schemas.openxmlformats.org/officeDocument/2006/relationships/image" Target="../media/image590.png"/><Relationship Id="rId9" Type="http://schemas.openxmlformats.org/officeDocument/2006/relationships/image" Target="../media/image840.png"/><Relationship Id="rId14" Type="http://schemas.openxmlformats.org/officeDocument/2006/relationships/image" Target="../media/image870.png"/><Relationship Id="rId22" Type="http://schemas.openxmlformats.org/officeDocument/2006/relationships/image" Target="../media/image8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png"/><Relationship Id="rId13" Type="http://schemas.openxmlformats.org/officeDocument/2006/relationships/image" Target="../media/image860.png"/><Relationship Id="rId18" Type="http://schemas.openxmlformats.org/officeDocument/2006/relationships/image" Target="../media/image911.png"/><Relationship Id="rId26" Type="http://schemas.openxmlformats.org/officeDocument/2006/relationships/image" Target="../media/image841.png"/><Relationship Id="rId3" Type="http://schemas.openxmlformats.org/officeDocument/2006/relationships/image" Target="../media/image720.png"/><Relationship Id="rId21" Type="http://schemas.openxmlformats.org/officeDocument/2006/relationships/image" Target="../media/image810.png"/><Relationship Id="rId7" Type="http://schemas.openxmlformats.org/officeDocument/2006/relationships/image" Target="../media/image620.png"/><Relationship Id="rId12" Type="http://schemas.openxmlformats.org/officeDocument/2006/relationships/image" Target="../media/image850.png"/><Relationship Id="rId17" Type="http://schemas.openxmlformats.org/officeDocument/2006/relationships/image" Target="../media/image901.png"/><Relationship Id="rId25" Type="http://schemas.openxmlformats.org/officeDocument/2006/relationships/image" Target="../media/image920.png"/><Relationship Id="rId2" Type="http://schemas.openxmlformats.org/officeDocument/2006/relationships/image" Target="../media/image630.png"/><Relationship Id="rId16" Type="http://schemas.openxmlformats.org/officeDocument/2006/relationships/image" Target="../media/image891.png"/><Relationship Id="rId20" Type="http://schemas.openxmlformats.org/officeDocument/2006/relationships/image" Target="../media/image80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1" Type="http://schemas.openxmlformats.org/officeDocument/2006/relationships/image" Target="../media/image781.png"/><Relationship Id="rId24" Type="http://schemas.openxmlformats.org/officeDocument/2006/relationships/image" Target="../media/image490.png"/><Relationship Id="rId15" Type="http://schemas.openxmlformats.org/officeDocument/2006/relationships/image" Target="../media/image881.png"/><Relationship Id="rId23" Type="http://schemas.openxmlformats.org/officeDocument/2006/relationships/image" Target="../media/image460.png"/><Relationship Id="rId19" Type="http://schemas.openxmlformats.org/officeDocument/2006/relationships/image" Target="../media/image790.png"/><Relationship Id="rId4" Type="http://schemas.openxmlformats.org/officeDocument/2006/relationships/image" Target="../media/image590.png"/><Relationship Id="rId14" Type="http://schemas.openxmlformats.org/officeDocument/2006/relationships/image" Target="../media/image870.png"/><Relationship Id="rId22" Type="http://schemas.openxmlformats.org/officeDocument/2006/relationships/image" Target="../media/image8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1.png"/><Relationship Id="rId13" Type="http://schemas.openxmlformats.org/officeDocument/2006/relationships/image" Target="../media/image1010.png"/><Relationship Id="rId7" Type="http://schemas.openxmlformats.org/officeDocument/2006/relationships/image" Target="../media/image620.png"/><Relationship Id="rId12" Type="http://schemas.openxmlformats.org/officeDocument/2006/relationships/image" Target="../media/image65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10.png"/><Relationship Id="rId11" Type="http://schemas.openxmlformats.org/officeDocument/2006/relationships/image" Target="../media/image580.png"/><Relationship Id="rId10" Type="http://schemas.openxmlformats.org/officeDocument/2006/relationships/image" Target="../media/image57.png"/><Relationship Id="rId4" Type="http://schemas.openxmlformats.org/officeDocument/2006/relationships/image" Target="../media/image590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1060.png"/><Relationship Id="rId21" Type="http://schemas.openxmlformats.org/officeDocument/2006/relationships/image" Target="../media/image1010.png"/><Relationship Id="rId12" Type="http://schemas.openxmlformats.org/officeDocument/2006/relationships/image" Target="../media/image650.png"/><Relationship Id="rId17" Type="http://schemas.openxmlformats.org/officeDocument/2006/relationships/image" Target="../media/image1050.png"/><Relationship Id="rId2" Type="http://schemas.openxmlformats.org/officeDocument/2006/relationships/image" Target="../media/image1030.png"/><Relationship Id="rId20" Type="http://schemas.openxmlformats.org/officeDocument/2006/relationships/image" Target="../media/image831.png"/><Relationship Id="rId1" Type="http://schemas.openxmlformats.org/officeDocument/2006/relationships/slideLayout" Target="../slideLayouts/slideLayout34.xml"/><Relationship Id="rId11" Type="http://schemas.openxmlformats.org/officeDocument/2006/relationships/image" Target="../media/image580.png"/><Relationship Id="rId15" Type="http://schemas.openxmlformats.org/officeDocument/2006/relationships/image" Target="../media/image111.png"/><Relationship Id="rId10" Type="http://schemas.openxmlformats.org/officeDocument/2006/relationships/image" Target="../media/image57.png"/><Relationship Id="rId19" Type="http://schemas.openxmlformats.org/officeDocument/2006/relationships/image" Target="../media/image1070.png"/><Relationship Id="rId9" Type="http://schemas.openxmlformats.org/officeDocument/2006/relationships/image" Target="../media/image56.png"/><Relationship Id="rId1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941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970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5.png"/><Relationship Id="rId3" Type="http://schemas.openxmlformats.org/officeDocument/2006/relationships/image" Target="../media/image113.png"/><Relationship Id="rId7" Type="http://schemas.openxmlformats.org/officeDocument/2006/relationships/image" Target="../media/image941.png"/><Relationship Id="rId12" Type="http://schemas.openxmlformats.org/officeDocument/2006/relationships/image" Target="../media/image114.png"/><Relationship Id="rId2" Type="http://schemas.openxmlformats.org/officeDocument/2006/relationships/image" Target="../media/image950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11" Type="http://schemas.openxmlformats.org/officeDocument/2006/relationships/image" Target="../media/image980.png"/><Relationship Id="rId5" Type="http://schemas.openxmlformats.org/officeDocument/2006/relationships/image" Target="../media/image970.png"/><Relationship Id="rId15" Type="http://schemas.microsoft.com/office/2007/relationships/hdphoto" Target="../media/hdphoto2.wdp"/><Relationship Id="rId4" Type="http://schemas.openxmlformats.org/officeDocument/2006/relationships/image" Target="../media/image32.png"/><Relationship Id="rId1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3" Type="http://schemas.openxmlformats.org/officeDocument/2006/relationships/image" Target="../media/image950.png"/><Relationship Id="rId7" Type="http://schemas.openxmlformats.org/officeDocument/2006/relationships/image" Target="../media/image33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70.png"/><Relationship Id="rId11" Type="http://schemas.openxmlformats.org/officeDocument/2006/relationships/image" Target="../media/image1122.png"/><Relationship Id="rId5" Type="http://schemas.openxmlformats.org/officeDocument/2006/relationships/image" Target="../media/image32.png"/><Relationship Id="rId10" Type="http://schemas.openxmlformats.org/officeDocument/2006/relationships/image" Target="../media/image1111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gi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1071.png"/><Relationship Id="rId18" Type="http://schemas.openxmlformats.org/officeDocument/2006/relationships/image" Target="../media/image1170.png"/><Relationship Id="rId3" Type="http://schemas.openxmlformats.org/officeDocument/2006/relationships/image" Target="../media/image890.png"/><Relationship Id="rId7" Type="http://schemas.openxmlformats.org/officeDocument/2006/relationships/image" Target="../media/image1130.png"/><Relationship Id="rId12" Type="http://schemas.openxmlformats.org/officeDocument/2006/relationships/image" Target="../media/image1180.png"/><Relationship Id="rId17" Type="http://schemas.openxmlformats.org/officeDocument/2006/relationships/image" Target="../media/image1110.png"/><Relationship Id="rId2" Type="http://schemas.openxmlformats.org/officeDocument/2006/relationships/image" Target="../media/image880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20.png"/><Relationship Id="rId11" Type="http://schemas.openxmlformats.org/officeDocument/2006/relationships/image" Target="../media/image1051.png"/><Relationship Id="rId5" Type="http://schemas.openxmlformats.org/officeDocument/2006/relationships/image" Target="../media/image1121.png"/><Relationship Id="rId15" Type="http://schemas.openxmlformats.org/officeDocument/2006/relationships/image" Target="../media/image1190.png"/><Relationship Id="rId10" Type="http://schemas.openxmlformats.org/officeDocument/2006/relationships/image" Target="../media/image1171.png"/><Relationship Id="rId4" Type="http://schemas.openxmlformats.org/officeDocument/2006/relationships/image" Target="../media/image940.png"/><Relationship Id="rId9" Type="http://schemas.openxmlformats.org/officeDocument/2006/relationships/image" Target="../media/image1031.png"/><Relationship Id="rId14" Type="http://schemas.openxmlformats.org/officeDocument/2006/relationships/image" Target="../media/image10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0.png"/><Relationship Id="rId13" Type="http://schemas.openxmlformats.org/officeDocument/2006/relationships/image" Target="../media/image9200.png"/><Relationship Id="rId3" Type="http://schemas.openxmlformats.org/officeDocument/2006/relationships/image" Target="../media/image1220.png"/><Relationship Id="rId7" Type="http://schemas.openxmlformats.org/officeDocument/2006/relationships/image" Target="../media/image86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5.png"/><Relationship Id="rId11" Type="http://schemas.openxmlformats.org/officeDocument/2006/relationships/image" Target="../media/image9000.png"/><Relationship Id="rId5" Type="http://schemas.openxmlformats.org/officeDocument/2006/relationships/image" Target="../media/image124.png"/><Relationship Id="rId10" Type="http://schemas.openxmlformats.org/officeDocument/2006/relationships/image" Target="../media/image8900.png"/><Relationship Id="rId4" Type="http://schemas.openxmlformats.org/officeDocument/2006/relationships/image" Target="../media/image1230.png"/><Relationship Id="rId9" Type="http://schemas.openxmlformats.org/officeDocument/2006/relationships/image" Target="../media/image8800.png"/><Relationship Id="rId1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216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50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3" Type="http://schemas.openxmlformats.org/officeDocument/2006/relationships/image" Target="../media/image129.png"/><Relationship Id="rId7" Type="http://schemas.openxmlformats.org/officeDocument/2006/relationships/image" Target="../media/image219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80.png"/><Relationship Id="rId5" Type="http://schemas.openxmlformats.org/officeDocument/2006/relationships/image" Target="../media/image2170.png"/><Relationship Id="rId10" Type="http://schemas.openxmlformats.org/officeDocument/2006/relationships/image" Target="../media/image133.png"/><Relationship Id="rId4" Type="http://schemas.openxmlformats.org/officeDocument/2006/relationships/image" Target="../media/image130.png"/><Relationship Id="rId9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0.png"/><Relationship Id="rId13" Type="http://schemas.openxmlformats.org/officeDocument/2006/relationships/image" Target="../media/image9200.png"/><Relationship Id="rId3" Type="http://schemas.openxmlformats.org/officeDocument/2006/relationships/image" Target="../media/image1220.png"/><Relationship Id="rId7" Type="http://schemas.openxmlformats.org/officeDocument/2006/relationships/image" Target="../media/image861.png"/><Relationship Id="rId12" Type="http://schemas.openxmlformats.org/officeDocument/2006/relationships/image" Target="../media/image1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5.png"/><Relationship Id="rId11" Type="http://schemas.openxmlformats.org/officeDocument/2006/relationships/image" Target="../media/image9000.png"/><Relationship Id="rId5" Type="http://schemas.openxmlformats.org/officeDocument/2006/relationships/image" Target="../media/image124.png"/><Relationship Id="rId10" Type="http://schemas.openxmlformats.org/officeDocument/2006/relationships/image" Target="../media/image8900.png"/><Relationship Id="rId4" Type="http://schemas.openxmlformats.org/officeDocument/2006/relationships/image" Target="../media/image1230.png"/><Relationship Id="rId9" Type="http://schemas.openxmlformats.org/officeDocument/2006/relationships/image" Target="../media/image8800.png"/><Relationship Id="rId14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48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48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2 – Block ciphers, </a:t>
            </a:r>
            <a:br>
              <a:rPr lang="nb-NO" dirty="0"/>
            </a:br>
            <a:r>
              <a:rPr lang="nb-NO" dirty="0"/>
              <a:t>PRFs/PRPs, AES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/>
              <a:t>31.08.2022 </a:t>
            </a:r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vs.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65718" y="1820551"/>
            <a:ext cx="8460565" cy="3216898"/>
            <a:chOff x="1625603" y="2983731"/>
            <a:chExt cx="8460565" cy="3216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 bwMode="auto">
                <a:xfrm>
                  <a:off x="1625603" y="3344170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25603" y="3344170"/>
                  <a:ext cx="1125373" cy="202762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3872742" y="3355876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72742" y="3355876"/>
                  <a:ext cx="1147156" cy="2027624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 flipV="1">
              <a:off x="2439441" y="3772160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39441" y="4191802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476732" y="4586547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439441" y="4200151"/>
              <a:ext cx="1778611" cy="7945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2562482" y="5800519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Permutation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08225" y="5800519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Not a permutation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109355" y="2983731"/>
                  <a:ext cx="4891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9355" y="2983731"/>
                  <a:ext cx="48913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092615" y="2983731"/>
                  <a:ext cx="4891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2615" y="2983731"/>
                  <a:ext cx="48913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 bwMode="auto">
                <a:xfrm>
                  <a:off x="6663298" y="3344170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3298" y="3344170"/>
                  <a:ext cx="1125373" cy="2027624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8939012" y="3355876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39012" y="3355876"/>
                  <a:ext cx="1147156" cy="2027624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7505711" y="3772160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7505711" y="4191802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7543002" y="4586547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7505711" y="4673600"/>
              <a:ext cx="1778611" cy="3210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2811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 vs.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65718" y="1820551"/>
            <a:ext cx="8460565" cy="3216898"/>
            <a:chOff x="1498742" y="2156416"/>
            <a:chExt cx="8460565" cy="3216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 bwMode="auto">
                <a:xfrm>
                  <a:off x="1498742" y="2516855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742" y="2516855"/>
                  <a:ext cx="1125373" cy="202762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/>
                <p:cNvSpPr/>
                <p:nvPr/>
              </p:nvSpPr>
              <p:spPr bwMode="auto">
                <a:xfrm>
                  <a:off x="3745881" y="2528561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45881" y="2528561"/>
                  <a:ext cx="1147156" cy="202762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 bwMode="auto">
            <a:xfrm flipV="1">
              <a:off x="2312580" y="2944845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312580" y="3364487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349871" y="3759232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2312580" y="3372836"/>
              <a:ext cx="1778611" cy="7945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2435621" y="4973204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Permutation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381364" y="4973204"/>
              <a:ext cx="2577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+mn-lt"/>
                </a:rPr>
                <a:t>Not a permutation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965754" y="2156416"/>
                  <a:ext cx="4891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nb-NO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5754" y="2156416"/>
                  <a:ext cx="48913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 bwMode="auto">
                <a:xfrm>
                  <a:off x="6536437" y="2516855"/>
                  <a:ext cx="1125373" cy="2027624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36437" y="2516855"/>
                  <a:ext cx="1125373" cy="2027624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28575">
                  <a:solidFill>
                    <a:schemeClr val="accent5">
                      <a:lumMod val="50000"/>
                    </a:schemeClr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 bwMode="auto">
                <a:xfrm>
                  <a:off x="8812151" y="2528561"/>
                  <a:ext cx="1147156" cy="20276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01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  <m:oMath xmlns:m="http://schemas.openxmlformats.org/officeDocument/2006/math">
                        <m:r>
                          <a:rPr lang="nb-NO" b="0" i="1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nb-NO" b="0" dirty="0"/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12151" y="2528561"/>
                  <a:ext cx="1147156" cy="2027624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 bwMode="auto">
            <a:xfrm flipV="1">
              <a:off x="7378850" y="2944845"/>
              <a:ext cx="1778611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7378850" y="3364487"/>
              <a:ext cx="1778611" cy="3863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>
              <a:off x="7416141" y="3759232"/>
              <a:ext cx="1741320" cy="3799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7378850" y="3846285"/>
              <a:ext cx="1778611" cy="3210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5863" y="5381780"/>
                <a:ext cx="7993264" cy="100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Important:</a:t>
                </a:r>
                <a:br>
                  <a:rPr lang="en-US" b="1" dirty="0"/>
                </a:br>
                <a:endParaRPr lang="en-US" sz="500" b="1" dirty="0"/>
              </a:p>
              <a:p>
                <a:r>
                  <a:rPr lang="en-US" sz="500" b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is </a:t>
                </a:r>
                <a:r>
                  <a:rPr lang="en-US" b="1" dirty="0"/>
                  <a:t>not</a:t>
                </a:r>
                <a:r>
                  <a:rPr lang="en-US" dirty="0"/>
                  <a:t> a permutation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	  	</a:t>
                </a:r>
                <a:r>
                  <a:rPr lang="en-US" b="1" dirty="0"/>
                  <a:t>is</a:t>
                </a:r>
                <a:r>
                  <a:rPr lang="en-US" dirty="0"/>
                  <a:t> a permutation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863" y="5381780"/>
                <a:ext cx="7993264" cy="1005212"/>
              </a:xfrm>
              <a:prstGeom prst="rect">
                <a:avLst/>
              </a:prstGeom>
              <a:blipFill rotWithShape="0">
                <a:blip r:embed="rId9"/>
                <a:stretch>
                  <a:fillRect l="-686" t="-363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6680" y="1813406"/>
                <a:ext cx="4891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680" y="1813406"/>
                <a:ext cx="489131" cy="400110"/>
              </a:xfrm>
              <a:prstGeom prst="rect">
                <a:avLst/>
              </a:prstGeom>
              <a:blipFill rotWithShape="0">
                <a:blip r:embed="rId10"/>
                <a:stretch>
                  <a:fillRect r="-17500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79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Which security properties should a block cipher satisfy?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I.e., what should the </a:t>
                </a:r>
                <a:r>
                  <a:rPr lang="en-US" b="1" dirty="0"/>
                  <a:t>security definition</a:t>
                </a:r>
                <a:r>
                  <a:rPr lang="en-US" dirty="0"/>
                  <a:t> of a block cipher look like?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Some suggestions: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P1: </a:t>
                </a:r>
                <a:r>
                  <a:rPr lang="en-US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secret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P2: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P3:</a:t>
                </a:r>
                <a:r>
                  <a:rPr lang="en-US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P4:</a:t>
                </a:r>
                <a:r>
                  <a:rPr lang="en-US" dirty="0"/>
                  <a:t> Should be hard to obtain </a:t>
                </a:r>
                <a:r>
                  <a:rPr lang="en-US" i="1" dirty="0"/>
                  <a:t>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dirty="0"/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P5:</a:t>
                </a:r>
                <a:r>
                  <a:rPr lang="en-US" dirty="0"/>
                  <a:t> Should be hard to learn any</a:t>
                </a:r>
                <a:r>
                  <a:rPr lang="en-US" i="1" dirty="0"/>
                  <a:t> bit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>
                    <a:effectLst/>
                  </a:rPr>
                  <a:t>P6: </a:t>
                </a:r>
                <a:r>
                  <a:rPr lang="en-US" dirty="0">
                    <a:effectLst/>
                  </a:rPr>
                  <a:t>Should be hard to detect </a:t>
                </a:r>
                <a:r>
                  <a:rPr lang="en-US" i="1" dirty="0">
                    <a:effectLst/>
                  </a:rPr>
                  <a:t>repetitions </a:t>
                </a:r>
                <a:r>
                  <a:rPr lang="en-US" dirty="0">
                    <a:effectLst/>
                  </a:rPr>
                  <a:t>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effectLst/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dirty="0">
                    <a:effectLst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i="1">
                        <a:effectLst/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b="1" dirty="0"/>
                  <a:t>P7: </a:t>
                </a:r>
                <a:r>
                  <a:rPr lang="en-US" dirty="0"/>
                  <a:t>…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933322" y="2706646"/>
            <a:ext cx="2162896" cy="1710293"/>
            <a:chOff x="9698181" y="3094182"/>
            <a:chExt cx="2162894" cy="2105891"/>
          </a:xfrm>
        </p:grpSpPr>
        <p:sp>
          <p:nvSpPr>
            <p:cNvPr id="7" name="Right Brace 6"/>
            <p:cNvSpPr/>
            <p:nvPr/>
          </p:nvSpPr>
          <p:spPr bwMode="auto">
            <a:xfrm>
              <a:off x="9698181" y="3094182"/>
              <a:ext cx="335677" cy="2105891"/>
            </a:xfrm>
            <a:prstGeom prst="rightBrace">
              <a:avLst>
                <a:gd name="adj1" fmla="val 93395"/>
                <a:gd name="adj2" fmla="val 48241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33859" y="3765537"/>
              <a:ext cx="1827216" cy="795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Not good enough!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 bwMode="auto">
          <a:xfrm>
            <a:off x="1423447" y="4628561"/>
            <a:ext cx="813965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9268999" y="4443895"/>
            <a:ext cx="1946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663" lvl="1"/>
            <a:r>
              <a:rPr lang="en-US" b="1" dirty="0">
                <a:solidFill>
                  <a:srgbClr val="FF0000"/>
                </a:solidFill>
              </a:rPr>
              <a:t>Impossible!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2395668"/>
                  </p:ext>
                </p:extLst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754" r="-100571" b="-6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1754" r="-1149" b="-6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101754" r="-100571" b="-5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101754" r="-1149" b="-5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205357" r="-100571" b="-46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205357" r="-1149" b="-4660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300000" r="-100571" b="-3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300000" r="-1149" b="-35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1" t="-323864" r="-100571" b="-67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149" t="-323864" r="-1149" b="-67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571" t="-654386" r="-100571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2"/>
                          <a:stretch>
                            <a:fillRect l="-101149" t="-654386" r="-1149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5993882" y="4895685"/>
            <a:ext cx="1012792" cy="347524"/>
            <a:chOff x="10739511" y="5186358"/>
            <a:chExt cx="904510" cy="347524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>
                  <a:blip r:embed="rId3"/>
                  <a:stretch>
                    <a:fillRect r="-1471" b="-500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258456" y="2502214"/>
            <a:ext cx="490286" cy="2244502"/>
            <a:chOff x="7665538" y="2143125"/>
            <a:chExt cx="490286" cy="2064679"/>
          </a:xfrm>
        </p:grpSpPr>
        <p:sp>
          <p:nvSpPr>
            <p:cNvPr id="9" name="Right Brace 8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blipFill>
                <a:blip r:embed="rId10"/>
                <a:stretch>
                  <a:fillRect l="-1714" t="-2340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9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0903572"/>
                  </p:ext>
                </p:extLst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60903572"/>
                  </p:ext>
                </p:extLst>
              </p:nvPr>
            </p:nvGraphicFramePr>
            <p:xfrm>
              <a:off x="4895700" y="2139010"/>
              <a:ext cx="2123166" cy="26077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15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0615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3485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1754" r="-100571" b="-6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1754" r="-1149" b="-6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101754" r="-100571" b="-556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101754" r="-1149" b="-5561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300000" r="-100571" b="-35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300000" r="-1149" b="-35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540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1" t="-323864" r="-100571" b="-67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1149" t="-323864" r="-1149" b="-67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43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1" t="-654386" r="-100571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1149" t="-654386" r="-1149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6" y="1385954"/>
                <a:ext cx="2130711" cy="285912"/>
              </a:xfrm>
              <a:prstGeom prst="rect">
                <a:avLst/>
              </a:prstGeom>
              <a:blipFill>
                <a:blip r:embed="rId10"/>
                <a:stretch>
                  <a:fillRect l="-1714" t="-23404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4991100" y="2517454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991100" y="3210528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4991100" y="4433102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038885" y="2522375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043361" y="3210528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043361" y="4426726"/>
            <a:ext cx="861060" cy="279086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028665"/>
                  </p:ext>
                </p:extLst>
              </p:nvPr>
            </p:nvGraphicFramePr>
            <p:xfrm>
              <a:off x="8614231" y="2497760"/>
              <a:ext cx="2429690" cy="2022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969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673999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←[ ]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u="sng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nb-NO" sz="1400" b="0" i="1" u="sng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: </m:t>
                                </m:r>
                              </m:oMath>
                            </m:oMathPara>
                          </a14:m>
                          <a:endParaRPr lang="nb-NO" sz="1400" b="0" i="0" u="sng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3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 ⊥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3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3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err="1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nb-NO" sz="14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nb-NO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  <m:sup/>
                              </m:sSup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028665"/>
                  </p:ext>
                </p:extLst>
              </p:nvPr>
            </p:nvGraphicFramePr>
            <p:xfrm>
              <a:off x="8614231" y="2497760"/>
              <a:ext cx="2429690" cy="20227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296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0227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251" t="-300" r="-501" b="-6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77" y="2502214"/>
            <a:ext cx="156143" cy="228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75" y="3200714"/>
            <a:ext cx="156143" cy="228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77" b="100000" l="0" r="100000">
                        <a14:foregroundMark x1="40928" y1="9235" x2="35443" y2="9668"/>
                        <a14:foregroundMark x1="34599" y1="6926" x2="31435" y2="8225"/>
                        <a14:foregroundMark x1="31646" y1="7359" x2="26371" y2="8514"/>
                        <a14:foregroundMark x1="27004" y1="3896" x2="39873" y2="2020"/>
                        <a14:foregroundMark x1="27426" y1="18759" x2="23629" y2="30880"/>
                        <a14:foregroundMark x1="35443" y1="43867" x2="35654" y2="41991"/>
                        <a14:foregroundMark x1="32911" y1="46032" x2="32911" y2="44733"/>
                        <a14:foregroundMark x1="31224" y1="1154" x2="36287" y2="433"/>
                        <a14:foregroundMark x1="87131" y1="79654" x2="86920" y2="76335"/>
                        <a14:foregroundMark x1="82489" y1="92496" x2="82489" y2="92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74" y="4431321"/>
            <a:ext cx="156143" cy="2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2176594">
                <a:off x="4465614" y="3565247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4465614" y="3565247"/>
                <a:ext cx="1039599" cy="2770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formal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100999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100999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54363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</m:t>
                              </m:r>
                              <m:r>
                                <a:rPr lang="nb-NO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nb-NO" sz="1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54363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38" t="-21818" r="-1014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237662" y="3754911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68618" y="1493053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176594">
                <a:off x="4418873" y="3162284"/>
                <a:ext cx="1039599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4418873" y="3162284"/>
                <a:ext cx="1039599" cy="2770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271673">
                <a:off x="6000344" y="3547371"/>
                <a:ext cx="665695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71673">
                <a:off x="6000344" y="3547371"/>
                <a:ext cx="665695" cy="2770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179556">
                <a:off x="6014146" y="3150671"/>
                <a:ext cx="687574" cy="277064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1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, ⋯</m:t>
                      </m:r>
                    </m:oMath>
                  </m:oMathPara>
                </a14:m>
                <a:r>
                  <a:rPr lang="nb-NO" sz="12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200" b="0" i="1" dirty="0">
                    <a:latin typeface="Cambria Math" panose="02040503050406030204" pitchFamily="18" charset="0"/>
                  </a:rPr>
                </a:br>
                <a:endParaRPr lang="nb-NO" sz="1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79556">
                <a:off x="6014146" y="3150671"/>
                <a:ext cx="687574" cy="27706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53874">
                <a:off x="4814139" y="2257360"/>
                <a:ext cx="500063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14794">
                <a:off x="5774986" y="2221618"/>
                <a:ext cx="500063" cy="24622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1600" i="1" dirty="0">
                  <a:latin typeface="Cambria Math" panose="02040503050406030204" pitchFamily="18" charset="0"/>
                </a:endParaRPr>
              </a:p>
              <a:p>
                <a:r>
                  <a:rPr lang="nb-NO" sz="1600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600" dirty="0"/>
                  <a:t> = adversary is doing well</a:t>
                </a:r>
              </a:p>
              <a:p>
                <a:pPr algn="ctr"/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= adversary is doing poorly</a:t>
                </a:r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35" grpId="0" animBg="1"/>
      <p:bldP spid="18" grpId="0" animBg="1"/>
      <p:bldP spid="15" grpId="0"/>
      <p:bldP spid="15" grpId="1"/>
      <p:bldP spid="19" grpId="0"/>
      <p:bldP spid="19" grpId="1"/>
      <p:bldP spid="20" grpId="0"/>
      <p:bldP spid="20" grpId="1"/>
      <p:bldP spid="8" grpId="0"/>
      <p:bldP spid="8" grpId="1"/>
      <p:bldP spid="22" grpId="0"/>
      <p:bldP spid="22" grpId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formal definition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100999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100999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54363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</m:t>
                              </m:r>
                              <m:r>
                                <a:rPr lang="nb-NO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nb-NO" sz="1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7754363"/>
                  </p:ext>
                </p:extLst>
              </p:nvPr>
            </p:nvGraphicFramePr>
            <p:xfrm>
              <a:off x="6353861" y="1421766"/>
              <a:ext cx="1802491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249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38" t="-21818" r="-1014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237662" y="3754911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68618" y="1493053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nb-NO" sz="1600" i="1" dirty="0">
                  <a:latin typeface="Cambria Math" panose="02040503050406030204" pitchFamily="18" charset="0"/>
                </a:endParaRPr>
              </a:p>
              <a:p>
                <a:r>
                  <a:rPr lang="nb-NO" sz="1600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1600" dirty="0"/>
                  <a:t> = adversary is doing well  </a:t>
                </a:r>
              </a:p>
              <a:p>
                <a:pPr algn="ctr"/>
                <a:endParaRPr lang="en-US" sz="1600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1600" dirty="0"/>
                  <a:t> = adversary is doing poorly</a:t>
                </a:r>
              </a:p>
              <a:p>
                <a:pPr algn="ctr"/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61" y="3421750"/>
                <a:ext cx="5271047" cy="14751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Callout 24"/>
              <p:cNvSpPr/>
              <p:nvPr/>
            </p:nvSpPr>
            <p:spPr bwMode="auto">
              <a:xfrm>
                <a:off x="587668" y="2573407"/>
                <a:ext cx="3744665" cy="1818712"/>
              </a:xfrm>
              <a:prstGeom prst="wedgeEllipseCallout">
                <a:avLst>
                  <a:gd name="adj1" fmla="val 9937"/>
                  <a:gd name="adj2" fmla="val 94413"/>
                </a:avLst>
              </a:prstGeom>
              <a:solidFill>
                <a:srgbClr val="FCB4AA"/>
              </a:solid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rtlCol="0" anchor="ctr"/>
              <a:lstStyle/>
              <a:p>
                <a:r>
                  <a:rPr lang="en-US" dirty="0"/>
                  <a:t>Intuitive idea: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secure </a:t>
                </a:r>
              </a:p>
              <a:p>
                <a:r>
                  <a:rPr lang="en-US" b="1" dirty="0"/>
                  <a:t>PRF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 “</a:t>
                </a:r>
                <a:r>
                  <a:rPr lang="en-US" i="1" dirty="0"/>
                  <a:t>small</a:t>
                </a:r>
                <a:r>
                  <a:rPr lang="en-US" dirty="0"/>
                  <a:t>” </a:t>
                </a:r>
              </a:p>
              <a:p>
                <a:r>
                  <a:rPr lang="en-US" dirty="0"/>
                  <a:t>for all “</a:t>
                </a:r>
                <a:r>
                  <a:rPr lang="en-US" i="1" dirty="0"/>
                  <a:t>reasonable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Oval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668" y="2573407"/>
                <a:ext cx="3744665" cy="1818712"/>
              </a:xfrm>
              <a:prstGeom prst="wedgeEllipseCallout">
                <a:avLst>
                  <a:gd name="adj1" fmla="val 9937"/>
                  <a:gd name="adj2" fmla="val 94413"/>
                </a:avLst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5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"advantage"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a </a:t>
                </a:r>
                <a:r>
                  <a:rPr lang="en-US" sz="1800" b="1" dirty="0"/>
                  <a:t>secure PRF</a:t>
                </a:r>
                <a:r>
                  <a:rPr lang="en-US" sz="1800" dirty="0"/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800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8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"</a:t>
                </a:r>
                <a:r>
                  <a:rPr lang="en-US" sz="1800" i="1" dirty="0"/>
                  <a:t>small" </a:t>
                </a:r>
                <a:r>
                  <a:rPr lang="en-US" sz="1800" dirty="0"/>
                  <a:t>for </a:t>
                </a:r>
                <a:r>
                  <a:rPr lang="en-US" sz="1800" i="1" dirty="0"/>
                  <a:t>all</a:t>
                </a:r>
                <a:r>
                  <a:rPr lang="en-US" sz="1800" dirty="0"/>
                  <a:t> adversaries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that use a "</a:t>
                </a:r>
                <a:r>
                  <a:rPr lang="en-US" sz="1800" i="1" dirty="0"/>
                  <a:t>reasonable</a:t>
                </a:r>
                <a:r>
                  <a:rPr lang="en-US" sz="1800" dirty="0"/>
                  <a:t>" amount of resources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Advantage depends on the adversary's: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strategy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available resources: running time, number of oracle calls (calls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600" dirty="0"/>
                  <a:t>), memory…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What does </a:t>
                </a:r>
                <a:r>
                  <a:rPr lang="en-US" sz="1800" i="1" dirty="0"/>
                  <a:t>small</a:t>
                </a:r>
                <a:r>
                  <a:rPr lang="en-US" sz="1800" dirty="0"/>
                  <a:t> and </a:t>
                </a:r>
                <a:r>
                  <a:rPr lang="en-US" sz="1800" i="1" dirty="0"/>
                  <a:t>reasonable </a:t>
                </a:r>
                <a:r>
                  <a:rPr lang="en-US" sz="1800" dirty="0"/>
                  <a:t>mean?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Example:</a:t>
                </a:r>
                <a:r>
                  <a:rPr lang="en-US" sz="1600" b="1" dirty="0">
                    <a:solidFill>
                      <a:schemeClr val="accent2"/>
                    </a:solidFill>
                  </a:rPr>
                  <a:t> 128-bit</a:t>
                </a:r>
                <a:r>
                  <a:rPr lang="en-US" sz="1600" dirty="0"/>
                  <a:t> security: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prf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74663" lvl="1" indent="0"/>
                <a:r>
                  <a:rPr lang="en-US" sz="1600" dirty="0"/>
                  <a:t>    for all adversaries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that run in time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/>
              </a:p>
              <a:p>
                <a:pPr marL="474663" lvl="1" indent="0"/>
                <a:r>
                  <a:rPr lang="en-US" sz="1600" dirty="0"/>
                  <a:t> </a:t>
                </a:r>
              </a:p>
              <a:p>
                <a:pPr marL="817563" lvl="1" indent="-342900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Example: </a:t>
                </a:r>
                <a:r>
                  <a:rPr lang="en-US" sz="1600" dirty="0"/>
                  <a:t>a PRF is </a:t>
                </a:r>
                <a:r>
                  <a:rPr lang="en-US" sz="1600" i="1" dirty="0"/>
                  <a:t>insecure</a:t>
                </a:r>
                <a:r>
                  <a:rPr lang="en-US" sz="1600" dirty="0"/>
                  <a:t> if we can come up with an adversary having good advantage and not using too many resources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88100" y="3797301"/>
                <a:ext cx="19050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00" y="3797301"/>
                <a:ext cx="190500" cy="338554"/>
              </a:xfrm>
              <a:prstGeom prst="rect">
                <a:avLst/>
              </a:prstGeom>
              <a:blipFill rotWithShape="0">
                <a:blip r:embed="rId3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not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011440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4011440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Callout 30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31" name="Oval Callout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3"/>
                  <a:stretch>
                    <a:fillRect l="-578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035546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&amp;0,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035546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7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 bwMode="auto">
          <a:xfrm>
            <a:off x="2733964" y="2676803"/>
            <a:ext cx="3260436" cy="391189"/>
          </a:xfrm>
          <a:prstGeom prst="rect">
            <a:avLst/>
          </a:prstGeom>
          <a:solidFill>
            <a:srgbClr val="E6E6E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193801" y="3039627"/>
            <a:ext cx="4726707" cy="391189"/>
          </a:xfrm>
          <a:prstGeom prst="rect">
            <a:avLst/>
          </a:prstGeom>
          <a:solidFill>
            <a:srgbClr val="E6E6E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187486" y="3517317"/>
            <a:ext cx="2609814" cy="559398"/>
          </a:xfrm>
          <a:prstGeom prst="rect">
            <a:avLst/>
          </a:prstGeom>
          <a:solidFill>
            <a:srgbClr val="E6E6E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85334" y="5332476"/>
                <a:ext cx="728685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332476"/>
                <a:ext cx="7286859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4" grpId="0" animBg="1"/>
      <p:bldP spid="4" grpId="1" animBg="1"/>
      <p:bldP spid="23" grpId="0" animBg="1"/>
      <p:bldP spid="23" grpId="1" animBg="1"/>
      <p:bldP spid="24" grpId="0" animBg="1"/>
      <p:bldP spid="24" grpId="1" animBg="1"/>
      <p:bldP spid="26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7"/>
                <a:ext cx="11137237" cy="100471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not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7"/>
                <a:ext cx="11137237" cy="1004712"/>
              </a:xfrm>
              <a:blipFill rotWithShape="0">
                <a:blip r:embed="rId4"/>
                <a:stretch>
                  <a:fillRect l="-328" t="-3659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97548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97548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48064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&amp;0,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48064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487937" y="5720045"/>
                <a:ext cx="340439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′=</m:t>
                                  </m:r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37" y="5720045"/>
                <a:ext cx="3404394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Callout 39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31" name="Oval Callout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6"/>
                  <a:stretch>
                    <a:fillRect l="-578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5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read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modify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783868" y="1373506"/>
            <a:ext cx="3635195" cy="1412925"/>
            <a:chOff x="7783868" y="1373506"/>
            <a:chExt cx="3635195" cy="1412925"/>
          </a:xfrm>
        </p:grpSpPr>
        <p:sp>
          <p:nvSpPr>
            <p:cNvPr id="2" name="TextBox 1"/>
            <p:cNvSpPr txBox="1"/>
            <p:nvPr/>
          </p:nvSpPr>
          <p:spPr>
            <a:xfrm>
              <a:off x="7783868" y="1373506"/>
              <a:ext cx="3635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000" b="1" dirty="0">
                  <a:solidFill>
                    <a:srgbClr val="3333CC"/>
                  </a:solidFill>
                </a:rPr>
                <a:t>But how to build?</a:t>
              </a:r>
              <a:endParaRPr lang="en-US" sz="2000" b="1" dirty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7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not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7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905521"/>
                <a:ext cx="7035502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285334" y="6136494"/>
                <a:ext cx="4712518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6136494"/>
                <a:ext cx="4712518" cy="6455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97548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97548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48064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&amp;0,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48064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′∣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332476"/>
                <a:ext cx="6255426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910013" y="6182596"/>
                <a:ext cx="1847280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2⋅2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013" y="6182596"/>
                <a:ext cx="1847280" cy="55335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4501686"/>
                <a:ext cx="7035502" cy="33855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1⋅1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2                                         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+            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34" y="5720045"/>
                <a:ext cx="6050374" cy="338554"/>
              </a:xfrm>
              <a:prstGeom prst="rect">
                <a:avLst/>
              </a:prstGeom>
              <a:blipFill rotWithShape="0">
                <a:blip r:embed="rId2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487937" y="5720045"/>
                <a:ext cx="292208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sepChr m:val="∣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⋅1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37" y="5720045"/>
                <a:ext cx="2922082" cy="338554"/>
              </a:xfrm>
              <a:prstGeom prst="rect">
                <a:avLst/>
              </a:prstGeom>
              <a:blipFill rotWithShape="0">
                <a:blip r:embed="rId2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730149" y="1481224"/>
            <a:ext cx="3788751" cy="2632893"/>
            <a:chOff x="7730149" y="1481224"/>
            <a:chExt cx="3788751" cy="2632893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>
              <a:off x="9010650" y="2499975"/>
              <a:ext cx="375324" cy="2987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H="1">
              <a:off x="9739454" y="2508268"/>
              <a:ext cx="350696" cy="3370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Callout 39"/>
                <p:cNvSpPr/>
                <p:nvPr/>
              </p:nvSpPr>
              <p:spPr bwMode="auto">
                <a:xfrm>
                  <a:off x="8271739" y="2874075"/>
                  <a:ext cx="873131" cy="432755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40" name="Oval Callout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71739" y="2874075"/>
                  <a:ext cx="873131" cy="432755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>
                  <a:blip r:embed="rId3"/>
                  <a:stretch>
                    <a:fillRect l="-578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/>
                <p:cNvSpPr/>
                <p:nvPr/>
              </p:nvSpPr>
              <p:spPr bwMode="auto">
                <a:xfrm>
                  <a:off x="7730149" y="3517317"/>
                  <a:ext cx="3788751" cy="596800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1" name="Rounded 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30149" y="3517317"/>
                  <a:ext cx="3788751" cy="5968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0508" y="1696962"/>
              <a:ext cx="193406" cy="2827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9404553" y="1481224"/>
                  <a:ext cx="28180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553" y="1481224"/>
                  <a:ext cx="281808" cy="230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604FB36-09DB-4AC8-B8EE-3C1CAD44A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9339308" y="2776884"/>
              <a:ext cx="483679" cy="601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3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800" dirty="0"/>
                  <a:t>Define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nb-NO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800" dirty="0">
                  <a:solidFill>
                    <a:schemeClr val="accent2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Claim: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800" dirty="0"/>
                  <a:t> is not a secure PRF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475636" y="4371051"/>
                <a:ext cx="1847280" cy="553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2⋅2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636" y="4371051"/>
                <a:ext cx="1847280" cy="5533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351059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42264" y="5282427"/>
                <a:ext cx="3080652" cy="399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5282427"/>
                <a:ext cx="3080652" cy="3990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151087" y="5201155"/>
                <a:ext cx="2264228" cy="56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2⋅(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⋅2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087" y="5201155"/>
                <a:ext cx="2264228" cy="5615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200117" y="5342893"/>
                <a:ext cx="11589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nb-NO" sz="16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b-NO" sz="1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117" y="5342893"/>
                <a:ext cx="1158907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97548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975487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5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48064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6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nb-NO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or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1,        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⊕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&amp;0,      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6448064"/>
                  </p:ext>
                </p:extLst>
              </p:nvPr>
            </p:nvGraphicFramePr>
            <p:xfrm>
              <a:off x="1106434" y="2276038"/>
              <a:ext cx="5093683" cy="18757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936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19" t="-1818" r="-239" b="-83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5404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6"/>
                          <a:stretch>
                            <a:fillRect l="-119" t="-22047" r="-239" b="-79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64" y="4501686"/>
                <a:ext cx="1491700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7730149" y="1481224"/>
            <a:ext cx="3788751" cy="2632893"/>
            <a:chOff x="7730149" y="1481224"/>
            <a:chExt cx="3788751" cy="2632893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9010650" y="2499975"/>
              <a:ext cx="375324" cy="29876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>
              <a:off x="9739454" y="2508268"/>
              <a:ext cx="350696" cy="3370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Callout 34"/>
                <p:cNvSpPr/>
                <p:nvPr/>
              </p:nvSpPr>
              <p:spPr bwMode="auto">
                <a:xfrm>
                  <a:off x="8271739" y="2874075"/>
                  <a:ext cx="873131" cy="432755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40" name="Oval Callout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71739" y="2874075"/>
                  <a:ext cx="873131" cy="432755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>
                  <a:blip r:embed="rId23"/>
                  <a:stretch>
                    <a:fillRect l="-578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/>
                <p:cNvSpPr/>
                <p:nvPr/>
              </p:nvSpPr>
              <p:spPr bwMode="auto">
                <a:xfrm>
                  <a:off x="7730149" y="3517317"/>
                  <a:ext cx="3788751" cy="596800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1" name="Rounded 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30149" y="3517317"/>
                  <a:ext cx="3788751" cy="596800"/>
                </a:xfrm>
                <a:prstGeom prst="round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0508" y="1696962"/>
              <a:ext cx="193406" cy="2827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9404553" y="1481224"/>
                  <a:ext cx="281808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553" y="1481224"/>
                  <a:ext cx="281808" cy="2308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4604FB36-09DB-4AC8-B8EE-3C1CAD44A3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9339308" y="2776884"/>
              <a:ext cx="483679" cy="601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7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8534400" y="5043053"/>
            <a:ext cx="3307976" cy="1343939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PRF definition good?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9791" y="1717000"/>
                <a:ext cx="6572541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P1: </a:t>
                </a:r>
                <a:r>
                  <a:rPr lang="en-US" sz="1600" dirty="0"/>
                  <a:t>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for secret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P2:</a:t>
                </a:r>
                <a:r>
                  <a:rPr lang="en-US" sz="1600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P3:</a:t>
                </a:r>
                <a:r>
                  <a:rPr lang="en-US" sz="1600" dirty="0"/>
                  <a:t> Should be hard to obtain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P4:</a:t>
                </a:r>
                <a:r>
                  <a:rPr lang="en-US" sz="1600" dirty="0"/>
                  <a:t> Should be hard to obtain </a:t>
                </a:r>
                <a:r>
                  <a:rPr lang="en-US" sz="1600" i="1" dirty="0"/>
                  <a:t>any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nb-NO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P5:</a:t>
                </a:r>
                <a:r>
                  <a:rPr lang="en-US" sz="1600" dirty="0"/>
                  <a:t> Should be hard to learn any</a:t>
                </a:r>
                <a:r>
                  <a:rPr lang="en-US" sz="1600" i="1" dirty="0"/>
                  <a:t> bit</a:t>
                </a:r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63525" lvl="1" indent="-263525"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P7: </a:t>
                </a:r>
                <a:r>
                  <a:rPr lang="en-US" sz="1600" dirty="0"/>
                  <a:t>…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1" y="1717000"/>
                <a:ext cx="6572541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371" t="-654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orizontal Scroll 23"/>
              <p:cNvSpPr/>
              <p:nvPr/>
            </p:nvSpPr>
            <p:spPr bwMode="auto">
              <a:xfrm rot="16200000">
                <a:off x="6053506" y="1252022"/>
                <a:ext cx="2058228" cy="1754600"/>
              </a:xfrm>
              <a:prstGeom prst="horizontalScroll">
                <a:avLst/>
              </a:prstGeom>
              <a:solidFill>
                <a:srgbClr val="FFFF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 </a:t>
                </a:r>
                <a:r>
                  <a:rPr lang="en-US" sz="1200" b="1" u="sng" dirty="0">
                    <a:latin typeface="Lucida Handwriting" panose="03010101010101010101" pitchFamily="66" charset="0"/>
                  </a:rPr>
                  <a:t>Logic 101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nb-NO" sz="1200" b="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 b="1" dirty="0"/>
                  <a:t>   </a:t>
                </a:r>
                <a:r>
                  <a:rPr lang="en-US" sz="1200" dirty="0"/>
                  <a:t>is </a:t>
                </a:r>
                <a:r>
                  <a:rPr lang="en-US" sz="1200" i="1" dirty="0"/>
                  <a:t>equivalent to: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200" b="1" i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200" b="1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m:rPr>
                        <m:sty m:val="p"/>
                      </m:rPr>
                      <a:rPr lang="nb-NO" sz="1200" b="0" i="0" smtClean="0">
                        <a:latin typeface="Cambria Math" panose="02040503050406030204" pitchFamily="18" charset="0"/>
                      </a:rPr>
                      <m:t>not</m:t>
                    </m:r>
                    <m:r>
                      <a:rPr lang="nb-NO" sz="1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200" b="1" dirty="0"/>
                  <a:t/>
                </a:r>
                <a:br>
                  <a:rPr lang="en-US" sz="1200" b="1" dirty="0"/>
                </a:br>
                <a:r>
                  <a:rPr lang="en-US" sz="1200" b="1" dirty="0"/>
                  <a:t/>
                </a:r>
                <a:br>
                  <a:rPr lang="en-US" sz="1200" b="1" dirty="0"/>
                </a:br>
                <a:endParaRPr lang="en-US" sz="1200" b="1" dirty="0"/>
              </a:p>
            </p:txBody>
          </p:sp>
        </mc:Choice>
        <mc:Fallback xmlns="">
          <p:sp>
            <p:nvSpPr>
              <p:cNvPr id="24" name="Horizontal Scrol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6200000">
                <a:off x="6053506" y="1252022"/>
                <a:ext cx="2058228" cy="1754600"/>
              </a:xfrm>
              <a:prstGeom prst="horizontalScroll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3392" y="5190465"/>
                <a:ext cx="7657008" cy="408623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PRF secure      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has properties P1 – P5, P7, …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190465"/>
                <a:ext cx="7657008" cy="408623"/>
              </a:xfrm>
              <a:prstGeom prst="roundRect">
                <a:avLst/>
              </a:prstGeom>
              <a:blipFill rotWithShape="0">
                <a:blip r:embed="rId4"/>
                <a:stretch>
                  <a:fillRect t="-1449" b="-17391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3392" y="5832245"/>
                <a:ext cx="7657008" cy="408623"/>
              </a:xfrm>
              <a:prstGeom prst="roundRect">
                <a:avLst/>
              </a:prstGeom>
              <a:solidFill>
                <a:srgbClr val="CFF9DA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not</a:t>
                </a:r>
                <a:r>
                  <a:rPr lang="en-US" i="1" dirty="0"/>
                  <a:t> </a:t>
                </a:r>
                <a:r>
                  <a:rPr lang="en-US" dirty="0"/>
                  <a:t>PRF secure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does </a:t>
                </a:r>
                <a:r>
                  <a:rPr lang="en-US" b="1" i="1" dirty="0"/>
                  <a:t>not</a:t>
                </a:r>
                <a:r>
                  <a:rPr lang="en-US" i="1" dirty="0"/>
                  <a:t> </a:t>
                </a:r>
                <a:r>
                  <a:rPr lang="en-US" dirty="0"/>
                  <a:t>have properties P1 – P5, P7, …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832245"/>
                <a:ext cx="7657008" cy="408623"/>
              </a:xfrm>
              <a:prstGeom prst="roundRect">
                <a:avLst/>
              </a:prstGeom>
              <a:blipFill rotWithShape="0">
                <a:blip r:embed="rId5"/>
                <a:stretch>
                  <a:fillRect t="-1449" b="-15942"/>
                </a:stretch>
              </a:blip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47837" y="5207775"/>
                <a:ext cx="19883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837" y="5207775"/>
                <a:ext cx="1988373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47837" y="5832994"/>
                <a:ext cx="26640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837" y="5832994"/>
                <a:ext cx="266403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45692" y="5198810"/>
                <a:ext cx="5854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692" y="5198810"/>
                <a:ext cx="58549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36210" y="5713098"/>
                <a:ext cx="1014182" cy="55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10" y="5713098"/>
                <a:ext cx="1014182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489531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489531"/>
                  </p:ext>
                </p:extLst>
              </p:nvPr>
            </p:nvGraphicFramePr>
            <p:xfrm>
              <a:off x="7870597" y="1236377"/>
              <a:ext cx="1349603" cy="120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496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2880">
                    <a:tc>
                      <a:txBody>
                        <a:bodyPr/>
                        <a:lstStyle/>
                        <a:p>
                          <a:r>
                            <a:rPr lang="en-US" sz="1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0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33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0"/>
                          <a:stretch>
                            <a:fillRect l="-450" t="-29870" r="-901" b="-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51845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9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9" name="Table 4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518455"/>
                  </p:ext>
                </p:extLst>
              </p:nvPr>
            </p:nvGraphicFramePr>
            <p:xfrm>
              <a:off x="9881029" y="1235650"/>
              <a:ext cx="1351475" cy="12072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147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30037">
                    <a:tc>
                      <a:txBody>
                        <a:bodyPr/>
                        <a:lstStyle/>
                        <a:p>
                          <a:r>
                            <a:rPr lang="en-US" sz="9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772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l="-448" t="-24224" r="-897" b="-1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7730149" y="1481224"/>
            <a:ext cx="3788751" cy="2632893"/>
            <a:chOff x="5839711" y="1572395"/>
            <a:chExt cx="6661578" cy="4629289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8091154" y="3363616"/>
              <a:ext cx="659914" cy="5252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9372575" y="3378197"/>
              <a:ext cx="616612" cy="5926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triangle" w="sm" len="sm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 t="10399" r="23520" b="9309"/>
            <a:stretch/>
          </p:blipFill>
          <p:spPr>
            <a:xfrm>
              <a:off x="8669018" y="3850492"/>
              <a:ext cx="850429" cy="1057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Callout 35"/>
                <p:cNvSpPr/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solidFill>
                  <a:srgbClr val="FEE9E6"/>
                </a:solid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 wrap="none" rtlCol="0" anchor="ctr"/>
                <a:lstStyle/>
                <a:p>
                  <a:pPr algn="ctr"/>
                  <a:r>
                    <a:rPr lang="en-US" sz="900" b="1" dirty="0"/>
                    <a:t>I’m in World </a:t>
                  </a:r>
                  <a14:m>
                    <m:oMath xmlns:m="http://schemas.openxmlformats.org/officeDocument/2006/math"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nb-NO" sz="9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sz="900" b="1" dirty="0"/>
                </a:p>
              </p:txBody>
            </p:sp>
          </mc:Choice>
          <mc:Fallback xmlns="">
            <p:sp>
              <p:nvSpPr>
                <p:cNvPr id="31" name="Oval Callout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91963" y="4021377"/>
                  <a:ext cx="1535184" cy="760893"/>
                </a:xfrm>
                <a:prstGeom prst="wedgeEllipseCallout">
                  <a:avLst>
                    <a:gd name="adj1" fmla="val 66591"/>
                    <a:gd name="adj2" fmla="val -30176"/>
                  </a:avLst>
                </a:prstGeom>
                <a:blipFill rotWithShape="0">
                  <a:blip r:embed="rId13"/>
                  <a:stretch>
                    <a:fillRect l="-578"/>
                  </a:stretch>
                </a:blipFill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/>
                <p:cNvSpPr/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solidFill>
                  <a:srgbClr val="ECECFA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900" b="1" dirty="0"/>
                    <a:t>Definition: </a:t>
                  </a:r>
                  <a:r>
                    <a:rPr lang="nb-NO" sz="900" dirty="0"/>
                    <a:t>The </a:t>
                  </a:r>
                  <a:r>
                    <a:rPr lang="nb-NO" sz="900" b="1" dirty="0"/>
                    <a:t>PRF-advantage </a:t>
                  </a:r>
                  <a:r>
                    <a:rPr lang="nb-NO" sz="900" dirty="0"/>
                    <a:t>of an adversary </a:t>
                  </a:r>
                  <a14:m>
                    <m:oMath xmlns:m="http://schemas.openxmlformats.org/officeDocument/2006/math">
                      <m:r>
                        <a:rPr lang="nb-NO" sz="9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900" dirty="0"/>
                    <a:t> is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900" dirty="0"/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Sup>
                          <m:sSubSup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900" b="1" i="0" smtClean="0">
                                <a:latin typeface="Cambria Math" panose="02040503050406030204" pitchFamily="18" charset="0"/>
                              </a:rPr>
                              <m:t>𝐀𝐝𝐯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prf</m:t>
                            </m:r>
                          </m:sup>
                        </m:sSubSup>
                        <m:d>
                          <m:d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nb-NO" sz="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nb-NO" sz="9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sz="900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90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9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90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nb-NO" sz="9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9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9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39711" y="5152359"/>
                  <a:ext cx="6661578" cy="1049325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283" y="1951717"/>
              <a:ext cx="340056" cy="4971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 </a:t>
                  </a:r>
                  <a14:m>
                    <m:oMath xmlns:m="http://schemas.openxmlformats.org/officeDocument/2006/math">
                      <m:r>
                        <a:rPr lang="nb-NO" sz="9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3735" y="1572395"/>
                  <a:ext cx="495489" cy="40586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137563"/>
                  </p:ext>
                </p:extLst>
              </p:nvPr>
            </p:nvGraphicFramePr>
            <p:xfrm>
              <a:off x="712227" y="2147197"/>
              <a:ext cx="5127122" cy="2416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2712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169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111422">
                    <a:tc>
                      <a:txBody>
                        <a:bodyPr/>
                        <a:lstStyle/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Query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                                     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Obtain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</a:t>
                          </a:r>
                          <a:r>
                            <a:rPr lang="nb-NO" sz="12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by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"not P1" </a:t>
                          </a:r>
                          <a:r>
                            <a:rPr lang="nb-NO" sz="1200" b="0" i="0" dirty="0" err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asssumption</a:t>
                          </a:r>
                          <a:r>
                            <a:rPr lang="nb-NO" sz="1200" b="1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:endParaRPr lang="nb-NO" sz="1200" b="0" i="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 err="1">
                              <a:latin typeface="Cambria Math" panose="02040503050406030204" pitchFamily="18" charset="0"/>
                            </a:rPr>
                            <a:t>Calculate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Query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                                     </a:t>
                          </a:r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receive back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66700" marR="0" indent="-2667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baseline="0" dirty="0">
                              <a:latin typeface="Cambria Math" panose="02040503050406030204" pitchFamily="18" charset="0"/>
                            </a:rPr>
                            <a:t>O</a:t>
                          </a:r>
                          <a:r>
                            <a:rPr lang="nb-NO" sz="1200" b="0" i="0" dirty="0">
                              <a:latin typeface="Cambria Math" panose="02040503050406030204" pitchFamily="18" charset="0"/>
                            </a:rPr>
                            <a:t>utput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nb-NO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1,      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if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lang="nb-NO" sz="1200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</m:e>
                                    <m:e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&amp;0,</m:t>
                                      </m:r>
                                      <m: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  <m:r>
                                        <a:rPr lang="nb-NO" sz="1200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</m:eqArr>
                                </m:e>
                              </m:d>
                            </m:oMath>
                          </a14:m>
                          <a:endParaRPr lang="nb-NO" sz="12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8137563"/>
                  </p:ext>
                </p:extLst>
              </p:nvPr>
            </p:nvGraphicFramePr>
            <p:xfrm>
              <a:off x="712227" y="2147197"/>
              <a:ext cx="5127122" cy="24162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271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19" t="-2000" r="-238" b="-107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1142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5"/>
                          <a:stretch>
                            <a:fillRect l="-119" t="-14697" r="-238" b="-553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9" name="Rectangle 28"/>
          <p:cNvSpPr/>
          <p:nvPr/>
        </p:nvSpPr>
        <p:spPr bwMode="auto">
          <a:xfrm>
            <a:off x="750585" y="2901434"/>
            <a:ext cx="4075347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768588" y="3209618"/>
            <a:ext cx="1884196" cy="21113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743701" y="3510368"/>
            <a:ext cx="4885671" cy="2812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784797" y="3763346"/>
            <a:ext cx="2372009" cy="597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2652784" y="2523302"/>
            <a:ext cx="3036002" cy="3507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35229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uiExpand="1" build="allAtOnce"/>
      <p:bldP spid="24" grpId="0" animBg="1"/>
      <p:bldP spid="26" grpId="0" animBg="1"/>
      <p:bldP spid="30" grpId="0" animBg="1"/>
      <p:bldP spid="3" grpId="0"/>
      <p:bldP spid="22" grpId="0"/>
      <p:bldP spid="23" grpId="0"/>
      <p:bldP spid="25" grpId="0"/>
      <p:bldP spid="29" grpId="0" animBg="1"/>
      <p:bldP spid="29" grpId="1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PRF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PRP</a:t>
            </a:r>
            <a:r>
              <a:rPr lang="en-US" dirty="0"/>
              <a:t> – security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0100999"/>
                  </p:ext>
                </p:extLst>
              </p:nvPr>
            </p:nvGraphicFramePr>
            <p:xfrm>
              <a:off x="2995074" y="1421766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267" r="-694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572730"/>
                  </p:ext>
                </p:extLst>
              </p:nvPr>
            </p:nvGraphicFramePr>
            <p:xfrm>
              <a:off x="6353861" y="1421766"/>
              <a:ext cx="2156727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672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</m:t>
                              </m:r>
                              <m:r>
                                <a:rPr lang="nb-NO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</m:oMath>
                          </a14:m>
                          <a:endParaRPr lang="nb-NO" sz="12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572730"/>
                  </p:ext>
                </p:extLst>
              </p:nvPr>
            </p:nvGraphicFramePr>
            <p:xfrm>
              <a:off x="6353861" y="1421766"/>
              <a:ext cx="2156727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5672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2" t="-21818" r="-563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5237662" y="3754911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4470064" y="3161902"/>
            <a:ext cx="849649" cy="6314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5957848" y="3125561"/>
            <a:ext cx="834424" cy="7075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0607" y="3925796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68618" y="1493053"/>
            <a:ext cx="359929" cy="860254"/>
            <a:chOff x="6164897" y="1760194"/>
            <a:chExt cx="359929" cy="86025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 bwMode="auto">
              <a:xfrm>
                <a:off x="1791992" y="5180234"/>
                <a:ext cx="8592197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strike="sngStrike" dirty="0"/>
                  <a:t>PRF</a:t>
                </a:r>
                <a:r>
                  <a:rPr lang="nb-NO" b="1" dirty="0"/>
                  <a:t> </a:t>
                </a:r>
                <a:r>
                  <a:rPr lang="nb-NO" b="1" dirty="0">
                    <a:solidFill>
                      <a:srgbClr val="FF0000"/>
                    </a:solidFill>
                  </a:rPr>
                  <a:t>PRP</a:t>
                </a:r>
                <a:r>
                  <a:rPr lang="nb-NO" b="1" dirty="0"/>
                  <a:t>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1992" y="5180234"/>
                <a:ext cx="8592197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693519" y="2532398"/>
                <a:ext cx="9236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519" y="2532398"/>
                <a:ext cx="923637" cy="276999"/>
              </a:xfrm>
              <a:prstGeom prst="rect">
                <a:avLst/>
              </a:prstGeom>
              <a:blipFill rotWithShape="0"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43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PRP security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PRF security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4294967295"/>
              </p:nvPr>
            </p:nvSpPr>
            <p:spPr bwMode="auto">
              <a:xfrm>
                <a:off x="1262491" y="1202576"/>
                <a:ext cx="9456309" cy="1642042"/>
              </a:xfrm>
              <a:prstGeom prst="roundRect">
                <a:avLst/>
              </a:prstGeom>
              <a:solidFill>
                <a:srgbClr val="CFF9DA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  </a:t>
                </a:r>
                <a:r>
                  <a:rPr lang="nb-NO" dirty="0"/>
                  <a:t>PRP security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b-NO" dirty="0"/>
                  <a:t>PRF security.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dirty="0"/>
                  <a:t> making at most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dirty="0"/>
                  <a:t> oracle queries:</a:t>
                </a:r>
              </a:p>
              <a:p>
                <a:endParaRPr lang="nb-NO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1262491" y="1202576"/>
                <a:ext cx="9456309" cy="164204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89904" y="3257338"/>
            <a:ext cx="1813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Proof sketch:</a:t>
            </a:r>
            <a:r>
              <a:rPr lang="en-US" sz="16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74308" y="3781536"/>
                <a:ext cx="13741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08" y="3781536"/>
                <a:ext cx="1374125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92309" y="3765666"/>
                <a:ext cx="3288134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̅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acc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09" y="3765666"/>
                <a:ext cx="3288134" cy="3702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65450" y="3781536"/>
                <a:ext cx="395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50" y="3781536"/>
                <a:ext cx="395922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92309" y="4405323"/>
                <a:ext cx="2594154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̅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acc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309" y="4405323"/>
                <a:ext cx="2594154" cy="37029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65450" y="4421193"/>
                <a:ext cx="490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50" y="4421193"/>
                <a:ext cx="49032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65450" y="5080671"/>
                <a:ext cx="4903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50" y="5080671"/>
                <a:ext cx="49032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66909" y="4919428"/>
                <a:ext cx="2508753" cy="58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acc>
                                <m:accPr>
                                  <m:chr m:val="̅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nb-NO" sz="1600" b="0" i="0" smtClean="0">
                                      <a:latin typeface="Cambria Math" panose="02040503050406030204" pitchFamily="18" charset="0"/>
                                    </a:rPr>
                                    <m:t>coll</m:t>
                                  </m:r>
                                </m:e>
                              </m:acc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+      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909" y="4919428"/>
                <a:ext cx="2508753" cy="5848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69386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386" y="3781536"/>
                <a:ext cx="400657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78610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0" y="3781536"/>
                <a:ext cx="400657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78610" y="4421193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0" y="4421193"/>
                <a:ext cx="400657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78610" y="5080671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610" y="5080671"/>
                <a:ext cx="400657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84746" y="5055271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46" y="5055271"/>
                <a:ext cx="400657" cy="3385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86463" y="5055271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463" y="5055271"/>
                <a:ext cx="400657" cy="338554"/>
              </a:xfrm>
              <a:prstGeom prst="rect">
                <a:avLst/>
              </a:prstGeom>
              <a:blipFill rotWithShape="0">
                <a:blip r:embed="rId16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92081" y="4421193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81" y="4421193"/>
                <a:ext cx="400657" cy="338554"/>
              </a:xfrm>
              <a:prstGeom prst="rect">
                <a:avLst/>
              </a:prstGeom>
              <a:blipFill rotWithShape="0">
                <a:blip r:embed="rId17"/>
                <a:stretch>
                  <a:fillRect r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74167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167" y="3781536"/>
                <a:ext cx="400657" cy="338554"/>
              </a:xfrm>
              <a:prstGeom prst="rect">
                <a:avLst/>
              </a:prstGeom>
              <a:blipFill rotWithShape="0">
                <a:blip r:embed="rId18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58098" y="3712134"/>
                <a:ext cx="40065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i="1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098" y="3712134"/>
                <a:ext cx="400657" cy="430887"/>
              </a:xfrm>
              <a:prstGeom prst="rect">
                <a:avLst/>
              </a:prstGeom>
              <a:blipFill rotWithShape="0">
                <a:blip r:embed="rId19"/>
                <a:stretch>
                  <a:fillRect r="-10769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61386" y="4351212"/>
                <a:ext cx="136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i="1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86" y="4351212"/>
                <a:ext cx="136525" cy="430887"/>
              </a:xfrm>
              <a:prstGeom prst="rect">
                <a:avLst/>
              </a:prstGeom>
              <a:blipFill rotWithShape="0">
                <a:blip r:embed="rId20"/>
                <a:stretch>
                  <a:fillRect l="-50000" r="-13181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43918" y="3718422"/>
                <a:ext cx="136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18" y="3718422"/>
                <a:ext cx="136525" cy="430887"/>
              </a:xfrm>
              <a:prstGeom prst="rect">
                <a:avLst/>
              </a:prstGeom>
              <a:blipFill rotWithShape="0">
                <a:blip r:embed="rId21"/>
                <a:stretch>
                  <a:fillRect l="-45455" r="-13636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64537" y="4351212"/>
                <a:ext cx="1365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537" y="4351212"/>
                <a:ext cx="136525" cy="430887"/>
              </a:xfrm>
              <a:prstGeom prst="rect">
                <a:avLst/>
              </a:prstGeom>
              <a:blipFill rotWithShape="0">
                <a:blip r:embed="rId22"/>
                <a:stretch>
                  <a:fillRect l="-43478" r="-12608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09487" y="3781536"/>
                <a:ext cx="4006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487" y="3781536"/>
                <a:ext cx="400657" cy="338554"/>
              </a:xfrm>
              <a:prstGeom prst="rect">
                <a:avLst/>
              </a:prstGeom>
              <a:blipFill rotWithShape="0">
                <a:blip r:embed="rId23"/>
                <a:stretch>
                  <a:fillRect r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62702" y="5707107"/>
                <a:ext cx="3689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702" y="5707107"/>
                <a:ext cx="368922" cy="33855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35742" y="3781536"/>
                <a:ext cx="3343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742" y="3781536"/>
                <a:ext cx="334395" cy="33855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77153" y="3751303"/>
                <a:ext cx="1154162" cy="399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153" y="3751303"/>
                <a:ext cx="1154162" cy="3990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225346" y="5529668"/>
                <a:ext cx="2305246" cy="584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i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+      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346" y="5529668"/>
                <a:ext cx="2305246" cy="58484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3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04718958"/>
                  </p:ext>
                </p:extLst>
              </p:nvPr>
            </p:nvGraphicFramePr>
            <p:xfrm>
              <a:off x="9924901" y="1707210"/>
              <a:ext cx="1835728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000…011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04718958"/>
                  </p:ext>
                </p:extLst>
              </p:nvPr>
            </p:nvGraphicFramePr>
            <p:xfrm>
              <a:off x="9924901" y="1707210"/>
              <a:ext cx="1835728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7547" r="-101325" b="-647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7547" r="-1325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109615" r="-101325" b="-559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109615" r="-1325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209615" r="-101325" b="-459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209615" r="-1325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315686" r="-101325" b="-368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315686" r="-1325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407692" r="-101325" b="-2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407692" r="-1325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662" t="-321951" r="-101325" b="-65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7"/>
                          <a:stretch>
                            <a:fillRect l="-100662" t="-321951" r="-1325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662" t="-665385" r="-101325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0662" t="-665385" r="-1325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0" name="Group 9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9355389" y="2038350"/>
            <a:ext cx="490286" cy="2064679"/>
            <a:chOff x="7665538" y="2143125"/>
            <a:chExt cx="490286" cy="2064679"/>
          </a:xfrm>
        </p:grpSpPr>
        <p:sp>
          <p:nvSpPr>
            <p:cNvPr id="14" name="Right Brace 13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0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1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6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11" name="Right Brace 10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14" name="Right Brace 13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9447570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09447570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10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10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760341" y="5110939"/>
                <a:ext cx="2735239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- Bits needed to specify </a:t>
                </a:r>
                <a:r>
                  <a:rPr lang="en-US" sz="1400" i="1" dirty="0"/>
                  <a:t>one </a:t>
                </a:r>
                <a:br>
                  <a:rPr lang="en-US" sz="1400" i="1" dirty="0"/>
                </a:br>
                <a:r>
                  <a:rPr lang="en-US" sz="1400" i="1" dirty="0"/>
                  <a:t>  </a:t>
                </a:r>
                <a:r>
                  <a:rPr lang="en-US" sz="1400" dirty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341" y="5110939"/>
                <a:ext cx="2735239" cy="530145"/>
              </a:xfrm>
              <a:prstGeom prst="rect">
                <a:avLst/>
              </a:prstGeom>
              <a:blipFill rotWithShape="0">
                <a:blip r:embed="rId11"/>
                <a:stretch>
                  <a:fillRect l="-668" t="-114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  <a:blipFill rotWithShape="0">
                <a:blip r:embed="rId12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60341" y="5792609"/>
                <a:ext cx="345718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1400" dirty="0"/>
                  <a:t>- Each </a:t>
                </a:r>
                <a:r>
                  <a:rPr lang="nb-NO" sz="1400" i="1" dirty="0"/>
                  <a:t>unique</a:t>
                </a:r>
                <a:r>
                  <a:rPr lang="nb-NO" sz="1400" dirty="0"/>
                  <a:t> 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/>
                  <a:t>  </a:t>
                </a:r>
              </a:p>
              <a:p>
                <a:r>
                  <a:rPr lang="nb-NO" sz="1400" dirty="0"/>
                  <a:t>  represents a </a:t>
                </a:r>
                <a:r>
                  <a:rPr lang="nb-NO" sz="1400" i="1" dirty="0"/>
                  <a:t>unique </a:t>
                </a:r>
                <a:r>
                  <a:rPr lang="nb-NO" sz="1400" dirty="0"/>
                  <a:t>function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341" y="5792609"/>
                <a:ext cx="3457188" cy="530145"/>
              </a:xfrm>
              <a:prstGeom prst="rect">
                <a:avLst/>
              </a:prstGeom>
              <a:blipFill rotWithShape="0">
                <a:blip r:embed="rId13"/>
                <a:stretch>
                  <a:fillRect l="-52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6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17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8305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6" grpId="0"/>
      <p:bldP spid="9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085962" y="4480096"/>
            <a:ext cx="2613014" cy="1917324"/>
            <a:chOff x="4219648" y="4421577"/>
            <a:chExt cx="2613014" cy="2001395"/>
          </a:xfrm>
        </p:grpSpPr>
        <p:sp>
          <p:nvSpPr>
            <p:cNvPr id="12" name="Oval 11"/>
            <p:cNvSpPr/>
            <p:nvPr/>
          </p:nvSpPr>
          <p:spPr bwMode="auto">
            <a:xfrm>
              <a:off x="4219648" y="4421577"/>
              <a:ext cx="2613014" cy="2001395"/>
            </a:xfrm>
            <a:prstGeom prst="ellipse">
              <a:avLst/>
            </a:prstGeom>
            <a:solidFill>
              <a:srgbClr val="FFDFDA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288620" y="4595753"/>
                  <a:ext cx="428001" cy="2570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1" i="0" smtClean="0">
                            <a:latin typeface="Cambria Math" panose="02040503050406030204" pitchFamily="18" charset="0"/>
                          </a:rPr>
                          <m:t>𝐀𝐄𝐒</m:t>
                        </m:r>
                      </m:oMath>
                    </m:oMathPara>
                  </a14:m>
                  <a:endParaRPr lang="nb-NO" sz="16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20" y="4595753"/>
                  <a:ext cx="428001" cy="25701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00" r="-7143" b="-73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55065" y="5172936"/>
                <a:ext cx="10093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00…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065" y="5172936"/>
                <a:ext cx="1009379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614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48070" y="5822893"/>
                <a:ext cx="10046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70" y="5822893"/>
                <a:ext cx="100463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636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34176" y="5330196"/>
                <a:ext cx="1091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101…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176" y="5330196"/>
                <a:ext cx="1091196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3352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blipFill rotWithShape="0">
                <a:blip r:embed="rId12"/>
                <a:stretch>
                  <a:fillRect r="-36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blipFill rotWithShape="0">
                <a:blip r:embed="rId13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14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6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7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  <a:blipFill rotWithShape="0">
                <a:blip r:embed="rId18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20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38" name="Right Brace 37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41" name="Right Brace 40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6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6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760341" y="5110939"/>
                <a:ext cx="2735239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- Bits needed to specify </a:t>
                </a:r>
                <a:r>
                  <a:rPr lang="en-US" sz="1400" i="1" dirty="0"/>
                  <a:t>one </a:t>
                </a:r>
                <a:br>
                  <a:rPr lang="en-US" sz="1400" i="1" dirty="0"/>
                </a:br>
                <a:r>
                  <a:rPr lang="en-US" sz="1400" i="1" dirty="0"/>
                  <a:t>  </a:t>
                </a:r>
                <a:r>
                  <a:rPr lang="en-US" sz="1400" dirty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341" y="5110939"/>
                <a:ext cx="2735239" cy="530145"/>
              </a:xfrm>
              <a:prstGeom prst="rect">
                <a:avLst/>
              </a:prstGeom>
              <a:blipFill rotWithShape="0">
                <a:blip r:embed="rId9"/>
                <a:stretch>
                  <a:fillRect l="-668" t="-114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760341" y="5792609"/>
                <a:ext cx="345718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1400" dirty="0"/>
                  <a:t>- Each </a:t>
                </a:r>
                <a:r>
                  <a:rPr lang="nb-NO" sz="1400" i="1" dirty="0"/>
                  <a:t>unique</a:t>
                </a:r>
                <a:r>
                  <a:rPr lang="nb-NO" sz="1400" dirty="0"/>
                  <a:t> 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/>
                  <a:t>  </a:t>
                </a:r>
              </a:p>
              <a:p>
                <a:r>
                  <a:rPr lang="nb-NO" sz="1400" dirty="0"/>
                  <a:t>  represents a </a:t>
                </a:r>
                <a:r>
                  <a:rPr lang="nb-NO" sz="1400" i="1" dirty="0"/>
                  <a:t>unique </a:t>
                </a:r>
                <a:r>
                  <a:rPr lang="nb-NO" sz="1400" dirty="0"/>
                  <a:t>function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341" y="5792609"/>
                <a:ext cx="3457188" cy="530145"/>
              </a:xfrm>
              <a:prstGeom prst="rect">
                <a:avLst/>
              </a:prstGeom>
              <a:blipFill rotWithShape="0">
                <a:blip r:embed="rId12"/>
                <a:stretch>
                  <a:fillRect l="-52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0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>
            <a:spLocks noChangeAspect="1"/>
          </p:cNvSpPr>
          <p:nvPr/>
        </p:nvSpPr>
        <p:spPr bwMode="auto">
          <a:xfrm>
            <a:off x="6094470" y="6163735"/>
            <a:ext cx="18000" cy="18000"/>
          </a:xfrm>
          <a:prstGeom prst="ellipse">
            <a:avLst/>
          </a:prstGeom>
          <a:solidFill>
            <a:srgbClr val="FFDFDA"/>
          </a:solidFill>
          <a:ln w="25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equivalent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369" y="4100199"/>
                <a:ext cx="190758" cy="250710"/>
              </a:xfrm>
              <a:prstGeom prst="rect">
                <a:avLst/>
              </a:prstGeom>
              <a:blipFill rotWithShape="0">
                <a:blip r:embed="rId11"/>
                <a:stretch>
                  <a:fillRect l="-19355" t="-21951" r="-7419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34" y="5155172"/>
                <a:ext cx="1694695" cy="246221"/>
              </a:xfrm>
              <a:prstGeom prst="rect">
                <a:avLst/>
              </a:prstGeom>
              <a:blipFill rotWithShape="0">
                <a:blip r:embed="rId12"/>
                <a:stretch>
                  <a:fillRect r="-36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07" y="5128300"/>
                <a:ext cx="795411" cy="279948"/>
              </a:xfrm>
              <a:prstGeom prst="rect">
                <a:avLst/>
              </a:prstGeom>
              <a:blipFill rotWithShape="0">
                <a:blip r:embed="rId13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902148"/>
                <a:ext cx="747961" cy="246221"/>
              </a:xfrm>
              <a:prstGeom prst="rect">
                <a:avLst/>
              </a:prstGeom>
              <a:blipFill rotWithShape="0">
                <a:blip r:embed="rId14"/>
                <a:stretch>
                  <a:fillRect r="-81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902148"/>
                <a:ext cx="435376" cy="246221"/>
              </a:xfrm>
              <a:prstGeom prst="rect">
                <a:avLst/>
              </a:prstGeom>
              <a:blipFill rotWithShape="0">
                <a:blip r:embed="rId15"/>
                <a:stretch>
                  <a:fillRect l="-9859" r="-1408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15070" y="2513166"/>
            <a:ext cx="1579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545038" cy="246221"/>
              </a:xfrm>
              <a:prstGeom prst="rect">
                <a:avLst/>
              </a:prstGeom>
              <a:blipFill rotWithShape="0">
                <a:blip r:embed="rId16"/>
                <a:stretch>
                  <a:fillRect r="-39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400" dirty="0"/>
                  <a:t># bitstrings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958" y="1203325"/>
                <a:ext cx="2481000" cy="314702"/>
              </a:xfrm>
              <a:prstGeom prst="rect">
                <a:avLst/>
              </a:prstGeom>
              <a:blipFill rotWithShape="0">
                <a:blip r:embed="rId17"/>
                <a:stretch>
                  <a:fillRect l="-737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nb-NO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24" y="1580556"/>
                <a:ext cx="1233351" cy="38549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2" y="3034786"/>
                <a:ext cx="1239442" cy="246221"/>
              </a:xfrm>
              <a:prstGeom prst="rect">
                <a:avLst/>
              </a:prstGeom>
              <a:blipFill rotWithShape="0">
                <a:blip r:embed="rId19"/>
                <a:stretch>
                  <a:fillRect r="-4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916" y="3443881"/>
                <a:ext cx="559704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217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=65536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78" y="3764820"/>
                <a:ext cx="1022331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⋅2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88" y="2965200"/>
                <a:ext cx="659476" cy="37228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10856119" y="4213610"/>
            <a:ext cx="904510" cy="347524"/>
            <a:chOff x="10739511" y="5186358"/>
            <a:chExt cx="904510" cy="347524"/>
          </a:xfrm>
        </p:grpSpPr>
        <p:sp>
          <p:nvSpPr>
            <p:cNvPr id="34" name="Right Brace 33"/>
            <p:cNvSpPr/>
            <p:nvPr/>
          </p:nvSpPr>
          <p:spPr bwMode="auto">
            <a:xfrm rot="5400000">
              <a:off x="11131818" y="4794051"/>
              <a:ext cx="119895" cy="904510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957" y="5287661"/>
                  <a:ext cx="370486" cy="24622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9836" r="-6557"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10251314" y="2038350"/>
            <a:ext cx="490286" cy="2064679"/>
            <a:chOff x="7665538" y="2143125"/>
            <a:chExt cx="490286" cy="2064679"/>
          </a:xfrm>
        </p:grpSpPr>
        <p:sp>
          <p:nvSpPr>
            <p:cNvPr id="37" name="Right Brace 36"/>
            <p:cNvSpPr/>
            <p:nvPr/>
          </p:nvSpPr>
          <p:spPr bwMode="auto">
            <a:xfrm rot="10800000">
              <a:off x="7998834" y="2143125"/>
              <a:ext cx="156990" cy="2064679"/>
            </a:xfrm>
            <a:prstGeom prst="rightBrace">
              <a:avLst>
                <a:gd name="adj1" fmla="val 93395"/>
                <a:gd name="adj2" fmla="val 49494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p>
                        </m:sSup>
                      </m:oMath>
                    </m:oMathPara>
                  </a14:m>
                  <a:endParaRPr lang="en-US" sz="16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5538" y="3009894"/>
                  <a:ext cx="333296" cy="25423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2963" r="-3704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101…111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111…100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101…000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001…001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18650563"/>
                  </p:ext>
                </p:extLst>
              </p:nvPr>
            </p:nvGraphicFramePr>
            <p:xfrm>
              <a:off x="10842765" y="1707210"/>
              <a:ext cx="917864" cy="239581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1786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202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7547" r="-1316" b="-6471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109615" r="-1316" b="-5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209615" r="-1316" b="-45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315686" r="-1316" b="-3686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407692" r="-1316" b="-2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4963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5"/>
                          <a:stretch>
                            <a:fillRect l="-658" t="-321951" r="-1316" b="-658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158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658" t="-665385" r="-1316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8760341" y="5110939"/>
                <a:ext cx="2735239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- Bits needed to specify </a:t>
                </a:r>
                <a:r>
                  <a:rPr lang="en-US" sz="1400" i="1" dirty="0"/>
                  <a:t>one </a:t>
                </a:r>
                <a:br>
                  <a:rPr lang="en-US" sz="1400" i="1" dirty="0"/>
                </a:br>
                <a:r>
                  <a:rPr lang="en-US" sz="1400" i="1" dirty="0"/>
                  <a:t>  </a:t>
                </a:r>
                <a:r>
                  <a:rPr lang="en-US" sz="1400" dirty="0"/>
                  <a:t>function: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𝑜𝑢𝑡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341" y="5110939"/>
                <a:ext cx="2735239" cy="530145"/>
              </a:xfrm>
              <a:prstGeom prst="rect">
                <a:avLst/>
              </a:prstGeom>
              <a:blipFill rotWithShape="0">
                <a:blip r:embed="rId26"/>
                <a:stretch>
                  <a:fillRect l="-668" t="-114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760341" y="5792609"/>
                <a:ext cx="3457188" cy="530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1400" dirty="0"/>
                  <a:t>- Each </a:t>
                </a:r>
                <a:r>
                  <a:rPr lang="nb-NO" sz="1400" i="1" dirty="0"/>
                  <a:t>unique</a:t>
                </a:r>
                <a:r>
                  <a:rPr lang="nb-NO" sz="1400" dirty="0"/>
                  <a:t> bitstring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𝑢𝑡</m:t>
                    </m:r>
                  </m:oMath>
                </a14:m>
                <a:r>
                  <a:rPr lang="nb-NO" sz="1400" dirty="0"/>
                  <a:t>  </a:t>
                </a:r>
              </a:p>
              <a:p>
                <a:r>
                  <a:rPr lang="nb-NO" sz="1400" dirty="0"/>
                  <a:t>  represents a </a:t>
                </a:r>
                <a:r>
                  <a:rPr lang="nb-NO" sz="1400" i="1" dirty="0"/>
                  <a:t>unique </a:t>
                </a:r>
                <a:r>
                  <a:rPr lang="nb-NO" sz="1400" dirty="0"/>
                  <a:t>function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341" y="5792609"/>
                <a:ext cx="3457188" cy="530145"/>
              </a:xfrm>
              <a:prstGeom prst="rect">
                <a:avLst/>
              </a:prstGeom>
              <a:blipFill rotWithShape="0">
                <a:blip r:embed="rId12"/>
                <a:stretch>
                  <a:fillRect l="-52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05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–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blipFill rotWithShape="0">
                <a:blip r:embed="rId11"/>
                <a:stretch>
                  <a:fillRect r="-81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9859" r="-14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>
            <a:spLocks noChangeAspect="1"/>
          </p:cNvSpPr>
          <p:nvPr/>
        </p:nvSpPr>
        <p:spPr bwMode="auto">
          <a:xfrm>
            <a:off x="6094470" y="6163735"/>
            <a:ext cx="18000" cy="18000"/>
          </a:xfrm>
          <a:prstGeom prst="ellipse">
            <a:avLst/>
          </a:prstGeom>
          <a:solidFill>
            <a:srgbClr val="FFDFDA"/>
          </a:solidFill>
          <a:ln w="25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3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85288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074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Func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128, 128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7547" y="1191090"/>
                <a:ext cx="6144191" cy="5335602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–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Func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128,128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31033"/>
                <a:ext cx="1694695" cy="246221"/>
              </a:xfrm>
              <a:prstGeom prst="rect">
                <a:avLst/>
              </a:prstGeom>
              <a:blipFill rotWithShape="0">
                <a:blip r:embed="rId9"/>
                <a:stretch>
                  <a:fillRect r="-36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⋅128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470" y="1197306"/>
                <a:ext cx="795411" cy="279948"/>
              </a:xfrm>
              <a:prstGeom prst="rect">
                <a:avLst/>
              </a:prstGeom>
              <a:blipFill rotWithShape="0">
                <a:blip r:embed="rId10"/>
                <a:stretch>
                  <a:fillRect l="-4580" r="-763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1">
                              <a:latin typeface="Cambria Math" panose="02040503050406030204" pitchFamily="18" charset="0"/>
                            </a:rPr>
                            <m:t>AES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5304046"/>
                <a:ext cx="747961" cy="246221"/>
              </a:xfrm>
              <a:prstGeom prst="rect">
                <a:avLst/>
              </a:prstGeom>
              <a:blipFill rotWithShape="0">
                <a:blip r:embed="rId11"/>
                <a:stretch>
                  <a:fillRect r="-81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378" y="5304046"/>
                <a:ext cx="435376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9859" r="-140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4730" y="1952158"/>
                <a:ext cx="135646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Perm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128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0" y="1952158"/>
                <a:ext cx="1356461" cy="246221"/>
              </a:xfrm>
              <a:prstGeom prst="rect">
                <a:avLst/>
              </a:prstGeom>
              <a:blipFill>
                <a:blip r:embed="rId13"/>
                <a:stretch>
                  <a:fillRect r="-448" b="-73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26354" y="1952158"/>
                <a:ext cx="4946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354" y="1952158"/>
                <a:ext cx="494686" cy="246221"/>
              </a:xfrm>
              <a:prstGeom prst="rect">
                <a:avLst/>
              </a:prstGeom>
              <a:blipFill>
                <a:blip r:embed="rId14"/>
                <a:stretch>
                  <a:fillRect l="-7317" r="-6098" b="-731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Freeform 20"/>
              <p:cNvSpPr/>
              <p:nvPr/>
            </p:nvSpPr>
            <p:spPr bwMode="auto">
              <a:xfrm>
                <a:off x="3679875" y="1866262"/>
                <a:ext cx="4642338" cy="4347917"/>
              </a:xfrm>
              <a:custGeom>
                <a:avLst/>
                <a:gdLst>
                  <a:gd name="connsiteX0" fmla="*/ 2718598 w 5437196"/>
                  <a:gd name="connsiteY0" fmla="*/ 0 h 4872066"/>
                  <a:gd name="connsiteX1" fmla="*/ 5437196 w 5437196"/>
                  <a:gd name="connsiteY1" fmla="*/ 2436033 h 4872066"/>
                  <a:gd name="connsiteX2" fmla="*/ 2718598 w 5437196"/>
                  <a:gd name="connsiteY2" fmla="*/ 4872066 h 4872066"/>
                  <a:gd name="connsiteX3" fmla="*/ 213641 w 5437196"/>
                  <a:gd name="connsiteY3" fmla="*/ 3384247 h 4872066"/>
                  <a:gd name="connsiteX4" fmla="*/ 177935 w 5437196"/>
                  <a:gd name="connsiteY4" fmla="*/ 3296830 h 4872066"/>
                  <a:gd name="connsiteX5" fmla="*/ 197697 w 5437196"/>
                  <a:gd name="connsiteY5" fmla="*/ 3297913 h 4872066"/>
                  <a:gd name="connsiteX6" fmla="*/ 524032 w 5437196"/>
                  <a:gd name="connsiteY6" fmla="*/ 3303718 h 4872066"/>
                  <a:gd name="connsiteX7" fmla="*/ 2143282 w 5437196"/>
                  <a:gd name="connsiteY7" fmla="*/ 3017968 h 4872066"/>
                  <a:gd name="connsiteX8" fmla="*/ 524032 w 5437196"/>
                  <a:gd name="connsiteY8" fmla="*/ 2732218 h 4872066"/>
                  <a:gd name="connsiteX9" fmla="*/ 197697 w 5437196"/>
                  <a:gd name="connsiteY9" fmla="*/ 2738024 h 4872066"/>
                  <a:gd name="connsiteX10" fmla="*/ 24664 w 5437196"/>
                  <a:gd name="connsiteY10" fmla="*/ 2747502 h 4872066"/>
                  <a:gd name="connsiteX11" fmla="*/ 14036 w 5437196"/>
                  <a:gd name="connsiteY11" fmla="*/ 2685104 h 4872066"/>
                  <a:gd name="connsiteX12" fmla="*/ 0 w 5437196"/>
                  <a:gd name="connsiteY12" fmla="*/ 2436033 h 4872066"/>
                  <a:gd name="connsiteX13" fmla="*/ 2718598 w 5437196"/>
                  <a:gd name="connsiteY13" fmla="*/ 0 h 4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7196" h="4872066">
                    <a:moveTo>
                      <a:pt x="2718598" y="0"/>
                    </a:moveTo>
                    <a:cubicBezTo>
                      <a:pt x="4220038" y="0"/>
                      <a:pt x="5437196" y="1090649"/>
                      <a:pt x="5437196" y="2436033"/>
                    </a:cubicBezTo>
                    <a:cubicBezTo>
                      <a:pt x="5437196" y="3781417"/>
                      <a:pt x="4220038" y="4872066"/>
                      <a:pt x="2718598" y="4872066"/>
                    </a:cubicBezTo>
                    <a:cubicBezTo>
                      <a:pt x="1592518" y="4872066"/>
                      <a:pt x="626347" y="4258576"/>
                      <a:pt x="213641" y="3384247"/>
                    </a:cubicBezTo>
                    <a:lnTo>
                      <a:pt x="177935" y="3296830"/>
                    </a:lnTo>
                    <a:lnTo>
                      <a:pt x="197697" y="3297913"/>
                    </a:lnTo>
                    <a:cubicBezTo>
                      <a:pt x="303106" y="3301719"/>
                      <a:pt x="412246" y="3303718"/>
                      <a:pt x="524032" y="3303718"/>
                    </a:cubicBezTo>
                    <a:cubicBezTo>
                      <a:pt x="1418319" y="3303718"/>
                      <a:pt x="2143282" y="3175783"/>
                      <a:pt x="2143282" y="3017968"/>
                    </a:cubicBezTo>
                    <a:cubicBezTo>
                      <a:pt x="2143282" y="2860153"/>
                      <a:pt x="1418319" y="2732218"/>
                      <a:pt x="524032" y="2732218"/>
                    </a:cubicBezTo>
                    <a:cubicBezTo>
                      <a:pt x="412246" y="2732218"/>
                      <a:pt x="303106" y="2734217"/>
                      <a:pt x="197697" y="2738024"/>
                    </a:cubicBezTo>
                    <a:lnTo>
                      <a:pt x="24664" y="2747502"/>
                    </a:lnTo>
                    <a:lnTo>
                      <a:pt x="14036" y="2685104"/>
                    </a:lnTo>
                    <a:cubicBezTo>
                      <a:pt x="4755" y="2603211"/>
                      <a:pt x="0" y="2520120"/>
                      <a:pt x="0" y="2436033"/>
                    </a:cubicBezTo>
                    <a:cubicBezTo>
                      <a:pt x="0" y="1090649"/>
                      <a:pt x="1217158" y="0"/>
                      <a:pt x="2718598" y="0"/>
                    </a:cubicBezTo>
                    <a:close/>
                  </a:path>
                </a:pathLst>
              </a:custGeom>
              <a:solidFill>
                <a:srgbClr val="CFF9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40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sty m:val="p"/>
                        </m:rPr>
                        <a:rPr lang="nb-NO" sz="2400" b="0" i="0" smtClean="0">
                          <a:latin typeface="Cambria Math" panose="02040503050406030204" pitchFamily="18" charset="0"/>
                        </a:rPr>
                        <m:t>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400" dirty="0"/>
              </a:p>
            </p:txBody>
          </p:sp>
        </mc:Choice>
        <mc:Fallback xmlns="">
          <p:sp>
            <p:nvSpPr>
              <p:cNvPr id="21" name="Freeform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9875" y="1866262"/>
                <a:ext cx="4642338" cy="4347917"/>
              </a:xfrm>
              <a:custGeom>
                <a:avLst/>
                <a:gdLst>
                  <a:gd name="connsiteX0" fmla="*/ 2718598 w 5437196"/>
                  <a:gd name="connsiteY0" fmla="*/ 0 h 4872066"/>
                  <a:gd name="connsiteX1" fmla="*/ 5437196 w 5437196"/>
                  <a:gd name="connsiteY1" fmla="*/ 2436033 h 4872066"/>
                  <a:gd name="connsiteX2" fmla="*/ 2718598 w 5437196"/>
                  <a:gd name="connsiteY2" fmla="*/ 4872066 h 4872066"/>
                  <a:gd name="connsiteX3" fmla="*/ 213641 w 5437196"/>
                  <a:gd name="connsiteY3" fmla="*/ 3384247 h 4872066"/>
                  <a:gd name="connsiteX4" fmla="*/ 177935 w 5437196"/>
                  <a:gd name="connsiteY4" fmla="*/ 3296830 h 4872066"/>
                  <a:gd name="connsiteX5" fmla="*/ 197697 w 5437196"/>
                  <a:gd name="connsiteY5" fmla="*/ 3297913 h 4872066"/>
                  <a:gd name="connsiteX6" fmla="*/ 524032 w 5437196"/>
                  <a:gd name="connsiteY6" fmla="*/ 3303718 h 4872066"/>
                  <a:gd name="connsiteX7" fmla="*/ 2143282 w 5437196"/>
                  <a:gd name="connsiteY7" fmla="*/ 3017968 h 4872066"/>
                  <a:gd name="connsiteX8" fmla="*/ 524032 w 5437196"/>
                  <a:gd name="connsiteY8" fmla="*/ 2732218 h 4872066"/>
                  <a:gd name="connsiteX9" fmla="*/ 197697 w 5437196"/>
                  <a:gd name="connsiteY9" fmla="*/ 2738024 h 4872066"/>
                  <a:gd name="connsiteX10" fmla="*/ 24664 w 5437196"/>
                  <a:gd name="connsiteY10" fmla="*/ 2747502 h 4872066"/>
                  <a:gd name="connsiteX11" fmla="*/ 14036 w 5437196"/>
                  <a:gd name="connsiteY11" fmla="*/ 2685104 h 4872066"/>
                  <a:gd name="connsiteX12" fmla="*/ 0 w 5437196"/>
                  <a:gd name="connsiteY12" fmla="*/ 2436033 h 4872066"/>
                  <a:gd name="connsiteX13" fmla="*/ 2718598 w 5437196"/>
                  <a:gd name="connsiteY13" fmla="*/ 0 h 4872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37196" h="4872066">
                    <a:moveTo>
                      <a:pt x="2718598" y="0"/>
                    </a:moveTo>
                    <a:cubicBezTo>
                      <a:pt x="4220038" y="0"/>
                      <a:pt x="5437196" y="1090649"/>
                      <a:pt x="5437196" y="2436033"/>
                    </a:cubicBezTo>
                    <a:cubicBezTo>
                      <a:pt x="5437196" y="3781417"/>
                      <a:pt x="4220038" y="4872066"/>
                      <a:pt x="2718598" y="4872066"/>
                    </a:cubicBezTo>
                    <a:cubicBezTo>
                      <a:pt x="1592518" y="4872066"/>
                      <a:pt x="626347" y="4258576"/>
                      <a:pt x="213641" y="3384247"/>
                    </a:cubicBezTo>
                    <a:lnTo>
                      <a:pt x="177935" y="3296830"/>
                    </a:lnTo>
                    <a:lnTo>
                      <a:pt x="197697" y="3297913"/>
                    </a:lnTo>
                    <a:cubicBezTo>
                      <a:pt x="303106" y="3301719"/>
                      <a:pt x="412246" y="3303718"/>
                      <a:pt x="524032" y="3303718"/>
                    </a:cubicBezTo>
                    <a:cubicBezTo>
                      <a:pt x="1418319" y="3303718"/>
                      <a:pt x="2143282" y="3175783"/>
                      <a:pt x="2143282" y="3017968"/>
                    </a:cubicBezTo>
                    <a:cubicBezTo>
                      <a:pt x="2143282" y="2860153"/>
                      <a:pt x="1418319" y="2732218"/>
                      <a:pt x="524032" y="2732218"/>
                    </a:cubicBezTo>
                    <a:cubicBezTo>
                      <a:pt x="412246" y="2732218"/>
                      <a:pt x="303106" y="2734217"/>
                      <a:pt x="197697" y="2738024"/>
                    </a:cubicBezTo>
                    <a:lnTo>
                      <a:pt x="24664" y="2747502"/>
                    </a:lnTo>
                    <a:lnTo>
                      <a:pt x="14036" y="2685104"/>
                    </a:lnTo>
                    <a:cubicBezTo>
                      <a:pt x="4755" y="2603211"/>
                      <a:pt x="0" y="2520120"/>
                      <a:pt x="0" y="2436033"/>
                    </a:cubicBezTo>
                    <a:cubicBezTo>
                      <a:pt x="0" y="1090649"/>
                      <a:pt x="1217158" y="0"/>
                      <a:pt x="2718598" y="0"/>
                    </a:cubicBez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700" y="2905120"/>
                <a:ext cx="905056" cy="246221"/>
              </a:xfrm>
              <a:prstGeom prst="rect">
                <a:avLst/>
              </a:prstGeom>
              <a:blipFill rotWithShape="0">
                <a:blip r:embed="rId17"/>
                <a:stretch>
                  <a:fillRect l="-4730" r="-3378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0748" y="2266945"/>
                <a:ext cx="910890" cy="246221"/>
              </a:xfrm>
              <a:prstGeom prst="rect">
                <a:avLst/>
              </a:prstGeom>
              <a:blipFill rotWithShape="0">
                <a:blip r:embed="rId18"/>
                <a:stretch>
                  <a:fillRect l="-4698" r="-2885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⊕17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196" y="3183572"/>
                <a:ext cx="1429173" cy="246221"/>
              </a:xfrm>
              <a:prstGeom prst="rect">
                <a:avLst/>
              </a:prstGeom>
              <a:blipFill rotWithShape="0">
                <a:blip r:embed="rId19"/>
                <a:stretch>
                  <a:fillRect l="-2564" r="-213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=00…0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56" y="4448661"/>
                <a:ext cx="1352743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2252" r="-2703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>
            <a:spLocks noChangeAspect="1"/>
          </p:cNvSpPr>
          <p:nvPr/>
        </p:nvSpPr>
        <p:spPr bwMode="auto">
          <a:xfrm>
            <a:off x="6094470" y="6163735"/>
            <a:ext cx="18000" cy="18000"/>
          </a:xfrm>
          <a:prstGeom prst="ellipse">
            <a:avLst/>
          </a:prstGeom>
          <a:solidFill>
            <a:srgbClr val="FFDFDA"/>
          </a:solidFill>
          <a:ln w="254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𝐀𝐄𝐒</m:t>
                      </m:r>
                    </m:oMath>
                  </m:oMathPara>
                </a14:m>
                <a:endParaRPr lang="nb-NO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79" y="5846497"/>
                <a:ext cx="482982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1266" r="-253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655596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←[ ]</m:t>
                                </m:r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if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=⊥: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𝑜𝑢𝑡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5655596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5" t="-21719" r="-649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30177" y="1585907"/>
            <a:ext cx="413715" cy="876438"/>
            <a:chOff x="6111111" y="1744010"/>
            <a:chExt cx="413715" cy="87643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5910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PRF – security; equivalent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4472132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r>
                                  <m:rPr>
                                    <m:sty m:val="p"/>
                                  </m:rPr>
                                  <a:rPr lang="nb-NO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Func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4472132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5" t="-21719" r="-649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30177" y="1585907"/>
            <a:ext cx="413715" cy="876438"/>
            <a:chOff x="6111111" y="1744010"/>
            <a:chExt cx="413715" cy="87643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9" y="5125232"/>
                <a:ext cx="8611813" cy="136909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1782978" y="5126769"/>
                <a:ext cx="8611812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PRF-advantage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prf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prf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8" y="5126769"/>
                <a:ext cx="8611812" cy="1369098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8204789"/>
                  </p:ext>
                </p:extLst>
              </p:nvPr>
            </p:nvGraphicFramePr>
            <p:xfrm>
              <a:off x="947953" y="1406195"/>
              <a:ext cx="3283745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998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prf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 random</a:t>
                          </a:r>
                          <a:r>
                            <a:rPr lang="nb-NO" sz="1400" b="0" i="0" baseline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                          </a:t>
                          </a:r>
                          <a:r>
                            <a:rPr lang="nb-NO" sz="1400" b="0" i="0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a:t>// real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8204789"/>
                  </p:ext>
                </p:extLst>
              </p:nvPr>
            </p:nvGraphicFramePr>
            <p:xfrm>
              <a:off x="947953" y="1406195"/>
              <a:ext cx="3283745" cy="244429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161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" t="-1538" r="-370" b="-5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185" t="-19585" r="-370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381497" y="1380688"/>
            <a:ext cx="852383" cy="438330"/>
            <a:chOff x="10529025" y="5279949"/>
            <a:chExt cx="852383" cy="43833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1015" y="5279949"/>
              <a:ext cx="550393" cy="4383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529025" y="5358907"/>
                  <a:ext cx="40043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9025" y="5358907"/>
                  <a:ext cx="449482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9459" r="-4054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06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xmlns="" id="{7B8C282C-0CF6-48A5-AA6D-69206A812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680963"/>
                  </p:ext>
                </p:extLst>
              </p:nvPr>
            </p:nvGraphicFramePr>
            <p:xfrm>
              <a:off x="947953" y="1406195"/>
              <a:ext cx="3283745" cy="24451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59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trike="sngStrik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prp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prp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Func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/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(⋅)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>
                <a:extLst>
                  <a:ext uri="{FF2B5EF4-FFF2-40B4-BE49-F238E27FC236}">
                    <a16:creationId xmlns:a16="http://schemas.microsoft.com/office/drawing/2014/main" id="{7B8C282C-0CF6-48A5-AA6D-69206A812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680963"/>
                  </p:ext>
                </p:extLst>
              </p:nvPr>
            </p:nvGraphicFramePr>
            <p:xfrm>
              <a:off x="947953" y="1406195"/>
              <a:ext cx="3283745" cy="24451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37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597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" t="-1538" r="-370" b="-52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4913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5" t="-19585" r="-370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PRF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PRP</a:t>
            </a:r>
            <a:r>
              <a:rPr lang="en-US" dirty="0"/>
              <a:t> – security; equivalent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sSup>
                                  <m:sSupPr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0,1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2776137"/>
                  </p:ext>
                </p:extLst>
              </p:nvPr>
            </p:nvGraphicFramePr>
            <p:xfrm>
              <a:off x="5728749" y="1517347"/>
              <a:ext cx="174823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4823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276927">
                    <a:tc>
                      <a:txBody>
                        <a:bodyPr/>
                        <a:lstStyle/>
                        <a:p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45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7" t="-21171" r="-694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95285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  <m:groupChr>
                                  <m:groupChrPr>
                                    <m:chr m:val="←"/>
                                    <m:vertJc m:val="bot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$</m:t>
                                    </m:r>
                                  </m:e>
                                </m:groupChr>
                                <m:r>
                                  <m:rPr>
                                    <m:sty m:val="p"/>
                                  </m:rPr>
                                  <a:rPr lang="nb-NO" sz="1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Func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𝑜𝑢𝑡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2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   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2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̃"/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395285"/>
                  </p:ext>
                </p:extLst>
              </p:nvPr>
            </p:nvGraphicFramePr>
            <p:xfrm>
              <a:off x="9087536" y="1517347"/>
              <a:ext cx="1867510" cy="16224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751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85477">
                    <a:tc>
                      <a:txBody>
                        <a:bodyPr/>
                        <a:lstStyle/>
                        <a:p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2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3697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5" t="-21719" r="-649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971337" y="3850492"/>
            <a:ext cx="850429" cy="105729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7203739" y="3257483"/>
            <a:ext cx="687666" cy="5158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789144" y="3263260"/>
            <a:ext cx="720173" cy="5531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Callout 34"/>
              <p:cNvSpPr/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4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5" name="Oval Callou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282" y="4021377"/>
                <a:ext cx="1535184" cy="760893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30177" y="1585907"/>
            <a:ext cx="413715" cy="876438"/>
            <a:chOff x="6111111" y="1744010"/>
            <a:chExt cx="413715" cy="87643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770" y="2123277"/>
              <a:ext cx="340056" cy="4971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1111" y="1744010"/>
                  <a:ext cx="357470" cy="33855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1782978" y="5124254"/>
                <a:ext cx="8611813" cy="136909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PRP-advantage </a:t>
                </a:r>
                <a:r>
                  <a:rPr lang="nb-NO" dirty="0"/>
                  <a:t>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prp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𝐄𝐱</m:t>
                                  </m:r>
                                  <m:sSubSup>
                                    <m:sSubSup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b="1">
                                          <a:latin typeface="Cambria Math" panose="02040503050406030204" pitchFamily="18" charset="0"/>
                                        </a:rPr>
                                        <m:t>𝐩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nb-NO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nb-NO" b="0" i="0" smtClean="0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nb-NO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true</m:t>
                                  </m:r>
                                </m:e>
                              </m:d>
                            </m:e>
                          </m:func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2978" y="5124254"/>
                <a:ext cx="8611813" cy="136909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247837" y="1883908"/>
                <a:ext cx="7823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837" y="1883908"/>
                <a:ext cx="782330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69584" y="2188753"/>
                <a:ext cx="8792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584" y="2188753"/>
                <a:ext cx="87927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 bwMode="auto">
          <a:xfrm>
            <a:off x="1896816" y="2353955"/>
            <a:ext cx="101223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9454788" y="2028069"/>
            <a:ext cx="8607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8695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50380" y="4329473"/>
            <a:ext cx="7082727" cy="119244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Constructing block ciphers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46" y="1737231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93" y="2423857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2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designing 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Claude Shannon, “Communication Theory of Secrecy Systems”(1949):</a:t>
            </a:r>
          </a:p>
          <a:p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Diffusion</a:t>
            </a:r>
            <a:r>
              <a:rPr lang="en-US" sz="2000" dirty="0"/>
              <a:t>: plaintext spread over large parts of the </a:t>
            </a:r>
            <a:r>
              <a:rPr lang="en-US" sz="2000" dirty="0" err="1"/>
              <a:t>ciphertext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Confusion</a:t>
            </a:r>
            <a:r>
              <a:rPr lang="en-US" sz="2000" dirty="0"/>
              <a:t>: a complex relation between plaintext, key and </a:t>
            </a:r>
            <a:r>
              <a:rPr lang="en-US" sz="2000" dirty="0" err="1"/>
              <a:t>ciphertext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76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solidFill>
                <a:srgbClr val="FFFAEB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7186" y="1875333"/>
                <a:ext cx="7779242" cy="331612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26" name="Straight Arrow Connector 25"/>
          <p:cNvCxnSpPr>
            <a:endCxn id="131" idx="1"/>
          </p:cNvCxnSpPr>
          <p:nvPr/>
        </p:nvCxnSpPr>
        <p:spPr bwMode="auto">
          <a:xfrm>
            <a:off x="9432305" y="3991679"/>
            <a:ext cx="951048" cy="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30" idx="3"/>
            <a:endCxn id="77" idx="1"/>
          </p:cNvCxnSpPr>
          <p:nvPr/>
        </p:nvCxnSpPr>
        <p:spPr bwMode="auto">
          <a:xfrm flipV="1">
            <a:off x="1683305" y="3991682"/>
            <a:ext cx="917866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610" y="2330704"/>
                <a:ext cx="38870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4611" y="2330704"/>
                <a:ext cx="309546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rapezoid 34"/>
          <p:cNvSpPr/>
          <p:nvPr/>
        </p:nvSpPr>
        <p:spPr bwMode="auto">
          <a:xfrm>
            <a:off x="2550885" y="2391089"/>
            <a:ext cx="6921929" cy="515118"/>
          </a:xfrm>
          <a:prstGeom prst="trapezoid">
            <a:avLst>
              <a:gd name="adj" fmla="val 322048"/>
            </a:avLst>
          </a:prstGeom>
          <a:solidFill>
            <a:srgbClr val="FFDDDD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/>
              <a:t>Key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18037" y="1280577"/>
                <a:ext cx="38762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2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37" y="1280577"/>
                <a:ext cx="38762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>
            <a:stCxn id="56" idx="2"/>
            <a:endCxn id="35" idx="0"/>
          </p:cNvCxnSpPr>
          <p:nvPr/>
        </p:nvCxnSpPr>
        <p:spPr bwMode="auto">
          <a:xfrm>
            <a:off x="6011849" y="1711464"/>
            <a:ext cx="1" cy="6796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ounded Rectangle 129"/>
              <p:cNvSpPr/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/>
                  <a:t> bits </a:t>
                </a:r>
              </a:p>
            </p:txBody>
          </p:sp>
        </mc:Choice>
        <mc:Fallback xmlns="">
          <p:sp>
            <p:nvSpPr>
              <p:cNvPr id="130" name="Rounded 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6946" y="2863242"/>
                <a:ext cx="556359" cy="2256883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ounded Rectangle 130"/>
              <p:cNvSpPr/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solidFill>
                <a:srgbClr val="CFF9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/>
                  <a:t> bits </a:t>
                </a:r>
              </a:p>
            </p:txBody>
          </p:sp>
        </mc:Choice>
        <mc:Fallback xmlns="">
          <p:sp>
            <p:nvSpPr>
              <p:cNvPr id="131" name="Rounded 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3353" y="2863310"/>
                <a:ext cx="556359" cy="225688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ounded Rectangle 76"/>
              <p:cNvSpPr/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1171" y="3664834"/>
                <a:ext cx="745463" cy="653695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endCxn id="115" idx="1"/>
          </p:cNvCxnSpPr>
          <p:nvPr/>
        </p:nvCxnSpPr>
        <p:spPr bwMode="auto">
          <a:xfrm>
            <a:off x="3346635" y="3991679"/>
            <a:ext cx="571237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>
            <a:stCxn id="115" idx="3"/>
            <a:endCxn id="117" idx="1"/>
          </p:cNvCxnSpPr>
          <p:nvPr/>
        </p:nvCxnSpPr>
        <p:spPr bwMode="auto">
          <a:xfrm flipV="1">
            <a:off x="4663335" y="3991680"/>
            <a:ext cx="571239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883" y="3896076"/>
                <a:ext cx="381970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ounded Rectangle 104"/>
              <p:cNvSpPr/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Rounded 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77" y="2953867"/>
                <a:ext cx="548249" cy="407854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Arrow Connector 105"/>
          <p:cNvCxnSpPr>
            <a:stCxn id="105" idx="2"/>
            <a:endCxn id="77" idx="0"/>
          </p:cNvCxnSpPr>
          <p:nvPr/>
        </p:nvCxnSpPr>
        <p:spPr bwMode="auto">
          <a:xfrm>
            <a:off x="2973902" y="3361721"/>
            <a:ext cx="1" cy="3031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116" idx="2"/>
            <a:endCxn id="115" idx="0"/>
          </p:cNvCxnSpPr>
          <p:nvPr/>
        </p:nvCxnSpPr>
        <p:spPr bwMode="auto">
          <a:xfrm>
            <a:off x="4290603" y="3361721"/>
            <a:ext cx="1" cy="3031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117" idx="3"/>
          </p:cNvCxnSpPr>
          <p:nvPr/>
        </p:nvCxnSpPr>
        <p:spPr bwMode="auto">
          <a:xfrm flipV="1">
            <a:off x="5980037" y="3991679"/>
            <a:ext cx="42775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>
            <a:endCxn id="118" idx="1"/>
          </p:cNvCxnSpPr>
          <p:nvPr/>
        </p:nvCxnSpPr>
        <p:spPr bwMode="auto">
          <a:xfrm>
            <a:off x="8262734" y="3991680"/>
            <a:ext cx="42410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ounded Rectangle 114"/>
              <p:cNvSpPr/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5" name="Rounded 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7872" y="3664833"/>
                <a:ext cx="745463" cy="653695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ounded Rectangle 115"/>
              <p:cNvSpPr/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Rounded 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6478" y="2953867"/>
                <a:ext cx="548249" cy="40785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ounded Rectangle 116"/>
              <p:cNvSpPr/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7" name="Rounded 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4574" y="3664832"/>
                <a:ext cx="745463" cy="653695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/>
              <p:cNvSpPr/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solidFill>
                <a:srgbClr val="ECECF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Rnd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8" name="Rounded 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86842" y="3664832"/>
                <a:ext cx="745463" cy="653695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ounded Rectangle 118"/>
              <p:cNvSpPr/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Rounded 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3179" y="2953867"/>
                <a:ext cx="548249" cy="407854"/>
              </a:xfrm>
              <a:prstGeom prst="round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0" name="Straight Arrow Connector 119"/>
          <p:cNvCxnSpPr>
            <a:stCxn id="119" idx="2"/>
            <a:endCxn id="117" idx="0"/>
          </p:cNvCxnSpPr>
          <p:nvPr/>
        </p:nvCxnSpPr>
        <p:spPr bwMode="auto">
          <a:xfrm>
            <a:off x="5607304" y="3361721"/>
            <a:ext cx="2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ounded Rectangle 120"/>
              <p:cNvSpPr/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Rounded 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5448" y="2953867"/>
                <a:ext cx="548249" cy="407854"/>
              </a:xfrm>
              <a:prstGeom prst="round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>
            <a:stCxn id="121" idx="2"/>
            <a:endCxn id="118" idx="0"/>
          </p:cNvCxnSpPr>
          <p:nvPr/>
        </p:nvCxnSpPr>
        <p:spPr bwMode="auto">
          <a:xfrm>
            <a:off x="9059573" y="3361721"/>
            <a:ext cx="1" cy="3031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3525115" y="5412435"/>
                <a:ext cx="3881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Rnd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</a:t>
                </a:r>
                <a:r>
                  <a:rPr lang="en-US" b="1" dirty="0"/>
                  <a:t>round function</a:t>
                </a:r>
                <a:endParaRPr lang="en-US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115" y="5412435"/>
                <a:ext cx="3881768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198" t="-28889" r="-3140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822717" y="5903260"/>
                <a:ext cx="50597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AES-128/192/256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lit/>
                      </m:rPr>
                      <a:rPr lang="nb-NO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nb-NO" b="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717" y="5903260"/>
                <a:ext cx="5059791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96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5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2957513" y="4762500"/>
            <a:ext cx="6276975" cy="1362075"/>
          </a:xfrm>
        </p:spPr>
        <p:txBody>
          <a:bodyPr/>
          <a:lstStyle/>
          <a:p>
            <a:pPr algn="ctr"/>
            <a:r>
              <a:rPr lang="en-US" dirty="0"/>
              <a:t>Advanced Encryption Standard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41" y="1679735"/>
            <a:ext cx="4352118" cy="32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2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History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Date Encryption Standard (DES) used since the 70's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Key length too short (56 bits)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Block length too short (64 bits)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Too slow in software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b="0" i="0" dirty="0">
                    <a:latin typeface="+mj-lt"/>
                  </a:rPr>
                  <a:t>1997: NIST hosts a </a:t>
                </a:r>
                <a:r>
                  <a:rPr lang="nb-NO" b="0" i="0" dirty="0" err="1">
                    <a:latin typeface="+mj-lt"/>
                  </a:rPr>
                  <a:t>competition</a:t>
                </a:r>
                <a:r>
                  <a:rPr lang="nb-NO" b="0" i="0" dirty="0">
                    <a:latin typeface="+mj-lt"/>
                  </a:rPr>
                  <a:t> to </a:t>
                </a:r>
                <a:r>
                  <a:rPr lang="nb-NO" b="0" i="0" dirty="0" err="1">
                    <a:latin typeface="+mj-lt"/>
                  </a:rPr>
                  <a:t>find</a:t>
                </a:r>
                <a:r>
                  <a:rPr lang="nb-NO" b="0" i="0" dirty="0">
                    <a:latin typeface="+mj-lt"/>
                  </a:rPr>
                  <a:t> a </a:t>
                </a:r>
                <a:r>
                  <a:rPr lang="nb-NO" b="0" i="0" dirty="0" err="1">
                    <a:latin typeface="+mj-lt"/>
                  </a:rPr>
                  <a:t>new</a:t>
                </a:r>
                <a:r>
                  <a:rPr lang="nb-NO" b="0" i="0" dirty="0">
                    <a:latin typeface="+mj-lt"/>
                  </a:rPr>
                  <a:t> </a:t>
                </a:r>
                <a:r>
                  <a:rPr lang="nb-NO" b="0" i="0" dirty="0" err="1">
                    <a:latin typeface="+mj-lt"/>
                  </a:rPr>
                  <a:t>block</a:t>
                </a:r>
                <a:r>
                  <a:rPr lang="nb-NO" b="0" i="0" dirty="0">
                    <a:latin typeface="+mj-lt"/>
                  </a:rPr>
                  <a:t> </a:t>
                </a:r>
                <a:r>
                  <a:rPr lang="nb-NO" b="0" i="0" dirty="0" err="1">
                    <a:latin typeface="+mj-lt"/>
                  </a:rPr>
                  <a:t>cipher</a:t>
                </a:r>
                <a:endParaRPr lang="nb-NO" b="0" i="0" dirty="0">
                  <a:latin typeface="+mj-lt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>
                    <a:latin typeface="+mj-lt"/>
                  </a:rPr>
                  <a:t>2001: </a:t>
                </a:r>
                <a:r>
                  <a:rPr lang="nb-NO" dirty="0" err="1">
                    <a:latin typeface="+mj-lt"/>
                  </a:rPr>
                  <a:t>Rijndael</a:t>
                </a:r>
                <a:r>
                  <a:rPr lang="nb-NO" dirty="0">
                    <a:latin typeface="+mj-lt"/>
                  </a:rPr>
                  <a:t> is </a:t>
                </a:r>
                <a:r>
                  <a:rPr lang="nb-NO" dirty="0" err="1">
                    <a:latin typeface="+mj-lt"/>
                  </a:rPr>
                  <a:t>announced</a:t>
                </a:r>
                <a:r>
                  <a:rPr lang="nb-NO" dirty="0">
                    <a:latin typeface="+mj-lt"/>
                  </a:rPr>
                  <a:t> </a:t>
                </a:r>
                <a:r>
                  <a:rPr lang="nb-NO" dirty="0" err="1">
                    <a:latin typeface="+mj-lt"/>
                  </a:rPr>
                  <a:t>the</a:t>
                </a:r>
                <a:r>
                  <a:rPr lang="nb-NO" dirty="0">
                    <a:latin typeface="+mj-lt"/>
                  </a:rPr>
                  <a:t> </a:t>
                </a:r>
                <a:r>
                  <a:rPr lang="nb-NO" dirty="0" err="1">
                    <a:latin typeface="+mj-lt"/>
                  </a:rPr>
                  <a:t>winner</a:t>
                </a:r>
                <a:r>
                  <a:rPr lang="nb-NO" dirty="0">
                    <a:latin typeface="+mj-lt"/>
                  </a:rPr>
                  <a:t> → </a:t>
                </a:r>
                <a:r>
                  <a:rPr lang="nb-NO" dirty="0" err="1">
                    <a:latin typeface="+mj-lt"/>
                  </a:rPr>
                  <a:t>renamed</a:t>
                </a:r>
                <a:r>
                  <a:rPr lang="nb-NO" dirty="0">
                    <a:latin typeface="+mj-lt"/>
                  </a:rPr>
                  <a:t> AES</a:t>
                </a:r>
                <a:endParaRPr lang="nb-NO" b="0" i="0" dirty="0">
                  <a:latin typeface="+mj-lt"/>
                </a:endParaRPr>
              </a:p>
              <a:p>
                <a:pPr marL="0" indent="0"/>
                <a:endParaRPr lang="nb-NO" sz="2000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If you remember nothing else</a:t>
                </a:r>
                <a:r>
                  <a:rPr lang="nb-NO" sz="2000" dirty="0">
                    <a:latin typeface="+mj-lt"/>
                  </a:rPr>
                  <a:t>:</a:t>
                </a:r>
              </a:p>
              <a:p>
                <a:pPr marL="474663" lvl="1" indent="0"/>
                <a:endParaRPr lang="nb-NO" dirty="0">
                  <a:latin typeface="+mj-lt"/>
                </a:endParaRPr>
              </a:p>
              <a:p>
                <a:pPr marL="474663" lvl="1" indent="0"/>
                <a:r>
                  <a:rPr lang="nb-NO" sz="1600" b="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128 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 marL="474663" lvl="1" indent="0"/>
                <a:endParaRPr lang="nb-NO" sz="1600" dirty="0">
                  <a:latin typeface="Cambria Math" panose="02040503050406030204" pitchFamily="18" charset="0"/>
                </a:endParaRPr>
              </a:p>
              <a:p>
                <a:pPr marL="474663" lvl="1" indent="0"/>
                <a:r>
                  <a:rPr lang="nb-NO" sz="1600" dirty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92 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192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nb-NO" sz="1600" i="1" dirty="0">
                  <a:latin typeface="Cambria Math" panose="02040503050406030204" pitchFamily="18" charset="0"/>
                </a:endParaRPr>
              </a:p>
              <a:p>
                <a:pPr marL="474663" lvl="1" indent="0"/>
                <a:endParaRPr lang="nb-NO" sz="1600" dirty="0">
                  <a:latin typeface="Cambria Math" panose="02040503050406030204" pitchFamily="18" charset="0"/>
                </a:endParaRPr>
              </a:p>
              <a:p>
                <a:pPr marL="474663" lvl="1" indent="0"/>
                <a:r>
                  <a:rPr lang="nb-NO" sz="1600" dirty="0">
                    <a:latin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ES</m:t>
                    </m:r>
                    <m:r>
                      <m:rPr>
                        <m:lit/>
                      </m:rPr>
                      <a:rPr lang="nb-NO" sz="160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256 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1600" dirty="0"/>
              </a:p>
              <a:p>
                <a:pPr marL="0" indent="0"/>
                <a:r>
                  <a:rPr lang="nb-NO" dirty="0"/>
                  <a:t/>
                </a:r>
                <a:br>
                  <a:rPr lang="nb-NO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E9578C-E392-4EAB-8296-E8BF98501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74" y="1233996"/>
            <a:ext cx="2877042" cy="363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925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8101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 bwMode="auto">
          <a:xfrm flipV="1">
            <a:off x="1518698" y="4464777"/>
            <a:ext cx="21142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913350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282468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655722" y="3417852"/>
            <a:ext cx="2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7976738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379036" y="3839380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660838" y="3839378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37548" y="3839379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V="1">
            <a:off x="3929514" y="4464776"/>
            <a:ext cx="169837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01954" y="4464776"/>
            <a:ext cx="21877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152069" y="4474936"/>
            <a:ext cx="279230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9994460" y="4474935"/>
            <a:ext cx="19980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371565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39702" y="3716774"/>
            <a:ext cx="14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25427" y="3716774"/>
            <a:ext cx="140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2113192" y="4474937"/>
            <a:ext cx="257729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4451984" y="4474936"/>
            <a:ext cx="19989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0554005" y="4474934"/>
            <a:ext cx="229161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6822295" y="4464774"/>
            <a:ext cx="199805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575520" y="4464774"/>
            <a:ext cx="18267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85318" y="1564612"/>
            <a:ext cx="375790" cy="8311132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0086" y="6003319"/>
            <a:ext cx="1525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 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ounded Rectangle 94"/>
              <p:cNvSpPr/>
              <p:nvPr/>
            </p:nvSpPr>
            <p:spPr bwMode="auto">
              <a:xfrm>
                <a:off x="5385500" y="1622099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Rounded 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5500" y="1622099"/>
                <a:ext cx="587713" cy="462864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/>
          <p:nvPr/>
        </p:nvCxnSpPr>
        <p:spPr bwMode="auto">
          <a:xfrm flipH="1">
            <a:off x="2293123" y="2022965"/>
            <a:ext cx="3092377" cy="9603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4524307" y="2084963"/>
            <a:ext cx="1033023" cy="7708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>
            <a:stCxn id="95" idx="2"/>
          </p:cNvCxnSpPr>
          <p:nvPr/>
        </p:nvCxnSpPr>
        <p:spPr bwMode="auto">
          <a:xfrm>
            <a:off x="5679357" y="2084963"/>
            <a:ext cx="741373" cy="7657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5961701" y="2038993"/>
            <a:ext cx="1768526" cy="8672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/>
          <p:cNvCxnSpPr/>
          <p:nvPr/>
        </p:nvCxnSpPr>
        <p:spPr bwMode="auto">
          <a:xfrm>
            <a:off x="5973213" y="1979661"/>
            <a:ext cx="4104495" cy="9713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" name="TextBox 121"/>
          <p:cNvSpPr txBox="1"/>
          <p:nvPr/>
        </p:nvSpPr>
        <p:spPr>
          <a:xfrm>
            <a:off x="1630097" y="2618934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982920" y="2642119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0128780" y="2666660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425672" y="2618933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5416665" y="1320023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10825427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741739" y="2628146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6" grpId="0" animBg="1"/>
      <p:bldP spid="50" grpId="0" animBg="1"/>
      <p:bldP spid="8" grpId="0" animBg="1"/>
      <p:bldP spid="9" grpId="0"/>
      <p:bldP spid="39" grpId="0" animBg="1"/>
      <p:bldP spid="40" grpId="0" animBg="1"/>
      <p:bldP spid="41" grpId="0"/>
      <p:bldP spid="43" grpId="0"/>
      <p:bldP spid="44" grpId="0"/>
      <p:bldP spid="45" grpId="0"/>
      <p:bldP spid="59" grpId="0" animBg="1"/>
      <p:bldP spid="91" grpId="0"/>
      <p:bldP spid="93" grpId="0" animBg="1"/>
      <p:bldP spid="94" grpId="0"/>
      <p:bldP spid="122" grpId="0"/>
      <p:bldP spid="123" grpId="0"/>
      <p:bldP spid="124" grpId="0"/>
      <p:bldP spid="12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spec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4798692" y="1807707"/>
            <a:ext cx="1917426" cy="454726"/>
          </a:xfrm>
          <a:prstGeom prst="roundRect">
            <a:avLst/>
          </a:prstGeom>
          <a:solidFill>
            <a:srgbClr val="ECECFA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Plaintext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2969892" y="3251501"/>
            <a:ext cx="1453268" cy="450626"/>
          </a:xfrm>
          <a:prstGeom prst="roundRect">
            <a:avLst/>
          </a:prstGeom>
          <a:solidFill>
            <a:srgbClr val="FEE9E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Key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4798692" y="4691195"/>
            <a:ext cx="1917427" cy="454726"/>
          </a:xfrm>
          <a:prstGeom prst="roundRect">
            <a:avLst/>
          </a:prstGeom>
          <a:solidFill>
            <a:srgbClr val="CFF9DA"/>
          </a:solidFill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Ciphertext</a:t>
            </a:r>
          </a:p>
        </p:txBody>
      </p:sp>
      <p:cxnSp>
        <p:nvCxnSpPr>
          <p:cNvPr id="11" name="Straight Arrow Connector 10"/>
          <p:cNvCxnSpPr>
            <a:cxnSpLocks noChangeAspect="1"/>
            <a:stCxn id="7" idx="2"/>
            <a:endCxn id="4" idx="0"/>
          </p:cNvCxnSpPr>
          <p:nvPr/>
        </p:nvCxnSpPr>
        <p:spPr bwMode="auto">
          <a:xfrm>
            <a:off x="5757405" y="2262433"/>
            <a:ext cx="0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 noChangeAspect="1"/>
            <a:stCxn id="4" idx="2"/>
            <a:endCxn id="9" idx="0"/>
          </p:cNvCxnSpPr>
          <p:nvPr/>
        </p:nvCxnSpPr>
        <p:spPr bwMode="auto">
          <a:xfrm>
            <a:off x="5757405" y="3876014"/>
            <a:ext cx="1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Aspect="1"/>
            <a:stCxn id="8" idx="3"/>
            <a:endCxn id="4" idx="1"/>
          </p:cNvCxnSpPr>
          <p:nvPr/>
        </p:nvCxnSpPr>
        <p:spPr bwMode="auto">
          <a:xfrm>
            <a:off x="4423160" y="3476814"/>
            <a:ext cx="8754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spect="1"/>
              </p:cNvSpPr>
              <p:nvPr/>
            </p:nvSpPr>
            <p:spPr>
              <a:xfrm>
                <a:off x="7168399" y="1839320"/>
                <a:ext cx="4231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399" y="1839320"/>
                <a:ext cx="42318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391" r="-130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spect="1"/>
              </p:cNvSpPr>
              <p:nvPr/>
            </p:nvSpPr>
            <p:spPr>
              <a:xfrm>
                <a:off x="2178261" y="3279014"/>
                <a:ext cx="35389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61" y="3279014"/>
                <a:ext cx="3538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66" r="-1724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spect="1"/>
              </p:cNvSpPr>
              <p:nvPr/>
            </p:nvSpPr>
            <p:spPr>
              <a:xfrm>
                <a:off x="7244444" y="4703950"/>
                <a:ext cx="2710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444" y="4703950"/>
                <a:ext cx="27109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4444" r="-2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68980" y="3076397"/>
                <a:ext cx="481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80" y="3076397"/>
                <a:ext cx="481436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089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98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 - </a:t>
            </a:r>
            <a:r>
              <a:rPr lang="en-US" dirty="0" err="1"/>
              <a:t>SubBytes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. 정보보안 — Code Accelerator Document 1.0 documen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58" y="2856898"/>
            <a:ext cx="4862872" cy="31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88359" y="4439587"/>
                <a:ext cx="952120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sz="1600" b="0" dirty="0"/>
                  <a:t>8A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59" y="4439587"/>
                <a:ext cx="952120" cy="289182"/>
              </a:xfrm>
              <a:prstGeom prst="rect">
                <a:avLst/>
              </a:prstGeom>
              <a:blipFill>
                <a:blip r:embed="rId6"/>
                <a:stretch>
                  <a:fillRect l="-6410" t="-12500" r="-769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 bwMode="auto">
          <a:xfrm>
            <a:off x="4273622" y="4546282"/>
            <a:ext cx="4834818" cy="179642"/>
          </a:xfrm>
          <a:prstGeom prst="rect">
            <a:avLst/>
          </a:prstGeom>
          <a:solidFill>
            <a:srgbClr val="F8CD62">
              <a:alpha val="3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402830" y="2862184"/>
            <a:ext cx="297180" cy="3154806"/>
          </a:xfrm>
          <a:prstGeom prst="rect">
            <a:avLst/>
          </a:prstGeom>
          <a:solidFill>
            <a:srgbClr val="F8CD62">
              <a:alpha val="3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407130" y="4546282"/>
            <a:ext cx="288000" cy="179642"/>
          </a:xfrm>
          <a:prstGeom prst="rect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3119120" y="4786613"/>
            <a:ext cx="4262920" cy="771243"/>
          </a:xfrm>
          <a:custGeom>
            <a:avLst/>
            <a:gdLst>
              <a:gd name="connsiteX0" fmla="*/ 0 w 4500880"/>
              <a:gd name="connsiteY0" fmla="*/ 0 h 996492"/>
              <a:gd name="connsiteX1" fmla="*/ 731520 w 4500880"/>
              <a:gd name="connsiteY1" fmla="*/ 650240 h 996492"/>
              <a:gd name="connsiteX2" fmla="*/ 1493520 w 4500880"/>
              <a:gd name="connsiteY2" fmla="*/ 883920 h 996492"/>
              <a:gd name="connsiteX3" fmla="*/ 3108960 w 4500880"/>
              <a:gd name="connsiteY3" fmla="*/ 955040 h 996492"/>
              <a:gd name="connsiteX4" fmla="*/ 4500880 w 4500880"/>
              <a:gd name="connsiteY4" fmla="*/ 243840 h 996492"/>
              <a:gd name="connsiteX0" fmla="*/ 0 w 4500880"/>
              <a:gd name="connsiteY0" fmla="*/ 0 h 1006735"/>
              <a:gd name="connsiteX1" fmla="*/ 731520 w 4500880"/>
              <a:gd name="connsiteY1" fmla="*/ 650240 h 1006735"/>
              <a:gd name="connsiteX2" fmla="*/ 1508760 w 4500880"/>
              <a:gd name="connsiteY2" fmla="*/ 918210 h 1006735"/>
              <a:gd name="connsiteX3" fmla="*/ 3108960 w 4500880"/>
              <a:gd name="connsiteY3" fmla="*/ 955040 h 1006735"/>
              <a:gd name="connsiteX4" fmla="*/ 4500880 w 4500880"/>
              <a:gd name="connsiteY4" fmla="*/ 243840 h 1006735"/>
              <a:gd name="connsiteX0" fmla="*/ 0 w 4500880"/>
              <a:gd name="connsiteY0" fmla="*/ 0 h 1014212"/>
              <a:gd name="connsiteX1" fmla="*/ 731520 w 4500880"/>
              <a:gd name="connsiteY1" fmla="*/ 650240 h 1014212"/>
              <a:gd name="connsiteX2" fmla="*/ 1508760 w 4500880"/>
              <a:gd name="connsiteY2" fmla="*/ 918210 h 1014212"/>
              <a:gd name="connsiteX3" fmla="*/ 3108960 w 4500880"/>
              <a:gd name="connsiteY3" fmla="*/ 955040 h 1014212"/>
              <a:gd name="connsiteX4" fmla="*/ 4500880 w 4500880"/>
              <a:gd name="connsiteY4" fmla="*/ 243840 h 1014212"/>
              <a:gd name="connsiteX0" fmla="*/ 0 w 4500880"/>
              <a:gd name="connsiteY0" fmla="*/ 0 h 1007021"/>
              <a:gd name="connsiteX1" fmla="*/ 773430 w 4500880"/>
              <a:gd name="connsiteY1" fmla="*/ 642620 h 1007021"/>
              <a:gd name="connsiteX2" fmla="*/ 1508760 w 4500880"/>
              <a:gd name="connsiteY2" fmla="*/ 918210 h 1007021"/>
              <a:gd name="connsiteX3" fmla="*/ 3108960 w 4500880"/>
              <a:gd name="connsiteY3" fmla="*/ 955040 h 1007021"/>
              <a:gd name="connsiteX4" fmla="*/ 4500880 w 4500880"/>
              <a:gd name="connsiteY4" fmla="*/ 243840 h 1007021"/>
              <a:gd name="connsiteX0" fmla="*/ 0 w 4500880"/>
              <a:gd name="connsiteY0" fmla="*/ 0 h 1006169"/>
              <a:gd name="connsiteX1" fmla="*/ 750570 w 4500880"/>
              <a:gd name="connsiteY1" fmla="*/ 665480 h 1006169"/>
              <a:gd name="connsiteX2" fmla="*/ 1508760 w 4500880"/>
              <a:gd name="connsiteY2" fmla="*/ 918210 h 1006169"/>
              <a:gd name="connsiteX3" fmla="*/ 3108960 w 4500880"/>
              <a:gd name="connsiteY3" fmla="*/ 955040 h 1006169"/>
              <a:gd name="connsiteX4" fmla="*/ 4500880 w 4500880"/>
              <a:gd name="connsiteY4" fmla="*/ 243840 h 1006169"/>
              <a:gd name="connsiteX0" fmla="*/ 0 w 4500880"/>
              <a:gd name="connsiteY0" fmla="*/ 0 h 1010121"/>
              <a:gd name="connsiteX1" fmla="*/ 750570 w 4500880"/>
              <a:gd name="connsiteY1" fmla="*/ 665480 h 1010121"/>
              <a:gd name="connsiteX2" fmla="*/ 1508760 w 4500880"/>
              <a:gd name="connsiteY2" fmla="*/ 929640 h 1010121"/>
              <a:gd name="connsiteX3" fmla="*/ 3108960 w 4500880"/>
              <a:gd name="connsiteY3" fmla="*/ 955040 h 1010121"/>
              <a:gd name="connsiteX4" fmla="*/ 4500880 w 4500880"/>
              <a:gd name="connsiteY4" fmla="*/ 243840 h 1010121"/>
              <a:gd name="connsiteX0" fmla="*/ 0 w 4500880"/>
              <a:gd name="connsiteY0" fmla="*/ 0 h 1019068"/>
              <a:gd name="connsiteX1" fmla="*/ 750570 w 4500880"/>
              <a:gd name="connsiteY1" fmla="*/ 665480 h 1019068"/>
              <a:gd name="connsiteX2" fmla="*/ 1508760 w 4500880"/>
              <a:gd name="connsiteY2" fmla="*/ 952500 h 1019068"/>
              <a:gd name="connsiteX3" fmla="*/ 3108960 w 4500880"/>
              <a:gd name="connsiteY3" fmla="*/ 955040 h 1019068"/>
              <a:gd name="connsiteX4" fmla="*/ 4500880 w 4500880"/>
              <a:gd name="connsiteY4" fmla="*/ 243840 h 1019068"/>
              <a:gd name="connsiteX0" fmla="*/ 0 w 4500880"/>
              <a:gd name="connsiteY0" fmla="*/ 0 h 1013846"/>
              <a:gd name="connsiteX1" fmla="*/ 750570 w 4500880"/>
              <a:gd name="connsiteY1" fmla="*/ 665480 h 1013846"/>
              <a:gd name="connsiteX2" fmla="*/ 1508760 w 4500880"/>
              <a:gd name="connsiteY2" fmla="*/ 952500 h 1013846"/>
              <a:gd name="connsiteX3" fmla="*/ 3108960 w 4500880"/>
              <a:gd name="connsiteY3" fmla="*/ 955040 h 1013846"/>
              <a:gd name="connsiteX4" fmla="*/ 4500880 w 4500880"/>
              <a:gd name="connsiteY4" fmla="*/ 243840 h 1013846"/>
              <a:gd name="connsiteX0" fmla="*/ 0 w 4500880"/>
              <a:gd name="connsiteY0" fmla="*/ 0 h 1023628"/>
              <a:gd name="connsiteX1" fmla="*/ 750570 w 4500880"/>
              <a:gd name="connsiteY1" fmla="*/ 665480 h 1023628"/>
              <a:gd name="connsiteX2" fmla="*/ 1508760 w 4500880"/>
              <a:gd name="connsiteY2" fmla="*/ 952500 h 1023628"/>
              <a:gd name="connsiteX3" fmla="*/ 3108960 w 4500880"/>
              <a:gd name="connsiteY3" fmla="*/ 955040 h 1023628"/>
              <a:gd name="connsiteX4" fmla="*/ 4500880 w 4500880"/>
              <a:gd name="connsiteY4" fmla="*/ 243840 h 1023628"/>
              <a:gd name="connsiteX0" fmla="*/ 0 w 4500880"/>
              <a:gd name="connsiteY0" fmla="*/ 0 h 1036933"/>
              <a:gd name="connsiteX1" fmla="*/ 750570 w 4500880"/>
              <a:gd name="connsiteY1" fmla="*/ 665480 h 1036933"/>
              <a:gd name="connsiteX2" fmla="*/ 1508760 w 4500880"/>
              <a:gd name="connsiteY2" fmla="*/ 979170 h 1036933"/>
              <a:gd name="connsiteX3" fmla="*/ 3108960 w 4500880"/>
              <a:gd name="connsiteY3" fmla="*/ 955040 h 1036933"/>
              <a:gd name="connsiteX4" fmla="*/ 4500880 w 4500880"/>
              <a:gd name="connsiteY4" fmla="*/ 243840 h 1036933"/>
              <a:gd name="connsiteX0" fmla="*/ 0 w 4345527"/>
              <a:gd name="connsiteY0" fmla="*/ 65410 h 793093"/>
              <a:gd name="connsiteX1" fmla="*/ 595217 w 4345527"/>
              <a:gd name="connsiteY1" fmla="*/ 421640 h 793093"/>
              <a:gd name="connsiteX2" fmla="*/ 1353407 w 4345527"/>
              <a:gd name="connsiteY2" fmla="*/ 735330 h 793093"/>
              <a:gd name="connsiteX3" fmla="*/ 2953607 w 4345527"/>
              <a:gd name="connsiteY3" fmla="*/ 711200 h 793093"/>
              <a:gd name="connsiteX4" fmla="*/ 4345527 w 4345527"/>
              <a:gd name="connsiteY4" fmla="*/ 0 h 793093"/>
              <a:gd name="connsiteX0" fmla="*/ 0 w 4345527"/>
              <a:gd name="connsiteY0" fmla="*/ 65410 h 782503"/>
              <a:gd name="connsiteX1" fmla="*/ 595217 w 4345527"/>
              <a:gd name="connsiteY1" fmla="*/ 514415 h 782503"/>
              <a:gd name="connsiteX2" fmla="*/ 1353407 w 4345527"/>
              <a:gd name="connsiteY2" fmla="*/ 735330 h 782503"/>
              <a:gd name="connsiteX3" fmla="*/ 2953607 w 4345527"/>
              <a:gd name="connsiteY3" fmla="*/ 711200 h 782503"/>
              <a:gd name="connsiteX4" fmla="*/ 4345527 w 4345527"/>
              <a:gd name="connsiteY4" fmla="*/ 0 h 78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527" h="782503">
                <a:moveTo>
                  <a:pt x="0" y="65410"/>
                </a:moveTo>
                <a:cubicBezTo>
                  <a:pt x="241300" y="316870"/>
                  <a:pt x="369649" y="402762"/>
                  <a:pt x="595217" y="514415"/>
                </a:cubicBezTo>
                <a:cubicBezTo>
                  <a:pt x="820785" y="626068"/>
                  <a:pt x="960342" y="702533"/>
                  <a:pt x="1353407" y="735330"/>
                </a:cubicBezTo>
                <a:cubicBezTo>
                  <a:pt x="1746472" y="768127"/>
                  <a:pt x="2454920" y="833755"/>
                  <a:pt x="2953607" y="711200"/>
                </a:cubicBezTo>
                <a:cubicBezTo>
                  <a:pt x="3452294" y="588645"/>
                  <a:pt x="3900180" y="302260"/>
                  <a:pt x="4345527" y="0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952808" y="4439587"/>
                <a:ext cx="909544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sz="1600" b="0" dirty="0"/>
                  <a:t>7E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808" y="4439587"/>
                <a:ext cx="909544" cy="289182"/>
              </a:xfrm>
              <a:prstGeom prst="rect">
                <a:avLst/>
              </a:prstGeom>
              <a:blipFill>
                <a:blip r:embed="rId7"/>
                <a:stretch>
                  <a:fillRect l="-9396" t="-12500" r="-1208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 bwMode="auto">
          <a:xfrm>
            <a:off x="7636474" y="4779314"/>
            <a:ext cx="2394156" cy="677753"/>
          </a:xfrm>
          <a:custGeom>
            <a:avLst/>
            <a:gdLst>
              <a:gd name="connsiteX0" fmla="*/ 0 w 4500880"/>
              <a:gd name="connsiteY0" fmla="*/ 0 h 996492"/>
              <a:gd name="connsiteX1" fmla="*/ 731520 w 4500880"/>
              <a:gd name="connsiteY1" fmla="*/ 650240 h 996492"/>
              <a:gd name="connsiteX2" fmla="*/ 1493520 w 4500880"/>
              <a:gd name="connsiteY2" fmla="*/ 883920 h 996492"/>
              <a:gd name="connsiteX3" fmla="*/ 3108960 w 4500880"/>
              <a:gd name="connsiteY3" fmla="*/ 955040 h 996492"/>
              <a:gd name="connsiteX4" fmla="*/ 4500880 w 4500880"/>
              <a:gd name="connsiteY4" fmla="*/ 243840 h 996492"/>
              <a:gd name="connsiteX0" fmla="*/ 0 w 4500880"/>
              <a:gd name="connsiteY0" fmla="*/ 0 h 1006735"/>
              <a:gd name="connsiteX1" fmla="*/ 731520 w 4500880"/>
              <a:gd name="connsiteY1" fmla="*/ 650240 h 1006735"/>
              <a:gd name="connsiteX2" fmla="*/ 1508760 w 4500880"/>
              <a:gd name="connsiteY2" fmla="*/ 918210 h 1006735"/>
              <a:gd name="connsiteX3" fmla="*/ 3108960 w 4500880"/>
              <a:gd name="connsiteY3" fmla="*/ 955040 h 1006735"/>
              <a:gd name="connsiteX4" fmla="*/ 4500880 w 4500880"/>
              <a:gd name="connsiteY4" fmla="*/ 243840 h 1006735"/>
              <a:gd name="connsiteX0" fmla="*/ 0 w 4500880"/>
              <a:gd name="connsiteY0" fmla="*/ 0 h 1014212"/>
              <a:gd name="connsiteX1" fmla="*/ 731520 w 4500880"/>
              <a:gd name="connsiteY1" fmla="*/ 650240 h 1014212"/>
              <a:gd name="connsiteX2" fmla="*/ 1508760 w 4500880"/>
              <a:gd name="connsiteY2" fmla="*/ 918210 h 1014212"/>
              <a:gd name="connsiteX3" fmla="*/ 3108960 w 4500880"/>
              <a:gd name="connsiteY3" fmla="*/ 955040 h 1014212"/>
              <a:gd name="connsiteX4" fmla="*/ 4500880 w 4500880"/>
              <a:gd name="connsiteY4" fmla="*/ 243840 h 1014212"/>
              <a:gd name="connsiteX0" fmla="*/ 0 w 4500880"/>
              <a:gd name="connsiteY0" fmla="*/ 0 h 1007021"/>
              <a:gd name="connsiteX1" fmla="*/ 773430 w 4500880"/>
              <a:gd name="connsiteY1" fmla="*/ 642620 h 1007021"/>
              <a:gd name="connsiteX2" fmla="*/ 1508760 w 4500880"/>
              <a:gd name="connsiteY2" fmla="*/ 918210 h 1007021"/>
              <a:gd name="connsiteX3" fmla="*/ 3108960 w 4500880"/>
              <a:gd name="connsiteY3" fmla="*/ 955040 h 1007021"/>
              <a:gd name="connsiteX4" fmla="*/ 4500880 w 4500880"/>
              <a:gd name="connsiteY4" fmla="*/ 243840 h 1007021"/>
              <a:gd name="connsiteX0" fmla="*/ 0 w 4500880"/>
              <a:gd name="connsiteY0" fmla="*/ 0 h 1006169"/>
              <a:gd name="connsiteX1" fmla="*/ 750570 w 4500880"/>
              <a:gd name="connsiteY1" fmla="*/ 665480 h 1006169"/>
              <a:gd name="connsiteX2" fmla="*/ 1508760 w 4500880"/>
              <a:gd name="connsiteY2" fmla="*/ 918210 h 1006169"/>
              <a:gd name="connsiteX3" fmla="*/ 3108960 w 4500880"/>
              <a:gd name="connsiteY3" fmla="*/ 955040 h 1006169"/>
              <a:gd name="connsiteX4" fmla="*/ 4500880 w 4500880"/>
              <a:gd name="connsiteY4" fmla="*/ 243840 h 1006169"/>
              <a:gd name="connsiteX0" fmla="*/ 0 w 4500880"/>
              <a:gd name="connsiteY0" fmla="*/ 0 h 1010121"/>
              <a:gd name="connsiteX1" fmla="*/ 750570 w 4500880"/>
              <a:gd name="connsiteY1" fmla="*/ 665480 h 1010121"/>
              <a:gd name="connsiteX2" fmla="*/ 1508760 w 4500880"/>
              <a:gd name="connsiteY2" fmla="*/ 929640 h 1010121"/>
              <a:gd name="connsiteX3" fmla="*/ 3108960 w 4500880"/>
              <a:gd name="connsiteY3" fmla="*/ 955040 h 1010121"/>
              <a:gd name="connsiteX4" fmla="*/ 4500880 w 4500880"/>
              <a:gd name="connsiteY4" fmla="*/ 243840 h 1010121"/>
              <a:gd name="connsiteX0" fmla="*/ 0 w 4500880"/>
              <a:gd name="connsiteY0" fmla="*/ 0 h 1019068"/>
              <a:gd name="connsiteX1" fmla="*/ 750570 w 4500880"/>
              <a:gd name="connsiteY1" fmla="*/ 665480 h 1019068"/>
              <a:gd name="connsiteX2" fmla="*/ 1508760 w 4500880"/>
              <a:gd name="connsiteY2" fmla="*/ 952500 h 1019068"/>
              <a:gd name="connsiteX3" fmla="*/ 3108960 w 4500880"/>
              <a:gd name="connsiteY3" fmla="*/ 955040 h 1019068"/>
              <a:gd name="connsiteX4" fmla="*/ 4500880 w 4500880"/>
              <a:gd name="connsiteY4" fmla="*/ 243840 h 1019068"/>
              <a:gd name="connsiteX0" fmla="*/ 0 w 4500880"/>
              <a:gd name="connsiteY0" fmla="*/ 0 h 1013846"/>
              <a:gd name="connsiteX1" fmla="*/ 750570 w 4500880"/>
              <a:gd name="connsiteY1" fmla="*/ 665480 h 1013846"/>
              <a:gd name="connsiteX2" fmla="*/ 1508760 w 4500880"/>
              <a:gd name="connsiteY2" fmla="*/ 952500 h 1013846"/>
              <a:gd name="connsiteX3" fmla="*/ 3108960 w 4500880"/>
              <a:gd name="connsiteY3" fmla="*/ 955040 h 1013846"/>
              <a:gd name="connsiteX4" fmla="*/ 4500880 w 4500880"/>
              <a:gd name="connsiteY4" fmla="*/ 243840 h 1013846"/>
              <a:gd name="connsiteX0" fmla="*/ 0 w 4500880"/>
              <a:gd name="connsiteY0" fmla="*/ 0 h 1023628"/>
              <a:gd name="connsiteX1" fmla="*/ 750570 w 4500880"/>
              <a:gd name="connsiteY1" fmla="*/ 665480 h 1023628"/>
              <a:gd name="connsiteX2" fmla="*/ 1508760 w 4500880"/>
              <a:gd name="connsiteY2" fmla="*/ 952500 h 1023628"/>
              <a:gd name="connsiteX3" fmla="*/ 3108960 w 4500880"/>
              <a:gd name="connsiteY3" fmla="*/ 955040 h 1023628"/>
              <a:gd name="connsiteX4" fmla="*/ 4500880 w 4500880"/>
              <a:gd name="connsiteY4" fmla="*/ 243840 h 1023628"/>
              <a:gd name="connsiteX0" fmla="*/ 0 w 4500880"/>
              <a:gd name="connsiteY0" fmla="*/ 0 h 1036933"/>
              <a:gd name="connsiteX1" fmla="*/ 750570 w 4500880"/>
              <a:gd name="connsiteY1" fmla="*/ 665480 h 1036933"/>
              <a:gd name="connsiteX2" fmla="*/ 1508760 w 4500880"/>
              <a:gd name="connsiteY2" fmla="*/ 979170 h 1036933"/>
              <a:gd name="connsiteX3" fmla="*/ 3108960 w 4500880"/>
              <a:gd name="connsiteY3" fmla="*/ 955040 h 1036933"/>
              <a:gd name="connsiteX4" fmla="*/ 4500880 w 4500880"/>
              <a:gd name="connsiteY4" fmla="*/ 243840 h 1036933"/>
              <a:gd name="connsiteX0" fmla="*/ 0 w 4646723"/>
              <a:gd name="connsiteY0" fmla="*/ 0 h 1047970"/>
              <a:gd name="connsiteX1" fmla="*/ 750570 w 4646723"/>
              <a:gd name="connsiteY1" fmla="*/ 665480 h 1047970"/>
              <a:gd name="connsiteX2" fmla="*/ 1508760 w 4646723"/>
              <a:gd name="connsiteY2" fmla="*/ 979170 h 1047970"/>
              <a:gd name="connsiteX3" fmla="*/ 3108960 w 4646723"/>
              <a:gd name="connsiteY3" fmla="*/ 955040 h 1047970"/>
              <a:gd name="connsiteX4" fmla="*/ 4646723 w 4646723"/>
              <a:gd name="connsiteY4" fmla="*/ 76526 h 1047970"/>
              <a:gd name="connsiteX0" fmla="*/ 0 w 4486784"/>
              <a:gd name="connsiteY0" fmla="*/ 72013 h 971444"/>
              <a:gd name="connsiteX1" fmla="*/ 590631 w 4486784"/>
              <a:gd name="connsiteY1" fmla="*/ 588954 h 971444"/>
              <a:gd name="connsiteX2" fmla="*/ 1348821 w 4486784"/>
              <a:gd name="connsiteY2" fmla="*/ 902644 h 971444"/>
              <a:gd name="connsiteX3" fmla="*/ 2949021 w 4486784"/>
              <a:gd name="connsiteY3" fmla="*/ 878514 h 971444"/>
              <a:gd name="connsiteX4" fmla="*/ 4486784 w 4486784"/>
              <a:gd name="connsiteY4" fmla="*/ 0 h 97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784" h="971444">
                <a:moveTo>
                  <a:pt x="0" y="72013"/>
                </a:moveTo>
                <a:cubicBezTo>
                  <a:pt x="241300" y="323473"/>
                  <a:pt x="365828" y="450516"/>
                  <a:pt x="590631" y="588954"/>
                </a:cubicBezTo>
                <a:cubicBezTo>
                  <a:pt x="815434" y="727392"/>
                  <a:pt x="955756" y="839144"/>
                  <a:pt x="1348821" y="902644"/>
                </a:cubicBezTo>
                <a:cubicBezTo>
                  <a:pt x="1741886" y="966144"/>
                  <a:pt x="2426027" y="1028955"/>
                  <a:pt x="2949021" y="878514"/>
                </a:cubicBezTo>
                <a:cubicBezTo>
                  <a:pt x="3472015" y="728073"/>
                  <a:pt x="4041437" y="302260"/>
                  <a:pt x="4486784" y="0"/>
                </a:cubicBezTo>
              </a:path>
            </a:pathLst>
          </a:cu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3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 - </a:t>
            </a:r>
            <a:r>
              <a:rPr lang="en-US" dirty="0" err="1"/>
              <a:t>ShiftRows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89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 function - </a:t>
            </a:r>
            <a:r>
              <a:rPr lang="en-US" dirty="0" err="1"/>
              <a:t>MixColumns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007835" y="4077766"/>
            <a:ext cx="1689959" cy="1371601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a/a4/AES-SubBytes.svg/1920px-AES-SubBytes.sv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30" y="1510942"/>
            <a:ext cx="2799376" cy="14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6/66/AES-ShiftRows.svg/1920px-AES-ShiftRows.svg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93" y="1528364"/>
            <a:ext cx="3110887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7/76/AES-MixColumns.svg/1920px-AES-MixColumn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67" y="1369896"/>
            <a:ext cx="2828562" cy="15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55574" y="3914037"/>
                <a:ext cx="4154855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3,1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2,1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nb-NO" i="1">
                                              <a:latin typeface="Cambria Math" panose="02040503050406030204" pitchFamily="18" charset="0"/>
                                            </a:rPr>
                                            <m:t>3,1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574" y="3914037"/>
                <a:ext cx="4154855" cy="1407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64219" y="3297247"/>
                <a:ext cx="11895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219" y="3297247"/>
                <a:ext cx="1189556" cy="307777"/>
              </a:xfrm>
              <a:prstGeom prst="rect">
                <a:avLst/>
              </a:prstGeom>
              <a:blipFill>
                <a:blip r:embed="rId6"/>
                <a:stretch>
                  <a:fillRect l="-4103" r="-1538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 bwMode="auto">
          <a:xfrm flipH="1">
            <a:off x="8802624" y="3663696"/>
            <a:ext cx="274320" cy="323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9491472" y="3712464"/>
            <a:ext cx="243252" cy="2743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0149252" y="3663696"/>
            <a:ext cx="422657" cy="323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39784" y="1015510"/>
                <a:ext cx="3520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784" y="1015510"/>
                <a:ext cx="352084" cy="307777"/>
              </a:xfrm>
              <a:prstGeom prst="rect">
                <a:avLst/>
              </a:prstGeom>
              <a:blipFill>
                <a:blip r:embed="rId7"/>
                <a:stretch>
                  <a:fillRect l="-8772" r="-7018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15244" y="1019764"/>
                <a:ext cx="348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244" y="1019764"/>
                <a:ext cx="348877" cy="307777"/>
              </a:xfrm>
              <a:prstGeom prst="rect">
                <a:avLst/>
              </a:prstGeom>
              <a:blipFill>
                <a:blip r:embed="rId8"/>
                <a:stretch>
                  <a:fillRect l="-17544" r="-701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72011" y="5465227"/>
                <a:ext cx="3721980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011" y="5465227"/>
                <a:ext cx="3721980" cy="256993"/>
              </a:xfrm>
              <a:prstGeom prst="rect">
                <a:avLst/>
              </a:prstGeom>
              <a:blipFill rotWithShape="0">
                <a:blip r:embed="rId9"/>
                <a:stretch>
                  <a:fillRect l="-49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59331" y="5857685"/>
                <a:ext cx="3464282" cy="256993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⋇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31" y="5857685"/>
                <a:ext cx="3464282" cy="256993"/>
              </a:xfrm>
              <a:prstGeom prst="rect">
                <a:avLst/>
              </a:prstGeom>
              <a:blipFill rotWithShape="0">
                <a:blip r:embed="rId10"/>
                <a:stretch>
                  <a:fillRect l="-352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 bwMode="auto">
          <a:xfrm>
            <a:off x="7429501" y="4403188"/>
            <a:ext cx="2195512" cy="239150"/>
          </a:xfrm>
          <a:prstGeom prst="roundRect">
            <a:avLst>
              <a:gd name="adj" fmla="val 50000"/>
            </a:avLst>
          </a:prstGeom>
          <a:solidFill>
            <a:srgbClr val="FF0000">
              <a:alpha val="44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8" name="Rounded Rectangle 17"/>
          <p:cNvSpPr/>
          <p:nvPr/>
        </p:nvSpPr>
        <p:spPr bwMode="auto">
          <a:xfrm rot="5400000">
            <a:off x="9289672" y="4405356"/>
            <a:ext cx="1362813" cy="380176"/>
          </a:xfrm>
          <a:prstGeom prst="roundRect">
            <a:avLst>
              <a:gd name="adj" fmla="val 50000"/>
            </a:avLst>
          </a:prstGeom>
          <a:solidFill>
            <a:schemeClr val="accent2">
              <a:alpha val="4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10652760" y="4273921"/>
            <a:ext cx="570853" cy="380176"/>
          </a:xfrm>
          <a:prstGeom prst="roundRect">
            <a:avLst>
              <a:gd name="adj" fmla="val 50000"/>
            </a:avLst>
          </a:prstGeom>
          <a:solidFill>
            <a:schemeClr val="accent6">
              <a:alpha val="44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0"/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94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8101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/>
          <p:nvPr/>
        </p:nvCxnSpPr>
        <p:spPr bwMode="auto">
          <a:xfrm flipV="1">
            <a:off x="1518698" y="4464777"/>
            <a:ext cx="21142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494" y="2954988"/>
                <a:ext cx="587713" cy="4628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8611" y="2956707"/>
                <a:ext cx="587713" cy="46286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913350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282468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1865" y="2954988"/>
                <a:ext cx="587713" cy="46286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655722" y="3417852"/>
            <a:ext cx="2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2881" y="2954988"/>
                <a:ext cx="587713" cy="46286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7976738" y="3417852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2379036" y="3839380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84" y="4240241"/>
                <a:ext cx="4568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660838" y="3839378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MixColumn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437548" y="3839379"/>
            <a:ext cx="1541116" cy="1250798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SubBytes</a:t>
            </a:r>
            <a:endParaRPr lang="en-US" sz="14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400" b="1" dirty="0" err="1">
                <a:solidFill>
                  <a:schemeClr val="bg1"/>
                </a:solidFill>
              </a:rPr>
              <a:t>ShiftRow</a:t>
            </a:r>
            <a:endParaRPr lang="en-US" sz="14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85" y="4240239"/>
                <a:ext cx="4568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730" y="4240239"/>
                <a:ext cx="4568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891" y="4240239"/>
                <a:ext cx="456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603" y="4240239"/>
                <a:ext cx="456855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 bwMode="auto">
          <a:xfrm flipV="1">
            <a:off x="3929514" y="4464776"/>
            <a:ext cx="169837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01954" y="4464776"/>
            <a:ext cx="21877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8152069" y="4474936"/>
            <a:ext cx="279230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9994460" y="4474935"/>
            <a:ext cx="19980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77708" y="2956707"/>
                <a:ext cx="587713" cy="462864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371565" y="3419571"/>
            <a:ext cx="1" cy="837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39702" y="3716774"/>
            <a:ext cx="14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825427" y="3716774"/>
            <a:ext cx="140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2113192" y="4474937"/>
            <a:ext cx="257729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4451984" y="4474936"/>
            <a:ext cx="19989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0554005" y="4474934"/>
            <a:ext cx="229161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 flipV="1">
            <a:off x="6822295" y="4464774"/>
            <a:ext cx="199805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>
            <a:off x="7575520" y="4464774"/>
            <a:ext cx="18267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70" y="4234188"/>
                <a:ext cx="40716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85318" y="1564612"/>
            <a:ext cx="375790" cy="8311132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40086" y="6003319"/>
            <a:ext cx="1525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10 rounds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93123" y="1622099"/>
            <a:ext cx="7784585" cy="1361175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1630097" y="1320023"/>
            <a:ext cx="9904313" cy="1654414"/>
            <a:chOff x="1221353" y="943409"/>
            <a:chExt cx="10860884" cy="1814199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1" y="2367769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73632" y="943409"/>
              <a:ext cx="1541388" cy="337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128</a:t>
              </a: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/>
          </p:nvPr>
        </p:nvGraphicFramePr>
        <p:xfrm>
          <a:off x="10825427" y="4097628"/>
          <a:ext cx="833120" cy="7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741739" y="2628146"/>
            <a:ext cx="1405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46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429" r="-319" b="-8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36041" r="-319" b="-202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35354" r="-319" b="-1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235354" r="-319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20340" y="1551276"/>
                <a:ext cx="3846759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01</m:t>
                                      </m:r>
                                    </m:e>
                                    <m:e>
                                      <m:r>
                                        <a:rPr lang="nb-NO" sz="1400" i="1">
                                          <a:latin typeface="Cambria Math" panose="02040503050406030204" pitchFamily="18" charset="0"/>
                                        </a:rPr>
                                        <m:t>02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b-NO" sz="1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eqArr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340" y="1551276"/>
                <a:ext cx="3846759" cy="10470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xmlns="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3492" y="2947080"/>
                <a:ext cx="6565557" cy="1888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02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nb-NO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                           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01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nb-NO" sz="16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6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92" y="2947080"/>
                <a:ext cx="6565557" cy="18884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−2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𝑏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−3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2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03</m:t>
                                                </m:r>
                                              </m:e>
                                            </m:mr>
                                            <m:mr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01</m:t>
                                                </m:r>
                                              </m:e>
                                              <m:e>
                                                <m: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02</m:t>
                                                </m:r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𝑑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1,</m:t>
                                              </m:r>
                                              <m:r>
                                                <a:rPr lang="nb-NO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sz="14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3,</m:t>
                                                    </m:r>
                                                    <m: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6872063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9563823"/>
                  </p:ext>
                </p:extLst>
              </p:nvPr>
            </p:nvGraphicFramePr>
            <p:xfrm>
              <a:off x="623392" y="1041023"/>
              <a:ext cx="5489083" cy="40330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749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90401982"/>
                        </a:ext>
                      </a:extLst>
                    </a:gridCol>
                    <a:gridCol w="38141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6462725"/>
                        </a:ext>
                      </a:extLst>
                    </a:gridCol>
                  </a:tblGrid>
                  <a:tr h="423902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SubBytes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429" r="-319" b="-8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35690939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ShiftRows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36041" r="-319" b="-202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54347897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MixColumns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135354" r="-319" b="-10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63547128"/>
                      </a:ext>
                    </a:extLst>
                  </a:tr>
                  <a:tr h="1203045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AddRoundKey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44089" t="-235354" r="-319" b="-1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8720636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xmlns="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xmlns="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0,3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1,3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2,3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3,3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E0F7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149167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6806944"/>
                  </p:ext>
                </p:extLst>
              </p:nvPr>
            </p:nvGraphicFramePr>
            <p:xfrm>
              <a:off x="10359085" y="81489"/>
              <a:ext cx="1717584" cy="122737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9396">
                      <a:extLst>
                        <a:ext uri="{9D8B030D-6E8A-4147-A177-3AD203B41FA5}">
                          <a16:colId xmlns:a16="http://schemas.microsoft.com/office/drawing/2014/main" val="4132090626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1480361969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618680988"/>
                        </a:ext>
                      </a:extLst>
                    </a:gridCol>
                    <a:gridCol w="429396">
                      <a:extLst>
                        <a:ext uri="{9D8B030D-6E8A-4147-A177-3AD203B41FA5}">
                          <a16:colId xmlns:a16="http://schemas.microsoft.com/office/drawing/2014/main" val="4066922096"/>
                        </a:ext>
                      </a:extLst>
                    </a:gridCol>
                  </a:tblGrid>
                  <a:tr h="31165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961" r="-3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961" r="-201408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961" r="-10428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961" r="-281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6239056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101961" r="-3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101961" r="-20140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101961" r="-10428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01961" r="-281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58679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206000" r="-3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206000" r="-201408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206000" r="-104286" b="-1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206000" r="-2817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2894474"/>
                      </a:ext>
                    </a:extLst>
                  </a:tr>
                  <a:tr h="30524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408" t="-306000" r="-3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08" t="-306000" r="-201408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4286" t="-306000" r="-104286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306000" r="-281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9167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03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nb-NO" sz="1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2527329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8625460"/>
                  </p:ext>
                </p:extLst>
              </p:nvPr>
            </p:nvGraphicFramePr>
            <p:xfrm>
              <a:off x="623392" y="5312304"/>
              <a:ext cx="10145588" cy="13482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5979139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92093053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72857830"/>
                        </a:ext>
                      </a:extLst>
                    </a:gridCol>
                    <a:gridCol w="25363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652443"/>
                        </a:ext>
                      </a:extLst>
                    </a:gridCol>
                  </a:tblGrid>
                  <a:tr h="1348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40" t="-450" r="-30072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100000" t="-450" r="-200000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200481" t="-450" r="-100481" b="-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l="-300481" t="-450" r="-481" b="-9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527329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97298" y="2790410"/>
                <a:ext cx="5085509" cy="104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nb-NO" sz="1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2,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3,</m:t>
                                          </m:r>
                                          <m:r>
                                            <a:rPr lang="nb-NO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298" y="2790410"/>
                <a:ext cx="5085509" cy="10403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 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AES is reasonably efficient in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T-table implementation very fast </a:t>
            </a:r>
            <a:br>
              <a:rPr lang="en-US" dirty="0"/>
            </a:br>
            <a:r>
              <a:rPr lang="en-US" dirty="0"/>
              <a:t>(but not secure!)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Hard to implement fast and constant-time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Intel introduced dedicated AES instructions into their CPUs (AES-NI):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aesenc</a:t>
            </a:r>
            <a:r>
              <a:rPr lang="en-US" dirty="0"/>
              <a:t>, </a:t>
            </a:r>
            <a:r>
              <a:rPr lang="en-US" b="1" dirty="0" err="1"/>
              <a:t>aesenclast</a:t>
            </a:r>
            <a:r>
              <a:rPr lang="en-US" dirty="0"/>
              <a:t>: do one round of AES in one cycle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aeskeygenassist</a:t>
            </a:r>
            <a:r>
              <a:rPr lang="en-US" b="1" dirty="0"/>
              <a:t>: </a:t>
            </a:r>
            <a:r>
              <a:rPr lang="en-US" dirty="0"/>
              <a:t>do AES key expansion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aesdec</a:t>
            </a:r>
            <a:r>
              <a:rPr lang="en-US" b="1" dirty="0"/>
              <a:t>, </a:t>
            </a:r>
            <a:r>
              <a:rPr lang="en-US" b="1" dirty="0" err="1"/>
              <a:t>aesdeclast</a:t>
            </a:r>
            <a:r>
              <a:rPr lang="en-US" b="1" dirty="0"/>
              <a:t>:</a:t>
            </a:r>
            <a:r>
              <a:rPr lang="en-US" dirty="0"/>
              <a:t> do one round of AES decryption in one cycle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aesimc</a:t>
            </a:r>
            <a:r>
              <a:rPr lang="en-US" b="1" dirty="0"/>
              <a:t>: </a:t>
            </a:r>
            <a:r>
              <a:rPr lang="en-US" dirty="0"/>
              <a:t>do AES </a:t>
            </a:r>
            <a:r>
              <a:rPr lang="en-US" dirty="0" err="1"/>
              <a:t>inverser</a:t>
            </a:r>
            <a:r>
              <a:rPr lang="en-US" dirty="0"/>
              <a:t> </a:t>
            </a:r>
            <a:r>
              <a:rPr lang="en-US" dirty="0" err="1"/>
              <a:t>MixColumns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Now standard in all modern CPUs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4459"/>
              </p:ext>
            </p:extLst>
          </p:nvPr>
        </p:nvGraphicFramePr>
        <p:xfrm>
          <a:off x="6796761" y="1304316"/>
          <a:ext cx="4862650" cy="16190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7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4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</a:t>
                      </a:r>
                    </a:p>
                    <a:p>
                      <a:pPr algn="ctr"/>
                      <a:r>
                        <a:rPr lang="en-US" dirty="0"/>
                        <a:t>(my</a:t>
                      </a:r>
                      <a:r>
                        <a:rPr lang="en-US" baseline="0" dirty="0"/>
                        <a:t> laptop)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464">
                <a:tc>
                  <a:txBody>
                    <a:bodyPr/>
                    <a:lstStyle/>
                    <a:p>
                      <a:r>
                        <a:rPr lang="en-US" dirty="0"/>
                        <a:t>AES-128 (in software)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0.27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464">
                <a:tc>
                  <a:txBody>
                    <a:bodyPr/>
                    <a:lstStyle/>
                    <a:p>
                      <a:r>
                        <a:rPr lang="en-US" dirty="0"/>
                        <a:t>AES-128</a:t>
                      </a:r>
                      <a:r>
                        <a:rPr lang="en-US" baseline="0" dirty="0"/>
                        <a:t> (w/AES-NI)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3.45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28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36372" y="5081588"/>
            <a:ext cx="7751762" cy="1776412"/>
          </a:xfrm>
        </p:spPr>
        <p:txBody>
          <a:bodyPr/>
          <a:lstStyle/>
          <a:p>
            <a:r>
              <a:rPr lang="en-US" dirty="0"/>
              <a:t>Attacking block ciphers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5" y="3067282"/>
            <a:ext cx="2016224" cy="1179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07" y="1455516"/>
            <a:ext cx="3087835" cy="32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62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block ciphers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Brute force attacks: search through every possible key in key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Generic: works for all block ciphers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practical for large key spaces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Advanced attacks: try to exploit the concrete details of the block cipher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Differential cryptanalysis ('90, but known by the designers of DES + NSA since mid '70 )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Linear cryptanalysis ('92)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AES designed to resist both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attacks: vulnerabilities due to implementation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Power draw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Cache misses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8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spec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solidFill>
                <a:srgbClr val="FFF2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8623" y="3077614"/>
                <a:ext cx="917564" cy="7984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>
            <a:spLocks noChangeAspect="1"/>
          </p:cNvSpPr>
          <p:nvPr/>
        </p:nvSpPr>
        <p:spPr bwMode="auto">
          <a:xfrm>
            <a:off x="4798692" y="1807707"/>
            <a:ext cx="1917426" cy="454726"/>
          </a:xfrm>
          <a:prstGeom prst="roundRect">
            <a:avLst/>
          </a:prstGeom>
          <a:solidFill>
            <a:srgbClr val="ECECFA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Plaintext</a:t>
            </a: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 bwMode="auto">
          <a:xfrm>
            <a:off x="2969892" y="3251501"/>
            <a:ext cx="1453268" cy="450626"/>
          </a:xfrm>
          <a:prstGeom prst="roundRect">
            <a:avLst/>
          </a:prstGeom>
          <a:solidFill>
            <a:srgbClr val="FEE9E6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Key</a:t>
            </a: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 bwMode="auto">
          <a:xfrm>
            <a:off x="4798692" y="4691195"/>
            <a:ext cx="1917427" cy="454726"/>
          </a:xfrm>
          <a:prstGeom prst="roundRect">
            <a:avLst/>
          </a:prstGeom>
          <a:solidFill>
            <a:srgbClr val="CFF9DA"/>
          </a:solidFill>
          <a:ln w="1905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Ciphertext</a:t>
            </a:r>
          </a:p>
        </p:txBody>
      </p:sp>
      <p:cxnSp>
        <p:nvCxnSpPr>
          <p:cNvPr id="11" name="Straight Arrow Connector 10"/>
          <p:cNvCxnSpPr>
            <a:cxnSpLocks noChangeAspect="1"/>
            <a:stCxn id="7" idx="2"/>
            <a:endCxn id="4" idx="0"/>
          </p:cNvCxnSpPr>
          <p:nvPr/>
        </p:nvCxnSpPr>
        <p:spPr bwMode="auto">
          <a:xfrm>
            <a:off x="5757405" y="2262433"/>
            <a:ext cx="0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cxnSpLocks noChangeAspect="1"/>
            <a:stCxn id="4" idx="2"/>
            <a:endCxn id="9" idx="0"/>
          </p:cNvCxnSpPr>
          <p:nvPr/>
        </p:nvCxnSpPr>
        <p:spPr bwMode="auto">
          <a:xfrm>
            <a:off x="5757405" y="3876014"/>
            <a:ext cx="1" cy="8151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Aspect="1"/>
            <a:stCxn id="8" idx="3"/>
            <a:endCxn id="4" idx="1"/>
          </p:cNvCxnSpPr>
          <p:nvPr/>
        </p:nvCxnSpPr>
        <p:spPr bwMode="auto">
          <a:xfrm>
            <a:off x="4423160" y="3476814"/>
            <a:ext cx="87546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>
                <a:spLocks noChangeAspect="1"/>
              </p:cNvSpPr>
              <p:nvPr/>
            </p:nvSpPr>
            <p:spPr>
              <a:xfrm>
                <a:off x="7119377" y="1859136"/>
                <a:ext cx="80030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77" y="1859136"/>
                <a:ext cx="800305" cy="307777"/>
              </a:xfrm>
              <a:prstGeom prst="rect">
                <a:avLst/>
              </a:prstGeom>
              <a:blipFill rotWithShape="0"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>
                <a:spLocks noChangeAspect="1"/>
              </p:cNvSpPr>
              <p:nvPr/>
            </p:nvSpPr>
            <p:spPr>
              <a:xfrm>
                <a:off x="1442819" y="3288445"/>
                <a:ext cx="160087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19" y="3288445"/>
                <a:ext cx="1600878" cy="313291"/>
              </a:xfrm>
              <a:prstGeom prst="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>
                <a:spLocks noChangeAspect="1"/>
              </p:cNvSpPr>
              <p:nvPr/>
            </p:nvSpPr>
            <p:spPr>
              <a:xfrm>
                <a:off x="7051705" y="4742624"/>
                <a:ext cx="8766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705" y="4742624"/>
                <a:ext cx="876659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85201" y="4827025"/>
                <a:ext cx="6096000" cy="17543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/>
                  <a:t>Examples:</a:t>
                </a:r>
              </a:p>
              <a:p>
                <a:endParaRPr lang="en-US" dirty="0"/>
              </a:p>
              <a:p>
                <a:r>
                  <a:rPr lang="en-US" dirty="0"/>
                  <a:t>    AES-128: 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r>
                  <a:rPr lang="nb-NO" b="0" dirty="0"/>
                  <a:t>,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nb-NO" b="0" dirty="0"/>
              </a:p>
              <a:p>
                <a:r>
                  <a:rPr lang="en-US" dirty="0"/>
                  <a:t>    AES-192:  </a:t>
                </a:r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=192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AES-256:  </a:t>
                </a:r>
                <a14:m>
                  <m:oMath xmlns:m="http://schemas.openxmlformats.org/officeDocument/2006/math">
                    <m:r>
                      <a:rPr lang="nb-NO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=256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=128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1" y="4827025"/>
                <a:ext cx="6096000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900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65282" y="2412135"/>
                <a:ext cx="44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82" y="2412135"/>
                <a:ext cx="448841" cy="276999"/>
              </a:xfrm>
              <a:prstGeom prst="rect">
                <a:avLst/>
              </a:prstGeom>
              <a:blipFill>
                <a:blip r:embed="rId7"/>
                <a:stretch>
                  <a:fillRect l="-12329" r="-10959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65281" y="4005558"/>
                <a:ext cx="44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81" y="4005558"/>
                <a:ext cx="448841" cy="276999"/>
              </a:xfrm>
              <a:prstGeom prst="rect">
                <a:avLst/>
              </a:prstGeom>
              <a:blipFill>
                <a:blip r:embed="rId8"/>
                <a:stretch>
                  <a:fillRect l="-12329" r="-1095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 bwMode="auto">
          <a:xfrm flipH="1">
            <a:off x="5600285" y="4164561"/>
            <a:ext cx="332553" cy="1699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flipH="1">
            <a:off x="5591128" y="2551775"/>
            <a:ext cx="332553" cy="16990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auto">
          <a:xfrm>
            <a:off x="5353931" y="3224081"/>
            <a:ext cx="796413" cy="560468"/>
          </a:xfrm>
          <a:prstGeom prst="rect">
            <a:avLst/>
          </a:prstGeom>
          <a:solidFill>
            <a:srgbClr val="FFF2C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AES</a:t>
            </a:r>
          </a:p>
        </p:txBody>
      </p:sp>
    </p:spTree>
    <p:extLst>
      <p:ext uri="{BB962C8B-B14F-4D97-AF65-F5344CB8AC3E}">
        <p14:creationId xmlns:p14="http://schemas.microsoft.com/office/powerpoint/2010/main" val="5271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Block ciphers are very important </a:t>
            </a:r>
            <a:r>
              <a:rPr lang="en-US" b="1" dirty="0"/>
              <a:t>primitives </a:t>
            </a:r>
            <a:r>
              <a:rPr lang="en-US" dirty="0"/>
              <a:t>(building blocks) – not encryption schemes!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Correct abstraction: block ciphers = PRPs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Right security notion for PRFs/PRPs: </a:t>
            </a:r>
          </a:p>
          <a:p>
            <a:pPr marL="0" indent="0"/>
            <a:r>
              <a:rPr lang="en-US" dirty="0"/>
              <a:t>		indistinguishability from random function/permutation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Concrete block cipher design: DES, AES,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applications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Encryption of messages of 128 bits (block length)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However:  </a:t>
            </a:r>
            <a:r>
              <a:rPr lang="en-US" sz="1800" dirty="0"/>
              <a:t>actually</a:t>
            </a:r>
            <a:r>
              <a:rPr lang="en-US" sz="1800" b="1" dirty="0"/>
              <a:t> </a:t>
            </a:r>
            <a:r>
              <a:rPr lang="en-US" sz="1800" dirty="0"/>
              <a:t>want to encrypt messages of </a:t>
            </a:r>
            <a:r>
              <a:rPr lang="en-US" sz="1800" i="1" dirty="0"/>
              <a:t>arbitrary</a:t>
            </a:r>
            <a:r>
              <a:rPr lang="en-US" sz="1800" dirty="0"/>
              <a:t> length!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Splitting the message into multiple 128 bit blocks (like above) is </a:t>
            </a:r>
            <a:r>
              <a:rPr lang="en-US" sz="1600" b="1" dirty="0"/>
              <a:t>not secure!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mode-of-operation </a:t>
            </a:r>
            <a:r>
              <a:rPr lang="en-US" sz="1600" dirty="0"/>
              <a:t>is needed (covered later in the course)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Correct viewpoint: block ciphers are </a:t>
            </a:r>
            <a:r>
              <a:rPr lang="en-US" sz="1800" b="1" dirty="0"/>
              <a:t>not</a:t>
            </a:r>
            <a:r>
              <a:rPr lang="en-US" sz="1800" dirty="0"/>
              <a:t> encryption schemes!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Block ciphers are </a:t>
            </a:r>
            <a:r>
              <a:rPr lang="en-US" sz="1600" b="1" dirty="0"/>
              <a:t>primitives</a:t>
            </a:r>
            <a:r>
              <a:rPr lang="en-US" sz="1600" dirty="0"/>
              <a:t> used to construct other things  </a:t>
            </a:r>
            <a:endParaRPr lang="en-US" sz="1600" b="1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331621" y="1426692"/>
            <a:ext cx="5528759" cy="2135069"/>
            <a:chOff x="2936511" y="1563852"/>
            <a:chExt cx="6569468" cy="2536965"/>
          </a:xfrm>
        </p:grpSpPr>
        <p:pic>
          <p:nvPicPr>
            <p:cNvPr id="5" name="Content Placeholder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8560" y="2030823"/>
              <a:ext cx="864096" cy="1608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1096" y="2156180"/>
              <a:ext cx="774859" cy="14549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823985" y="1746868"/>
                  <a:ext cx="609100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b="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3985" y="1746868"/>
                  <a:ext cx="609100" cy="43885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16807" y="2646597"/>
                  <a:ext cx="2808312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6807" y="2646597"/>
                  <a:ext cx="2808312" cy="438853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36511" y="3661964"/>
                  <a:ext cx="1932143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511" y="3661964"/>
                  <a:ext cx="1932143" cy="4388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418134" y="3653302"/>
                  <a:ext cx="2087845" cy="442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nb-NO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nb-NO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b-NO" b="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8134" y="3653302"/>
                  <a:ext cx="2087845" cy="4427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 bwMode="auto">
            <a:xfrm>
              <a:off x="4776847" y="2415611"/>
              <a:ext cx="2520280" cy="936104"/>
            </a:xfrm>
            <a:prstGeom prst="rightArrow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8233" y="1563852"/>
                  <a:ext cx="609100" cy="438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1600" b="0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233" y="1563852"/>
                  <a:ext cx="609100" cy="43885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applications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“work horse” of crypto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used to build:</a:t>
            </a:r>
          </a:p>
          <a:p>
            <a:pPr marL="817563" lvl="1">
              <a:buFont typeface="Arial" panose="020B0604020202020204" pitchFamily="34" charset="0"/>
              <a:buChar char="•"/>
            </a:pPr>
            <a:r>
              <a:rPr lang="en-US" dirty="0"/>
              <a:t>Encryption of arbitrary length messages (including stream ciphers)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Message authentication codes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Authenticated encryption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Hash functions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(Cryptographically secure) pseudorandom generators</a:t>
            </a:r>
          </a:p>
          <a:p>
            <a:pPr marL="817563" lvl="1" indent="-342900">
              <a:buFont typeface="Arial" panose="020B0604020202020204" pitchFamily="34" charset="0"/>
              <a:buChar char="•"/>
            </a:pPr>
            <a:r>
              <a:rPr lang="en-US" dirty="0"/>
              <a:t>Key derivation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47989" y="5052115"/>
            <a:ext cx="7751762" cy="1292124"/>
          </a:xfrm>
        </p:spPr>
        <p:txBody>
          <a:bodyPr/>
          <a:lstStyle/>
          <a:p>
            <a:r>
              <a:rPr lang="en-US" dirty="0"/>
              <a:t>Defining block ciphers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36" y="1422097"/>
            <a:ext cx="4369668" cy="330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1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Pseudorandom functions (PRFs) and permutations (PRP)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05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1050" i="1" dirty="0">
                    <a:latin typeface="Cambria Math" panose="02040503050406030204" pitchFamily="18" charset="0"/>
                  </a:rPr>
                  <a:t/>
                </a:r>
                <a:br>
                  <a:rPr lang="nb-NO" sz="1050" i="1" dirty="0">
                    <a:latin typeface="Cambria Math" panose="02040503050406030204" pitchFamily="18" charset="0"/>
                  </a:rPr>
                </a:br>
                <a:endParaRPr lang="nb-NO" sz="105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𝑜𝑢𝑡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are called the </a:t>
                </a:r>
                <a:r>
                  <a:rPr lang="en-US" sz="1800" b="1" dirty="0"/>
                  <a:t>key-length</a:t>
                </a:r>
                <a:r>
                  <a:rPr lang="en-US" sz="1800" dirty="0"/>
                  <a:t>,</a:t>
                </a:r>
                <a:r>
                  <a:rPr lang="en-US" sz="1800" b="1" dirty="0"/>
                  <a:t> input-length</a:t>
                </a:r>
                <a:r>
                  <a:rPr lang="en-US" sz="1800" dirty="0"/>
                  <a:t>,</a:t>
                </a:r>
                <a:r>
                  <a:rPr lang="en-US" sz="1800" b="1" dirty="0"/>
                  <a:t> </a:t>
                </a:r>
                <a:r>
                  <a:rPr lang="en-US" sz="1800" dirty="0"/>
                  <a:t>and </a:t>
                </a:r>
                <a:r>
                  <a:rPr lang="en-US" sz="1800" b="1" dirty="0"/>
                  <a:t>output-length </a:t>
                </a:r>
                <a:r>
                  <a:rPr lang="en-US" sz="1800" dirty="0"/>
                  <a:t>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1800" i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Think of a PRF as a </a:t>
                </a:r>
                <a:r>
                  <a:rPr lang="en-US" sz="1800" i="1" dirty="0"/>
                  <a:t>family</a:t>
                </a:r>
                <a:r>
                  <a:rPr lang="en-US" sz="1800" dirty="0"/>
                  <a:t> of functions: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600" dirty="0"/>
                  <a:t> we get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p>
                  </m:oMath>
                </a14:m>
                <a:r>
                  <a:rPr lang="en-US" sz="1600" dirty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1195784"/>
                <a:ext cx="9979955" cy="113263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pseudorandom function (PRF) </a:t>
                </a:r>
                <a:r>
                  <a:rPr lang="en-US" dirty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95784"/>
                <a:ext cx="9979955" cy="113263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623392" y="4478085"/>
                <a:ext cx="9979955" cy="1908907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pseudorandom permutation (PRP) </a:t>
                </a:r>
                <a:r>
                  <a:rPr lang="en-US" dirty="0"/>
                  <a:t>is a function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permutation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nb-NO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limUpp>
                      <m:limUp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r>
                      <a:rPr lang="nb-NO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478085"/>
                <a:ext cx="9979955" cy="1908907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7"/>
          <p:cNvSpPr/>
          <p:nvPr/>
        </p:nvSpPr>
        <p:spPr bwMode="auto">
          <a:xfrm>
            <a:off x="7367816" y="3179672"/>
            <a:ext cx="4557913" cy="1173253"/>
          </a:xfrm>
          <a:prstGeom prst="wedgeRoundRectCallout">
            <a:avLst>
              <a:gd name="adj1" fmla="val -75432"/>
              <a:gd name="adj2" fmla="val 74703"/>
              <a:gd name="adj3" fmla="val 16667"/>
            </a:avLst>
          </a:prstGeom>
          <a:solidFill>
            <a:srgbClr val="FCB4AA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PRP = block cipher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5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note: all PRPs are PRFs</a:t>
            </a:r>
            <a:br>
              <a:rPr lang="en-US" dirty="0"/>
            </a:br>
            <a:r>
              <a:rPr lang="en-US" dirty="0"/>
              <a:t>(but not all PRFs are PRPs!)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1_TEK4500-UIO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EB81B55-F791-4803-888B-7743A58A759A}" vid="{F26A13B7-FD25-4D65-8304-6D437B4B287E}"/>
    </a:ext>
  </a:extLst>
</a:theme>
</file>

<file path=ppt/theme/theme3.xml><?xml version="1.0" encoding="utf-8"?>
<a:theme xmlns:a="http://schemas.openxmlformats.org/drawingml/2006/main" name="2_TEK4500-UIO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00B050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B4AA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b="1" dirty="0" smtClean="0"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8081</TotalTime>
  <Words>1686</Words>
  <Application>Microsoft Office PowerPoint</Application>
  <PresentationFormat>Widescreen</PresentationFormat>
  <Paragraphs>972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</vt:lpstr>
      <vt:lpstr>Cambria Math</vt:lpstr>
      <vt:lpstr>Lucida Handwriting</vt:lpstr>
      <vt:lpstr>Times New Roman</vt:lpstr>
      <vt:lpstr>Wingdings</vt:lpstr>
      <vt:lpstr>TEK4500-UIO</vt:lpstr>
      <vt:lpstr>1_TEK4500-UIO</vt:lpstr>
      <vt:lpstr>2_TEK4500-UIO</vt:lpstr>
      <vt:lpstr>Lecture 2 – Block ciphers,  PRFs/PRPs, AES </vt:lpstr>
      <vt:lpstr>Ideal solution: secure channels</vt:lpstr>
      <vt:lpstr>Basic goals of cryptography</vt:lpstr>
      <vt:lpstr>Encryption schemes</vt:lpstr>
      <vt:lpstr>Block ciphers</vt:lpstr>
      <vt:lpstr>Block cipher applications (1)</vt:lpstr>
      <vt:lpstr>Block cipher applications (2)</vt:lpstr>
      <vt:lpstr>PowerPoint Presentation</vt:lpstr>
      <vt:lpstr>Pseudorandom functions (PRFs) and permutations (PRP)</vt:lpstr>
      <vt:lpstr>Permutations vs. functions</vt:lpstr>
      <vt:lpstr>Permutations vs. functions</vt:lpstr>
      <vt:lpstr>Block cipher security</vt:lpstr>
      <vt:lpstr>Random functions</vt:lpstr>
      <vt:lpstr>Random functions</vt:lpstr>
      <vt:lpstr>PRF – security; formal definition </vt:lpstr>
      <vt:lpstr>PRF – security; formal definition </vt:lpstr>
      <vt:lpstr>Understanding "advantage"</vt:lpstr>
      <vt:lpstr>Example</vt:lpstr>
      <vt:lpstr>Example</vt:lpstr>
      <vt:lpstr>Example</vt:lpstr>
      <vt:lpstr>Example</vt:lpstr>
      <vt:lpstr>Why is the PRF definition good?</vt:lpstr>
      <vt:lpstr>PRF PRP – security </vt:lpstr>
      <vt:lpstr>PRP security ⟹ PRF security</vt:lpstr>
      <vt:lpstr>PRF – security; equivalent view</vt:lpstr>
      <vt:lpstr>PRF – security; equivalent view</vt:lpstr>
      <vt:lpstr>PRF – security; equivalent view</vt:lpstr>
      <vt:lpstr>PRF – security; equivalent view</vt:lpstr>
      <vt:lpstr>Block ciphers – security</vt:lpstr>
      <vt:lpstr>Block ciphers – security</vt:lpstr>
      <vt:lpstr>PRF – security</vt:lpstr>
      <vt:lpstr>PRF – security; equivalent view</vt:lpstr>
      <vt:lpstr>PRF PRP – security; equivalent view</vt:lpstr>
      <vt:lpstr>PowerPoint Presentation</vt:lpstr>
      <vt:lpstr>Principles for designing block ciphers</vt:lpstr>
      <vt:lpstr>Block ciphers</vt:lpstr>
      <vt:lpstr>Advanced Encryption Standard </vt:lpstr>
      <vt:lpstr>AES</vt:lpstr>
      <vt:lpstr>AES-128</vt:lpstr>
      <vt:lpstr>AES round function</vt:lpstr>
      <vt:lpstr>AES round function - SubBytes</vt:lpstr>
      <vt:lpstr>AES round function - ShiftRows</vt:lpstr>
      <vt:lpstr>AES round function - MixColumns</vt:lpstr>
      <vt:lpstr>AES-128</vt:lpstr>
      <vt:lpstr>AES round</vt:lpstr>
      <vt:lpstr>AES round</vt:lpstr>
      <vt:lpstr>AES performance</vt:lpstr>
      <vt:lpstr>PowerPoint Presentation</vt:lpstr>
      <vt:lpstr>Attacks on block ciphers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306</cp:revision>
  <dcterms:created xsi:type="dcterms:W3CDTF">2020-06-02T10:31:43Z</dcterms:created>
  <dcterms:modified xsi:type="dcterms:W3CDTF">2022-08-31T12:46:02Z</dcterms:modified>
</cp:coreProperties>
</file>