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  <p:sldMasterId id="2147483693" r:id="rId2"/>
    <p:sldMasterId id="2147483701" r:id="rId3"/>
    <p:sldMasterId id="2147483718" r:id="rId4"/>
  </p:sldMasterIdLst>
  <p:notesMasterIdLst>
    <p:notesMasterId r:id="rId48"/>
  </p:notesMasterIdLst>
  <p:handoutMasterIdLst>
    <p:handoutMasterId r:id="rId49"/>
  </p:handoutMasterIdLst>
  <p:sldIdLst>
    <p:sldId id="327" r:id="rId5"/>
    <p:sldId id="398" r:id="rId6"/>
    <p:sldId id="339" r:id="rId7"/>
    <p:sldId id="432" r:id="rId8"/>
    <p:sldId id="422" r:id="rId9"/>
    <p:sldId id="429" r:id="rId10"/>
    <p:sldId id="435" r:id="rId11"/>
    <p:sldId id="401" r:id="rId12"/>
    <p:sldId id="406" r:id="rId13"/>
    <p:sldId id="438" r:id="rId14"/>
    <p:sldId id="437" r:id="rId15"/>
    <p:sldId id="328" r:id="rId16"/>
    <p:sldId id="343" r:id="rId17"/>
    <p:sldId id="350" r:id="rId18"/>
    <p:sldId id="333" r:id="rId19"/>
    <p:sldId id="345" r:id="rId20"/>
    <p:sldId id="407" r:id="rId21"/>
    <p:sldId id="409" r:id="rId22"/>
    <p:sldId id="347" r:id="rId23"/>
    <p:sldId id="354" r:id="rId24"/>
    <p:sldId id="352" r:id="rId25"/>
    <p:sldId id="356" r:id="rId26"/>
    <p:sldId id="355" r:id="rId27"/>
    <p:sldId id="358" r:id="rId28"/>
    <p:sldId id="374" r:id="rId29"/>
    <p:sldId id="375" r:id="rId30"/>
    <p:sldId id="376" r:id="rId31"/>
    <p:sldId id="377" r:id="rId32"/>
    <p:sldId id="378" r:id="rId33"/>
    <p:sldId id="415" r:id="rId34"/>
    <p:sldId id="416" r:id="rId35"/>
    <p:sldId id="417" r:id="rId36"/>
    <p:sldId id="418" r:id="rId37"/>
    <p:sldId id="387" r:id="rId38"/>
    <p:sldId id="423" r:id="rId39"/>
    <p:sldId id="433" r:id="rId40"/>
    <p:sldId id="365" r:id="rId41"/>
    <p:sldId id="421" r:id="rId42"/>
    <p:sldId id="428" r:id="rId43"/>
    <p:sldId id="369" r:id="rId44"/>
    <p:sldId id="425" r:id="rId45"/>
    <p:sldId id="426" r:id="rId46"/>
    <p:sldId id="397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CFF9DA"/>
    <a:srgbClr val="FFF5F3"/>
    <a:srgbClr val="E4E4F8"/>
    <a:srgbClr val="EEF9F4"/>
    <a:srgbClr val="FFDFDA"/>
    <a:srgbClr val="FCB4AA"/>
    <a:srgbClr val="FF8585"/>
    <a:srgbClr val="FCEDC8"/>
    <a:srgbClr val="F9D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89988" autoAdjust="0"/>
  </p:normalViewPr>
  <p:slideViewPr>
    <p:cSldViewPr snapToGrid="0" showGuides="1">
      <p:cViewPr varScale="1">
        <p:scale>
          <a:sx n="63" d="100"/>
          <a:sy n="63" d="100"/>
        </p:scale>
        <p:origin x="1038" y="72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D62D-4B77-4A2F-93D6-13F9CCFC96B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3420A-E794-4D2D-BB9A-E2B1E30E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7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02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55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003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Delivery</a:t>
            </a:r>
            <a:r>
              <a:rPr lang="en-US" baseline="0" dirty="0"/>
              <a:t> of K outside the "responsibility" of encryption scheme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31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80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08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29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34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52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19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2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85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1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24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47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8029802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745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836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884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17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43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76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61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87733" y="4118861"/>
            <a:ext cx="7751762" cy="1776412"/>
          </a:xfrm>
        </p:spPr>
        <p:txBody>
          <a:bodyPr/>
          <a:lstStyle>
            <a:lvl1pPr algn="ctr">
              <a:defRPr sz="3200" b="1"/>
            </a:lvl1pPr>
            <a:lvl2pPr algn="ctr">
              <a:defRPr sz="2800" b="1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80535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48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839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62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357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7465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95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87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11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080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088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624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534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62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541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399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407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2286740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510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7560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165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80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957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713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072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87733" y="4118861"/>
            <a:ext cx="7751762" cy="1776412"/>
          </a:xfrm>
        </p:spPr>
        <p:txBody>
          <a:bodyPr/>
          <a:lstStyle>
            <a:lvl1pPr algn="ctr">
              <a:defRPr sz="3200" b="1"/>
            </a:lvl1pPr>
            <a:lvl2pPr algn="ctr">
              <a:defRPr sz="2800" b="1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4182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0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6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518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7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2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73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02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6.png"/><Relationship Id="rId21" Type="http://schemas.openxmlformats.org/officeDocument/2006/relationships/image" Target="../media/image60.png"/><Relationship Id="rId7" Type="http://schemas.openxmlformats.org/officeDocument/2006/relationships/image" Target="../media/image32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2" Type="http://schemas.openxmlformats.org/officeDocument/2006/relationships/image" Target="../media/image45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5" Type="http://schemas.openxmlformats.org/officeDocument/2006/relationships/image" Target="../media/image31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7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32.png"/><Relationship Id="rId18" Type="http://schemas.openxmlformats.org/officeDocument/2006/relationships/image" Target="../media/image51.png"/><Relationship Id="rId3" Type="http://schemas.openxmlformats.org/officeDocument/2006/relationships/image" Target="../media/image47.png"/><Relationship Id="rId21" Type="http://schemas.openxmlformats.org/officeDocument/2006/relationships/image" Target="../media/image45.png"/><Relationship Id="rId7" Type="http://schemas.openxmlformats.org/officeDocument/2006/relationships/image" Target="../media/image54.png"/><Relationship Id="rId12" Type="http://schemas.microsoft.com/office/2007/relationships/hdphoto" Target="../media/hdphoto1.wdp"/><Relationship Id="rId17" Type="http://schemas.openxmlformats.org/officeDocument/2006/relationships/image" Target="../media/image50.png"/><Relationship Id="rId2" Type="http://schemas.openxmlformats.org/officeDocument/2006/relationships/image" Target="../media/image46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7.png"/><Relationship Id="rId11" Type="http://schemas.openxmlformats.org/officeDocument/2006/relationships/image" Target="../media/image31.png"/><Relationship Id="rId5" Type="http://schemas.openxmlformats.org/officeDocument/2006/relationships/image" Target="../media/image66.png"/><Relationship Id="rId15" Type="http://schemas.openxmlformats.org/officeDocument/2006/relationships/image" Target="../media/image48.png"/><Relationship Id="rId10" Type="http://schemas.openxmlformats.org/officeDocument/2006/relationships/image" Target="../media/image69.png"/><Relationship Id="rId19" Type="http://schemas.openxmlformats.org/officeDocument/2006/relationships/image" Target="../media/image52.png"/><Relationship Id="rId4" Type="http://schemas.openxmlformats.org/officeDocument/2006/relationships/image" Target="../media/image65.png"/><Relationship Id="rId9" Type="http://schemas.openxmlformats.org/officeDocument/2006/relationships/image" Target="../media/image58.png"/><Relationship Id="rId1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0.png"/><Relationship Id="rId9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4.png"/><Relationship Id="rId5" Type="http://schemas.openxmlformats.org/officeDocument/2006/relationships/image" Target="../media/image81.png"/><Relationship Id="rId4" Type="http://schemas.openxmlformats.org/officeDocument/2006/relationships/image" Target="../media/image720.png"/><Relationship Id="rId9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0.png"/><Relationship Id="rId7" Type="http://schemas.openxmlformats.org/officeDocument/2006/relationships/image" Target="../media/image8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90.png"/><Relationship Id="rId4" Type="http://schemas.openxmlformats.org/officeDocument/2006/relationships/image" Target="../media/image8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6.png"/><Relationship Id="rId5" Type="http://schemas.openxmlformats.org/officeDocument/2006/relationships/image" Target="../media/image490.png"/><Relationship Id="rId4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590.png"/><Relationship Id="rId7" Type="http://schemas.openxmlformats.org/officeDocument/2006/relationships/image" Target="../media/image88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17.xml"/><Relationship Id="rId11" Type="http://schemas.openxmlformats.org/officeDocument/2006/relationships/image" Target="../media/image95.png"/><Relationship Id="rId10" Type="http://schemas.openxmlformats.org/officeDocument/2006/relationships/image" Target="../media/image102.png"/><Relationship Id="rId4" Type="http://schemas.openxmlformats.org/officeDocument/2006/relationships/image" Target="../media/image600.png"/><Relationship Id="rId9" Type="http://schemas.openxmlformats.org/officeDocument/2006/relationships/image" Target="../media/image6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0.png"/><Relationship Id="rId13" Type="http://schemas.openxmlformats.org/officeDocument/2006/relationships/image" Target="../media/image640.png"/><Relationship Id="rId18" Type="http://schemas.openxmlformats.org/officeDocument/2006/relationships/image" Target="../media/image610.png"/><Relationship Id="rId12" Type="http://schemas.openxmlformats.org/officeDocument/2006/relationships/image" Target="../media/image1020.png"/><Relationship Id="rId17" Type="http://schemas.openxmlformats.org/officeDocument/2006/relationships/image" Target="../media/image600.png"/><Relationship Id="rId2" Type="http://schemas.openxmlformats.org/officeDocument/2006/relationships/image" Target="../media/image102.png"/><Relationship Id="rId16" Type="http://schemas.openxmlformats.org/officeDocument/2006/relationships/image" Target="../media/image580.png"/><Relationship Id="rId1" Type="http://schemas.openxmlformats.org/officeDocument/2006/relationships/slideLayout" Target="../slideLayouts/slideLayout17.xml"/><Relationship Id="rId11" Type="http://schemas.openxmlformats.org/officeDocument/2006/relationships/image" Target="../media/image1010.png"/><Relationship Id="rId15" Type="http://schemas.openxmlformats.org/officeDocument/2006/relationships/image" Target="../media/image100.png"/><Relationship Id="rId19" Type="http://schemas.openxmlformats.org/officeDocument/2006/relationships/image" Target="../media/image95.png"/></Relationships>
</file>

<file path=ppt/slides/_rels/slide2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40.png"/><Relationship Id="rId21" Type="http://schemas.openxmlformats.org/officeDocument/2006/relationships/image" Target="../media/image600.png"/><Relationship Id="rId17" Type="http://schemas.openxmlformats.org/officeDocument/2006/relationships/image" Target="../media/image650.png"/><Relationship Id="rId2" Type="http://schemas.openxmlformats.org/officeDocument/2006/relationships/image" Target="../media/image105.png"/><Relationship Id="rId16" Type="http://schemas.openxmlformats.org/officeDocument/2006/relationships/image" Target="../media/image1020.png"/><Relationship Id="rId20" Type="http://schemas.openxmlformats.org/officeDocument/2006/relationships/image" Target="../media/image580.png"/><Relationship Id="rId1" Type="http://schemas.openxmlformats.org/officeDocument/2006/relationships/slideLayout" Target="../slideLayouts/slideLayout17.xml"/><Relationship Id="rId15" Type="http://schemas.openxmlformats.org/officeDocument/2006/relationships/image" Target="../media/image1010.png"/><Relationship Id="rId23" Type="http://schemas.openxmlformats.org/officeDocument/2006/relationships/image" Target="../media/image95.png"/><Relationship Id="rId19" Type="http://schemas.openxmlformats.org/officeDocument/2006/relationships/image" Target="../media/image691.png"/><Relationship Id="rId22" Type="http://schemas.openxmlformats.org/officeDocument/2006/relationships/image" Target="../media/image6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40.png"/><Relationship Id="rId3" Type="http://schemas.openxmlformats.org/officeDocument/2006/relationships/image" Target="../media/image640.png"/><Relationship Id="rId7" Type="http://schemas.openxmlformats.org/officeDocument/2006/relationships/image" Target="../media/image610.png"/><Relationship Id="rId17" Type="http://schemas.openxmlformats.org/officeDocument/2006/relationships/image" Target="../media/image95.png"/><Relationship Id="rId2" Type="http://schemas.openxmlformats.org/officeDocument/2006/relationships/image" Target="../media/image650.png"/><Relationship Id="rId16" Type="http://schemas.openxmlformats.org/officeDocument/2006/relationships/image" Target="../media/image102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00.png"/><Relationship Id="rId5" Type="http://schemas.openxmlformats.org/officeDocument/2006/relationships/image" Target="../media/image580.png"/><Relationship Id="rId15" Type="http://schemas.openxmlformats.org/officeDocument/2006/relationships/image" Target="../media/image1010.png"/><Relationship Id="rId4" Type="http://schemas.openxmlformats.org/officeDocument/2006/relationships/image" Target="../media/image69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97.png"/><Relationship Id="rId18" Type="http://schemas.openxmlformats.org/officeDocument/2006/relationships/image" Target="../media/image99.png"/><Relationship Id="rId3" Type="http://schemas.openxmlformats.org/officeDocument/2006/relationships/image" Target="../media/image800.png"/><Relationship Id="rId21" Type="http://schemas.openxmlformats.org/officeDocument/2006/relationships/image" Target="../media/image108.png"/><Relationship Id="rId7" Type="http://schemas.openxmlformats.org/officeDocument/2006/relationships/image" Target="../media/image580.png"/><Relationship Id="rId12" Type="http://schemas.openxmlformats.org/officeDocument/2006/relationships/image" Target="../media/image951.png"/><Relationship Id="rId17" Type="http://schemas.openxmlformats.org/officeDocument/2006/relationships/image" Target="../media/image103.png"/><Relationship Id="rId2" Type="http://schemas.openxmlformats.org/officeDocument/2006/relationships/image" Target="../media/image700.png"/><Relationship Id="rId16" Type="http://schemas.openxmlformats.org/officeDocument/2006/relationships/image" Target="../media/image101.png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91.png"/><Relationship Id="rId5" Type="http://schemas.openxmlformats.org/officeDocument/2006/relationships/image" Target="../media/image640.png"/><Relationship Id="rId15" Type="http://schemas.openxmlformats.org/officeDocument/2006/relationships/image" Target="../media/image98.png"/><Relationship Id="rId10" Type="http://schemas.openxmlformats.org/officeDocument/2006/relationships/image" Target="../media/image102.png"/><Relationship Id="rId19" Type="http://schemas.openxmlformats.org/officeDocument/2006/relationships/image" Target="../media/image104.png"/><Relationship Id="rId4" Type="http://schemas.openxmlformats.org/officeDocument/2006/relationships/image" Target="../media/image650.png"/><Relationship Id="rId9" Type="http://schemas.openxmlformats.org/officeDocument/2006/relationships/image" Target="../media/image610.png"/><Relationship Id="rId14" Type="http://schemas.openxmlformats.org/officeDocument/2006/relationships/image" Target="../media/image88.png"/><Relationship Id="rId22" Type="http://schemas.openxmlformats.org/officeDocument/2006/relationships/image" Target="../media/image10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14" Type="http://schemas.openxmlformats.org/officeDocument/2006/relationships/image" Target="../media/image5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7" Type="http://schemas.openxmlformats.org/officeDocument/2006/relationships/image" Target="../media/image124.png"/><Relationship Id="rId12" Type="http://schemas.openxmlformats.org/officeDocument/2006/relationships/image" Target="../media/image122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8.xml"/><Relationship Id="rId11" Type="http://schemas.openxmlformats.org/officeDocument/2006/relationships/image" Target="../media/image107.png"/><Relationship Id="rId10" Type="http://schemas.openxmlformats.org/officeDocument/2006/relationships/image" Target="../media/image120.png"/><Relationship Id="rId9" Type="http://schemas.openxmlformats.org/officeDocument/2006/relationships/image" Target="../media/image119.png"/><Relationship Id="rId14" Type="http://schemas.openxmlformats.org/officeDocument/2006/relationships/image" Target="../media/image12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8.png"/><Relationship Id="rId7" Type="http://schemas.openxmlformats.org/officeDocument/2006/relationships/image" Target="../media/image124.png"/><Relationship Id="rId12" Type="http://schemas.openxmlformats.org/officeDocument/2006/relationships/image" Target="../media/image127.png"/><Relationship Id="rId17" Type="http://schemas.openxmlformats.org/officeDocument/2006/relationships/image" Target="../media/image125.png"/><Relationship Id="rId2" Type="http://schemas.openxmlformats.org/officeDocument/2006/relationships/image" Target="../media/image116.png"/><Relationship Id="rId16" Type="http://schemas.openxmlformats.org/officeDocument/2006/relationships/image" Target="../media/image129.png"/><Relationship Id="rId1" Type="http://schemas.openxmlformats.org/officeDocument/2006/relationships/slideLayout" Target="../slideLayouts/slideLayout18.xml"/><Relationship Id="rId11" Type="http://schemas.openxmlformats.org/officeDocument/2006/relationships/image" Target="../media/image126.png"/><Relationship Id="rId15" Type="http://schemas.openxmlformats.org/officeDocument/2006/relationships/image" Target="../media/image123.png"/><Relationship Id="rId10" Type="http://schemas.openxmlformats.org/officeDocument/2006/relationships/image" Target="../media/image120.png"/><Relationship Id="rId9" Type="http://schemas.openxmlformats.org/officeDocument/2006/relationships/image" Target="../media/image119.png"/><Relationship Id="rId14" Type="http://schemas.openxmlformats.org/officeDocument/2006/relationships/image" Target="../media/image12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23.png"/><Relationship Id="rId18" Type="http://schemas.openxmlformats.org/officeDocument/2006/relationships/image" Target="../media/image132.png"/><Relationship Id="rId3" Type="http://schemas.openxmlformats.org/officeDocument/2006/relationships/image" Target="../media/image116.png"/><Relationship Id="rId7" Type="http://schemas.openxmlformats.org/officeDocument/2006/relationships/image" Target="../media/image124.png"/><Relationship Id="rId12" Type="http://schemas.openxmlformats.org/officeDocument/2006/relationships/image" Target="../media/image120.png"/><Relationship Id="rId17" Type="http://schemas.openxmlformats.org/officeDocument/2006/relationships/image" Target="../media/image13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29.png"/><Relationship Id="rId20" Type="http://schemas.openxmlformats.org/officeDocument/2006/relationships/image" Target="../media/image134.png"/><Relationship Id="rId1" Type="http://schemas.openxmlformats.org/officeDocument/2006/relationships/slideLayout" Target="../slideLayouts/slideLayout18.xml"/><Relationship Id="rId11" Type="http://schemas.openxmlformats.org/officeDocument/2006/relationships/image" Target="../media/image119.png"/><Relationship Id="rId15" Type="http://schemas.openxmlformats.org/officeDocument/2006/relationships/image" Target="../media/image130.png"/><Relationship Id="rId10" Type="http://schemas.openxmlformats.org/officeDocument/2006/relationships/image" Target="../media/image122.png"/><Relationship Id="rId19" Type="http://schemas.openxmlformats.org/officeDocument/2006/relationships/image" Target="../media/image133.png"/><Relationship Id="rId9" Type="http://schemas.openxmlformats.org/officeDocument/2006/relationships/image" Target="../media/image118.png"/><Relationship Id="rId14" Type="http://schemas.openxmlformats.org/officeDocument/2006/relationships/image" Target="../media/image12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6.png"/><Relationship Id="rId18" Type="http://schemas.openxmlformats.org/officeDocument/2006/relationships/image" Target="../media/image133.png"/><Relationship Id="rId3" Type="http://schemas.openxmlformats.org/officeDocument/2006/relationships/image" Target="../media/image116.png"/><Relationship Id="rId21" Type="http://schemas.openxmlformats.org/officeDocument/2006/relationships/image" Target="../media/image137.png"/><Relationship Id="rId7" Type="http://schemas.openxmlformats.org/officeDocument/2006/relationships/image" Target="../media/image124.png"/><Relationship Id="rId12" Type="http://schemas.openxmlformats.org/officeDocument/2006/relationships/image" Target="../media/image123.png"/><Relationship Id="rId17" Type="http://schemas.openxmlformats.org/officeDocument/2006/relationships/image" Target="../media/image13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31.png"/><Relationship Id="rId20" Type="http://schemas.openxmlformats.org/officeDocument/2006/relationships/image" Target="../media/image110.png"/><Relationship Id="rId1" Type="http://schemas.openxmlformats.org/officeDocument/2006/relationships/slideLayout" Target="../slideLayouts/slideLayout18.xml"/><Relationship Id="rId11" Type="http://schemas.openxmlformats.org/officeDocument/2006/relationships/image" Target="../media/image120.png"/><Relationship Id="rId15" Type="http://schemas.openxmlformats.org/officeDocument/2006/relationships/image" Target="../media/image129.png"/><Relationship Id="rId23" Type="http://schemas.openxmlformats.org/officeDocument/2006/relationships/image" Target="../media/image125.png"/><Relationship Id="rId10" Type="http://schemas.openxmlformats.org/officeDocument/2006/relationships/image" Target="../media/image119.png"/><Relationship Id="rId19" Type="http://schemas.openxmlformats.org/officeDocument/2006/relationships/image" Target="../media/image135.png"/><Relationship Id="rId9" Type="http://schemas.openxmlformats.org/officeDocument/2006/relationships/image" Target="../media/image122.png"/><Relationship Id="rId14" Type="http://schemas.openxmlformats.org/officeDocument/2006/relationships/image" Target="../media/image130.png"/><Relationship Id="rId22" Type="http://schemas.openxmlformats.org/officeDocument/2006/relationships/image" Target="../media/image111.png"/></Relationships>
</file>

<file path=ppt/slides/_rels/slide3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40.png"/><Relationship Id="rId21" Type="http://schemas.openxmlformats.org/officeDocument/2006/relationships/image" Target="../media/image600.png"/><Relationship Id="rId17" Type="http://schemas.openxmlformats.org/officeDocument/2006/relationships/image" Target="../media/image650.png"/><Relationship Id="rId2" Type="http://schemas.openxmlformats.org/officeDocument/2006/relationships/image" Target="../media/image112.png"/><Relationship Id="rId16" Type="http://schemas.openxmlformats.org/officeDocument/2006/relationships/image" Target="../media/image1020.png"/><Relationship Id="rId20" Type="http://schemas.openxmlformats.org/officeDocument/2006/relationships/image" Target="../media/image580.png"/><Relationship Id="rId1" Type="http://schemas.openxmlformats.org/officeDocument/2006/relationships/slideLayout" Target="../slideLayouts/slideLayout17.xml"/><Relationship Id="rId15" Type="http://schemas.openxmlformats.org/officeDocument/2006/relationships/image" Target="../media/image1010.png"/><Relationship Id="rId23" Type="http://schemas.openxmlformats.org/officeDocument/2006/relationships/image" Target="../media/image109.png"/><Relationship Id="rId19" Type="http://schemas.openxmlformats.org/officeDocument/2006/relationships/image" Target="../media/image691.png"/><Relationship Id="rId22" Type="http://schemas.openxmlformats.org/officeDocument/2006/relationships/image" Target="../media/image6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0.png"/><Relationship Id="rId13" Type="http://schemas.openxmlformats.org/officeDocument/2006/relationships/image" Target="../media/image1210.png"/><Relationship Id="rId3" Type="http://schemas.openxmlformats.org/officeDocument/2006/relationships/image" Target="../media/image940.png"/><Relationship Id="rId12" Type="http://schemas.openxmlformats.org/officeDocument/2006/relationships/image" Target="../media/image100.png"/><Relationship Id="rId2" Type="http://schemas.openxmlformats.org/officeDocument/2006/relationships/image" Target="../media/image77.png"/><Relationship Id="rId16" Type="http://schemas.openxmlformats.org/officeDocument/2006/relationships/image" Target="../media/image69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70.png"/><Relationship Id="rId11" Type="http://schemas.openxmlformats.org/officeDocument/2006/relationships/image" Target="../media/image990.png"/><Relationship Id="rId5" Type="http://schemas.openxmlformats.org/officeDocument/2006/relationships/image" Target="../media/image950.png"/><Relationship Id="rId15" Type="http://schemas.openxmlformats.org/officeDocument/2006/relationships/image" Target="../media/image980.png"/><Relationship Id="rId10" Type="http://schemas.openxmlformats.org/officeDocument/2006/relationships/image" Target="../media/image971.png"/><Relationship Id="rId4" Type="http://schemas.openxmlformats.org/officeDocument/2006/relationships/image" Target="../media/image96.png"/><Relationship Id="rId9" Type="http://schemas.openxmlformats.org/officeDocument/2006/relationships/image" Target="../media/image981.png"/><Relationship Id="rId14" Type="http://schemas.openxmlformats.org/officeDocument/2006/relationships/image" Target="../media/image12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46.png"/><Relationship Id="rId3" Type="http://schemas.openxmlformats.org/officeDocument/2006/relationships/image" Target="../media/image151.png"/><Relationship Id="rId7" Type="http://schemas.openxmlformats.org/officeDocument/2006/relationships/image" Target="../media/image142.png"/><Relationship Id="rId12" Type="http://schemas.openxmlformats.org/officeDocument/2006/relationships/image" Target="../media/image145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1.png"/><Relationship Id="rId11" Type="http://schemas.openxmlformats.org/officeDocument/2006/relationships/image" Target="../media/image159.png"/><Relationship Id="rId5" Type="http://schemas.openxmlformats.org/officeDocument/2006/relationships/image" Target="../media/image140.png"/><Relationship Id="rId15" Type="http://schemas.openxmlformats.org/officeDocument/2006/relationships/image" Target="../media/image148.png"/><Relationship Id="rId10" Type="http://schemas.openxmlformats.org/officeDocument/2006/relationships/image" Target="../media/image144.png"/><Relationship Id="rId4" Type="http://schemas.openxmlformats.org/officeDocument/2006/relationships/image" Target="../media/image139.png"/><Relationship Id="rId9" Type="http://schemas.openxmlformats.org/officeDocument/2006/relationships/image" Target="../media/image143.png"/><Relationship Id="rId14" Type="http://schemas.openxmlformats.org/officeDocument/2006/relationships/image" Target="../media/image14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2.png"/><Relationship Id="rId21" Type="http://schemas.openxmlformats.org/officeDocument/2006/relationships/image" Target="../media/image178.png"/><Relationship Id="rId7" Type="http://schemas.openxmlformats.org/officeDocument/2006/relationships/image" Target="../media/image157.png"/><Relationship Id="rId12" Type="http://schemas.openxmlformats.org/officeDocument/2006/relationships/image" Target="../media/image163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5.png"/><Relationship Id="rId11" Type="http://schemas.openxmlformats.org/officeDocument/2006/relationships/image" Target="../media/image162.png"/><Relationship Id="rId5" Type="http://schemas.openxmlformats.org/officeDocument/2006/relationships/image" Target="../media/image154.png"/><Relationship Id="rId15" Type="http://schemas.openxmlformats.org/officeDocument/2006/relationships/image" Target="../media/image177.png"/><Relationship Id="rId23" Type="http://schemas.openxmlformats.org/officeDocument/2006/relationships/image" Target="../media/image165.png"/><Relationship Id="rId10" Type="http://schemas.openxmlformats.org/officeDocument/2006/relationships/image" Target="../media/image161.png"/><Relationship Id="rId4" Type="http://schemas.openxmlformats.org/officeDocument/2006/relationships/image" Target="../media/image153.png"/><Relationship Id="rId9" Type="http://schemas.openxmlformats.org/officeDocument/2006/relationships/image" Target="../media/image160.png"/><Relationship Id="rId22" Type="http://schemas.openxmlformats.org/officeDocument/2006/relationships/image" Target="../media/image164.png"/><Relationship Id="rId27" Type="http://schemas.openxmlformats.org/officeDocument/2006/relationships/image" Target="../media/image5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12" Type="http://schemas.openxmlformats.org/officeDocument/2006/relationships/image" Target="../media/image175.png"/><Relationship Id="rId2" Type="http://schemas.openxmlformats.org/officeDocument/2006/relationships/image" Target="../media/image109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5" Type="http://schemas.openxmlformats.org/officeDocument/2006/relationships/image" Target="../media/image168.png"/><Relationship Id="rId15" Type="http://schemas.openxmlformats.org/officeDocument/2006/relationships/image" Target="../media/image180.png"/><Relationship Id="rId10" Type="http://schemas.openxmlformats.org/officeDocument/2006/relationships/image" Target="../media/image173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Relationship Id="rId14" Type="http://schemas.openxmlformats.org/officeDocument/2006/relationships/image" Target="../media/image179.png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3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70.png"/><Relationship Id="rId5" Type="http://schemas.openxmlformats.org/officeDocument/2006/relationships/image" Target="../media/image270.png"/><Relationship Id="rId4" Type="http://schemas.microsoft.com/office/2007/relationships/hdphoto" Target="../media/hdphoto3.wdp"/><Relationship Id="rId9" Type="http://schemas.openxmlformats.org/officeDocument/2006/relationships/image" Target="../media/image5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12" Type="http://schemas.microsoft.com/office/2007/relationships/hdphoto" Target="../media/hdphoto5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10.png"/><Relationship Id="rId11" Type="http://schemas.openxmlformats.org/officeDocument/2006/relationships/image" Target="../media/image113.png"/><Relationship Id="rId5" Type="http://schemas.openxmlformats.org/officeDocument/2006/relationships/image" Target="../media/image611.png"/><Relationship Id="rId10" Type="http://schemas.openxmlformats.org/officeDocument/2006/relationships/image" Target="../media/image1100.png"/><Relationship Id="rId4" Type="http://schemas.microsoft.com/office/2007/relationships/hdphoto" Target="../media/hdphoto3.wdp"/><Relationship Id="rId9" Type="http://schemas.openxmlformats.org/officeDocument/2006/relationships/image" Target="../media/image51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5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26" Type="http://schemas.openxmlformats.org/officeDocument/2006/relationships/image" Target="../media/image130.png"/><Relationship Id="rId3" Type="http://schemas.openxmlformats.org/officeDocument/2006/relationships/image" Target="../media/image28.png"/><Relationship Id="rId21" Type="http://schemas.openxmlformats.org/officeDocument/2006/relationships/image" Target="../media/image125.png"/><Relationship Id="rId7" Type="http://schemas.microsoft.com/office/2007/relationships/hdphoto" Target="../media/hdphoto1.wdp"/><Relationship Id="rId25" Type="http://schemas.openxmlformats.org/officeDocument/2006/relationships/image" Target="../media/image129.png"/><Relationship Id="rId2" Type="http://schemas.openxmlformats.org/officeDocument/2006/relationships/image" Target="../media/image132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png"/><Relationship Id="rId24" Type="http://schemas.openxmlformats.org/officeDocument/2006/relationships/image" Target="../media/image128.png"/><Relationship Id="rId5" Type="http://schemas.openxmlformats.org/officeDocument/2006/relationships/image" Target="../media/image30.png"/><Relationship Id="rId23" Type="http://schemas.openxmlformats.org/officeDocument/2006/relationships/image" Target="../media/image127.png"/><Relationship Id="rId4" Type="http://schemas.openxmlformats.org/officeDocument/2006/relationships/image" Target="../media/image29.png"/><Relationship Id="rId9" Type="http://schemas.microsoft.com/office/2007/relationships/hdphoto" Target="../media/hdphoto2.wdp"/><Relationship Id="rId22" Type="http://schemas.openxmlformats.org/officeDocument/2006/relationships/image" Target="../media/image12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40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12" Type="http://schemas.openxmlformats.org/officeDocument/2006/relationships/image" Target="../media/image39.png"/><Relationship Id="rId2" Type="http://schemas.openxmlformats.org/officeDocument/2006/relationships/image" Target="../media/image290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11" Type="http://schemas.openxmlformats.org/officeDocument/2006/relationships/image" Target="../media/image371.png"/><Relationship Id="rId5" Type="http://schemas.openxmlformats.org/officeDocument/2006/relationships/image" Target="../media/image34.png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4" Type="http://schemas.microsoft.com/office/2007/relationships/hdphoto" Target="../media/hdphoto3.wdp"/><Relationship Id="rId9" Type="http://schemas.openxmlformats.org/officeDocument/2006/relationships/image" Target="../media/image37.png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0.png"/><Relationship Id="rId18" Type="http://schemas.openxmlformats.org/officeDocument/2006/relationships/image" Target="../media/image41.png"/><Relationship Id="rId3" Type="http://schemas.openxmlformats.org/officeDocument/2006/relationships/image" Target="../media/image33.png"/><Relationship Id="rId12" Type="http://schemas.openxmlformats.org/officeDocument/2006/relationships/image" Target="../media/image380.png"/><Relationship Id="rId2" Type="http://schemas.openxmlformats.org/officeDocument/2006/relationships/image" Target="../media/image290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11" Type="http://schemas.openxmlformats.org/officeDocument/2006/relationships/image" Target="../media/image370.png"/><Relationship Id="rId5" Type="http://schemas.openxmlformats.org/officeDocument/2006/relationships/image" Target="../media/image34.png"/><Relationship Id="rId15" Type="http://schemas.openxmlformats.org/officeDocument/2006/relationships/image" Target="../media/image36.png"/><Relationship Id="rId10" Type="http://schemas.openxmlformats.org/officeDocument/2006/relationships/image" Target="../media/image360.png"/><Relationship Id="rId19" Type="http://schemas.openxmlformats.org/officeDocument/2006/relationships/image" Target="../media/image440.png"/><Relationship Id="rId4" Type="http://schemas.microsoft.com/office/2007/relationships/hdphoto" Target="../media/hdphoto3.wdp"/><Relationship Id="rId9" Type="http://schemas.openxmlformats.org/officeDocument/2006/relationships/image" Target="../media/image350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/>
              <a:t>Lecture 3 – Symmetric encryption, IND-CPA,</a:t>
            </a:r>
            <a:br>
              <a:rPr lang="nb-NO" dirty="0"/>
            </a:br>
            <a:r>
              <a:rPr lang="nb-NO" dirty="0"/>
              <a:t>CTR, CBC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TEK4500</a:t>
            </a:r>
          </a:p>
          <a:p>
            <a:r>
              <a:rPr lang="nb-NO"/>
              <a:t>07.09.2022 </a:t>
            </a:r>
            <a:endParaRPr lang="nb-NO" dirty="0"/>
          </a:p>
          <a:p>
            <a:r>
              <a:rPr lang="nb-NO" dirty="0"/>
              <a:t>Håkon Jacobsen</a:t>
            </a:r>
          </a:p>
          <a:p>
            <a:r>
              <a:rPr lang="nb-NO" dirty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IND-CPA insecurity of ECB mode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98941" y="6131235"/>
            <a:ext cx="650587" cy="324680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026470"/>
                  </p:ext>
                </p:extLst>
              </p:nvPr>
            </p:nvGraphicFramePr>
            <p:xfrm>
              <a:off x="837132" y="1281833"/>
              <a:ext cx="3096694" cy="17375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9669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49411">
                    <a:tc>
                      <a:txBody>
                        <a:bodyPr/>
                        <a:lstStyle/>
                        <a:p>
                          <a:r>
                            <a:rPr lang="nb-NO" sz="1600" b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Adversary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oMath>
                          </a14:m>
                          <a:endParaRPr lang="en-US" sz="16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8818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Query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⋅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on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twice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Receive back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if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output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else, output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026470"/>
                  </p:ext>
                </p:extLst>
              </p:nvPr>
            </p:nvGraphicFramePr>
            <p:xfrm>
              <a:off x="837132" y="1281833"/>
              <a:ext cx="3096694" cy="17375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9669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494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96" t="-5172" r="-393" b="-3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3881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96" t="-26754" r="-393" b="-8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4010447"/>
                  </p:ext>
                </p:extLst>
              </p:nvPr>
            </p:nvGraphicFramePr>
            <p:xfrm>
              <a:off x="8314326" y="1526060"/>
              <a:ext cx="1377610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761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18990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81778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9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9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ECB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9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Enc</m:t>
                                  </m:r>
                                </m:e>
                                <m:sub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4010447"/>
                  </p:ext>
                </p:extLst>
              </p:nvPr>
            </p:nvGraphicFramePr>
            <p:xfrm>
              <a:off x="8314326" y="1526060"/>
              <a:ext cx="1377610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761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41" t="-46988" r="-881" b="-2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7759413"/>
                  </p:ext>
                </p:extLst>
              </p:nvPr>
            </p:nvGraphicFramePr>
            <p:xfrm>
              <a:off x="10376220" y="1526060"/>
              <a:ext cx="1384409" cy="7126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440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43176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69461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9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9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9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ECB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9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Enc</m:t>
                                  </m:r>
                                </m:e>
                                <m:sub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d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7759413"/>
                  </p:ext>
                </p:extLst>
              </p:nvPr>
            </p:nvGraphicFramePr>
            <p:xfrm>
              <a:off x="10376220" y="1526060"/>
              <a:ext cx="1384409" cy="7126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4409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243176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4694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39" t="-52564" r="-877" b="-25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9916348" y="2639417"/>
            <a:ext cx="508475" cy="632158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 bwMode="auto">
          <a:xfrm>
            <a:off x="9435440" y="2362132"/>
            <a:ext cx="478488" cy="33334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10339333" y="2372582"/>
            <a:ext cx="524135" cy="37478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7" b="100000" l="0" r="100000">
                        <a14:foregroundMark x1="40928" y1="9235" x2="35443" y2="9668"/>
                        <a14:foregroundMark x1="34599" y1="6926" x2="31435" y2="8225"/>
                        <a14:foregroundMark x1="31646" y1="7359" x2="26371" y2="8514"/>
                        <a14:foregroundMark x1="27004" y1="3896" x2="39873" y2="2020"/>
                        <a14:foregroundMark x1="27426" y1="18759" x2="23629" y2="30880"/>
                        <a14:foregroundMark x1="35443" y1="43867" x2="35654" y2="41991"/>
                        <a14:foregroundMark x1="32911" y1="46032" x2="32911" y2="44733"/>
                        <a14:foregroundMark x1="31224" y1="1154" x2="36287" y2="433"/>
                        <a14:foregroundMark x1="87131" y1="79654" x2="86920" y2="76335"/>
                        <a14:foregroundMark x1="82489" y1="92496" x2="82489" y2="92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361" y="1721146"/>
            <a:ext cx="203322" cy="2972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 rot="2176594">
                <a:off x="9445275" y="2266224"/>
                <a:ext cx="331695" cy="23089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9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9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b-NO" sz="9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b-NO" sz="900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nb-NO" sz="9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9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b-NO" sz="9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r>
                  <a:rPr lang="nb-NO" sz="9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900" b="0" i="1" dirty="0">
                    <a:latin typeface="Cambria Math" panose="02040503050406030204" pitchFamily="18" charset="0"/>
                  </a:rPr>
                </a:br>
                <a:endParaRPr lang="nb-NO" sz="9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76594">
                <a:off x="9445275" y="2266224"/>
                <a:ext cx="331695" cy="230897"/>
              </a:xfrm>
              <a:prstGeom prst="rect">
                <a:avLst/>
              </a:prstGeom>
              <a:blipFill rotWithShape="0">
                <a:blip r:embed="rId9"/>
                <a:stretch>
                  <a:fillRect r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 rot="2111927">
                <a:off x="9556444" y="2552344"/>
                <a:ext cx="300552" cy="23089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9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sz="9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9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nb-NO" sz="9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1927">
                <a:off x="9556444" y="2552344"/>
                <a:ext cx="300552" cy="23089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val Callout 39"/>
              <p:cNvSpPr/>
              <p:nvPr/>
            </p:nvSpPr>
            <p:spPr bwMode="auto">
              <a:xfrm>
                <a:off x="8822057" y="2774895"/>
                <a:ext cx="917894" cy="454941"/>
              </a:xfrm>
              <a:prstGeom prst="wedgeEllipseCallout">
                <a:avLst>
                  <a:gd name="adj1" fmla="val 73683"/>
                  <a:gd name="adj2" fmla="val -36013"/>
                </a:avLst>
              </a:prstGeom>
              <a:solidFill>
                <a:srgbClr val="FEE9E6"/>
              </a:solidFill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900" b="1" dirty="0"/>
                  <a:t>I’m in World </a:t>
                </a:r>
                <a14:m>
                  <m:oMath xmlns:m="http://schemas.openxmlformats.org/officeDocument/2006/math">
                    <m:r>
                      <a:rPr lang="nb-NO" sz="9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9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900" b="1" dirty="0"/>
              </a:p>
            </p:txBody>
          </p:sp>
        </mc:Choice>
        <mc:Fallback xmlns="">
          <p:sp>
            <p:nvSpPr>
              <p:cNvPr id="40" name="Oval Callout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22057" y="2774895"/>
                <a:ext cx="917894" cy="454941"/>
              </a:xfrm>
              <a:prstGeom prst="wedgeEllipseCallout">
                <a:avLst>
                  <a:gd name="adj1" fmla="val 73683"/>
                  <a:gd name="adj2" fmla="val -36013"/>
                </a:avLst>
              </a:prstGeom>
              <a:blipFill rotWithShape="0">
                <a:blip r:embed="rId11"/>
                <a:stretch>
                  <a:fillRect/>
                </a:stretch>
              </a:blipFill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 rot="19534002">
                <a:off x="10449032" y="2382485"/>
                <a:ext cx="174087" cy="236578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9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9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b-NO" sz="9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b-NO" sz="900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nb-NO" sz="9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9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b-NO" sz="9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r>
                  <a:rPr lang="nb-NO" sz="9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900" b="0" i="1" dirty="0">
                    <a:latin typeface="Cambria Math" panose="02040503050406030204" pitchFamily="18" charset="0"/>
                  </a:rPr>
                </a:br>
                <a:endParaRPr lang="nb-NO" sz="9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34002">
                <a:off x="10449032" y="2382485"/>
                <a:ext cx="174087" cy="236578"/>
              </a:xfrm>
              <a:prstGeom prst="rect">
                <a:avLst/>
              </a:prstGeom>
              <a:blipFill rotWithShape="0">
                <a:blip r:embed="rId12"/>
                <a:stretch>
                  <a:fillRect t="-26531" r="-44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 rot="19535802">
                <a:off x="10356503" y="2612337"/>
                <a:ext cx="322581" cy="236578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9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sz="9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sz="9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sz="9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r>
                  <a:rPr lang="nb-NO" sz="9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900" b="0" i="1" dirty="0">
                    <a:latin typeface="Cambria Math" panose="02040503050406030204" pitchFamily="18" charset="0"/>
                  </a:rPr>
                </a:br>
                <a:endParaRPr lang="nb-NO" sz="9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35802">
                <a:off x="10356503" y="2612337"/>
                <a:ext cx="322581" cy="23657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855528" y="2029922"/>
                <a:ext cx="44510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9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5528" y="2029922"/>
                <a:ext cx="445102" cy="2308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898091" y="3423763"/>
                <a:ext cx="2516650" cy="4590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1600" b="1" i="1">
                                      <a:latin typeface="Cambria Math" panose="02040503050406030204" pitchFamily="18" charset="0"/>
                                    </a:rPr>
                                    <m:t>𝐄𝐱𝐩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</a:rPr>
                                    <m:t>ECB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</a:rPr>
                                    <m:t>ind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–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</a:rPr>
                                    <m:t>cpa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true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091" y="3423763"/>
                <a:ext cx="2516650" cy="459036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298368" y="5023737"/>
                <a:ext cx="175940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          1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368" y="5023737"/>
                <a:ext cx="1759407" cy="338554"/>
              </a:xfrm>
              <a:prstGeom prst="rect">
                <a:avLst/>
              </a:prstGeom>
              <a:blipFill rotWithShape="0">
                <a:blip r:embed="rId1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298368" y="3997248"/>
                <a:ext cx="590205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sepChr m:val="∣"/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nb-NO" sz="1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func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 </m:t>
                    </m:r>
                    <m:func>
                      <m:func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sepChr m:val="∣"/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nb-NO" sz="1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func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368" y="3997248"/>
                <a:ext cx="5902059" cy="338554"/>
              </a:xfrm>
              <a:prstGeom prst="rect">
                <a:avLst/>
              </a:prstGeom>
              <a:blipFill rotWithShape="0">
                <a:blip r:embed="rId17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298368" y="4510492"/>
                <a:ext cx="283224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sepChr m:val="∣"/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⋅1</m:t>
                    </m:r>
                    <m:r>
                      <m:rPr>
                        <m:lit/>
                      </m:rPr>
                      <a:rPr lang="nb-NO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2    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368" y="4510492"/>
                <a:ext cx="2832243" cy="338554"/>
              </a:xfrm>
              <a:prstGeom prst="rect">
                <a:avLst/>
              </a:prstGeom>
              <a:blipFill rotWithShape="0">
                <a:blip r:embed="rId18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298368" y="3484004"/>
                <a:ext cx="156339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368" y="3484004"/>
                <a:ext cx="1563391" cy="33855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3298368" y="5507173"/>
                <a:ext cx="519793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          1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2                               +  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1 −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⋅1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2 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368" y="5507173"/>
                <a:ext cx="5197932" cy="338554"/>
              </a:xfrm>
              <a:prstGeom prst="rect">
                <a:avLst/>
              </a:prstGeom>
              <a:blipFill rotWithShape="0">
                <a:blip r:embed="rId20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3303940" y="6023193"/>
                <a:ext cx="1753835" cy="568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 1  −    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940" y="6023193"/>
                <a:ext cx="1753835" cy="56829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880831" y="4517552"/>
                <a:ext cx="184870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831" y="4517552"/>
                <a:ext cx="1848707" cy="338554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6103345" y="4510491"/>
                <a:ext cx="3480304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lang="nb-NO" sz="16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sepChr m:val="∣"/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  <m:e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d>
                          </m:e>
                        </m:func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⋅1</m:t>
                    </m:r>
                    <m:r>
                      <m:rPr>
                        <m:lit/>
                      </m:rPr>
                      <a:rPr lang="nb-NO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2    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345" y="4510491"/>
                <a:ext cx="3480304" cy="338554"/>
              </a:xfrm>
              <a:prstGeom prst="rect">
                <a:avLst/>
              </a:prstGeom>
              <a:blipFill rotWithShape="0">
                <a:blip r:embed="rId23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880831" y="5023737"/>
                <a:ext cx="184870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831" y="5023737"/>
                <a:ext cx="1848707" cy="338554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107664" y="5016676"/>
                <a:ext cx="3480304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lang="nb-NO" sz="16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sepChr m:val="∣"/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d>
                          </m:e>
                        </m:func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⋅1</m:t>
                    </m:r>
                    <m:r>
                      <m:rPr>
                        <m:lit/>
                      </m:rPr>
                      <a:rPr lang="nb-NO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2    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664" y="5016676"/>
                <a:ext cx="3480304" cy="338554"/>
              </a:xfrm>
              <a:prstGeom prst="rect">
                <a:avLst/>
              </a:prstGeom>
              <a:blipFill rotWithShape="0">
                <a:blip r:embed="rId25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35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0" grpId="0"/>
      <p:bldP spid="51" grpId="0"/>
      <p:bldP spid="27" grpId="0"/>
      <p:bldP spid="49" grpId="0" animBg="1"/>
      <p:bldP spid="28" grpId="0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IND-CPA insecurity of ECB mode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98941" y="6131235"/>
            <a:ext cx="650587" cy="324680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4010447"/>
                  </p:ext>
                </p:extLst>
              </p:nvPr>
            </p:nvGraphicFramePr>
            <p:xfrm>
              <a:off x="8314326" y="1526060"/>
              <a:ext cx="1377610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761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18990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81778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9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9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ECB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9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Enc</m:t>
                                  </m:r>
                                </m:e>
                                <m:sub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4010447"/>
                  </p:ext>
                </p:extLst>
              </p:nvPr>
            </p:nvGraphicFramePr>
            <p:xfrm>
              <a:off x="8314326" y="1526060"/>
              <a:ext cx="1377610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761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41" t="-46988" r="-881" b="-2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7759413"/>
                  </p:ext>
                </p:extLst>
              </p:nvPr>
            </p:nvGraphicFramePr>
            <p:xfrm>
              <a:off x="10376220" y="1526060"/>
              <a:ext cx="1384409" cy="7126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440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43176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69461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9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9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9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ECB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9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Enc</m:t>
                                  </m:r>
                                </m:e>
                                <m:sub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d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7759413"/>
                  </p:ext>
                </p:extLst>
              </p:nvPr>
            </p:nvGraphicFramePr>
            <p:xfrm>
              <a:off x="10376220" y="1526060"/>
              <a:ext cx="1384409" cy="7126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4409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243176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4694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39" t="-52564" r="-877" b="-25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164006" y="4912753"/>
                <a:ext cx="2357120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2⋅</m:t>
                          </m:r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1− </m:t>
                              </m:r>
                              <m:f>
                                <m:f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006" y="4912753"/>
                <a:ext cx="2357120" cy="6455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8269669" y="4951384"/>
                <a:ext cx="1117229" cy="5682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1−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669" y="4951384"/>
                <a:ext cx="1117229" cy="5682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253548" y="5066255"/>
                <a:ext cx="60875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≈ 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548" y="5066255"/>
                <a:ext cx="608756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898091" y="3423763"/>
                <a:ext cx="2516650" cy="4590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1600" b="1" i="1">
                                      <a:latin typeface="Cambria Math" panose="02040503050406030204" pitchFamily="18" charset="0"/>
                                    </a:rPr>
                                    <m:t>𝐄𝐱𝐩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</a:rPr>
                                    <m:t>ECB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</a:rPr>
                                    <m:t>ind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–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</a:rPr>
                                    <m:t>cpa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true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091" y="3423763"/>
                <a:ext cx="2516650" cy="45903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943811" y="4983125"/>
                <a:ext cx="5428089" cy="504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ECB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b-NO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1">
                                      <a:latin typeface="Cambria Math" panose="02040503050406030204" pitchFamily="18" charset="0"/>
                                    </a:rPr>
                                    <m:t>𝐄𝐱</m:t>
                                  </m:r>
                                  <m:sSubSup>
                                    <m:sSubSupPr>
                                      <m:ctrlPr>
                                        <a:rPr lang="nb-NO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nb-NO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nb-NO">
                                          <a:latin typeface="Cambria Math" panose="02040503050406030204" pitchFamily="18" charset="0"/>
                                        </a:rPr>
                                        <m:t>ind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–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cpa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b-NO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>
                                      <a:latin typeface="Cambria Math" panose="02040503050406030204" pitchFamily="18" charset="0"/>
                                    </a:rPr>
                                    <m:t>true</m:t>
                                  </m:r>
                                </m:e>
                              </m:d>
                            </m:e>
                          </m:func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811" y="4983125"/>
                <a:ext cx="5428089" cy="50481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298368" y="3484004"/>
                <a:ext cx="156339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368" y="3484004"/>
                <a:ext cx="1563391" cy="3385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551175" y="3340104"/>
                <a:ext cx="1273632" cy="5682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1 − 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175" y="3340104"/>
                <a:ext cx="1273632" cy="56829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8822057" y="1721146"/>
            <a:ext cx="2041411" cy="1550429"/>
            <a:chOff x="8822057" y="1721146"/>
            <a:chExt cx="2041411" cy="1550429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46" t="10399" r="23520" b="9309"/>
            <a:stretch/>
          </p:blipFill>
          <p:spPr>
            <a:xfrm>
              <a:off x="9916348" y="2639417"/>
              <a:ext cx="508475" cy="632158"/>
            </a:xfrm>
            <a:prstGeom prst="rect">
              <a:avLst/>
            </a:prstGeom>
          </p:spPr>
        </p:pic>
        <p:cxnSp>
          <p:nvCxnSpPr>
            <p:cNvPr id="37" name="Straight Arrow Connector 36"/>
            <p:cNvCxnSpPr/>
            <p:nvPr/>
          </p:nvCxnSpPr>
          <p:spPr bwMode="auto">
            <a:xfrm>
              <a:off x="9435440" y="2362132"/>
              <a:ext cx="478488" cy="33334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sm" len="sm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/>
            <p:nvPr/>
          </p:nvCxnSpPr>
          <p:spPr bwMode="auto">
            <a:xfrm flipH="1">
              <a:off x="10339333" y="2372582"/>
              <a:ext cx="524135" cy="37478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sm" len="sm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77" b="100000" l="0" r="100000">
                          <a14:foregroundMark x1="40928" y1="9235" x2="35443" y2="9668"/>
                          <a14:foregroundMark x1="34599" y1="6926" x2="31435" y2="8225"/>
                          <a14:foregroundMark x1="31646" y1="7359" x2="26371" y2="8514"/>
                          <a14:foregroundMark x1="27004" y1="3896" x2="39873" y2="2020"/>
                          <a14:foregroundMark x1="27426" y1="18759" x2="23629" y2="30880"/>
                          <a14:foregroundMark x1="35443" y1="43867" x2="35654" y2="41991"/>
                          <a14:foregroundMark x1="32911" y1="46032" x2="32911" y2="44733"/>
                          <a14:foregroundMark x1="31224" y1="1154" x2="36287" y2="433"/>
                          <a14:foregroundMark x1="87131" y1="79654" x2="86920" y2="76335"/>
                          <a14:foregroundMark x1="82489" y1="92496" x2="82489" y2="924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7361" y="1721146"/>
              <a:ext cx="203322" cy="29726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 rot="2176594">
                  <a:off x="9445275" y="2266224"/>
                  <a:ext cx="331695" cy="230897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r>
                    <a:rPr lang="nb-NO" sz="900" b="0" i="1" dirty="0">
                      <a:latin typeface="Cambria Math" panose="02040503050406030204" pitchFamily="18" charset="0"/>
                    </a:rPr>
                    <a:t/>
                  </a:r>
                  <a:br>
                    <a:rPr lang="nb-NO" sz="900" b="0" i="1" dirty="0">
                      <a:latin typeface="Cambria Math" panose="02040503050406030204" pitchFamily="18" charset="0"/>
                    </a:rPr>
                  </a:br>
                  <a:endParaRPr lang="nb-NO" sz="900" b="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76594">
                  <a:off x="9445275" y="2266224"/>
                  <a:ext cx="331695" cy="23089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r="-4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 rot="2111927">
                  <a:off x="9556444" y="2552344"/>
                  <a:ext cx="300552" cy="230897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nb-NO" sz="900" b="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11927">
                  <a:off x="9556444" y="2552344"/>
                  <a:ext cx="300552" cy="23089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Oval Callout 55"/>
                <p:cNvSpPr/>
                <p:nvPr/>
              </p:nvSpPr>
              <p:spPr bwMode="auto">
                <a:xfrm>
                  <a:off x="8822057" y="2774895"/>
                  <a:ext cx="917894" cy="454941"/>
                </a:xfrm>
                <a:prstGeom prst="wedgeEllipseCallout">
                  <a:avLst>
                    <a:gd name="adj1" fmla="val 73683"/>
                    <a:gd name="adj2" fmla="val -36013"/>
                  </a:avLst>
                </a:prstGeom>
                <a:solidFill>
                  <a:srgbClr val="FEE9E6"/>
                </a:solidFill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 wrap="none" rtlCol="0" anchor="ctr"/>
                <a:lstStyle/>
                <a:p>
                  <a:pPr algn="ctr"/>
                  <a:r>
                    <a:rPr lang="en-US" sz="900" b="1" dirty="0"/>
                    <a:t>I’m in World </a:t>
                  </a:r>
                  <a14:m>
                    <m:oMath xmlns:m="http://schemas.openxmlformats.org/officeDocument/2006/math">
                      <m:r>
                        <a:rPr lang="nb-NO" sz="9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nb-NO" sz="900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56" name="Oval Callout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822057" y="2774895"/>
                  <a:ext cx="917894" cy="454941"/>
                </a:xfrm>
                <a:prstGeom prst="wedgeEllipseCallout">
                  <a:avLst>
                    <a:gd name="adj1" fmla="val 73683"/>
                    <a:gd name="adj2" fmla="val -36013"/>
                  </a:avLst>
                </a:prstGeom>
                <a:blipFill rotWithShape="0">
                  <a:blip r:embed="rId17"/>
                  <a:stretch>
                    <a:fillRect/>
                  </a:stretch>
                </a:blipFill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 rot="19534002">
                  <a:off x="10449032" y="2382485"/>
                  <a:ext cx="174087" cy="236578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r>
                    <a:rPr lang="nb-NO" sz="900" b="0" i="1" dirty="0">
                      <a:latin typeface="Cambria Math" panose="02040503050406030204" pitchFamily="18" charset="0"/>
                    </a:rPr>
                    <a:t/>
                  </a:r>
                  <a:br>
                    <a:rPr lang="nb-NO" sz="900" b="0" i="1" dirty="0">
                      <a:latin typeface="Cambria Math" panose="02040503050406030204" pitchFamily="18" charset="0"/>
                    </a:rPr>
                  </a:br>
                  <a:endParaRPr lang="nb-NO" sz="900" b="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534002">
                  <a:off x="10449032" y="2382485"/>
                  <a:ext cx="174087" cy="236578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t="-26531" r="-446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 rot="19535802">
                  <a:off x="10356503" y="2612337"/>
                  <a:ext cx="322581" cy="236578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r>
                    <a:rPr lang="nb-NO" sz="900" b="0" i="1" dirty="0">
                      <a:latin typeface="Cambria Math" panose="02040503050406030204" pitchFamily="18" charset="0"/>
                    </a:rPr>
                    <a:t/>
                  </a:r>
                  <a:br>
                    <a:rPr lang="nb-NO" sz="900" b="0" i="1" dirty="0">
                      <a:latin typeface="Cambria Math" panose="02040503050406030204" pitchFamily="18" charset="0"/>
                    </a:rPr>
                  </a:br>
                  <a:endParaRPr lang="nb-NO" sz="900" b="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535802">
                  <a:off x="10356503" y="2612337"/>
                  <a:ext cx="322581" cy="236578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9855528" y="2029922"/>
                  <a:ext cx="445102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55528" y="2029922"/>
                  <a:ext cx="445102" cy="230832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0" name="Table 5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0209882"/>
                  </p:ext>
                </p:extLst>
              </p:nvPr>
            </p:nvGraphicFramePr>
            <p:xfrm>
              <a:off x="837132" y="1281833"/>
              <a:ext cx="3096694" cy="17375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9669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49411">
                    <a:tc>
                      <a:txBody>
                        <a:bodyPr/>
                        <a:lstStyle/>
                        <a:p>
                          <a:r>
                            <a:rPr lang="nb-NO" sz="1600" b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Adversary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oMath>
                          </a14:m>
                          <a:endParaRPr lang="en-US" sz="16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8818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Query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⋅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on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twice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Receive back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if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output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else, output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0" name="Table 5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0209882"/>
                  </p:ext>
                </p:extLst>
              </p:nvPr>
            </p:nvGraphicFramePr>
            <p:xfrm>
              <a:off x="837132" y="1281833"/>
              <a:ext cx="3096694" cy="17375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9669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494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196" t="-5172" r="-393" b="-3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3881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196" t="-26754" r="-393" b="-8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6103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the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i="1" dirty="0"/>
                  <a:t>No</a:t>
                </a:r>
                <a:r>
                  <a:rPr lang="en-US" dirty="0"/>
                  <a:t> deterministic encryption scheme can be IND-CPA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IND-CPA security implies other properties that we want:</a:t>
                </a:r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P1: </a:t>
                </a:r>
                <a:r>
                  <a:rPr lang="en-US" dirty="0"/>
                  <a:t>Should be hard to obtain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← 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secret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nb-NO" dirty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P2:</a:t>
                </a:r>
                <a:r>
                  <a:rPr lang="en-US" dirty="0"/>
                  <a:t> Should be hard to obtain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US" dirty="0"/>
                  <a:t>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dirty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P3:</a:t>
                </a:r>
                <a:r>
                  <a:rPr lang="en-US" dirty="0"/>
                  <a:t> Should be hard to obtain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← 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P4:</a:t>
                </a:r>
                <a:r>
                  <a:rPr lang="en-US" dirty="0"/>
                  <a:t> Should be hard to obtain </a:t>
                </a:r>
                <a:r>
                  <a:rPr lang="en-US" i="1" dirty="0"/>
                  <a:t>any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, …  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dirty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P5:</a:t>
                </a:r>
                <a:r>
                  <a:rPr lang="en-US" dirty="0"/>
                  <a:t> Should be hard to learn </a:t>
                </a:r>
                <a:r>
                  <a:rPr lang="en-US" i="1" dirty="0"/>
                  <a:t>any </a:t>
                </a:r>
                <a:r>
                  <a:rPr lang="en-US" dirty="0"/>
                  <a:t>bit of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← 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>
                    <a:effectLst/>
                  </a:rPr>
                  <a:t>P6: </a:t>
                </a:r>
                <a:r>
                  <a:rPr lang="en-US" dirty="0">
                    <a:effectLst/>
                  </a:rPr>
                  <a:t>Should be hard to detect </a:t>
                </a:r>
                <a:r>
                  <a:rPr lang="en-US" i="1" dirty="0">
                    <a:effectLst/>
                  </a:rPr>
                  <a:t>repetitions </a:t>
                </a:r>
                <a:r>
                  <a:rPr lang="en-US" dirty="0">
                    <a:effectLst/>
                  </a:rPr>
                  <a:t>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i="1"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0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i="1">
                        <a:effectLst/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>
                    <a:effectLst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i="1">
                        <a:effectLst/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i="1">
                        <a:effectLst/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US" strike="sngStrike" dirty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P7:</a:t>
                </a:r>
                <a:r>
                  <a:rPr lang="en-US" dirty="0"/>
                  <a:t> …</a:t>
                </a:r>
                <a:endParaRPr lang="en-US" b="1" dirty="0"/>
              </a:p>
              <a:p>
                <a:pPr marL="0" indent="0"/>
                <a:r>
                  <a:rPr lang="en-US" b="1" dirty="0"/>
                  <a:t>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But does it give us </a:t>
                </a:r>
                <a:r>
                  <a:rPr lang="en-US" i="1" dirty="0"/>
                  <a:t>all</a:t>
                </a:r>
                <a:r>
                  <a:rPr lang="en-US" dirty="0"/>
                  <a:t> the properties we want? I.e., is IND-CPA the "master property"?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077" y="1212360"/>
            <a:ext cx="2870253" cy="24359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70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The conceptually "right" definition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High level idea: an encryption scheme is </a:t>
                </a:r>
                <a:r>
                  <a:rPr lang="en-US" b="1" dirty="0"/>
                  <a:t>semantically secure</a:t>
                </a:r>
                <a:r>
                  <a:rPr lang="en-US" dirty="0"/>
                  <a:t> if by observing a ciphertext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the adversary learns </a:t>
                </a:r>
                <a:r>
                  <a:rPr lang="en-US" i="1" dirty="0"/>
                  <a:t>nothing </a:t>
                </a:r>
                <a:r>
                  <a:rPr lang="en-US" dirty="0"/>
                  <a:t>about the plaintext (except its length)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Harder to formalize; IND-CPA easier to work with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 t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 bwMode="auto">
              <a:xfrm>
                <a:off x="916888" y="4355552"/>
                <a:ext cx="10550244" cy="1740449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sz="2000" b="1" dirty="0"/>
                  <a:t>Theorem: </a:t>
                </a:r>
                <a:r>
                  <a:rPr lang="en-US" sz="2000" dirty="0"/>
                  <a:t>(</a:t>
                </a:r>
                <a:r>
                  <a:rPr lang="en-US" sz="2000" dirty="0" err="1"/>
                  <a:t>Goldwasser</a:t>
                </a:r>
                <a:r>
                  <a:rPr lang="en-US" sz="2000" dirty="0"/>
                  <a:t> &amp; </a:t>
                </a:r>
                <a:r>
                  <a:rPr lang="en-US" sz="2000" dirty="0" err="1"/>
                  <a:t>Micali</a:t>
                </a:r>
                <a:r>
                  <a:rPr lang="en-US" sz="2000" dirty="0"/>
                  <a:t> '83)</a:t>
                </a:r>
                <a:r>
                  <a:rPr lang="en-US" sz="2000" b="1" dirty="0"/>
                  <a:t> </a:t>
                </a:r>
              </a:p>
              <a:p>
                <a:pPr indent="0">
                  <a:spcBef>
                    <a:spcPct val="0"/>
                  </a:spcBef>
                </a:pPr>
                <a:endParaRPr lang="en-US" sz="2000" b="1" dirty="0"/>
              </a:p>
              <a:p>
                <a:pPr indent="0" algn="ctr">
                  <a:spcBef>
                    <a:spcPct val="0"/>
                  </a:spcBef>
                </a:pPr>
                <a:r>
                  <a:rPr lang="en-US" sz="2000" dirty="0"/>
                  <a:t>An encryption scheme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0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000" dirty="0"/>
                  <a:t> is IND-CPA secure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2000" i="1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000" b="0" i="0" dirty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is semantically secure.</a:t>
                </a:r>
              </a:p>
              <a:p>
                <a:pPr indent="0">
                  <a:spcBef>
                    <a:spcPct val="0"/>
                  </a:spcBef>
                </a:pPr>
                <a:endParaRPr lang="en-US" sz="2000" i="1" dirty="0"/>
              </a:p>
              <a:p>
                <a:pPr indent="0">
                  <a:spcBef>
                    <a:spcPct val="0"/>
                  </a:spcBef>
                </a:pPr>
                <a:endParaRPr lang="en-US" sz="2000" i="1" dirty="0"/>
              </a:p>
              <a:p>
                <a:endParaRPr lang="en-US" sz="2000" i="1" dirty="0"/>
              </a:p>
              <a:p>
                <a:pPr indent="0">
                  <a:spcBef>
                    <a:spcPct val="0"/>
                  </a:spcBef>
                </a:pPr>
                <a:endParaRPr lang="en-US" sz="2000" dirty="0"/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6888" y="4355552"/>
                <a:ext cx="10550244" cy="1740449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191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Length-leaking attacks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Wikipedia pages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Each page has a unique size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Google maps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World regions have unique "fingerprints" based on length of data (based on map tiles)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Variable-bitrate encoding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Can e.g., fingerprint movies streamed over Netflix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combat length-leaking attacks: message padding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Can be expensive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Supported in TLS, but seldom used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Used by TOR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58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227062" y="4772819"/>
            <a:ext cx="7751762" cy="1776412"/>
          </a:xfrm>
        </p:spPr>
        <p:txBody>
          <a:bodyPr/>
          <a:lstStyle/>
          <a:p>
            <a:r>
              <a:rPr lang="en-US" dirty="0"/>
              <a:t>Constructing symmetric </a:t>
            </a:r>
          </a:p>
          <a:p>
            <a:r>
              <a:rPr lang="en-US" dirty="0"/>
              <a:t>encryption schemes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914" y="1722519"/>
            <a:ext cx="1360983" cy="2708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161" y="2409145"/>
            <a:ext cx="1068559" cy="120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0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achieve non-deterministic encryption?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6229662" cy="4724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Randomized encryption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Coins flipped internally by the algorithm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474663" lvl="1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Nonce-based encryption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Encryption scheme itself is deterministic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Non-determinism injected from the outside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086599" y="1371600"/>
            <a:ext cx="4674029" cy="472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7647940" y="2311361"/>
            <a:ext cx="3729149" cy="2327793"/>
            <a:chOff x="7559040" y="3441661"/>
            <a:chExt cx="3729149" cy="2327793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7559040" y="3864454"/>
              <a:ext cx="1264920" cy="1905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10023269" y="3864454"/>
              <a:ext cx="1264920" cy="1905000"/>
            </a:xfrm>
            <a:prstGeom prst="roundRect">
              <a:avLst/>
            </a:prstGeom>
            <a:solidFill>
              <a:schemeClr val="accent6">
                <a:lumMod val="9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8001163" y="4597251"/>
                  <a:ext cx="29482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1163" y="4597251"/>
                  <a:ext cx="353750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7241" r="-17241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>
              <a:stCxn id="11" idx="6"/>
              <a:endCxn id="12" idx="2"/>
            </p:cNvCxnSpPr>
            <p:nvPr/>
          </p:nvCxnSpPr>
          <p:spPr bwMode="auto">
            <a:xfrm flipV="1">
              <a:off x="8203995" y="4461815"/>
              <a:ext cx="2022106" cy="51378"/>
            </a:xfrm>
            <a:prstGeom prst="straightConnector1">
              <a:avLst/>
            </a:prstGeom>
            <a:ln w="19050">
              <a:headEnd type="none" w="med" len="med"/>
              <a:tailEnd type="triangle" w="lg" len="lg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 bwMode="auto">
            <a:xfrm>
              <a:off x="8030016" y="4429135"/>
              <a:ext cx="173979" cy="168116"/>
            </a:xfrm>
            <a:prstGeom prst="ellipse">
              <a:avLst/>
            </a:prstGeom>
            <a:solidFill>
              <a:srgbClr val="FCB4AA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10226101" y="4094486"/>
              <a:ext cx="814411" cy="734658"/>
            </a:xfrm>
            <a:prstGeom prst="ellipse">
              <a:avLst/>
            </a:prstGeom>
            <a:solidFill>
              <a:srgbClr val="FCB4AA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p:sp>
          <p:nvSpPr>
            <p:cNvPr id="13" name="5-Point Star 12"/>
            <p:cNvSpPr/>
            <p:nvPr/>
          </p:nvSpPr>
          <p:spPr bwMode="auto">
            <a:xfrm>
              <a:off x="10464934" y="4209195"/>
              <a:ext cx="168372" cy="164615"/>
            </a:xfrm>
            <a:prstGeom prst="star5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p:sp>
          <p:nvSpPr>
            <p:cNvPr id="14" name="5-Point Star 13"/>
            <p:cNvSpPr/>
            <p:nvPr/>
          </p:nvSpPr>
          <p:spPr bwMode="auto">
            <a:xfrm>
              <a:off x="10703767" y="4299353"/>
              <a:ext cx="168372" cy="164615"/>
            </a:xfrm>
            <a:prstGeom prst="star5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p:sp>
          <p:nvSpPr>
            <p:cNvPr id="15" name="5-Point Star 14"/>
            <p:cNvSpPr/>
            <p:nvPr/>
          </p:nvSpPr>
          <p:spPr bwMode="auto">
            <a:xfrm>
              <a:off x="10492644" y="4545112"/>
              <a:ext cx="168372" cy="164615"/>
            </a:xfrm>
            <a:prstGeom prst="star5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071434" y="3441661"/>
              <a:ext cx="116859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/>
                <a:t>Ciphertext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8001163" y="5362953"/>
                  <a:ext cx="35426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1163" y="5362953"/>
                  <a:ext cx="426399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4286" r="-18571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Oval 17"/>
            <p:cNvSpPr/>
            <p:nvPr/>
          </p:nvSpPr>
          <p:spPr bwMode="auto">
            <a:xfrm>
              <a:off x="8075655" y="5170308"/>
              <a:ext cx="173979" cy="168116"/>
            </a:xfrm>
            <a:prstGeom prst="ellipse">
              <a:avLst/>
            </a:prstGeom>
            <a:solidFill>
              <a:srgbClr val="FCB4AA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10240232" y="4955554"/>
              <a:ext cx="814411" cy="734658"/>
            </a:xfrm>
            <a:prstGeom prst="ellipse">
              <a:avLst/>
            </a:prstGeom>
            <a:solidFill>
              <a:srgbClr val="FFFF00">
                <a:alpha val="94000"/>
              </a:srgb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p:cxnSp>
          <p:nvCxnSpPr>
            <p:cNvPr id="20" name="Straight Arrow Connector 19"/>
            <p:cNvCxnSpPr>
              <a:stCxn id="18" idx="6"/>
              <a:endCxn id="19" idx="2"/>
            </p:cNvCxnSpPr>
            <p:nvPr/>
          </p:nvCxnSpPr>
          <p:spPr bwMode="auto">
            <a:xfrm>
              <a:off x="8249634" y="5254366"/>
              <a:ext cx="1990598" cy="68517"/>
            </a:xfrm>
            <a:prstGeom prst="straightConnector1">
              <a:avLst/>
            </a:prstGeom>
            <a:ln w="19050">
              <a:headEnd type="none" w="med" len="med"/>
              <a:tailEnd type="triangle" w="lg" len="lg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5-Point Star 22"/>
            <p:cNvSpPr/>
            <p:nvPr/>
          </p:nvSpPr>
          <p:spPr bwMode="auto">
            <a:xfrm>
              <a:off x="10655729" y="5362953"/>
              <a:ext cx="168372" cy="164615"/>
            </a:xfrm>
            <a:prstGeom prst="star5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p:sp>
          <p:nvSpPr>
            <p:cNvPr id="24" name="5-Point Star 23"/>
            <p:cNvSpPr/>
            <p:nvPr/>
          </p:nvSpPr>
          <p:spPr bwMode="auto">
            <a:xfrm>
              <a:off x="10418436" y="5166144"/>
              <a:ext cx="168372" cy="164615"/>
            </a:xfrm>
            <a:prstGeom prst="star5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86172" y="3445285"/>
              <a:ext cx="984244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/>
                <a:t>Plaintext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989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CTR$ mode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31" name="Straight Arrow Connector 30"/>
          <p:cNvCxnSpPr>
            <a:stCxn id="42" idx="2"/>
            <a:endCxn id="44" idx="0"/>
          </p:cNvCxnSpPr>
          <p:nvPr/>
        </p:nvCxnSpPr>
        <p:spPr bwMode="auto">
          <a:xfrm>
            <a:off x="2750459" y="2307147"/>
            <a:ext cx="0" cy="29890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41"/>
          <p:cNvSpPr txBox="1"/>
          <p:nvPr/>
        </p:nvSpPr>
        <p:spPr>
          <a:xfrm>
            <a:off x="2159909" y="1937815"/>
            <a:ext cx="1181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ctr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159909" y="5296156"/>
                <a:ext cx="1181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909" y="5296156"/>
                <a:ext cx="1181099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4000145" y="1937815"/>
            <a:ext cx="1181099" cy="1589720"/>
            <a:chOff x="4109111" y="1579333"/>
            <a:chExt cx="1181099" cy="1589720"/>
          </a:xfrm>
        </p:grpSpPr>
        <p:cxnSp>
          <p:nvCxnSpPr>
            <p:cNvPr id="6" name="Straight Arrow Connector 5"/>
            <p:cNvCxnSpPr>
              <a:stCxn id="7" idx="2"/>
              <a:endCxn id="5" idx="0"/>
            </p:cNvCxnSpPr>
            <p:nvPr/>
          </p:nvCxnSpPr>
          <p:spPr bwMode="auto">
            <a:xfrm>
              <a:off x="4699661" y="1948665"/>
              <a:ext cx="0" cy="30444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TextBox 6"/>
            <p:cNvSpPr txBox="1"/>
            <p:nvPr/>
          </p:nvSpPr>
          <p:spPr>
            <a:xfrm>
              <a:off x="4109111" y="1579333"/>
              <a:ext cx="1181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ctr+1</a:t>
              </a:r>
            </a:p>
          </p:txBody>
        </p:sp>
        <p:cxnSp>
          <p:nvCxnSpPr>
            <p:cNvPr id="27" name="Straight Arrow Connector 26"/>
            <p:cNvCxnSpPr>
              <a:stCxn id="5" idx="2"/>
            </p:cNvCxnSpPr>
            <p:nvPr/>
          </p:nvCxnSpPr>
          <p:spPr bwMode="auto">
            <a:xfrm>
              <a:off x="4699661" y="2803417"/>
              <a:ext cx="0" cy="36563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 bwMode="auto">
                <a:xfrm>
                  <a:off x="4416648" y="2253114"/>
                  <a:ext cx="566025" cy="550303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16648" y="2253114"/>
                  <a:ext cx="566025" cy="55030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Rounded Rectangle 7"/>
          <p:cNvSpPr/>
          <p:nvPr/>
        </p:nvSpPr>
        <p:spPr bwMode="auto">
          <a:xfrm>
            <a:off x="4025908" y="3565619"/>
            <a:ext cx="4598188" cy="361940"/>
          </a:xfrm>
          <a:prstGeom prst="roundRect">
            <a:avLst/>
          </a:prstGeom>
          <a:solidFill>
            <a:srgbClr val="FFDFD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>
              <a:ea typeface="Cambria Math" panose="02040503050406030204" pitchFamily="18" charset="0"/>
            </a:endParaRPr>
          </a:p>
        </p:txBody>
      </p:sp>
      <p:sp>
        <p:nvSpPr>
          <p:cNvPr id="43" name="Flowchart: Or 42"/>
          <p:cNvSpPr>
            <a:spLocks noChangeAspect="1"/>
          </p:cNvSpPr>
          <p:nvPr/>
        </p:nvSpPr>
        <p:spPr bwMode="auto">
          <a:xfrm>
            <a:off x="6169364" y="4016576"/>
            <a:ext cx="276588" cy="276717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709917" y="4760645"/>
            <a:ext cx="1181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=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17109" y="3561923"/>
            <a:ext cx="1258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keystream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000145" y="4383478"/>
            <a:ext cx="4649714" cy="377167"/>
            <a:chOff x="4000145" y="4383478"/>
            <a:chExt cx="4649714" cy="377167"/>
          </a:xfrm>
        </p:grpSpPr>
        <p:sp>
          <p:nvSpPr>
            <p:cNvPr id="41" name="Rounded Rectangle 40"/>
            <p:cNvSpPr/>
            <p:nvPr/>
          </p:nvSpPr>
          <p:spPr bwMode="auto">
            <a:xfrm>
              <a:off x="4000145" y="4383478"/>
              <a:ext cx="4649714" cy="36563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b="0" dirty="0">
                <a:ea typeface="Cambria Math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5678393" y="4391313"/>
                  <a:ext cx="125853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8393" y="4391313"/>
                  <a:ext cx="125853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000145" y="5205035"/>
            <a:ext cx="4649714" cy="386846"/>
            <a:chOff x="4000145" y="5205035"/>
            <a:chExt cx="4649714" cy="386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ounded Rectangle 44"/>
                <p:cNvSpPr/>
                <p:nvPr/>
              </p:nvSpPr>
              <p:spPr bwMode="auto">
                <a:xfrm>
                  <a:off x="4000145" y="5205035"/>
                  <a:ext cx="4649714" cy="374219"/>
                </a:xfrm>
                <a:prstGeom prst="roundRect">
                  <a:avLst/>
                </a:prstGeom>
                <a:solidFill>
                  <a:srgbClr val="CFF9DA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5" name="Rounded 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00145" y="5205035"/>
                  <a:ext cx="4649714" cy="374219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5664010" y="5222549"/>
                  <a:ext cx="125853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4010" y="5222549"/>
                  <a:ext cx="125853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/>
          <p:cNvSpPr txBox="1"/>
          <p:nvPr/>
        </p:nvSpPr>
        <p:spPr>
          <a:xfrm rot="20161463">
            <a:off x="1430878" y="1445391"/>
            <a:ext cx="159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pick randomly</a:t>
            </a:r>
          </a:p>
        </p:txBody>
      </p:sp>
      <p:cxnSp>
        <p:nvCxnSpPr>
          <p:cNvPr id="18" name="Straight Arrow Connector 17"/>
          <p:cNvCxnSpPr>
            <a:stCxn id="16" idx="2"/>
          </p:cNvCxnSpPr>
          <p:nvPr/>
        </p:nvCxnSpPr>
        <p:spPr bwMode="auto">
          <a:xfrm>
            <a:off x="2302505" y="1798790"/>
            <a:ext cx="274579" cy="2376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6" name="Group 85"/>
          <p:cNvGrpSpPr/>
          <p:nvPr/>
        </p:nvGrpSpPr>
        <p:grpSpPr>
          <a:xfrm>
            <a:off x="5717109" y="1937815"/>
            <a:ext cx="1181099" cy="1589720"/>
            <a:chOff x="4109111" y="1579333"/>
            <a:chExt cx="1181099" cy="1589720"/>
          </a:xfrm>
        </p:grpSpPr>
        <p:cxnSp>
          <p:nvCxnSpPr>
            <p:cNvPr id="87" name="Straight Arrow Connector 86"/>
            <p:cNvCxnSpPr>
              <a:stCxn id="103" idx="2"/>
              <a:endCxn id="105" idx="0"/>
            </p:cNvCxnSpPr>
            <p:nvPr/>
          </p:nvCxnSpPr>
          <p:spPr bwMode="auto">
            <a:xfrm>
              <a:off x="4699661" y="1948665"/>
              <a:ext cx="0" cy="30444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3" name="TextBox 102"/>
            <p:cNvSpPr txBox="1"/>
            <p:nvPr/>
          </p:nvSpPr>
          <p:spPr>
            <a:xfrm>
              <a:off x="4109111" y="1579333"/>
              <a:ext cx="1181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ctr+2</a:t>
              </a:r>
            </a:p>
          </p:txBody>
        </p:sp>
        <p:cxnSp>
          <p:nvCxnSpPr>
            <p:cNvPr id="104" name="Straight Arrow Connector 103"/>
            <p:cNvCxnSpPr>
              <a:stCxn id="105" idx="2"/>
            </p:cNvCxnSpPr>
            <p:nvPr/>
          </p:nvCxnSpPr>
          <p:spPr bwMode="auto">
            <a:xfrm>
              <a:off x="4699661" y="2803417"/>
              <a:ext cx="0" cy="36563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/>
                <p:cNvSpPr/>
                <p:nvPr/>
              </p:nvSpPr>
              <p:spPr bwMode="auto">
                <a:xfrm>
                  <a:off x="4416648" y="2253114"/>
                  <a:ext cx="566025" cy="550303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05" name="Rectangle 10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16648" y="2253114"/>
                  <a:ext cx="566025" cy="55030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6" name="Group 105"/>
          <p:cNvGrpSpPr/>
          <p:nvPr/>
        </p:nvGrpSpPr>
        <p:grpSpPr>
          <a:xfrm>
            <a:off x="7434073" y="1937815"/>
            <a:ext cx="1181099" cy="1589720"/>
            <a:chOff x="4109111" y="1579333"/>
            <a:chExt cx="1181099" cy="1589720"/>
          </a:xfrm>
        </p:grpSpPr>
        <p:cxnSp>
          <p:nvCxnSpPr>
            <p:cNvPr id="107" name="Straight Arrow Connector 106"/>
            <p:cNvCxnSpPr>
              <a:stCxn id="108" idx="2"/>
              <a:endCxn id="110" idx="0"/>
            </p:cNvCxnSpPr>
            <p:nvPr/>
          </p:nvCxnSpPr>
          <p:spPr bwMode="auto">
            <a:xfrm>
              <a:off x="4699661" y="1948665"/>
              <a:ext cx="0" cy="30444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8" name="TextBox 107"/>
            <p:cNvSpPr txBox="1"/>
            <p:nvPr/>
          </p:nvSpPr>
          <p:spPr>
            <a:xfrm>
              <a:off x="4109111" y="1579333"/>
              <a:ext cx="1181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ctr+3</a:t>
              </a:r>
            </a:p>
          </p:txBody>
        </p:sp>
        <p:cxnSp>
          <p:nvCxnSpPr>
            <p:cNvPr id="109" name="Straight Arrow Connector 108"/>
            <p:cNvCxnSpPr>
              <a:stCxn id="110" idx="2"/>
            </p:cNvCxnSpPr>
            <p:nvPr/>
          </p:nvCxnSpPr>
          <p:spPr bwMode="auto">
            <a:xfrm>
              <a:off x="4699661" y="2803417"/>
              <a:ext cx="0" cy="36563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/>
                <p:cNvSpPr/>
                <p:nvPr/>
              </p:nvSpPr>
              <p:spPr bwMode="auto">
                <a:xfrm>
                  <a:off x="4416648" y="2253114"/>
                  <a:ext cx="566025" cy="550303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10" name="Rectangle 10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16648" y="2253114"/>
                  <a:ext cx="566025" cy="55030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3823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8" grpId="0" animBg="1"/>
      <p:bldP spid="43" grpId="0" animBg="1"/>
      <p:bldP spid="47" grpId="0"/>
      <p:bldP spid="50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CTR$ mode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31" name="Straight Arrow Connector 30"/>
          <p:cNvCxnSpPr>
            <a:stCxn id="42" idx="2"/>
            <a:endCxn id="44" idx="0"/>
          </p:cNvCxnSpPr>
          <p:nvPr/>
        </p:nvCxnSpPr>
        <p:spPr bwMode="auto">
          <a:xfrm>
            <a:off x="2750459" y="2307147"/>
            <a:ext cx="0" cy="29890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41"/>
          <p:cNvSpPr txBox="1"/>
          <p:nvPr/>
        </p:nvSpPr>
        <p:spPr>
          <a:xfrm>
            <a:off x="2159909" y="1937815"/>
            <a:ext cx="1181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ctr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159909" y="5296156"/>
                <a:ext cx="1181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909" y="5296156"/>
                <a:ext cx="1181099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4000145" y="1937815"/>
            <a:ext cx="1181099" cy="1589720"/>
            <a:chOff x="4109111" y="1579333"/>
            <a:chExt cx="1181099" cy="1589720"/>
          </a:xfrm>
        </p:grpSpPr>
        <p:cxnSp>
          <p:nvCxnSpPr>
            <p:cNvPr id="6" name="Straight Arrow Connector 5"/>
            <p:cNvCxnSpPr>
              <a:stCxn id="7" idx="2"/>
              <a:endCxn id="5" idx="0"/>
            </p:cNvCxnSpPr>
            <p:nvPr/>
          </p:nvCxnSpPr>
          <p:spPr bwMode="auto">
            <a:xfrm>
              <a:off x="4699661" y="1948665"/>
              <a:ext cx="0" cy="30444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TextBox 6"/>
            <p:cNvSpPr txBox="1"/>
            <p:nvPr/>
          </p:nvSpPr>
          <p:spPr>
            <a:xfrm>
              <a:off x="4109111" y="1579333"/>
              <a:ext cx="1181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ctr+1</a:t>
              </a:r>
            </a:p>
          </p:txBody>
        </p:sp>
        <p:cxnSp>
          <p:nvCxnSpPr>
            <p:cNvPr id="27" name="Straight Arrow Connector 26"/>
            <p:cNvCxnSpPr>
              <a:stCxn id="5" idx="2"/>
            </p:cNvCxnSpPr>
            <p:nvPr/>
          </p:nvCxnSpPr>
          <p:spPr bwMode="auto">
            <a:xfrm>
              <a:off x="4699661" y="2803417"/>
              <a:ext cx="0" cy="36563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 bwMode="auto">
                <a:xfrm>
                  <a:off x="4416648" y="2253114"/>
                  <a:ext cx="566025" cy="550303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16648" y="2253114"/>
                  <a:ext cx="566025" cy="55030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Rounded Rectangle 7"/>
          <p:cNvSpPr/>
          <p:nvPr/>
        </p:nvSpPr>
        <p:spPr bwMode="auto">
          <a:xfrm>
            <a:off x="4025908" y="3565619"/>
            <a:ext cx="4598188" cy="361940"/>
          </a:xfrm>
          <a:prstGeom prst="roundRect">
            <a:avLst/>
          </a:prstGeom>
          <a:solidFill>
            <a:srgbClr val="FFF5F3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>
              <a:ea typeface="Cambria Math" panose="020405030504060302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4000145" y="4383478"/>
            <a:ext cx="4196688" cy="3656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>
              <a:ea typeface="Cambria Math" panose="02040503050406030204" pitchFamily="18" charset="0"/>
            </a:endParaRPr>
          </a:p>
        </p:txBody>
      </p:sp>
      <p:sp>
        <p:nvSpPr>
          <p:cNvPr id="43" name="Flowchart: Or 42"/>
          <p:cNvSpPr>
            <a:spLocks noChangeAspect="1"/>
          </p:cNvSpPr>
          <p:nvPr/>
        </p:nvSpPr>
        <p:spPr bwMode="auto">
          <a:xfrm>
            <a:off x="6169364" y="4016576"/>
            <a:ext cx="276588" cy="276717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/>
              <p:cNvSpPr/>
              <p:nvPr/>
            </p:nvSpPr>
            <p:spPr bwMode="auto">
              <a:xfrm>
                <a:off x="4000145" y="5205035"/>
                <a:ext cx="4196688" cy="374219"/>
              </a:xfrm>
              <a:prstGeom prst="roundRect">
                <a:avLst/>
              </a:prstGeom>
              <a:solidFill>
                <a:srgbClr val="CFF9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Rounded 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0145" y="5205035"/>
                <a:ext cx="4196688" cy="374219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5709917" y="4760645"/>
            <a:ext cx="1181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678393" y="4391313"/>
                <a:ext cx="12585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393" y="4391313"/>
                <a:ext cx="125853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664010" y="5222549"/>
                <a:ext cx="12585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010" y="5222549"/>
                <a:ext cx="125853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 rot="20161463">
            <a:off x="1430878" y="1445391"/>
            <a:ext cx="159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pick randomly</a:t>
            </a:r>
          </a:p>
        </p:txBody>
      </p:sp>
      <p:cxnSp>
        <p:nvCxnSpPr>
          <p:cNvPr id="18" name="Straight Arrow Connector 17"/>
          <p:cNvCxnSpPr>
            <a:stCxn id="16" idx="2"/>
          </p:cNvCxnSpPr>
          <p:nvPr/>
        </p:nvCxnSpPr>
        <p:spPr bwMode="auto">
          <a:xfrm>
            <a:off x="2302505" y="1798790"/>
            <a:ext cx="274579" cy="2376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6" name="Group 85"/>
          <p:cNvGrpSpPr/>
          <p:nvPr/>
        </p:nvGrpSpPr>
        <p:grpSpPr>
          <a:xfrm>
            <a:off x="5717109" y="1937815"/>
            <a:ext cx="1181099" cy="1589720"/>
            <a:chOff x="4109111" y="1579333"/>
            <a:chExt cx="1181099" cy="1589720"/>
          </a:xfrm>
        </p:grpSpPr>
        <p:cxnSp>
          <p:nvCxnSpPr>
            <p:cNvPr id="87" name="Straight Arrow Connector 86"/>
            <p:cNvCxnSpPr>
              <a:stCxn id="103" idx="2"/>
              <a:endCxn id="105" idx="0"/>
            </p:cNvCxnSpPr>
            <p:nvPr/>
          </p:nvCxnSpPr>
          <p:spPr bwMode="auto">
            <a:xfrm>
              <a:off x="4699661" y="1948665"/>
              <a:ext cx="0" cy="30444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3" name="TextBox 102"/>
            <p:cNvSpPr txBox="1"/>
            <p:nvPr/>
          </p:nvSpPr>
          <p:spPr>
            <a:xfrm>
              <a:off x="4109111" y="1579333"/>
              <a:ext cx="1181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ctr+2</a:t>
              </a:r>
            </a:p>
          </p:txBody>
        </p:sp>
        <p:cxnSp>
          <p:nvCxnSpPr>
            <p:cNvPr id="104" name="Straight Arrow Connector 103"/>
            <p:cNvCxnSpPr>
              <a:stCxn id="105" idx="2"/>
            </p:cNvCxnSpPr>
            <p:nvPr/>
          </p:nvCxnSpPr>
          <p:spPr bwMode="auto">
            <a:xfrm>
              <a:off x="4699661" y="2803417"/>
              <a:ext cx="0" cy="36563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/>
                <p:cNvSpPr/>
                <p:nvPr/>
              </p:nvSpPr>
              <p:spPr bwMode="auto">
                <a:xfrm>
                  <a:off x="4416648" y="2253114"/>
                  <a:ext cx="566025" cy="550303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05" name="Rectangle 10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16648" y="2253114"/>
                  <a:ext cx="566025" cy="55030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Rounded Rectangle 31"/>
          <p:cNvSpPr/>
          <p:nvPr/>
        </p:nvSpPr>
        <p:spPr bwMode="auto">
          <a:xfrm>
            <a:off x="4025908" y="3565619"/>
            <a:ext cx="4170925" cy="361940"/>
          </a:xfrm>
          <a:prstGeom prst="roundRect">
            <a:avLst/>
          </a:prstGeom>
          <a:solidFill>
            <a:srgbClr val="FFDFD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>
              <a:ea typeface="Cambria Math" panose="02040503050406030204" pitchFamily="18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7434073" y="1937815"/>
            <a:ext cx="1181099" cy="1589720"/>
            <a:chOff x="4109111" y="1579333"/>
            <a:chExt cx="1181099" cy="1589720"/>
          </a:xfrm>
        </p:grpSpPr>
        <p:cxnSp>
          <p:nvCxnSpPr>
            <p:cNvPr id="107" name="Straight Arrow Connector 106"/>
            <p:cNvCxnSpPr>
              <a:stCxn id="108" idx="2"/>
              <a:endCxn id="110" idx="0"/>
            </p:cNvCxnSpPr>
            <p:nvPr/>
          </p:nvCxnSpPr>
          <p:spPr bwMode="auto">
            <a:xfrm>
              <a:off x="4699661" y="1948665"/>
              <a:ext cx="0" cy="30444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8" name="TextBox 107"/>
            <p:cNvSpPr txBox="1"/>
            <p:nvPr/>
          </p:nvSpPr>
          <p:spPr>
            <a:xfrm>
              <a:off x="4109111" y="1579333"/>
              <a:ext cx="1181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ctr+3</a:t>
              </a:r>
            </a:p>
          </p:txBody>
        </p:sp>
        <p:cxnSp>
          <p:nvCxnSpPr>
            <p:cNvPr id="109" name="Straight Arrow Connector 108"/>
            <p:cNvCxnSpPr>
              <a:stCxn id="110" idx="2"/>
            </p:cNvCxnSpPr>
            <p:nvPr/>
          </p:nvCxnSpPr>
          <p:spPr bwMode="auto">
            <a:xfrm>
              <a:off x="4699661" y="2803417"/>
              <a:ext cx="0" cy="36563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/>
                <p:cNvSpPr/>
                <p:nvPr/>
              </p:nvSpPr>
              <p:spPr bwMode="auto">
                <a:xfrm>
                  <a:off x="4416648" y="2253114"/>
                  <a:ext cx="566025" cy="550303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10" name="Rectangle 10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16648" y="2253114"/>
                  <a:ext cx="566025" cy="55030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TextBox 49"/>
          <p:cNvSpPr txBox="1"/>
          <p:nvPr/>
        </p:nvSpPr>
        <p:spPr>
          <a:xfrm>
            <a:off x="5717109" y="3561923"/>
            <a:ext cx="1258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keystream</a:t>
            </a:r>
          </a:p>
        </p:txBody>
      </p:sp>
    </p:spTree>
    <p:extLst>
      <p:ext uri="{BB962C8B-B14F-4D97-AF65-F5344CB8AC3E}">
        <p14:creationId xmlns:p14="http://schemas.microsoft.com/office/powerpoint/2010/main" val="148438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CTR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Fully parallelizable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Inverse direction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 not needed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Can use a PRF instead of a PRP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Keystream can be generated in advance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No padding needed for messages not a multiple of block length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What about security?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7573301" y="1229052"/>
            <a:ext cx="4018468" cy="2359372"/>
            <a:chOff x="2024271" y="3323101"/>
            <a:chExt cx="4018468" cy="2359372"/>
          </a:xfrm>
        </p:grpSpPr>
        <p:grpSp>
          <p:nvGrpSpPr>
            <p:cNvPr id="66" name="Group 65"/>
            <p:cNvGrpSpPr/>
            <p:nvPr/>
          </p:nvGrpSpPr>
          <p:grpSpPr>
            <a:xfrm>
              <a:off x="3442510" y="3619776"/>
              <a:ext cx="865903" cy="830159"/>
              <a:chOff x="3442510" y="3619776"/>
              <a:chExt cx="865903" cy="830159"/>
            </a:xfrm>
          </p:grpSpPr>
          <p:cxnSp>
            <p:nvCxnSpPr>
              <p:cNvPr id="93" name="Straight Arrow Connector 92"/>
              <p:cNvCxnSpPr>
                <a:stCxn id="94" idx="2"/>
                <a:endCxn id="96" idx="0"/>
              </p:cNvCxnSpPr>
              <p:nvPr/>
            </p:nvCxnSpPr>
            <p:spPr bwMode="auto">
              <a:xfrm flipH="1">
                <a:off x="3875460" y="3881386"/>
                <a:ext cx="2" cy="174189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4" name="TextBox 93"/>
              <p:cNvSpPr txBox="1"/>
              <p:nvPr/>
            </p:nvSpPr>
            <p:spPr>
              <a:xfrm>
                <a:off x="3442510" y="3619776"/>
                <a:ext cx="86590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/>
                  <a:t>ctr+1</a:t>
                </a:r>
              </a:p>
            </p:txBody>
          </p:sp>
          <p:cxnSp>
            <p:nvCxnSpPr>
              <p:cNvPr id="95" name="Straight Arrow Connector 94"/>
              <p:cNvCxnSpPr>
                <a:stCxn id="96" idx="2"/>
                <a:endCxn id="77" idx="0"/>
              </p:cNvCxnSpPr>
              <p:nvPr/>
            </p:nvCxnSpPr>
            <p:spPr bwMode="auto">
              <a:xfrm>
                <a:off x="3875460" y="4275746"/>
                <a:ext cx="1" cy="174189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Rectangle 95"/>
                  <p:cNvSpPr/>
                  <p:nvPr/>
                </p:nvSpPr>
                <p:spPr bwMode="auto">
                  <a:xfrm>
                    <a:off x="3737773" y="4055575"/>
                    <a:ext cx="275374" cy="220171"/>
                  </a:xfrm>
                  <a:prstGeom prst="rect">
                    <a:avLst/>
                  </a:prstGeom>
                  <a:solidFill>
                    <a:srgbClr val="FCEDC8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10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</a:endParaRPr>
                  </a:p>
                </p:txBody>
              </p:sp>
            </mc:Choice>
            <mc:Fallback xmlns="">
              <p:sp>
                <p:nvSpPr>
                  <p:cNvPr id="96" name="Rectangle 9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737773" y="4055575"/>
                    <a:ext cx="275374" cy="22017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7" name="Rounded Rectangle 66"/>
            <p:cNvSpPr/>
            <p:nvPr/>
          </p:nvSpPr>
          <p:spPr bwMode="auto">
            <a:xfrm>
              <a:off x="3648075" y="4502787"/>
              <a:ext cx="2214563" cy="179446"/>
            </a:xfrm>
            <a:prstGeom prst="roundRect">
              <a:avLst/>
            </a:prstGeom>
            <a:solidFill>
              <a:srgbClr val="FFF5F3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50" b="0" dirty="0">
                <a:ea typeface="Cambria Math" panose="02040503050406030204" pitchFamily="18" charset="0"/>
              </a:endParaRPr>
            </a:p>
          </p:txBody>
        </p:sp>
        <p:sp>
          <p:nvSpPr>
            <p:cNvPr id="68" name="Rounded Rectangle 67"/>
            <p:cNvSpPr/>
            <p:nvPr/>
          </p:nvSpPr>
          <p:spPr bwMode="auto">
            <a:xfrm>
              <a:off x="3648075" y="4912379"/>
              <a:ext cx="2014539" cy="19617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50" b="0" dirty="0">
                <a:ea typeface="Cambria Math" panose="02040503050406030204" pitchFamily="18" charset="0"/>
              </a:endParaRPr>
            </a:p>
          </p:txBody>
        </p:sp>
        <p:sp>
          <p:nvSpPr>
            <p:cNvPr id="69" name="Flowchart: Or 68"/>
            <p:cNvSpPr>
              <a:spLocks/>
            </p:cNvSpPr>
            <p:nvPr/>
          </p:nvSpPr>
          <p:spPr bwMode="auto">
            <a:xfrm>
              <a:off x="4687745" y="4744009"/>
              <a:ext cx="108000" cy="108000"/>
            </a:xfrm>
            <a:prstGeom prst="flowChartOr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ounded Rectangle 69"/>
                <p:cNvSpPr/>
                <p:nvPr/>
              </p:nvSpPr>
              <p:spPr bwMode="auto">
                <a:xfrm>
                  <a:off x="3648075" y="5382120"/>
                  <a:ext cx="2014539" cy="200778"/>
                </a:xfrm>
                <a:prstGeom prst="roundRect">
                  <a:avLst/>
                </a:prstGeom>
                <a:solidFill>
                  <a:srgbClr val="CFF9DA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0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05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0" name="Rounded 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48075" y="5382120"/>
                  <a:ext cx="2014539" cy="200778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TextBox 70"/>
            <p:cNvSpPr txBox="1"/>
            <p:nvPr/>
          </p:nvSpPr>
          <p:spPr>
            <a:xfrm>
              <a:off x="4306688" y="5108553"/>
              <a:ext cx="8659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=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4278305" y="4893996"/>
                  <a:ext cx="922671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05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8305" y="4893996"/>
                  <a:ext cx="922671" cy="2616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4277052" y="5351780"/>
                  <a:ext cx="922671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05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052" y="5351780"/>
                  <a:ext cx="922671" cy="2616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4" name="Group 73"/>
            <p:cNvGrpSpPr/>
            <p:nvPr/>
          </p:nvGrpSpPr>
          <p:grpSpPr>
            <a:xfrm>
              <a:off x="2024271" y="3323101"/>
              <a:ext cx="1400380" cy="2359372"/>
              <a:chOff x="1558894" y="3323850"/>
              <a:chExt cx="1400380" cy="2359372"/>
            </a:xfrm>
          </p:grpSpPr>
          <p:cxnSp>
            <p:nvCxnSpPr>
              <p:cNvPr id="88" name="Straight Arrow Connector 87"/>
              <p:cNvCxnSpPr>
                <a:stCxn id="89" idx="2"/>
                <a:endCxn id="90" idx="0"/>
              </p:cNvCxnSpPr>
              <p:nvPr/>
            </p:nvCxnSpPr>
            <p:spPr bwMode="auto">
              <a:xfrm>
                <a:off x="2526323" y="3881386"/>
                <a:ext cx="0" cy="1540226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2"/>
                </a:solidFill>
                <a:prstDash val="dash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9" name="TextBox 88"/>
              <p:cNvSpPr txBox="1"/>
              <p:nvPr/>
            </p:nvSpPr>
            <p:spPr>
              <a:xfrm>
                <a:off x="2093371" y="3619776"/>
                <a:ext cx="86590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err="1"/>
                  <a:t>ctr</a:t>
                </a:r>
                <a:endParaRPr lang="en-US" sz="105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2093371" y="5421612"/>
                    <a:ext cx="865903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05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05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b-NO" sz="105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105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0" name="TextBox 8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93371" y="5421612"/>
                    <a:ext cx="865903" cy="26161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1" name="TextBox 90"/>
              <p:cNvSpPr txBox="1"/>
              <p:nvPr/>
            </p:nvSpPr>
            <p:spPr>
              <a:xfrm rot="20161463">
                <a:off x="1558894" y="3323850"/>
                <a:ext cx="11680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/>
                  <a:t>pick randomly</a:t>
                </a:r>
              </a:p>
            </p:txBody>
          </p:sp>
          <p:cxnSp>
            <p:nvCxnSpPr>
              <p:cNvPr id="92" name="Straight Arrow Connector 91"/>
              <p:cNvCxnSpPr>
                <a:stCxn id="91" idx="2"/>
              </p:cNvCxnSpPr>
              <p:nvPr/>
            </p:nvCxnSpPr>
            <p:spPr bwMode="auto">
              <a:xfrm>
                <a:off x="2196051" y="3574174"/>
                <a:ext cx="203165" cy="9852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5" name="Rounded Rectangle 74"/>
            <p:cNvSpPr/>
            <p:nvPr/>
          </p:nvSpPr>
          <p:spPr bwMode="auto">
            <a:xfrm>
              <a:off x="3648076" y="4493135"/>
              <a:ext cx="2014538" cy="189098"/>
            </a:xfrm>
            <a:prstGeom prst="roundRect">
              <a:avLst/>
            </a:prstGeom>
            <a:solidFill>
              <a:srgbClr val="FFDFD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50" b="0" dirty="0">
                <a:ea typeface="Cambria Math" panose="02040503050406030204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380787" y="4452613"/>
              <a:ext cx="9226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keystream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442509" y="4449935"/>
              <a:ext cx="8659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5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4309673" y="3619776"/>
              <a:ext cx="865903" cy="830159"/>
              <a:chOff x="3442510" y="3619776"/>
              <a:chExt cx="865903" cy="830159"/>
            </a:xfrm>
          </p:grpSpPr>
          <p:cxnSp>
            <p:nvCxnSpPr>
              <p:cNvPr id="84" name="Straight Arrow Connector 83"/>
              <p:cNvCxnSpPr>
                <a:stCxn id="85" idx="2"/>
                <a:endCxn id="87" idx="0"/>
              </p:cNvCxnSpPr>
              <p:nvPr/>
            </p:nvCxnSpPr>
            <p:spPr bwMode="auto">
              <a:xfrm flipH="1">
                <a:off x="3875460" y="3881386"/>
                <a:ext cx="2" cy="174189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5" name="TextBox 84"/>
              <p:cNvSpPr txBox="1"/>
              <p:nvPr/>
            </p:nvSpPr>
            <p:spPr>
              <a:xfrm>
                <a:off x="3442510" y="3619776"/>
                <a:ext cx="86590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/>
                  <a:t>ctr+2</a:t>
                </a:r>
              </a:p>
            </p:txBody>
          </p:sp>
          <p:cxnSp>
            <p:nvCxnSpPr>
              <p:cNvPr id="86" name="Straight Arrow Connector 85"/>
              <p:cNvCxnSpPr>
                <a:stCxn id="87" idx="2"/>
              </p:cNvCxnSpPr>
              <p:nvPr/>
            </p:nvCxnSpPr>
            <p:spPr bwMode="auto">
              <a:xfrm>
                <a:off x="3875460" y="4275746"/>
                <a:ext cx="1" cy="174189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 bwMode="auto">
                  <a:xfrm>
                    <a:off x="3737773" y="4055575"/>
                    <a:ext cx="275374" cy="220171"/>
                  </a:xfrm>
                  <a:prstGeom prst="rect">
                    <a:avLst/>
                  </a:prstGeom>
                  <a:solidFill>
                    <a:srgbClr val="FCEDC8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10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737773" y="4055575"/>
                    <a:ext cx="275374" cy="220171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9" name="Group 78"/>
            <p:cNvGrpSpPr/>
            <p:nvPr/>
          </p:nvGrpSpPr>
          <p:grpSpPr>
            <a:xfrm>
              <a:off x="5176836" y="3619776"/>
              <a:ext cx="865903" cy="830159"/>
              <a:chOff x="3442510" y="3619776"/>
              <a:chExt cx="865903" cy="830159"/>
            </a:xfrm>
          </p:grpSpPr>
          <p:cxnSp>
            <p:nvCxnSpPr>
              <p:cNvPr id="80" name="Straight Arrow Connector 79"/>
              <p:cNvCxnSpPr>
                <a:stCxn id="81" idx="2"/>
                <a:endCxn id="83" idx="0"/>
              </p:cNvCxnSpPr>
              <p:nvPr/>
            </p:nvCxnSpPr>
            <p:spPr bwMode="auto">
              <a:xfrm flipH="1">
                <a:off x="3875460" y="3881386"/>
                <a:ext cx="2" cy="174189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1" name="TextBox 80"/>
              <p:cNvSpPr txBox="1"/>
              <p:nvPr/>
            </p:nvSpPr>
            <p:spPr>
              <a:xfrm>
                <a:off x="3442510" y="3619776"/>
                <a:ext cx="86590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/>
                  <a:t>ctr+3</a:t>
                </a:r>
              </a:p>
            </p:txBody>
          </p:sp>
          <p:cxnSp>
            <p:nvCxnSpPr>
              <p:cNvPr id="82" name="Straight Arrow Connector 81"/>
              <p:cNvCxnSpPr>
                <a:stCxn id="83" idx="2"/>
              </p:cNvCxnSpPr>
              <p:nvPr/>
            </p:nvCxnSpPr>
            <p:spPr bwMode="auto">
              <a:xfrm>
                <a:off x="3875460" y="4275746"/>
                <a:ext cx="1" cy="174189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Rectangle 82"/>
                  <p:cNvSpPr/>
                  <p:nvPr/>
                </p:nvSpPr>
                <p:spPr bwMode="auto">
                  <a:xfrm>
                    <a:off x="3737773" y="4055575"/>
                    <a:ext cx="275374" cy="220171"/>
                  </a:xfrm>
                  <a:prstGeom prst="rect">
                    <a:avLst/>
                  </a:prstGeom>
                  <a:solidFill>
                    <a:srgbClr val="FCEDC8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10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</a:endParaRPr>
                  </a:p>
                </p:txBody>
              </p:sp>
            </mc:Choice>
            <mc:Fallback xmlns="">
              <p:sp>
                <p:nvSpPr>
                  <p:cNvPr id="83" name="Rectangle 8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737773" y="4055575"/>
                    <a:ext cx="275374" cy="220171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2381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Basic goals of cryptography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 integrity</a:t>
                      </a:r>
                      <a:r>
                        <a:rPr lang="nb-NO" baseline="0" dirty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Symmetric</a:t>
                      </a:r>
                      <a:r>
                        <a:rPr lang="nb-NO" b="1" baseline="0" dirty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9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Asymmetric</a:t>
                      </a:r>
                      <a:r>
                        <a:rPr lang="nb-NO" b="1" baseline="0" dirty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Asymmetric</a:t>
                      </a:r>
                      <a:r>
                        <a:rPr lang="nb-NO" baseline="0" dirty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00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Modern approach to cryptography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Trying to make cryptography more a </a:t>
            </a:r>
            <a:r>
              <a:rPr lang="nb-NO" b="1" dirty="0"/>
              <a:t>science</a:t>
            </a:r>
            <a:r>
              <a:rPr lang="nb-NO" dirty="0"/>
              <a:t> than an </a:t>
            </a:r>
            <a:r>
              <a:rPr lang="nb-NO" b="1" dirty="0"/>
              <a:t>art</a:t>
            </a:r>
          </a:p>
          <a:p>
            <a:pPr>
              <a:buFont typeface="Arial" panose="020B0604020202020204" pitchFamily="34" charset="0"/>
              <a:buChar char="•"/>
            </a:pPr>
            <a:endParaRPr lang="nb-NO" b="1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Focus on </a:t>
            </a:r>
            <a:r>
              <a:rPr lang="nb-NO" b="1" dirty="0"/>
              <a:t>formal definitions</a:t>
            </a:r>
            <a:r>
              <a:rPr lang="nb-NO" dirty="0"/>
              <a:t> of security (and insecurity) 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Clearly stated </a:t>
            </a:r>
            <a:r>
              <a:rPr lang="nb-NO" b="1" dirty="0"/>
              <a:t>assumptions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Analysis supported by mathematical </a:t>
            </a:r>
            <a:r>
              <a:rPr lang="nb-NO" b="1" dirty="0"/>
              <a:t>proofs</a:t>
            </a:r>
          </a:p>
          <a:p>
            <a:pPr>
              <a:buFont typeface="Arial" panose="020B0604020202020204" pitchFamily="34" charset="0"/>
              <a:buChar char="•"/>
            </a:pPr>
            <a:endParaRPr lang="nb-NO" b="1" dirty="0"/>
          </a:p>
          <a:p>
            <a:pPr marL="0" indent="0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3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of CTR$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 bwMode="auto">
              <a:xfrm>
                <a:off x="872236" y="1285387"/>
                <a:ext cx="10125333" cy="1494390"/>
              </a:xfrm>
              <a:prstGeom prst="roundRect">
                <a:avLst/>
              </a:prstGeom>
              <a:solidFill>
                <a:srgbClr val="EEF9F4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/>
                  <a:t>Theorem (idea)</a:t>
                </a:r>
                <a:r>
                  <a:rPr lang="en-US" b="1" dirty="0">
                    <a:sym typeface="Wingdings" panose="05000000000000000000" pitchFamily="2" charset="2"/>
                  </a:rPr>
                  <a:t>: </a:t>
                </a:r>
              </a:p>
              <a:p>
                <a:pPr indent="0">
                  <a:spcBef>
                    <a:spcPct val="0"/>
                  </a:spcBef>
                </a:pPr>
                <a:endParaRPr lang="en-US" b="1" dirty="0">
                  <a:sym typeface="Wingdings" panose="05000000000000000000" pitchFamily="2" charset="2"/>
                </a:endParaRPr>
              </a:p>
              <a:p>
                <a:pPr indent="0">
                  <a:spcBef>
                    <a:spcPct val="0"/>
                  </a:spcBef>
                </a:pPr>
                <a:r>
                  <a:rPr lang="en-US" dirty="0">
                    <a:sym typeface="Wingdings" panose="05000000000000000000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𝐹</m:t>
                    </m:r>
                    <m:r>
                      <a:rPr lang="nb-NO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a secure PRF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CTR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$[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IND-CPA secure. </a:t>
                </a:r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2236" y="1285387"/>
                <a:ext cx="10125333" cy="149439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orizontal Scroll 6"/>
              <p:cNvSpPr/>
              <p:nvPr/>
            </p:nvSpPr>
            <p:spPr bwMode="auto">
              <a:xfrm rot="16200000">
                <a:off x="9683966" y="301415"/>
                <a:ext cx="2258272" cy="2206198"/>
              </a:xfrm>
              <a:prstGeom prst="horizontalScroll">
                <a:avLst/>
              </a:prstGeom>
              <a:solidFill>
                <a:srgbClr val="FFFF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/>
                  <a:t> 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/>
                  <a:t> </a:t>
                </a:r>
                <a:r>
                  <a:rPr lang="en-US" sz="1400" b="1" u="sng" dirty="0">
                    <a:latin typeface="Lucida Handwriting" panose="03010101010101010101" pitchFamily="66" charset="0"/>
                  </a:rPr>
                  <a:t>Logic 101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nb-NO" sz="1400" b="1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nb-NO" sz="1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nb-NO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/>
                  <a:t>  </a:t>
                </a:r>
                <a:r>
                  <a:rPr lang="en-US" sz="1400" dirty="0"/>
                  <a:t>is </a:t>
                </a:r>
                <a:r>
                  <a:rPr lang="en-US" sz="1400" i="1" dirty="0"/>
                  <a:t>equivalent to: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i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lang="nb-NO" sz="1400" b="1" i="1" smtClean="0">
                          <a:latin typeface="Cambria Math" panose="02040503050406030204" pitchFamily="18" charset="0"/>
                        </a:rPr>
                        <m:t>⇐</m:t>
                      </m:r>
                      <m:acc>
                        <m:accPr>
                          <m:chr m:val="̅"/>
                          <m:ctrlPr>
                            <a:rPr lang="nb-NO" sz="1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</m:oMath>
                  </m:oMathPara>
                </a14:m>
                <a:r>
                  <a:rPr lang="en-US" sz="1400" b="1" dirty="0"/>
                  <a:t/>
                </a:r>
                <a:br>
                  <a:rPr lang="en-US" sz="1400" b="1" dirty="0"/>
                </a:br>
                <a:r>
                  <a:rPr lang="en-US" sz="1400" b="1" dirty="0"/>
                  <a:t/>
                </a:r>
                <a:br>
                  <a:rPr lang="en-US" sz="1400" b="1" dirty="0"/>
                </a:br>
                <a:endParaRPr lang="en-US" sz="1400" b="1" dirty="0"/>
              </a:p>
            </p:txBody>
          </p:sp>
        </mc:Choice>
        <mc:Fallback xmlns="">
          <p:sp>
            <p:nvSpPr>
              <p:cNvPr id="7" name="Horizontal Scrol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>
                <a:off x="9683966" y="301415"/>
                <a:ext cx="2258272" cy="2206198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/>
              <p:cNvSpPr txBox="1">
                <a:spLocks/>
              </p:cNvSpPr>
              <p:nvPr/>
            </p:nvSpPr>
            <p:spPr bwMode="auto">
              <a:xfrm>
                <a:off x="876039" y="4031283"/>
                <a:ext cx="10125333" cy="1502864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/>
                  <a:t>Theorem (idea)</a:t>
                </a:r>
                <a:r>
                  <a:rPr lang="en-US" b="1" dirty="0">
                    <a:sym typeface="Wingdings" panose="05000000000000000000" pitchFamily="2" charset="2"/>
                  </a:rPr>
                  <a:t>: </a:t>
                </a:r>
              </a:p>
              <a:p>
                <a:pPr indent="0">
                  <a:spcBef>
                    <a:spcPct val="0"/>
                  </a:spcBef>
                </a:pPr>
                <a:endParaRPr lang="en-US" b="1" dirty="0">
                  <a:sym typeface="Wingdings" panose="05000000000000000000" pitchFamily="2" charset="2"/>
                </a:endParaRPr>
              </a:p>
              <a:p>
                <a:pPr indent="0">
                  <a:spcBef>
                    <a:spcPct val="0"/>
                  </a:spcBef>
                </a:pPr>
                <a:r>
                  <a:rPr lang="en-US" dirty="0">
                    <a:sym typeface="Wingdings" panose="05000000000000000000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CTR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$[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</a:t>
                </a:r>
                <a:r>
                  <a:rPr lang="en-US" i="1" dirty="0"/>
                  <a:t>not</a:t>
                </a:r>
                <a:r>
                  <a:rPr lang="en-US" dirty="0"/>
                  <a:t> IND-CPA secure then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is </a:t>
                </a:r>
                <a:r>
                  <a:rPr lang="en-US" i="1" dirty="0"/>
                  <a:t>not</a:t>
                </a:r>
                <a:r>
                  <a:rPr lang="en-US" dirty="0"/>
                  <a:t> a secure PRF. </a:t>
                </a:r>
              </a:p>
            </p:txBody>
          </p:sp>
        </mc:Choice>
        <mc:Fallback xmlns=""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6039" y="4031283"/>
                <a:ext cx="10125333" cy="1502864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5047840" y="2806928"/>
            <a:ext cx="2749868" cy="1325531"/>
            <a:chOff x="5415485" y="2845740"/>
            <a:chExt cx="2749868" cy="1325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 rot="16200000">
                  <a:off x="4998941" y="3262284"/>
                  <a:ext cx="1325531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998941" y="3231506"/>
                  <a:ext cx="1325531" cy="55399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5907928" y="3314120"/>
              <a:ext cx="2257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equivalent!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264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of CTR$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pPr marL="0" indent="0"/>
                <a:r>
                  <a:rPr lang="nb-NO" sz="1800" b="1" dirty="0"/>
                  <a:t>Proof idea:</a:t>
                </a:r>
                <a:endParaRPr lang="nb-NO" sz="1800" b="1" i="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CTR</m:t>
                    </m:r>
                    <m:r>
                      <a:rPr lang="nb-NO" sz="1800" b="0" i="0" smtClean="0">
                        <a:latin typeface="Cambria Math" panose="02040503050406030204" pitchFamily="18" charset="0"/>
                      </a:rPr>
                      <m:t>$[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/>
                  <a:t> not IND-CPA secure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800" dirty="0"/>
                  <a:t> there exists adversary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/>
                  <a:t> with good advantage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8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1800">
                            <a:latin typeface="Cambria Math" panose="02040503050406030204" pitchFamily="18" charset="0"/>
                          </a:rPr>
                          <m:t>CTR</m:t>
                        </m:r>
                        <m:r>
                          <a:rPr lang="nb-NO" sz="1800">
                            <a:latin typeface="Cambria Math" panose="02040503050406030204" pitchFamily="18" charset="0"/>
                          </a:rPr>
                          <m:t>$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sub>
                      <m:sup>
                        <m:r>
                          <m:rPr>
                            <m:sty m:val="p"/>
                          </m:rPr>
                          <a:rPr lang="nb-NO" sz="1800">
                            <a:latin typeface="Cambria Math" panose="02040503050406030204" pitchFamily="18" charset="0"/>
                          </a:rPr>
                          <m:t>ind</m:t>
                        </m:r>
                        <m:r>
                          <a:rPr lang="nb-NO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­</m:t>
                        </m:r>
                        <m:r>
                          <a:rPr lang="nb-NO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–</m:t>
                        </m:r>
                        <m:r>
                          <m:rPr>
                            <m:sty m:val="p"/>
                          </m:rPr>
                          <a:rPr lang="nb-NO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1800" dirty="0"/>
                  <a:t>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Can use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to create a </a:t>
                </a:r>
                <a:r>
                  <a:rPr lang="en-US" sz="1800" i="1" dirty="0"/>
                  <a:t>new</a:t>
                </a:r>
                <a:r>
                  <a:rPr lang="en-US" sz="1800" dirty="0"/>
                  <a:t> adversary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dirty="0"/>
                  <a:t> that has good advantage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8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800" b="0" i="0" smtClean="0"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1800" dirty="0"/>
                  <a:t> against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nb-NO" sz="1800" b="0" i="1" dirty="0">
                  <a:latin typeface="Cambria Math" panose="02040503050406030204" pitchFamily="18" charset="0"/>
                </a:endParaRPr>
              </a:p>
              <a:p>
                <a:pPr marL="0" indent="0"/>
                <a:r>
                  <a:rPr lang="nb-NO" sz="1800" dirty="0"/>
                  <a:t>	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nb-NO" sz="1800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dirty="0"/>
                  <a:t> is not a secure PRF! </a:t>
                </a:r>
              </a:p>
              <a:p>
                <a:pPr marL="0" indent="0"/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/>
              <p:cNvSpPr txBox="1">
                <a:spLocks/>
              </p:cNvSpPr>
              <p:nvPr/>
            </p:nvSpPr>
            <p:spPr bwMode="auto">
              <a:xfrm>
                <a:off x="872236" y="1286339"/>
                <a:ext cx="10125333" cy="1494961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/>
                  <a:t>Theorem (idea)</a:t>
                </a:r>
                <a:r>
                  <a:rPr lang="en-US" b="1" dirty="0">
                    <a:sym typeface="Wingdings" panose="05000000000000000000" pitchFamily="2" charset="2"/>
                  </a:rPr>
                  <a:t>: </a:t>
                </a:r>
              </a:p>
              <a:p>
                <a:pPr indent="0">
                  <a:spcBef>
                    <a:spcPct val="0"/>
                  </a:spcBef>
                </a:pPr>
                <a:endParaRPr lang="en-US" b="1" dirty="0">
                  <a:sym typeface="Wingdings" panose="05000000000000000000" pitchFamily="2" charset="2"/>
                </a:endParaRPr>
              </a:p>
              <a:p>
                <a:pPr indent="0">
                  <a:spcBef>
                    <a:spcPct val="0"/>
                  </a:spcBef>
                </a:pPr>
                <a:r>
                  <a:rPr lang="en-US" dirty="0">
                    <a:sym typeface="Wingdings" panose="05000000000000000000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CTR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$[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</a:t>
                </a:r>
                <a:r>
                  <a:rPr lang="en-US" i="1" dirty="0"/>
                  <a:t>not</a:t>
                </a:r>
                <a:r>
                  <a:rPr lang="en-US" dirty="0"/>
                  <a:t> IND-CPA secure then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is </a:t>
                </a:r>
                <a:r>
                  <a:rPr lang="en-US" i="1" dirty="0"/>
                  <a:t>not</a:t>
                </a:r>
                <a:r>
                  <a:rPr lang="en-US" dirty="0"/>
                  <a:t> a secure PRF. </a:t>
                </a:r>
              </a:p>
            </p:txBody>
          </p:sp>
        </mc:Choice>
        <mc:Fallback xmlns=""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2236" y="1286339"/>
                <a:ext cx="10125333" cy="1494961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59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of CTR$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027586"/>
            <a:ext cx="11137237" cy="568408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/>
              <p:cNvSpPr txBox="1">
                <a:spLocks/>
              </p:cNvSpPr>
              <p:nvPr/>
            </p:nvSpPr>
            <p:spPr bwMode="auto">
              <a:xfrm>
                <a:off x="1412016" y="1257779"/>
                <a:ext cx="9367969" cy="2472973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/>
                  <a:t>Theorem (actual)</a:t>
                </a:r>
                <a:r>
                  <a:rPr lang="en-US" b="1" dirty="0">
                    <a:sym typeface="Wingdings" panose="05000000000000000000" pitchFamily="2" charset="2"/>
                  </a:rPr>
                  <a:t>: </a:t>
                </a:r>
                <a:r>
                  <a:rPr lang="en-US" dirty="0">
                    <a:sym typeface="Wingdings" panose="05000000000000000000" pitchFamily="2" charset="2"/>
                  </a:rPr>
                  <a:t>For </a:t>
                </a:r>
                <a:r>
                  <a:rPr lang="en-US" i="1" dirty="0">
                    <a:sym typeface="Wingdings" panose="05000000000000000000" pitchFamily="2" charset="2"/>
                  </a:rPr>
                  <a:t>any </a:t>
                </a:r>
                <a:r>
                  <a:rPr lang="en-US" dirty="0">
                    <a:sym typeface="Wingdings" panose="05000000000000000000" pitchFamily="2" charset="2"/>
                  </a:rPr>
                  <a:t>I</a:t>
                </a:r>
                <a:r>
                  <a:rPr lang="en-US" dirty="0"/>
                  <a:t>ND-CPA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against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CTR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$</m:t>
                    </m:r>
                    <m:d>
                      <m:dPr>
                        <m:begChr m:val="["/>
                        <m:endChr m:val="]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dirty="0"/>
                  <a:t> that runs in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and asks at most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queries (each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blocks), there is</a:t>
                </a:r>
                <a:r>
                  <a:rPr lang="en-US" i="1" dirty="0"/>
                  <a:t> </a:t>
                </a:r>
                <a:r>
                  <a:rPr lang="en-US" dirty="0"/>
                  <a:t>a PRF-adversary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such that </a:t>
                </a:r>
              </a:p>
              <a:p>
                <a:pPr indent="0">
                  <a:spcBef>
                    <a:spcPct val="0"/>
                  </a:spcBef>
                </a:pPr>
                <a:endParaRPr lang="en-US" dirty="0"/>
              </a:p>
              <a:p>
                <a:pPr indent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CTR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$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indent="0">
                  <a:spcBef>
                    <a:spcPct val="0"/>
                  </a:spcBef>
                </a:pPr>
                <a:endParaRPr lang="en-US" dirty="0"/>
              </a:p>
              <a:p>
                <a:pPr indent="0">
                  <a:spcBef>
                    <a:spcPct val="0"/>
                  </a:spcBef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runs in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ℓ)</m:t>
                    </m:r>
                  </m:oMath>
                </a14:m>
                <a:r>
                  <a:rPr lang="en-US" dirty="0"/>
                  <a:t> and asks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PRF-queries.</a:t>
                </a:r>
              </a:p>
            </p:txBody>
          </p:sp>
        </mc:Choice>
        <mc:Fallback xmlns="">
          <p:sp>
            <p:nvSpPr>
              <p:cNvPr id="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2016" y="1257779"/>
                <a:ext cx="9367969" cy="2472973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648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767140" y="3893876"/>
                <a:ext cx="6096000" cy="257044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600" dirty="0"/>
                  <a:t> secure PRF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nb-NO" sz="1600" i="1" smtClean="0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endParaRPr lang="en-US" sz="1600" dirty="0"/>
              </a:p>
              <a:p>
                <a:pPr>
                  <a:lnSpc>
                    <a:spcPct val="200000"/>
                  </a:lnSpc>
                </a:pPr>
                <a:r>
                  <a:rPr lang="en-US" sz="1600" dirty="0"/>
                  <a:t>	      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CTR</m:t>
                        </m:r>
                        <m:r>
                          <a:rPr lang="nb-NO" sz="1600">
                            <a:latin typeface="Cambria Math" panose="02040503050406030204" pitchFamily="18" charset="0"/>
                          </a:rPr>
                          <m:t>$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ind</m:t>
                        </m:r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­–</m:t>
                        </m:r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nb-NO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ℓ</m:t>
                        </m:r>
                      </m:num>
                      <m:den>
                        <m:sSup>
                          <m:sSup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en-US" sz="1600" dirty="0"/>
              </a:p>
              <a:p>
                <a:pPr>
                  <a:lnSpc>
                    <a:spcPct val="200000"/>
                  </a:lnSpc>
                </a:pPr>
                <a:r>
                  <a:rPr lang="en-US" sz="1600" dirty="0"/>
                  <a:t>	       </a:t>
                </a:r>
                <a14:m>
                  <m:oMath xmlns:m="http://schemas.openxmlformats.org/officeDocument/2006/math">
                    <m:r>
                      <a:rPr lang="nb-NO" sz="160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CTR</m:t>
                        </m:r>
                        <m:r>
                          <a:rPr lang="nb-NO" sz="1600">
                            <a:latin typeface="Cambria Math" panose="02040503050406030204" pitchFamily="18" charset="0"/>
                          </a:rPr>
                          <m:t>$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ind</m:t>
                        </m:r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­–</m:t>
                        </m:r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sz="1600" dirty="0"/>
                  <a:t> 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1600" dirty="0"/>
                  <a:t>	      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⟹</m:t>
                    </m:r>
                    <m:r>
                      <m:rPr>
                        <m:sty m:val="p"/>
                      </m:rPr>
                      <a:rPr lang="nb-NO" sz="1600">
                        <a:latin typeface="Cambria Math" panose="02040503050406030204" pitchFamily="18" charset="0"/>
                      </a:rPr>
                      <m:t>CTR</m:t>
                    </m:r>
                    <m:r>
                      <a:rPr lang="nb-NO" sz="1600">
                        <a:latin typeface="Cambria Math" panose="02040503050406030204" pitchFamily="18" charset="0"/>
                      </a:rPr>
                      <m:t>$[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dirty="0"/>
                  <a:t> is IND-CPA secure!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140" y="3893876"/>
                <a:ext cx="6096000" cy="2570447"/>
              </a:xfrm>
              <a:prstGeom prst="rect">
                <a:avLst/>
              </a:prstGeom>
              <a:blipFill rotWithShape="0">
                <a:blip r:embed="rId2"/>
                <a:stretch>
                  <a:fillRect b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of CTR$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68100" y="5561439"/>
                <a:ext cx="1255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ℓ≪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100" y="5561439"/>
                <a:ext cx="1255799" cy="338554"/>
              </a:xfrm>
              <a:prstGeom prst="rect">
                <a:avLst/>
              </a:prstGeom>
              <a:blipFill rotWithShape="0">
                <a:blip r:embed="rId3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45326" y="4089076"/>
                <a:ext cx="3657600" cy="203126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Example: CTR$[AES]</a:t>
                </a:r>
              </a:p>
              <a:p>
                <a:endParaRPr lang="en-US" sz="1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=128</m:t>
                      </m:r>
                    </m:oMath>
                  </m:oMathPara>
                </a14:m>
                <a:endParaRPr lang="en-US" sz="1400" dirty="0"/>
              </a:p>
              <a:p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ℓ=</m:t>
                    </m:r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nb-NO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≈1 </m:t>
                    </m:r>
                    <m:r>
                      <m:rPr>
                        <m:sty m:val="p"/>
                      </m:rPr>
                      <a:rPr lang="nb-NO" sz="14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kB</m:t>
                    </m:r>
                  </m:oMath>
                </a14:m>
                <a:r>
                  <a:rPr lang="en-US" sz="1400" dirty="0">
                    <a:solidFill>
                      <a:schemeClr val="accent2"/>
                    </a:solidFill>
                  </a:rPr>
                  <a:t> </a:t>
                </a:r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  <a:p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400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1400">
                              <a:latin typeface="Cambria Math" panose="02040503050406030204" pitchFamily="18" charset="0"/>
                            </a:rPr>
                            <m:t>CTR</m:t>
                          </m:r>
                          <m:r>
                            <a:rPr lang="nb-NO" sz="1400">
                              <a:latin typeface="Cambria Math" panose="02040503050406030204" pitchFamily="18" charset="0"/>
                            </a:rPr>
                            <m:t>$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AES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nb-NO" sz="1400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­–</m:t>
                          </m:r>
                          <m:r>
                            <m:rPr>
                              <m:sty m:val="p"/>
                            </m:rPr>
                            <a:rPr lang="nb-NO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40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128</m:t>
                              </m:r>
                            </m:sup>
                          </m:sSup>
                        </m:den>
                      </m:f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86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128</m:t>
                              </m:r>
                            </m:sup>
                          </m:sSup>
                        </m:den>
                      </m:f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42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400" dirty="0"/>
              </a:p>
              <a:p>
                <a:endParaRPr lang="en-US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326" y="4089076"/>
                <a:ext cx="3657600" cy="2031262"/>
              </a:xfrm>
              <a:prstGeom prst="rect">
                <a:avLst/>
              </a:prstGeom>
              <a:blipFill rotWithShape="0">
                <a:blip r:embed="rId4"/>
                <a:stretch>
                  <a:fillRect l="-332" t="-2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/>
              <p:cNvSpPr txBox="1">
                <a:spLocks/>
              </p:cNvSpPr>
              <p:nvPr/>
            </p:nvSpPr>
            <p:spPr bwMode="auto">
              <a:xfrm>
                <a:off x="1412016" y="1257780"/>
                <a:ext cx="9367969" cy="2472972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/>
                  <a:t>Theorem (actual)</a:t>
                </a:r>
                <a:r>
                  <a:rPr lang="en-US" b="1" dirty="0">
                    <a:sym typeface="Wingdings" panose="05000000000000000000" pitchFamily="2" charset="2"/>
                  </a:rPr>
                  <a:t>: </a:t>
                </a:r>
                <a:r>
                  <a:rPr lang="en-US" dirty="0">
                    <a:sym typeface="Wingdings" panose="05000000000000000000" pitchFamily="2" charset="2"/>
                  </a:rPr>
                  <a:t>For </a:t>
                </a:r>
                <a:r>
                  <a:rPr lang="en-US" i="1" dirty="0">
                    <a:sym typeface="Wingdings" panose="05000000000000000000" pitchFamily="2" charset="2"/>
                  </a:rPr>
                  <a:t>any </a:t>
                </a:r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ND-CPA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against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CTR</m:t>
                    </m:r>
                    <m:r>
                      <a:rPr lang="nb-NO" b="0" i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$</m:t>
                    </m:r>
                    <m:d>
                      <m:dPr>
                        <m:begChr m:val="["/>
                        <m:endChr m:val="]"/>
                        <m:ctrlPr>
                          <a:rPr lang="nb-NO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 that runs in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 and asks at most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 queries (each of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 blocks)</a:t>
                </a:r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, </a:t>
                </a:r>
                <a:r>
                  <a:rPr lang="en-US" dirty="0"/>
                  <a:t>there is </a:t>
                </a:r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a PRF-adversary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such that </a:t>
                </a:r>
              </a:p>
              <a:p>
                <a:pPr indent="0">
                  <a:spcBef>
                    <a:spcPct val="0"/>
                  </a:spcBef>
                </a:pPr>
                <a:endParaRPr lang="en-US" dirty="0"/>
              </a:p>
              <a:p>
                <a:pPr indent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CTR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$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indent="0">
                  <a:spcBef>
                    <a:spcPct val="0"/>
                  </a:spcBef>
                </a:pPr>
                <a:endParaRPr lang="en-US" dirty="0"/>
              </a:p>
              <a:p>
                <a:pPr indent="0">
                  <a:spcBef>
                    <a:spcPct val="0"/>
                  </a:spcBef>
                </a:pPr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 runs in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nb-NO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nb-NO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nb-NO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ℓ)</m:t>
                    </m:r>
                  </m:oMath>
                </a14:m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 and asks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b-NO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nb-NO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 PRF-queries</a:t>
                </a: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2016" y="1257780"/>
                <a:ext cx="9367969" cy="2472972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9249839" y="4591050"/>
            <a:ext cx="1085540" cy="596900"/>
            <a:chOff x="9696449" y="4791768"/>
            <a:chExt cx="1085540" cy="596900"/>
          </a:xfrm>
        </p:grpSpPr>
        <p:sp>
          <p:nvSpPr>
            <p:cNvPr id="12" name="Right Brace 11"/>
            <p:cNvSpPr/>
            <p:nvPr/>
          </p:nvSpPr>
          <p:spPr bwMode="auto">
            <a:xfrm>
              <a:off x="9696449" y="4791768"/>
              <a:ext cx="119817" cy="596900"/>
            </a:xfrm>
            <a:prstGeom prst="rightBrace">
              <a:avLst>
                <a:gd name="adj1" fmla="val 93395"/>
                <a:gd name="adj2" fmla="val 50597"/>
              </a:avLst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sz="1600" dirty="0">
                <a:solidFill>
                  <a:schemeClr val="accent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9814263" y="4889595"/>
                  <a:ext cx="96772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≈70 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TB</m:t>
                        </m:r>
                      </m:oMath>
                    </m:oMathPara>
                  </a14:m>
                  <a:endParaRPr lang="en-US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4263" y="4889595"/>
                  <a:ext cx="967726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6064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of CTR$ – proof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027586"/>
            <a:ext cx="11137237" cy="568408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9623127"/>
                  </p:ext>
                </p:extLst>
              </p:nvPr>
            </p:nvGraphicFramePr>
            <p:xfrm>
              <a:off x="1274457" y="2930760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[ℓ]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9623127"/>
                  </p:ext>
                </p:extLst>
              </p:nvPr>
            </p:nvGraphicFramePr>
            <p:xfrm>
              <a:off x="1274457" y="2930760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35" t="-1786" r="-40000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873" t="-1786" r="-301747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1786" r="-20043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1310" t="-1786" r="-10131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99565" t="-1786" r="-870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0591994"/>
                  </p:ext>
                </p:extLst>
              </p:nvPr>
            </p:nvGraphicFramePr>
            <p:xfrm>
              <a:off x="1274457" y="3926589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+2)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+3)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+ℓ)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0591994"/>
                  </p:ext>
                </p:extLst>
              </p:nvPr>
            </p:nvGraphicFramePr>
            <p:xfrm>
              <a:off x="1274457" y="3926589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35" t="-1786" r="-400000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873" t="-1786" r="-301747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1786" r="-200435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1310" t="-1786" r="-101310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99565" t="-1786" r="-870" b="-1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9712817"/>
                  </p:ext>
                </p:extLst>
              </p:nvPr>
            </p:nvGraphicFramePr>
            <p:xfrm>
              <a:off x="1274457" y="4849696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9712817"/>
                  </p:ext>
                </p:extLst>
              </p:nvPr>
            </p:nvGraphicFramePr>
            <p:xfrm>
              <a:off x="1274457" y="4849696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35" t="-1786" r="-40000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873" t="-1786" r="-301747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0000" t="-1786" r="-20043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01310" t="-1786" r="-10131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99565" t="-1786" r="-870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/>
          <p:cNvSpPr/>
          <p:nvPr/>
        </p:nvSpPr>
        <p:spPr bwMode="auto">
          <a:xfrm rot="16200000">
            <a:off x="4650258" y="-806917"/>
            <a:ext cx="243012" cy="6994611"/>
          </a:xfrm>
          <a:prstGeom prst="rightBrace">
            <a:avLst>
              <a:gd name="adj1" fmla="val 93395"/>
              <a:gd name="adj2" fmla="val 49032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81495" y="2184875"/>
                <a:ext cx="2948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495" y="2184875"/>
                <a:ext cx="294824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8750" r="-1666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e 18"/>
          <p:cNvSpPr/>
          <p:nvPr/>
        </p:nvSpPr>
        <p:spPr bwMode="auto">
          <a:xfrm rot="5400000">
            <a:off x="4650255" y="1948979"/>
            <a:ext cx="243012" cy="6994611"/>
          </a:xfrm>
          <a:prstGeom prst="rightBrace">
            <a:avLst>
              <a:gd name="adj1" fmla="val 93395"/>
              <a:gd name="adj2" fmla="val 50597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02711" y="5632538"/>
                <a:ext cx="2341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11" y="5632538"/>
                <a:ext cx="234103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21053" r="-2105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4"/>
              <p:cNvSpPr txBox="1">
                <a:spLocks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/>
                  <a:t>Theorem</a:t>
                </a:r>
                <a:r>
                  <a:rPr lang="en-US" b="1" dirty="0">
                    <a:sym typeface="Wingdings" panose="05000000000000000000" pitchFamily="2" charset="2"/>
                  </a:rPr>
                  <a:t>: </a:t>
                </a:r>
                <a:r>
                  <a:rPr lang="en-US" dirty="0">
                    <a:sym typeface="Wingdings" panose="05000000000000000000" pitchFamily="2" charset="2"/>
                  </a:rPr>
                  <a:t>For </a:t>
                </a:r>
                <a:r>
                  <a:rPr lang="en-US" i="1" dirty="0">
                    <a:sym typeface="Wingdings" panose="05000000000000000000" pitchFamily="2" charset="2"/>
                  </a:rPr>
                  <a:t>any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… there is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such that </a:t>
                </a:r>
              </a:p>
              <a:p>
                <a:pPr indent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CTR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$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lowchart: Or 22"/>
          <p:cNvSpPr>
            <a:spLocks noChangeAspect="1"/>
          </p:cNvSpPr>
          <p:nvPr/>
        </p:nvSpPr>
        <p:spPr bwMode="auto">
          <a:xfrm>
            <a:off x="4572351" y="3485554"/>
            <a:ext cx="252000" cy="252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6819687"/>
                  </p:ext>
                </p:extLst>
              </p:nvPr>
            </p:nvGraphicFramePr>
            <p:xfrm>
              <a:off x="9068414" y="1064231"/>
              <a:ext cx="2539385" cy="2977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3938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10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CTR</m:t>
                                    </m:r>
                                    <m: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­­–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603834">
                    <a:tc>
                      <a:txBody>
                        <a:bodyPr/>
                        <a:lstStyle/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  <m:d>
                                    <m:d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d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nb-NO" sz="1200" b="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2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</a:t>
                          </a: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6819687"/>
                  </p:ext>
                </p:extLst>
              </p:nvPr>
            </p:nvGraphicFramePr>
            <p:xfrm>
              <a:off x="9068414" y="1064231"/>
              <a:ext cx="2539385" cy="2977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3938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737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1"/>
                          <a:stretch>
                            <a:fillRect l="-239" t="-1613" r="-478" b="-6935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26038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1"/>
                          <a:stretch>
                            <a:fillRect l="-239" t="-14720" r="-478" b="-4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0654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19" grpId="0" animBg="1"/>
      <p:bldP spid="20" grpId="0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of CTR$ – proof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027586"/>
            <a:ext cx="11137237" cy="568408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/>
                  <a:t>Theorem</a:t>
                </a:r>
                <a:r>
                  <a:rPr lang="en-US" b="1" dirty="0">
                    <a:sym typeface="Wingdings" panose="05000000000000000000" pitchFamily="2" charset="2"/>
                  </a:rPr>
                  <a:t>: </a:t>
                </a:r>
                <a:r>
                  <a:rPr lang="en-US" dirty="0">
                    <a:sym typeface="Wingdings" panose="05000000000000000000" pitchFamily="2" charset="2"/>
                  </a:rPr>
                  <a:t>For </a:t>
                </a:r>
                <a:r>
                  <a:rPr lang="en-US" i="1" dirty="0">
                    <a:sym typeface="Wingdings" panose="05000000000000000000" pitchFamily="2" charset="2"/>
                  </a:rPr>
                  <a:t>any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… there is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such that </a:t>
                </a:r>
              </a:p>
              <a:p>
                <a:pPr indent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CTR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$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lowchart: Or 21"/>
          <p:cNvSpPr>
            <a:spLocks noChangeAspect="1"/>
          </p:cNvSpPr>
          <p:nvPr/>
        </p:nvSpPr>
        <p:spPr bwMode="auto">
          <a:xfrm>
            <a:off x="4572351" y="3485554"/>
            <a:ext cx="252000" cy="252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Brace 24"/>
          <p:cNvSpPr/>
          <p:nvPr/>
        </p:nvSpPr>
        <p:spPr bwMode="auto">
          <a:xfrm rot="16200000">
            <a:off x="4650258" y="-806917"/>
            <a:ext cx="243012" cy="6994611"/>
          </a:xfrm>
          <a:prstGeom prst="rightBrace">
            <a:avLst>
              <a:gd name="adj1" fmla="val 93395"/>
              <a:gd name="adj2" fmla="val 49032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503936" y="5751024"/>
                <a:ext cx="1632691" cy="4351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nb-NO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Func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936" y="5751024"/>
                <a:ext cx="1632691" cy="43511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294826" y="5879521"/>
                <a:ext cx="24912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≈ </m:t>
                    </m:r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000" dirty="0"/>
                  <a:t> by PRF-security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826" y="5879521"/>
                <a:ext cx="2491259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2451" t="-23529" r="-5637" b="-50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5401094"/>
                  </p:ext>
                </p:extLst>
              </p:nvPr>
            </p:nvGraphicFramePr>
            <p:xfrm>
              <a:off x="1274457" y="3926589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+2)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+3)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+ℓ)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5401094"/>
                  </p:ext>
                </p:extLst>
              </p:nvPr>
            </p:nvGraphicFramePr>
            <p:xfrm>
              <a:off x="1274457" y="3926589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3"/>
                          <a:stretch>
                            <a:fillRect l="-435" t="-1786" r="-400000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3"/>
                          <a:stretch>
                            <a:fillRect l="-100873" t="-1786" r="-301747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3"/>
                          <a:stretch>
                            <a:fillRect l="-200000" t="-1786" r="-200435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3"/>
                          <a:stretch>
                            <a:fillRect l="-301310" t="-1786" r="-101310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3"/>
                          <a:stretch>
                            <a:fillRect l="-399565" t="-1786" r="-870" b="-1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81495" y="2184875"/>
                <a:ext cx="2948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495" y="2184875"/>
                <a:ext cx="294824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18750" r="-1666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768447"/>
                  </p:ext>
                </p:extLst>
              </p:nvPr>
            </p:nvGraphicFramePr>
            <p:xfrm>
              <a:off x="1274457" y="2930760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[ℓ]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768447"/>
                  </p:ext>
                </p:extLst>
              </p:nvPr>
            </p:nvGraphicFramePr>
            <p:xfrm>
              <a:off x="1274457" y="2930760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6"/>
                          <a:stretch>
                            <a:fillRect l="-435" t="-1786" r="-40000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6"/>
                          <a:stretch>
                            <a:fillRect l="-100873" t="-1786" r="-301747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6"/>
                          <a:stretch>
                            <a:fillRect l="-200000" t="-1786" r="-20043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6"/>
                          <a:stretch>
                            <a:fillRect l="-301310" t="-1786" r="-10131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6"/>
                          <a:stretch>
                            <a:fillRect l="-399565" t="-1786" r="-870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3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6143641"/>
                  </p:ext>
                </p:extLst>
              </p:nvPr>
            </p:nvGraphicFramePr>
            <p:xfrm>
              <a:off x="1274457" y="4849696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3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6143641"/>
                  </p:ext>
                </p:extLst>
              </p:nvPr>
            </p:nvGraphicFramePr>
            <p:xfrm>
              <a:off x="1274457" y="4849696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7"/>
                          <a:stretch>
                            <a:fillRect l="-435" t="-1786" r="-40000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7"/>
                          <a:stretch>
                            <a:fillRect l="-100873" t="-1786" r="-301747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7"/>
                          <a:stretch>
                            <a:fillRect l="-200000" t="-1786" r="-20043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7"/>
                          <a:stretch>
                            <a:fillRect l="-301310" t="-1786" r="-10131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7"/>
                          <a:stretch>
                            <a:fillRect l="-399565" t="-1786" r="-870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1" name="Right Brace 40"/>
          <p:cNvSpPr/>
          <p:nvPr/>
        </p:nvSpPr>
        <p:spPr bwMode="auto">
          <a:xfrm rot="5400000">
            <a:off x="4650255" y="1948979"/>
            <a:ext cx="243012" cy="6994611"/>
          </a:xfrm>
          <a:prstGeom prst="rightBrace">
            <a:avLst>
              <a:gd name="adj1" fmla="val 93395"/>
              <a:gd name="adj2" fmla="val 50597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602711" y="5632538"/>
                <a:ext cx="2341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11" y="5632538"/>
                <a:ext cx="234103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21053" r="-2105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4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7095179"/>
                  </p:ext>
                </p:extLst>
              </p:nvPr>
            </p:nvGraphicFramePr>
            <p:xfrm>
              <a:off x="9068414" y="1064231"/>
              <a:ext cx="2539385" cy="2977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3938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10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CTR</m:t>
                                    </m:r>
                                    <m: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­­–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603834">
                    <a:tc>
                      <a:txBody>
                        <a:bodyPr/>
                        <a:lstStyle/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  <m:d>
                                    <m:d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d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nb-NO" sz="1200" b="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2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</a:t>
                          </a: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4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7095179"/>
                  </p:ext>
                </p:extLst>
              </p:nvPr>
            </p:nvGraphicFramePr>
            <p:xfrm>
              <a:off x="9068414" y="1064231"/>
              <a:ext cx="2539385" cy="2977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3938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737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9"/>
                          <a:stretch>
                            <a:fillRect l="-239" t="-1613" r="-478" b="-6935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26038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9"/>
                          <a:stretch>
                            <a:fillRect l="-239" t="-14720" r="-478" b="-4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8529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of CTR$ – proof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027586"/>
            <a:ext cx="11137237" cy="568408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/>
                  <a:t>Theorem</a:t>
                </a:r>
                <a:r>
                  <a:rPr lang="en-US" b="1" dirty="0">
                    <a:sym typeface="Wingdings" panose="05000000000000000000" pitchFamily="2" charset="2"/>
                  </a:rPr>
                  <a:t>: </a:t>
                </a:r>
                <a:r>
                  <a:rPr lang="en-US" dirty="0">
                    <a:sym typeface="Wingdings" panose="05000000000000000000" pitchFamily="2" charset="2"/>
                  </a:rPr>
                  <a:t>For </a:t>
                </a:r>
                <a:r>
                  <a:rPr lang="en-US" i="1" dirty="0">
                    <a:sym typeface="Wingdings" panose="05000000000000000000" pitchFamily="2" charset="2"/>
                  </a:rPr>
                  <a:t>any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… there is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such that </a:t>
                </a:r>
              </a:p>
              <a:p>
                <a:pPr indent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CTR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$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503936" y="5751024"/>
                <a:ext cx="1632691" cy="4351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nb-NO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Func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936" y="5751024"/>
                <a:ext cx="1632691" cy="43511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294826" y="5879521"/>
                <a:ext cx="24912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≈ </m:t>
                    </m:r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000" dirty="0"/>
                  <a:t> by PRF-security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826" y="5879521"/>
                <a:ext cx="2491259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2451" t="-23529" r="-5637" b="-50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Flowchart: Or 47"/>
          <p:cNvSpPr>
            <a:spLocks noChangeAspect="1"/>
          </p:cNvSpPr>
          <p:nvPr/>
        </p:nvSpPr>
        <p:spPr bwMode="auto">
          <a:xfrm>
            <a:off x="4572351" y="3485554"/>
            <a:ext cx="252000" cy="252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ight Brace 49"/>
          <p:cNvSpPr/>
          <p:nvPr/>
        </p:nvSpPr>
        <p:spPr bwMode="auto">
          <a:xfrm rot="16200000">
            <a:off x="4650258" y="-806917"/>
            <a:ext cx="243012" cy="6994611"/>
          </a:xfrm>
          <a:prstGeom prst="rightBrace">
            <a:avLst>
              <a:gd name="adj1" fmla="val 93395"/>
              <a:gd name="adj2" fmla="val 49032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" name="Table 5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7972199"/>
                  </p:ext>
                </p:extLst>
              </p:nvPr>
            </p:nvGraphicFramePr>
            <p:xfrm>
              <a:off x="1274457" y="3926589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+2)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+3)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+ℓ)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1" name="Table 5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7972199"/>
                  </p:ext>
                </p:extLst>
              </p:nvPr>
            </p:nvGraphicFramePr>
            <p:xfrm>
              <a:off x="1274457" y="3926589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8"/>
                          <a:stretch>
                            <a:fillRect l="-435" t="-1786" r="-400000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8"/>
                          <a:stretch>
                            <a:fillRect l="-100873" t="-1786" r="-301747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8"/>
                          <a:stretch>
                            <a:fillRect l="-200000" t="-1786" r="-200435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8"/>
                          <a:stretch>
                            <a:fillRect l="-301310" t="-1786" r="-101310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8"/>
                          <a:stretch>
                            <a:fillRect l="-399565" t="-1786" r="-870" b="-1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581495" y="2184875"/>
                <a:ext cx="2948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495" y="2184875"/>
                <a:ext cx="294824" cy="307777"/>
              </a:xfrm>
              <a:prstGeom prst="rect">
                <a:avLst/>
              </a:prstGeom>
              <a:blipFill rotWithShape="0">
                <a:blip r:embed="rId19"/>
                <a:stretch>
                  <a:fillRect l="-18750" r="-1666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3" name="Table 5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426986"/>
                  </p:ext>
                </p:extLst>
              </p:nvPr>
            </p:nvGraphicFramePr>
            <p:xfrm>
              <a:off x="1274457" y="2930760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[ℓ]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3" name="Table 5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426986"/>
                  </p:ext>
                </p:extLst>
              </p:nvPr>
            </p:nvGraphicFramePr>
            <p:xfrm>
              <a:off x="1274457" y="2930760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0"/>
                          <a:stretch>
                            <a:fillRect l="-435" t="-1786" r="-40000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0"/>
                          <a:stretch>
                            <a:fillRect l="-100873" t="-1786" r="-301747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0"/>
                          <a:stretch>
                            <a:fillRect l="-200000" t="-1786" r="-20043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0"/>
                          <a:stretch>
                            <a:fillRect l="-301310" t="-1786" r="-10131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0"/>
                          <a:stretch>
                            <a:fillRect l="-399565" t="-1786" r="-870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4" name="Table 5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3349849"/>
                  </p:ext>
                </p:extLst>
              </p:nvPr>
            </p:nvGraphicFramePr>
            <p:xfrm>
              <a:off x="1274457" y="4849696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4" name="Table 5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3349849"/>
                  </p:ext>
                </p:extLst>
              </p:nvPr>
            </p:nvGraphicFramePr>
            <p:xfrm>
              <a:off x="1274457" y="4849696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435" t="-1786" r="-40000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100873" t="-1786" r="-301747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200000" t="-1786" r="-20043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301310" t="-1786" r="-10131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399565" t="-1786" r="-870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5" name="Right Brace 54"/>
          <p:cNvSpPr/>
          <p:nvPr/>
        </p:nvSpPr>
        <p:spPr bwMode="auto">
          <a:xfrm rot="5400000">
            <a:off x="4650255" y="1948979"/>
            <a:ext cx="243012" cy="6994611"/>
          </a:xfrm>
          <a:prstGeom prst="rightBrace">
            <a:avLst>
              <a:gd name="adj1" fmla="val 93395"/>
              <a:gd name="adj2" fmla="val 50597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02711" y="5632538"/>
                <a:ext cx="2341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11" y="5632538"/>
                <a:ext cx="234103" cy="307777"/>
              </a:xfrm>
              <a:prstGeom prst="rect">
                <a:avLst/>
              </a:prstGeom>
              <a:blipFill rotWithShape="0">
                <a:blip r:embed="rId22"/>
                <a:stretch>
                  <a:fillRect l="-21053" r="-2105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6819687"/>
                  </p:ext>
                </p:extLst>
              </p:nvPr>
            </p:nvGraphicFramePr>
            <p:xfrm>
              <a:off x="9068414" y="1064231"/>
              <a:ext cx="2539385" cy="2977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3938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10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CTR</m:t>
                                    </m:r>
                                    <m: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­­–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603834">
                    <a:tc>
                      <a:txBody>
                        <a:bodyPr/>
                        <a:lstStyle/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  <m:d>
                                    <m:d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d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nb-NO" sz="1200" b="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2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</a:t>
                          </a: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6819687"/>
                  </p:ext>
                </p:extLst>
              </p:nvPr>
            </p:nvGraphicFramePr>
            <p:xfrm>
              <a:off x="9068414" y="1064231"/>
              <a:ext cx="2539385" cy="2977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3938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737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3"/>
                          <a:stretch>
                            <a:fillRect l="-239" t="-1613" r="-478" b="-6935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26038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3"/>
                          <a:stretch>
                            <a:fillRect l="-239" t="-14720" r="-478" b="-4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7487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owchart: Or 28"/>
          <p:cNvSpPr>
            <a:spLocks noChangeAspect="1"/>
          </p:cNvSpPr>
          <p:nvPr/>
        </p:nvSpPr>
        <p:spPr bwMode="auto">
          <a:xfrm>
            <a:off x="4572351" y="3485554"/>
            <a:ext cx="252000" cy="252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ight Brace 35"/>
          <p:cNvSpPr/>
          <p:nvPr/>
        </p:nvSpPr>
        <p:spPr bwMode="auto">
          <a:xfrm rot="16200000">
            <a:off x="4650258" y="-806917"/>
            <a:ext cx="243012" cy="6994611"/>
          </a:xfrm>
          <a:prstGeom prst="rightBrace">
            <a:avLst>
              <a:gd name="adj1" fmla="val 93395"/>
              <a:gd name="adj2" fmla="val 49032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Table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7469028"/>
                  </p:ext>
                </p:extLst>
              </p:nvPr>
            </p:nvGraphicFramePr>
            <p:xfrm>
              <a:off x="1274457" y="3926589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+2)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+3)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+ℓ)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Table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7469028"/>
                  </p:ext>
                </p:extLst>
              </p:nvPr>
            </p:nvGraphicFramePr>
            <p:xfrm>
              <a:off x="1274457" y="3926589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35" t="-1786" r="-400000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873" t="-1786" r="-301747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1786" r="-200435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1310" t="-1786" r="-101310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99565" t="-1786" r="-870" b="-1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581495" y="2184875"/>
                <a:ext cx="2948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495" y="2184875"/>
                <a:ext cx="294824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8750" r="-1666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4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7547065"/>
                  </p:ext>
                </p:extLst>
              </p:nvPr>
            </p:nvGraphicFramePr>
            <p:xfrm>
              <a:off x="1274457" y="2930760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[ℓ]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4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7547065"/>
                  </p:ext>
                </p:extLst>
              </p:nvPr>
            </p:nvGraphicFramePr>
            <p:xfrm>
              <a:off x="1274457" y="2930760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435" t="-1786" r="-40000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00873" t="-1786" r="-301747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00000" t="-1786" r="-20043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01310" t="-1786" r="-10131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99565" t="-1786" r="-870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5" name="Table 4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9533750"/>
                  </p:ext>
                </p:extLst>
              </p:nvPr>
            </p:nvGraphicFramePr>
            <p:xfrm>
              <a:off x="1274457" y="4849696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5" name="Table 4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9533750"/>
                  </p:ext>
                </p:extLst>
              </p:nvPr>
            </p:nvGraphicFramePr>
            <p:xfrm>
              <a:off x="1274457" y="4849696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435" t="-1786" r="-40000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100873" t="-1786" r="-301747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200000" t="-1786" r="-20043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01310" t="-1786" r="-10131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99565" t="-1786" r="-870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6" name="Right Brace 45"/>
          <p:cNvSpPr/>
          <p:nvPr/>
        </p:nvSpPr>
        <p:spPr bwMode="auto">
          <a:xfrm rot="5400000">
            <a:off x="4650255" y="1948979"/>
            <a:ext cx="243012" cy="6994611"/>
          </a:xfrm>
          <a:prstGeom prst="rightBrace">
            <a:avLst>
              <a:gd name="adj1" fmla="val 93395"/>
              <a:gd name="adj2" fmla="val 50597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602711" y="5632538"/>
                <a:ext cx="2341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11" y="5632538"/>
                <a:ext cx="234103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21053" r="-2105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of CTR$ – proof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027586"/>
            <a:ext cx="11137237" cy="568408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/>
                  <a:t>Theorem</a:t>
                </a:r>
                <a:r>
                  <a:rPr lang="en-US" b="1" dirty="0">
                    <a:sym typeface="Wingdings" panose="05000000000000000000" pitchFamily="2" charset="2"/>
                  </a:rPr>
                  <a:t>: </a:t>
                </a:r>
                <a:r>
                  <a:rPr lang="en-US" dirty="0">
                    <a:sym typeface="Wingdings" panose="05000000000000000000" pitchFamily="2" charset="2"/>
                  </a:rPr>
                  <a:t>For </a:t>
                </a:r>
                <a:r>
                  <a:rPr lang="en-US" i="1" dirty="0">
                    <a:sym typeface="Wingdings" panose="05000000000000000000" pitchFamily="2" charset="2"/>
                  </a:rPr>
                  <a:t>any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… there is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such that </a:t>
                </a:r>
              </a:p>
              <a:p>
                <a:pPr indent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CTR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$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443494" y="5840438"/>
                <a:ext cx="6428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OTP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494" y="5840438"/>
                <a:ext cx="642805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0476" r="-9524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 bwMode="auto">
          <a:xfrm flipH="1" flipV="1">
            <a:off x="2088107" y="4415052"/>
            <a:ext cx="551570" cy="14253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>
            <a:stCxn id="32" idx="0"/>
          </p:cNvCxnSpPr>
          <p:nvPr/>
        </p:nvCxnSpPr>
        <p:spPr bwMode="auto">
          <a:xfrm flipV="1">
            <a:off x="2764897" y="4415052"/>
            <a:ext cx="676789" cy="14253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2945819" y="4415052"/>
            <a:ext cx="1697067" cy="14253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3112400" y="4400802"/>
            <a:ext cx="4270573" cy="14787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503936" y="5751024"/>
                <a:ext cx="1632691" cy="4351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nb-NO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Func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936" y="5751024"/>
                <a:ext cx="1632691" cy="43511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294826" y="5879521"/>
                <a:ext cx="24912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≈ </m:t>
                    </m:r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000" dirty="0"/>
                  <a:t> by PRF-security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826" y="5879521"/>
                <a:ext cx="2491259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2451" t="-23529" r="-5637" b="-50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6819687"/>
                  </p:ext>
                </p:extLst>
              </p:nvPr>
            </p:nvGraphicFramePr>
            <p:xfrm>
              <a:off x="9068414" y="1064231"/>
              <a:ext cx="2539385" cy="2977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3938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10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CTR</m:t>
                                    </m:r>
                                    <m: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­­–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603834">
                    <a:tc>
                      <a:txBody>
                        <a:bodyPr/>
                        <a:lstStyle/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  <m:d>
                                    <m:d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d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nb-NO" sz="1200" b="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2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</a:t>
                          </a: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6819687"/>
                  </p:ext>
                </p:extLst>
              </p:nvPr>
            </p:nvGraphicFramePr>
            <p:xfrm>
              <a:off x="9068414" y="1064231"/>
              <a:ext cx="2539385" cy="2977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3938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737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7"/>
                          <a:stretch>
                            <a:fillRect l="-239" t="-1613" r="-478" b="-6935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26038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7"/>
                          <a:stretch>
                            <a:fillRect l="-239" t="-14720" r="-478" b="-4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9478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503936" y="5751024"/>
                <a:ext cx="1632691" cy="4351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nb-NO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Func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936" y="5751024"/>
                <a:ext cx="1632691" cy="43511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8294826" y="5879521"/>
                <a:ext cx="24912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≈ </m:t>
                    </m:r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000" dirty="0"/>
                  <a:t> by PRF-security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826" y="5879521"/>
                <a:ext cx="2491259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451" t="-23529" r="-5637" b="-50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lowchart: Or 19"/>
          <p:cNvSpPr>
            <a:spLocks noChangeAspect="1"/>
          </p:cNvSpPr>
          <p:nvPr/>
        </p:nvSpPr>
        <p:spPr bwMode="auto">
          <a:xfrm>
            <a:off x="4572351" y="3485554"/>
            <a:ext cx="252000" cy="252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ight Brace 21"/>
          <p:cNvSpPr/>
          <p:nvPr/>
        </p:nvSpPr>
        <p:spPr bwMode="auto">
          <a:xfrm rot="16200000">
            <a:off x="4650258" y="-806917"/>
            <a:ext cx="243012" cy="6994611"/>
          </a:xfrm>
          <a:prstGeom prst="rightBrace">
            <a:avLst>
              <a:gd name="adj1" fmla="val 93395"/>
              <a:gd name="adj2" fmla="val 49032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8477011"/>
                  </p:ext>
                </p:extLst>
              </p:nvPr>
            </p:nvGraphicFramePr>
            <p:xfrm>
              <a:off x="1274457" y="3926589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+2)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+3)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+ℓ)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8477011"/>
                  </p:ext>
                </p:extLst>
              </p:nvPr>
            </p:nvGraphicFramePr>
            <p:xfrm>
              <a:off x="1274457" y="3926589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435" t="-1786" r="-400000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00873" t="-1786" r="-301747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00000" t="-1786" r="-200435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01310" t="-1786" r="-101310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99565" t="-1786" r="-870" b="-1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81495" y="2184875"/>
                <a:ext cx="2948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495" y="2184875"/>
                <a:ext cx="294824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8750" r="-1666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7870995"/>
                  </p:ext>
                </p:extLst>
              </p:nvPr>
            </p:nvGraphicFramePr>
            <p:xfrm>
              <a:off x="1274457" y="2930760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[ℓ]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7870995"/>
                  </p:ext>
                </p:extLst>
              </p:nvPr>
            </p:nvGraphicFramePr>
            <p:xfrm>
              <a:off x="1274457" y="2930760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435" t="-1786" r="-40000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100873" t="-1786" r="-301747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200000" t="-1786" r="-20043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301310" t="-1786" r="-10131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399565" t="-1786" r="-870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6402269"/>
                  </p:ext>
                </p:extLst>
              </p:nvPr>
            </p:nvGraphicFramePr>
            <p:xfrm>
              <a:off x="1274457" y="4849696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6402269"/>
                  </p:ext>
                </p:extLst>
              </p:nvPr>
            </p:nvGraphicFramePr>
            <p:xfrm>
              <a:off x="1274457" y="4849696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435" t="-1786" r="-40000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100873" t="-1786" r="-301747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200000" t="-1786" r="-20043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301310" t="-1786" r="-10131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399565" t="-1786" r="-870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8" name="Right Brace 37"/>
          <p:cNvSpPr/>
          <p:nvPr/>
        </p:nvSpPr>
        <p:spPr bwMode="auto">
          <a:xfrm rot="5400000">
            <a:off x="4650255" y="1948979"/>
            <a:ext cx="243012" cy="6994611"/>
          </a:xfrm>
          <a:prstGeom prst="rightBrace">
            <a:avLst>
              <a:gd name="adj1" fmla="val 93395"/>
              <a:gd name="adj2" fmla="val 50597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602711" y="5632538"/>
                <a:ext cx="2341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11" y="5632538"/>
                <a:ext cx="234103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21053" r="-2105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of CTR$ – proof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027586"/>
            <a:ext cx="11137237" cy="568408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/>
                  <a:t>Theorem</a:t>
                </a:r>
                <a:r>
                  <a:rPr lang="en-US" b="1" dirty="0">
                    <a:sym typeface="Wingdings" panose="05000000000000000000" pitchFamily="2" charset="2"/>
                  </a:rPr>
                  <a:t>: </a:t>
                </a:r>
                <a:r>
                  <a:rPr lang="en-US" dirty="0">
                    <a:sym typeface="Wingdings" panose="05000000000000000000" pitchFamily="2" charset="2"/>
                  </a:rPr>
                  <a:t>For </a:t>
                </a:r>
                <a:r>
                  <a:rPr lang="en-US" i="1" dirty="0">
                    <a:sym typeface="Wingdings" panose="05000000000000000000" pitchFamily="2" charset="2"/>
                  </a:rPr>
                  <a:t>any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… there is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such that </a:t>
                </a:r>
              </a:p>
              <a:p>
                <a:pPr indent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CTR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$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43494" y="5840438"/>
                <a:ext cx="6428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OTP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494" y="5840438"/>
                <a:ext cx="642805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0476" r="-9524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 bwMode="auto">
          <a:xfrm flipH="1" flipV="1">
            <a:off x="2088107" y="4415052"/>
            <a:ext cx="551570" cy="14253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>
            <a:stCxn id="53" idx="0"/>
          </p:cNvCxnSpPr>
          <p:nvPr/>
        </p:nvCxnSpPr>
        <p:spPr bwMode="auto">
          <a:xfrm flipV="1">
            <a:off x="2764897" y="4415052"/>
            <a:ext cx="676789" cy="14253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/>
          <p:nvPr/>
        </p:nvCxnSpPr>
        <p:spPr bwMode="auto">
          <a:xfrm flipV="1">
            <a:off x="2945819" y="4415052"/>
            <a:ext cx="1697067" cy="14253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/>
          <p:nvPr/>
        </p:nvCxnSpPr>
        <p:spPr bwMode="auto">
          <a:xfrm flipV="1">
            <a:off x="3112400" y="4400802"/>
            <a:ext cx="4270573" cy="14787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 bwMode="auto">
              <a:xfrm>
                <a:off x="924175" y="4424499"/>
                <a:ext cx="7904287" cy="1800558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600" b="1" dirty="0"/>
                  <a:t>Event </a:t>
                </a:r>
                <a14:m>
                  <m:oMath xmlns:m="http://schemas.openxmlformats.org/officeDocument/2006/math">
                    <m:r>
                      <a:rPr lang="nb-NO" sz="1600" b="1" i="0" smtClean="0">
                        <a:latin typeface="Cambria Math" panose="02040503050406030204" pitchFamily="18" charset="0"/>
                      </a:rPr>
                      <m:t>𝐂𝐨𝐥𝐥</m:t>
                    </m:r>
                  </m:oMath>
                </a14:m>
                <a:r>
                  <a:rPr lang="nb-NO" sz="1600" b="1" dirty="0">
                    <a:latin typeface="Cambria Math" panose="02040503050406030204" pitchFamily="18" charset="0"/>
                  </a:rPr>
                  <a:t>: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z="1600" b="0" dirty="0"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nb-NO" sz="1600" b="0" dirty="0"/>
                  <a:t>	          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600" dirty="0"/>
                  <a:t>	</a:t>
                </a:r>
                <a:endParaRPr lang="en-US" sz="16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4175" y="4424499"/>
                <a:ext cx="7904287" cy="1800558"/>
              </a:xfrm>
              <a:prstGeom prst="rect">
                <a:avLst/>
              </a:prstGeom>
              <a:blipFill rotWithShape="0">
                <a:blip r:embed="rId13"/>
                <a:stretch>
                  <a:fillRect l="-307" t="-667"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526469" y="4941125"/>
                <a:ext cx="2956387" cy="3515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acc>
                    </m:oMath>
                  </m:oMathPara>
                </a14:m>
                <a:endParaRPr lang="nb-NO" sz="16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469" y="4941125"/>
                <a:ext cx="2956387" cy="351506"/>
              </a:xfrm>
              <a:prstGeom prst="rect">
                <a:avLst/>
              </a:prstGeom>
              <a:blipFill>
                <a:blip r:embed="rId14"/>
                <a:stretch>
                  <a:fillRect t="-1754" r="-4124" b="-877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526469" y="5442838"/>
                <a:ext cx="6163419" cy="370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⊕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469" y="5442838"/>
                <a:ext cx="6163419" cy="370294"/>
              </a:xfrm>
              <a:prstGeom prst="rect">
                <a:avLst/>
              </a:prstGeom>
              <a:blipFill>
                <a:blip r:embed="rId1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 bwMode="auto">
              <a:xfrm>
                <a:off x="1489433" y="1208561"/>
                <a:ext cx="6483476" cy="2483406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b-NO" sz="1600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↦"/>
                        <m:vertJc m:val="bot"/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nb-NO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ℰ</m:t>
                        </m:r>
                        <m:d>
                          <m:d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    </m:t>
                        </m:r>
                      </m:e>
                    </m:groupChr>
                    <m:r>
                      <a:rPr lang="nb-NO" sz="16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b-NO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sz="1600" dirty="0"/>
                  <a:t>	</a:t>
                </a:r>
              </a:p>
              <a:p>
                <a:pPr>
                  <a:lnSpc>
                    <a:spcPct val="150000"/>
                  </a:lnSpc>
                </a:pPr>
                <a:r>
                  <a:rPr lang="nb-NO" sz="1600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groupChr>
                      <m:groupChrPr>
                        <m:chr m:val="↦"/>
                        <m:vertJc m:val="bot"/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nb-NO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ℰ</m:t>
                        </m:r>
                        <m:d>
                          <m:d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    </m:t>
                        </m:r>
                      </m:e>
                    </m:groupChr>
                    <m:r>
                      <a:rPr lang="nb-NO" sz="16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b-NO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sz="1600" dirty="0"/>
                  <a:t>	</a:t>
                </a:r>
              </a:p>
              <a:p>
                <a:pPr>
                  <a:lnSpc>
                    <a:spcPct val="150000"/>
                  </a:lnSpc>
                </a:pPr>
                <a:r>
                  <a:rPr lang="nb-NO" sz="1600" b="0" dirty="0"/>
                  <a:t>		</a:t>
                </a:r>
                <a:endParaRPr lang="en-US" sz="1600" dirty="0"/>
              </a:p>
              <a:p>
                <a:pPr>
                  <a:lnSpc>
                    <a:spcPct val="150000"/>
                  </a:lnSpc>
                </a:pPr>
                <a:r>
                  <a:rPr lang="nb-NO" sz="1600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groupChr>
                      <m:groupChrPr>
                        <m:chr m:val="↦"/>
                        <m:vertJc m:val="bot"/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nb-NO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ℰ</m:t>
                        </m:r>
                        <m:d>
                          <m:d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    </m:t>
                        </m:r>
                      </m:e>
                    </m:groupChr>
                    <m:r>
                      <a:rPr lang="nb-NO" sz="16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b-NO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sz="1600" dirty="0"/>
                  <a:t>	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9433" y="1208561"/>
                <a:ext cx="6483476" cy="2483406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06382" y="2503437"/>
                <a:ext cx="1470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382" y="2503437"/>
                <a:ext cx="1470557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/>
          <p:cNvSpPr/>
          <p:nvPr/>
        </p:nvSpPr>
        <p:spPr bwMode="auto">
          <a:xfrm>
            <a:off x="5247686" y="1541369"/>
            <a:ext cx="724337" cy="623938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978954" y="1677857"/>
                <a:ext cx="315547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6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mr>
                    </m:m>
                    <m:r>
                      <a:rPr lang="nb-NO" sz="1600" i="1">
                        <a:latin typeface="Cambria Math" panose="02040503050406030204" pitchFamily="18" charset="0"/>
                      </a:rPr>
                      <m:t>    </m:t>
                    </m:r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⋯</m:t>
                          </m:r>
                        </m:e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+ℓ</m:t>
                          </m:r>
                        </m:e>
                      </m:mr>
                    </m:m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954" y="1677857"/>
                <a:ext cx="3155479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971334" y="2194185"/>
                <a:ext cx="317445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mr>
                    </m:m>
                    <m:r>
                      <a:rPr lang="nb-NO" sz="1600" i="1">
                        <a:latin typeface="Cambria Math" panose="02040503050406030204" pitchFamily="18" charset="0"/>
                      </a:rPr>
                      <m:t>    </m:t>
                    </m:r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⋯</m:t>
                          </m:r>
                        </m:e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+ℓ</m:t>
                          </m:r>
                        </m:e>
                      </m:mr>
                    </m:m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334" y="2194185"/>
                <a:ext cx="3174459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978954" y="3070269"/>
                <a:ext cx="32054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mr>
                    </m:m>
                    <m:r>
                      <a:rPr lang="nb-NO" sz="1600" i="1">
                        <a:latin typeface="Cambria Math" panose="02040503050406030204" pitchFamily="18" charset="0"/>
                      </a:rPr>
                      <m:t>    </m:t>
                    </m:r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⋯</m:t>
                          </m:r>
                        </m:e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+ℓ</m:t>
                          </m:r>
                        </m:e>
                      </m:mr>
                    </m:m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954" y="3070269"/>
                <a:ext cx="3205493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 bwMode="auto">
          <a:xfrm>
            <a:off x="4483735" y="2967565"/>
            <a:ext cx="724337" cy="623938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960081" y="2581650"/>
                <a:ext cx="1470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081" y="2581650"/>
                <a:ext cx="1470557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Table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8640031"/>
                  </p:ext>
                </p:extLst>
              </p:nvPr>
            </p:nvGraphicFramePr>
            <p:xfrm>
              <a:off x="9068414" y="1064231"/>
              <a:ext cx="2539385" cy="2977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3938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10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CTR</m:t>
                                    </m:r>
                                    <m: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­­–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603834">
                    <a:tc>
                      <a:txBody>
                        <a:bodyPr/>
                        <a:lstStyle/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  <m:d>
                                    <m:d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m:rPr>
                                      <m:lit/>
                                    </m:r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dirty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</a:t>
                          </a: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dirty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m:rPr>
                                      <m:lit/>
                                    </m:r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</a:t>
                          </a: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Table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8640031"/>
                  </p:ext>
                </p:extLst>
              </p:nvPr>
            </p:nvGraphicFramePr>
            <p:xfrm>
              <a:off x="9068414" y="1064231"/>
              <a:ext cx="2539385" cy="2977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3938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737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2"/>
                          <a:stretch>
                            <a:fillRect l="-239" t="-1613" r="-478" b="-6935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26038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2"/>
                          <a:stretch>
                            <a:fillRect l="-239" t="-14720" r="-478" b="-4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1282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7" grpId="0"/>
      <p:bldP spid="40" grpId="0" animBg="1"/>
      <p:bldP spid="11" grpId="0"/>
      <p:bldP spid="41" grpId="0" animBg="1"/>
      <p:bldP spid="8" grpId="0"/>
      <p:bldP spid="9" grpId="0"/>
      <p:bldP spid="10" grpId="0"/>
      <p:bldP spid="49" grpId="0" animBg="1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Encryption schemes – syntax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ontent Placeholder 6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A </a:t>
                </a:r>
                <a:r>
                  <a:rPr lang="en-US" b="1" dirty="0"/>
                  <a:t>symmetric encryption scheme </a:t>
                </a:r>
                <a:r>
                  <a:rPr lang="en-US" dirty="0"/>
                  <a:t>is a triple of algorithms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KeyGen</m:t>
                        </m:r>
                        <m:r>
                          <a:rPr lang="nb-NO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nb-NO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Dec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Key space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Message space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Ciphertext space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 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KeyGen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Enc</m:t>
                    </m:r>
                  </m:oMath>
                </a14:m>
                <a:r>
                  <a:rPr lang="en-US" dirty="0"/>
                  <a:t> may be randomized (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$</m:t>
                    </m:r>
                  </m:oMath>
                </a14:m>
                <a:r>
                  <a:rPr lang="en-US" dirty="0"/>
                  <a:t>), but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Dec</m:t>
                    </m:r>
                  </m:oMath>
                </a14:m>
                <a:r>
                  <a:rPr lang="en-US" dirty="0"/>
                  <a:t> must be deterministic</a:t>
                </a:r>
              </a:p>
            </p:txBody>
          </p:sp>
        </mc:Choice>
        <mc:Fallback xmlns="">
          <p:sp>
            <p:nvSpPr>
              <p:cNvPr id="62" name="Content Placeholder 6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93" t="-602" b="-9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ounded Rectangle 91"/>
              <p:cNvSpPr/>
              <p:nvPr/>
            </p:nvSpPr>
            <p:spPr bwMode="auto">
              <a:xfrm>
                <a:off x="6767525" y="1946849"/>
                <a:ext cx="4711786" cy="1197667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sz="1600" b="1" dirty="0"/>
                  <a:t>Correctness: </a:t>
                </a:r>
                <a:r>
                  <a:rPr lang="nb-NO" sz="1600" dirty="0"/>
                  <a:t>for all</a:t>
                </a:r>
                <a:r>
                  <a:rPr lang="nb-NO" sz="1600" b="1" dirty="0"/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groupChr>
                      <m:groupChrPr>
                        <m:chr m:val="←"/>
                        <m:vertJc m:val="bot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KeyGen</m:t>
                    </m:r>
                  </m:oMath>
                </a14:m>
                <a:r>
                  <a:rPr lang="nb-NO" sz="1600" b="0" i="0" dirty="0">
                    <a:latin typeface="Cambria Math" panose="02040503050406030204" pitchFamily="18" charset="0"/>
                  </a:rPr>
                  <a:t> </a:t>
                </a:r>
                <a:r>
                  <a:rPr lang="nb-NO" sz="1600" b="0" i="0" dirty="0"/>
                  <a:t>and all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1600" dirty="0"/>
                  <a:t>: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2" name="Rounded 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67525" y="1946849"/>
                <a:ext cx="4711786" cy="1197667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143603" y="2350535"/>
            <a:ext cx="7565175" cy="3521377"/>
            <a:chOff x="2143603" y="2350535"/>
            <a:chExt cx="7565175" cy="35213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363168" y="4357500"/>
                  <a:ext cx="48143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0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3168" y="4357500"/>
                  <a:ext cx="481436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" name="Group 1"/>
            <p:cNvGrpSpPr/>
            <p:nvPr/>
          </p:nvGrpSpPr>
          <p:grpSpPr>
            <a:xfrm>
              <a:off x="2143603" y="2350535"/>
              <a:ext cx="7565175" cy="3521377"/>
              <a:chOff x="2143603" y="2350535"/>
              <a:chExt cx="7565175" cy="3521377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5023668" y="5471802"/>
                <a:ext cx="18278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dirty="0"/>
                  <a:t>Adversary</a:t>
                </a:r>
                <a:endParaRPr lang="en-US" sz="2000" dirty="0"/>
              </a:p>
            </p:txBody>
          </p:sp>
          <p:cxnSp>
            <p:nvCxnSpPr>
              <p:cNvPr id="21" name="Straight Arrow Connector 20"/>
              <p:cNvCxnSpPr>
                <a:stCxn id="10" idx="3"/>
                <a:endCxn id="45" idx="1"/>
              </p:cNvCxnSpPr>
              <p:nvPr/>
            </p:nvCxnSpPr>
            <p:spPr bwMode="auto">
              <a:xfrm>
                <a:off x="4129095" y="4764070"/>
                <a:ext cx="2923926" cy="259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Straight Arrow Connector 31"/>
              <p:cNvCxnSpPr>
                <a:stCxn id="46" idx="3"/>
                <a:endCxn id="10" idx="1"/>
              </p:cNvCxnSpPr>
              <p:nvPr/>
            </p:nvCxnSpPr>
            <p:spPr bwMode="auto">
              <a:xfrm>
                <a:off x="2624946" y="4764069"/>
                <a:ext cx="651948" cy="1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Elbow Connector 41"/>
              <p:cNvCxnSpPr>
                <a:stCxn id="70" idx="1"/>
                <a:endCxn id="10" idx="0"/>
              </p:cNvCxnSpPr>
              <p:nvPr/>
            </p:nvCxnSpPr>
            <p:spPr bwMode="auto">
              <a:xfrm rot="10800000" flipV="1">
                <a:off x="3702996" y="3746579"/>
                <a:ext cx="1582923" cy="633488"/>
              </a:xfrm>
              <a:prstGeom prst="bentConnector2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2143603" y="4564014"/>
                    <a:ext cx="4813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3603" y="4564014"/>
                    <a:ext cx="481343" cy="40011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7" name="Straight Arrow Connector 46"/>
              <p:cNvCxnSpPr>
                <a:stCxn id="45" idx="3"/>
                <a:endCxn id="50" idx="1"/>
              </p:cNvCxnSpPr>
              <p:nvPr/>
            </p:nvCxnSpPr>
            <p:spPr bwMode="auto">
              <a:xfrm flipV="1">
                <a:off x="7915001" y="4764069"/>
                <a:ext cx="623057" cy="2595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8538058" y="4564014"/>
                    <a:ext cx="117072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a14:m>
                    <a:r>
                      <a:rPr lang="nb-NO" sz="2000" dirty="0"/>
                      <a:t>  </a:t>
                    </a:r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38058" y="4564014"/>
                    <a:ext cx="1170720" cy="40011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3" name="Down Arrow 62"/>
              <p:cNvSpPr/>
              <p:nvPr/>
            </p:nvSpPr>
            <p:spPr bwMode="auto">
              <a:xfrm>
                <a:off x="5449256" y="4773124"/>
                <a:ext cx="301839" cy="646170"/>
              </a:xfrm>
              <a:prstGeom prst="downArrow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5285918" y="3546524"/>
                    <a:ext cx="51006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b-NO" sz="2000" dirty="0"/>
                      <a:t> </a:t>
                    </a:r>
                    <a14:m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a14:m>
                    <a:endParaRPr lang="en-US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0" name="TextBox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85918" y="3546524"/>
                    <a:ext cx="510061" cy="400110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9" name="Straight Arrow Connector 78"/>
              <p:cNvCxnSpPr>
                <a:stCxn id="27" idx="2"/>
                <a:endCxn id="70" idx="0"/>
              </p:cNvCxnSpPr>
              <p:nvPr/>
            </p:nvCxnSpPr>
            <p:spPr bwMode="auto">
              <a:xfrm>
                <a:off x="5540949" y="3083155"/>
                <a:ext cx="0" cy="463369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ounded Rectangle 9"/>
                  <p:cNvSpPr/>
                  <p:nvPr/>
                </p:nvSpPr>
                <p:spPr bwMode="auto">
                  <a:xfrm>
                    <a:off x="3276894" y="4380067"/>
                    <a:ext cx="852201" cy="768005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8575" cap="flat" cmpd="sng" algn="ctr">
                    <a:solidFill>
                      <a:schemeClr val="accent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</a:endParaRPr>
                  </a:p>
                </p:txBody>
              </p:sp>
            </mc:Choice>
            <mc:Fallback xmlns="">
              <p:sp>
                <p:nvSpPr>
                  <p:cNvPr id="10" name="Rounded Rectangle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276894" y="4380067"/>
                    <a:ext cx="852201" cy="768005"/>
                  </a:xfrm>
                  <a:prstGeom prst="round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 w="28575" cap="flat" cmpd="sng" algn="ctr">
                    <a:solidFill>
                      <a:schemeClr val="accent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ounded Rectangle 26"/>
                  <p:cNvSpPr/>
                  <p:nvPr/>
                </p:nvSpPr>
                <p:spPr bwMode="auto">
                  <a:xfrm>
                    <a:off x="5022728" y="2350535"/>
                    <a:ext cx="1036442" cy="73262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8575" cap="flat" cmpd="sng" algn="ctr">
                    <a:solidFill>
                      <a:schemeClr val="accent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KeyGen</m:t>
                          </m:r>
                        </m:oMath>
                      </m:oMathPara>
                    </a14:m>
                    <a:endParaRPr kumimoji="0" lang="en-US" sz="20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</a:endParaRPr>
                  </a:p>
                </p:txBody>
              </p:sp>
            </mc:Choice>
            <mc:Fallback xmlns="">
              <p:sp>
                <p:nvSpPr>
                  <p:cNvPr id="27" name="Rounded 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022728" y="2350535"/>
                    <a:ext cx="1036442" cy="732620"/>
                  </a:xfrm>
                  <a:prstGeom prst="roundRect">
                    <a:avLst/>
                  </a:prstGeom>
                  <a:blipFill rotWithShape="0">
                    <a:blip r:embed="rId12"/>
                    <a:stretch>
                      <a:fillRect l="-1143"/>
                    </a:stretch>
                  </a:blipFill>
                  <a:ln w="28575" cap="flat" cmpd="sng" algn="ctr">
                    <a:solidFill>
                      <a:schemeClr val="accent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ounded Rectangle 44"/>
                  <p:cNvSpPr/>
                  <p:nvPr/>
                </p:nvSpPr>
                <p:spPr bwMode="auto">
                  <a:xfrm>
                    <a:off x="7053021" y="4380066"/>
                    <a:ext cx="861980" cy="773196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8575" cap="flat" cmpd="sng" algn="ctr">
                    <a:solidFill>
                      <a:schemeClr val="accent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Dec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</a:endParaRPr>
                  </a:p>
                </p:txBody>
              </p:sp>
            </mc:Choice>
            <mc:Fallback xmlns="">
              <p:sp>
                <p:nvSpPr>
                  <p:cNvPr id="45" name="Rounded Rectangle 4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053021" y="4380066"/>
                    <a:ext cx="861980" cy="773196"/>
                  </a:xfrm>
                  <a:prstGeom prst="round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  <a:ln w="28575" cap="flat" cmpd="sng" algn="ctr">
                    <a:solidFill>
                      <a:schemeClr val="accent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1" name="Elbow Connector 40"/>
              <p:cNvCxnSpPr>
                <a:stCxn id="70" idx="3"/>
                <a:endCxn id="45" idx="0"/>
              </p:cNvCxnSpPr>
              <p:nvPr/>
            </p:nvCxnSpPr>
            <p:spPr bwMode="auto">
              <a:xfrm>
                <a:off x="5795979" y="3746579"/>
                <a:ext cx="1688032" cy="633487"/>
              </a:xfrm>
              <a:prstGeom prst="bentConnector2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5672802" y="2357142"/>
                  <a:ext cx="48143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2802" y="2357142"/>
                  <a:ext cx="481436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3744128" y="4380066"/>
                  <a:ext cx="48143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4128" y="4380066"/>
                  <a:ext cx="481436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3344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of CTR$ – proof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920833"/>
              </p:ext>
            </p:extLst>
          </p:nvPr>
        </p:nvGraphicFramePr>
        <p:xfrm>
          <a:off x="623388" y="227235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3463" y="1883819"/>
                <a:ext cx="8303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3" y="1883819"/>
                <a:ext cx="830356" cy="215444"/>
              </a:xfrm>
              <a:prstGeom prst="rect">
                <a:avLst/>
              </a:prstGeom>
              <a:blipFill rotWithShape="0">
                <a:blip r:embed="rId2"/>
                <a:stretch>
                  <a:fillRect l="-735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313277" y="1883819"/>
                <a:ext cx="5575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14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3277" y="1883819"/>
                <a:ext cx="557525" cy="215444"/>
              </a:xfrm>
              <a:prstGeom prst="rect">
                <a:avLst/>
              </a:prstGeom>
              <a:blipFill rotWithShape="0">
                <a:blip r:embed="rId7"/>
                <a:stretch>
                  <a:fillRect l="-6593" r="-659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74713" y="3692673"/>
                <a:ext cx="5416170" cy="3181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mtClean="0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+…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713" y="3692673"/>
                <a:ext cx="5416170" cy="318164"/>
              </a:xfrm>
              <a:prstGeom prst="rect">
                <a:avLst/>
              </a:prstGeom>
              <a:blipFill rotWithShape="0">
                <a:blip r:embed="rId8"/>
                <a:stretch>
                  <a:fillRect l="-1577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>
                <a:off x="2803515" y="2283829"/>
                <a:ext cx="1348242" cy="328483"/>
              </a:xfrm>
              <a:prstGeom prst="roundRect">
                <a:avLst/>
              </a:prstGeom>
              <a:solidFill>
                <a:srgbClr val="E4E4F8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3515" y="2283829"/>
                <a:ext cx="1348242" cy="328483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2803515" y="1954375"/>
            <a:ext cx="1348242" cy="276999"/>
            <a:chOff x="829293" y="1435397"/>
            <a:chExt cx="1589313" cy="484656"/>
          </a:xfrm>
        </p:grpSpPr>
        <p:grpSp>
          <p:nvGrpSpPr>
            <p:cNvPr id="20" name="Group 19"/>
            <p:cNvGrpSpPr/>
            <p:nvPr/>
          </p:nvGrpSpPr>
          <p:grpSpPr>
            <a:xfrm>
              <a:off x="829293" y="1637969"/>
              <a:ext cx="1589313" cy="152400"/>
              <a:chOff x="829293" y="1637969"/>
              <a:chExt cx="1589313" cy="152400"/>
            </a:xfrm>
          </p:grpSpPr>
          <p:cxnSp>
            <p:nvCxnSpPr>
              <p:cNvPr id="22" name="Straight Connector 21"/>
              <p:cNvCxnSpPr/>
              <p:nvPr/>
            </p:nvCxnSpPr>
            <p:spPr bwMode="auto">
              <a:xfrm flipV="1">
                <a:off x="831272" y="1713481"/>
                <a:ext cx="1585355" cy="137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 flipV="1">
                <a:off x="2416627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 flipV="1">
                <a:off x="829293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nb-NO" sz="1200" b="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 bwMode="auto">
              <a:xfrm>
                <a:off x="2803515" y="2283261"/>
                <a:ext cx="1348242" cy="32848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  <a:alpha val="7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3515" y="2283261"/>
                <a:ext cx="1348242" cy="328483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674713" y="4294069"/>
                <a:ext cx="105934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   0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713" y="4294069"/>
                <a:ext cx="1059343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8046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396226" y="4170477"/>
                <a:ext cx="795528" cy="524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226" y="4170477"/>
                <a:ext cx="795528" cy="52418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54001" y="3084264"/>
                <a:ext cx="5416170" cy="3214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mtClean="0">
                              <a:latin typeface="Cambria Math" panose="02040503050406030204" pitchFamily="18" charset="0"/>
                            </a:rPr>
                            <m:t>Coll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⋯∨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01" y="3084264"/>
                <a:ext cx="5416170" cy="321435"/>
              </a:xfrm>
              <a:prstGeom prst="rect">
                <a:avLst/>
              </a:prstGeom>
              <a:blipFill rotWithShape="0">
                <a:blip r:embed="rId14"/>
                <a:stretch>
                  <a:fillRect l="-1462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250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023 L 0.02291 0.00023 " pathEditMode="relative" rAng="0" ptsTypes="AA">
                                      <p:cBhvr>
                                        <p:cTn id="28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1 0.00023 L 0.04323 -0.00023 " pathEditMode="relative" rAng="0" ptsTypes="AA">
                                      <p:cBhvr>
                                        <p:cTn id="3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00023 L 0.06718 0.00023 " pathEditMode="relative" rAng="0" ptsTypes="AA">
                                      <p:cBhvr>
                                        <p:cTn id="3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18 0.00023 L 0.08958 -0.00023 " pathEditMode="relative" rAng="0" ptsTypes="AA">
                                      <p:cBhvr>
                                        <p:cTn id="40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-0.0211 0.00023 " pathEditMode="relative" rAng="0" ptsTypes="AA">
                                      <p:cBhvr>
                                        <p:cTn id="44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1 0.00023 L -0.04375 0.00023 " pathEditMode="relative" rAng="0" ptsTypes="AA">
                                      <p:cBhvr>
                                        <p:cTn id="48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0.00023 L -0.06667 0.00023 " pathEditMode="relative" rAng="0" ptsTypes="AA">
                                      <p:cBhvr>
                                        <p:cTn id="5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 animBg="1"/>
      <p:bldP spid="25" grpId="1" animBg="1"/>
      <p:bldP spid="25" grpId="2" animBg="1"/>
      <p:bldP spid="25" grpId="3" animBg="1"/>
      <p:bldP spid="25" grpId="4" animBg="1"/>
      <p:bldP spid="25" grpId="5" animBg="1"/>
      <p:bldP spid="25" grpId="6" animBg="1"/>
      <p:bldP spid="25" grpId="8" animBg="1"/>
      <p:bldP spid="25" grpId="9" animBg="1"/>
      <p:bldP spid="28" grpId="0"/>
      <p:bldP spid="29" grpId="0"/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of CTR$ – proof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920833"/>
              </p:ext>
            </p:extLst>
          </p:nvPr>
        </p:nvGraphicFramePr>
        <p:xfrm>
          <a:off x="623388" y="227235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3463" y="1883819"/>
                <a:ext cx="8303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3" y="1883819"/>
                <a:ext cx="830356" cy="215444"/>
              </a:xfrm>
              <a:prstGeom prst="rect">
                <a:avLst/>
              </a:prstGeom>
              <a:blipFill rotWithShape="0">
                <a:blip r:embed="rId2"/>
                <a:stretch>
                  <a:fillRect l="-735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313277" y="1883819"/>
                <a:ext cx="5575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14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3277" y="1883819"/>
                <a:ext cx="557525" cy="215444"/>
              </a:xfrm>
              <a:prstGeom prst="rect">
                <a:avLst/>
              </a:prstGeom>
              <a:blipFill rotWithShape="0">
                <a:blip r:embed="rId7"/>
                <a:stretch>
                  <a:fillRect l="-6593" r="-659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74713" y="3692673"/>
                <a:ext cx="5416170" cy="3181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mtClean="0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+…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713" y="3692673"/>
                <a:ext cx="5416170" cy="318164"/>
              </a:xfrm>
              <a:prstGeom prst="rect">
                <a:avLst/>
              </a:prstGeom>
              <a:blipFill rotWithShape="0">
                <a:blip r:embed="rId8"/>
                <a:stretch>
                  <a:fillRect l="-1577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>
                <a:off x="2803515" y="2283829"/>
                <a:ext cx="1348242" cy="328483"/>
              </a:xfrm>
              <a:prstGeom prst="roundRect">
                <a:avLst/>
              </a:prstGeom>
              <a:solidFill>
                <a:srgbClr val="E4E4F8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3515" y="2283829"/>
                <a:ext cx="1348242" cy="328483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2803515" y="1954375"/>
            <a:ext cx="1348242" cy="276999"/>
            <a:chOff x="829293" y="1435397"/>
            <a:chExt cx="1589313" cy="484656"/>
          </a:xfrm>
        </p:grpSpPr>
        <p:grpSp>
          <p:nvGrpSpPr>
            <p:cNvPr id="20" name="Group 19"/>
            <p:cNvGrpSpPr/>
            <p:nvPr/>
          </p:nvGrpSpPr>
          <p:grpSpPr>
            <a:xfrm>
              <a:off x="829293" y="1637969"/>
              <a:ext cx="1589313" cy="152400"/>
              <a:chOff x="829293" y="1637969"/>
              <a:chExt cx="1589313" cy="152400"/>
            </a:xfrm>
          </p:grpSpPr>
          <p:cxnSp>
            <p:nvCxnSpPr>
              <p:cNvPr id="22" name="Straight Connector 21"/>
              <p:cNvCxnSpPr/>
              <p:nvPr/>
            </p:nvCxnSpPr>
            <p:spPr bwMode="auto">
              <a:xfrm flipV="1">
                <a:off x="831272" y="1713481"/>
                <a:ext cx="1585355" cy="137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 flipV="1">
                <a:off x="2416627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 flipV="1">
                <a:off x="829293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nb-NO" sz="1200" b="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 bwMode="auto">
              <a:xfrm>
                <a:off x="9320187" y="2283829"/>
                <a:ext cx="1348242" cy="32848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  <a:alpha val="7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20187" y="2283829"/>
                <a:ext cx="1348242" cy="328483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9320187" y="1954375"/>
            <a:ext cx="1348242" cy="276999"/>
            <a:chOff x="829293" y="1435397"/>
            <a:chExt cx="1589313" cy="484656"/>
          </a:xfrm>
        </p:grpSpPr>
        <p:grpSp>
          <p:nvGrpSpPr>
            <p:cNvPr id="31" name="Group 30"/>
            <p:cNvGrpSpPr/>
            <p:nvPr/>
          </p:nvGrpSpPr>
          <p:grpSpPr>
            <a:xfrm>
              <a:off x="829293" y="1637969"/>
              <a:ext cx="1589313" cy="152400"/>
              <a:chOff x="829293" y="1637969"/>
              <a:chExt cx="1589313" cy="152400"/>
            </a:xfrm>
          </p:grpSpPr>
          <p:cxnSp>
            <p:nvCxnSpPr>
              <p:cNvPr id="33" name="Straight Connector 32"/>
              <p:cNvCxnSpPr/>
              <p:nvPr/>
            </p:nvCxnSpPr>
            <p:spPr bwMode="auto">
              <a:xfrm flipV="1">
                <a:off x="831272" y="1713481"/>
                <a:ext cx="1585355" cy="137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 flipV="1">
                <a:off x="2416627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flipV="1">
                <a:off x="829293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nb-NO" sz="1200" b="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3077363" y="2283257"/>
                <a:ext cx="1348242" cy="32848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  <a:alpha val="7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7363" y="2283257"/>
                <a:ext cx="1348242" cy="328483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/>
              <p:cNvSpPr/>
              <p:nvPr/>
            </p:nvSpPr>
            <p:spPr bwMode="auto">
              <a:xfrm>
                <a:off x="8492869" y="2283257"/>
                <a:ext cx="1348242" cy="32848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  <a:alpha val="7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Rounded 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92869" y="2283257"/>
                <a:ext cx="1348242" cy="328483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674713" y="4294069"/>
                <a:ext cx="105934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   0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713" y="4294069"/>
                <a:ext cx="1059343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8046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396226" y="4170477"/>
                <a:ext cx="795528" cy="524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226" y="4170477"/>
                <a:ext cx="795528" cy="52418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054452" y="4170477"/>
                <a:ext cx="795528" cy="524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  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2⋅2ℓ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452" y="4170477"/>
                <a:ext cx="795528" cy="524182"/>
              </a:xfrm>
              <a:prstGeom prst="rect">
                <a:avLst/>
              </a:prstGeom>
              <a:blipFill rotWithShape="0">
                <a:blip r:embed="rId16"/>
                <a:stretch>
                  <a:fillRect r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54001" y="3084264"/>
                <a:ext cx="5416170" cy="3214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mtClean="0">
                              <a:latin typeface="Cambria Math" panose="02040503050406030204" pitchFamily="18" charset="0"/>
                            </a:rPr>
                            <m:t>Coll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⋯∨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01" y="3084264"/>
                <a:ext cx="5416170" cy="321435"/>
              </a:xfrm>
              <a:prstGeom prst="rect">
                <a:avLst/>
              </a:prstGeom>
              <a:blipFill rotWithShape="0">
                <a:blip r:embed="rId17"/>
                <a:stretch>
                  <a:fillRect l="-1462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758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023 L 0.02292 0.00023 " pathEditMode="relative" rAng="0" ptsTypes="AA">
                                      <p:cBhvr>
                                        <p:cTn id="10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2 0.00023 L 0.04323 -0.00023 " pathEditMode="relative" rAng="0" ptsTypes="AA">
                                      <p:cBhvr>
                                        <p:cTn id="14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00023 L 0.06524 -0.00023 " pathEditMode="relative" rAng="0" ptsTypes="AA">
                                      <p:cBhvr>
                                        <p:cTn id="18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7" grpId="2" animBg="1"/>
      <p:bldP spid="37" grpId="3" animBg="1"/>
      <p:bldP spid="37" grpId="8" animBg="1"/>
      <p:bldP spid="38" grpId="0" animBg="1"/>
      <p:bldP spid="4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of CTR$ – proof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920833"/>
              </p:ext>
            </p:extLst>
          </p:nvPr>
        </p:nvGraphicFramePr>
        <p:xfrm>
          <a:off x="623388" y="227235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3463" y="1883819"/>
                <a:ext cx="8303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3" y="1883819"/>
                <a:ext cx="830356" cy="215444"/>
              </a:xfrm>
              <a:prstGeom prst="rect">
                <a:avLst/>
              </a:prstGeom>
              <a:blipFill rotWithShape="0">
                <a:blip r:embed="rId3"/>
                <a:stretch>
                  <a:fillRect l="-735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313277" y="1883819"/>
                <a:ext cx="5575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14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3277" y="1883819"/>
                <a:ext cx="557525" cy="215444"/>
              </a:xfrm>
              <a:prstGeom prst="rect">
                <a:avLst/>
              </a:prstGeom>
              <a:blipFill rotWithShape="0">
                <a:blip r:embed="rId7"/>
                <a:stretch>
                  <a:fillRect l="-6593" r="-659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54001" y="3084264"/>
                <a:ext cx="5416170" cy="3214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mtClean="0">
                              <a:latin typeface="Cambria Math" panose="02040503050406030204" pitchFamily="18" charset="0"/>
                            </a:rPr>
                            <m:t>Coll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⋯∨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01" y="3084264"/>
                <a:ext cx="5416170" cy="321435"/>
              </a:xfrm>
              <a:prstGeom prst="rect">
                <a:avLst/>
              </a:prstGeom>
              <a:blipFill rotWithShape="0">
                <a:blip r:embed="rId8"/>
                <a:stretch>
                  <a:fillRect l="-1462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74713" y="3692673"/>
                <a:ext cx="5416170" cy="3181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mtClean="0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+…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713" y="3692673"/>
                <a:ext cx="5416170" cy="318164"/>
              </a:xfrm>
              <a:prstGeom prst="rect">
                <a:avLst/>
              </a:prstGeom>
              <a:blipFill rotWithShape="0">
                <a:blip r:embed="rId9"/>
                <a:stretch>
                  <a:fillRect l="-1577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74713" y="4294069"/>
                <a:ext cx="105934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   0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713" y="4294069"/>
                <a:ext cx="1059343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8046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>
                <a:off x="2803515" y="2283829"/>
                <a:ext cx="1348242" cy="328483"/>
              </a:xfrm>
              <a:prstGeom prst="roundRect">
                <a:avLst/>
              </a:prstGeom>
              <a:solidFill>
                <a:srgbClr val="E4E4F8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3515" y="2283829"/>
                <a:ext cx="1348242" cy="328483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2803515" y="1954375"/>
            <a:ext cx="1348242" cy="276999"/>
            <a:chOff x="829293" y="1435397"/>
            <a:chExt cx="1589313" cy="484656"/>
          </a:xfrm>
        </p:grpSpPr>
        <p:grpSp>
          <p:nvGrpSpPr>
            <p:cNvPr id="20" name="Group 19"/>
            <p:cNvGrpSpPr/>
            <p:nvPr/>
          </p:nvGrpSpPr>
          <p:grpSpPr>
            <a:xfrm>
              <a:off x="829293" y="1637969"/>
              <a:ext cx="1589313" cy="152400"/>
              <a:chOff x="829293" y="1637969"/>
              <a:chExt cx="1589313" cy="152400"/>
            </a:xfrm>
          </p:grpSpPr>
          <p:cxnSp>
            <p:nvCxnSpPr>
              <p:cNvPr id="22" name="Straight Connector 21"/>
              <p:cNvCxnSpPr/>
              <p:nvPr/>
            </p:nvCxnSpPr>
            <p:spPr bwMode="auto">
              <a:xfrm flipV="1">
                <a:off x="831272" y="1713481"/>
                <a:ext cx="1585355" cy="137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 flipV="1">
                <a:off x="2416627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 flipV="1">
                <a:off x="829293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nb-NO" sz="1200" b="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396226" y="4170477"/>
                <a:ext cx="795528" cy="524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226" y="4170477"/>
                <a:ext cx="795528" cy="52418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 bwMode="auto">
              <a:xfrm>
                <a:off x="9320187" y="2283829"/>
                <a:ext cx="1348242" cy="32848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  <a:alpha val="7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20187" y="2283829"/>
                <a:ext cx="1348242" cy="328483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9320187" y="1954375"/>
            <a:ext cx="1348242" cy="276999"/>
            <a:chOff x="829293" y="1435397"/>
            <a:chExt cx="1589313" cy="484656"/>
          </a:xfrm>
        </p:grpSpPr>
        <p:grpSp>
          <p:nvGrpSpPr>
            <p:cNvPr id="31" name="Group 30"/>
            <p:cNvGrpSpPr/>
            <p:nvPr/>
          </p:nvGrpSpPr>
          <p:grpSpPr>
            <a:xfrm>
              <a:off x="829293" y="1637969"/>
              <a:ext cx="1589313" cy="152400"/>
              <a:chOff x="829293" y="1637969"/>
              <a:chExt cx="1589313" cy="152400"/>
            </a:xfrm>
          </p:grpSpPr>
          <p:cxnSp>
            <p:nvCxnSpPr>
              <p:cNvPr id="33" name="Straight Connector 32"/>
              <p:cNvCxnSpPr/>
              <p:nvPr/>
            </p:nvCxnSpPr>
            <p:spPr bwMode="auto">
              <a:xfrm flipV="1">
                <a:off x="831272" y="1713481"/>
                <a:ext cx="1585355" cy="137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 flipV="1">
                <a:off x="2416627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flipV="1">
                <a:off x="829293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nb-NO" sz="1200" b="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/>
              <p:cNvSpPr/>
              <p:nvPr/>
            </p:nvSpPr>
            <p:spPr bwMode="auto">
              <a:xfrm>
                <a:off x="4699702" y="2283829"/>
                <a:ext cx="1348242" cy="32848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  <a:alpha val="7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Rounded 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9702" y="2283829"/>
                <a:ext cx="1348242" cy="328483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054452" y="4170477"/>
                <a:ext cx="795528" cy="524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  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2⋅2ℓ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452" y="4170477"/>
                <a:ext cx="795528" cy="524182"/>
              </a:xfrm>
              <a:prstGeom prst="rect">
                <a:avLst/>
              </a:prstGeom>
              <a:blipFill rotWithShape="0">
                <a:blip r:embed="rId16"/>
                <a:stretch>
                  <a:fillRect r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 bwMode="auto">
              <a:xfrm>
                <a:off x="5756596" y="2283829"/>
                <a:ext cx="1348242" cy="328483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  <a:alpha val="7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56596" y="2283829"/>
                <a:ext cx="1348242" cy="328483"/>
              </a:xfrm>
              <a:prstGeom prst="round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4719020" y="1950252"/>
            <a:ext cx="1348242" cy="276999"/>
            <a:chOff x="829293" y="1435397"/>
            <a:chExt cx="1589313" cy="484656"/>
          </a:xfrm>
        </p:grpSpPr>
        <p:grpSp>
          <p:nvGrpSpPr>
            <p:cNvPr id="40" name="Group 39"/>
            <p:cNvGrpSpPr/>
            <p:nvPr/>
          </p:nvGrpSpPr>
          <p:grpSpPr>
            <a:xfrm>
              <a:off x="829293" y="1637969"/>
              <a:ext cx="1589313" cy="152400"/>
              <a:chOff x="829293" y="1637969"/>
              <a:chExt cx="1589313" cy="152400"/>
            </a:xfrm>
          </p:grpSpPr>
          <p:cxnSp>
            <p:nvCxnSpPr>
              <p:cNvPr id="42" name="Straight Connector 41"/>
              <p:cNvCxnSpPr/>
              <p:nvPr/>
            </p:nvCxnSpPr>
            <p:spPr bwMode="auto">
              <a:xfrm flipV="1">
                <a:off x="831272" y="1713481"/>
                <a:ext cx="1585355" cy="137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 flipV="1">
                <a:off x="2416627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flipV="1">
                <a:off x="829293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nb-NO" sz="1200" b="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r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043767" y="4170477"/>
                <a:ext cx="795528" cy="524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  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3⋅2ℓ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767" y="4170477"/>
                <a:ext cx="795528" cy="524182"/>
              </a:xfrm>
              <a:prstGeom prst="rect">
                <a:avLst/>
              </a:prstGeom>
              <a:blipFill rotWithShape="0">
                <a:blip r:embed="rId19"/>
                <a:stretch>
                  <a:fillRect r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 bwMode="auto">
              <a:xfrm>
                <a:off x="8711608" y="2289631"/>
                <a:ext cx="1348242" cy="328483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  <a:alpha val="7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11608" y="2289631"/>
                <a:ext cx="1348242" cy="328483"/>
              </a:xfrm>
              <a:prstGeom prst="round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/>
              <p:cNvSpPr/>
              <p:nvPr/>
            </p:nvSpPr>
            <p:spPr bwMode="auto">
              <a:xfrm>
                <a:off x="2998924" y="2295306"/>
                <a:ext cx="1348242" cy="328483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  <a:alpha val="7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7" name="Rounded 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98924" y="2295306"/>
                <a:ext cx="1348242" cy="328483"/>
              </a:xfrm>
              <a:prstGeom prst="round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295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45" grpId="0"/>
      <p:bldP spid="46" grpId="0" animBg="1"/>
      <p:bldP spid="46" grpId="1" animBg="1"/>
      <p:bldP spid="4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of CTR$ – proof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920833"/>
              </p:ext>
            </p:extLst>
          </p:nvPr>
        </p:nvGraphicFramePr>
        <p:xfrm>
          <a:off x="623388" y="227235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3463" y="1883819"/>
                <a:ext cx="8303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3" y="1883819"/>
                <a:ext cx="830356" cy="215444"/>
              </a:xfrm>
              <a:prstGeom prst="rect">
                <a:avLst/>
              </a:prstGeom>
              <a:blipFill rotWithShape="0">
                <a:blip r:embed="rId3"/>
                <a:stretch>
                  <a:fillRect l="-735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313277" y="1883819"/>
                <a:ext cx="5575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14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3277" y="1883819"/>
                <a:ext cx="557525" cy="215444"/>
              </a:xfrm>
              <a:prstGeom prst="rect">
                <a:avLst/>
              </a:prstGeom>
              <a:blipFill rotWithShape="0">
                <a:blip r:embed="rId7"/>
                <a:stretch>
                  <a:fillRect l="-6593" r="-659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74713" y="3692673"/>
                <a:ext cx="5416170" cy="3181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mtClean="0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+…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713" y="3692673"/>
                <a:ext cx="5416170" cy="318164"/>
              </a:xfrm>
              <a:prstGeom prst="rect">
                <a:avLst/>
              </a:prstGeom>
              <a:blipFill rotWithShape="0">
                <a:blip r:embed="rId8"/>
                <a:stretch>
                  <a:fillRect l="-1577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74713" y="4294069"/>
                <a:ext cx="105934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   0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713" y="4294069"/>
                <a:ext cx="1059343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8046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>
                <a:off x="2803515" y="2283829"/>
                <a:ext cx="1348242" cy="328483"/>
              </a:xfrm>
              <a:prstGeom prst="roundRect">
                <a:avLst/>
              </a:prstGeom>
              <a:solidFill>
                <a:srgbClr val="E4E4F8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3515" y="2283829"/>
                <a:ext cx="1348242" cy="328483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2803515" y="1954375"/>
            <a:ext cx="1348242" cy="276999"/>
            <a:chOff x="829293" y="1435397"/>
            <a:chExt cx="1589313" cy="484656"/>
          </a:xfrm>
        </p:grpSpPr>
        <p:grpSp>
          <p:nvGrpSpPr>
            <p:cNvPr id="20" name="Group 19"/>
            <p:cNvGrpSpPr/>
            <p:nvPr/>
          </p:nvGrpSpPr>
          <p:grpSpPr>
            <a:xfrm>
              <a:off x="829293" y="1637969"/>
              <a:ext cx="1589313" cy="152400"/>
              <a:chOff x="829293" y="1637969"/>
              <a:chExt cx="1589313" cy="152400"/>
            </a:xfrm>
          </p:grpSpPr>
          <p:cxnSp>
            <p:nvCxnSpPr>
              <p:cNvPr id="22" name="Straight Connector 21"/>
              <p:cNvCxnSpPr/>
              <p:nvPr/>
            </p:nvCxnSpPr>
            <p:spPr bwMode="auto">
              <a:xfrm flipV="1">
                <a:off x="831272" y="1713481"/>
                <a:ext cx="1585355" cy="137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 flipV="1">
                <a:off x="2416627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 flipV="1">
                <a:off x="829293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nb-NO" sz="1200" b="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r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396226" y="4170477"/>
                <a:ext cx="795528" cy="524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226" y="4170477"/>
                <a:ext cx="795528" cy="52418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 bwMode="auto">
              <a:xfrm>
                <a:off x="9320187" y="2283829"/>
                <a:ext cx="1348242" cy="32848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  <a:alpha val="7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20187" y="2283829"/>
                <a:ext cx="1348242" cy="328483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9320187" y="1954375"/>
            <a:ext cx="1348242" cy="276999"/>
            <a:chOff x="829293" y="1435397"/>
            <a:chExt cx="1589313" cy="484656"/>
          </a:xfrm>
        </p:grpSpPr>
        <p:grpSp>
          <p:nvGrpSpPr>
            <p:cNvPr id="31" name="Group 30"/>
            <p:cNvGrpSpPr/>
            <p:nvPr/>
          </p:nvGrpSpPr>
          <p:grpSpPr>
            <a:xfrm>
              <a:off x="829293" y="1637969"/>
              <a:ext cx="1589313" cy="152400"/>
              <a:chOff x="829293" y="1637969"/>
              <a:chExt cx="1589313" cy="152400"/>
            </a:xfrm>
          </p:grpSpPr>
          <p:cxnSp>
            <p:nvCxnSpPr>
              <p:cNvPr id="33" name="Straight Connector 32"/>
              <p:cNvCxnSpPr/>
              <p:nvPr/>
            </p:nvCxnSpPr>
            <p:spPr bwMode="auto">
              <a:xfrm flipV="1">
                <a:off x="831272" y="1713481"/>
                <a:ext cx="1585355" cy="137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 flipV="1">
                <a:off x="2416627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flipV="1">
                <a:off x="829293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nb-NO" sz="1200" b="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r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/>
              <p:cNvSpPr/>
              <p:nvPr/>
            </p:nvSpPr>
            <p:spPr bwMode="auto">
              <a:xfrm>
                <a:off x="4699702" y="2283829"/>
                <a:ext cx="1348242" cy="32848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  <a:alpha val="7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Rounded 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9702" y="2283829"/>
                <a:ext cx="1348242" cy="328483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054452" y="4170477"/>
                <a:ext cx="795528" cy="524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  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2⋅2ℓ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452" y="4170477"/>
                <a:ext cx="795528" cy="524182"/>
              </a:xfrm>
              <a:prstGeom prst="rect">
                <a:avLst/>
              </a:prstGeom>
              <a:blipFill rotWithShape="0">
                <a:blip r:embed="rId15"/>
                <a:stretch>
                  <a:fillRect r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 bwMode="auto">
              <a:xfrm>
                <a:off x="6065583" y="2283829"/>
                <a:ext cx="1348242" cy="328483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  <a:alpha val="7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5583" y="2283829"/>
                <a:ext cx="1348242" cy="328483"/>
              </a:xfrm>
              <a:prstGeom prst="round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4719020" y="1950252"/>
            <a:ext cx="1348242" cy="276999"/>
            <a:chOff x="829293" y="1435397"/>
            <a:chExt cx="1589313" cy="484656"/>
          </a:xfrm>
        </p:grpSpPr>
        <p:grpSp>
          <p:nvGrpSpPr>
            <p:cNvPr id="40" name="Group 39"/>
            <p:cNvGrpSpPr/>
            <p:nvPr/>
          </p:nvGrpSpPr>
          <p:grpSpPr>
            <a:xfrm>
              <a:off x="829293" y="1637969"/>
              <a:ext cx="1589313" cy="152400"/>
              <a:chOff x="829293" y="1637969"/>
              <a:chExt cx="1589313" cy="152400"/>
            </a:xfrm>
          </p:grpSpPr>
          <p:cxnSp>
            <p:nvCxnSpPr>
              <p:cNvPr id="42" name="Straight Connector 41"/>
              <p:cNvCxnSpPr/>
              <p:nvPr/>
            </p:nvCxnSpPr>
            <p:spPr bwMode="auto">
              <a:xfrm flipV="1">
                <a:off x="831272" y="1713481"/>
                <a:ext cx="1585355" cy="137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 flipV="1">
                <a:off x="2416627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flipV="1">
                <a:off x="829293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nb-NO" sz="1200" b="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r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043767" y="4170477"/>
                <a:ext cx="795528" cy="524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  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3⋅2ℓ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767" y="4170477"/>
                <a:ext cx="795528" cy="524182"/>
              </a:xfrm>
              <a:prstGeom prst="rect">
                <a:avLst/>
              </a:prstGeom>
              <a:blipFill rotWithShape="0">
                <a:blip r:embed="rId18"/>
                <a:stretch>
                  <a:fillRect r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6076499" y="1950251"/>
            <a:ext cx="1348242" cy="276999"/>
            <a:chOff x="829293" y="1435397"/>
            <a:chExt cx="1589313" cy="484656"/>
          </a:xfrm>
        </p:grpSpPr>
        <p:grpSp>
          <p:nvGrpSpPr>
            <p:cNvPr id="46" name="Group 45"/>
            <p:cNvGrpSpPr/>
            <p:nvPr/>
          </p:nvGrpSpPr>
          <p:grpSpPr>
            <a:xfrm>
              <a:off x="829293" y="1637969"/>
              <a:ext cx="1589313" cy="152400"/>
              <a:chOff x="829293" y="1637969"/>
              <a:chExt cx="1589313" cy="152400"/>
            </a:xfrm>
          </p:grpSpPr>
          <p:cxnSp>
            <p:nvCxnSpPr>
              <p:cNvPr id="48" name="Straight Connector 47"/>
              <p:cNvCxnSpPr/>
              <p:nvPr/>
            </p:nvCxnSpPr>
            <p:spPr bwMode="auto">
              <a:xfrm flipV="1">
                <a:off x="831272" y="1713481"/>
                <a:ext cx="1585355" cy="137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Straight Connector 48"/>
              <p:cNvCxnSpPr/>
              <p:nvPr/>
            </p:nvCxnSpPr>
            <p:spPr bwMode="auto">
              <a:xfrm flipV="1">
                <a:off x="2416627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 flipV="1">
                <a:off x="829293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nb-NO" sz="1200" b="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r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053488" y="4170477"/>
                <a:ext cx="2037395" cy="5257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 ⋯ + 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−1)⋅2ℓ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488" y="4170477"/>
                <a:ext cx="2037395" cy="52578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674712" y="4930073"/>
                <a:ext cx="4950143" cy="5235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1+2+3+⋯+</m:t>
                          </m:r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712" y="4930073"/>
                <a:ext cx="4950143" cy="523541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091736" y="5707866"/>
                <a:ext cx="790760" cy="4089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736" y="5707866"/>
                <a:ext cx="790760" cy="408958"/>
              </a:xfrm>
              <a:prstGeom prst="rect">
                <a:avLst/>
              </a:prstGeom>
              <a:blipFill rotWithShape="0">
                <a:blip r:embed="rId21"/>
                <a:stretch>
                  <a:fillRect l="-7692" t="-298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674712" y="5839825"/>
                <a:ext cx="89744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712" y="5839825"/>
                <a:ext cx="897444" cy="553998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 bwMode="auto">
          <a:xfrm flipH="1" flipV="1">
            <a:off x="3918127" y="5474557"/>
            <a:ext cx="1026478" cy="3013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54001" y="3084264"/>
                <a:ext cx="5416170" cy="3214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mtClean="0">
                              <a:latin typeface="Cambria Math" panose="02040503050406030204" pitchFamily="18" charset="0"/>
                            </a:rPr>
                            <m:t>Coll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⋯∨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01" y="3084264"/>
                <a:ext cx="5416170" cy="321435"/>
              </a:xfrm>
              <a:prstGeom prst="rect">
                <a:avLst/>
              </a:prstGeom>
              <a:blipFill rotWithShape="0">
                <a:blip r:embed="rId23"/>
                <a:stretch>
                  <a:fillRect l="-1462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00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of CTR$ – proof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027586"/>
            <a:ext cx="11137237" cy="568408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 bwMode="auto">
              <a:xfrm>
                <a:off x="882479" y="1064231"/>
                <a:ext cx="7804322" cy="1120644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/>
                  <a:t>Theorem</a:t>
                </a:r>
                <a:r>
                  <a:rPr lang="en-US" b="1" dirty="0">
                    <a:sym typeface="Wingdings" panose="05000000000000000000" pitchFamily="2" charset="2"/>
                  </a:rPr>
                  <a:t>: </a:t>
                </a:r>
                <a:r>
                  <a:rPr lang="en-US" dirty="0">
                    <a:sym typeface="Wingdings" panose="05000000000000000000" pitchFamily="2" charset="2"/>
                  </a:rPr>
                  <a:t>For </a:t>
                </a:r>
                <a:r>
                  <a:rPr lang="en-US" i="1" dirty="0">
                    <a:sym typeface="Wingdings" panose="05000000000000000000" pitchFamily="2" charset="2"/>
                  </a:rPr>
                  <a:t>any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… there is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such that </a:t>
                </a:r>
              </a:p>
              <a:p>
                <a:pPr indent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CTR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$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2479" y="1064231"/>
                <a:ext cx="7804322" cy="1120644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503936" y="5751024"/>
                <a:ext cx="1632691" cy="4351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nb-NO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Func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936" y="5751024"/>
                <a:ext cx="1632691" cy="43511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294826" y="5879521"/>
                <a:ext cx="24912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≈ </m:t>
                    </m:r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000" dirty="0"/>
                  <a:t> by PRF-security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826" y="5879521"/>
                <a:ext cx="2491259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2451" t="-23529" r="-5637" b="-50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lowchart: Or 18"/>
          <p:cNvSpPr>
            <a:spLocks noChangeAspect="1"/>
          </p:cNvSpPr>
          <p:nvPr/>
        </p:nvSpPr>
        <p:spPr bwMode="auto">
          <a:xfrm>
            <a:off x="4572351" y="3485554"/>
            <a:ext cx="252000" cy="252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Brace 29"/>
          <p:cNvSpPr/>
          <p:nvPr/>
        </p:nvSpPr>
        <p:spPr bwMode="auto">
          <a:xfrm rot="16200000">
            <a:off x="4650258" y="-806917"/>
            <a:ext cx="243012" cy="6994611"/>
          </a:xfrm>
          <a:prstGeom prst="rightBrace">
            <a:avLst>
              <a:gd name="adj1" fmla="val 93395"/>
              <a:gd name="adj2" fmla="val 49032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7674568"/>
                  </p:ext>
                </p:extLst>
              </p:nvPr>
            </p:nvGraphicFramePr>
            <p:xfrm>
              <a:off x="1274457" y="3926589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+2)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+3)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+ℓ)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7674568"/>
                  </p:ext>
                </p:extLst>
              </p:nvPr>
            </p:nvGraphicFramePr>
            <p:xfrm>
              <a:off x="1274457" y="3926589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8"/>
                          <a:stretch>
                            <a:fillRect l="-435" t="-1786" r="-400000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8"/>
                          <a:stretch>
                            <a:fillRect l="-100873" t="-1786" r="-301747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8"/>
                          <a:stretch>
                            <a:fillRect l="-200000" t="-1786" r="-200435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8"/>
                          <a:stretch>
                            <a:fillRect l="-301310" t="-1786" r="-101310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8"/>
                          <a:stretch>
                            <a:fillRect l="-399565" t="-1786" r="-870" b="-1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581495" y="2184875"/>
                <a:ext cx="2948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495" y="2184875"/>
                <a:ext cx="294824" cy="307777"/>
              </a:xfrm>
              <a:prstGeom prst="rect">
                <a:avLst/>
              </a:prstGeom>
              <a:blipFill rotWithShape="0">
                <a:blip r:embed="rId19"/>
                <a:stretch>
                  <a:fillRect l="-18750" r="-1666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7143186"/>
                  </p:ext>
                </p:extLst>
              </p:nvPr>
            </p:nvGraphicFramePr>
            <p:xfrm>
              <a:off x="1274457" y="2930760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[ℓ]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7143186"/>
                  </p:ext>
                </p:extLst>
              </p:nvPr>
            </p:nvGraphicFramePr>
            <p:xfrm>
              <a:off x="1274457" y="2930760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0"/>
                          <a:stretch>
                            <a:fillRect l="-435" t="-1786" r="-40000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0"/>
                          <a:stretch>
                            <a:fillRect l="-100873" t="-1786" r="-301747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0"/>
                          <a:stretch>
                            <a:fillRect l="-200000" t="-1786" r="-20043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0"/>
                          <a:stretch>
                            <a:fillRect l="-301310" t="-1786" r="-10131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0"/>
                          <a:stretch>
                            <a:fillRect l="-399565" t="-1786" r="-870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0687231"/>
                  </p:ext>
                </p:extLst>
              </p:nvPr>
            </p:nvGraphicFramePr>
            <p:xfrm>
              <a:off x="1274457" y="4849696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0687231"/>
                  </p:ext>
                </p:extLst>
              </p:nvPr>
            </p:nvGraphicFramePr>
            <p:xfrm>
              <a:off x="1274457" y="4849696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435" t="-1786" r="-40000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100873" t="-1786" r="-301747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200000" t="-1786" r="-20043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301310" t="-1786" r="-10131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399565" t="-1786" r="-870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7" name="Right Brace 36"/>
          <p:cNvSpPr/>
          <p:nvPr/>
        </p:nvSpPr>
        <p:spPr bwMode="auto">
          <a:xfrm rot="5400000">
            <a:off x="4650255" y="1948979"/>
            <a:ext cx="243012" cy="6994611"/>
          </a:xfrm>
          <a:prstGeom prst="rightBrace">
            <a:avLst>
              <a:gd name="adj1" fmla="val 93395"/>
              <a:gd name="adj2" fmla="val 50597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602711" y="5632538"/>
                <a:ext cx="2341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11" y="5632538"/>
                <a:ext cx="234103" cy="307777"/>
              </a:xfrm>
              <a:prstGeom prst="rect">
                <a:avLst/>
              </a:prstGeom>
              <a:blipFill rotWithShape="0">
                <a:blip r:embed="rId22"/>
                <a:stretch>
                  <a:fillRect l="-21053" r="-2105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3405577"/>
                  </p:ext>
                </p:extLst>
              </p:nvPr>
            </p:nvGraphicFramePr>
            <p:xfrm>
              <a:off x="9068414" y="1064231"/>
              <a:ext cx="2539385" cy="2977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3938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10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CTR</m:t>
                                    </m:r>
                                    <m: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­­–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603834">
                    <a:tc>
                      <a:txBody>
                        <a:bodyPr/>
                        <a:lstStyle/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  <m:d>
                                    <m:d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m:rPr>
                                      <m:lit/>
                                    </m:r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dirty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</a:t>
                          </a: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dirty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m:rPr>
                                      <m:lit/>
                                    </m:r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</a:t>
                          </a: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3405577"/>
                  </p:ext>
                </p:extLst>
              </p:nvPr>
            </p:nvGraphicFramePr>
            <p:xfrm>
              <a:off x="9068414" y="1064231"/>
              <a:ext cx="2539385" cy="2977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3938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737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3"/>
                          <a:stretch>
                            <a:fillRect l="-239" t="-1613" r="-478" b="-6935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26038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3"/>
                          <a:stretch>
                            <a:fillRect l="-239" t="-14720" r="-478" b="-4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7980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Nonce-based encryption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70799" y="1386180"/>
            <a:ext cx="2521524" cy="782146"/>
            <a:chOff x="1129842" y="1528578"/>
            <a:chExt cx="2521524" cy="7821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129842" y="1528578"/>
                  <a:ext cx="203812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𝒦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nb-NO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b-NO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oMath>
                    </m:oMathPara>
                  </a14:m>
                  <a:endParaRPr lang="en-US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9842" y="1528578"/>
                  <a:ext cx="2038122" cy="307777"/>
                </a:xfrm>
                <a:prstGeom prst="rect">
                  <a:avLst/>
                </a:prstGeom>
                <a:blipFill>
                  <a:blip r:embed="rId2"/>
                  <a:stretch>
                    <a:fillRect l="-2090" r="-1791"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129842" y="2002947"/>
                  <a:ext cx="252152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200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</a:rPr>
                          <m:t>nc</m:t>
                        </m:r>
                        <m:d>
                          <m:d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2000">
                                <a:latin typeface="Cambria Math" panose="02040503050406030204" pitchFamily="18" charset="0"/>
                              </a:rPr>
                              <m:t>Enc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d>
                          <m:d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9842" y="2002947"/>
                  <a:ext cx="2521524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449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/>
          <p:cNvGrpSpPr>
            <a:grpSpLocks noChangeAspect="1"/>
          </p:cNvGrpSpPr>
          <p:nvPr/>
        </p:nvGrpSpPr>
        <p:grpSpPr>
          <a:xfrm>
            <a:off x="8851982" y="3297875"/>
            <a:ext cx="2177528" cy="1452856"/>
            <a:chOff x="8853916" y="1319186"/>
            <a:chExt cx="2552208" cy="17028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6"/>
                <p:cNvSpPr/>
                <p:nvPr/>
              </p:nvSpPr>
              <p:spPr bwMode="auto">
                <a:xfrm>
                  <a:off x="9690100" y="1458901"/>
                  <a:ext cx="985837" cy="993798"/>
                </a:xfrm>
                <a:custGeom>
                  <a:avLst/>
                  <a:gdLst>
                    <a:gd name="connsiteX0" fmla="*/ 0 w 983319"/>
                    <a:gd name="connsiteY0" fmla="*/ 163890 h 993798"/>
                    <a:gd name="connsiteX1" fmla="*/ 163890 w 983319"/>
                    <a:gd name="connsiteY1" fmla="*/ 0 h 993798"/>
                    <a:gd name="connsiteX2" fmla="*/ 819429 w 983319"/>
                    <a:gd name="connsiteY2" fmla="*/ 0 h 993798"/>
                    <a:gd name="connsiteX3" fmla="*/ 983319 w 983319"/>
                    <a:gd name="connsiteY3" fmla="*/ 163890 h 993798"/>
                    <a:gd name="connsiteX4" fmla="*/ 983319 w 983319"/>
                    <a:gd name="connsiteY4" fmla="*/ 829908 h 993798"/>
                    <a:gd name="connsiteX5" fmla="*/ 819429 w 983319"/>
                    <a:gd name="connsiteY5" fmla="*/ 993798 h 993798"/>
                    <a:gd name="connsiteX6" fmla="*/ 163890 w 983319"/>
                    <a:gd name="connsiteY6" fmla="*/ 993798 h 993798"/>
                    <a:gd name="connsiteX7" fmla="*/ 0 w 983319"/>
                    <a:gd name="connsiteY7" fmla="*/ 829908 h 993798"/>
                    <a:gd name="connsiteX8" fmla="*/ 0 w 983319"/>
                    <a:gd name="connsiteY8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85837" h="993798">
                      <a:moveTo>
                        <a:pt x="2518" y="163890"/>
                      </a:moveTo>
                      <a:cubicBezTo>
                        <a:pt x="2518" y="73376"/>
                        <a:pt x="75894" y="0"/>
                        <a:pt x="166408" y="0"/>
                      </a:cubicBezTo>
                      <a:lnTo>
                        <a:pt x="821947" y="0"/>
                      </a:lnTo>
                      <a:cubicBezTo>
                        <a:pt x="912461" y="0"/>
                        <a:pt x="985837" y="73376"/>
                        <a:pt x="985837" y="163890"/>
                      </a:cubicBezTo>
                      <a:lnTo>
                        <a:pt x="985837" y="829908"/>
                      </a:lnTo>
                      <a:cubicBezTo>
                        <a:pt x="985837" y="920422"/>
                        <a:pt x="912461" y="993798"/>
                        <a:pt x="821947" y="993798"/>
                      </a:cubicBezTo>
                      <a:lnTo>
                        <a:pt x="166408" y="993798"/>
                      </a:lnTo>
                      <a:cubicBezTo>
                        <a:pt x="75894" y="993798"/>
                        <a:pt x="2518" y="920422"/>
                        <a:pt x="2518" y="829908"/>
                      </a:cubicBezTo>
                      <a:cubicBezTo>
                        <a:pt x="1679" y="696147"/>
                        <a:pt x="839" y="562387"/>
                        <a:pt x="0" y="428626"/>
                      </a:cubicBezTo>
                      <a:cubicBezTo>
                        <a:pt x="839" y="340381"/>
                        <a:pt x="1679" y="252135"/>
                        <a:pt x="2518" y="163890"/>
                      </a:cubicBezTo>
                      <a:close/>
                    </a:path>
                  </a:pathLst>
                </a:cu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nb-NO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nb-NO" sz="2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Enc</m:t>
                        </m:r>
                      </m:oMath>
                    </m:oMathPara>
                  </a14:m>
                  <a:endParaRPr kumimoji="0" lang="en-US" sz="36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7" name="Rounded 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90100" y="1458901"/>
                  <a:ext cx="985837" cy="993798"/>
                </a:xfrm>
                <a:custGeom>
                  <a:avLst/>
                  <a:gdLst>
                    <a:gd name="connsiteX0" fmla="*/ 0 w 983319"/>
                    <a:gd name="connsiteY0" fmla="*/ 163890 h 993798"/>
                    <a:gd name="connsiteX1" fmla="*/ 163890 w 983319"/>
                    <a:gd name="connsiteY1" fmla="*/ 0 h 993798"/>
                    <a:gd name="connsiteX2" fmla="*/ 819429 w 983319"/>
                    <a:gd name="connsiteY2" fmla="*/ 0 h 993798"/>
                    <a:gd name="connsiteX3" fmla="*/ 983319 w 983319"/>
                    <a:gd name="connsiteY3" fmla="*/ 163890 h 993798"/>
                    <a:gd name="connsiteX4" fmla="*/ 983319 w 983319"/>
                    <a:gd name="connsiteY4" fmla="*/ 829908 h 993798"/>
                    <a:gd name="connsiteX5" fmla="*/ 819429 w 983319"/>
                    <a:gd name="connsiteY5" fmla="*/ 993798 h 993798"/>
                    <a:gd name="connsiteX6" fmla="*/ 163890 w 983319"/>
                    <a:gd name="connsiteY6" fmla="*/ 993798 h 993798"/>
                    <a:gd name="connsiteX7" fmla="*/ 0 w 983319"/>
                    <a:gd name="connsiteY7" fmla="*/ 829908 h 993798"/>
                    <a:gd name="connsiteX8" fmla="*/ 0 w 983319"/>
                    <a:gd name="connsiteY8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85837" h="993798">
                      <a:moveTo>
                        <a:pt x="2518" y="163890"/>
                      </a:moveTo>
                      <a:cubicBezTo>
                        <a:pt x="2518" y="73376"/>
                        <a:pt x="75894" y="0"/>
                        <a:pt x="166408" y="0"/>
                      </a:cubicBezTo>
                      <a:lnTo>
                        <a:pt x="821947" y="0"/>
                      </a:lnTo>
                      <a:cubicBezTo>
                        <a:pt x="912461" y="0"/>
                        <a:pt x="985837" y="73376"/>
                        <a:pt x="985837" y="163890"/>
                      </a:cubicBezTo>
                      <a:lnTo>
                        <a:pt x="985837" y="829908"/>
                      </a:lnTo>
                      <a:cubicBezTo>
                        <a:pt x="985837" y="920422"/>
                        <a:pt x="912461" y="993798"/>
                        <a:pt x="821947" y="993798"/>
                      </a:cubicBezTo>
                      <a:lnTo>
                        <a:pt x="166408" y="993798"/>
                      </a:lnTo>
                      <a:cubicBezTo>
                        <a:pt x="75894" y="993798"/>
                        <a:pt x="2518" y="920422"/>
                        <a:pt x="2518" y="829908"/>
                      </a:cubicBezTo>
                      <a:cubicBezTo>
                        <a:pt x="1679" y="696147"/>
                        <a:pt x="839" y="562387"/>
                        <a:pt x="0" y="428626"/>
                      </a:cubicBezTo>
                      <a:cubicBezTo>
                        <a:pt x="839" y="340381"/>
                        <a:pt x="1679" y="252135"/>
                        <a:pt x="2518" y="163890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 bwMode="auto">
            <a:xfrm flipV="1">
              <a:off x="9282003" y="2244567"/>
              <a:ext cx="400953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8853916" y="1954456"/>
                  <a:ext cx="377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3916" y="1954456"/>
                  <a:ext cx="377825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3774" r="-28302"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8853916" y="1635341"/>
                  <a:ext cx="377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3916" y="1635341"/>
                  <a:ext cx="377825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3774" r="-43396"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/>
            <p:cNvCxnSpPr/>
            <p:nvPr/>
          </p:nvCxnSpPr>
          <p:spPr bwMode="auto">
            <a:xfrm flipV="1">
              <a:off x="9282002" y="1953576"/>
              <a:ext cx="400953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1028299" y="1758258"/>
                  <a:ext cx="377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28299" y="1758258"/>
                  <a:ext cx="377825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8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/>
            <p:cNvCxnSpPr/>
            <p:nvPr/>
          </p:nvCxnSpPr>
          <p:spPr bwMode="auto">
            <a:xfrm flipV="1">
              <a:off x="10675937" y="1989089"/>
              <a:ext cx="400953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Arrow Connector 48"/>
            <p:cNvCxnSpPr/>
            <p:nvPr/>
          </p:nvCxnSpPr>
          <p:spPr bwMode="auto">
            <a:xfrm flipV="1">
              <a:off x="9282002" y="1666156"/>
              <a:ext cx="400953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8853916" y="1319186"/>
                  <a:ext cx="377825" cy="46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3916" y="1319186"/>
                  <a:ext cx="377825" cy="461666"/>
                </a:xfrm>
                <a:prstGeom prst="rect">
                  <a:avLst/>
                </a:prstGeom>
                <a:blipFill>
                  <a:blip r:embed="rId9"/>
                  <a:stretch>
                    <a:fillRect l="-3774" r="-32075"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TextBox 50"/>
            <p:cNvSpPr txBox="1"/>
            <p:nvPr/>
          </p:nvSpPr>
          <p:spPr>
            <a:xfrm>
              <a:off x="9376559" y="2652698"/>
              <a:ext cx="1923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Nonce-based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846558" y="1397117"/>
            <a:ext cx="2210632" cy="1391653"/>
            <a:chOff x="8853916" y="3243957"/>
            <a:chExt cx="2552208" cy="16066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ounded Rectangle 6"/>
                <p:cNvSpPr/>
                <p:nvPr/>
              </p:nvSpPr>
              <p:spPr bwMode="auto">
                <a:xfrm>
                  <a:off x="9690100" y="3256871"/>
                  <a:ext cx="985837" cy="993798"/>
                </a:xfrm>
                <a:custGeom>
                  <a:avLst/>
                  <a:gdLst>
                    <a:gd name="connsiteX0" fmla="*/ 0 w 983319"/>
                    <a:gd name="connsiteY0" fmla="*/ 163890 h 993798"/>
                    <a:gd name="connsiteX1" fmla="*/ 163890 w 983319"/>
                    <a:gd name="connsiteY1" fmla="*/ 0 h 993798"/>
                    <a:gd name="connsiteX2" fmla="*/ 819429 w 983319"/>
                    <a:gd name="connsiteY2" fmla="*/ 0 h 993798"/>
                    <a:gd name="connsiteX3" fmla="*/ 983319 w 983319"/>
                    <a:gd name="connsiteY3" fmla="*/ 163890 h 993798"/>
                    <a:gd name="connsiteX4" fmla="*/ 983319 w 983319"/>
                    <a:gd name="connsiteY4" fmla="*/ 829908 h 993798"/>
                    <a:gd name="connsiteX5" fmla="*/ 819429 w 983319"/>
                    <a:gd name="connsiteY5" fmla="*/ 993798 h 993798"/>
                    <a:gd name="connsiteX6" fmla="*/ 163890 w 983319"/>
                    <a:gd name="connsiteY6" fmla="*/ 993798 h 993798"/>
                    <a:gd name="connsiteX7" fmla="*/ 0 w 983319"/>
                    <a:gd name="connsiteY7" fmla="*/ 829908 h 993798"/>
                    <a:gd name="connsiteX8" fmla="*/ 0 w 983319"/>
                    <a:gd name="connsiteY8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85837" h="993798">
                      <a:moveTo>
                        <a:pt x="2518" y="163890"/>
                      </a:moveTo>
                      <a:cubicBezTo>
                        <a:pt x="2518" y="73376"/>
                        <a:pt x="75894" y="0"/>
                        <a:pt x="166408" y="0"/>
                      </a:cubicBezTo>
                      <a:lnTo>
                        <a:pt x="821947" y="0"/>
                      </a:lnTo>
                      <a:cubicBezTo>
                        <a:pt x="912461" y="0"/>
                        <a:pt x="985837" y="73376"/>
                        <a:pt x="985837" y="163890"/>
                      </a:cubicBezTo>
                      <a:lnTo>
                        <a:pt x="985837" y="829908"/>
                      </a:lnTo>
                      <a:cubicBezTo>
                        <a:pt x="985837" y="920422"/>
                        <a:pt x="912461" y="993798"/>
                        <a:pt x="821947" y="993798"/>
                      </a:cubicBezTo>
                      <a:lnTo>
                        <a:pt x="166408" y="993798"/>
                      </a:lnTo>
                      <a:cubicBezTo>
                        <a:pt x="75894" y="993798"/>
                        <a:pt x="2518" y="920422"/>
                        <a:pt x="2518" y="829908"/>
                      </a:cubicBezTo>
                      <a:cubicBezTo>
                        <a:pt x="1679" y="696147"/>
                        <a:pt x="839" y="562387"/>
                        <a:pt x="0" y="428626"/>
                      </a:cubicBezTo>
                      <a:cubicBezTo>
                        <a:pt x="839" y="340381"/>
                        <a:pt x="1679" y="252135"/>
                        <a:pt x="2518" y="163890"/>
                      </a:cubicBezTo>
                      <a:close/>
                    </a:path>
                  </a:pathLst>
                </a:cu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oMath>
                    </m:oMathPara>
                  </a14:m>
                  <a:endParaRPr kumimoji="0" lang="en-US" sz="28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41" name="Rounded 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90100" y="3256871"/>
                  <a:ext cx="985837" cy="993798"/>
                </a:xfrm>
                <a:custGeom>
                  <a:avLst/>
                  <a:gdLst>
                    <a:gd name="connsiteX0" fmla="*/ 0 w 983319"/>
                    <a:gd name="connsiteY0" fmla="*/ 163890 h 993798"/>
                    <a:gd name="connsiteX1" fmla="*/ 163890 w 983319"/>
                    <a:gd name="connsiteY1" fmla="*/ 0 h 993798"/>
                    <a:gd name="connsiteX2" fmla="*/ 819429 w 983319"/>
                    <a:gd name="connsiteY2" fmla="*/ 0 h 993798"/>
                    <a:gd name="connsiteX3" fmla="*/ 983319 w 983319"/>
                    <a:gd name="connsiteY3" fmla="*/ 163890 h 993798"/>
                    <a:gd name="connsiteX4" fmla="*/ 983319 w 983319"/>
                    <a:gd name="connsiteY4" fmla="*/ 829908 h 993798"/>
                    <a:gd name="connsiteX5" fmla="*/ 819429 w 983319"/>
                    <a:gd name="connsiteY5" fmla="*/ 993798 h 993798"/>
                    <a:gd name="connsiteX6" fmla="*/ 163890 w 983319"/>
                    <a:gd name="connsiteY6" fmla="*/ 993798 h 993798"/>
                    <a:gd name="connsiteX7" fmla="*/ 0 w 983319"/>
                    <a:gd name="connsiteY7" fmla="*/ 829908 h 993798"/>
                    <a:gd name="connsiteX8" fmla="*/ 0 w 983319"/>
                    <a:gd name="connsiteY8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85837" h="993798">
                      <a:moveTo>
                        <a:pt x="2518" y="163890"/>
                      </a:moveTo>
                      <a:cubicBezTo>
                        <a:pt x="2518" y="73376"/>
                        <a:pt x="75894" y="0"/>
                        <a:pt x="166408" y="0"/>
                      </a:cubicBezTo>
                      <a:lnTo>
                        <a:pt x="821947" y="0"/>
                      </a:lnTo>
                      <a:cubicBezTo>
                        <a:pt x="912461" y="0"/>
                        <a:pt x="985837" y="73376"/>
                        <a:pt x="985837" y="163890"/>
                      </a:cubicBezTo>
                      <a:lnTo>
                        <a:pt x="985837" y="829908"/>
                      </a:lnTo>
                      <a:cubicBezTo>
                        <a:pt x="985837" y="920422"/>
                        <a:pt x="912461" y="993798"/>
                        <a:pt x="821947" y="993798"/>
                      </a:cubicBezTo>
                      <a:lnTo>
                        <a:pt x="166408" y="993798"/>
                      </a:lnTo>
                      <a:cubicBezTo>
                        <a:pt x="75894" y="993798"/>
                        <a:pt x="2518" y="920422"/>
                        <a:pt x="2518" y="829908"/>
                      </a:cubicBezTo>
                      <a:cubicBezTo>
                        <a:pt x="1679" y="696147"/>
                        <a:pt x="839" y="562387"/>
                        <a:pt x="0" y="428626"/>
                      </a:cubicBezTo>
                      <a:cubicBezTo>
                        <a:pt x="839" y="340381"/>
                        <a:pt x="1679" y="252135"/>
                        <a:pt x="2518" y="163890"/>
                      </a:cubicBezTo>
                      <a:close/>
                    </a:path>
                  </a:pathLst>
                </a:custGeom>
                <a:blipFill>
                  <a:blip r:embed="rId1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/>
            <p:cNvCxnSpPr/>
            <p:nvPr/>
          </p:nvCxnSpPr>
          <p:spPr bwMode="auto">
            <a:xfrm flipV="1">
              <a:off x="9282003" y="4042537"/>
              <a:ext cx="400953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8853916" y="3740282"/>
                  <a:ext cx="377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3916" y="3740282"/>
                  <a:ext cx="377825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3704" r="-25926"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8853916" y="3394032"/>
                  <a:ext cx="377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3916" y="3394032"/>
                  <a:ext cx="377825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3704" r="-40741"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/>
            <p:cNvCxnSpPr/>
            <p:nvPr/>
          </p:nvCxnSpPr>
          <p:spPr bwMode="auto">
            <a:xfrm flipV="1">
              <a:off x="9282002" y="3751546"/>
              <a:ext cx="400953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1028299" y="3556228"/>
                  <a:ext cx="377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28299" y="3556228"/>
                  <a:ext cx="377825" cy="46166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48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/>
            <p:cNvCxnSpPr/>
            <p:nvPr/>
          </p:nvCxnSpPr>
          <p:spPr bwMode="auto">
            <a:xfrm flipV="1">
              <a:off x="10675937" y="3787059"/>
              <a:ext cx="400953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10277904" y="3243957"/>
                  <a:ext cx="3778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7904" y="3243957"/>
                  <a:ext cx="377825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TextBox 51"/>
            <p:cNvSpPr txBox="1"/>
            <p:nvPr/>
          </p:nvSpPr>
          <p:spPr>
            <a:xfrm>
              <a:off x="9429105" y="4481309"/>
              <a:ext cx="1923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Randomized</a:t>
              </a:r>
            </a:p>
          </p:txBody>
        </p:sp>
      </p:grpSp>
      <p:sp>
        <p:nvSpPr>
          <p:cNvPr id="14" name="Freeform 13"/>
          <p:cNvSpPr/>
          <p:nvPr/>
        </p:nvSpPr>
        <p:spPr bwMode="auto">
          <a:xfrm>
            <a:off x="9732924" y="1278339"/>
            <a:ext cx="1074128" cy="501793"/>
          </a:xfrm>
          <a:custGeom>
            <a:avLst/>
            <a:gdLst>
              <a:gd name="connsiteX0" fmla="*/ 0 w 1099127"/>
              <a:gd name="connsiteY0" fmla="*/ 10055 h 584486"/>
              <a:gd name="connsiteX1" fmla="*/ 230909 w 1099127"/>
              <a:gd name="connsiteY1" fmla="*/ 47000 h 584486"/>
              <a:gd name="connsiteX2" fmla="*/ 387927 w 1099127"/>
              <a:gd name="connsiteY2" fmla="*/ 379509 h 584486"/>
              <a:gd name="connsiteX3" fmla="*/ 581891 w 1099127"/>
              <a:gd name="connsiteY3" fmla="*/ 555000 h 584486"/>
              <a:gd name="connsiteX4" fmla="*/ 1099127 w 1099127"/>
              <a:gd name="connsiteY4" fmla="*/ 582709 h 584486"/>
              <a:gd name="connsiteX0" fmla="*/ 0 w 1099127"/>
              <a:gd name="connsiteY0" fmla="*/ 3288 h 577719"/>
              <a:gd name="connsiteX1" fmla="*/ 230909 w 1099127"/>
              <a:gd name="connsiteY1" fmla="*/ 74523 h 577719"/>
              <a:gd name="connsiteX2" fmla="*/ 387927 w 1099127"/>
              <a:gd name="connsiteY2" fmla="*/ 372742 h 577719"/>
              <a:gd name="connsiteX3" fmla="*/ 581891 w 1099127"/>
              <a:gd name="connsiteY3" fmla="*/ 548233 h 577719"/>
              <a:gd name="connsiteX4" fmla="*/ 1099127 w 1099127"/>
              <a:gd name="connsiteY4" fmla="*/ 575942 h 577719"/>
              <a:gd name="connsiteX0" fmla="*/ 0 w 1240097"/>
              <a:gd name="connsiteY0" fmla="*/ 3288 h 579327"/>
              <a:gd name="connsiteX1" fmla="*/ 230909 w 1240097"/>
              <a:gd name="connsiteY1" fmla="*/ 74523 h 579327"/>
              <a:gd name="connsiteX2" fmla="*/ 387927 w 1240097"/>
              <a:gd name="connsiteY2" fmla="*/ 372742 h 579327"/>
              <a:gd name="connsiteX3" fmla="*/ 581891 w 1240097"/>
              <a:gd name="connsiteY3" fmla="*/ 548233 h 579327"/>
              <a:gd name="connsiteX4" fmla="*/ 1240097 w 1240097"/>
              <a:gd name="connsiteY4" fmla="*/ 577847 h 57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097" h="579327">
                <a:moveTo>
                  <a:pt x="0" y="3288"/>
                </a:moveTo>
                <a:cubicBezTo>
                  <a:pt x="83127" y="-9028"/>
                  <a:pt x="166255" y="12947"/>
                  <a:pt x="230909" y="74523"/>
                </a:cubicBezTo>
                <a:cubicBezTo>
                  <a:pt x="295564" y="136099"/>
                  <a:pt x="329430" y="293790"/>
                  <a:pt x="387927" y="372742"/>
                </a:cubicBezTo>
                <a:cubicBezTo>
                  <a:pt x="446424" y="451694"/>
                  <a:pt x="439863" y="514049"/>
                  <a:pt x="581891" y="548233"/>
                </a:cubicBezTo>
                <a:cubicBezTo>
                  <a:pt x="723919" y="582417"/>
                  <a:pt x="1040745" y="580926"/>
                  <a:pt x="1240097" y="577847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970799" y="3227042"/>
            <a:ext cx="4442563" cy="709404"/>
            <a:chOff x="1129842" y="3477873"/>
            <a:chExt cx="4442563" cy="7094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1129842" y="3875012"/>
                  <a:ext cx="4442563" cy="3122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</a:rPr>
                          <m:t>En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2000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d>
                          <m:d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nb-NO" sz="2000" b="0" i="0" smtClean="0">
                                <a:latin typeface="Cambria Math" panose="02040503050406030204" pitchFamily="18" charset="0"/>
                              </a:rPr>
                              <m:t>Enc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  <m:sup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bSup>
                        <m:d>
                          <m:d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9842" y="3875012"/>
                  <a:ext cx="4442563" cy="312265"/>
                </a:xfrm>
                <a:prstGeom prst="rect">
                  <a:avLst/>
                </a:prstGeom>
                <a:blipFill>
                  <a:blip r:embed="rId15"/>
                  <a:stretch>
                    <a:fillRect l="-1920" b="-215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1129842" y="3477873"/>
                  <a:ext cx="259333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𝒦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𝒩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nb-NO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b-NO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oMath>
                    </m:oMathPara>
                  </a14:m>
                  <a:endParaRPr lang="en-US" sz="16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9842" y="3477873"/>
                  <a:ext cx="2593339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3286"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Rectangle 37"/>
          <p:cNvSpPr/>
          <p:nvPr/>
        </p:nvSpPr>
        <p:spPr>
          <a:xfrm>
            <a:off x="881206" y="4617087"/>
            <a:ext cx="43943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How to </a:t>
            </a:r>
            <a:r>
              <a:rPr lang="nb-NO" b="1" dirty="0" err="1"/>
              <a:t>create</a:t>
            </a:r>
            <a:r>
              <a:rPr lang="nb-NO" b="1" dirty="0"/>
              <a:t> </a:t>
            </a:r>
            <a:r>
              <a:rPr lang="nb-NO" b="1" dirty="0" err="1"/>
              <a:t>the</a:t>
            </a:r>
            <a:r>
              <a:rPr lang="nb-NO" b="1" dirty="0"/>
              <a:t> </a:t>
            </a:r>
            <a:r>
              <a:rPr lang="nb-NO" b="1" dirty="0" err="1"/>
              <a:t>nonce</a:t>
            </a:r>
            <a:r>
              <a:rPr lang="nb-NO" b="1" dirty="0"/>
              <a:t>?</a:t>
            </a:r>
          </a:p>
          <a:p>
            <a:endParaRPr lang="nb-NO" dirty="0"/>
          </a:p>
          <a:p>
            <a:pPr marL="531813" indent="-285750">
              <a:buFontTx/>
              <a:buChar char="-"/>
            </a:pPr>
            <a:r>
              <a:rPr lang="nb-NO" dirty="0" err="1"/>
              <a:t>Randomly</a:t>
            </a:r>
            <a:r>
              <a:rPr lang="nb-NO" dirty="0"/>
              <a:t> (</a:t>
            </a:r>
            <a:r>
              <a:rPr lang="nb-NO" dirty="0" err="1"/>
              <a:t>also</a:t>
            </a:r>
            <a:r>
              <a:rPr lang="nb-NO" dirty="0"/>
              <a:t> </a:t>
            </a:r>
            <a:r>
              <a:rPr lang="nb-NO" dirty="0" err="1"/>
              <a:t>called</a:t>
            </a:r>
            <a:r>
              <a:rPr lang="nb-NO" dirty="0"/>
              <a:t> IV-</a:t>
            </a:r>
            <a:r>
              <a:rPr lang="nb-NO" dirty="0" err="1"/>
              <a:t>based</a:t>
            </a:r>
            <a:r>
              <a:rPr lang="nb-NO" dirty="0"/>
              <a:t>)</a:t>
            </a:r>
          </a:p>
          <a:p>
            <a:pPr marL="531813" indent="-285750">
              <a:buFontTx/>
              <a:buChar char="-"/>
            </a:pPr>
            <a:r>
              <a:rPr lang="nb-NO" dirty="0"/>
              <a:t>Counter</a:t>
            </a:r>
          </a:p>
          <a:p>
            <a:pPr marL="531813" indent="-285750">
              <a:buFontTx/>
              <a:buChar char="-"/>
            </a:pPr>
            <a:r>
              <a:rPr lang="nb-NO" dirty="0"/>
              <a:t>Combination</a:t>
            </a:r>
            <a:endParaRPr lang="en-US" dirty="0"/>
          </a:p>
        </p:txBody>
      </p:sp>
      <p:cxnSp>
        <p:nvCxnSpPr>
          <p:cNvPr id="55" name="Straight Arrow Connector 54"/>
          <p:cNvCxnSpPr>
            <a:endCxn id="18" idx="1"/>
          </p:cNvCxnSpPr>
          <p:nvPr/>
        </p:nvCxnSpPr>
        <p:spPr bwMode="auto">
          <a:xfrm>
            <a:off x="8595066" y="3110979"/>
            <a:ext cx="332887" cy="295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Oval 17"/>
          <p:cNvSpPr/>
          <p:nvPr/>
        </p:nvSpPr>
        <p:spPr bwMode="auto">
          <a:xfrm>
            <a:off x="8874465" y="3356248"/>
            <a:ext cx="365240" cy="34504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7927099" y="2764650"/>
            <a:ext cx="918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Nonce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600085" y="5065739"/>
            <a:ext cx="1932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Deterministic</a:t>
            </a:r>
          </a:p>
        </p:txBody>
      </p:sp>
      <p:cxnSp>
        <p:nvCxnSpPr>
          <p:cNvPr id="58" name="Straight Arrow Connector 57"/>
          <p:cNvCxnSpPr/>
          <p:nvPr/>
        </p:nvCxnSpPr>
        <p:spPr bwMode="auto">
          <a:xfrm flipV="1">
            <a:off x="8738413" y="4031273"/>
            <a:ext cx="1106627" cy="9415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6170756" y="2803202"/>
            <a:ext cx="2004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"number used once" =</a:t>
            </a:r>
          </a:p>
        </p:txBody>
      </p:sp>
    </p:spTree>
    <p:extLst>
      <p:ext uri="{BB962C8B-B14F-4D97-AF65-F5344CB8AC3E}">
        <p14:creationId xmlns:p14="http://schemas.microsoft.com/office/powerpoint/2010/main" val="335430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8" grpId="0"/>
      <p:bldP spid="18" grpId="0" animBg="1"/>
      <p:bldP spid="56" grpId="0"/>
      <p:bldP spid="57" grpId="0"/>
      <p:bldP spid="3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CTR$ vs. (nonce-based) CTR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3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941769" y="2505731"/>
              <a:ext cx="3483671" cy="214274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48367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01121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CTR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$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ℰ</m:t>
                                    </m:r>
                                  </m:e>
                                </m:d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Enc</m:t>
                                </m:r>
                                <m:d>
                                  <m:dPr>
                                    <m:ctrlPr>
                                      <a:rPr lang="nb-NO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60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</m:oMath>
                          </a14:m>
                          <a:endParaRPr lang="nb-NO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=1, …, ℓ</m:t>
                              </m:r>
                            </m:oMath>
                          </a14:m>
                          <a:r>
                            <a:rPr lang="nb-NO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ctr</m:t>
                                  </m:r>
                                  <m:r>
                                    <a:rPr lang="nb-NO" sz="1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nb-NO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return</a:t>
                          </a:r>
                          <a:r>
                            <a:rPr lang="nb-NO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oMath>
                          </a14:m>
                          <a:endParaRPr lang="nb-NO" sz="16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8766176"/>
                  </p:ext>
                </p:extLst>
              </p:nvPr>
            </p:nvGraphicFramePr>
            <p:xfrm>
              <a:off x="1941769" y="2505731"/>
              <a:ext cx="3483671" cy="214274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4836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142744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5" t="-284" r="-524" b="-5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3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808409" y="2505732"/>
              <a:ext cx="3483671" cy="214274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48367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142743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CTR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ℰ</m:t>
                                    </m:r>
                                  </m:e>
                                </m:d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Enc</m:t>
                                </m:r>
                                <m:d>
                                  <m:dPr>
                                    <m:ctrlPr>
                                      <a:rPr lang="nb-NO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nb-NO" sz="1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60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noFill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noFill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</m:oMath>
                          </a14:m>
                          <a:endParaRPr lang="nb-NO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</m:oMath>
                          </a14:m>
                          <a:endParaRPr lang="nb-NO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=1, …, ℓ</m:t>
                              </m:r>
                            </m:oMath>
                          </a14:m>
                          <a:r>
                            <a:rPr lang="nb-NO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ctr</m:t>
                                  </m:r>
                                  <m:r>
                                    <a:rPr lang="nb-NO" sz="1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nb-NO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return</a:t>
                          </a:r>
                          <a:r>
                            <a:rPr lang="nb-NO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oMath>
                          </a14:m>
                          <a:endParaRPr lang="nb-NO" sz="16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5209337"/>
                  </p:ext>
                </p:extLst>
              </p:nvPr>
            </p:nvGraphicFramePr>
            <p:xfrm>
              <a:off x="6808409" y="2505732"/>
              <a:ext cx="3483671" cy="214274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4836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142743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5" t="-284" r="-349" b="-5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>
            <a:off x="5967474" y="3551420"/>
            <a:ext cx="428752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000" b="0" dirty="0"/>
              <a:t>vs.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1389" y="1985972"/>
            <a:ext cx="220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Probabilistic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95118" y="1985972"/>
            <a:ext cx="220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Nonce-based</a:t>
            </a:r>
          </a:p>
        </p:txBody>
      </p:sp>
    </p:spTree>
    <p:extLst>
      <p:ext uri="{BB962C8B-B14F-4D97-AF65-F5344CB8AC3E}">
        <p14:creationId xmlns:p14="http://schemas.microsoft.com/office/powerpoint/2010/main" val="21259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Nonce-based CTR – IND-CPA security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 bwMode="auto">
              <a:xfrm>
                <a:off x="1487919" y="4222128"/>
                <a:ext cx="9367969" cy="2116357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/>
                  <a:t>Theorem (CTR)</a:t>
                </a:r>
                <a:r>
                  <a:rPr lang="en-US" b="1" dirty="0">
                    <a:sym typeface="Wingdings" panose="05000000000000000000" pitchFamily="2" charset="2"/>
                  </a:rPr>
                  <a:t>: </a:t>
                </a:r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sym typeface="Wingdings" panose="05000000000000000000" pitchFamily="2" charset="2"/>
                  </a:rPr>
                  <a:t>For </a:t>
                </a:r>
                <a:r>
                  <a:rPr lang="en-US" i="1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sym typeface="Wingdings" panose="05000000000000000000" pitchFamily="2" charset="2"/>
                  </a:rPr>
                  <a:t>any </a:t>
                </a:r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ND-CPA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 against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CTR</m:t>
                    </m:r>
                    <m:d>
                      <m:dPr>
                        <m:begChr m:val="["/>
                        <m:endChr m:val="]"/>
                        <m:ctrlP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 that runs in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  <a:p>
                <a:pPr indent="0">
                  <a:spcBef>
                    <a:spcPct val="0"/>
                  </a:spcBef>
                </a:pPr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and asks at most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 queries (each of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 blocks), there is</a:t>
                </a:r>
                <a:r>
                  <a:rPr lang="en-US" i="1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a PRF-adversary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 such that </a:t>
                </a:r>
              </a:p>
              <a:p>
                <a:pPr indent="0">
                  <a:spcBef>
                    <a:spcPct val="0"/>
                  </a:spcBef>
                </a:pPr>
                <a:endParaRPr lang="en-US" dirty="0"/>
              </a:p>
              <a:p>
                <a:pPr indent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CTR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indent="0">
                  <a:spcBef>
                    <a:spcPct val="0"/>
                  </a:spcBef>
                </a:pPr>
                <a:endParaRPr lang="en-US" dirty="0"/>
              </a:p>
              <a:p>
                <a:pPr indent="0">
                  <a:spcBef>
                    <a:spcPct val="0"/>
                  </a:spcBef>
                </a:pPr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 runs in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ℓ)</m:t>
                    </m:r>
                  </m:oMath>
                </a14:m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 and asks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 PRF-queries.</a:t>
                </a:r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7919" y="4222128"/>
                <a:ext cx="9367969" cy="2116357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 bwMode="auto">
              <a:xfrm>
                <a:off x="1508024" y="1270898"/>
                <a:ext cx="9367969" cy="2317525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/>
                  <a:t>Theorem (CTR$)</a:t>
                </a:r>
                <a:r>
                  <a:rPr lang="en-US" b="1" dirty="0">
                    <a:sym typeface="Wingdings" panose="05000000000000000000" pitchFamily="2" charset="2"/>
                  </a:rPr>
                  <a:t>: </a:t>
                </a:r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sym typeface="Wingdings" panose="05000000000000000000" pitchFamily="2" charset="2"/>
                  </a:rPr>
                  <a:t>For </a:t>
                </a:r>
                <a:r>
                  <a:rPr lang="en-US" i="1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sym typeface="Wingdings" panose="05000000000000000000" pitchFamily="2" charset="2"/>
                  </a:rPr>
                  <a:t>any </a:t>
                </a:r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ND-CPA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 against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CTR</m:t>
                    </m:r>
                    <m:r>
                      <a:rPr lang="nb-NO" b="0" i="0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$</m:t>
                    </m:r>
                    <m:d>
                      <m:dPr>
                        <m:begChr m:val="["/>
                        <m:endChr m:val="]"/>
                        <m:ctrlP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 that runs in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 and asks at most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 queries (each of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 blocks), there is</a:t>
                </a:r>
                <a:r>
                  <a:rPr lang="en-US" i="1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a PRF-adversary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 such that </a:t>
                </a:r>
              </a:p>
              <a:p>
                <a:pPr indent="0">
                  <a:spcBef>
                    <a:spcPct val="0"/>
                  </a:spcBef>
                </a:pPr>
                <a:endParaRPr lang="en-US" dirty="0"/>
              </a:p>
              <a:p>
                <a:pPr indent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CTR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$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indent="0">
                  <a:spcBef>
                    <a:spcPct val="0"/>
                  </a:spcBef>
                </a:pPr>
                <a:endParaRPr lang="en-US" dirty="0"/>
              </a:p>
              <a:p>
                <a:pPr indent="0">
                  <a:spcBef>
                    <a:spcPct val="0"/>
                  </a:spcBef>
                </a:pPr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 runs in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ℓ)</m:t>
                    </m:r>
                  </m:oMath>
                </a14:m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 and asks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 PRF-queries.</a:t>
                </a:r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8024" y="1270898"/>
                <a:ext cx="9367969" cy="2317525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832130" y="3705220"/>
            <a:ext cx="1975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344698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CBC$ – Cipher Block Chaining mode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38</a:t>
            </a:fld>
            <a:endParaRPr lang="en-US" dirty="0"/>
          </a:p>
        </p:txBody>
      </p:sp>
      <p:grpSp>
        <p:nvGrpSpPr>
          <p:cNvPr id="120" name="Group 119"/>
          <p:cNvGrpSpPr/>
          <p:nvPr/>
        </p:nvGrpSpPr>
        <p:grpSpPr>
          <a:xfrm>
            <a:off x="1394077" y="1546404"/>
            <a:ext cx="7918442" cy="3675889"/>
            <a:chOff x="1394077" y="1546404"/>
            <a:chExt cx="7918442" cy="3675889"/>
          </a:xfrm>
        </p:grpSpPr>
        <p:cxnSp>
          <p:nvCxnSpPr>
            <p:cNvPr id="5" name="Straight Arrow Connector 4"/>
            <p:cNvCxnSpPr>
              <a:stCxn id="60" idx="2"/>
              <a:endCxn id="9" idx="0"/>
            </p:cNvCxnSpPr>
            <p:nvPr/>
          </p:nvCxnSpPr>
          <p:spPr bwMode="auto">
            <a:xfrm>
              <a:off x="4209687" y="2624662"/>
              <a:ext cx="1" cy="32930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Arrow Connector 6"/>
            <p:cNvCxnSpPr>
              <a:stCxn id="8" idx="2"/>
              <a:endCxn id="65" idx="0"/>
            </p:cNvCxnSpPr>
            <p:nvPr/>
          </p:nvCxnSpPr>
          <p:spPr bwMode="auto">
            <a:xfrm flipH="1">
              <a:off x="4209687" y="4095866"/>
              <a:ext cx="3" cy="77755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 bwMode="auto">
                <a:xfrm>
                  <a:off x="3926677" y="3545563"/>
                  <a:ext cx="566025" cy="550303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26677" y="3545563"/>
                  <a:ext cx="566025" cy="55030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Flowchart: Or 8"/>
            <p:cNvSpPr>
              <a:spLocks noChangeAspect="1"/>
            </p:cNvSpPr>
            <p:nvPr/>
          </p:nvSpPr>
          <p:spPr bwMode="auto">
            <a:xfrm>
              <a:off x="4077476" y="2953971"/>
              <a:ext cx="264423" cy="26454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cxnSp>
          <p:nvCxnSpPr>
            <p:cNvPr id="25" name="Straight Arrow Connector 24"/>
            <p:cNvCxnSpPr>
              <a:stCxn id="9" idx="4"/>
              <a:endCxn id="8" idx="0"/>
            </p:cNvCxnSpPr>
            <p:nvPr/>
          </p:nvCxnSpPr>
          <p:spPr bwMode="auto">
            <a:xfrm>
              <a:off x="4209688" y="3218517"/>
              <a:ext cx="2" cy="32704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Arrow Connector 38"/>
            <p:cNvCxnSpPr>
              <a:stCxn id="77" idx="2"/>
              <a:endCxn id="43" idx="0"/>
            </p:cNvCxnSpPr>
            <p:nvPr/>
          </p:nvCxnSpPr>
          <p:spPr bwMode="auto">
            <a:xfrm>
              <a:off x="5751593" y="2624662"/>
              <a:ext cx="1" cy="32930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Arrow Connector 40"/>
            <p:cNvCxnSpPr>
              <a:stCxn id="42" idx="2"/>
              <a:endCxn id="80" idx="0"/>
            </p:cNvCxnSpPr>
            <p:nvPr/>
          </p:nvCxnSpPr>
          <p:spPr bwMode="auto">
            <a:xfrm flipH="1">
              <a:off x="5751593" y="4095866"/>
              <a:ext cx="3" cy="77755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 bwMode="auto">
                <a:xfrm>
                  <a:off x="5468583" y="3545563"/>
                  <a:ext cx="566025" cy="550303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68583" y="3545563"/>
                  <a:ext cx="566025" cy="55030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Flowchart: Or 42"/>
            <p:cNvSpPr>
              <a:spLocks noChangeAspect="1"/>
            </p:cNvSpPr>
            <p:nvPr/>
          </p:nvSpPr>
          <p:spPr bwMode="auto">
            <a:xfrm>
              <a:off x="5619382" y="2953971"/>
              <a:ext cx="264423" cy="26454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cxnSp>
          <p:nvCxnSpPr>
            <p:cNvPr id="44" name="Straight Arrow Connector 43"/>
            <p:cNvCxnSpPr>
              <a:stCxn id="43" idx="4"/>
              <a:endCxn id="42" idx="0"/>
            </p:cNvCxnSpPr>
            <p:nvPr/>
          </p:nvCxnSpPr>
          <p:spPr bwMode="auto">
            <a:xfrm>
              <a:off x="5751594" y="3218517"/>
              <a:ext cx="2" cy="32704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Elbow Connector 54"/>
            <p:cNvCxnSpPr>
              <a:endCxn id="43" idx="2"/>
            </p:cNvCxnSpPr>
            <p:nvPr/>
          </p:nvCxnSpPr>
          <p:spPr bwMode="auto">
            <a:xfrm flipV="1">
              <a:off x="4209687" y="3086244"/>
              <a:ext cx="1409695" cy="132625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3732573" y="2275794"/>
                  <a:ext cx="954228" cy="348868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0" name="Rounded 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32573" y="2275794"/>
                  <a:ext cx="954228" cy="348868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ounded Rectangle 64"/>
                <p:cNvSpPr/>
                <p:nvPr/>
              </p:nvSpPr>
              <p:spPr bwMode="auto">
                <a:xfrm>
                  <a:off x="3732573" y="4873425"/>
                  <a:ext cx="954228" cy="348868"/>
                </a:xfrm>
                <a:prstGeom prst="roundRect">
                  <a:avLst/>
                </a:prstGeom>
                <a:solidFill>
                  <a:srgbClr val="CFF9DA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5" name="Rounded 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32573" y="4873425"/>
                  <a:ext cx="954228" cy="348868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ounded Rectangle 76"/>
                <p:cNvSpPr/>
                <p:nvPr/>
              </p:nvSpPr>
              <p:spPr bwMode="auto">
                <a:xfrm>
                  <a:off x="5274479" y="2275794"/>
                  <a:ext cx="954228" cy="348868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7" name="Rounded Rectangle 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74479" y="2275794"/>
                  <a:ext cx="954228" cy="348868"/>
                </a:xfrm>
                <a:prstGeom prst="round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ounded Rectangle 79"/>
                <p:cNvSpPr/>
                <p:nvPr/>
              </p:nvSpPr>
              <p:spPr bwMode="auto">
                <a:xfrm>
                  <a:off x="5274479" y="4873425"/>
                  <a:ext cx="954228" cy="348868"/>
                </a:xfrm>
                <a:prstGeom prst="roundRect">
                  <a:avLst/>
                </a:prstGeom>
                <a:solidFill>
                  <a:srgbClr val="CFF9DA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0" name="Rounded Rectangle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74479" y="4873425"/>
                  <a:ext cx="954228" cy="348868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" name="Straight Arrow Connector 81"/>
            <p:cNvCxnSpPr>
              <a:stCxn id="87" idx="2"/>
              <a:endCxn id="85" idx="0"/>
            </p:cNvCxnSpPr>
            <p:nvPr/>
          </p:nvCxnSpPr>
          <p:spPr bwMode="auto">
            <a:xfrm>
              <a:off x="7293499" y="2624662"/>
              <a:ext cx="1" cy="32930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Arrow Connector 82"/>
            <p:cNvCxnSpPr>
              <a:stCxn id="84" idx="2"/>
              <a:endCxn id="88" idx="0"/>
            </p:cNvCxnSpPr>
            <p:nvPr/>
          </p:nvCxnSpPr>
          <p:spPr bwMode="auto">
            <a:xfrm flipH="1">
              <a:off x="7293499" y="4095866"/>
              <a:ext cx="3" cy="77755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/>
                <p:cNvSpPr/>
                <p:nvPr/>
              </p:nvSpPr>
              <p:spPr bwMode="auto">
                <a:xfrm>
                  <a:off x="7010489" y="3545563"/>
                  <a:ext cx="566025" cy="550303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010489" y="3545563"/>
                  <a:ext cx="566025" cy="55030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Flowchart: Or 84"/>
            <p:cNvSpPr>
              <a:spLocks noChangeAspect="1"/>
            </p:cNvSpPr>
            <p:nvPr/>
          </p:nvSpPr>
          <p:spPr bwMode="auto">
            <a:xfrm>
              <a:off x="7161288" y="2953971"/>
              <a:ext cx="264423" cy="26454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cxnSp>
          <p:nvCxnSpPr>
            <p:cNvPr id="86" name="Straight Arrow Connector 85"/>
            <p:cNvCxnSpPr>
              <a:stCxn id="85" idx="4"/>
              <a:endCxn id="84" idx="0"/>
            </p:cNvCxnSpPr>
            <p:nvPr/>
          </p:nvCxnSpPr>
          <p:spPr bwMode="auto">
            <a:xfrm>
              <a:off x="7293500" y="3218517"/>
              <a:ext cx="2" cy="32704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ounded Rectangle 86"/>
                <p:cNvSpPr/>
                <p:nvPr/>
              </p:nvSpPr>
              <p:spPr bwMode="auto">
                <a:xfrm>
                  <a:off x="6816385" y="2275794"/>
                  <a:ext cx="954228" cy="348868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7" name="Rounded Rectangle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16385" y="2275794"/>
                  <a:ext cx="954228" cy="348868"/>
                </a:xfrm>
                <a:prstGeom prst="round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ounded Rectangle 87"/>
                <p:cNvSpPr/>
                <p:nvPr/>
              </p:nvSpPr>
              <p:spPr bwMode="auto">
                <a:xfrm>
                  <a:off x="6816385" y="4873425"/>
                  <a:ext cx="954228" cy="348868"/>
                </a:xfrm>
                <a:prstGeom prst="roundRect">
                  <a:avLst/>
                </a:prstGeom>
                <a:solidFill>
                  <a:srgbClr val="CFF9DA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8" name="Rounded 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16385" y="4873425"/>
                  <a:ext cx="954228" cy="348868"/>
                </a:xfrm>
                <a:prstGeom prst="round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Straight Arrow Connector 88"/>
            <p:cNvCxnSpPr>
              <a:stCxn id="94" idx="2"/>
              <a:endCxn id="92" idx="0"/>
            </p:cNvCxnSpPr>
            <p:nvPr/>
          </p:nvCxnSpPr>
          <p:spPr bwMode="auto">
            <a:xfrm>
              <a:off x="8835405" y="2624662"/>
              <a:ext cx="1" cy="32930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Straight Arrow Connector 89"/>
            <p:cNvCxnSpPr>
              <a:stCxn id="91" idx="2"/>
              <a:endCxn id="95" idx="0"/>
            </p:cNvCxnSpPr>
            <p:nvPr/>
          </p:nvCxnSpPr>
          <p:spPr bwMode="auto">
            <a:xfrm flipH="1">
              <a:off x="8835405" y="4095866"/>
              <a:ext cx="3" cy="77755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90"/>
                <p:cNvSpPr/>
                <p:nvPr/>
              </p:nvSpPr>
              <p:spPr bwMode="auto">
                <a:xfrm>
                  <a:off x="8552395" y="3545563"/>
                  <a:ext cx="566025" cy="550303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1" name="Rectangle 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552395" y="3545563"/>
                  <a:ext cx="566025" cy="55030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2" name="Flowchart: Or 91"/>
            <p:cNvSpPr>
              <a:spLocks noChangeAspect="1"/>
            </p:cNvSpPr>
            <p:nvPr/>
          </p:nvSpPr>
          <p:spPr bwMode="auto">
            <a:xfrm>
              <a:off x="8703194" y="2953971"/>
              <a:ext cx="264423" cy="26454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cxnSp>
          <p:nvCxnSpPr>
            <p:cNvPr id="93" name="Straight Arrow Connector 92"/>
            <p:cNvCxnSpPr>
              <a:stCxn id="92" idx="4"/>
              <a:endCxn id="91" idx="0"/>
            </p:cNvCxnSpPr>
            <p:nvPr/>
          </p:nvCxnSpPr>
          <p:spPr bwMode="auto">
            <a:xfrm>
              <a:off x="8835406" y="3218517"/>
              <a:ext cx="2" cy="32704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ounded Rectangle 93"/>
                <p:cNvSpPr/>
                <p:nvPr/>
              </p:nvSpPr>
              <p:spPr bwMode="auto">
                <a:xfrm>
                  <a:off x="8358291" y="2275794"/>
                  <a:ext cx="954228" cy="348868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nb-NO" b="0" dirty="0">
                      <a:ea typeface="Cambria Math" panose="02040503050406030204" pitchFamily="18" charset="0"/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endParaRPr lang="en-US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4" name="Rounded 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58291" y="2275794"/>
                  <a:ext cx="954228" cy="348868"/>
                </a:xfrm>
                <a:prstGeom prst="round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ounded Rectangle 94"/>
                <p:cNvSpPr/>
                <p:nvPr/>
              </p:nvSpPr>
              <p:spPr bwMode="auto">
                <a:xfrm>
                  <a:off x="8358291" y="4873425"/>
                  <a:ext cx="954228" cy="348868"/>
                </a:xfrm>
                <a:prstGeom prst="roundRect">
                  <a:avLst/>
                </a:prstGeom>
                <a:solidFill>
                  <a:srgbClr val="CFF9DA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5" name="Rounded 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58291" y="4873425"/>
                  <a:ext cx="954228" cy="348868"/>
                </a:xfrm>
                <a:prstGeom prst="round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Elbow Connector 95"/>
            <p:cNvCxnSpPr>
              <a:endCxn id="85" idx="2"/>
            </p:cNvCxnSpPr>
            <p:nvPr/>
          </p:nvCxnSpPr>
          <p:spPr bwMode="auto">
            <a:xfrm flipV="1">
              <a:off x="5751593" y="3086244"/>
              <a:ext cx="1409695" cy="136669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Elbow Connector 100"/>
            <p:cNvCxnSpPr>
              <a:endCxn id="92" idx="2"/>
            </p:cNvCxnSpPr>
            <p:nvPr/>
          </p:nvCxnSpPr>
          <p:spPr bwMode="auto">
            <a:xfrm flipV="1">
              <a:off x="7293499" y="3086244"/>
              <a:ext cx="1409695" cy="136669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ounded Rectangle 103"/>
                <p:cNvSpPr/>
                <p:nvPr/>
              </p:nvSpPr>
              <p:spPr bwMode="auto">
                <a:xfrm>
                  <a:off x="2190667" y="2275794"/>
                  <a:ext cx="954228" cy="348868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𝐼𝑉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4" name="Rounded Rectangle 1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90667" y="2275794"/>
                  <a:ext cx="954228" cy="348868"/>
                </a:xfrm>
                <a:prstGeom prst="round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" name="Elbow Connector 105"/>
            <p:cNvCxnSpPr>
              <a:stCxn id="104" idx="2"/>
              <a:endCxn id="9" idx="2"/>
            </p:cNvCxnSpPr>
            <p:nvPr/>
          </p:nvCxnSpPr>
          <p:spPr bwMode="auto">
            <a:xfrm rot="16200000" flipH="1">
              <a:off x="3141837" y="2150605"/>
              <a:ext cx="461582" cy="1409695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ounded Rectangle 108"/>
                <p:cNvSpPr/>
                <p:nvPr/>
              </p:nvSpPr>
              <p:spPr bwMode="auto">
                <a:xfrm>
                  <a:off x="2190666" y="4873424"/>
                  <a:ext cx="954228" cy="348868"/>
                </a:xfrm>
                <a:prstGeom prst="roundRect">
                  <a:avLst/>
                </a:prstGeom>
                <a:solidFill>
                  <a:srgbClr val="CFF9DA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9" name="Rounded Rectangle 1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90666" y="4873424"/>
                  <a:ext cx="954228" cy="348868"/>
                </a:xfrm>
                <a:prstGeom prst="round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0" name="Straight Arrow Connector 109"/>
            <p:cNvCxnSpPr>
              <a:stCxn id="104" idx="2"/>
              <a:endCxn id="109" idx="0"/>
            </p:cNvCxnSpPr>
            <p:nvPr/>
          </p:nvCxnSpPr>
          <p:spPr bwMode="auto">
            <a:xfrm flipH="1">
              <a:off x="2667780" y="2624662"/>
              <a:ext cx="1" cy="224876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lgDash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7" name="TextBox 116"/>
            <p:cNvSpPr txBox="1"/>
            <p:nvPr/>
          </p:nvSpPr>
          <p:spPr>
            <a:xfrm rot="20161463">
              <a:off x="1394077" y="1546404"/>
              <a:ext cx="1593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pick randomly</a:t>
              </a:r>
            </a:p>
          </p:txBody>
        </p:sp>
        <p:cxnSp>
          <p:nvCxnSpPr>
            <p:cNvPr id="118" name="Straight Arrow Connector 117"/>
            <p:cNvCxnSpPr>
              <a:stCxn id="117" idx="2"/>
            </p:cNvCxnSpPr>
            <p:nvPr/>
          </p:nvCxnSpPr>
          <p:spPr bwMode="auto">
            <a:xfrm>
              <a:off x="2265704" y="1899803"/>
              <a:ext cx="210796" cy="26553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228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CBC$ – Cipher Block Chaining mode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39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94007" y="2103740"/>
            <a:ext cx="4888929" cy="2580497"/>
            <a:chOff x="894007" y="2103740"/>
            <a:chExt cx="4888929" cy="2580497"/>
          </a:xfrm>
        </p:grpSpPr>
        <p:cxnSp>
          <p:nvCxnSpPr>
            <p:cNvPr id="5" name="Straight Arrow Connector 4"/>
            <p:cNvCxnSpPr>
              <a:stCxn id="60" idx="2"/>
              <a:endCxn id="9" idx="0"/>
            </p:cNvCxnSpPr>
            <p:nvPr/>
          </p:nvCxnSpPr>
          <p:spPr bwMode="auto">
            <a:xfrm>
              <a:off x="2558930" y="2993389"/>
              <a:ext cx="1" cy="21435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Arrow Connector 6"/>
            <p:cNvCxnSpPr>
              <a:stCxn id="8" idx="2"/>
              <a:endCxn id="65" idx="0"/>
            </p:cNvCxnSpPr>
            <p:nvPr/>
          </p:nvCxnSpPr>
          <p:spPr bwMode="auto">
            <a:xfrm flipH="1">
              <a:off x="2558930" y="3951024"/>
              <a:ext cx="2" cy="50612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 bwMode="auto">
                <a:xfrm>
                  <a:off x="2380122" y="3592821"/>
                  <a:ext cx="357619" cy="358203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12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80122" y="3592821"/>
                  <a:ext cx="357619" cy="35820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Flowchart: Or 8"/>
            <p:cNvSpPr>
              <a:spLocks noChangeAspect="1"/>
            </p:cNvSpPr>
            <p:nvPr/>
          </p:nvSpPr>
          <p:spPr bwMode="auto">
            <a:xfrm>
              <a:off x="2475398" y="3207743"/>
              <a:ext cx="167064" cy="172198"/>
            </a:xfrm>
            <a:prstGeom prst="flowChartOr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</p:txBody>
        </p:sp>
        <p:cxnSp>
          <p:nvCxnSpPr>
            <p:cNvPr id="25" name="Straight Arrow Connector 24"/>
            <p:cNvCxnSpPr>
              <a:stCxn id="9" idx="4"/>
              <a:endCxn id="8" idx="0"/>
            </p:cNvCxnSpPr>
            <p:nvPr/>
          </p:nvCxnSpPr>
          <p:spPr bwMode="auto">
            <a:xfrm>
              <a:off x="2558930" y="3379941"/>
              <a:ext cx="1" cy="21288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Arrow Connector 38"/>
            <p:cNvCxnSpPr>
              <a:stCxn id="77" idx="2"/>
              <a:endCxn id="43" idx="0"/>
            </p:cNvCxnSpPr>
            <p:nvPr/>
          </p:nvCxnSpPr>
          <p:spPr bwMode="auto">
            <a:xfrm>
              <a:off x="3533117" y="2993389"/>
              <a:ext cx="1" cy="21435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Arrow Connector 40"/>
            <p:cNvCxnSpPr>
              <a:stCxn id="42" idx="2"/>
              <a:endCxn id="80" idx="0"/>
            </p:cNvCxnSpPr>
            <p:nvPr/>
          </p:nvCxnSpPr>
          <p:spPr bwMode="auto">
            <a:xfrm flipH="1">
              <a:off x="3533117" y="3951024"/>
              <a:ext cx="2" cy="50612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 bwMode="auto">
                <a:xfrm>
                  <a:off x="3354309" y="3592821"/>
                  <a:ext cx="357619" cy="358203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12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4309" y="3592821"/>
                  <a:ext cx="357619" cy="35820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Flowchart: Or 42"/>
            <p:cNvSpPr>
              <a:spLocks noChangeAspect="1"/>
            </p:cNvSpPr>
            <p:nvPr/>
          </p:nvSpPr>
          <p:spPr bwMode="auto">
            <a:xfrm>
              <a:off x="3449585" y="3207743"/>
              <a:ext cx="167064" cy="172198"/>
            </a:xfrm>
            <a:prstGeom prst="flowChartOr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</p:txBody>
        </p:sp>
        <p:cxnSp>
          <p:nvCxnSpPr>
            <p:cNvPr id="44" name="Straight Arrow Connector 43"/>
            <p:cNvCxnSpPr>
              <a:stCxn id="43" idx="4"/>
              <a:endCxn id="42" idx="0"/>
            </p:cNvCxnSpPr>
            <p:nvPr/>
          </p:nvCxnSpPr>
          <p:spPr bwMode="auto">
            <a:xfrm>
              <a:off x="3533118" y="3379941"/>
              <a:ext cx="1" cy="21288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Elbow Connector 54"/>
            <p:cNvCxnSpPr>
              <a:endCxn id="43" idx="2"/>
            </p:cNvCxnSpPr>
            <p:nvPr/>
          </p:nvCxnSpPr>
          <p:spPr bwMode="auto">
            <a:xfrm flipV="1">
              <a:off x="2558930" y="3293842"/>
              <a:ext cx="890656" cy="86328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2257486" y="2766305"/>
                  <a:ext cx="602888" cy="227085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1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0" name="Rounded 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57486" y="2766305"/>
                  <a:ext cx="602888" cy="227085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ounded Rectangle 64"/>
                <p:cNvSpPr/>
                <p:nvPr/>
              </p:nvSpPr>
              <p:spPr bwMode="auto">
                <a:xfrm>
                  <a:off x="2257486" y="4457152"/>
                  <a:ext cx="602888" cy="227085"/>
                </a:xfrm>
                <a:prstGeom prst="roundRect">
                  <a:avLst/>
                </a:prstGeom>
                <a:solidFill>
                  <a:srgbClr val="CFF9DA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1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5" name="Rounded 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57486" y="4457152"/>
                  <a:ext cx="602888" cy="227085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ounded Rectangle 76"/>
                <p:cNvSpPr/>
                <p:nvPr/>
              </p:nvSpPr>
              <p:spPr bwMode="auto">
                <a:xfrm>
                  <a:off x="3231673" y="2766305"/>
                  <a:ext cx="602888" cy="227085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1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7" name="Rounded Rectangle 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31673" y="2766305"/>
                  <a:ext cx="602888" cy="227085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ounded Rectangle 79"/>
                <p:cNvSpPr/>
                <p:nvPr/>
              </p:nvSpPr>
              <p:spPr bwMode="auto">
                <a:xfrm>
                  <a:off x="3231673" y="4457152"/>
                  <a:ext cx="602888" cy="227085"/>
                </a:xfrm>
                <a:prstGeom prst="roundRect">
                  <a:avLst/>
                </a:prstGeom>
                <a:solidFill>
                  <a:srgbClr val="CFF9DA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1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0" name="Rounded Rectangle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31673" y="4457152"/>
                  <a:ext cx="602888" cy="227085"/>
                </a:xfrm>
                <a:prstGeom prst="round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" name="Straight Arrow Connector 81"/>
            <p:cNvCxnSpPr>
              <a:stCxn id="87" idx="2"/>
              <a:endCxn id="85" idx="0"/>
            </p:cNvCxnSpPr>
            <p:nvPr/>
          </p:nvCxnSpPr>
          <p:spPr bwMode="auto">
            <a:xfrm>
              <a:off x="4507305" y="2993389"/>
              <a:ext cx="1" cy="21435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Arrow Connector 82"/>
            <p:cNvCxnSpPr>
              <a:stCxn id="84" idx="2"/>
              <a:endCxn id="88" idx="0"/>
            </p:cNvCxnSpPr>
            <p:nvPr/>
          </p:nvCxnSpPr>
          <p:spPr bwMode="auto">
            <a:xfrm flipH="1">
              <a:off x="4507305" y="3951024"/>
              <a:ext cx="2" cy="50612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/>
                <p:cNvSpPr/>
                <p:nvPr/>
              </p:nvSpPr>
              <p:spPr bwMode="auto">
                <a:xfrm>
                  <a:off x="4328497" y="3592821"/>
                  <a:ext cx="357619" cy="358203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12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28497" y="3592821"/>
                  <a:ext cx="357619" cy="35820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Flowchart: Or 84"/>
            <p:cNvSpPr>
              <a:spLocks noChangeAspect="1"/>
            </p:cNvSpPr>
            <p:nvPr/>
          </p:nvSpPr>
          <p:spPr bwMode="auto">
            <a:xfrm>
              <a:off x="4423773" y="3207743"/>
              <a:ext cx="167064" cy="172198"/>
            </a:xfrm>
            <a:prstGeom prst="flowChartOr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</p:txBody>
        </p:sp>
        <p:cxnSp>
          <p:nvCxnSpPr>
            <p:cNvPr id="86" name="Straight Arrow Connector 85"/>
            <p:cNvCxnSpPr>
              <a:stCxn id="85" idx="4"/>
              <a:endCxn id="84" idx="0"/>
            </p:cNvCxnSpPr>
            <p:nvPr/>
          </p:nvCxnSpPr>
          <p:spPr bwMode="auto">
            <a:xfrm>
              <a:off x="4507305" y="3379941"/>
              <a:ext cx="1" cy="21288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ounded Rectangle 86"/>
                <p:cNvSpPr/>
                <p:nvPr/>
              </p:nvSpPr>
              <p:spPr bwMode="auto">
                <a:xfrm>
                  <a:off x="4205860" y="2766305"/>
                  <a:ext cx="602888" cy="227085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1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7" name="Rounded Rectangle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05860" y="2766305"/>
                  <a:ext cx="602888" cy="227085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ounded Rectangle 87"/>
                <p:cNvSpPr/>
                <p:nvPr/>
              </p:nvSpPr>
              <p:spPr bwMode="auto">
                <a:xfrm>
                  <a:off x="4205860" y="4457152"/>
                  <a:ext cx="602888" cy="227085"/>
                </a:xfrm>
                <a:prstGeom prst="roundRect">
                  <a:avLst/>
                </a:prstGeom>
                <a:solidFill>
                  <a:srgbClr val="CFF9DA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1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8" name="Rounded 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05860" y="4457152"/>
                  <a:ext cx="602888" cy="227085"/>
                </a:xfrm>
                <a:prstGeom prst="round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Straight Arrow Connector 88"/>
            <p:cNvCxnSpPr>
              <a:stCxn id="94" idx="2"/>
              <a:endCxn id="92" idx="0"/>
            </p:cNvCxnSpPr>
            <p:nvPr/>
          </p:nvCxnSpPr>
          <p:spPr bwMode="auto">
            <a:xfrm>
              <a:off x="5481492" y="2993389"/>
              <a:ext cx="1" cy="21435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Straight Arrow Connector 89"/>
            <p:cNvCxnSpPr>
              <a:stCxn id="91" idx="2"/>
              <a:endCxn id="95" idx="0"/>
            </p:cNvCxnSpPr>
            <p:nvPr/>
          </p:nvCxnSpPr>
          <p:spPr bwMode="auto">
            <a:xfrm flipH="1">
              <a:off x="5481492" y="3951024"/>
              <a:ext cx="2" cy="50612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90"/>
                <p:cNvSpPr/>
                <p:nvPr/>
              </p:nvSpPr>
              <p:spPr bwMode="auto">
                <a:xfrm>
                  <a:off x="5302684" y="3592821"/>
                  <a:ext cx="357619" cy="358203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12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1" name="Rectangle 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02684" y="3592821"/>
                  <a:ext cx="357619" cy="35820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2" name="Flowchart: Or 91"/>
            <p:cNvSpPr>
              <a:spLocks noChangeAspect="1"/>
            </p:cNvSpPr>
            <p:nvPr/>
          </p:nvSpPr>
          <p:spPr bwMode="auto">
            <a:xfrm>
              <a:off x="5397960" y="3207743"/>
              <a:ext cx="167064" cy="172198"/>
            </a:xfrm>
            <a:prstGeom prst="flowChartOr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</p:txBody>
        </p:sp>
        <p:cxnSp>
          <p:nvCxnSpPr>
            <p:cNvPr id="93" name="Straight Arrow Connector 92"/>
            <p:cNvCxnSpPr>
              <a:stCxn id="92" idx="4"/>
              <a:endCxn id="91" idx="0"/>
            </p:cNvCxnSpPr>
            <p:nvPr/>
          </p:nvCxnSpPr>
          <p:spPr bwMode="auto">
            <a:xfrm>
              <a:off x="5481493" y="3379941"/>
              <a:ext cx="1" cy="21288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ounded Rectangle 93"/>
                <p:cNvSpPr/>
                <p:nvPr/>
              </p:nvSpPr>
              <p:spPr bwMode="auto">
                <a:xfrm>
                  <a:off x="5180048" y="2766305"/>
                  <a:ext cx="602888" cy="227085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1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4" name="Rounded 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80048" y="2766305"/>
                  <a:ext cx="602888" cy="227085"/>
                </a:xfrm>
                <a:prstGeom prst="round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ounded Rectangle 94"/>
                <p:cNvSpPr/>
                <p:nvPr/>
              </p:nvSpPr>
              <p:spPr bwMode="auto">
                <a:xfrm>
                  <a:off x="5180048" y="4457152"/>
                  <a:ext cx="602888" cy="227085"/>
                </a:xfrm>
                <a:prstGeom prst="roundRect">
                  <a:avLst/>
                </a:prstGeom>
                <a:solidFill>
                  <a:srgbClr val="CFF9DA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1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5" name="Rounded 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80048" y="4457152"/>
                  <a:ext cx="602888" cy="227085"/>
                </a:xfrm>
                <a:prstGeom prst="round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Elbow Connector 95"/>
            <p:cNvCxnSpPr>
              <a:endCxn id="85" idx="2"/>
            </p:cNvCxnSpPr>
            <p:nvPr/>
          </p:nvCxnSpPr>
          <p:spPr bwMode="auto">
            <a:xfrm flipV="1">
              <a:off x="3533117" y="3293842"/>
              <a:ext cx="890656" cy="889607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Elbow Connector 100"/>
            <p:cNvCxnSpPr>
              <a:endCxn id="92" idx="2"/>
            </p:cNvCxnSpPr>
            <p:nvPr/>
          </p:nvCxnSpPr>
          <p:spPr bwMode="auto">
            <a:xfrm flipV="1">
              <a:off x="4507305" y="3293842"/>
              <a:ext cx="890656" cy="889607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ounded Rectangle 103"/>
                <p:cNvSpPr/>
                <p:nvPr/>
              </p:nvSpPr>
              <p:spPr bwMode="auto">
                <a:xfrm>
                  <a:off x="1283298" y="2766305"/>
                  <a:ext cx="602888" cy="227085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nb-NO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𝐼𝑉</m:t>
                        </m:r>
                      </m:oMath>
                    </m:oMathPara>
                  </a14:m>
                  <a:endParaRPr lang="en-US" sz="11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4" name="Rounded Rectangle 1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83298" y="2766305"/>
                  <a:ext cx="602888" cy="227085"/>
                </a:xfrm>
                <a:prstGeom prst="round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" name="Elbow Connector 105"/>
            <p:cNvCxnSpPr>
              <a:stCxn id="104" idx="2"/>
              <a:endCxn id="9" idx="2"/>
            </p:cNvCxnSpPr>
            <p:nvPr/>
          </p:nvCxnSpPr>
          <p:spPr bwMode="auto">
            <a:xfrm rot="16200000" flipH="1">
              <a:off x="1879843" y="2698288"/>
              <a:ext cx="300453" cy="890656"/>
            </a:xfrm>
            <a:prstGeom prst="bentConnector2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ounded Rectangle 108"/>
                <p:cNvSpPr/>
                <p:nvPr/>
              </p:nvSpPr>
              <p:spPr bwMode="auto">
                <a:xfrm>
                  <a:off x="1283298" y="4457152"/>
                  <a:ext cx="602888" cy="227085"/>
                </a:xfrm>
                <a:prstGeom prst="roundRect">
                  <a:avLst/>
                </a:prstGeom>
                <a:solidFill>
                  <a:srgbClr val="CFF9DA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1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9" name="Rounded Rectangle 1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83298" y="4457152"/>
                  <a:ext cx="602888" cy="227085"/>
                </a:xfrm>
                <a:prstGeom prst="round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0" name="Straight Arrow Connector 109"/>
            <p:cNvCxnSpPr>
              <a:stCxn id="104" idx="2"/>
              <a:endCxn id="109" idx="0"/>
            </p:cNvCxnSpPr>
            <p:nvPr/>
          </p:nvCxnSpPr>
          <p:spPr bwMode="auto">
            <a:xfrm flipH="1">
              <a:off x="1584742" y="2993389"/>
              <a:ext cx="1" cy="146376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lgDash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7" name="TextBox 116"/>
            <p:cNvSpPr txBox="1"/>
            <p:nvPr/>
          </p:nvSpPr>
          <p:spPr>
            <a:xfrm rot="20161463">
              <a:off x="894007" y="2103740"/>
              <a:ext cx="1006580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   pick randomly</a:t>
              </a:r>
            </a:p>
          </p:txBody>
        </p:sp>
        <p:cxnSp>
          <p:nvCxnSpPr>
            <p:cNvPr id="118" name="Straight Arrow Connector 117"/>
            <p:cNvCxnSpPr>
              <a:stCxn id="117" idx="2"/>
            </p:cNvCxnSpPr>
            <p:nvPr/>
          </p:nvCxnSpPr>
          <p:spPr bwMode="auto">
            <a:xfrm>
              <a:off x="1330707" y="2521565"/>
              <a:ext cx="133182" cy="17284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6" name="Straight Arrow Connector 45"/>
          <p:cNvCxnSpPr>
            <a:stCxn id="58" idx="2"/>
            <a:endCxn id="49" idx="0"/>
          </p:cNvCxnSpPr>
          <p:nvPr/>
        </p:nvCxnSpPr>
        <p:spPr bwMode="auto">
          <a:xfrm>
            <a:off x="8140534" y="2993389"/>
            <a:ext cx="1" cy="21435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triangle" w="sm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>
            <a:stCxn id="48" idx="2"/>
            <a:endCxn id="59" idx="0"/>
          </p:cNvCxnSpPr>
          <p:nvPr/>
        </p:nvCxnSpPr>
        <p:spPr bwMode="auto">
          <a:xfrm flipH="1">
            <a:off x="8140534" y="3951023"/>
            <a:ext cx="2" cy="5061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triangle" w="sm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>
                <a:off x="7961726" y="3592821"/>
                <a:ext cx="357619" cy="358203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0" lang="en-US" sz="12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61726" y="3592821"/>
                <a:ext cx="357619" cy="35820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Flowchart: Or 48"/>
          <p:cNvSpPr>
            <a:spLocks noChangeAspect="1"/>
          </p:cNvSpPr>
          <p:nvPr/>
        </p:nvSpPr>
        <p:spPr bwMode="auto">
          <a:xfrm>
            <a:off x="8057002" y="3207742"/>
            <a:ext cx="167064" cy="172198"/>
          </a:xfrm>
          <a:prstGeom prst="flowChartOr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</p:txBody>
      </p:sp>
      <p:cxnSp>
        <p:nvCxnSpPr>
          <p:cNvPr id="50" name="Straight Arrow Connector 49"/>
          <p:cNvCxnSpPr>
            <a:stCxn id="49" idx="4"/>
            <a:endCxn id="48" idx="0"/>
          </p:cNvCxnSpPr>
          <p:nvPr/>
        </p:nvCxnSpPr>
        <p:spPr bwMode="auto">
          <a:xfrm>
            <a:off x="8140535" y="3379940"/>
            <a:ext cx="1" cy="2128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triangle" w="sm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>
            <a:stCxn id="61" idx="2"/>
            <a:endCxn id="54" idx="0"/>
          </p:cNvCxnSpPr>
          <p:nvPr/>
        </p:nvCxnSpPr>
        <p:spPr bwMode="auto">
          <a:xfrm>
            <a:off x="9114721" y="2993389"/>
            <a:ext cx="1" cy="21435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triangle" w="sm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>
            <a:stCxn id="53" idx="2"/>
            <a:endCxn id="62" idx="0"/>
          </p:cNvCxnSpPr>
          <p:nvPr/>
        </p:nvCxnSpPr>
        <p:spPr bwMode="auto">
          <a:xfrm flipH="1">
            <a:off x="9114721" y="3951023"/>
            <a:ext cx="2" cy="5061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triangle" w="sm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>
                <a:off x="8935914" y="3592821"/>
                <a:ext cx="357619" cy="358203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0" lang="en-US" sz="12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35914" y="3592821"/>
                <a:ext cx="357619" cy="35820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Flowchart: Or 53"/>
          <p:cNvSpPr>
            <a:spLocks noChangeAspect="1"/>
          </p:cNvSpPr>
          <p:nvPr/>
        </p:nvSpPr>
        <p:spPr bwMode="auto">
          <a:xfrm>
            <a:off x="9031189" y="3207742"/>
            <a:ext cx="167064" cy="172198"/>
          </a:xfrm>
          <a:prstGeom prst="flowChartOr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</p:txBody>
      </p:sp>
      <p:cxnSp>
        <p:nvCxnSpPr>
          <p:cNvPr id="56" name="Straight Arrow Connector 55"/>
          <p:cNvCxnSpPr>
            <a:stCxn id="54" idx="4"/>
            <a:endCxn id="53" idx="0"/>
          </p:cNvCxnSpPr>
          <p:nvPr/>
        </p:nvCxnSpPr>
        <p:spPr bwMode="auto">
          <a:xfrm>
            <a:off x="9114722" y="3379940"/>
            <a:ext cx="1" cy="2128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triangle" w="sm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Elbow Connector 56"/>
          <p:cNvCxnSpPr>
            <a:endCxn id="54" idx="2"/>
          </p:cNvCxnSpPr>
          <p:nvPr/>
        </p:nvCxnSpPr>
        <p:spPr bwMode="auto">
          <a:xfrm flipV="1">
            <a:off x="8140534" y="3293841"/>
            <a:ext cx="890655" cy="86328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ounded Rectangle 57"/>
              <p:cNvSpPr/>
              <p:nvPr/>
            </p:nvSpPr>
            <p:spPr bwMode="auto">
              <a:xfrm>
                <a:off x="7839090" y="2766304"/>
                <a:ext cx="602888" cy="22708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1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8" name="Rounded 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39090" y="2766304"/>
                <a:ext cx="602888" cy="227085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/>
              <p:cNvSpPr/>
              <p:nvPr/>
            </p:nvSpPr>
            <p:spPr bwMode="auto">
              <a:xfrm>
                <a:off x="7839090" y="4457151"/>
                <a:ext cx="602888" cy="227085"/>
              </a:xfrm>
              <a:prstGeom prst="roundRect">
                <a:avLst/>
              </a:prstGeom>
              <a:solidFill>
                <a:srgbClr val="CFF9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1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" name="Rounded 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39090" y="4457151"/>
                <a:ext cx="602888" cy="227085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ounded Rectangle 60"/>
              <p:cNvSpPr/>
              <p:nvPr/>
            </p:nvSpPr>
            <p:spPr bwMode="auto">
              <a:xfrm>
                <a:off x="8813277" y="2766304"/>
                <a:ext cx="602888" cy="22708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1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1" name="Rounded 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13277" y="2766304"/>
                <a:ext cx="602888" cy="227085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ounded Rectangle 61"/>
              <p:cNvSpPr/>
              <p:nvPr/>
            </p:nvSpPr>
            <p:spPr bwMode="auto">
              <a:xfrm>
                <a:off x="8813277" y="4457151"/>
                <a:ext cx="602888" cy="227085"/>
              </a:xfrm>
              <a:prstGeom prst="roundRect">
                <a:avLst/>
              </a:prstGeom>
              <a:solidFill>
                <a:srgbClr val="CFF9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1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2" name="Rounded 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13277" y="4457151"/>
                <a:ext cx="602888" cy="227085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/>
          <p:cNvCxnSpPr>
            <a:stCxn id="69" idx="2"/>
            <a:endCxn id="67" idx="0"/>
          </p:cNvCxnSpPr>
          <p:nvPr/>
        </p:nvCxnSpPr>
        <p:spPr bwMode="auto">
          <a:xfrm>
            <a:off x="10088909" y="2993389"/>
            <a:ext cx="1" cy="21435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triangle" w="sm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>
            <a:stCxn id="66" idx="2"/>
            <a:endCxn id="70" idx="0"/>
          </p:cNvCxnSpPr>
          <p:nvPr/>
        </p:nvCxnSpPr>
        <p:spPr bwMode="auto">
          <a:xfrm flipH="1">
            <a:off x="10088909" y="3951023"/>
            <a:ext cx="2" cy="5061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triangle" w="sm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 bwMode="auto">
              <a:xfrm>
                <a:off x="9910101" y="3592821"/>
                <a:ext cx="357619" cy="358203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0" lang="en-US" sz="12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10101" y="3592821"/>
                <a:ext cx="357619" cy="358203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Flowchart: Or 66"/>
          <p:cNvSpPr>
            <a:spLocks noChangeAspect="1"/>
          </p:cNvSpPr>
          <p:nvPr/>
        </p:nvSpPr>
        <p:spPr bwMode="auto">
          <a:xfrm>
            <a:off x="10005377" y="3207742"/>
            <a:ext cx="167064" cy="172198"/>
          </a:xfrm>
          <a:prstGeom prst="flowChartOr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</p:txBody>
      </p:sp>
      <p:cxnSp>
        <p:nvCxnSpPr>
          <p:cNvPr id="68" name="Straight Arrow Connector 67"/>
          <p:cNvCxnSpPr>
            <a:stCxn id="67" idx="4"/>
            <a:endCxn id="66" idx="0"/>
          </p:cNvCxnSpPr>
          <p:nvPr/>
        </p:nvCxnSpPr>
        <p:spPr bwMode="auto">
          <a:xfrm>
            <a:off x="10088909" y="3379940"/>
            <a:ext cx="1" cy="2128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triangle" w="sm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68"/>
              <p:cNvSpPr/>
              <p:nvPr/>
            </p:nvSpPr>
            <p:spPr bwMode="auto">
              <a:xfrm>
                <a:off x="9787465" y="2766304"/>
                <a:ext cx="602888" cy="22708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1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9" name="Rounded 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87465" y="2766304"/>
                <a:ext cx="602888" cy="227085"/>
              </a:xfrm>
              <a:prstGeom prst="round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ounded Rectangle 69"/>
              <p:cNvSpPr/>
              <p:nvPr/>
            </p:nvSpPr>
            <p:spPr bwMode="auto">
              <a:xfrm>
                <a:off x="9787465" y="4457151"/>
                <a:ext cx="602888" cy="227085"/>
              </a:xfrm>
              <a:prstGeom prst="roundRect">
                <a:avLst/>
              </a:prstGeom>
              <a:solidFill>
                <a:srgbClr val="CFF9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1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0" name="Rounded 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87465" y="4457151"/>
                <a:ext cx="602888" cy="227085"/>
              </a:xfrm>
              <a:prstGeom prst="roundRect">
                <a:avLst/>
              </a:prstGeom>
              <a:blipFill rotWithShape="0">
                <a:blip r:embed="rId2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/>
          <p:cNvCxnSpPr>
            <a:stCxn id="76" idx="2"/>
            <a:endCxn id="74" idx="0"/>
          </p:cNvCxnSpPr>
          <p:nvPr/>
        </p:nvCxnSpPr>
        <p:spPr bwMode="auto">
          <a:xfrm>
            <a:off x="11063096" y="2993389"/>
            <a:ext cx="1" cy="21435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triangle" w="sm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>
            <a:stCxn id="73" idx="2"/>
            <a:endCxn id="78" idx="0"/>
          </p:cNvCxnSpPr>
          <p:nvPr/>
        </p:nvCxnSpPr>
        <p:spPr bwMode="auto">
          <a:xfrm flipH="1">
            <a:off x="11063096" y="3951023"/>
            <a:ext cx="2" cy="5061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triangle" w="sm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 bwMode="auto">
              <a:xfrm>
                <a:off x="10884288" y="3592821"/>
                <a:ext cx="357619" cy="358203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0" lang="en-US" sz="12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84288" y="3592821"/>
                <a:ext cx="357619" cy="35820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Flowchart: Or 73"/>
          <p:cNvSpPr>
            <a:spLocks noChangeAspect="1"/>
          </p:cNvSpPr>
          <p:nvPr/>
        </p:nvSpPr>
        <p:spPr bwMode="auto">
          <a:xfrm>
            <a:off x="10979564" y="3207742"/>
            <a:ext cx="167064" cy="172198"/>
          </a:xfrm>
          <a:prstGeom prst="flowChartOr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</p:txBody>
      </p:sp>
      <p:cxnSp>
        <p:nvCxnSpPr>
          <p:cNvPr id="75" name="Straight Arrow Connector 74"/>
          <p:cNvCxnSpPr>
            <a:stCxn id="74" idx="4"/>
            <a:endCxn id="73" idx="0"/>
          </p:cNvCxnSpPr>
          <p:nvPr/>
        </p:nvCxnSpPr>
        <p:spPr bwMode="auto">
          <a:xfrm>
            <a:off x="11063097" y="3379940"/>
            <a:ext cx="1" cy="2128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triangle" w="sm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ounded Rectangle 75"/>
              <p:cNvSpPr/>
              <p:nvPr/>
            </p:nvSpPr>
            <p:spPr bwMode="auto">
              <a:xfrm>
                <a:off x="10761652" y="2766304"/>
                <a:ext cx="602888" cy="22708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1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6" name="Rounded 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61652" y="2766304"/>
                <a:ext cx="602888" cy="227085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ounded Rectangle 77"/>
              <p:cNvSpPr/>
              <p:nvPr/>
            </p:nvSpPr>
            <p:spPr bwMode="auto">
              <a:xfrm>
                <a:off x="10761652" y="4457151"/>
                <a:ext cx="602888" cy="227085"/>
              </a:xfrm>
              <a:prstGeom prst="roundRect">
                <a:avLst/>
              </a:prstGeom>
              <a:solidFill>
                <a:srgbClr val="CFF9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1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8" name="Rounded 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61652" y="4457151"/>
                <a:ext cx="602888" cy="227085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Elbow Connector 78"/>
          <p:cNvCxnSpPr>
            <a:endCxn id="67" idx="2"/>
          </p:cNvCxnSpPr>
          <p:nvPr/>
        </p:nvCxnSpPr>
        <p:spPr bwMode="auto">
          <a:xfrm flipV="1">
            <a:off x="9114721" y="3293841"/>
            <a:ext cx="890655" cy="88960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Elbow Connector 80"/>
          <p:cNvCxnSpPr>
            <a:endCxn id="74" idx="2"/>
          </p:cNvCxnSpPr>
          <p:nvPr/>
        </p:nvCxnSpPr>
        <p:spPr bwMode="auto">
          <a:xfrm flipV="1">
            <a:off x="10088909" y="3293841"/>
            <a:ext cx="890655" cy="88960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ounded Rectangle 98"/>
              <p:cNvSpPr/>
              <p:nvPr/>
            </p:nvSpPr>
            <p:spPr bwMode="auto">
              <a:xfrm>
                <a:off x="6864902" y="4457151"/>
                <a:ext cx="602888" cy="227085"/>
              </a:xfrm>
              <a:prstGeom prst="roundRect">
                <a:avLst/>
              </a:prstGeom>
              <a:solidFill>
                <a:srgbClr val="CFF9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1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9" name="Rounded 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64902" y="4457151"/>
                <a:ext cx="602888" cy="227085"/>
              </a:xfrm>
              <a:prstGeom prst="roundRect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Elbow Connector 104"/>
          <p:cNvCxnSpPr>
            <a:stCxn id="99" idx="0"/>
            <a:endCxn id="49" idx="2"/>
          </p:cNvCxnSpPr>
          <p:nvPr/>
        </p:nvCxnSpPr>
        <p:spPr bwMode="auto">
          <a:xfrm rot="5400000" flipH="1" flipV="1">
            <a:off x="7030019" y="3430168"/>
            <a:ext cx="1163310" cy="89065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Arrow Connector 106"/>
          <p:cNvCxnSpPr>
            <a:endCxn id="70" idx="0"/>
          </p:cNvCxnSpPr>
          <p:nvPr/>
        </p:nvCxnSpPr>
        <p:spPr bwMode="auto">
          <a:xfrm>
            <a:off x="10088907" y="4183448"/>
            <a:ext cx="2" cy="27370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Arrow Connector 107"/>
          <p:cNvCxnSpPr>
            <a:endCxn id="62" idx="0"/>
          </p:cNvCxnSpPr>
          <p:nvPr/>
        </p:nvCxnSpPr>
        <p:spPr bwMode="auto">
          <a:xfrm>
            <a:off x="9114721" y="4183448"/>
            <a:ext cx="0" cy="27370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5835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3" grpId="0" animBg="1"/>
      <p:bldP spid="54" grpId="0" animBg="1"/>
      <p:bldP spid="58" grpId="0" animBg="1"/>
      <p:bldP spid="59" grpId="0" animBg="1"/>
      <p:bldP spid="61" grpId="0" animBg="1"/>
      <p:bldP spid="62" grpId="0" animBg="1"/>
      <p:bldP spid="66" grpId="0" animBg="1"/>
      <p:bldP spid="67" grpId="0" animBg="1"/>
      <p:bldP spid="69" grpId="0" animBg="1"/>
      <p:bldP spid="70" grpId="0" animBg="1"/>
      <p:bldP spid="73" grpId="0" animBg="1"/>
      <p:bldP spid="74" grpId="0" animBg="1"/>
      <p:bldP spid="76" grpId="0" animBg="1"/>
      <p:bldP spid="78" grpId="0" animBg="1"/>
      <p:bldP spid="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encryption – security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When is an encryption scheme </a:t>
                </a:r>
                <a:r>
                  <a:rPr lang="en-US" i="1" dirty="0"/>
                  <a:t>secure</a:t>
                </a:r>
                <a:r>
                  <a:rPr lang="en-US" dirty="0"/>
                  <a:t>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Some suggestions: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P1: </a:t>
                </a:r>
                <a:r>
                  <a:rPr lang="en-US" dirty="0"/>
                  <a:t>Should be hard to obtain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secret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nb-NO" dirty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P2:</a:t>
                </a:r>
                <a:r>
                  <a:rPr lang="en-US" dirty="0"/>
                  <a:t> Should be hard to obtain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nb-NO" dirty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P3:</a:t>
                </a:r>
                <a:r>
                  <a:rPr lang="en-US" dirty="0"/>
                  <a:t> Should be hard to obtain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P4:</a:t>
                </a:r>
                <a:r>
                  <a:rPr lang="en-US" dirty="0"/>
                  <a:t> Should be hard to obtain </a:t>
                </a:r>
                <a:r>
                  <a:rPr lang="en-US" i="1" dirty="0"/>
                  <a:t>any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nb-NO" dirty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P5:</a:t>
                </a:r>
                <a:r>
                  <a:rPr lang="en-US" dirty="0"/>
                  <a:t> Should be hard to learn any</a:t>
                </a:r>
                <a:r>
                  <a:rPr lang="en-US" i="1" dirty="0"/>
                  <a:t> bit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>
                    <a:effectLst/>
                  </a:rPr>
                  <a:t>P6: </a:t>
                </a:r>
                <a:r>
                  <a:rPr lang="en-US" dirty="0">
                    <a:effectLst/>
                  </a:rPr>
                  <a:t>Should be hard to detect </a:t>
                </a:r>
                <a:r>
                  <a:rPr lang="en-US" i="1" dirty="0">
                    <a:effectLst/>
                  </a:rPr>
                  <a:t>repetitions </a:t>
                </a:r>
                <a:r>
                  <a:rPr lang="en-US" dirty="0">
                    <a:effectLst/>
                  </a:rPr>
                  <a:t>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effectLst/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effectLst/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>
                    <a:effectLst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b-NO" i="1">
                        <a:effectLst/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P7: </a:t>
                </a:r>
                <a:r>
                  <a:rPr lang="en-US" dirty="0"/>
                  <a:t>… 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93" t="-60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60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Theorem: </a:t>
                </a:r>
                <a:r>
                  <a:rPr lang="en-US" sz="1800" dirty="0"/>
                  <a:t>IND-CPA secure for </a:t>
                </a:r>
                <a:r>
                  <a:rPr lang="en-US" sz="1800" i="1" dirty="0"/>
                  <a:t>random</a:t>
                </a:r>
                <a:r>
                  <a:rPr lang="en-US" sz="1800" dirty="0"/>
                  <a:t> IV </a:t>
                </a:r>
                <a:br>
                  <a:rPr lang="en-US" sz="1800" dirty="0"/>
                </a:br>
                <a:r>
                  <a:rPr lang="en-US" sz="1800" dirty="0"/>
                  <a:t>(assuming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sz="1800" dirty="0"/>
                  <a:t> is a good block cipher)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Not IND-CPA secure for nonce-based IV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(exercise: show this)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Not parallelizable; cannot precompute values </a:t>
                </a:r>
              </a:p>
              <a:p>
                <a:pPr marL="0" indent="0"/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Inverse of block cipher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sz="1800" dirty="0"/>
                  <a:t> needed for decryption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Padding needed for messages not a multiple of block length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…historically one of the most used modes-of-operation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7069721" y="1384158"/>
            <a:ext cx="4266893" cy="2177635"/>
            <a:chOff x="685386" y="2082673"/>
            <a:chExt cx="5097550" cy="2601564"/>
          </a:xfrm>
        </p:grpSpPr>
        <p:cxnSp>
          <p:nvCxnSpPr>
            <p:cNvPr id="44" name="Straight Arrow Connector 43"/>
            <p:cNvCxnSpPr>
              <a:stCxn id="55" idx="2"/>
              <a:endCxn id="47" idx="0"/>
            </p:cNvCxnSpPr>
            <p:nvPr/>
          </p:nvCxnSpPr>
          <p:spPr bwMode="auto">
            <a:xfrm>
              <a:off x="2558930" y="2993389"/>
              <a:ext cx="1" cy="21435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Arrow Connector 44"/>
            <p:cNvCxnSpPr>
              <a:stCxn id="46" idx="2"/>
              <a:endCxn id="56" idx="0"/>
            </p:cNvCxnSpPr>
            <p:nvPr/>
          </p:nvCxnSpPr>
          <p:spPr bwMode="auto">
            <a:xfrm flipH="1">
              <a:off x="2558930" y="3951024"/>
              <a:ext cx="2" cy="50612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 bwMode="auto">
                <a:xfrm>
                  <a:off x="2380122" y="3592821"/>
                  <a:ext cx="357619" cy="358203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1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80122" y="3592821"/>
                  <a:ext cx="357619" cy="35820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Flowchart: Or 46"/>
            <p:cNvSpPr>
              <a:spLocks noChangeAspect="1"/>
            </p:cNvSpPr>
            <p:nvPr/>
          </p:nvSpPr>
          <p:spPr bwMode="auto">
            <a:xfrm>
              <a:off x="2475398" y="3207743"/>
              <a:ext cx="167064" cy="172198"/>
            </a:xfrm>
            <a:prstGeom prst="flowChartOr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50" b="1" dirty="0"/>
            </a:p>
          </p:txBody>
        </p:sp>
        <p:cxnSp>
          <p:nvCxnSpPr>
            <p:cNvPr id="48" name="Straight Arrow Connector 47"/>
            <p:cNvCxnSpPr>
              <a:stCxn id="47" idx="4"/>
              <a:endCxn id="46" idx="0"/>
            </p:cNvCxnSpPr>
            <p:nvPr/>
          </p:nvCxnSpPr>
          <p:spPr bwMode="auto">
            <a:xfrm>
              <a:off x="2558930" y="3379941"/>
              <a:ext cx="1" cy="21288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Arrow Connector 48"/>
            <p:cNvCxnSpPr>
              <a:stCxn id="57" idx="2"/>
              <a:endCxn id="52" idx="0"/>
            </p:cNvCxnSpPr>
            <p:nvPr/>
          </p:nvCxnSpPr>
          <p:spPr bwMode="auto">
            <a:xfrm>
              <a:off x="3533117" y="2993389"/>
              <a:ext cx="1" cy="21435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>
              <a:stCxn id="51" idx="2"/>
              <a:endCxn id="58" idx="0"/>
            </p:cNvCxnSpPr>
            <p:nvPr/>
          </p:nvCxnSpPr>
          <p:spPr bwMode="auto">
            <a:xfrm flipH="1">
              <a:off x="3533117" y="3951024"/>
              <a:ext cx="2" cy="50612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 bwMode="auto">
                <a:xfrm>
                  <a:off x="3354309" y="3592821"/>
                  <a:ext cx="357619" cy="358203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1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4309" y="3592821"/>
                  <a:ext cx="357619" cy="35820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Flowchart: Or 51"/>
            <p:cNvSpPr>
              <a:spLocks noChangeAspect="1"/>
            </p:cNvSpPr>
            <p:nvPr/>
          </p:nvSpPr>
          <p:spPr bwMode="auto">
            <a:xfrm>
              <a:off x="3449585" y="3207743"/>
              <a:ext cx="167064" cy="172198"/>
            </a:xfrm>
            <a:prstGeom prst="flowChartOr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50" b="1" dirty="0"/>
            </a:p>
          </p:txBody>
        </p:sp>
        <p:cxnSp>
          <p:nvCxnSpPr>
            <p:cNvPr id="53" name="Straight Arrow Connector 52"/>
            <p:cNvCxnSpPr>
              <a:stCxn id="52" idx="4"/>
              <a:endCxn id="51" idx="0"/>
            </p:cNvCxnSpPr>
            <p:nvPr/>
          </p:nvCxnSpPr>
          <p:spPr bwMode="auto">
            <a:xfrm>
              <a:off x="3533118" y="3379941"/>
              <a:ext cx="1" cy="21288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Elbow Connector 53"/>
            <p:cNvCxnSpPr>
              <a:endCxn id="52" idx="2"/>
            </p:cNvCxnSpPr>
            <p:nvPr/>
          </p:nvCxnSpPr>
          <p:spPr bwMode="auto">
            <a:xfrm flipV="1">
              <a:off x="2558930" y="3293842"/>
              <a:ext cx="890656" cy="86328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ounded Rectangle 54"/>
                <p:cNvSpPr/>
                <p:nvPr/>
              </p:nvSpPr>
              <p:spPr bwMode="auto">
                <a:xfrm>
                  <a:off x="2257486" y="2766305"/>
                  <a:ext cx="602888" cy="227085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5" name="Rounded 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57486" y="2766305"/>
                  <a:ext cx="602888" cy="227085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ounded Rectangle 55"/>
                <p:cNvSpPr/>
                <p:nvPr/>
              </p:nvSpPr>
              <p:spPr bwMode="auto">
                <a:xfrm>
                  <a:off x="2257486" y="4457152"/>
                  <a:ext cx="602888" cy="227085"/>
                </a:xfrm>
                <a:prstGeom prst="roundRect">
                  <a:avLst/>
                </a:prstGeom>
                <a:solidFill>
                  <a:srgbClr val="CFF9DA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6" name="Rounded 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57486" y="4457152"/>
                  <a:ext cx="602888" cy="227085"/>
                </a:xfrm>
                <a:prstGeom prst="round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ounded Rectangle 56"/>
                <p:cNvSpPr/>
                <p:nvPr/>
              </p:nvSpPr>
              <p:spPr bwMode="auto">
                <a:xfrm>
                  <a:off x="3231673" y="2766305"/>
                  <a:ext cx="602888" cy="227085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7" name="Rounded 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31673" y="2766305"/>
                  <a:ext cx="602888" cy="227085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ounded Rectangle 57"/>
                <p:cNvSpPr/>
                <p:nvPr/>
              </p:nvSpPr>
              <p:spPr bwMode="auto">
                <a:xfrm>
                  <a:off x="3231673" y="4457152"/>
                  <a:ext cx="602888" cy="227085"/>
                </a:xfrm>
                <a:prstGeom prst="roundRect">
                  <a:avLst/>
                </a:prstGeom>
                <a:solidFill>
                  <a:srgbClr val="CFF9DA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8" name="Rounded 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31673" y="4457152"/>
                  <a:ext cx="602888" cy="227085"/>
                </a:xfrm>
                <a:prstGeom prst="round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Arrow Connector 58"/>
            <p:cNvCxnSpPr>
              <a:stCxn id="64" idx="2"/>
              <a:endCxn id="62" idx="0"/>
            </p:cNvCxnSpPr>
            <p:nvPr/>
          </p:nvCxnSpPr>
          <p:spPr bwMode="auto">
            <a:xfrm>
              <a:off x="4507305" y="2993389"/>
              <a:ext cx="1" cy="21435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>
              <a:stCxn id="61" idx="2"/>
              <a:endCxn id="65" idx="0"/>
            </p:cNvCxnSpPr>
            <p:nvPr/>
          </p:nvCxnSpPr>
          <p:spPr bwMode="auto">
            <a:xfrm flipH="1">
              <a:off x="4507305" y="3951024"/>
              <a:ext cx="2" cy="50612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 bwMode="auto">
                <a:xfrm>
                  <a:off x="4328497" y="3592821"/>
                  <a:ext cx="357619" cy="358203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1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28497" y="3592821"/>
                  <a:ext cx="357619" cy="35820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Flowchart: Or 61"/>
            <p:cNvSpPr>
              <a:spLocks noChangeAspect="1"/>
            </p:cNvSpPr>
            <p:nvPr/>
          </p:nvSpPr>
          <p:spPr bwMode="auto">
            <a:xfrm>
              <a:off x="4423773" y="3207743"/>
              <a:ext cx="167064" cy="172198"/>
            </a:xfrm>
            <a:prstGeom prst="flowChartOr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50" b="1" dirty="0"/>
            </a:p>
          </p:txBody>
        </p:sp>
        <p:cxnSp>
          <p:nvCxnSpPr>
            <p:cNvPr id="63" name="Straight Arrow Connector 62"/>
            <p:cNvCxnSpPr>
              <a:stCxn id="62" idx="4"/>
              <a:endCxn id="61" idx="0"/>
            </p:cNvCxnSpPr>
            <p:nvPr/>
          </p:nvCxnSpPr>
          <p:spPr bwMode="auto">
            <a:xfrm>
              <a:off x="4507305" y="3379941"/>
              <a:ext cx="1" cy="21288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ounded Rectangle 63"/>
                <p:cNvSpPr/>
                <p:nvPr/>
              </p:nvSpPr>
              <p:spPr bwMode="auto">
                <a:xfrm>
                  <a:off x="4205860" y="2766305"/>
                  <a:ext cx="602888" cy="227085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4" name="Rounded Rectangle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05860" y="2766305"/>
                  <a:ext cx="602888" cy="227085"/>
                </a:xfrm>
                <a:prstGeom prst="round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ounded Rectangle 64"/>
                <p:cNvSpPr/>
                <p:nvPr/>
              </p:nvSpPr>
              <p:spPr bwMode="auto">
                <a:xfrm>
                  <a:off x="4205860" y="4457152"/>
                  <a:ext cx="602888" cy="227085"/>
                </a:xfrm>
                <a:prstGeom prst="roundRect">
                  <a:avLst/>
                </a:prstGeom>
                <a:solidFill>
                  <a:srgbClr val="CFF9DA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5" name="Rounded 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05860" y="4457152"/>
                  <a:ext cx="602888" cy="227085"/>
                </a:xfrm>
                <a:prstGeom prst="round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Straight Arrow Connector 65"/>
            <p:cNvCxnSpPr>
              <a:stCxn id="71" idx="2"/>
              <a:endCxn id="69" idx="0"/>
            </p:cNvCxnSpPr>
            <p:nvPr/>
          </p:nvCxnSpPr>
          <p:spPr bwMode="auto">
            <a:xfrm>
              <a:off x="5481492" y="2993389"/>
              <a:ext cx="1" cy="21435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Arrow Connector 66"/>
            <p:cNvCxnSpPr>
              <a:stCxn id="68" idx="2"/>
              <a:endCxn id="72" idx="0"/>
            </p:cNvCxnSpPr>
            <p:nvPr/>
          </p:nvCxnSpPr>
          <p:spPr bwMode="auto">
            <a:xfrm flipH="1">
              <a:off x="5481492" y="3951024"/>
              <a:ext cx="2" cy="50612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 bwMode="auto">
                <a:xfrm>
                  <a:off x="5302684" y="3592821"/>
                  <a:ext cx="357619" cy="358203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1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02684" y="3592821"/>
                  <a:ext cx="357619" cy="35820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Flowchart: Or 68"/>
            <p:cNvSpPr>
              <a:spLocks noChangeAspect="1"/>
            </p:cNvSpPr>
            <p:nvPr/>
          </p:nvSpPr>
          <p:spPr bwMode="auto">
            <a:xfrm>
              <a:off x="5397960" y="3207743"/>
              <a:ext cx="167064" cy="172198"/>
            </a:xfrm>
            <a:prstGeom prst="flowChartOr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50" b="1" dirty="0"/>
            </a:p>
          </p:txBody>
        </p:sp>
        <p:cxnSp>
          <p:nvCxnSpPr>
            <p:cNvPr id="70" name="Straight Arrow Connector 69"/>
            <p:cNvCxnSpPr>
              <a:stCxn id="69" idx="4"/>
              <a:endCxn id="68" idx="0"/>
            </p:cNvCxnSpPr>
            <p:nvPr/>
          </p:nvCxnSpPr>
          <p:spPr bwMode="auto">
            <a:xfrm>
              <a:off x="5481493" y="3379941"/>
              <a:ext cx="1" cy="21288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ounded Rectangle 70"/>
                <p:cNvSpPr/>
                <p:nvPr/>
              </p:nvSpPr>
              <p:spPr bwMode="auto">
                <a:xfrm>
                  <a:off x="5180048" y="2766305"/>
                  <a:ext cx="602888" cy="227085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1" name="Rounded 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80048" y="2766305"/>
                  <a:ext cx="602888" cy="227085"/>
                </a:xfrm>
                <a:prstGeom prst="round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ounded Rectangle 71"/>
                <p:cNvSpPr/>
                <p:nvPr/>
              </p:nvSpPr>
              <p:spPr bwMode="auto">
                <a:xfrm>
                  <a:off x="5180048" y="4457152"/>
                  <a:ext cx="602888" cy="227085"/>
                </a:xfrm>
                <a:prstGeom prst="roundRect">
                  <a:avLst/>
                </a:prstGeom>
                <a:solidFill>
                  <a:srgbClr val="CFF9DA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2" name="Rounded 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80048" y="4457152"/>
                  <a:ext cx="602888" cy="227085"/>
                </a:xfrm>
                <a:prstGeom prst="round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Elbow Connector 72"/>
            <p:cNvCxnSpPr>
              <a:endCxn id="62" idx="2"/>
            </p:cNvCxnSpPr>
            <p:nvPr/>
          </p:nvCxnSpPr>
          <p:spPr bwMode="auto">
            <a:xfrm flipV="1">
              <a:off x="3533117" y="3293842"/>
              <a:ext cx="890656" cy="889607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Elbow Connector 73"/>
            <p:cNvCxnSpPr>
              <a:endCxn id="69" idx="2"/>
            </p:cNvCxnSpPr>
            <p:nvPr/>
          </p:nvCxnSpPr>
          <p:spPr bwMode="auto">
            <a:xfrm flipV="1">
              <a:off x="4507305" y="3293842"/>
              <a:ext cx="890656" cy="889607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ounded Rectangle 74"/>
                <p:cNvSpPr/>
                <p:nvPr/>
              </p:nvSpPr>
              <p:spPr bwMode="auto">
                <a:xfrm>
                  <a:off x="1283298" y="2766305"/>
                  <a:ext cx="602888" cy="227085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nb-NO" sz="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𝐼𝑉</m:t>
                        </m:r>
                      </m:oMath>
                    </m:oMathPara>
                  </a14:m>
                  <a:endParaRPr lang="en-US" sz="9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5" name="Rounded 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83298" y="2766305"/>
                  <a:ext cx="602888" cy="227085"/>
                </a:xfrm>
                <a:prstGeom prst="round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Elbow Connector 75"/>
            <p:cNvCxnSpPr>
              <a:stCxn id="75" idx="2"/>
              <a:endCxn id="47" idx="2"/>
            </p:cNvCxnSpPr>
            <p:nvPr/>
          </p:nvCxnSpPr>
          <p:spPr bwMode="auto">
            <a:xfrm rot="16200000" flipH="1">
              <a:off x="1879843" y="2698288"/>
              <a:ext cx="300453" cy="890656"/>
            </a:xfrm>
            <a:prstGeom prst="bentConnector2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ounded Rectangle 76"/>
                <p:cNvSpPr/>
                <p:nvPr/>
              </p:nvSpPr>
              <p:spPr bwMode="auto">
                <a:xfrm>
                  <a:off x="1283298" y="4457152"/>
                  <a:ext cx="602888" cy="227085"/>
                </a:xfrm>
                <a:prstGeom prst="roundRect">
                  <a:avLst/>
                </a:prstGeom>
                <a:solidFill>
                  <a:srgbClr val="CFF9DA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7" name="Rounded Rectangle 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83298" y="4457152"/>
                  <a:ext cx="602888" cy="227085"/>
                </a:xfrm>
                <a:prstGeom prst="round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Straight Arrow Connector 77"/>
            <p:cNvCxnSpPr>
              <a:stCxn id="75" idx="2"/>
              <a:endCxn id="77" idx="0"/>
            </p:cNvCxnSpPr>
            <p:nvPr/>
          </p:nvCxnSpPr>
          <p:spPr bwMode="auto">
            <a:xfrm flipH="1">
              <a:off x="1584742" y="2993389"/>
              <a:ext cx="1" cy="146376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lgDash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9" name="TextBox 78"/>
            <p:cNvSpPr txBox="1"/>
            <p:nvPr/>
          </p:nvSpPr>
          <p:spPr>
            <a:xfrm rot="20161463">
              <a:off x="685386" y="2082673"/>
              <a:ext cx="1006581" cy="44123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   pick randomly</a:t>
              </a:r>
            </a:p>
          </p:txBody>
        </p:sp>
        <p:cxnSp>
          <p:nvCxnSpPr>
            <p:cNvPr id="80" name="Straight Arrow Connector 79"/>
            <p:cNvCxnSpPr>
              <a:stCxn id="79" idx="2"/>
            </p:cNvCxnSpPr>
            <p:nvPr/>
          </p:nvCxnSpPr>
          <p:spPr bwMode="auto">
            <a:xfrm>
              <a:off x="1278323" y="2504870"/>
              <a:ext cx="109984" cy="20451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7133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392" y="332656"/>
            <a:ext cx="11302337" cy="457200"/>
          </a:xfrm>
        </p:spPr>
        <p:txBody>
          <a:bodyPr/>
          <a:lstStyle/>
          <a:p>
            <a:r>
              <a:rPr lang="en-US" dirty="0"/>
              <a:t>IND-CPA – Indistinguishability against chosen-</a:t>
            </a:r>
            <a:r>
              <a:rPr lang="en-US" dirty="0">
                <a:solidFill>
                  <a:srgbClr val="FF0000"/>
                </a:solidFill>
              </a:rPr>
              <a:t>plaintext</a:t>
            </a:r>
            <a:r>
              <a:rPr lang="en-US" dirty="0"/>
              <a:t> attacks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5655209" y="4358512"/>
            <a:ext cx="956734" cy="1189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497909" y="1996134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43624"/>
                  </p:ext>
                </p:extLst>
              </p:nvPr>
            </p:nvGraphicFramePr>
            <p:xfrm>
              <a:off x="3497909" y="1996134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01" t="-28302" r="-602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861730" y="1993856"/>
              <a:ext cx="2014521" cy="1646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0221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85987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$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861730" y="1993856"/>
              <a:ext cx="2014521" cy="1646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60221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2859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01" t="-28302" r="-602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2" name="Straight Arrow Connector 31"/>
          <p:cNvCxnSpPr/>
          <p:nvPr/>
        </p:nvCxnSpPr>
        <p:spPr bwMode="auto">
          <a:xfrm>
            <a:off x="4750346" y="3836779"/>
            <a:ext cx="900311" cy="6272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6464300" y="3836779"/>
            <a:ext cx="784862" cy="6379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7" b="100000" l="0" r="100000">
                        <a14:foregroundMark x1="40928" y1="9235" x2="35443" y2="9668"/>
                        <a14:foregroundMark x1="34599" y1="6926" x2="31435" y2="8225"/>
                        <a14:foregroundMark x1="31646" y1="7359" x2="26371" y2="8514"/>
                        <a14:foregroundMark x1="27004" y1="3896" x2="39873" y2="2020"/>
                        <a14:foregroundMark x1="27426" y1="18759" x2="23629" y2="30880"/>
                        <a14:foregroundMark x1="35443" y1="43867" x2="35654" y2="41991"/>
                        <a14:foregroundMark x1="32911" y1="46032" x2="32911" y2="44733"/>
                        <a14:foregroundMark x1="31224" y1="1154" x2="36287" y2="433"/>
                        <a14:foregroundMark x1="87131" y1="79654" x2="86920" y2="76335"/>
                        <a14:foregroundMark x1="82489" y1="92496" x2="82489" y2="92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851" y="2622176"/>
            <a:ext cx="266458" cy="3895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Callout 36"/>
              <p:cNvSpPr/>
              <p:nvPr/>
            </p:nvSpPr>
            <p:spPr bwMode="auto">
              <a:xfrm>
                <a:off x="3668410" y="4578515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solidFill>
                <a:srgbClr val="FEE9E6"/>
              </a:solid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600" b="1" dirty="0"/>
                  <a:t>I’m in World </a:t>
                </a: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7" name="Oval Callout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8410" y="4578515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blipFill rotWithShape="0">
                <a:blip r:embed="rId9"/>
                <a:stretch>
                  <a:fillRect/>
                </a:stretch>
              </a:blip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76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392" y="332656"/>
            <a:ext cx="11302337" cy="457200"/>
          </a:xfrm>
        </p:spPr>
        <p:txBody>
          <a:bodyPr/>
          <a:lstStyle/>
          <a:p>
            <a:r>
              <a:rPr lang="en-US" dirty="0"/>
              <a:t>IND-</a:t>
            </a:r>
            <a:r>
              <a:rPr lang="en-US" dirty="0">
                <a:solidFill>
                  <a:srgbClr val="FF0000"/>
                </a:solidFill>
              </a:rPr>
              <a:t>CCA</a:t>
            </a:r>
            <a:r>
              <a:rPr lang="en-US" dirty="0"/>
              <a:t> – Indistinguishability against chosen-</a:t>
            </a:r>
            <a:r>
              <a:rPr lang="en-US" dirty="0">
                <a:solidFill>
                  <a:srgbClr val="FF0000"/>
                </a:solidFill>
              </a:rPr>
              <a:t>ciphertext</a:t>
            </a:r>
            <a:r>
              <a:rPr lang="en-US" dirty="0"/>
              <a:t> attacks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5655209" y="4358512"/>
            <a:ext cx="956734" cy="1189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497909" y="1996134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2690892"/>
                  </p:ext>
                </p:extLst>
              </p:nvPr>
            </p:nvGraphicFramePr>
            <p:xfrm>
              <a:off x="3497909" y="1996134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01" t="-28302" r="-602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861730" y="1993856"/>
              <a:ext cx="2014521" cy="164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8520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$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9963946"/>
                  </p:ext>
                </p:extLst>
              </p:nvPr>
            </p:nvGraphicFramePr>
            <p:xfrm>
              <a:off x="6861730" y="1993856"/>
              <a:ext cx="2014521" cy="164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8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01" t="-28436" r="-602" b="-14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Callout 36"/>
              <p:cNvSpPr/>
              <p:nvPr/>
            </p:nvSpPr>
            <p:spPr bwMode="auto">
              <a:xfrm>
                <a:off x="3668410" y="4578515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solidFill>
                <a:srgbClr val="FEE9E6"/>
              </a:solid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600" b="1" dirty="0"/>
                  <a:t>I’m in World </a:t>
                </a: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7" name="Oval Callout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8410" y="4578515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blipFill rotWithShape="0">
                <a:blip r:embed="rId9"/>
                <a:stretch>
                  <a:fillRect/>
                </a:stretch>
              </a:blip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376160" y="5047030"/>
                <a:ext cx="42443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Restriction: </a:t>
                </a:r>
                <a:r>
                  <a:rPr lang="en-US" sz="1600" dirty="0"/>
                  <a:t>not allowed to query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Dec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1600" dirty="0"/>
                  <a:t> after 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1600" dirty="0"/>
                  <a:t> call returned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160" y="5047030"/>
                <a:ext cx="4244339" cy="584775"/>
              </a:xfrm>
              <a:prstGeom prst="rect">
                <a:avLst/>
              </a:prstGeom>
              <a:blipFill rotWithShape="0">
                <a:blip r:embed="rId10"/>
                <a:stretch>
                  <a:fillRect l="-718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77" b="100000" l="0" r="100000">
                        <a14:foregroundMark x1="40928" y1="9235" x2="35443" y2="9668"/>
                        <a14:foregroundMark x1="34599" y1="6926" x2="31435" y2="8225"/>
                        <a14:foregroundMark x1="31646" y1="7359" x2="26371" y2="8514"/>
                        <a14:foregroundMark x1="27004" y1="3896" x2="39873" y2="2020"/>
                        <a14:foregroundMark x1="27426" y1="18759" x2="23629" y2="30880"/>
                        <a14:foregroundMark x1="35443" y1="43867" x2="35654" y2="41991"/>
                        <a14:foregroundMark x1="32911" y1="46032" x2="32911" y2="44733"/>
                        <a14:foregroundMark x1="31224" y1="1154" x2="36287" y2="433"/>
                        <a14:foregroundMark x1="87131" y1="79654" x2="86920" y2="76335"/>
                        <a14:foregroundMark x1="82489" y1="92496" x2="82489" y2="92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851" y="2622176"/>
            <a:ext cx="266458" cy="389568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>
            <a:off x="4750346" y="3836779"/>
            <a:ext cx="900311" cy="6272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6464300" y="3836779"/>
            <a:ext cx="784862" cy="6379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3125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IND-CCA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None of the schemes we have looked at today are IND-CCA secure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Attacks are easy to demonstrate (exercise)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New techniques are needed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Next week: message </a:t>
            </a:r>
            <a:r>
              <a:rPr lang="en-US"/>
              <a:t>authentication codes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6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Code Book (ECB) mode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3352260" y="4175429"/>
                <a:ext cx="592114" cy="555871"/>
              </a:xfrm>
              <a:prstGeom prst="rect">
                <a:avLst/>
              </a:prstGeom>
              <a:solidFill>
                <a:srgbClr val="FFF2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kumimoji="0" lang="en-US" sz="200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2260" y="4175429"/>
                <a:ext cx="592114" cy="55587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stCxn id="31" idx="2"/>
            <a:endCxn id="5" idx="0"/>
          </p:cNvCxnSpPr>
          <p:nvPr/>
        </p:nvCxnSpPr>
        <p:spPr bwMode="auto">
          <a:xfrm>
            <a:off x="3648317" y="3683760"/>
            <a:ext cx="0" cy="4916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>
            <a:stCxn id="5" idx="2"/>
            <a:endCxn id="33" idx="0"/>
          </p:cNvCxnSpPr>
          <p:nvPr/>
        </p:nvCxnSpPr>
        <p:spPr bwMode="auto">
          <a:xfrm>
            <a:off x="3648317" y="4731300"/>
            <a:ext cx="0" cy="4916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3876917" y="2325124"/>
                <a:ext cx="4451070" cy="29451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b="1" i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6917" y="2325124"/>
                <a:ext cx="4451070" cy="294516"/>
              </a:xfrm>
              <a:prstGeom prst="roundRect">
                <a:avLst/>
              </a:prstGeom>
              <a:blipFill rotWithShape="0">
                <a:blip r:embed="rId3"/>
                <a:stretch>
                  <a:fillRect b="-1923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 bwMode="auto">
              <a:xfrm>
                <a:off x="3138510" y="3389244"/>
                <a:ext cx="1019614" cy="29451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b="1" i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8510" y="3389244"/>
                <a:ext cx="1019614" cy="294516"/>
              </a:xfrm>
              <a:prstGeom prst="roundRect">
                <a:avLst/>
              </a:prstGeom>
              <a:blipFill rotWithShape="0">
                <a:blip r:embed="rId4"/>
                <a:stretch>
                  <a:fillRect b="-1961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/>
              <p:cNvSpPr/>
              <p:nvPr/>
            </p:nvSpPr>
            <p:spPr bwMode="auto">
              <a:xfrm>
                <a:off x="3137453" y="5222969"/>
                <a:ext cx="1021728" cy="294516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600" b="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b-NO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600" b="1" i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ounded 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7453" y="5222969"/>
                <a:ext cx="1021728" cy="294516"/>
              </a:xfrm>
              <a:prstGeom prst="roundRect">
                <a:avLst/>
              </a:prstGeom>
              <a:blipFill rotWithShape="0">
                <a:blip r:embed="rId5"/>
                <a:stretch>
                  <a:fillRect b="-1961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 bwMode="auto">
              <a:xfrm>
                <a:off x="4971670" y="4180626"/>
                <a:ext cx="592114" cy="555871"/>
              </a:xfrm>
              <a:prstGeom prst="rect">
                <a:avLst/>
              </a:prstGeom>
              <a:solidFill>
                <a:srgbClr val="FFF2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kumimoji="0" lang="en-US" sz="200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71670" y="4180626"/>
                <a:ext cx="592114" cy="5558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>
            <a:stCxn id="45" idx="2"/>
            <a:endCxn id="42" idx="0"/>
          </p:cNvCxnSpPr>
          <p:nvPr/>
        </p:nvCxnSpPr>
        <p:spPr bwMode="auto">
          <a:xfrm>
            <a:off x="5267727" y="3688957"/>
            <a:ext cx="0" cy="4916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>
            <a:stCxn id="42" idx="2"/>
            <a:endCxn id="46" idx="0"/>
          </p:cNvCxnSpPr>
          <p:nvPr/>
        </p:nvCxnSpPr>
        <p:spPr bwMode="auto">
          <a:xfrm>
            <a:off x="5267727" y="4736497"/>
            <a:ext cx="0" cy="4916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/>
              <p:cNvSpPr/>
              <p:nvPr/>
            </p:nvSpPr>
            <p:spPr bwMode="auto">
              <a:xfrm>
                <a:off x="4757920" y="3394441"/>
                <a:ext cx="1019614" cy="29451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b="1" i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ounded 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7920" y="3394441"/>
                <a:ext cx="1019614" cy="294516"/>
              </a:xfrm>
              <a:prstGeom prst="roundRect">
                <a:avLst/>
              </a:prstGeom>
              <a:blipFill rotWithShape="0">
                <a:blip r:embed="rId7"/>
                <a:stretch>
                  <a:fillRect b="-1961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 bwMode="auto">
              <a:xfrm>
                <a:off x="4756863" y="5228166"/>
                <a:ext cx="1021728" cy="294516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b="1" i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6863" y="5228166"/>
                <a:ext cx="1021728" cy="294516"/>
              </a:xfrm>
              <a:prstGeom prst="roundRect">
                <a:avLst/>
              </a:prstGeom>
              <a:blipFill rotWithShape="0">
                <a:blip r:embed="rId8"/>
                <a:stretch>
                  <a:fillRect b="-1961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 bwMode="auto">
              <a:xfrm>
                <a:off x="6591080" y="4175429"/>
                <a:ext cx="592114" cy="555871"/>
              </a:xfrm>
              <a:prstGeom prst="rect">
                <a:avLst/>
              </a:prstGeom>
              <a:solidFill>
                <a:srgbClr val="FFF2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kumimoji="0" lang="en-US" sz="200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91080" y="4175429"/>
                <a:ext cx="592114" cy="55587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>
            <a:stCxn id="50" idx="2"/>
            <a:endCxn id="47" idx="0"/>
          </p:cNvCxnSpPr>
          <p:nvPr/>
        </p:nvCxnSpPr>
        <p:spPr bwMode="auto">
          <a:xfrm>
            <a:off x="6887137" y="3683760"/>
            <a:ext cx="0" cy="4916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>
            <a:stCxn id="47" idx="2"/>
            <a:endCxn id="51" idx="0"/>
          </p:cNvCxnSpPr>
          <p:nvPr/>
        </p:nvCxnSpPr>
        <p:spPr bwMode="auto">
          <a:xfrm>
            <a:off x="6887137" y="4731300"/>
            <a:ext cx="0" cy="4916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/>
              <p:cNvSpPr/>
              <p:nvPr/>
            </p:nvSpPr>
            <p:spPr bwMode="auto">
              <a:xfrm>
                <a:off x="6377330" y="3389244"/>
                <a:ext cx="1019614" cy="29451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nb-NO" sz="16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b="1" i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ounded 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7330" y="3389244"/>
                <a:ext cx="1019614" cy="294516"/>
              </a:xfrm>
              <a:prstGeom prst="roundRect">
                <a:avLst/>
              </a:prstGeom>
              <a:blipFill rotWithShape="0">
                <a:blip r:embed="rId10"/>
                <a:stretch>
                  <a:fillRect b="-1961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ounded Rectangle 50"/>
              <p:cNvSpPr/>
              <p:nvPr/>
            </p:nvSpPr>
            <p:spPr bwMode="auto">
              <a:xfrm>
                <a:off x="6376273" y="5222969"/>
                <a:ext cx="1021728" cy="294516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b="1" i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ounded 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6273" y="5222969"/>
                <a:ext cx="1021728" cy="294516"/>
              </a:xfrm>
              <a:prstGeom prst="roundRect">
                <a:avLst/>
              </a:prstGeom>
              <a:blipFill rotWithShape="0">
                <a:blip r:embed="rId11"/>
                <a:stretch>
                  <a:fillRect b="-1961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 bwMode="auto">
              <a:xfrm>
                <a:off x="8210491" y="4175429"/>
                <a:ext cx="592114" cy="555871"/>
              </a:xfrm>
              <a:prstGeom prst="rect">
                <a:avLst/>
              </a:prstGeom>
              <a:solidFill>
                <a:srgbClr val="FFF2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kumimoji="0" lang="en-US" sz="200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10491" y="4175429"/>
                <a:ext cx="592114" cy="55587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>
            <a:stCxn id="56" idx="2"/>
            <a:endCxn id="52" idx="0"/>
          </p:cNvCxnSpPr>
          <p:nvPr/>
        </p:nvCxnSpPr>
        <p:spPr bwMode="auto">
          <a:xfrm>
            <a:off x="8506548" y="3683760"/>
            <a:ext cx="0" cy="4916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>
            <a:stCxn id="52" idx="2"/>
            <a:endCxn id="57" idx="0"/>
          </p:cNvCxnSpPr>
          <p:nvPr/>
        </p:nvCxnSpPr>
        <p:spPr bwMode="auto">
          <a:xfrm>
            <a:off x="8506548" y="4731300"/>
            <a:ext cx="0" cy="4916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/>
              <p:cNvSpPr/>
              <p:nvPr/>
            </p:nvSpPr>
            <p:spPr bwMode="auto">
              <a:xfrm>
                <a:off x="7996741" y="3389244"/>
                <a:ext cx="1019614" cy="29451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nb-NO" sz="16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b="1" i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96741" y="3389244"/>
                <a:ext cx="1019614" cy="294516"/>
              </a:xfrm>
              <a:prstGeom prst="roundRect">
                <a:avLst/>
              </a:prstGeom>
              <a:blipFill rotWithShape="0">
                <a:blip r:embed="rId13"/>
                <a:stretch>
                  <a:fillRect b="-1961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/>
              <p:cNvSpPr/>
              <p:nvPr/>
            </p:nvSpPr>
            <p:spPr bwMode="auto">
              <a:xfrm>
                <a:off x="7995684" y="5222969"/>
                <a:ext cx="1021728" cy="294516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600" b="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b-NO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1600" b="1" i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7" name="Rounded 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95684" y="5222969"/>
                <a:ext cx="1021728" cy="294516"/>
              </a:xfrm>
              <a:prstGeom prst="roundRect">
                <a:avLst/>
              </a:prstGeom>
              <a:blipFill rotWithShape="0">
                <a:blip r:embed="rId14"/>
                <a:stretch>
                  <a:fillRect b="-1961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 bwMode="auto">
          <a:xfrm flipH="1">
            <a:off x="3876917" y="2724577"/>
            <a:ext cx="505342" cy="45093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/>
          <p:nvPr/>
        </p:nvCxnSpPr>
        <p:spPr bwMode="auto">
          <a:xfrm>
            <a:off x="5267726" y="2724577"/>
            <a:ext cx="0" cy="45093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Arrow Connector 81"/>
          <p:cNvCxnSpPr/>
          <p:nvPr/>
        </p:nvCxnSpPr>
        <p:spPr bwMode="auto">
          <a:xfrm>
            <a:off x="6887137" y="2724577"/>
            <a:ext cx="0" cy="45093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Arrow Connector 82"/>
          <p:cNvCxnSpPr/>
          <p:nvPr/>
        </p:nvCxnSpPr>
        <p:spPr bwMode="auto">
          <a:xfrm>
            <a:off x="7777656" y="2740011"/>
            <a:ext cx="550331" cy="4355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3392" y="1298001"/>
                <a:ext cx="4229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Block cipher: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ℰ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𝒦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298001"/>
                <a:ext cx="4229100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1153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50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 animBg="1"/>
      <p:bldP spid="33" grpId="0" animBg="1"/>
      <p:bldP spid="42" grpId="0" animBg="1"/>
      <p:bldP spid="45" grpId="0" animBg="1"/>
      <p:bldP spid="46" grpId="0" animBg="1"/>
      <p:bldP spid="47" grpId="0" animBg="1"/>
      <p:bldP spid="50" grpId="0" animBg="1"/>
      <p:bldP spid="51" grpId="0" animBg="1"/>
      <p:bldP spid="52" grpId="0" animBg="1"/>
      <p:bldP spid="56" grpId="0" animBg="1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ECB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/>
                  <a:t>Problem: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    ⟹    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/>
                  <a:t>Example: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ℳ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Yes</m:t>
                        </m:r>
                        <m:r>
                          <a:rPr lang="nb-NO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No</m:t>
                        </m:r>
                      </m:e>
                    </m:d>
                  </m:oMath>
                </a14:m>
                <a:r>
                  <a:rPr lang="en-US" dirty="0"/>
                  <a:t>  	 </a:t>
                </a:r>
                <a14:m>
                  <m:oMath xmlns:m="http://schemas.openxmlformats.org/officeDocument/2006/math"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ℳ</m:t>
                    </m:r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b-NO" b="0" i="0" dirty="0" smtClean="0">
                            <a:latin typeface="Cambria Math" panose="02040503050406030204" pitchFamily="18" charset="0"/>
                          </a:rPr>
                          <m:t>Buy</m:t>
                        </m:r>
                        <m:r>
                          <a:rPr lang="nb-NO" b="0" i="0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nb-NO" b="0" i="0" dirty="0" smtClean="0">
                            <a:latin typeface="Cambria Math" panose="02040503050406030204" pitchFamily="18" charset="0"/>
                          </a:rPr>
                          <m:t>Sell</m:t>
                        </m:r>
                      </m:e>
                    </m:d>
                  </m:oMath>
                </a14:m>
                <a:r>
                  <a:rPr lang="en-US" dirty="0"/>
                  <a:t>	      </a:t>
                </a:r>
                <a14:m>
                  <m:oMath xmlns:m="http://schemas.openxmlformats.org/officeDocument/2006/math">
                    <m:r>
                      <a:rPr lang="nb-NO" i="1" dirty="0">
                        <a:latin typeface="Cambria Math" panose="02040503050406030204" pitchFamily="18" charset="0"/>
                      </a:rPr>
                      <m:t>ℳ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b-NO" b="0" i="0" dirty="0" smtClean="0">
                            <a:latin typeface="Cambria Math" panose="02040503050406030204" pitchFamily="18" charset="0"/>
                          </a:rPr>
                          <m:t>Launch</m:t>
                        </m:r>
                        <m:r>
                          <a:rPr lang="nb-NO" b="0" i="0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nb-NO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b-NO" b="0" i="0" dirty="0" smtClean="0">
                                <a:latin typeface="Cambria Math" panose="02040503050406030204" pitchFamily="18" charset="0"/>
                              </a:rPr>
                              <m:t>Don</m:t>
                            </m:r>
                          </m:e>
                          <m:sup>
                            <m:r>
                              <a:rPr lang="nb-NO" b="0" i="0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nb-NO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nb-NO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b="0" i="0" dirty="0" smtClean="0">
                            <a:latin typeface="Cambria Math" panose="02040503050406030204" pitchFamily="18" charset="0"/>
                          </a:rPr>
                          <m:t>launch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 b="-3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69293" y="1762718"/>
            <a:ext cx="1666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Plaintext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6472" y="1762718"/>
            <a:ext cx="2309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ECB encrypted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567" y="2400558"/>
            <a:ext cx="2175623" cy="23976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38876" y="1762718"/>
            <a:ext cx="2930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Properly encrypted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72" y="2400558"/>
            <a:ext cx="2021390" cy="23826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5" r="24183"/>
          <a:stretch/>
        </p:blipFill>
        <p:spPr>
          <a:xfrm>
            <a:off x="1317265" y="2400558"/>
            <a:ext cx="2018903" cy="238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9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 privacy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nb-NO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b-NO" b="1" dirty="0"/>
                  <a:t>One-time perfect privacy:</a:t>
                </a:r>
                <a:endParaRPr lang="nb-NO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1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Security holds for </a:t>
                </a:r>
                <a:r>
                  <a:rPr lang="en-US" i="1" dirty="0"/>
                  <a:t>any </a:t>
                </a:r>
                <a:r>
                  <a:rPr lang="en-US" dirty="0"/>
                  <a:t>adversary (no limit on resource usage)</a:t>
                </a:r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Very strict requirements: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Keys need to be as long as message…want keys to be short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Key can only be used for one message…want to encrypt many messages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152784" y="1612359"/>
            <a:ext cx="95584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1963905" y="1186747"/>
            <a:ext cx="1964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computational 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4770404" y="3292048"/>
            <a:ext cx="3131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2694205" y="2655139"/>
            <a:ext cx="3020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resource bounded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547336" y="3000474"/>
            <a:ext cx="1996440" cy="411480"/>
            <a:chOff x="2537460" y="2806887"/>
            <a:chExt cx="1996440" cy="411480"/>
          </a:xfrm>
        </p:grpSpPr>
        <p:sp>
          <p:nvSpPr>
            <p:cNvPr id="19" name="Arc 18"/>
            <p:cNvSpPr/>
            <p:nvPr/>
          </p:nvSpPr>
          <p:spPr bwMode="auto">
            <a:xfrm>
              <a:off x="2537460" y="2806887"/>
              <a:ext cx="998220" cy="411480"/>
            </a:xfrm>
            <a:prstGeom prst="arc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 bwMode="auto">
            <a:xfrm flipH="1">
              <a:off x="3535680" y="2806887"/>
              <a:ext cx="998220" cy="411480"/>
            </a:xfrm>
            <a:prstGeom prst="arc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Connector 15"/>
          <p:cNvCxnSpPr/>
          <p:nvPr/>
        </p:nvCxnSpPr>
        <p:spPr bwMode="auto">
          <a:xfrm>
            <a:off x="1439213" y="4716202"/>
            <a:ext cx="378915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1448738" y="5049577"/>
            <a:ext cx="39741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9201150" y="4497427"/>
            <a:ext cx="704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2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01149" y="4842978"/>
            <a:ext cx="704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2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chemeClr val="accent6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61137" y="2213631"/>
                <a:ext cx="8001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± 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1137" y="2213631"/>
                <a:ext cx="800100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 bwMode="auto">
          <a:xfrm>
            <a:off x="1042759" y="1599118"/>
            <a:ext cx="1110025" cy="1324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4303631"/>
                  </p:ext>
                </p:extLst>
              </p:nvPr>
            </p:nvGraphicFramePr>
            <p:xfrm>
              <a:off x="8314326" y="1526060"/>
              <a:ext cx="1377610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761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18990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81778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9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9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9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Enc</m:t>
                                  </m:r>
                                </m:e>
                                <m:sub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4303631"/>
                  </p:ext>
                </p:extLst>
              </p:nvPr>
            </p:nvGraphicFramePr>
            <p:xfrm>
              <a:off x="8314326" y="1526060"/>
              <a:ext cx="1377610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761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41" t="-46988" r="-881" b="-2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6889607"/>
                  </p:ext>
                </p:extLst>
              </p:nvPr>
            </p:nvGraphicFramePr>
            <p:xfrm>
              <a:off x="10376220" y="1526060"/>
              <a:ext cx="1384409" cy="7126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440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43176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69461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9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9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9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9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Enc</m:t>
                                  </m:r>
                                </m:e>
                                <m:sub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d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6889607"/>
                  </p:ext>
                </p:extLst>
              </p:nvPr>
            </p:nvGraphicFramePr>
            <p:xfrm>
              <a:off x="10376220" y="1526060"/>
              <a:ext cx="1384409" cy="7126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4409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243176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4694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439" t="-52564" r="-877" b="-25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6" name="Group 25"/>
          <p:cNvGrpSpPr/>
          <p:nvPr/>
        </p:nvGrpSpPr>
        <p:grpSpPr>
          <a:xfrm>
            <a:off x="8835696" y="1721146"/>
            <a:ext cx="2027772" cy="1550429"/>
            <a:chOff x="9169221" y="2668627"/>
            <a:chExt cx="2027772" cy="1550429"/>
          </a:xfrm>
        </p:grpSpPr>
        <p:grpSp>
          <p:nvGrpSpPr>
            <p:cNvPr id="27" name="Group 26"/>
            <p:cNvGrpSpPr>
              <a:grpSpLocks noChangeAspect="1"/>
            </p:cNvGrpSpPr>
            <p:nvPr/>
          </p:nvGrpSpPr>
          <p:grpSpPr>
            <a:xfrm>
              <a:off x="9169221" y="2668627"/>
              <a:ext cx="2027772" cy="1550429"/>
              <a:chOff x="6644252" y="2596614"/>
              <a:chExt cx="3815402" cy="2917250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46" t="10399" r="23520" b="9309"/>
              <a:stretch/>
            </p:blipFill>
            <p:spPr>
              <a:xfrm>
                <a:off x="8677578" y="4324410"/>
                <a:ext cx="956734" cy="1189454"/>
              </a:xfrm>
              <a:prstGeom prst="rect">
                <a:avLst/>
              </a:prstGeom>
            </p:spPr>
          </p:pic>
          <p:cxnSp>
            <p:nvCxnSpPr>
              <p:cNvPr id="30" name="Straight Arrow Connector 29"/>
              <p:cNvCxnSpPr/>
              <p:nvPr/>
            </p:nvCxnSpPr>
            <p:spPr bwMode="auto">
              <a:xfrm>
                <a:off x="7772715" y="3802677"/>
                <a:ext cx="900311" cy="627211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sm" len="sm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Straight Arrow Connector 30"/>
              <p:cNvCxnSpPr/>
              <p:nvPr/>
            </p:nvCxnSpPr>
            <p:spPr bwMode="auto">
              <a:xfrm flipH="1">
                <a:off x="9473456" y="3822341"/>
                <a:ext cx="986198" cy="705187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sm" len="sm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577" b="100000" l="0" r="100000">
                            <a14:foregroundMark x1="40928" y1="9235" x2="35443" y2="9668"/>
                            <a14:foregroundMark x1="34599" y1="6926" x2="31435" y2="8225"/>
                            <a14:foregroundMark x1="31646" y1="7359" x2="26371" y2="8514"/>
                            <a14:foregroundMark x1="27004" y1="3896" x2="39873" y2="2020"/>
                            <a14:foregroundMark x1="27426" y1="18759" x2="23629" y2="30880"/>
                            <a14:foregroundMark x1="35443" y1="43867" x2="35654" y2="41991"/>
                            <a14:foregroundMark x1="32911" y1="46032" x2="32911" y2="44733"/>
                            <a14:foregroundMark x1="31224" y1="1154" x2="36287" y2="433"/>
                            <a14:foregroundMark x1="87131" y1="79654" x2="86920" y2="76335"/>
                            <a14:foregroundMark x1="82489" y1="92496" x2="82489" y2="9249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73563" y="2596614"/>
                <a:ext cx="382565" cy="559317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 rot="2176594">
                    <a:off x="8012680" y="3708509"/>
                    <a:ext cx="404187" cy="445139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9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oMath>
                      </m:oMathPara>
                    </a14:m>
                    <a:r>
                      <a:rPr lang="nb-NO" sz="900" b="0" i="1" dirty="0">
                        <a:latin typeface="Cambria Math" panose="02040503050406030204" pitchFamily="18" charset="0"/>
                      </a:rPr>
                      <a:t/>
                    </a:r>
                    <a:br>
                      <a:rPr lang="nb-NO" sz="900" b="0" i="1" dirty="0">
                        <a:latin typeface="Cambria Math" panose="02040503050406030204" pitchFamily="18" charset="0"/>
                      </a:rPr>
                    </a:br>
                    <a:endParaRPr lang="nb-NO" sz="900" b="0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76594">
                    <a:off x="8012680" y="3708509"/>
                    <a:ext cx="404187" cy="445139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 rot="2176594">
                    <a:off x="8067687" y="4090240"/>
                    <a:ext cx="378798" cy="445139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9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r>
                      <a:rPr lang="nb-NO" sz="900" b="0" i="1" dirty="0">
                        <a:latin typeface="Cambria Math" panose="02040503050406030204" pitchFamily="18" charset="0"/>
                      </a:rPr>
                      <a:t/>
                    </a:r>
                    <a:br>
                      <a:rPr lang="nb-NO" sz="900" b="0" i="1" dirty="0">
                        <a:latin typeface="Cambria Math" panose="02040503050406030204" pitchFamily="18" charset="0"/>
                      </a:rPr>
                    </a:br>
                    <a:endParaRPr lang="nb-NO" sz="900" b="0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76594">
                    <a:off x="8067687" y="4090240"/>
                    <a:ext cx="378798" cy="445139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Oval Callout 34"/>
                  <p:cNvSpPr/>
                  <p:nvPr/>
                </p:nvSpPr>
                <p:spPr bwMode="auto">
                  <a:xfrm>
                    <a:off x="6644252" y="4340084"/>
                    <a:ext cx="1727085" cy="856006"/>
                  </a:xfrm>
                  <a:prstGeom prst="wedgeEllipseCallout">
                    <a:avLst>
                      <a:gd name="adj1" fmla="val 69532"/>
                      <a:gd name="adj2" fmla="val -10889"/>
                    </a:avLst>
                  </a:prstGeom>
                  <a:solidFill>
                    <a:srgbClr val="FEE9E6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  <a:extLst/>
                </p:spPr>
                <p:txBody>
                  <a:bodyPr wrap="none" rtlCol="0" anchor="ctr"/>
                  <a:lstStyle/>
                  <a:p>
                    <a:pPr algn="ctr"/>
                    <a:r>
                      <a:rPr lang="en-US" sz="900" b="1" dirty="0"/>
                      <a:t>I’m in World </a:t>
                    </a:r>
                    <a14:m>
                      <m:oMath xmlns:m="http://schemas.openxmlformats.org/officeDocument/2006/math">
                        <m:r>
                          <a:rPr lang="nb-NO" sz="9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nb-NO" sz="9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a14:m>
                    <a:endParaRPr lang="en-US" sz="900" b="1" dirty="0"/>
                  </a:p>
                </p:txBody>
              </p:sp>
            </mc:Choice>
            <mc:Fallback xmlns="">
              <p:sp>
                <p:nvSpPr>
                  <p:cNvPr id="42" name="Oval Callout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44252" y="4340084"/>
                    <a:ext cx="1727085" cy="856006"/>
                  </a:xfrm>
                  <a:prstGeom prst="wedgeEllipseCallout">
                    <a:avLst>
                      <a:gd name="adj1" fmla="val 69532"/>
                      <a:gd name="adj2" fmla="val -10889"/>
                    </a:avLst>
                  </a:prstGeom>
                  <a:blipFill rotWithShape="0">
                    <a:blip r:embed="rId23"/>
                    <a:stretch>
                      <a:fillRect/>
                    </a:stretch>
                  </a:blipFill>
                  <a:ln w="190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 rot="19534002">
                    <a:off x="9855069" y="3711302"/>
                    <a:ext cx="327558" cy="445139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9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oMath>
                      </m:oMathPara>
                    </a14:m>
                    <a:r>
                      <a:rPr lang="nb-NO" sz="900" b="0" i="1" dirty="0">
                        <a:latin typeface="Cambria Math" panose="02040503050406030204" pitchFamily="18" charset="0"/>
                      </a:rPr>
                      <a:t/>
                    </a:r>
                    <a:br>
                      <a:rPr lang="nb-NO" sz="900" b="0" i="1" dirty="0">
                        <a:latin typeface="Cambria Math" panose="02040503050406030204" pitchFamily="18" charset="0"/>
                      </a:rPr>
                    </a:br>
                    <a:endParaRPr lang="nb-NO" sz="900" b="0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9534002">
                    <a:off x="9855069" y="3711302"/>
                    <a:ext cx="327558" cy="445139"/>
                  </a:xfrm>
                  <a:prstGeom prst="rect">
                    <a:avLst/>
                  </a:prstGeom>
                  <a:blipFill rotWithShape="0">
                    <a:blip r:embed="rId24"/>
                    <a:stretch>
                      <a:fillRect r="-638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 rot="19291403">
                    <a:off x="9675913" y="4237567"/>
                    <a:ext cx="351519" cy="445139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9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r>
                      <a:rPr lang="nb-NO" sz="900" b="0" i="1" dirty="0">
                        <a:latin typeface="Cambria Math" panose="02040503050406030204" pitchFamily="18" charset="0"/>
                      </a:rPr>
                      <a:t/>
                    </a:r>
                    <a:br>
                      <a:rPr lang="nb-NO" sz="900" b="0" i="1" dirty="0">
                        <a:latin typeface="Cambria Math" panose="02040503050406030204" pitchFamily="18" charset="0"/>
                      </a:rPr>
                    </a:br>
                    <a:endParaRPr lang="nb-NO" sz="900" b="0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9291403">
                    <a:off x="9675913" y="4237567"/>
                    <a:ext cx="351519" cy="445139"/>
                  </a:xfrm>
                  <a:prstGeom prst="rect">
                    <a:avLst/>
                  </a:prstGeom>
                  <a:blipFill rotWithShape="0"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10189053" y="2977403"/>
                  <a:ext cx="445102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9053" y="2977403"/>
                  <a:ext cx="445102" cy="230832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8176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9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IND-CPA – indistinguishability against chosen-plaintext attacks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1933052"/>
                  </p:ext>
                </p:extLst>
              </p:nvPr>
            </p:nvGraphicFramePr>
            <p:xfrm>
              <a:off x="809785" y="1330893"/>
              <a:ext cx="3133565" cy="40806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3356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4918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­­–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54282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  <m:d>
                                    <m:d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d>
                                  <m:d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6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6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6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:r>
                            <a:rPr lang="nb-NO" sz="16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1933052"/>
                  </p:ext>
                </p:extLst>
              </p:nvPr>
            </p:nvGraphicFramePr>
            <p:xfrm>
              <a:off x="809785" y="1330893"/>
              <a:ext cx="3133565" cy="40806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3356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4350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94" t="-1408" r="-388" b="-8464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6455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94" t="-12020" r="-388" b="-3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8253930" y="3332666"/>
            <a:ext cx="956734" cy="1189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6081040"/>
                  </p:ext>
                </p:extLst>
              </p:nvPr>
            </p:nvGraphicFramePr>
            <p:xfrm>
              <a:off x="6111824" y="1565662"/>
              <a:ext cx="2014521" cy="11307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17354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825946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Enc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6081040"/>
                  </p:ext>
                </p:extLst>
              </p:nvPr>
            </p:nvGraphicFramePr>
            <p:xfrm>
              <a:off x="6111824" y="1565662"/>
              <a:ext cx="2014521" cy="11307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8259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01" t="-37956" r="-602" b="-1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9225526"/>
                  </p:ext>
                </p:extLst>
              </p:nvPr>
            </p:nvGraphicFramePr>
            <p:xfrm>
              <a:off x="9385729" y="1565661"/>
              <a:ext cx="2014521" cy="11307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7958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762789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Enc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9225526"/>
                  </p:ext>
                </p:extLst>
              </p:nvPr>
            </p:nvGraphicFramePr>
            <p:xfrm>
              <a:off x="9385729" y="1565661"/>
              <a:ext cx="2014521" cy="11307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67958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7627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01" t="-49206" r="-602" b="-1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0" name="Straight Arrow Connector 39"/>
          <p:cNvCxnSpPr/>
          <p:nvPr/>
        </p:nvCxnSpPr>
        <p:spPr bwMode="auto">
          <a:xfrm>
            <a:off x="7349067" y="2810933"/>
            <a:ext cx="900311" cy="6272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/>
          <p:nvPr/>
        </p:nvCxnSpPr>
        <p:spPr bwMode="auto">
          <a:xfrm flipH="1">
            <a:off x="9049808" y="2830597"/>
            <a:ext cx="986198" cy="7051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7" b="100000" l="0" r="100000">
                        <a14:foregroundMark x1="40928" y1="9235" x2="35443" y2="9668"/>
                        <a14:foregroundMark x1="34599" y1="6926" x2="31435" y2="8225"/>
                        <a14:foregroundMark x1="31646" y1="7359" x2="26371" y2="8514"/>
                        <a14:foregroundMark x1="27004" y1="3896" x2="39873" y2="2020"/>
                        <a14:foregroundMark x1="27426" y1="18759" x2="23629" y2="30880"/>
                        <a14:foregroundMark x1="35443" y1="43867" x2="35654" y2="41991"/>
                        <a14:foregroundMark x1="32911" y1="46032" x2="32911" y2="44733"/>
                        <a14:foregroundMark x1="31224" y1="1154" x2="36287" y2="433"/>
                        <a14:foregroundMark x1="87131" y1="79654" x2="86920" y2="76335"/>
                        <a14:foregroundMark x1="82489" y1="92496" x2="82489" y2="92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568" y="1845190"/>
            <a:ext cx="265535" cy="3882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 rot="2176594">
                <a:off x="7446314" y="2814482"/>
                <a:ext cx="777775" cy="30784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⋯</m:t>
                      </m:r>
                    </m:oMath>
                  </m:oMathPara>
                </a14:m>
                <a:r>
                  <a:rPr lang="nb-NO" sz="14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1400" b="0" i="1" dirty="0">
                    <a:latin typeface="Cambria Math" panose="02040503050406030204" pitchFamily="18" charset="0"/>
                  </a:rPr>
                </a:br>
                <a:endParaRPr lang="nb-NO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76594">
                <a:off x="7446314" y="2814482"/>
                <a:ext cx="777775" cy="3078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 rot="2095991">
                <a:off x="7588927" y="3254555"/>
                <a:ext cx="741791" cy="30784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⋯</m:t>
                      </m:r>
                    </m:oMath>
                  </m:oMathPara>
                </a14:m>
                <a:r>
                  <a:rPr lang="nb-NO" sz="14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1400" b="0" i="1" dirty="0">
                    <a:latin typeface="Cambria Math" panose="02040503050406030204" pitchFamily="18" charset="0"/>
                  </a:rPr>
                </a:br>
                <a:endParaRPr lang="nb-NO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5991">
                <a:off x="7588927" y="3254555"/>
                <a:ext cx="741791" cy="30784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Callout 55"/>
              <p:cNvSpPr/>
              <p:nvPr/>
            </p:nvSpPr>
            <p:spPr bwMode="auto">
              <a:xfrm>
                <a:off x="6267131" y="3552669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solidFill>
                <a:srgbClr val="FEE9E6"/>
              </a:solid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600" b="1" dirty="0"/>
                  <a:t>I’m in World </a:t>
                </a: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56" name="Oval Callout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67131" y="3552669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blipFill rotWithShape="0">
                <a:blip r:embed="rId11"/>
                <a:stretch>
                  <a:fillRect/>
                </a:stretch>
              </a:blip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9534002">
                <a:off x="9148226" y="2786146"/>
                <a:ext cx="870831" cy="30784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⋯</m:t>
                      </m:r>
                    </m:oMath>
                  </m:oMathPara>
                </a14:m>
                <a:r>
                  <a:rPr lang="nb-NO" sz="14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1400" b="0" i="1" dirty="0">
                    <a:latin typeface="Cambria Math" panose="02040503050406030204" pitchFamily="18" charset="0"/>
                  </a:rPr>
                </a:br>
                <a:endParaRPr lang="nb-NO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34002">
                <a:off x="9148226" y="2786146"/>
                <a:ext cx="870831" cy="30784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 rot="19416053">
                <a:off x="9107987" y="3202275"/>
                <a:ext cx="820476" cy="30784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⋯</m:t>
                      </m:r>
                    </m:oMath>
                  </m:oMathPara>
                </a14:m>
                <a:r>
                  <a:rPr lang="nb-NO" sz="14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1400" b="0" i="1" dirty="0">
                    <a:latin typeface="Cambria Math" panose="02040503050406030204" pitchFamily="18" charset="0"/>
                  </a:rPr>
                </a:br>
                <a:endParaRPr lang="nb-NO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16053">
                <a:off x="9107987" y="3202275"/>
                <a:ext cx="820476" cy="30784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 bwMode="auto">
              <a:xfrm>
                <a:off x="4499429" y="4687462"/>
                <a:ext cx="7261200" cy="1401096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Definition: </a:t>
                </a:r>
                <a:r>
                  <a:rPr lang="nb-NO" dirty="0"/>
                  <a:t>The </a:t>
                </a:r>
                <a:r>
                  <a:rPr lang="nb-NO" b="1" dirty="0"/>
                  <a:t>IND-CPA advantage</a:t>
                </a:r>
                <a:r>
                  <a:rPr lang="nb-NO" dirty="0"/>
                  <a:t> 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2⋅</m:t>
                          </m:r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1">
                                      <a:latin typeface="Cambria Math" panose="02040503050406030204" pitchFamily="18" charset="0"/>
                                    </a:rPr>
                                    <m:t>𝐄𝐱</m:t>
                                  </m:r>
                                  <m:sSubSup>
                                    <m:sSubSupPr>
                                      <m:ctrlPr>
                                        <a:rPr lang="nb-NO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nb-NO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nb-NO">
                                          <a:latin typeface="Cambria Math" panose="02040503050406030204" pitchFamily="18" charset="0"/>
                                        </a:rPr>
                                        <m:t>ind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–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cpa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b-NO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true</m:t>
                                  </m:r>
                                </m:e>
                              </m:d>
                            </m:e>
                          </m:func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9429" y="4687462"/>
                <a:ext cx="7261200" cy="1401096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 bwMode="auto">
          <a:xfrm>
            <a:off x="7349067" y="2810933"/>
            <a:ext cx="900311" cy="6272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9049808" y="2830597"/>
            <a:ext cx="986198" cy="7051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 rot="20253874">
                <a:off x="8154405" y="2109992"/>
                <a:ext cx="50006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53874">
                <a:off x="8154405" y="2109992"/>
                <a:ext cx="500063" cy="24622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 rot="1814794">
                <a:off x="8888385" y="2131648"/>
                <a:ext cx="50006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14794">
                <a:off x="8888385" y="2131648"/>
                <a:ext cx="500063" cy="24622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 bwMode="auto">
          <a:xfrm>
            <a:off x="838813" y="3527425"/>
            <a:ext cx="2715038" cy="1762500"/>
          </a:xfrm>
          <a:prstGeom prst="rect">
            <a:avLst/>
          </a:prstGeom>
          <a:solidFill>
            <a:srgbClr val="F2F2F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94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56" grpId="0" animBg="1"/>
      <p:bldP spid="19" grpId="0"/>
      <p:bldP spid="19" grpId="1"/>
      <p:bldP spid="20" grpId="0"/>
      <p:bldP spid="20" grpId="1"/>
      <p:bldP spid="21" grpId="0" animBg="1"/>
      <p:bldP spid="24" grpId="0"/>
      <p:bldP spid="24" grpId="1"/>
      <p:bldP spid="25" grpId="0"/>
      <p:bldP spid="25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0729846"/>
                  </p:ext>
                </p:extLst>
              </p:nvPr>
            </p:nvGraphicFramePr>
            <p:xfrm>
              <a:off x="809785" y="1330893"/>
              <a:ext cx="3133565" cy="40806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3356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4918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­­–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54282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  <m:d>
                                    <m:d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d>
                                  <m:d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6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6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6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:r>
                            <a:rPr lang="nb-NO" sz="16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0729846"/>
                  </p:ext>
                </p:extLst>
              </p:nvPr>
            </p:nvGraphicFramePr>
            <p:xfrm>
              <a:off x="809785" y="1330893"/>
              <a:ext cx="3133565" cy="40806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3356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4350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94" t="-1408" r="-388" b="-8464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6455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94" t="-12020" r="-388" b="-3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IND-CPA – indistinguishability against chosen-plaintext attacks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8253930" y="3332666"/>
            <a:ext cx="956734" cy="1189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8075493"/>
                  </p:ext>
                </p:extLst>
              </p:nvPr>
            </p:nvGraphicFramePr>
            <p:xfrm>
              <a:off x="6111824" y="1565662"/>
              <a:ext cx="2014521" cy="11307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17354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825946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Enc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8075493"/>
                  </p:ext>
                </p:extLst>
              </p:nvPr>
            </p:nvGraphicFramePr>
            <p:xfrm>
              <a:off x="6111824" y="1565662"/>
              <a:ext cx="2014521" cy="11307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8259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01" t="-37956" r="-602" b="-1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3533257"/>
                  </p:ext>
                </p:extLst>
              </p:nvPr>
            </p:nvGraphicFramePr>
            <p:xfrm>
              <a:off x="9385729" y="1565661"/>
              <a:ext cx="2014521" cy="11307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7958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762789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Enc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3533257"/>
                  </p:ext>
                </p:extLst>
              </p:nvPr>
            </p:nvGraphicFramePr>
            <p:xfrm>
              <a:off x="9385729" y="1565661"/>
              <a:ext cx="2014521" cy="11307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67958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7627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01" t="-49206" r="-602" b="-1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0" name="Straight Arrow Connector 39"/>
          <p:cNvCxnSpPr/>
          <p:nvPr/>
        </p:nvCxnSpPr>
        <p:spPr bwMode="auto">
          <a:xfrm>
            <a:off x="7349067" y="2810933"/>
            <a:ext cx="900311" cy="6272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/>
          <p:nvPr/>
        </p:nvCxnSpPr>
        <p:spPr bwMode="auto">
          <a:xfrm flipH="1">
            <a:off x="9049808" y="2830597"/>
            <a:ext cx="986198" cy="7051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 rot="2176594">
                <a:off x="7469305" y="2930386"/>
                <a:ext cx="1169551" cy="30784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⋯</m:t>
                      </m:r>
                    </m:oMath>
                  </m:oMathPara>
                </a14:m>
                <a:r>
                  <a:rPr lang="nb-NO" sz="14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1400" b="0" i="1" dirty="0">
                    <a:latin typeface="Cambria Math" panose="02040503050406030204" pitchFamily="18" charset="0"/>
                  </a:rPr>
                </a:br>
                <a:endParaRPr lang="nb-NO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76594">
                <a:off x="7469305" y="2930386"/>
                <a:ext cx="1169551" cy="3078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 rot="2176594">
                <a:off x="7153984" y="3154943"/>
                <a:ext cx="1169551" cy="30784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⋯</m:t>
                      </m:r>
                    </m:oMath>
                  </m:oMathPara>
                </a14:m>
                <a:r>
                  <a:rPr lang="nb-NO" sz="14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1400" b="0" i="1" dirty="0">
                    <a:latin typeface="Cambria Math" panose="02040503050406030204" pitchFamily="18" charset="0"/>
                  </a:rPr>
                </a:br>
                <a:endParaRPr lang="nb-NO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76594">
                <a:off x="7153984" y="3154943"/>
                <a:ext cx="1169551" cy="30784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Callout 55"/>
              <p:cNvSpPr/>
              <p:nvPr/>
            </p:nvSpPr>
            <p:spPr bwMode="auto">
              <a:xfrm>
                <a:off x="6252324" y="3249650"/>
                <a:ext cx="1827788" cy="817164"/>
              </a:xfrm>
              <a:prstGeom prst="wedgeEllipseCallout">
                <a:avLst>
                  <a:gd name="adj1" fmla="val 67120"/>
                  <a:gd name="adj2" fmla="val 5075"/>
                </a:avLst>
              </a:prstGeom>
              <a:solidFill>
                <a:srgbClr val="FEE9E6"/>
              </a:solid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600" b="1" dirty="0"/>
                  <a:t>I’m in World </a:t>
                </a: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56" name="Oval Callout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2324" y="3249650"/>
                <a:ext cx="1827788" cy="817164"/>
              </a:xfrm>
              <a:prstGeom prst="wedgeEllipseCallout">
                <a:avLst>
                  <a:gd name="adj1" fmla="val 67120"/>
                  <a:gd name="adj2" fmla="val 5075"/>
                </a:avLst>
              </a:prstGeom>
              <a:blipFill rotWithShape="0">
                <a:blip r:embed="rId11"/>
                <a:stretch>
                  <a:fillRect/>
                </a:stretch>
              </a:blip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9534002">
                <a:off x="8875676" y="2870601"/>
                <a:ext cx="1169551" cy="30784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⋯</m:t>
                      </m:r>
                    </m:oMath>
                  </m:oMathPara>
                </a14:m>
                <a:r>
                  <a:rPr lang="nb-NO" sz="14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1400" b="0" i="1" dirty="0">
                    <a:latin typeface="Cambria Math" panose="02040503050406030204" pitchFamily="18" charset="0"/>
                  </a:rPr>
                </a:br>
                <a:endParaRPr lang="nb-NO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34002">
                <a:off x="8875676" y="2870601"/>
                <a:ext cx="1169551" cy="30784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 rot="19291403">
                <a:off x="9089174" y="3144424"/>
                <a:ext cx="1169551" cy="30784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⋯</m:t>
                      </m:r>
                    </m:oMath>
                  </m:oMathPara>
                </a14:m>
                <a:r>
                  <a:rPr lang="nb-NO" sz="14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1400" b="0" i="1" dirty="0">
                    <a:latin typeface="Cambria Math" panose="02040503050406030204" pitchFamily="18" charset="0"/>
                  </a:rPr>
                </a:br>
                <a:endParaRPr lang="nb-NO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91403">
                <a:off x="9089174" y="3144424"/>
                <a:ext cx="1169551" cy="30784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525402" y="2809431"/>
                <a:ext cx="6105509" cy="16553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nb-NO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ind</m:t>
                        </m:r>
                        <m:r>
                          <a:rPr lang="nb-NO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en-US" dirty="0"/>
                  <a:t> = adversary is doing well</a:t>
                </a:r>
              </a:p>
              <a:p>
                <a:pPr algn="ctr"/>
                <a:endParaRPr lang="en-US" dirty="0"/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ind</m:t>
                        </m:r>
                        <m:r>
                          <a:rPr lang="nb-NO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dirty="0"/>
                  <a:t> = adversary is doing poorly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402" y="2809431"/>
                <a:ext cx="6105509" cy="165532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77" b="100000" l="0" r="100000">
                        <a14:foregroundMark x1="40928" y1="9235" x2="35443" y2="9668"/>
                        <a14:foregroundMark x1="34599" y1="6926" x2="31435" y2="8225"/>
                        <a14:foregroundMark x1="31646" y1="7359" x2="26371" y2="8514"/>
                        <a14:foregroundMark x1="27004" y1="3896" x2="39873" y2="2020"/>
                        <a14:foregroundMark x1="27426" y1="18759" x2="23629" y2="30880"/>
                        <a14:foregroundMark x1="35443" y1="43867" x2="35654" y2="41991"/>
                        <a14:foregroundMark x1="32911" y1="46032" x2="32911" y2="44733"/>
                        <a14:foregroundMark x1="31224" y1="1154" x2="36287" y2="433"/>
                        <a14:foregroundMark x1="87131" y1="79654" x2="86920" y2="76335"/>
                        <a14:foregroundMark x1="82489" y1="92496" x2="82489" y2="92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568" y="1845190"/>
            <a:ext cx="265535" cy="3882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/>
              <p:cNvSpPr/>
              <p:nvPr/>
            </p:nvSpPr>
            <p:spPr bwMode="auto">
              <a:xfrm>
                <a:off x="4499429" y="4687462"/>
                <a:ext cx="7261200" cy="1401096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Definition: </a:t>
                </a:r>
                <a:r>
                  <a:rPr lang="nb-NO" dirty="0"/>
                  <a:t>The </a:t>
                </a:r>
                <a:r>
                  <a:rPr lang="nb-NO" b="1" dirty="0"/>
                  <a:t>IND-CPA advantage</a:t>
                </a:r>
                <a:r>
                  <a:rPr lang="nb-NO" dirty="0"/>
                  <a:t> 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2⋅</m:t>
                          </m:r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1">
                                      <a:latin typeface="Cambria Math" panose="02040503050406030204" pitchFamily="18" charset="0"/>
                                    </a:rPr>
                                    <m:t>𝐄𝐱</m:t>
                                  </m:r>
                                  <m:sSubSup>
                                    <m:sSubSupPr>
                                      <m:ctrlPr>
                                        <a:rPr lang="nb-NO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nb-NO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nb-NO">
                                          <a:latin typeface="Cambria Math" panose="02040503050406030204" pitchFamily="18" charset="0"/>
                                        </a:rPr>
                                        <m:t>ind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–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cpa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b-NO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true</m:t>
                                  </m:r>
                                </m:e>
                              </m:d>
                            </m:e>
                          </m:func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ounded 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9429" y="4687462"/>
                <a:ext cx="7261200" cy="1401096"/>
              </a:xfrm>
              <a:prstGeom prst="round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Callout 22"/>
              <p:cNvSpPr/>
              <p:nvPr/>
            </p:nvSpPr>
            <p:spPr bwMode="auto">
              <a:xfrm>
                <a:off x="774385" y="3332666"/>
                <a:ext cx="4404262" cy="1752533"/>
              </a:xfrm>
              <a:prstGeom prst="wedgeEllipseCallout">
                <a:avLst>
                  <a:gd name="adj1" fmla="val 72602"/>
                  <a:gd name="adj2" fmla="val 66938"/>
                </a:avLst>
              </a:prstGeom>
              <a:solidFill>
                <a:srgbClr val="FCB4AA"/>
              </a:solidFill>
              <a:ln w="57150">
                <a:solidFill>
                  <a:srgbClr val="C00000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tlCol="0" anchor="ctr"/>
              <a:lstStyle/>
              <a:p>
                <a:r>
                  <a:rPr lang="en-US" dirty="0"/>
                  <a:t>Intuition: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IND-CPA secure 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ind</m:t>
                        </m:r>
                        <m:r>
                          <a:rPr lang="nb-N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­–</m:t>
                        </m:r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 is “small” for all </a:t>
                </a:r>
                <a:br>
                  <a:rPr lang="en-US" dirty="0"/>
                </a:br>
                <a:r>
                  <a:rPr lang="en-US" dirty="0"/>
                  <a:t>“reasonable”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Oval Callout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4385" y="3332666"/>
                <a:ext cx="4404262" cy="1752533"/>
              </a:xfrm>
              <a:prstGeom prst="wedgeEllipseCallout">
                <a:avLst>
                  <a:gd name="adj1" fmla="val 72602"/>
                  <a:gd name="adj2" fmla="val 66938"/>
                </a:avLst>
              </a:prstGeom>
              <a:blipFill rotWithShape="0">
                <a:blip r:embed="rId19"/>
                <a:stretch>
                  <a:fillRect/>
                </a:stretch>
              </a:blipFill>
              <a:ln w="57150">
                <a:solidFill>
                  <a:srgbClr val="C00000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90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1_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F80CA8B8-D88A-4F90-A944-3A97B4A00331}" vid="{37435797-98CB-4FFC-AF13-1FC647D06020}"/>
    </a:ext>
  </a:extLst>
</a:theme>
</file>

<file path=ppt/theme/theme2.xml><?xml version="1.0" encoding="utf-8"?>
<a:theme xmlns:a="http://schemas.openxmlformats.org/drawingml/2006/main" name="TEK4500-UIO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C000"/>
      </a:accent3>
      <a:accent4>
        <a:srgbClr val="7030A0"/>
      </a:accent4>
      <a:accent5>
        <a:srgbClr val="FF0000"/>
      </a:accent5>
      <a:accent6>
        <a:srgbClr val="EEF9F4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DFDA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>
            <a:ea typeface="Cambria Math" panose="02040503050406030204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0E1C8BE1-60D2-4044-BAB8-77C985F6EEA1}" vid="{D4B1BC77-4AE2-48B7-94A1-F92EDC65A8BB}"/>
    </a:ext>
  </a:extLst>
</a:theme>
</file>

<file path=ppt/theme/theme3.xml><?xml version="1.0" encoding="utf-8"?>
<a:theme xmlns:a="http://schemas.openxmlformats.org/drawingml/2006/main" name="2_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D98F6CE3-5215-439F-B83D-B99FB84D8141}" vid="{C3C4E773-9064-45BA-9BFA-72DEEDBB4312}"/>
    </a:ext>
  </a:extLst>
</a:theme>
</file>

<file path=ppt/theme/theme4.xml><?xml version="1.0" encoding="utf-8"?>
<a:theme xmlns:a="http://schemas.openxmlformats.org/drawingml/2006/main" name="3_TEK4500-UIO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C000"/>
      </a:accent3>
      <a:accent4>
        <a:srgbClr val="7030A0"/>
      </a:accent4>
      <a:accent5>
        <a:srgbClr val="FF0000"/>
      </a:accent5>
      <a:accent6>
        <a:srgbClr val="EEF9F4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DFDA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>
            <a:ea typeface="Cambria Math" panose="02040503050406030204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0E1C8BE1-60D2-4044-BAB8-77C985F6EEA1}" vid="{D4B1BC77-4AE2-48B7-94A1-F92EDC65A8B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TEK4500-UIO</Template>
  <TotalTime>6825</TotalTime>
  <Words>1698</Words>
  <Application>Microsoft Office PowerPoint</Application>
  <PresentationFormat>Widescreen</PresentationFormat>
  <Paragraphs>945</Paragraphs>
  <Slides>43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Arial</vt:lpstr>
      <vt:lpstr>Calibri</vt:lpstr>
      <vt:lpstr>Cambria</vt:lpstr>
      <vt:lpstr>Cambria Math</vt:lpstr>
      <vt:lpstr>Lucida Handwriting</vt:lpstr>
      <vt:lpstr>Times New Roman</vt:lpstr>
      <vt:lpstr>Wingdings</vt:lpstr>
      <vt:lpstr>1_TEK4500-UIO</vt:lpstr>
      <vt:lpstr>TEK4500-UIO</vt:lpstr>
      <vt:lpstr>2_TEK4500-UIO</vt:lpstr>
      <vt:lpstr>3_TEK4500-UIO</vt:lpstr>
      <vt:lpstr>Lecture 3 – Symmetric encryption, IND-CPA, CTR, CBC</vt:lpstr>
      <vt:lpstr>Basic goals of cryptography</vt:lpstr>
      <vt:lpstr>Encryption schemes – syntax </vt:lpstr>
      <vt:lpstr>Symmetric encryption – security definition</vt:lpstr>
      <vt:lpstr>Electronic Code Book (ECB) mode</vt:lpstr>
      <vt:lpstr>ECB problem</vt:lpstr>
      <vt:lpstr>Perfect privacy</vt:lpstr>
      <vt:lpstr>IND-CPA – indistinguishability against chosen-plaintext attacks </vt:lpstr>
      <vt:lpstr>IND-CPA – indistinguishability against chosen-plaintext attacks </vt:lpstr>
      <vt:lpstr>Example: IND-CPA insecurity of ECB mode</vt:lpstr>
      <vt:lpstr>Example: IND-CPA insecurity of ECB mode</vt:lpstr>
      <vt:lpstr>Consequences of the definition</vt:lpstr>
      <vt:lpstr>Semantic security</vt:lpstr>
      <vt:lpstr>Length-leaking attacks</vt:lpstr>
      <vt:lpstr>PowerPoint Presentation</vt:lpstr>
      <vt:lpstr>How to achieve non-deterministic encryption?</vt:lpstr>
      <vt:lpstr>CTR$ mode</vt:lpstr>
      <vt:lpstr>CTR$ mode</vt:lpstr>
      <vt:lpstr>CTR properties</vt:lpstr>
      <vt:lpstr>Modern approach to cryptography</vt:lpstr>
      <vt:lpstr>Security of CTR$</vt:lpstr>
      <vt:lpstr>Security of CTR$</vt:lpstr>
      <vt:lpstr>Security of CTR$</vt:lpstr>
      <vt:lpstr>Security of CTR$</vt:lpstr>
      <vt:lpstr>Security of CTR$ – proof idea</vt:lpstr>
      <vt:lpstr>Security of CTR$ – proof idea</vt:lpstr>
      <vt:lpstr>Security of CTR$ – proof idea</vt:lpstr>
      <vt:lpstr>Security of CTR$ – proof idea</vt:lpstr>
      <vt:lpstr>Security of CTR$ – proof idea</vt:lpstr>
      <vt:lpstr>Security of CTR$ – proof idea</vt:lpstr>
      <vt:lpstr>Security of CTR$ – proof idea</vt:lpstr>
      <vt:lpstr>Security of CTR$ – proof idea</vt:lpstr>
      <vt:lpstr>Security of CTR$ – proof idea</vt:lpstr>
      <vt:lpstr>Security of CTR$ – proof idea</vt:lpstr>
      <vt:lpstr>Nonce-based encryption</vt:lpstr>
      <vt:lpstr>CTR$ vs. (nonce-based) CTR</vt:lpstr>
      <vt:lpstr>Nonce-based CTR – IND-CPA security</vt:lpstr>
      <vt:lpstr>CBC$ – Cipher Block Chaining mode</vt:lpstr>
      <vt:lpstr>CBC$ – Cipher Block Chaining mode</vt:lpstr>
      <vt:lpstr>CBC</vt:lpstr>
      <vt:lpstr>IND-CPA – Indistinguishability against chosen-plaintext attacks </vt:lpstr>
      <vt:lpstr>IND-CCA – Indistinguishability against chosen-ciphertext attacks </vt:lpstr>
      <vt:lpstr>IND-CCA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hakoja</cp:lastModifiedBy>
  <cp:revision>363</cp:revision>
  <dcterms:created xsi:type="dcterms:W3CDTF">2020-06-02T10:31:43Z</dcterms:created>
  <dcterms:modified xsi:type="dcterms:W3CDTF">2022-09-07T16:53:41Z</dcterms:modified>
</cp:coreProperties>
</file>