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1"/>
    <p:sldMasterId id="2147483692" r:id="rId2"/>
    <p:sldMasterId id="2147483709" r:id="rId3"/>
  </p:sldMasterIdLst>
  <p:notesMasterIdLst>
    <p:notesMasterId r:id="rId61"/>
  </p:notesMasterIdLst>
  <p:handoutMasterIdLst>
    <p:handoutMasterId r:id="rId62"/>
  </p:handoutMasterIdLst>
  <p:sldIdLst>
    <p:sldId id="327" r:id="rId4"/>
    <p:sldId id="323" r:id="rId5"/>
    <p:sldId id="329" r:id="rId6"/>
    <p:sldId id="469" r:id="rId7"/>
    <p:sldId id="470" r:id="rId8"/>
    <p:sldId id="471" r:id="rId9"/>
    <p:sldId id="447" r:id="rId10"/>
    <p:sldId id="336" r:id="rId11"/>
    <p:sldId id="431" r:id="rId12"/>
    <p:sldId id="432" r:id="rId13"/>
    <p:sldId id="433" r:id="rId14"/>
    <p:sldId id="434" r:id="rId15"/>
    <p:sldId id="435" r:id="rId16"/>
    <p:sldId id="437" r:id="rId17"/>
    <p:sldId id="438" r:id="rId18"/>
    <p:sldId id="439" r:id="rId19"/>
    <p:sldId id="440" r:id="rId20"/>
    <p:sldId id="442" r:id="rId21"/>
    <p:sldId id="443" r:id="rId22"/>
    <p:sldId id="444" r:id="rId23"/>
    <p:sldId id="445" r:id="rId24"/>
    <p:sldId id="446" r:id="rId25"/>
    <p:sldId id="412" r:id="rId26"/>
    <p:sldId id="413" r:id="rId27"/>
    <p:sldId id="458" r:id="rId28"/>
    <p:sldId id="448" r:id="rId29"/>
    <p:sldId id="449" r:id="rId30"/>
    <p:sldId id="416" r:id="rId31"/>
    <p:sldId id="472" r:id="rId32"/>
    <p:sldId id="353" r:id="rId33"/>
    <p:sldId id="354" r:id="rId34"/>
    <p:sldId id="367" r:id="rId35"/>
    <p:sldId id="421" r:id="rId36"/>
    <p:sldId id="461" r:id="rId37"/>
    <p:sldId id="457" r:id="rId38"/>
    <p:sldId id="459" r:id="rId39"/>
    <p:sldId id="460" r:id="rId40"/>
    <p:sldId id="475" r:id="rId41"/>
    <p:sldId id="463" r:id="rId42"/>
    <p:sldId id="361" r:id="rId43"/>
    <p:sldId id="451" r:id="rId44"/>
    <p:sldId id="452" r:id="rId45"/>
    <p:sldId id="473" r:id="rId46"/>
    <p:sldId id="375" r:id="rId47"/>
    <p:sldId id="464" r:id="rId48"/>
    <p:sldId id="465" r:id="rId49"/>
    <p:sldId id="466" r:id="rId50"/>
    <p:sldId id="467" r:id="rId51"/>
    <p:sldId id="453" r:id="rId52"/>
    <p:sldId id="364" r:id="rId53"/>
    <p:sldId id="370" r:id="rId54"/>
    <p:sldId id="454" r:id="rId55"/>
    <p:sldId id="455" r:id="rId56"/>
    <p:sldId id="456" r:id="rId57"/>
    <p:sldId id="474" r:id="rId58"/>
    <p:sldId id="429" r:id="rId59"/>
    <p:sldId id="376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koja" initials="h" lastIdx="1" clrIdx="0">
    <p:extLst>
      <p:ext uri="{19B8F6BF-5375-455C-9EA6-DF929625EA0E}">
        <p15:presenceInfo xmlns:p15="http://schemas.microsoft.com/office/powerpoint/2012/main" userId="hakoj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6F4"/>
    <a:srgbClr val="D6D6F5"/>
    <a:srgbClr val="FFF2CC"/>
    <a:srgbClr val="FBFBFB"/>
    <a:srgbClr val="F9DB8F"/>
    <a:srgbClr val="FCF600"/>
    <a:srgbClr val="FFD1C9"/>
    <a:srgbClr val="FFDFDA"/>
    <a:srgbClr val="FFF1EF"/>
    <a:srgbClr val="FCED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75" autoAdjust="0"/>
    <p:restoredTop sz="83303" autoAdjust="0"/>
  </p:normalViewPr>
  <p:slideViewPr>
    <p:cSldViewPr snapToGrid="0" showGuides="1">
      <p:cViewPr>
        <p:scale>
          <a:sx n="75" d="100"/>
          <a:sy n="75" d="100"/>
        </p:scale>
        <p:origin x="360" y="-15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commentAuthors" Target="commentAuthor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CD62D-4B77-4A2F-93D6-13F9CCFC96B4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3420A-E794-4D2D-BB9A-E2B1E30EB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77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0113F-90F5-4A43-9A5C-028416E777E5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0BB4F-27F5-4A35-A00F-14A545D56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20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0024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7599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6133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can't the attacker just change </a:t>
            </a:r>
            <a:r>
              <a:rPr lang="en-US" dirty="0" err="1"/>
              <a:t>sn</a:t>
            </a:r>
            <a:r>
              <a:rPr lang="en-US" dirty="0"/>
              <a:t> to 105? Because of AES-GCM!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335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32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82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167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86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74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Example: Filenames of (encrypted)</a:t>
            </a:r>
            <a:r>
              <a:rPr lang="en-US" baseline="0" dirty="0"/>
              <a:t> files on disk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61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548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58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2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TEK 4500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37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TEK 4500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85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TEK 4500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1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371600"/>
            <a:ext cx="5080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371600"/>
            <a:ext cx="508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10000"/>
            <a:ext cx="508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TEK 4500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371600"/>
            <a:ext cx="10363200" cy="47244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TEK 4500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24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1" y="278295"/>
            <a:ext cx="11137237" cy="457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3392" y="1371600"/>
            <a:ext cx="6201478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0156" y="1371600"/>
            <a:ext cx="4710473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347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996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9233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895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5485309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371600"/>
            <a:ext cx="5512228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476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0170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377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782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8313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945146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TEK 4500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6244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TEK 4500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2589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TEK 4500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4389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TEK 4500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739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371600"/>
            <a:ext cx="5080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371600"/>
            <a:ext cx="508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10000"/>
            <a:ext cx="508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TEK 4500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885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371600"/>
            <a:ext cx="10363200" cy="47244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TEK 4500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8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0872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1" y="278295"/>
            <a:ext cx="11137237" cy="457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3392" y="1371600"/>
            <a:ext cx="6201478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0156" y="1371600"/>
            <a:ext cx="4710473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8359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25042428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355185" y="6386992"/>
            <a:ext cx="570544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2954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296995" y="6386992"/>
            <a:ext cx="628733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6129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5485309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371600"/>
            <a:ext cx="5512228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119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7046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831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384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187733" y="4118861"/>
            <a:ext cx="7751762" cy="1776412"/>
          </a:xfrm>
        </p:spPr>
        <p:txBody>
          <a:bodyPr/>
          <a:lstStyle>
            <a:lvl1pPr algn="ctr">
              <a:defRPr sz="3200" b="1"/>
            </a:lvl1pPr>
            <a:lvl2pPr algn="ctr">
              <a:defRPr sz="2800" b="1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5718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5485309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371600"/>
            <a:ext cx="5512228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851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503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660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760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95182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TEK 4500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73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720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578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363497" y="6386992"/>
            <a:ext cx="562231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580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18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akon.jacobsen@its.uio.n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3.xml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3.xml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3.xml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3.xml"/><Relationship Id="rId6" Type="http://schemas.microsoft.com/office/2007/relationships/hdphoto" Target="../media/hdphoto4.wdp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3.xml"/><Relationship Id="rId5" Type="http://schemas.microsoft.com/office/2007/relationships/hdphoto" Target="../media/hdphoto4.wdp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3.xml"/><Relationship Id="rId6" Type="http://schemas.microsoft.com/office/2007/relationships/hdphoto" Target="../media/hdphoto4.wdp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3.xml"/><Relationship Id="rId6" Type="http://schemas.microsoft.com/office/2007/relationships/hdphoto" Target="../media/hdphoto4.wdp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3.xml"/><Relationship Id="rId6" Type="http://schemas.microsoft.com/office/2007/relationships/hdphoto" Target="../media/hdphoto4.wdp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3.xml"/><Relationship Id="rId6" Type="http://schemas.microsoft.com/office/2007/relationships/hdphoto" Target="../media/hdphoto4.wdp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4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4.png"/><Relationship Id="rId5" Type="http://schemas.openxmlformats.org/officeDocument/2006/relationships/image" Target="../media/image25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4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4.png"/><Relationship Id="rId5" Type="http://schemas.openxmlformats.org/officeDocument/2006/relationships/image" Target="../media/image25.jpe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205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7.png"/><Relationship Id="rId5" Type="http://schemas.openxmlformats.org/officeDocument/2006/relationships/image" Target="../media/image203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4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6" Type="http://schemas.microsoft.com/office/2007/relationships/hdphoto" Target="../media/hdphoto5.wdp"/><Relationship Id="rId5" Type="http://schemas.openxmlformats.org/officeDocument/2006/relationships/image" Target="../media/image27.png"/><Relationship Id="rId10" Type="http://schemas.openxmlformats.org/officeDocument/2006/relationships/image" Target="../media/image320.png"/><Relationship Id="rId4" Type="http://schemas.openxmlformats.org/officeDocument/2006/relationships/image" Target="../media/image350.png"/><Relationship Id="rId9" Type="http://schemas.openxmlformats.org/officeDocument/2006/relationships/image" Target="../media/image360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png"/><Relationship Id="rId3" Type="http://schemas.openxmlformats.org/officeDocument/2006/relationships/image" Target="../media/image1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80.png"/><Relationship Id="rId11" Type="http://schemas.openxmlformats.org/officeDocument/2006/relationships/image" Target="../media/image28.png"/><Relationship Id="rId5" Type="http://schemas.openxmlformats.org/officeDocument/2006/relationships/image" Target="../media/image34.png"/><Relationship Id="rId10" Type="http://schemas.openxmlformats.org/officeDocument/2006/relationships/image" Target="../media/image320.png"/><Relationship Id="rId4" Type="http://schemas.microsoft.com/office/2007/relationships/hdphoto" Target="../media/hdphoto1.wdp"/><Relationship Id="rId9" Type="http://schemas.openxmlformats.org/officeDocument/2006/relationships/image" Target="../media/image360.png"/><Relationship Id="rId14" Type="http://schemas.microsoft.com/office/2007/relationships/hdphoto" Target="../media/hdphoto5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6.png"/><Relationship Id="rId3" Type="http://schemas.openxmlformats.org/officeDocument/2006/relationships/image" Target="../media/image31.png"/><Relationship Id="rId7" Type="http://schemas.openxmlformats.org/officeDocument/2006/relationships/image" Target="../media/image39.png"/><Relationship Id="rId12" Type="http://schemas.openxmlformats.org/officeDocument/2006/relationships/image" Target="../media/image4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8.png"/><Relationship Id="rId11" Type="http://schemas.openxmlformats.org/officeDocument/2006/relationships/image" Target="../media/image44.png"/><Relationship Id="rId5" Type="http://schemas.openxmlformats.org/officeDocument/2006/relationships/image" Target="../media/image33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2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.png"/><Relationship Id="rId11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50.png"/><Relationship Id="rId5" Type="http://schemas.openxmlformats.org/officeDocument/2006/relationships/image" Target="../media/image470.png"/><Relationship Id="rId4" Type="http://schemas.openxmlformats.org/officeDocument/2006/relationships/image" Target="../media/image39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1.png"/><Relationship Id="rId7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500.png"/><Relationship Id="rId5" Type="http://schemas.openxmlformats.org/officeDocument/2006/relationships/image" Target="../media/image490.png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2.xml"/><Relationship Id="rId6" Type="http://schemas.microsoft.com/office/2007/relationships/hdphoto" Target="../media/hdphoto4.wdp"/><Relationship Id="rId5" Type="http://schemas.openxmlformats.org/officeDocument/2006/relationships/image" Target="../media/image24.png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51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35.png"/><Relationship Id="rId7" Type="http://schemas.openxmlformats.org/officeDocument/2006/relationships/image" Target="../media/image75.png"/><Relationship Id="rId2" Type="http://schemas.openxmlformats.org/officeDocument/2006/relationships/image" Target="../media/image711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1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81.png"/><Relationship Id="rId7" Type="http://schemas.openxmlformats.org/officeDocument/2006/relationships/image" Target="../media/image75.png"/><Relationship Id="rId12" Type="http://schemas.openxmlformats.org/officeDocument/2006/relationships/image" Target="../media/image84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83.png"/><Relationship Id="rId10" Type="http://schemas.openxmlformats.org/officeDocument/2006/relationships/image" Target="../media/image78.png"/><Relationship Id="rId4" Type="http://schemas.openxmlformats.org/officeDocument/2006/relationships/image" Target="../media/image82.png"/><Relationship Id="rId9" Type="http://schemas.openxmlformats.org/officeDocument/2006/relationships/image" Target="../media/image7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57.png"/><Relationship Id="rId3" Type="http://schemas.openxmlformats.org/officeDocument/2006/relationships/image" Target="../media/image86.png"/><Relationship Id="rId7" Type="http://schemas.openxmlformats.org/officeDocument/2006/relationships/image" Target="../media/image75.png"/><Relationship Id="rId12" Type="http://schemas.openxmlformats.org/officeDocument/2006/relationships/image" Target="../media/image89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74.png"/><Relationship Id="rId11" Type="http://schemas.openxmlformats.org/officeDocument/2006/relationships/image" Target="../media/image84.png"/><Relationship Id="rId5" Type="http://schemas.openxmlformats.org/officeDocument/2006/relationships/image" Target="../media/image88.png"/><Relationship Id="rId10" Type="http://schemas.openxmlformats.org/officeDocument/2006/relationships/image" Target="../media/image79.png"/><Relationship Id="rId4" Type="http://schemas.openxmlformats.org/officeDocument/2006/relationships/image" Target="../media/image87.png"/><Relationship Id="rId9" Type="http://schemas.openxmlformats.org/officeDocument/2006/relationships/image" Target="../media/image7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670.png"/><Relationship Id="rId18" Type="http://schemas.openxmlformats.org/officeDocument/2006/relationships/image" Target="../media/image720.png"/><Relationship Id="rId26" Type="http://schemas.openxmlformats.org/officeDocument/2006/relationships/image" Target="../media/image101.png"/><Relationship Id="rId3" Type="http://schemas.openxmlformats.org/officeDocument/2006/relationships/image" Target="../media/image93.png"/><Relationship Id="rId21" Type="http://schemas.openxmlformats.org/officeDocument/2006/relationships/image" Target="../media/image750.png"/><Relationship Id="rId7" Type="http://schemas.openxmlformats.org/officeDocument/2006/relationships/image" Target="../media/image97.png"/><Relationship Id="rId12" Type="http://schemas.openxmlformats.org/officeDocument/2006/relationships/image" Target="../media/image660.png"/><Relationship Id="rId17" Type="http://schemas.openxmlformats.org/officeDocument/2006/relationships/image" Target="../media/image710.png"/><Relationship Id="rId25" Type="http://schemas.openxmlformats.org/officeDocument/2006/relationships/image" Target="../media/image79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700.png"/><Relationship Id="rId20" Type="http://schemas.openxmlformats.org/officeDocument/2006/relationships/image" Target="../media/image740.png"/><Relationship Id="rId29" Type="http://schemas.openxmlformats.org/officeDocument/2006/relationships/image" Target="../media/image104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96.png"/><Relationship Id="rId24" Type="http://schemas.openxmlformats.org/officeDocument/2006/relationships/image" Target="../media/image780.png"/><Relationship Id="rId32" Type="http://schemas.openxmlformats.org/officeDocument/2006/relationships/image" Target="../media/image108.png"/><Relationship Id="rId5" Type="http://schemas.openxmlformats.org/officeDocument/2006/relationships/image" Target="../media/image95.png"/><Relationship Id="rId15" Type="http://schemas.openxmlformats.org/officeDocument/2006/relationships/image" Target="../media/image690.png"/><Relationship Id="rId28" Type="http://schemas.openxmlformats.org/officeDocument/2006/relationships/image" Target="../media/image103.png"/><Relationship Id="rId19" Type="http://schemas.openxmlformats.org/officeDocument/2006/relationships/image" Target="../media/image730.png"/><Relationship Id="rId31" Type="http://schemas.openxmlformats.org/officeDocument/2006/relationships/image" Target="../media/image107.png"/><Relationship Id="rId4" Type="http://schemas.openxmlformats.org/officeDocument/2006/relationships/image" Target="../media/image94.png"/><Relationship Id="rId14" Type="http://schemas.openxmlformats.org/officeDocument/2006/relationships/image" Target="../media/image100.png"/><Relationship Id="rId22" Type="http://schemas.openxmlformats.org/officeDocument/2006/relationships/image" Target="../media/image760.png"/><Relationship Id="rId27" Type="http://schemas.openxmlformats.org/officeDocument/2006/relationships/image" Target="../media/image102.png"/><Relationship Id="rId30" Type="http://schemas.openxmlformats.org/officeDocument/2006/relationships/image" Target="../media/image105.png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0.png"/><Relationship Id="rId26" Type="http://schemas.openxmlformats.org/officeDocument/2006/relationships/image" Target="../media/image113.png"/><Relationship Id="rId3" Type="http://schemas.openxmlformats.org/officeDocument/2006/relationships/image" Target="../media/image94.png"/><Relationship Id="rId21" Type="http://schemas.openxmlformats.org/officeDocument/2006/relationships/image" Target="../media/image750.png"/><Relationship Id="rId7" Type="http://schemas.openxmlformats.org/officeDocument/2006/relationships/image" Target="../media/image99.png"/><Relationship Id="rId12" Type="http://schemas.openxmlformats.org/officeDocument/2006/relationships/image" Target="../media/image660.png"/><Relationship Id="rId17" Type="http://schemas.openxmlformats.org/officeDocument/2006/relationships/image" Target="../media/image710.png"/><Relationship Id="rId25" Type="http://schemas.openxmlformats.org/officeDocument/2006/relationships/image" Target="../media/image112.png"/><Relationship Id="rId2" Type="http://schemas.openxmlformats.org/officeDocument/2006/relationships/image" Target="../media/image93.png"/><Relationship Id="rId29" Type="http://schemas.openxmlformats.org/officeDocument/2006/relationships/image" Target="../media/image105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97.png"/><Relationship Id="rId24" Type="http://schemas.openxmlformats.org/officeDocument/2006/relationships/image" Target="../media/image780.png"/><Relationship Id="rId32" Type="http://schemas.openxmlformats.org/officeDocument/2006/relationships/image" Target="../media/image92.png"/><Relationship Id="rId5" Type="http://schemas.openxmlformats.org/officeDocument/2006/relationships/image" Target="../media/image96.png"/><Relationship Id="rId15" Type="http://schemas.openxmlformats.org/officeDocument/2006/relationships/image" Target="../media/image690.png"/><Relationship Id="rId28" Type="http://schemas.openxmlformats.org/officeDocument/2006/relationships/image" Target="../media/image104.png"/><Relationship Id="rId19" Type="http://schemas.openxmlformats.org/officeDocument/2006/relationships/image" Target="../media/image730.png"/><Relationship Id="rId31" Type="http://schemas.openxmlformats.org/officeDocument/2006/relationships/image" Target="../media/image115.png"/><Relationship Id="rId4" Type="http://schemas.openxmlformats.org/officeDocument/2006/relationships/image" Target="../media/image95.png"/><Relationship Id="rId14" Type="http://schemas.openxmlformats.org/officeDocument/2006/relationships/image" Target="../media/image111.png"/><Relationship Id="rId27" Type="http://schemas.openxmlformats.org/officeDocument/2006/relationships/image" Target="../media/image103.png"/><Relationship Id="rId30" Type="http://schemas.openxmlformats.org/officeDocument/2006/relationships/image" Target="../media/image114.png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70.png"/><Relationship Id="rId18" Type="http://schemas.openxmlformats.org/officeDocument/2006/relationships/image" Target="../media/image720.png"/><Relationship Id="rId26" Type="http://schemas.openxmlformats.org/officeDocument/2006/relationships/image" Target="../media/image590.png"/><Relationship Id="rId39" Type="http://schemas.openxmlformats.org/officeDocument/2006/relationships/image" Target="../media/image109.png"/><Relationship Id="rId3" Type="http://schemas.openxmlformats.org/officeDocument/2006/relationships/image" Target="../media/image117.png"/><Relationship Id="rId21" Type="http://schemas.openxmlformats.org/officeDocument/2006/relationships/image" Target="../media/image750.png"/><Relationship Id="rId34" Type="http://schemas.openxmlformats.org/officeDocument/2006/relationships/image" Target="../media/image61.png"/><Relationship Id="rId42" Type="http://schemas.openxmlformats.org/officeDocument/2006/relationships/image" Target="../media/image65.png"/><Relationship Id="rId7" Type="http://schemas.openxmlformats.org/officeDocument/2006/relationships/image" Target="../media/image121.png"/><Relationship Id="rId12" Type="http://schemas.openxmlformats.org/officeDocument/2006/relationships/image" Target="../media/image660.png"/><Relationship Id="rId17" Type="http://schemas.openxmlformats.org/officeDocument/2006/relationships/image" Target="../media/image710.png"/><Relationship Id="rId25" Type="http://schemas.openxmlformats.org/officeDocument/2006/relationships/image" Target="../media/image790.png"/><Relationship Id="rId33" Type="http://schemas.openxmlformats.org/officeDocument/2006/relationships/image" Target="../media/image60.png"/><Relationship Id="rId2" Type="http://schemas.openxmlformats.org/officeDocument/2006/relationships/image" Target="../media/image116.png"/><Relationship Id="rId16" Type="http://schemas.openxmlformats.org/officeDocument/2006/relationships/image" Target="../media/image700.png"/><Relationship Id="rId20" Type="http://schemas.openxmlformats.org/officeDocument/2006/relationships/image" Target="../media/image740.png"/><Relationship Id="rId29" Type="http://schemas.openxmlformats.org/officeDocument/2006/relationships/image" Target="../media/image104.png"/><Relationship Id="rId41" Type="http://schemas.openxmlformats.org/officeDocument/2006/relationships/image" Target="../media/image127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20.png"/><Relationship Id="rId24" Type="http://schemas.openxmlformats.org/officeDocument/2006/relationships/image" Target="../media/image780.png"/><Relationship Id="rId32" Type="http://schemas.openxmlformats.org/officeDocument/2006/relationships/image" Target="../media/image108.png"/><Relationship Id="rId37" Type="http://schemas.openxmlformats.org/officeDocument/2006/relationships/image" Target="../media/image64.png"/><Relationship Id="rId5" Type="http://schemas.openxmlformats.org/officeDocument/2006/relationships/image" Target="../media/image119.png"/><Relationship Id="rId15" Type="http://schemas.openxmlformats.org/officeDocument/2006/relationships/image" Target="../media/image690.png"/><Relationship Id="rId28" Type="http://schemas.openxmlformats.org/officeDocument/2006/relationships/image" Target="../media/image103.png"/><Relationship Id="rId36" Type="http://schemas.openxmlformats.org/officeDocument/2006/relationships/image" Target="../media/image63.png"/><Relationship Id="rId19" Type="http://schemas.openxmlformats.org/officeDocument/2006/relationships/image" Target="../media/image730.png"/><Relationship Id="rId31" Type="http://schemas.openxmlformats.org/officeDocument/2006/relationships/image" Target="../media/image107.png"/><Relationship Id="rId4" Type="http://schemas.openxmlformats.org/officeDocument/2006/relationships/image" Target="../media/image118.png"/><Relationship Id="rId14" Type="http://schemas.openxmlformats.org/officeDocument/2006/relationships/image" Target="../media/image100.png"/><Relationship Id="rId22" Type="http://schemas.openxmlformats.org/officeDocument/2006/relationships/image" Target="../media/image760.png"/><Relationship Id="rId27" Type="http://schemas.openxmlformats.org/officeDocument/2006/relationships/image" Target="../media/image102.png"/><Relationship Id="rId30" Type="http://schemas.openxmlformats.org/officeDocument/2006/relationships/image" Target="../media/image105.png"/><Relationship Id="rId35" Type="http://schemas.openxmlformats.org/officeDocument/2006/relationships/image" Target="../media/image62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670.png"/><Relationship Id="rId18" Type="http://schemas.openxmlformats.org/officeDocument/2006/relationships/image" Target="../media/image720.png"/><Relationship Id="rId26" Type="http://schemas.openxmlformats.org/officeDocument/2006/relationships/image" Target="../media/image101.png"/><Relationship Id="rId3" Type="http://schemas.openxmlformats.org/officeDocument/2006/relationships/image" Target="../media/image93.png"/><Relationship Id="rId21" Type="http://schemas.openxmlformats.org/officeDocument/2006/relationships/image" Target="../media/image750.png"/><Relationship Id="rId34" Type="http://schemas.openxmlformats.org/officeDocument/2006/relationships/image" Target="../media/image67.png"/><Relationship Id="rId7" Type="http://schemas.openxmlformats.org/officeDocument/2006/relationships/image" Target="../media/image97.png"/><Relationship Id="rId12" Type="http://schemas.openxmlformats.org/officeDocument/2006/relationships/image" Target="../media/image660.png"/><Relationship Id="rId17" Type="http://schemas.openxmlformats.org/officeDocument/2006/relationships/image" Target="../media/image710.png"/><Relationship Id="rId25" Type="http://schemas.openxmlformats.org/officeDocument/2006/relationships/image" Target="../media/image790.png"/><Relationship Id="rId33" Type="http://schemas.openxmlformats.org/officeDocument/2006/relationships/image" Target="../media/image66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700.png"/><Relationship Id="rId20" Type="http://schemas.openxmlformats.org/officeDocument/2006/relationships/image" Target="../media/image740.png"/><Relationship Id="rId29" Type="http://schemas.openxmlformats.org/officeDocument/2006/relationships/image" Target="../media/image104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96.png"/><Relationship Id="rId24" Type="http://schemas.openxmlformats.org/officeDocument/2006/relationships/image" Target="../media/image780.png"/><Relationship Id="rId32" Type="http://schemas.openxmlformats.org/officeDocument/2006/relationships/image" Target="../media/image108.png"/><Relationship Id="rId5" Type="http://schemas.openxmlformats.org/officeDocument/2006/relationships/image" Target="../media/image95.png"/><Relationship Id="rId15" Type="http://schemas.openxmlformats.org/officeDocument/2006/relationships/image" Target="../media/image690.png"/><Relationship Id="rId28" Type="http://schemas.openxmlformats.org/officeDocument/2006/relationships/image" Target="../media/image103.png"/><Relationship Id="rId19" Type="http://schemas.openxmlformats.org/officeDocument/2006/relationships/image" Target="../media/image730.png"/><Relationship Id="rId31" Type="http://schemas.openxmlformats.org/officeDocument/2006/relationships/image" Target="../media/image107.png"/><Relationship Id="rId4" Type="http://schemas.openxmlformats.org/officeDocument/2006/relationships/image" Target="../media/image94.png"/><Relationship Id="rId14" Type="http://schemas.openxmlformats.org/officeDocument/2006/relationships/image" Target="../media/image100.png"/><Relationship Id="rId22" Type="http://schemas.openxmlformats.org/officeDocument/2006/relationships/image" Target="../media/image760.png"/><Relationship Id="rId27" Type="http://schemas.openxmlformats.org/officeDocument/2006/relationships/image" Target="../media/image102.png"/><Relationship Id="rId30" Type="http://schemas.openxmlformats.org/officeDocument/2006/relationships/image" Target="../media/image105.png"/><Relationship Id="rId35" Type="http://schemas.openxmlformats.org/officeDocument/2006/relationships/image" Target="../media/image6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13" Type="http://schemas.openxmlformats.org/officeDocument/2006/relationships/image" Target="../media/image133.png"/><Relationship Id="rId26" Type="http://schemas.openxmlformats.org/officeDocument/2006/relationships/image" Target="../media/image138.png"/><Relationship Id="rId3" Type="http://schemas.openxmlformats.org/officeDocument/2006/relationships/image" Target="../media/image1270.png"/><Relationship Id="rId21" Type="http://schemas.openxmlformats.org/officeDocument/2006/relationships/image" Target="../media/image750.png"/><Relationship Id="rId7" Type="http://schemas.openxmlformats.org/officeDocument/2006/relationships/image" Target="../media/image131.png"/><Relationship Id="rId12" Type="http://schemas.openxmlformats.org/officeDocument/2006/relationships/image" Target="../media/image660.png"/><Relationship Id="rId17" Type="http://schemas.openxmlformats.org/officeDocument/2006/relationships/image" Target="../media/image710.png"/><Relationship Id="rId25" Type="http://schemas.openxmlformats.org/officeDocument/2006/relationships/image" Target="../media/image137.png"/><Relationship Id="rId33" Type="http://schemas.openxmlformats.org/officeDocument/2006/relationships/image" Target="../media/image69.png"/><Relationship Id="rId2" Type="http://schemas.openxmlformats.org/officeDocument/2006/relationships/image" Target="../media/image128.png"/><Relationship Id="rId16" Type="http://schemas.openxmlformats.org/officeDocument/2006/relationships/image" Target="../media/image135.png"/><Relationship Id="rId29" Type="http://schemas.openxmlformats.org/officeDocument/2006/relationships/image" Target="../media/image141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30.png"/><Relationship Id="rId24" Type="http://schemas.openxmlformats.org/officeDocument/2006/relationships/image" Target="../media/image780.png"/><Relationship Id="rId32" Type="http://schemas.openxmlformats.org/officeDocument/2006/relationships/image" Target="../media/image144.png"/><Relationship Id="rId5" Type="http://schemas.openxmlformats.org/officeDocument/2006/relationships/image" Target="../media/image129.png"/><Relationship Id="rId15" Type="http://schemas.openxmlformats.org/officeDocument/2006/relationships/image" Target="../media/image690.png"/><Relationship Id="rId28" Type="http://schemas.openxmlformats.org/officeDocument/2006/relationships/image" Target="../media/image140.png"/><Relationship Id="rId19" Type="http://schemas.openxmlformats.org/officeDocument/2006/relationships/image" Target="../media/image730.png"/><Relationship Id="rId31" Type="http://schemas.openxmlformats.org/officeDocument/2006/relationships/image" Target="../media/image143.png"/><Relationship Id="rId4" Type="http://schemas.openxmlformats.org/officeDocument/2006/relationships/image" Target="../media/image1280.png"/><Relationship Id="rId14" Type="http://schemas.openxmlformats.org/officeDocument/2006/relationships/image" Target="../media/image134.png"/><Relationship Id="rId22" Type="http://schemas.openxmlformats.org/officeDocument/2006/relationships/image" Target="../media/image136.png"/><Relationship Id="rId27" Type="http://schemas.openxmlformats.org/officeDocument/2006/relationships/image" Target="../media/image139.png"/><Relationship Id="rId30" Type="http://schemas.openxmlformats.org/officeDocument/2006/relationships/image" Target="../media/image14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7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7" Type="http://schemas.openxmlformats.org/officeDocument/2006/relationships/image" Target="../media/image9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75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47.png"/><Relationship Id="rId18" Type="http://schemas.openxmlformats.org/officeDocument/2006/relationships/image" Target="../media/image152.png"/><Relationship Id="rId26" Type="http://schemas.openxmlformats.org/officeDocument/2006/relationships/image" Target="../media/image160.png"/><Relationship Id="rId3" Type="http://schemas.openxmlformats.org/officeDocument/2006/relationships/image" Target="../media/image910.png"/><Relationship Id="rId21" Type="http://schemas.openxmlformats.org/officeDocument/2006/relationships/image" Target="../media/image155.png"/><Relationship Id="rId7" Type="http://schemas.openxmlformats.org/officeDocument/2006/relationships/image" Target="../media/image123.png"/><Relationship Id="rId12" Type="http://schemas.openxmlformats.org/officeDocument/2006/relationships/image" Target="../media/image146.png"/><Relationship Id="rId17" Type="http://schemas.openxmlformats.org/officeDocument/2006/relationships/image" Target="../media/image151.png"/><Relationship Id="rId25" Type="http://schemas.openxmlformats.org/officeDocument/2006/relationships/image" Target="../media/image159.png"/><Relationship Id="rId2" Type="http://schemas.openxmlformats.org/officeDocument/2006/relationships/image" Target="../media/image900.png"/><Relationship Id="rId16" Type="http://schemas.openxmlformats.org/officeDocument/2006/relationships/image" Target="../media/image150.png"/><Relationship Id="rId20" Type="http://schemas.openxmlformats.org/officeDocument/2006/relationships/image" Target="../media/image154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22.png"/><Relationship Id="rId11" Type="http://schemas.openxmlformats.org/officeDocument/2006/relationships/image" Target="../media/image145.png"/><Relationship Id="rId24" Type="http://schemas.openxmlformats.org/officeDocument/2006/relationships/image" Target="../media/image158.png"/><Relationship Id="rId5" Type="http://schemas.openxmlformats.org/officeDocument/2006/relationships/image" Target="../media/image106.png"/><Relationship Id="rId15" Type="http://schemas.openxmlformats.org/officeDocument/2006/relationships/image" Target="../media/image149.png"/><Relationship Id="rId23" Type="http://schemas.openxmlformats.org/officeDocument/2006/relationships/image" Target="../media/image157.png"/><Relationship Id="rId10" Type="http://schemas.openxmlformats.org/officeDocument/2006/relationships/image" Target="../media/image126.png"/><Relationship Id="rId19" Type="http://schemas.openxmlformats.org/officeDocument/2006/relationships/image" Target="../media/image153.png"/><Relationship Id="rId4" Type="http://schemas.openxmlformats.org/officeDocument/2006/relationships/image" Target="../media/image98.png"/><Relationship Id="rId9" Type="http://schemas.openxmlformats.org/officeDocument/2006/relationships/image" Target="../media/image125.png"/><Relationship Id="rId14" Type="http://schemas.openxmlformats.org/officeDocument/2006/relationships/image" Target="../media/image148.png"/><Relationship Id="rId22" Type="http://schemas.openxmlformats.org/officeDocument/2006/relationships/image" Target="../media/image156.png"/><Relationship Id="rId27" Type="http://schemas.openxmlformats.org/officeDocument/2006/relationships/image" Target="../media/image16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3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png"/><Relationship Id="rId13" Type="http://schemas.openxmlformats.org/officeDocument/2006/relationships/image" Target="../media/image172.png"/><Relationship Id="rId18" Type="http://schemas.openxmlformats.org/officeDocument/2006/relationships/image" Target="../media/image177.png"/><Relationship Id="rId3" Type="http://schemas.openxmlformats.org/officeDocument/2006/relationships/image" Target="../media/image1390.png"/><Relationship Id="rId21" Type="http://schemas.openxmlformats.org/officeDocument/2006/relationships/image" Target="../media/image180.png"/><Relationship Id="rId7" Type="http://schemas.openxmlformats.org/officeDocument/2006/relationships/image" Target="../media/image166.png"/><Relationship Id="rId12" Type="http://schemas.openxmlformats.org/officeDocument/2006/relationships/image" Target="../media/image171.png"/><Relationship Id="rId17" Type="http://schemas.openxmlformats.org/officeDocument/2006/relationships/image" Target="../media/image176.png"/><Relationship Id="rId2" Type="http://schemas.openxmlformats.org/officeDocument/2006/relationships/image" Target="../media/image162.png"/><Relationship Id="rId16" Type="http://schemas.openxmlformats.org/officeDocument/2006/relationships/image" Target="../media/image175.png"/><Relationship Id="rId20" Type="http://schemas.openxmlformats.org/officeDocument/2006/relationships/image" Target="../media/image179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65.png"/><Relationship Id="rId11" Type="http://schemas.openxmlformats.org/officeDocument/2006/relationships/image" Target="../media/image170.png"/><Relationship Id="rId5" Type="http://schemas.openxmlformats.org/officeDocument/2006/relationships/image" Target="../media/image164.png"/><Relationship Id="rId15" Type="http://schemas.openxmlformats.org/officeDocument/2006/relationships/image" Target="../media/image174.png"/><Relationship Id="rId23" Type="http://schemas.openxmlformats.org/officeDocument/2006/relationships/image" Target="../media/image182.png"/><Relationship Id="rId10" Type="http://schemas.openxmlformats.org/officeDocument/2006/relationships/image" Target="../media/image169.png"/><Relationship Id="rId19" Type="http://schemas.openxmlformats.org/officeDocument/2006/relationships/image" Target="../media/image178.png"/><Relationship Id="rId4" Type="http://schemas.openxmlformats.org/officeDocument/2006/relationships/image" Target="../media/image163.png"/><Relationship Id="rId9" Type="http://schemas.openxmlformats.org/officeDocument/2006/relationships/image" Target="../media/image168.png"/><Relationship Id="rId14" Type="http://schemas.openxmlformats.org/officeDocument/2006/relationships/image" Target="../media/image173.png"/><Relationship Id="rId22" Type="http://schemas.openxmlformats.org/officeDocument/2006/relationships/image" Target="../media/image181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png"/><Relationship Id="rId13" Type="http://schemas.openxmlformats.org/officeDocument/2006/relationships/image" Target="../media/image210.png"/><Relationship Id="rId3" Type="http://schemas.openxmlformats.org/officeDocument/2006/relationships/image" Target="../media/image197.png"/><Relationship Id="rId7" Type="http://schemas.openxmlformats.org/officeDocument/2006/relationships/image" Target="../media/image202.png"/><Relationship Id="rId12" Type="http://schemas.openxmlformats.org/officeDocument/2006/relationships/image" Target="../media/image209.png"/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00.png"/><Relationship Id="rId11" Type="http://schemas.openxmlformats.org/officeDocument/2006/relationships/image" Target="../media/image208.png"/><Relationship Id="rId5" Type="http://schemas.openxmlformats.org/officeDocument/2006/relationships/image" Target="../media/image199.png"/><Relationship Id="rId15" Type="http://schemas.openxmlformats.org/officeDocument/2006/relationships/image" Target="../media/image212.png"/><Relationship Id="rId10" Type="http://schemas.openxmlformats.org/officeDocument/2006/relationships/image" Target="../media/image207.png"/><Relationship Id="rId4" Type="http://schemas.openxmlformats.org/officeDocument/2006/relationships/image" Target="../media/image198.png"/><Relationship Id="rId9" Type="http://schemas.openxmlformats.org/officeDocument/2006/relationships/image" Target="../media/image206.png"/><Relationship Id="rId14" Type="http://schemas.openxmlformats.org/officeDocument/2006/relationships/image" Target="../media/image211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png"/><Relationship Id="rId13" Type="http://schemas.openxmlformats.org/officeDocument/2006/relationships/image" Target="../media/image217.png"/><Relationship Id="rId3" Type="http://schemas.openxmlformats.org/officeDocument/2006/relationships/image" Target="../media/image197.png"/><Relationship Id="rId7" Type="http://schemas.openxmlformats.org/officeDocument/2006/relationships/image" Target="../media/image202.png"/><Relationship Id="rId12" Type="http://schemas.openxmlformats.org/officeDocument/2006/relationships/image" Target="../media/image216.png"/><Relationship Id="rId17" Type="http://schemas.openxmlformats.org/officeDocument/2006/relationships/image" Target="../media/image1230.png"/><Relationship Id="rId2" Type="http://schemas.openxmlformats.org/officeDocument/2006/relationships/image" Target="../media/image196.png"/><Relationship Id="rId16" Type="http://schemas.openxmlformats.org/officeDocument/2006/relationships/image" Target="../media/image22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00.png"/><Relationship Id="rId11" Type="http://schemas.openxmlformats.org/officeDocument/2006/relationships/image" Target="../media/image215.png"/><Relationship Id="rId5" Type="http://schemas.openxmlformats.org/officeDocument/2006/relationships/image" Target="../media/image199.png"/><Relationship Id="rId15" Type="http://schemas.openxmlformats.org/officeDocument/2006/relationships/image" Target="../media/image219.png"/><Relationship Id="rId10" Type="http://schemas.openxmlformats.org/officeDocument/2006/relationships/image" Target="../media/image207.png"/><Relationship Id="rId4" Type="http://schemas.openxmlformats.org/officeDocument/2006/relationships/image" Target="../media/image214.png"/><Relationship Id="rId9" Type="http://schemas.openxmlformats.org/officeDocument/2006/relationships/image" Target="../media/image206.png"/><Relationship Id="rId14" Type="http://schemas.openxmlformats.org/officeDocument/2006/relationships/image" Target="../media/image218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png"/><Relationship Id="rId13" Type="http://schemas.openxmlformats.org/officeDocument/2006/relationships/image" Target="../media/image197.png"/><Relationship Id="rId18" Type="http://schemas.openxmlformats.org/officeDocument/2006/relationships/image" Target="../media/image1260.png"/><Relationship Id="rId3" Type="http://schemas.openxmlformats.org/officeDocument/2006/relationships/image" Target="../media/image217.png"/><Relationship Id="rId7" Type="http://schemas.openxmlformats.org/officeDocument/2006/relationships/image" Target="../media/image222.png"/><Relationship Id="rId12" Type="http://schemas.openxmlformats.org/officeDocument/2006/relationships/image" Target="../media/image209.png"/><Relationship Id="rId17" Type="http://schemas.openxmlformats.org/officeDocument/2006/relationships/image" Target="../media/image1250.png"/><Relationship Id="rId2" Type="http://schemas.openxmlformats.org/officeDocument/2006/relationships/image" Target="../media/image196.png"/><Relationship Id="rId16" Type="http://schemas.openxmlformats.org/officeDocument/2006/relationships/image" Target="../media/image212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00.png"/><Relationship Id="rId11" Type="http://schemas.openxmlformats.org/officeDocument/2006/relationships/image" Target="../media/image1240.png"/><Relationship Id="rId5" Type="http://schemas.openxmlformats.org/officeDocument/2006/relationships/image" Target="../media/image221.png"/><Relationship Id="rId15" Type="http://schemas.openxmlformats.org/officeDocument/2006/relationships/image" Target="../media/image219.png"/><Relationship Id="rId10" Type="http://schemas.openxmlformats.org/officeDocument/2006/relationships/image" Target="../media/image224.png"/><Relationship Id="rId4" Type="http://schemas.openxmlformats.org/officeDocument/2006/relationships/image" Target="../media/image198.png"/><Relationship Id="rId9" Type="http://schemas.openxmlformats.org/officeDocument/2006/relationships/image" Target="../media/image223.png"/><Relationship Id="rId14" Type="http://schemas.openxmlformats.org/officeDocument/2006/relationships/image" Target="../media/image218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png"/><Relationship Id="rId13" Type="http://schemas.openxmlformats.org/officeDocument/2006/relationships/image" Target="../media/image197.png"/><Relationship Id="rId3" Type="http://schemas.openxmlformats.org/officeDocument/2006/relationships/image" Target="../media/image217.png"/><Relationship Id="rId7" Type="http://schemas.openxmlformats.org/officeDocument/2006/relationships/image" Target="../media/image222.png"/><Relationship Id="rId12" Type="http://schemas.openxmlformats.org/officeDocument/2006/relationships/image" Target="../media/image209.png"/><Relationship Id="rId17" Type="http://schemas.openxmlformats.org/officeDocument/2006/relationships/image" Target="../media/image1260.png"/><Relationship Id="rId2" Type="http://schemas.openxmlformats.org/officeDocument/2006/relationships/image" Target="../media/image196.png"/><Relationship Id="rId16" Type="http://schemas.openxmlformats.org/officeDocument/2006/relationships/image" Target="../media/image212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00.png"/><Relationship Id="rId11" Type="http://schemas.openxmlformats.org/officeDocument/2006/relationships/image" Target="../media/image208.png"/><Relationship Id="rId5" Type="http://schemas.openxmlformats.org/officeDocument/2006/relationships/image" Target="../media/image221.png"/><Relationship Id="rId15" Type="http://schemas.openxmlformats.org/officeDocument/2006/relationships/image" Target="../media/image211.png"/><Relationship Id="rId10" Type="http://schemas.openxmlformats.org/officeDocument/2006/relationships/image" Target="../media/image224.png"/><Relationship Id="rId4" Type="http://schemas.openxmlformats.org/officeDocument/2006/relationships/image" Target="../media/image198.png"/><Relationship Id="rId9" Type="http://schemas.openxmlformats.org/officeDocument/2006/relationships/image" Target="../media/image223.png"/><Relationship Id="rId14" Type="http://schemas.openxmlformats.org/officeDocument/2006/relationships/image" Target="../media/image210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0.png"/><Relationship Id="rId13" Type="http://schemas.openxmlformats.org/officeDocument/2006/relationships/image" Target="../media/image226.png"/><Relationship Id="rId3" Type="http://schemas.openxmlformats.org/officeDocument/2006/relationships/image" Target="../media/image1460.png"/><Relationship Id="rId7" Type="http://schemas.openxmlformats.org/officeDocument/2006/relationships/image" Target="../media/image1670.png"/><Relationship Id="rId12" Type="http://schemas.openxmlformats.org/officeDocument/2006/relationships/image" Target="../media/image225.png"/><Relationship Id="rId17" Type="http://schemas.openxmlformats.org/officeDocument/2006/relationships/image" Target="../media/image1230.png"/><Relationship Id="rId2" Type="http://schemas.openxmlformats.org/officeDocument/2006/relationships/image" Target="../media/image1450.png"/><Relationship Id="rId16" Type="http://schemas.openxmlformats.org/officeDocument/2006/relationships/image" Target="../media/image126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660.png"/><Relationship Id="rId11" Type="http://schemas.openxmlformats.org/officeDocument/2006/relationships/image" Target="../media/image1240.png"/><Relationship Id="rId5" Type="http://schemas.openxmlformats.org/officeDocument/2006/relationships/image" Target="../media/image1480.png"/><Relationship Id="rId15" Type="http://schemas.openxmlformats.org/officeDocument/2006/relationships/image" Target="../media/image228.png"/><Relationship Id="rId10" Type="http://schemas.openxmlformats.org/officeDocument/2006/relationships/image" Target="../media/image213.png"/><Relationship Id="rId4" Type="http://schemas.openxmlformats.org/officeDocument/2006/relationships/image" Target="../media/image1470.png"/><Relationship Id="rId9" Type="http://schemas.openxmlformats.org/officeDocument/2006/relationships/image" Target="../media/image1750.png"/><Relationship Id="rId14" Type="http://schemas.openxmlformats.org/officeDocument/2006/relationships/image" Target="../media/image227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2.png"/><Relationship Id="rId13" Type="http://schemas.openxmlformats.org/officeDocument/2006/relationships/image" Target="../media/image237.png"/><Relationship Id="rId18" Type="http://schemas.openxmlformats.org/officeDocument/2006/relationships/image" Target="../media/image242.png"/><Relationship Id="rId3" Type="http://schemas.openxmlformats.org/officeDocument/2006/relationships/image" Target="../media/image230.png"/><Relationship Id="rId7" Type="http://schemas.openxmlformats.org/officeDocument/2006/relationships/image" Target="../media/image231.png"/><Relationship Id="rId12" Type="http://schemas.openxmlformats.org/officeDocument/2006/relationships/image" Target="../media/image236.png"/><Relationship Id="rId17" Type="http://schemas.openxmlformats.org/officeDocument/2006/relationships/image" Target="../media/image241.png"/><Relationship Id="rId2" Type="http://schemas.openxmlformats.org/officeDocument/2006/relationships/image" Target="../media/image229.png"/><Relationship Id="rId16" Type="http://schemas.openxmlformats.org/officeDocument/2006/relationships/image" Target="../media/image240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43.png"/><Relationship Id="rId11" Type="http://schemas.openxmlformats.org/officeDocument/2006/relationships/image" Target="../media/image235.png"/><Relationship Id="rId5" Type="http://schemas.openxmlformats.org/officeDocument/2006/relationships/image" Target="../media/image2300.png"/><Relationship Id="rId15" Type="http://schemas.openxmlformats.org/officeDocument/2006/relationships/image" Target="../media/image239.png"/><Relationship Id="rId10" Type="http://schemas.openxmlformats.org/officeDocument/2006/relationships/image" Target="../media/image234.png"/><Relationship Id="rId19" Type="http://schemas.openxmlformats.org/officeDocument/2006/relationships/image" Target="../media/image243.png"/><Relationship Id="rId4" Type="http://schemas.openxmlformats.org/officeDocument/2006/relationships/image" Target="../media/image2290.png"/><Relationship Id="rId9" Type="http://schemas.openxmlformats.org/officeDocument/2006/relationships/image" Target="../media/image233.png"/><Relationship Id="rId14" Type="http://schemas.openxmlformats.org/officeDocument/2006/relationships/image" Target="../media/image238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.png"/><Relationship Id="rId11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810.pn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Lecture 5 – Authenticated encryption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b="1" dirty="0"/>
              <a:t>TEK4500</a:t>
            </a:r>
          </a:p>
          <a:p>
            <a:r>
              <a:rPr lang="nb-NO" dirty="0"/>
              <a:t>21.09.2022 </a:t>
            </a:r>
          </a:p>
          <a:p>
            <a:r>
              <a:rPr lang="nb-NO" dirty="0"/>
              <a:t>Håkon Jacobsen</a:t>
            </a:r>
          </a:p>
          <a:p>
            <a:r>
              <a:rPr lang="nb-NO" dirty="0">
                <a:solidFill>
                  <a:schemeClr val="accent6"/>
                </a:solidFill>
                <a:hlinkClick r:id="rId3"/>
              </a:rPr>
              <a:t>hakon.jacobsen@its.uio.no</a:t>
            </a:r>
            <a:endParaRPr lang="nb-NO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372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FPGA – Field Programmable Gate Array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135696" y="2834159"/>
            <a:ext cx="2030902" cy="1891715"/>
            <a:chOff x="3000376" y="1900912"/>
            <a:chExt cx="2900891" cy="2900892"/>
          </a:xfrm>
        </p:grpSpPr>
        <p:pic>
          <p:nvPicPr>
            <p:cNvPr id="1034" name="Picture 10" descr="64GB RAM Memory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376" y="1900912"/>
              <a:ext cx="2900891" cy="2900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>
              <a:off x="3733800" y="2633133"/>
              <a:ext cx="1430867" cy="14224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538859" y="2166955"/>
            <a:ext cx="1579269" cy="1521124"/>
            <a:chOff x="9308823" y="2149811"/>
            <a:chExt cx="1579269" cy="1521124"/>
          </a:xfrm>
        </p:grpSpPr>
        <p:sp>
          <p:nvSpPr>
            <p:cNvPr id="29" name="Horizontal Scroll 28"/>
            <p:cNvSpPr/>
            <p:nvPr/>
          </p:nvSpPr>
          <p:spPr bwMode="auto">
            <a:xfrm rot="16200000">
              <a:off x="9337896" y="2120738"/>
              <a:ext cx="1521124" cy="1579269"/>
            </a:xfrm>
            <a:prstGeom prst="horizontalScroll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vert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/>
                <a:t/>
              </a:r>
              <a:br>
                <a:rPr lang="en-US" sz="1400" b="1" dirty="0"/>
              </a:br>
              <a:r>
                <a:rPr lang="en-US" sz="1400" b="1" dirty="0"/>
                <a:t/>
              </a:r>
              <a:br>
                <a:rPr lang="en-US" sz="1400" b="1" dirty="0"/>
              </a:br>
              <a:r>
                <a:rPr lang="en-US" sz="1400" b="1" dirty="0"/>
                <a:t> </a:t>
              </a: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/>
                <a:t>  </a:t>
              </a: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9" r="1070"/>
            <a:stretch/>
          </p:blipFill>
          <p:spPr>
            <a:xfrm>
              <a:off x="9586356" y="2454207"/>
              <a:ext cx="1024203" cy="861847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1" name="TextBox 30"/>
          <p:cNvSpPr txBox="1"/>
          <p:nvPr/>
        </p:nvSpPr>
        <p:spPr>
          <a:xfrm>
            <a:off x="7743013" y="1734776"/>
            <a:ext cx="1558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Bitstream</a:t>
            </a:r>
            <a:endParaRPr lang="en-US" dirty="0"/>
          </a:p>
        </p:txBody>
      </p:sp>
      <p:pic>
        <p:nvPicPr>
          <p:cNvPr id="14" name="Picture 2" descr="Indie Electronics: My 1 Bit Full Adder Project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992" b="91949" l="4287" r="89919">
                        <a14:foregroundMark x1="50174" y1="14195" x2="54461" y2="13771"/>
                        <a14:backgroundMark x1="7995" y1="54873" x2="8575" y2="71186"/>
                        <a14:backgroundMark x1="62109" y1="37076" x2="96060" y2="37712"/>
                        <a14:backgroundMark x1="71727" y1="35805" x2="76709" y2="309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76" r="11425"/>
          <a:stretch/>
        </p:blipFill>
        <p:spPr bwMode="auto">
          <a:xfrm>
            <a:off x="3579021" y="3379836"/>
            <a:ext cx="1142027" cy="90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933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FPGA – Field Programmable Gate Array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135696" y="2834159"/>
            <a:ext cx="2030902" cy="1891715"/>
            <a:chOff x="3000376" y="1900912"/>
            <a:chExt cx="2900891" cy="2900892"/>
          </a:xfrm>
        </p:grpSpPr>
        <p:pic>
          <p:nvPicPr>
            <p:cNvPr id="1034" name="Picture 10" descr="64GB RAM Memory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376" y="1900912"/>
              <a:ext cx="2900891" cy="2900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>
              <a:off x="3733800" y="2633133"/>
              <a:ext cx="1430867" cy="14224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pic>
        <p:nvPicPr>
          <p:cNvPr id="16" name="Picture 2" descr="Turn off clipart 20 free Cliparts | Download images on ..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131" y="4725874"/>
            <a:ext cx="891074" cy="8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Lattice graph - Wikip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587" y="3234112"/>
            <a:ext cx="1099121" cy="109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847039" y="4206863"/>
            <a:ext cx="42785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FPGA applications: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Aerospace and avionics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Digital signal processors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Defense and military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Medical devices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General hardware accelerators</a:t>
            </a:r>
            <a:br>
              <a:rPr lang="en-US" dirty="0"/>
            </a:br>
            <a:r>
              <a:rPr lang="en-US" dirty="0"/>
              <a:t>(e.g. cryptography)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743013" y="1734776"/>
            <a:ext cx="1558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Bitstream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327816" y="1348041"/>
            <a:ext cx="4710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Bitstream</a:t>
            </a:r>
            <a:r>
              <a:rPr lang="en-US" dirty="0"/>
              <a:t> design typically a business secret </a:t>
            </a:r>
            <a:br>
              <a:rPr lang="en-US" dirty="0"/>
            </a:br>
            <a:r>
              <a:rPr lang="en-US" dirty="0"/>
              <a:t>(or even a national/military secret)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33" name="Straight Arrow Connector 32"/>
          <p:cNvCxnSpPr>
            <a:stCxn id="32" idx="3"/>
          </p:cNvCxnSpPr>
          <p:nvPr/>
        </p:nvCxnSpPr>
        <p:spPr bwMode="auto">
          <a:xfrm>
            <a:off x="6038335" y="1809706"/>
            <a:ext cx="1392195" cy="72927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9" name="Group 18"/>
          <p:cNvGrpSpPr/>
          <p:nvPr/>
        </p:nvGrpSpPr>
        <p:grpSpPr>
          <a:xfrm>
            <a:off x="7538859" y="2166955"/>
            <a:ext cx="1579269" cy="1521124"/>
            <a:chOff x="9308823" y="2149811"/>
            <a:chExt cx="1579269" cy="1521124"/>
          </a:xfrm>
        </p:grpSpPr>
        <p:sp>
          <p:nvSpPr>
            <p:cNvPr id="20" name="Horizontal Scroll 19"/>
            <p:cNvSpPr/>
            <p:nvPr/>
          </p:nvSpPr>
          <p:spPr bwMode="auto">
            <a:xfrm rot="16200000">
              <a:off x="9337896" y="2120738"/>
              <a:ext cx="1521124" cy="1579269"/>
            </a:xfrm>
            <a:prstGeom prst="horizontalScroll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vert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/>
                <a:t/>
              </a:r>
              <a:br>
                <a:rPr lang="en-US" sz="1400" b="1" dirty="0"/>
              </a:br>
              <a:r>
                <a:rPr lang="en-US" sz="1400" b="1" dirty="0"/>
                <a:t/>
              </a:r>
              <a:br>
                <a:rPr lang="en-US" sz="1400" b="1" dirty="0"/>
              </a:br>
              <a:r>
                <a:rPr lang="en-US" sz="1400" b="1" dirty="0"/>
                <a:t> </a:t>
              </a: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/>
                <a:t>  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9" r="1070"/>
            <a:stretch/>
          </p:blipFill>
          <p:spPr>
            <a:xfrm>
              <a:off x="9586356" y="2454207"/>
              <a:ext cx="1024203" cy="861847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85077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Horizontal Scroll 67"/>
          <p:cNvSpPr/>
          <p:nvPr/>
        </p:nvSpPr>
        <p:spPr bwMode="auto">
          <a:xfrm rot="16200000">
            <a:off x="7567932" y="2137883"/>
            <a:ext cx="1521124" cy="1579269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b="1" dirty="0"/>
              <a:t>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/>
              <a:t>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743013" y="1734776"/>
            <a:ext cx="1558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Bitstream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FPGA – Field Programmable Gate Array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135696" y="2834159"/>
            <a:ext cx="2030902" cy="1891715"/>
            <a:chOff x="3000376" y="1900912"/>
            <a:chExt cx="2900891" cy="2900892"/>
          </a:xfrm>
        </p:grpSpPr>
        <p:pic>
          <p:nvPicPr>
            <p:cNvPr id="1034" name="Picture 10" descr="64GB RAM Memor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376" y="1900912"/>
              <a:ext cx="2900891" cy="2900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>
              <a:off x="3733800" y="2633133"/>
              <a:ext cx="1430867" cy="14224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852668" y="2322143"/>
            <a:ext cx="3115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Decrypt </a:t>
            </a:r>
            <a:r>
              <a:rPr lang="en-US" dirty="0" err="1"/>
              <a:t>bitstream</a:t>
            </a:r>
            <a:r>
              <a:rPr lang="en-US" dirty="0"/>
              <a:t> with </a:t>
            </a:r>
            <a:r>
              <a:rPr lang="en-US" dirty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527500" y="3192460"/>
            <a:ext cx="249164" cy="22939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13" name="Down Arrow 12"/>
          <p:cNvSpPr/>
          <p:nvPr/>
        </p:nvSpPr>
        <p:spPr bwMode="auto">
          <a:xfrm rot="4243737">
            <a:off x="6045345" y="2439993"/>
            <a:ext cx="503024" cy="1867564"/>
          </a:xfrm>
          <a:prstGeom prst="downArrow">
            <a:avLst>
              <a:gd name="adj1" fmla="val 52623"/>
              <a:gd name="adj2" fmla="val 80038"/>
            </a:avLst>
          </a:prstGeom>
          <a:solidFill>
            <a:schemeClr val="accent6">
              <a:lumMod val="9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 rot="20416568">
            <a:off x="5696366" y="2792080"/>
            <a:ext cx="1568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Configure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9484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3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Horizontal Scroll 67"/>
          <p:cNvSpPr/>
          <p:nvPr/>
        </p:nvSpPr>
        <p:spPr bwMode="auto">
          <a:xfrm rot="16200000">
            <a:off x="7567932" y="2137883"/>
            <a:ext cx="1521124" cy="1579269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b="1" dirty="0"/>
              <a:t>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/>
              <a:t>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FPGA – Field Programmable Gate Array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135696" y="2834159"/>
            <a:ext cx="2030902" cy="1891715"/>
            <a:chOff x="3000376" y="1900912"/>
            <a:chExt cx="2900891" cy="2900892"/>
          </a:xfrm>
        </p:grpSpPr>
        <p:pic>
          <p:nvPicPr>
            <p:cNvPr id="1034" name="Picture 10" descr="64GB RAM Memor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376" y="1900912"/>
              <a:ext cx="2900891" cy="2900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>
              <a:off x="3733800" y="2633133"/>
              <a:ext cx="1430867" cy="14224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852668" y="2322143"/>
            <a:ext cx="3115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Decrypt </a:t>
            </a:r>
            <a:r>
              <a:rPr lang="en-US" dirty="0" err="1"/>
              <a:t>bitstream</a:t>
            </a:r>
            <a:r>
              <a:rPr lang="en-US" dirty="0"/>
              <a:t> with </a:t>
            </a:r>
            <a:r>
              <a:rPr lang="en-US" dirty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43013" y="1734776"/>
            <a:ext cx="1558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Bitstream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3527500" y="3192460"/>
            <a:ext cx="1193548" cy="1093397"/>
            <a:chOff x="3527500" y="3192460"/>
            <a:chExt cx="1193548" cy="1093397"/>
          </a:xfrm>
        </p:grpSpPr>
        <p:sp>
          <p:nvSpPr>
            <p:cNvPr id="18" name="Rectangle 17"/>
            <p:cNvSpPr/>
            <p:nvPr/>
          </p:nvSpPr>
          <p:spPr bwMode="auto">
            <a:xfrm>
              <a:off x="3527500" y="3192460"/>
              <a:ext cx="249164" cy="229396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solidFill>
                    <a:srgbClr val="FF0000"/>
                  </a:solidFill>
                </a:rPr>
                <a:t>K</a:t>
              </a:r>
            </a:p>
          </p:txBody>
        </p:sp>
        <p:pic>
          <p:nvPicPr>
            <p:cNvPr id="19" name="Picture 2" descr="Indie Electronics: My 1 Bit Full Adder Projec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992" b="91949" l="4287" r="89919">
                          <a14:foregroundMark x1="50174" y1="14195" x2="54461" y2="13771"/>
                          <a14:backgroundMark x1="7995" y1="54873" x2="8575" y2="71186"/>
                          <a14:backgroundMark x1="62109" y1="37076" x2="96060" y2="37712"/>
                          <a14:backgroundMark x1="71727" y1="35805" x2="76709" y2="3093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76" r="11425"/>
            <a:stretch/>
          </p:blipFill>
          <p:spPr bwMode="auto">
            <a:xfrm>
              <a:off x="3579021" y="3379836"/>
              <a:ext cx="1142027" cy="9060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98920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Horizontal Scroll 67"/>
          <p:cNvSpPr/>
          <p:nvPr/>
        </p:nvSpPr>
        <p:spPr bwMode="auto">
          <a:xfrm rot="16200000">
            <a:off x="6958164" y="1404197"/>
            <a:ext cx="903226" cy="898271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b="1" dirty="0"/>
              <a:t>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/>
              <a:t>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59411" y="1001608"/>
            <a:ext cx="1558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Bitstream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Starbleed</a:t>
            </a:r>
            <a:r>
              <a:rPr lang="en-US" dirty="0"/>
              <a:t> attack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34" name="Picture 10" descr="64GB RAM Memor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696" y="2834159"/>
            <a:ext cx="2030902" cy="189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3649163" y="3311651"/>
            <a:ext cx="1001744" cy="927568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455184" y="4187294"/>
            <a:ext cx="14901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accent2"/>
                </a:solidFill>
                <a:latin typeface="Consolas" panose="020B0609020204030204" pitchFamily="49" charset="0"/>
              </a:rPr>
              <a:t>WBSTAR: 0x000000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52668" y="2322143"/>
            <a:ext cx="3115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Decrypt </a:t>
            </a:r>
            <a:r>
              <a:rPr lang="en-US" dirty="0" err="1"/>
              <a:t>bitstream</a:t>
            </a:r>
            <a:r>
              <a:rPr lang="en-US" dirty="0"/>
              <a:t> with </a:t>
            </a:r>
            <a:r>
              <a:rPr lang="en-US" dirty="0">
                <a:solidFill>
                  <a:srgbClr val="FF0000"/>
                </a:solidFill>
              </a:rPr>
              <a:t>K</a:t>
            </a: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678930"/>
              </p:ext>
            </p:extLst>
          </p:nvPr>
        </p:nvGraphicFramePr>
        <p:xfrm>
          <a:off x="7615303" y="2444957"/>
          <a:ext cx="3566817" cy="40470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8939">
                  <a:extLst>
                    <a:ext uri="{9D8B030D-6E8A-4147-A177-3AD203B41FA5}">
                      <a16:colId xmlns:a16="http://schemas.microsoft.com/office/drawing/2014/main" xmlns="" val="3341747070"/>
                    </a:ext>
                  </a:extLst>
                </a:gridCol>
                <a:gridCol w="1188939">
                  <a:extLst>
                    <a:ext uri="{9D8B030D-6E8A-4147-A177-3AD203B41FA5}">
                      <a16:colId xmlns:a16="http://schemas.microsoft.com/office/drawing/2014/main" xmlns="" val="1015043934"/>
                    </a:ext>
                  </a:extLst>
                </a:gridCol>
                <a:gridCol w="1188939">
                  <a:extLst>
                    <a:ext uri="{9D8B030D-6E8A-4147-A177-3AD203B41FA5}">
                      <a16:colId xmlns:a16="http://schemas.microsoft.com/office/drawing/2014/main" xmlns="" val="315342049"/>
                    </a:ext>
                  </a:extLst>
                </a:gridCol>
              </a:tblGrid>
              <a:tr h="5781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91732155"/>
                  </a:ext>
                </a:extLst>
              </a:tr>
              <a:tr h="57815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K</a:t>
                      </a:r>
                      <a:r>
                        <a:rPr lang="en-US" sz="1200" b="1" baseline="-25000" dirty="0"/>
                        <a:t>MAC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3790196"/>
                  </a:ext>
                </a:extLst>
              </a:tr>
              <a:tr h="5781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WRITE WBSTAR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0x00000000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93821"/>
                  </a:ext>
                </a:extLst>
              </a:tr>
              <a:tr h="1734456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         </a:t>
                      </a:r>
                      <a:r>
                        <a:rPr lang="en-US" sz="1200" b="1" baseline="0" dirty="0"/>
                        <a:t>                                      </a:t>
                      </a:r>
                      <a:endParaRPr lang="en-US" sz="1200" b="1" dirty="0"/>
                    </a:p>
                    <a:p>
                      <a:pPr algn="ctr"/>
                      <a:endParaRPr lang="en-US" sz="1200" b="1" dirty="0"/>
                    </a:p>
                    <a:p>
                      <a:pPr algn="ctr"/>
                      <a:endParaRPr lang="en-US" sz="1200" b="1" dirty="0"/>
                    </a:p>
                    <a:p>
                      <a:pPr algn="ctr"/>
                      <a:endParaRPr lang="en-US" sz="1200" b="1" dirty="0"/>
                    </a:p>
                    <a:p>
                      <a:pPr algn="ctr"/>
                      <a:endParaRPr lang="en-US" sz="1200" b="1" dirty="0"/>
                    </a:p>
                    <a:p>
                      <a:pPr algn="ctr"/>
                      <a:endParaRPr lang="en-US" sz="12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50140970"/>
                  </a:ext>
                </a:extLst>
              </a:tr>
              <a:tr h="578152"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MAC TAG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1438456"/>
                  </a:ext>
                </a:extLst>
              </a:tr>
            </a:tbl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6387556" y="2541954"/>
            <a:ext cx="116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Header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750016" y="4529759"/>
            <a:ext cx="1865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AES-CBC encrypted</a:t>
            </a:r>
          </a:p>
        </p:txBody>
      </p:sp>
      <p:sp>
        <p:nvSpPr>
          <p:cNvPr id="44" name="Right Brace 43"/>
          <p:cNvSpPr/>
          <p:nvPr/>
        </p:nvSpPr>
        <p:spPr bwMode="auto">
          <a:xfrm rot="10800000">
            <a:off x="7168531" y="3007898"/>
            <a:ext cx="307536" cy="3484121"/>
          </a:xfrm>
          <a:prstGeom prst="rightBrace">
            <a:avLst>
              <a:gd name="adj1" fmla="val 93395"/>
              <a:gd name="adj2" fmla="val 49032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56870" y="5859904"/>
            <a:ext cx="606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WBSTAR = </a:t>
            </a:r>
            <a:r>
              <a:rPr lang="en-US" sz="2000" b="1" dirty="0">
                <a:solidFill>
                  <a:schemeClr val="accent2"/>
                </a:solidFill>
              </a:rPr>
              <a:t>W</a:t>
            </a:r>
            <a:r>
              <a:rPr lang="en-US" sz="2000" dirty="0">
                <a:solidFill>
                  <a:schemeClr val="accent2"/>
                </a:solidFill>
              </a:rPr>
              <a:t>arm-</a:t>
            </a:r>
            <a:r>
              <a:rPr lang="en-US" sz="2000" b="1" dirty="0">
                <a:solidFill>
                  <a:schemeClr val="accent2"/>
                </a:solidFill>
              </a:rPr>
              <a:t>B</a:t>
            </a:r>
            <a:r>
              <a:rPr lang="en-US" sz="2000" dirty="0">
                <a:solidFill>
                  <a:schemeClr val="accent2"/>
                </a:solidFill>
              </a:rPr>
              <a:t>oot </a:t>
            </a:r>
            <a:r>
              <a:rPr lang="en-US" sz="2000" b="1" dirty="0">
                <a:solidFill>
                  <a:schemeClr val="accent2"/>
                </a:solidFill>
              </a:rPr>
              <a:t>Star</a:t>
            </a:r>
            <a:r>
              <a:rPr lang="en-US" sz="2000" dirty="0">
                <a:solidFill>
                  <a:schemeClr val="accent2"/>
                </a:solidFill>
              </a:rPr>
              <a:t>t-address 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3527500" y="3192460"/>
            <a:ext cx="249164" cy="22939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FF0000"/>
                </a:solidFill>
              </a:rPr>
              <a:t>K</a:t>
            </a:r>
          </a:p>
        </p:txBody>
      </p:sp>
      <p:pic>
        <p:nvPicPr>
          <p:cNvPr id="19" name="Picture 2" descr="Indie Electronics: My 1 Bit Full Adder Project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992" b="91949" l="4287" r="89919">
                        <a14:foregroundMark x1="50174" y1="14195" x2="54461" y2="13771"/>
                        <a14:backgroundMark x1="7995" y1="54873" x2="8575" y2="71186"/>
                        <a14:backgroundMark x1="62109" y1="37076" x2="96060" y2="37712"/>
                        <a14:backgroundMark x1="71727" y1="35805" x2="76709" y2="309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76" r="11425"/>
          <a:stretch/>
        </p:blipFill>
        <p:spPr bwMode="auto">
          <a:xfrm>
            <a:off x="3579021" y="3379836"/>
            <a:ext cx="1142027" cy="90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ndie Electronics: My 1 Bit Full Adder Project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992" b="91949" l="4287" r="89919">
                        <a14:foregroundMark x1="50174" y1="14195" x2="54461" y2="13771"/>
                        <a14:backgroundMark x1="7995" y1="54873" x2="8575" y2="71186"/>
                        <a14:backgroundMark x1="62109" y1="37076" x2="96060" y2="37712"/>
                        <a14:backgroundMark x1="71727" y1="35805" x2="76709" y2="309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76" r="11425"/>
          <a:stretch/>
        </p:blipFill>
        <p:spPr bwMode="auto">
          <a:xfrm>
            <a:off x="8802169" y="4562390"/>
            <a:ext cx="1351660" cy="107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43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2" grpId="0"/>
      <p:bldP spid="43" grpId="0"/>
      <p:bldP spid="44" grpId="0" animBg="1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ight Brace 31"/>
          <p:cNvSpPr/>
          <p:nvPr/>
        </p:nvSpPr>
        <p:spPr bwMode="auto">
          <a:xfrm rot="16200000">
            <a:off x="9104497" y="685059"/>
            <a:ext cx="307536" cy="3737300"/>
          </a:xfrm>
          <a:prstGeom prst="rightBrace">
            <a:avLst>
              <a:gd name="adj1" fmla="val 93395"/>
              <a:gd name="adj2" fmla="val 44999"/>
            </a:avLst>
          </a:prstGeom>
          <a:noFill/>
          <a:ln w="28575" cap="flat" cmpd="sng" algn="ctr">
            <a:solidFill>
              <a:schemeClr val="accent5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8" name="Horizontal Scroll 67"/>
          <p:cNvSpPr/>
          <p:nvPr/>
        </p:nvSpPr>
        <p:spPr bwMode="auto">
          <a:xfrm rot="16200000">
            <a:off x="6958164" y="1404197"/>
            <a:ext cx="903226" cy="898271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b="1" dirty="0"/>
              <a:t>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/>
              <a:t>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59411" y="1001608"/>
            <a:ext cx="1558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Bitstream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 bwMode="auto">
          <a:xfrm>
            <a:off x="7090448" y="1431219"/>
            <a:ext cx="501782" cy="99171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6" name="Rectangle 25"/>
          <p:cNvSpPr/>
          <p:nvPr/>
        </p:nvSpPr>
        <p:spPr bwMode="auto">
          <a:xfrm>
            <a:off x="7111625" y="1751120"/>
            <a:ext cx="193292" cy="99171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Starbleed</a:t>
            </a:r>
            <a:r>
              <a:rPr lang="en-US" dirty="0"/>
              <a:t> attack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135696" y="2834159"/>
            <a:ext cx="2030902" cy="1891715"/>
            <a:chOff x="3000376" y="1900912"/>
            <a:chExt cx="2900891" cy="2900892"/>
          </a:xfrm>
        </p:grpSpPr>
        <p:pic>
          <p:nvPicPr>
            <p:cNvPr id="1034" name="Picture 10" descr="64GB RAM Memor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376" y="1900912"/>
              <a:ext cx="2900891" cy="2900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>
              <a:off x="3733800" y="2633133"/>
              <a:ext cx="1430867" cy="14224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985199"/>
              </p:ext>
            </p:extLst>
          </p:nvPr>
        </p:nvGraphicFramePr>
        <p:xfrm>
          <a:off x="7474312" y="2770018"/>
          <a:ext cx="3566817" cy="23126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8939">
                  <a:extLst>
                    <a:ext uri="{9D8B030D-6E8A-4147-A177-3AD203B41FA5}">
                      <a16:colId xmlns:a16="http://schemas.microsoft.com/office/drawing/2014/main" xmlns="" val="3341747070"/>
                    </a:ext>
                  </a:extLst>
                </a:gridCol>
                <a:gridCol w="1188939">
                  <a:extLst>
                    <a:ext uri="{9D8B030D-6E8A-4147-A177-3AD203B41FA5}">
                      <a16:colId xmlns:a16="http://schemas.microsoft.com/office/drawing/2014/main" xmlns="" val="1015043934"/>
                    </a:ext>
                  </a:extLst>
                </a:gridCol>
                <a:gridCol w="1188939">
                  <a:extLst>
                    <a:ext uri="{9D8B030D-6E8A-4147-A177-3AD203B41FA5}">
                      <a16:colId xmlns:a16="http://schemas.microsoft.com/office/drawing/2014/main" xmlns="" val="315342049"/>
                    </a:ext>
                  </a:extLst>
                </a:gridCol>
              </a:tblGrid>
              <a:tr h="57815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91732155"/>
                  </a:ext>
                </a:extLst>
              </a:tr>
              <a:tr h="57815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K</a:t>
                      </a:r>
                      <a:r>
                        <a:rPr lang="en-US" sz="1200" b="1" baseline="-25000" dirty="0"/>
                        <a:t>MAC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3790196"/>
                  </a:ext>
                </a:extLst>
              </a:tr>
              <a:tr h="5781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WRITE WBSTAR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3993821"/>
                  </a:ext>
                </a:extLst>
              </a:tr>
              <a:tr h="578152"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BAD</a:t>
                      </a:r>
                      <a:r>
                        <a:rPr lang="en-US" sz="1200" b="1" baseline="0" dirty="0"/>
                        <a:t> TAG</a:t>
                      </a:r>
                      <a:endParaRPr lang="en-US" sz="1200" b="1" dirty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143845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55184" y="4168244"/>
            <a:ext cx="14901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accent2"/>
                </a:solidFill>
                <a:latin typeface="Consolas" panose="020B0609020204030204" pitchFamily="49" charset="0"/>
              </a:rPr>
              <a:t>WBSTAR: 0x23d001</a:t>
            </a:r>
          </a:p>
        </p:txBody>
      </p:sp>
      <p:sp>
        <p:nvSpPr>
          <p:cNvPr id="29" name="Horizontal Scroll 28"/>
          <p:cNvSpPr/>
          <p:nvPr/>
        </p:nvSpPr>
        <p:spPr bwMode="auto">
          <a:xfrm rot="16200000">
            <a:off x="8528161" y="1373417"/>
            <a:ext cx="903226" cy="898272"/>
          </a:xfrm>
          <a:prstGeom prst="horizontalScroll">
            <a:avLst/>
          </a:prstGeom>
          <a:blipFill>
            <a:blip r:embed="rId5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b="1" dirty="0"/>
              <a:t>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/>
              <a:t>  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7111625" y="1859224"/>
            <a:ext cx="2746750" cy="20670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8" idx="3"/>
          </p:cNvCxnSpPr>
          <p:nvPr/>
        </p:nvCxnSpPr>
        <p:spPr bwMode="auto">
          <a:xfrm>
            <a:off x="7304917" y="1859224"/>
            <a:ext cx="3736212" cy="20670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7" name="Down Arrow 26"/>
          <p:cNvSpPr/>
          <p:nvPr/>
        </p:nvSpPr>
        <p:spPr bwMode="auto">
          <a:xfrm rot="5400000">
            <a:off x="5888037" y="3042951"/>
            <a:ext cx="704156" cy="1639031"/>
          </a:xfrm>
          <a:prstGeom prst="downArrow">
            <a:avLst>
              <a:gd name="adj1" fmla="val 43824"/>
              <a:gd name="adj2" fmla="val 52879"/>
            </a:avLst>
          </a:prstGeom>
          <a:solidFill>
            <a:schemeClr val="accent6">
              <a:lumMod val="9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842553" y="3325722"/>
            <a:ext cx="1547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Configure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2852668" y="2322143"/>
            <a:ext cx="3115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Decrypt </a:t>
            </a:r>
            <a:r>
              <a:rPr lang="en-US" dirty="0" err="1"/>
              <a:t>bitstream</a:t>
            </a:r>
            <a:r>
              <a:rPr lang="en-US" dirty="0"/>
              <a:t> with </a:t>
            </a:r>
            <a:r>
              <a:rPr lang="en-US" dirty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558345" y="5666800"/>
            <a:ext cx="1662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Decrypted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1798973" y="2974745"/>
            <a:ext cx="1460309" cy="1241975"/>
            <a:chOff x="1135924" y="2612758"/>
            <a:chExt cx="1702727" cy="1472904"/>
          </a:xfrm>
        </p:grpSpPr>
        <p:pic>
          <p:nvPicPr>
            <p:cNvPr id="39" name="Picture 2" descr="https://external-content.duckduckgo.com/iu/?u=https%3A%2F%2Ftse1.mm.bing.net%2Fth%3Fid%3DOIP.SNyBfqUf6_Y20TQL8ccofwHaHa%26pid%3DApi&amp;f=1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2369" y="3055899"/>
              <a:ext cx="1029763" cy="1029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1135924" y="2612758"/>
              <a:ext cx="1702727" cy="4380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Reboot</a:t>
              </a:r>
            </a:p>
          </p:txBody>
        </p:sp>
      </p:grpSp>
      <p:sp>
        <p:nvSpPr>
          <p:cNvPr id="34" name="Rectangle 33"/>
          <p:cNvSpPr/>
          <p:nvPr/>
        </p:nvSpPr>
        <p:spPr bwMode="auto">
          <a:xfrm>
            <a:off x="3527500" y="3192460"/>
            <a:ext cx="249164" cy="22939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36" name="Multiply 35"/>
          <p:cNvSpPr/>
          <p:nvPr/>
        </p:nvSpPr>
        <p:spPr bwMode="auto">
          <a:xfrm>
            <a:off x="3649782" y="3249282"/>
            <a:ext cx="1010933" cy="1026684"/>
          </a:xfrm>
          <a:prstGeom prst="mathMultiply">
            <a:avLst>
              <a:gd name="adj1" fmla="val 10553"/>
            </a:avLst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4" name="Circular Arrow 13"/>
          <p:cNvSpPr/>
          <p:nvPr/>
        </p:nvSpPr>
        <p:spPr bwMode="auto">
          <a:xfrm rot="10800000">
            <a:off x="3621584" y="2506809"/>
            <a:ext cx="7174498" cy="3692191"/>
          </a:xfrm>
          <a:prstGeom prst="circularArrow">
            <a:avLst>
              <a:gd name="adj1" fmla="val 1682"/>
              <a:gd name="adj2" fmla="val 241527"/>
              <a:gd name="adj3" fmla="val 21357651"/>
              <a:gd name="adj4" fmla="val 10827192"/>
              <a:gd name="adj5" fmla="val 3257"/>
            </a:avLst>
          </a:prstGeom>
          <a:solidFill>
            <a:schemeClr val="accent2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0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0" grpId="0" animBg="1"/>
      <p:bldP spid="26" grpId="0" animBg="1"/>
      <p:bldP spid="9" grpId="0"/>
      <p:bldP spid="29" grpId="0" animBg="1"/>
      <p:bldP spid="27" grpId="0" animBg="1"/>
      <p:bldP spid="31" grpId="0"/>
      <p:bldP spid="28" grpId="0"/>
      <p:bldP spid="36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Horizontal Scroll 67"/>
          <p:cNvSpPr/>
          <p:nvPr/>
        </p:nvSpPr>
        <p:spPr bwMode="auto">
          <a:xfrm rot="16200000">
            <a:off x="6958164" y="1404197"/>
            <a:ext cx="903226" cy="898271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b="1" dirty="0"/>
              <a:t>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/>
              <a:t>  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759411" y="1001608"/>
            <a:ext cx="1558896" cy="848683"/>
            <a:chOff x="6759411" y="1001608"/>
            <a:chExt cx="1558896" cy="848683"/>
          </a:xfrm>
        </p:grpSpPr>
        <p:sp>
          <p:nvSpPr>
            <p:cNvPr id="25" name="TextBox 24"/>
            <p:cNvSpPr txBox="1"/>
            <p:nvPr/>
          </p:nvSpPr>
          <p:spPr>
            <a:xfrm>
              <a:off x="6759411" y="1001608"/>
              <a:ext cx="15588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Bitstream</a:t>
              </a:r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7090448" y="1431219"/>
              <a:ext cx="501782" cy="9917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7111625" y="1751120"/>
              <a:ext cx="193292" cy="9917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400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Starbleed</a:t>
            </a:r>
            <a:r>
              <a:rPr lang="en-US" dirty="0"/>
              <a:t> attack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135696" y="2834159"/>
            <a:ext cx="2030902" cy="1891715"/>
            <a:chOff x="3000376" y="1900912"/>
            <a:chExt cx="2900891" cy="2900892"/>
          </a:xfrm>
        </p:grpSpPr>
        <p:pic>
          <p:nvPicPr>
            <p:cNvPr id="1034" name="Picture 10" descr="64GB RAM Memor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376" y="1900912"/>
              <a:ext cx="2900891" cy="2900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>
              <a:off x="3733800" y="2633133"/>
              <a:ext cx="1430867" cy="14224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sp>
        <p:nvSpPr>
          <p:cNvPr id="29" name="Horizontal Scroll 28"/>
          <p:cNvSpPr/>
          <p:nvPr/>
        </p:nvSpPr>
        <p:spPr bwMode="auto">
          <a:xfrm rot="16200000">
            <a:off x="8528161" y="1373417"/>
            <a:ext cx="903226" cy="898272"/>
          </a:xfrm>
          <a:prstGeom prst="horizontalScroll">
            <a:avLst/>
          </a:prstGeom>
          <a:blipFill>
            <a:blip r:embed="rId4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b="1" dirty="0"/>
              <a:t>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/>
              <a:t>  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9983185" y="1370940"/>
            <a:ext cx="1130197" cy="903226"/>
            <a:chOff x="10374125" y="1322080"/>
            <a:chExt cx="1235228" cy="903226"/>
          </a:xfrm>
        </p:grpSpPr>
        <p:sp>
          <p:nvSpPr>
            <p:cNvPr id="35" name="Horizontal Scroll 34"/>
            <p:cNvSpPr/>
            <p:nvPr/>
          </p:nvSpPr>
          <p:spPr bwMode="auto">
            <a:xfrm rot="16200000">
              <a:off x="10413087" y="1283118"/>
              <a:ext cx="903226" cy="981150"/>
            </a:xfrm>
            <a:prstGeom prst="horizontalScroll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vert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b="1" dirty="0"/>
                <a:t/>
              </a:r>
              <a:br>
                <a:rPr lang="en-US" sz="1100" b="1" dirty="0"/>
              </a:br>
              <a:r>
                <a:rPr lang="en-US" sz="1100" b="1" dirty="0"/>
                <a:t/>
              </a:r>
              <a:br>
                <a:rPr lang="en-US" sz="1100" b="1" dirty="0"/>
              </a:br>
              <a:r>
                <a:rPr lang="en-US" sz="1100" b="1" dirty="0"/>
                <a:t> </a:t>
              </a: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b="1" dirty="0"/>
                <a:t>  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442454" y="1547257"/>
              <a:ext cx="11668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“Read out WBSTAR”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7" name="Down Arrow 26"/>
          <p:cNvSpPr/>
          <p:nvPr/>
        </p:nvSpPr>
        <p:spPr bwMode="auto">
          <a:xfrm rot="4197756">
            <a:off x="7200708" y="476825"/>
            <a:ext cx="675630" cy="4827069"/>
          </a:xfrm>
          <a:prstGeom prst="downArrow">
            <a:avLst>
              <a:gd name="adj1" fmla="val 39947"/>
              <a:gd name="adj2" fmla="val 71826"/>
            </a:avLst>
          </a:prstGeom>
          <a:solidFill>
            <a:schemeClr val="accent6">
              <a:lumMod val="9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31" name="TextBox 30"/>
          <p:cNvSpPr txBox="1"/>
          <p:nvPr/>
        </p:nvSpPr>
        <p:spPr>
          <a:xfrm rot="20374609">
            <a:off x="7194350" y="2945066"/>
            <a:ext cx="1547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Configure</a:t>
            </a:r>
            <a:endParaRPr lang="en-US" sz="2000" dirty="0"/>
          </a:p>
        </p:txBody>
      </p:sp>
      <p:sp>
        <p:nvSpPr>
          <p:cNvPr id="69" name="TextBox 68"/>
          <p:cNvSpPr txBox="1"/>
          <p:nvPr/>
        </p:nvSpPr>
        <p:spPr>
          <a:xfrm>
            <a:off x="2852668" y="2322143"/>
            <a:ext cx="3115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Decrypt </a:t>
            </a:r>
            <a:r>
              <a:rPr lang="en-US" dirty="0" err="1"/>
              <a:t>bitstream</a:t>
            </a:r>
            <a:r>
              <a:rPr lang="en-US" dirty="0"/>
              <a:t> with </a:t>
            </a:r>
            <a:r>
              <a:rPr lang="en-US" dirty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55184" y="4168244"/>
            <a:ext cx="14901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accent2"/>
                </a:solidFill>
                <a:latin typeface="Consolas" panose="020B0609020204030204" pitchFamily="49" charset="0"/>
              </a:rPr>
              <a:t>WBSTAR: 0x23d001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3527500" y="3192460"/>
            <a:ext cx="249164" cy="22939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FF0000"/>
                </a:solidFill>
              </a:rPr>
              <a:t>K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4459237" y="4286774"/>
            <a:ext cx="1160513" cy="604503"/>
          </a:xfrm>
          <a:prstGeom prst="straightConnector1">
            <a:avLst/>
          </a:prstGeom>
          <a:ln>
            <a:headEnd type="none" w="med" len="med"/>
            <a:tailEnd type="triangle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69560" y="4891277"/>
            <a:ext cx="9797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  <a:latin typeface="Consolas" panose="020B0609020204030204" pitchFamily="49" charset="0"/>
              </a:rPr>
              <a:t>0x23d001</a:t>
            </a:r>
          </a:p>
        </p:txBody>
      </p:sp>
    </p:spTree>
    <p:extLst>
      <p:ext uri="{BB962C8B-B14F-4D97-AF65-F5344CB8AC3E}">
        <p14:creationId xmlns:p14="http://schemas.microsoft.com/office/powerpoint/2010/main" val="316255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ight Brace 22"/>
          <p:cNvSpPr/>
          <p:nvPr/>
        </p:nvSpPr>
        <p:spPr bwMode="auto">
          <a:xfrm rot="16200000">
            <a:off x="9104497" y="685059"/>
            <a:ext cx="307536" cy="3737300"/>
          </a:xfrm>
          <a:prstGeom prst="rightBrace">
            <a:avLst>
              <a:gd name="adj1" fmla="val 93395"/>
              <a:gd name="adj2" fmla="val 44999"/>
            </a:avLst>
          </a:prstGeom>
          <a:noFill/>
          <a:ln w="28575" cap="flat" cmpd="sng" algn="ctr">
            <a:solidFill>
              <a:schemeClr val="accent5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8" name="Horizontal Scroll 67"/>
          <p:cNvSpPr/>
          <p:nvPr/>
        </p:nvSpPr>
        <p:spPr bwMode="auto">
          <a:xfrm rot="16200000">
            <a:off x="6958164" y="1404197"/>
            <a:ext cx="903226" cy="898271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b="1" dirty="0"/>
              <a:t>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/>
              <a:t>  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759411" y="1001608"/>
            <a:ext cx="1558896" cy="848683"/>
            <a:chOff x="6759411" y="1001608"/>
            <a:chExt cx="1558896" cy="848683"/>
          </a:xfrm>
        </p:grpSpPr>
        <p:sp>
          <p:nvSpPr>
            <p:cNvPr id="25" name="TextBox 24"/>
            <p:cNvSpPr txBox="1"/>
            <p:nvPr/>
          </p:nvSpPr>
          <p:spPr>
            <a:xfrm>
              <a:off x="6759411" y="1001608"/>
              <a:ext cx="15588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Bitstream</a:t>
              </a:r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7090448" y="1431219"/>
              <a:ext cx="501782" cy="9917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7111625" y="1751120"/>
              <a:ext cx="193292" cy="9917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400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Starbleed</a:t>
            </a:r>
            <a:r>
              <a:rPr lang="en-US" dirty="0"/>
              <a:t> attack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135696" y="2834159"/>
            <a:ext cx="2030902" cy="1891715"/>
            <a:chOff x="3000376" y="1900912"/>
            <a:chExt cx="2900891" cy="2900892"/>
          </a:xfrm>
        </p:grpSpPr>
        <p:pic>
          <p:nvPicPr>
            <p:cNvPr id="1034" name="Picture 10" descr="64GB RAM Memor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376" y="1900912"/>
              <a:ext cx="2900891" cy="2900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>
              <a:off x="3733800" y="2633133"/>
              <a:ext cx="1430867" cy="14224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367363"/>
              </p:ext>
            </p:extLst>
          </p:nvPr>
        </p:nvGraphicFramePr>
        <p:xfrm>
          <a:off x="7474312" y="2770018"/>
          <a:ext cx="3566817" cy="23126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8939">
                  <a:extLst>
                    <a:ext uri="{9D8B030D-6E8A-4147-A177-3AD203B41FA5}">
                      <a16:colId xmlns:a16="http://schemas.microsoft.com/office/drawing/2014/main" xmlns="" val="3341747070"/>
                    </a:ext>
                  </a:extLst>
                </a:gridCol>
                <a:gridCol w="1188939">
                  <a:extLst>
                    <a:ext uri="{9D8B030D-6E8A-4147-A177-3AD203B41FA5}">
                      <a16:colId xmlns:a16="http://schemas.microsoft.com/office/drawing/2014/main" xmlns="" val="1015043934"/>
                    </a:ext>
                  </a:extLst>
                </a:gridCol>
                <a:gridCol w="1188939">
                  <a:extLst>
                    <a:ext uri="{9D8B030D-6E8A-4147-A177-3AD203B41FA5}">
                      <a16:colId xmlns:a16="http://schemas.microsoft.com/office/drawing/2014/main" xmlns="" val="315342049"/>
                    </a:ext>
                  </a:extLst>
                </a:gridCol>
              </a:tblGrid>
              <a:tr h="57815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91732155"/>
                  </a:ext>
                </a:extLst>
              </a:tr>
              <a:tr h="57815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K</a:t>
                      </a:r>
                      <a:r>
                        <a:rPr lang="en-US" sz="1200" b="1" baseline="-25000" dirty="0"/>
                        <a:t>MAC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3790196"/>
                  </a:ext>
                </a:extLst>
              </a:tr>
              <a:tr h="5781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WRITE WBSTAR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3993821"/>
                  </a:ext>
                </a:extLst>
              </a:tr>
              <a:tr h="578152"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BAD</a:t>
                      </a:r>
                      <a:r>
                        <a:rPr lang="en-US" sz="1200" b="1" baseline="0" dirty="0"/>
                        <a:t> TAG</a:t>
                      </a:r>
                      <a:endParaRPr lang="en-US" sz="1200" b="1" dirty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1438456"/>
                  </a:ext>
                </a:extLst>
              </a:tr>
            </a:tbl>
          </a:graphicData>
        </a:graphic>
      </p:graphicFrame>
      <p:sp>
        <p:nvSpPr>
          <p:cNvPr id="29" name="Horizontal Scroll 28"/>
          <p:cNvSpPr/>
          <p:nvPr/>
        </p:nvSpPr>
        <p:spPr bwMode="auto">
          <a:xfrm rot="16200000">
            <a:off x="8528161" y="1373417"/>
            <a:ext cx="903226" cy="898272"/>
          </a:xfrm>
          <a:prstGeom prst="horizontalScroll">
            <a:avLst/>
          </a:prstGeom>
          <a:blipFill>
            <a:blip r:embed="rId5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b="1" dirty="0"/>
              <a:t>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/>
              <a:t>  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7111625" y="1859224"/>
            <a:ext cx="2699837" cy="20670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8" idx="3"/>
          </p:cNvCxnSpPr>
          <p:nvPr/>
        </p:nvCxnSpPr>
        <p:spPr bwMode="auto">
          <a:xfrm>
            <a:off x="7304917" y="1859224"/>
            <a:ext cx="3736212" cy="20670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9983185" y="1370940"/>
            <a:ext cx="1130197" cy="903226"/>
            <a:chOff x="10374125" y="1322080"/>
            <a:chExt cx="1235228" cy="903226"/>
          </a:xfrm>
        </p:grpSpPr>
        <p:sp>
          <p:nvSpPr>
            <p:cNvPr id="35" name="Horizontal Scroll 34"/>
            <p:cNvSpPr/>
            <p:nvPr/>
          </p:nvSpPr>
          <p:spPr bwMode="auto">
            <a:xfrm rot="16200000">
              <a:off x="10413087" y="1283118"/>
              <a:ext cx="903226" cy="981150"/>
            </a:xfrm>
            <a:prstGeom prst="horizontalScroll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vert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b="1" dirty="0"/>
                <a:t/>
              </a:r>
              <a:br>
                <a:rPr lang="en-US" sz="1100" b="1" dirty="0"/>
              </a:br>
              <a:r>
                <a:rPr lang="en-US" sz="1100" b="1" dirty="0"/>
                <a:t/>
              </a:r>
              <a:br>
                <a:rPr lang="en-US" sz="1100" b="1" dirty="0"/>
              </a:br>
              <a:r>
                <a:rPr lang="en-US" sz="1100" b="1" dirty="0"/>
                <a:t> </a:t>
              </a: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b="1" dirty="0"/>
                <a:t>  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442454" y="1547257"/>
              <a:ext cx="11668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“Read out WBSTAR”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852668" y="2322143"/>
            <a:ext cx="3115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Decrypt </a:t>
            </a:r>
            <a:r>
              <a:rPr lang="en-US" dirty="0" err="1"/>
              <a:t>bitstream</a:t>
            </a:r>
            <a:r>
              <a:rPr lang="en-US" dirty="0"/>
              <a:t> with </a:t>
            </a:r>
            <a:r>
              <a:rPr lang="en-US" dirty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455184" y="4168244"/>
            <a:ext cx="14901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accent2"/>
                </a:solidFill>
                <a:latin typeface="Consolas" panose="020B0609020204030204" pitchFamily="49" charset="0"/>
              </a:rPr>
              <a:t>WBSTAR: 0x23d001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3527500" y="3192460"/>
            <a:ext cx="249164" cy="22939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FF0000"/>
                </a:solidFill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3108856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ight Brace 30"/>
          <p:cNvSpPr/>
          <p:nvPr/>
        </p:nvSpPr>
        <p:spPr bwMode="auto">
          <a:xfrm rot="16200000">
            <a:off x="9104497" y="685059"/>
            <a:ext cx="307536" cy="3737300"/>
          </a:xfrm>
          <a:prstGeom prst="rightBrace">
            <a:avLst>
              <a:gd name="adj1" fmla="val 93395"/>
              <a:gd name="adj2" fmla="val 44999"/>
            </a:avLst>
          </a:prstGeom>
          <a:noFill/>
          <a:ln w="28575" cap="flat" cmpd="sng" algn="ctr">
            <a:solidFill>
              <a:schemeClr val="accent5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2" name="Horizontal Scroll 51"/>
          <p:cNvSpPr/>
          <p:nvPr/>
        </p:nvSpPr>
        <p:spPr bwMode="auto">
          <a:xfrm rot="16200000">
            <a:off x="6958164" y="1404197"/>
            <a:ext cx="903226" cy="898271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b="1" dirty="0"/>
              <a:t>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/>
              <a:t>  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759411" y="1001608"/>
            <a:ext cx="1558896" cy="848683"/>
            <a:chOff x="6759411" y="1001608"/>
            <a:chExt cx="1558896" cy="848683"/>
          </a:xfrm>
        </p:grpSpPr>
        <p:sp>
          <p:nvSpPr>
            <p:cNvPr id="25" name="TextBox 24"/>
            <p:cNvSpPr txBox="1"/>
            <p:nvPr/>
          </p:nvSpPr>
          <p:spPr>
            <a:xfrm>
              <a:off x="6759411" y="1001608"/>
              <a:ext cx="15588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Bitstream</a:t>
              </a:r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7090448" y="1431219"/>
              <a:ext cx="501782" cy="9917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7301752" y="1751120"/>
              <a:ext cx="193292" cy="9917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400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Starbleed</a:t>
            </a:r>
            <a:r>
              <a:rPr lang="en-US" dirty="0"/>
              <a:t> attack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135696" y="2834159"/>
            <a:ext cx="2030902" cy="1891715"/>
            <a:chOff x="3000376" y="1900912"/>
            <a:chExt cx="2900891" cy="2900892"/>
          </a:xfrm>
        </p:grpSpPr>
        <p:pic>
          <p:nvPicPr>
            <p:cNvPr id="1034" name="Picture 10" descr="64GB RAM Memor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376" y="1900912"/>
              <a:ext cx="2900891" cy="2900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>
              <a:off x="3733800" y="2633133"/>
              <a:ext cx="1430867" cy="14224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396038"/>
              </p:ext>
            </p:extLst>
          </p:nvPr>
        </p:nvGraphicFramePr>
        <p:xfrm>
          <a:off x="7474312" y="2770018"/>
          <a:ext cx="3566817" cy="23126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8939">
                  <a:extLst>
                    <a:ext uri="{9D8B030D-6E8A-4147-A177-3AD203B41FA5}">
                      <a16:colId xmlns:a16="http://schemas.microsoft.com/office/drawing/2014/main" xmlns="" val="3341747070"/>
                    </a:ext>
                  </a:extLst>
                </a:gridCol>
                <a:gridCol w="1188939">
                  <a:extLst>
                    <a:ext uri="{9D8B030D-6E8A-4147-A177-3AD203B41FA5}">
                      <a16:colId xmlns:a16="http://schemas.microsoft.com/office/drawing/2014/main" xmlns="" val="1015043934"/>
                    </a:ext>
                  </a:extLst>
                </a:gridCol>
                <a:gridCol w="1188939">
                  <a:extLst>
                    <a:ext uri="{9D8B030D-6E8A-4147-A177-3AD203B41FA5}">
                      <a16:colId xmlns:a16="http://schemas.microsoft.com/office/drawing/2014/main" xmlns="" val="315342049"/>
                    </a:ext>
                  </a:extLst>
                </a:gridCol>
              </a:tblGrid>
              <a:tr h="57815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91732155"/>
                  </a:ext>
                </a:extLst>
              </a:tr>
              <a:tr h="57815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K</a:t>
                      </a:r>
                      <a:r>
                        <a:rPr lang="en-US" sz="1200" b="1" baseline="-25000" dirty="0"/>
                        <a:t>MAC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3790196"/>
                  </a:ext>
                </a:extLst>
              </a:tr>
              <a:tr h="5781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WRITE WBSTAR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3993821"/>
                  </a:ext>
                </a:extLst>
              </a:tr>
              <a:tr h="578152"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BAD</a:t>
                      </a:r>
                      <a:r>
                        <a:rPr lang="en-US" sz="1200" b="1" baseline="0" dirty="0"/>
                        <a:t> TAG</a:t>
                      </a:r>
                      <a:endParaRPr lang="en-US" sz="1200" b="1" dirty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143845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55184" y="4168244"/>
            <a:ext cx="14901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accent2"/>
                </a:solidFill>
                <a:latin typeface="Consolas" panose="020B0609020204030204" pitchFamily="49" charset="0"/>
              </a:rPr>
              <a:t>WBSTAR: 0xff0015</a:t>
            </a:r>
          </a:p>
        </p:txBody>
      </p:sp>
      <p:sp>
        <p:nvSpPr>
          <p:cNvPr id="29" name="Horizontal Scroll 28"/>
          <p:cNvSpPr/>
          <p:nvPr/>
        </p:nvSpPr>
        <p:spPr bwMode="auto">
          <a:xfrm rot="16200000">
            <a:off x="8528161" y="1373417"/>
            <a:ext cx="903226" cy="898272"/>
          </a:xfrm>
          <a:prstGeom prst="horizontalScroll">
            <a:avLst/>
          </a:prstGeom>
          <a:blipFill>
            <a:blip r:embed="rId5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b="1" dirty="0"/>
              <a:t>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/>
              <a:t>  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7301752" y="1850291"/>
            <a:ext cx="2549384" cy="207603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8" idx="3"/>
          </p:cNvCxnSpPr>
          <p:nvPr/>
        </p:nvCxnSpPr>
        <p:spPr bwMode="auto">
          <a:xfrm>
            <a:off x="7495044" y="1850291"/>
            <a:ext cx="3546085" cy="207603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1798973" y="2974745"/>
            <a:ext cx="1460309" cy="1241975"/>
            <a:chOff x="1135924" y="2612758"/>
            <a:chExt cx="1702727" cy="1472904"/>
          </a:xfrm>
        </p:grpSpPr>
        <p:pic>
          <p:nvPicPr>
            <p:cNvPr id="1026" name="Picture 2" descr="https://external-content.duckduckgo.com/iu/?u=https%3A%2F%2Ftse1.mm.bing.net%2Fth%3Fid%3DOIP.SNyBfqUf6_Y20TQL8ccofwHaHa%26pid%3DApi&amp;f=1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2369" y="3055899"/>
              <a:ext cx="1029763" cy="1029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1135924" y="2612758"/>
              <a:ext cx="1702727" cy="4380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Reboot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9983185" y="1370940"/>
            <a:ext cx="1130197" cy="903226"/>
            <a:chOff x="10374125" y="1322080"/>
            <a:chExt cx="1235228" cy="903226"/>
          </a:xfrm>
        </p:grpSpPr>
        <p:sp>
          <p:nvSpPr>
            <p:cNvPr id="35" name="Horizontal Scroll 34"/>
            <p:cNvSpPr/>
            <p:nvPr/>
          </p:nvSpPr>
          <p:spPr bwMode="auto">
            <a:xfrm rot="16200000">
              <a:off x="10413087" y="1283118"/>
              <a:ext cx="903226" cy="981150"/>
            </a:xfrm>
            <a:prstGeom prst="horizontalScroll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vert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b="1" dirty="0"/>
                <a:t/>
              </a:r>
              <a:br>
                <a:rPr lang="en-US" sz="1100" b="1" dirty="0"/>
              </a:br>
              <a:r>
                <a:rPr lang="en-US" sz="1100" b="1" dirty="0"/>
                <a:t/>
              </a:r>
              <a:br>
                <a:rPr lang="en-US" sz="1100" b="1" dirty="0"/>
              </a:br>
              <a:r>
                <a:rPr lang="en-US" sz="1100" b="1" dirty="0"/>
                <a:t> </a:t>
              </a: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b="1" dirty="0"/>
                <a:t>  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442454" y="1547257"/>
              <a:ext cx="11668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“Read out WBSTAR”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7" name="Down Arrow 26"/>
          <p:cNvSpPr/>
          <p:nvPr/>
        </p:nvSpPr>
        <p:spPr bwMode="auto">
          <a:xfrm rot="5400000">
            <a:off x="5888037" y="3042951"/>
            <a:ext cx="704156" cy="1639031"/>
          </a:xfrm>
          <a:prstGeom prst="downArrow">
            <a:avLst>
              <a:gd name="adj1" fmla="val 43824"/>
              <a:gd name="adj2" fmla="val 52879"/>
            </a:avLst>
          </a:prstGeom>
          <a:solidFill>
            <a:schemeClr val="accent6">
              <a:lumMod val="9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2852668" y="2322143"/>
            <a:ext cx="3115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Decrypt </a:t>
            </a:r>
            <a:r>
              <a:rPr lang="en-US" dirty="0" err="1"/>
              <a:t>bitstream</a:t>
            </a:r>
            <a:r>
              <a:rPr lang="en-US" dirty="0"/>
              <a:t> with </a:t>
            </a:r>
            <a:r>
              <a:rPr lang="en-US" dirty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3527500" y="3192460"/>
            <a:ext cx="249164" cy="22939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38" name="Multiply 37"/>
          <p:cNvSpPr/>
          <p:nvPr/>
        </p:nvSpPr>
        <p:spPr bwMode="auto">
          <a:xfrm>
            <a:off x="3649782" y="3249282"/>
            <a:ext cx="1010933" cy="1026684"/>
          </a:xfrm>
          <a:prstGeom prst="mathMultiply">
            <a:avLst>
              <a:gd name="adj1" fmla="val 10553"/>
            </a:avLst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5837417" y="3309361"/>
            <a:ext cx="1547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Configure</a:t>
            </a:r>
            <a:endParaRPr lang="en-US" sz="2000" dirty="0"/>
          </a:p>
        </p:txBody>
      </p:sp>
      <p:cxnSp>
        <p:nvCxnSpPr>
          <p:cNvPr id="39" name="Straight Arrow Connector 38"/>
          <p:cNvCxnSpPr/>
          <p:nvPr/>
        </p:nvCxnSpPr>
        <p:spPr bwMode="auto">
          <a:xfrm>
            <a:off x="4459237" y="4286774"/>
            <a:ext cx="1160513" cy="604503"/>
          </a:xfrm>
          <a:prstGeom prst="straightConnector1">
            <a:avLst/>
          </a:prstGeom>
          <a:ln>
            <a:headEnd type="none" w="med" len="med"/>
            <a:tailEnd type="triangle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5369560" y="4891277"/>
            <a:ext cx="9797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  <a:latin typeface="Consolas" panose="020B0609020204030204" pitchFamily="49" charset="0"/>
              </a:rPr>
              <a:t>0xff0015</a:t>
            </a:r>
          </a:p>
        </p:txBody>
      </p:sp>
      <p:sp>
        <p:nvSpPr>
          <p:cNvPr id="43" name="Down Arrow 42"/>
          <p:cNvSpPr/>
          <p:nvPr/>
        </p:nvSpPr>
        <p:spPr bwMode="auto">
          <a:xfrm rot="4197756">
            <a:off x="7293317" y="426942"/>
            <a:ext cx="551102" cy="4988104"/>
          </a:xfrm>
          <a:prstGeom prst="downArrow">
            <a:avLst>
              <a:gd name="adj1" fmla="val 36415"/>
              <a:gd name="adj2" fmla="val 77458"/>
            </a:avLst>
          </a:prstGeom>
          <a:solidFill>
            <a:schemeClr val="accent6">
              <a:lumMod val="9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44" name="TextBox 43"/>
          <p:cNvSpPr txBox="1"/>
          <p:nvPr/>
        </p:nvSpPr>
        <p:spPr>
          <a:xfrm rot="20374609">
            <a:off x="6057608" y="2633672"/>
            <a:ext cx="1547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Configure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5430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7" grpId="0" animBg="1"/>
      <p:bldP spid="27" grpId="1" animBg="1"/>
      <p:bldP spid="38" grpId="0" animBg="1"/>
      <p:bldP spid="38" grpId="1" animBg="1"/>
      <p:bldP spid="32" grpId="0"/>
      <p:bldP spid="32" grpId="1"/>
      <p:bldP spid="40" grpId="0"/>
      <p:bldP spid="43" grpId="0" animBg="1"/>
      <p:bldP spid="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ight Brace 30"/>
          <p:cNvSpPr/>
          <p:nvPr/>
        </p:nvSpPr>
        <p:spPr bwMode="auto">
          <a:xfrm rot="16200000">
            <a:off x="9104497" y="685059"/>
            <a:ext cx="307536" cy="3737300"/>
          </a:xfrm>
          <a:prstGeom prst="rightBrace">
            <a:avLst>
              <a:gd name="adj1" fmla="val 93395"/>
              <a:gd name="adj2" fmla="val 44999"/>
            </a:avLst>
          </a:prstGeom>
          <a:noFill/>
          <a:ln w="28575" cap="flat" cmpd="sng" algn="ctr">
            <a:solidFill>
              <a:schemeClr val="accent5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2" name="Horizontal Scroll 51"/>
          <p:cNvSpPr/>
          <p:nvPr/>
        </p:nvSpPr>
        <p:spPr bwMode="auto">
          <a:xfrm rot="16200000">
            <a:off x="6958164" y="1404197"/>
            <a:ext cx="903226" cy="898271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b="1" dirty="0"/>
              <a:t>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/>
              <a:t>  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759411" y="1001608"/>
            <a:ext cx="1558896" cy="848683"/>
            <a:chOff x="6759411" y="1001608"/>
            <a:chExt cx="1558896" cy="848683"/>
          </a:xfrm>
        </p:grpSpPr>
        <p:sp>
          <p:nvSpPr>
            <p:cNvPr id="25" name="TextBox 24"/>
            <p:cNvSpPr txBox="1"/>
            <p:nvPr/>
          </p:nvSpPr>
          <p:spPr>
            <a:xfrm>
              <a:off x="6759411" y="1001608"/>
              <a:ext cx="15588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Bitstream</a:t>
              </a:r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7090448" y="1431219"/>
              <a:ext cx="501782" cy="9917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7512858" y="1751120"/>
              <a:ext cx="193292" cy="9917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400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Starbleed</a:t>
            </a:r>
            <a:r>
              <a:rPr lang="en-US" dirty="0"/>
              <a:t> attack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135696" y="2834159"/>
            <a:ext cx="2030902" cy="1891715"/>
            <a:chOff x="3000376" y="1900912"/>
            <a:chExt cx="2900891" cy="2900892"/>
          </a:xfrm>
        </p:grpSpPr>
        <p:pic>
          <p:nvPicPr>
            <p:cNvPr id="1034" name="Picture 10" descr="64GB RAM Memor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376" y="1900912"/>
              <a:ext cx="2900891" cy="2900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>
              <a:off x="3733800" y="2633133"/>
              <a:ext cx="1430867" cy="14224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130124"/>
              </p:ext>
            </p:extLst>
          </p:nvPr>
        </p:nvGraphicFramePr>
        <p:xfrm>
          <a:off x="7474312" y="2770018"/>
          <a:ext cx="3566817" cy="23126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8939">
                  <a:extLst>
                    <a:ext uri="{9D8B030D-6E8A-4147-A177-3AD203B41FA5}">
                      <a16:colId xmlns:a16="http://schemas.microsoft.com/office/drawing/2014/main" xmlns="" val="3341747070"/>
                    </a:ext>
                  </a:extLst>
                </a:gridCol>
                <a:gridCol w="1188939">
                  <a:extLst>
                    <a:ext uri="{9D8B030D-6E8A-4147-A177-3AD203B41FA5}">
                      <a16:colId xmlns:a16="http://schemas.microsoft.com/office/drawing/2014/main" xmlns="" val="1015043934"/>
                    </a:ext>
                  </a:extLst>
                </a:gridCol>
                <a:gridCol w="1188939">
                  <a:extLst>
                    <a:ext uri="{9D8B030D-6E8A-4147-A177-3AD203B41FA5}">
                      <a16:colId xmlns:a16="http://schemas.microsoft.com/office/drawing/2014/main" xmlns="" val="315342049"/>
                    </a:ext>
                  </a:extLst>
                </a:gridCol>
              </a:tblGrid>
              <a:tr h="57815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91732155"/>
                  </a:ext>
                </a:extLst>
              </a:tr>
              <a:tr h="57815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K</a:t>
                      </a:r>
                      <a:r>
                        <a:rPr lang="en-US" sz="1200" b="1" baseline="-25000" dirty="0"/>
                        <a:t>MAC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3790196"/>
                  </a:ext>
                </a:extLst>
              </a:tr>
              <a:tr h="5781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WRITE WBSTAR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3993821"/>
                  </a:ext>
                </a:extLst>
              </a:tr>
              <a:tr h="578152"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BAD</a:t>
                      </a:r>
                      <a:r>
                        <a:rPr lang="en-US" sz="1200" b="1" baseline="0" dirty="0"/>
                        <a:t> TAG</a:t>
                      </a:r>
                      <a:endParaRPr lang="en-US" sz="1200" b="1" dirty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143845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55184" y="4168244"/>
            <a:ext cx="14901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accent2"/>
                </a:solidFill>
                <a:latin typeface="Consolas" panose="020B0609020204030204" pitchFamily="49" charset="0"/>
              </a:rPr>
              <a:t>WBSTAR: 0x6391dd</a:t>
            </a:r>
          </a:p>
        </p:txBody>
      </p:sp>
      <p:sp>
        <p:nvSpPr>
          <p:cNvPr id="29" name="Horizontal Scroll 28"/>
          <p:cNvSpPr/>
          <p:nvPr/>
        </p:nvSpPr>
        <p:spPr bwMode="auto">
          <a:xfrm rot="16200000">
            <a:off x="8528161" y="1373417"/>
            <a:ext cx="903226" cy="898272"/>
          </a:xfrm>
          <a:prstGeom prst="horizontalScroll">
            <a:avLst/>
          </a:prstGeom>
          <a:blipFill>
            <a:blip r:embed="rId5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b="1" dirty="0"/>
              <a:t>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/>
              <a:t>  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7512858" y="1850291"/>
            <a:ext cx="2347834" cy="207603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8" idx="3"/>
          </p:cNvCxnSpPr>
          <p:nvPr/>
        </p:nvCxnSpPr>
        <p:spPr bwMode="auto">
          <a:xfrm>
            <a:off x="7706150" y="1850291"/>
            <a:ext cx="3334979" cy="207603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1798973" y="2974745"/>
            <a:ext cx="1460309" cy="1241975"/>
            <a:chOff x="1135924" y="2612758"/>
            <a:chExt cx="1702727" cy="1472904"/>
          </a:xfrm>
        </p:grpSpPr>
        <p:pic>
          <p:nvPicPr>
            <p:cNvPr id="1026" name="Picture 2" descr="https://external-content.duckduckgo.com/iu/?u=https%3A%2F%2Ftse1.mm.bing.net%2Fth%3Fid%3DOIP.SNyBfqUf6_Y20TQL8ccofwHaHa%26pid%3DApi&amp;f=1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2369" y="3055899"/>
              <a:ext cx="1029763" cy="1029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1135924" y="2612758"/>
              <a:ext cx="1702727" cy="4380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Reboot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9983185" y="1370940"/>
            <a:ext cx="1130197" cy="903226"/>
            <a:chOff x="10374125" y="1322080"/>
            <a:chExt cx="1235228" cy="903226"/>
          </a:xfrm>
        </p:grpSpPr>
        <p:sp>
          <p:nvSpPr>
            <p:cNvPr id="35" name="Horizontal Scroll 34"/>
            <p:cNvSpPr/>
            <p:nvPr/>
          </p:nvSpPr>
          <p:spPr bwMode="auto">
            <a:xfrm rot="16200000">
              <a:off x="10413087" y="1283118"/>
              <a:ext cx="903226" cy="981150"/>
            </a:xfrm>
            <a:prstGeom prst="horizontalScroll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vert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b="1" dirty="0"/>
                <a:t/>
              </a:r>
              <a:br>
                <a:rPr lang="en-US" sz="1100" b="1" dirty="0"/>
              </a:br>
              <a:r>
                <a:rPr lang="en-US" sz="1100" b="1" dirty="0"/>
                <a:t/>
              </a:r>
              <a:br>
                <a:rPr lang="en-US" sz="1100" b="1" dirty="0"/>
              </a:br>
              <a:r>
                <a:rPr lang="en-US" sz="1100" b="1" dirty="0"/>
                <a:t> </a:t>
              </a: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b="1" dirty="0"/>
                <a:t>  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442454" y="1547257"/>
              <a:ext cx="11668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“Read out WBSTAR”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7" name="Down Arrow 26"/>
          <p:cNvSpPr/>
          <p:nvPr/>
        </p:nvSpPr>
        <p:spPr bwMode="auto">
          <a:xfrm rot="5400000">
            <a:off x="5888037" y="3042951"/>
            <a:ext cx="704156" cy="1639031"/>
          </a:xfrm>
          <a:prstGeom prst="downArrow">
            <a:avLst>
              <a:gd name="adj1" fmla="val 43824"/>
              <a:gd name="adj2" fmla="val 52879"/>
            </a:avLst>
          </a:prstGeom>
          <a:solidFill>
            <a:schemeClr val="accent6">
              <a:lumMod val="9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2852668" y="2322143"/>
            <a:ext cx="3115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Decrypt </a:t>
            </a:r>
            <a:r>
              <a:rPr lang="en-US" dirty="0" err="1"/>
              <a:t>bitstream</a:t>
            </a:r>
            <a:r>
              <a:rPr lang="en-US" dirty="0"/>
              <a:t> with </a:t>
            </a:r>
            <a:r>
              <a:rPr lang="en-US" dirty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3527500" y="3192460"/>
            <a:ext cx="249164" cy="22939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38" name="Multiply 37"/>
          <p:cNvSpPr/>
          <p:nvPr/>
        </p:nvSpPr>
        <p:spPr bwMode="auto">
          <a:xfrm>
            <a:off x="3649782" y="3249282"/>
            <a:ext cx="1010933" cy="1026684"/>
          </a:xfrm>
          <a:prstGeom prst="mathMultiply">
            <a:avLst>
              <a:gd name="adj1" fmla="val 10553"/>
            </a:avLst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4459237" y="4286774"/>
            <a:ext cx="1160513" cy="604503"/>
          </a:xfrm>
          <a:prstGeom prst="straightConnector1">
            <a:avLst/>
          </a:prstGeom>
          <a:ln>
            <a:headEnd type="none" w="med" len="med"/>
            <a:tailEnd type="triangle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369560" y="4891277"/>
            <a:ext cx="9797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  <a:latin typeface="Consolas" panose="020B0609020204030204" pitchFamily="49" charset="0"/>
              </a:rPr>
              <a:t>0x6391dd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837417" y="3309361"/>
            <a:ext cx="1547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Configure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12231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Basic goals of cryptography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346910"/>
              </p:ext>
            </p:extLst>
          </p:nvPr>
        </p:nvGraphicFramePr>
        <p:xfrm>
          <a:off x="1893392" y="1863323"/>
          <a:ext cx="8078358" cy="290870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6927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927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927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6956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Message</a:t>
                      </a:r>
                      <a:r>
                        <a:rPr lang="nb-NO" baseline="0" dirty="0"/>
                        <a:t> privacy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Message integrity</a:t>
                      </a:r>
                      <a:r>
                        <a:rPr lang="nb-NO" baseline="0" dirty="0"/>
                        <a:t> / authentication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/>
                        <a:t>Symmetric</a:t>
                      </a:r>
                      <a:r>
                        <a:rPr lang="nb-NO" b="1" baseline="0" dirty="0"/>
                        <a:t> keys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Symmetric encryption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Message</a:t>
                      </a:r>
                      <a:r>
                        <a:rPr lang="nb-NO" baseline="0" dirty="0"/>
                        <a:t> authentication codes (MAC)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/>
                        <a:t>Asymmetric</a:t>
                      </a:r>
                      <a:r>
                        <a:rPr lang="nb-NO" b="1" baseline="0" dirty="0"/>
                        <a:t> keys 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Asymmetric</a:t>
                      </a:r>
                      <a:r>
                        <a:rPr lang="nb-NO" baseline="0" dirty="0"/>
                        <a:t> encryption (a.k.a. public-key encryption)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Digital signatures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22925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ight Brace 30"/>
          <p:cNvSpPr/>
          <p:nvPr/>
        </p:nvSpPr>
        <p:spPr bwMode="auto">
          <a:xfrm rot="16200000">
            <a:off x="9104497" y="685059"/>
            <a:ext cx="307536" cy="3737300"/>
          </a:xfrm>
          <a:prstGeom prst="rightBrace">
            <a:avLst>
              <a:gd name="adj1" fmla="val 93395"/>
              <a:gd name="adj2" fmla="val 44999"/>
            </a:avLst>
          </a:prstGeom>
          <a:noFill/>
          <a:ln w="28575" cap="flat" cmpd="sng" algn="ctr">
            <a:solidFill>
              <a:schemeClr val="accent5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759411" y="1001608"/>
            <a:ext cx="1558896" cy="1303337"/>
            <a:chOff x="6759411" y="1001608"/>
            <a:chExt cx="1558896" cy="1303337"/>
          </a:xfrm>
        </p:grpSpPr>
        <p:grpSp>
          <p:nvGrpSpPr>
            <p:cNvPr id="23" name="Group 22"/>
            <p:cNvGrpSpPr/>
            <p:nvPr/>
          </p:nvGrpSpPr>
          <p:grpSpPr>
            <a:xfrm>
              <a:off x="6759411" y="1001608"/>
              <a:ext cx="1558896" cy="1303337"/>
              <a:chOff x="8677353" y="1072781"/>
              <a:chExt cx="3089874" cy="2177972"/>
            </a:xfrm>
          </p:grpSpPr>
          <p:sp>
            <p:nvSpPr>
              <p:cNvPr id="24" name="Horizontal Scroll 23"/>
              <p:cNvSpPr/>
              <p:nvPr/>
            </p:nvSpPr>
            <p:spPr bwMode="auto">
              <a:xfrm rot="16200000">
                <a:off x="9211760" y="1605847"/>
                <a:ext cx="1509357" cy="1780456"/>
              </a:xfrm>
              <a:prstGeom prst="horizontalScroll">
                <a:avLst/>
              </a:prstGeom>
              <a:blipFill>
                <a:blip r:embed="rId2"/>
                <a:tile tx="0" ty="0" sx="100000" sy="100000" flip="none" algn="tl"/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/>
                  <a:t/>
                </a:r>
                <a:br>
                  <a:rPr lang="en-US" sz="1400" b="1" dirty="0"/>
                </a:br>
                <a:r>
                  <a:rPr lang="en-US" sz="1400" b="1" dirty="0"/>
                  <a:t/>
                </a:r>
                <a:br>
                  <a:rPr lang="en-US" sz="1400" b="1" dirty="0"/>
                </a:br>
                <a:r>
                  <a:rPr lang="en-US" sz="1400" b="1" dirty="0"/>
                  <a:t> 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b="1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b="1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b="1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b="1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b="1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/>
                  <a:t>  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8677353" y="1072781"/>
                <a:ext cx="3089874" cy="617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Bitstream</a:t>
                </a:r>
                <a:endParaRPr lang="en-US" dirty="0"/>
              </a:p>
            </p:txBody>
          </p:sp>
        </p:grpSp>
        <p:sp>
          <p:nvSpPr>
            <p:cNvPr id="30" name="Rectangle 29"/>
            <p:cNvSpPr/>
            <p:nvPr/>
          </p:nvSpPr>
          <p:spPr bwMode="auto">
            <a:xfrm>
              <a:off x="7090448" y="1431219"/>
              <a:ext cx="501782" cy="9917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7108325" y="1825877"/>
              <a:ext cx="193292" cy="9917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400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Starbleed</a:t>
            </a:r>
            <a:r>
              <a:rPr lang="en-US" dirty="0"/>
              <a:t> attack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135696" y="2834159"/>
            <a:ext cx="2030902" cy="1891715"/>
            <a:chOff x="3000376" y="1900912"/>
            <a:chExt cx="2900891" cy="2900892"/>
          </a:xfrm>
        </p:grpSpPr>
        <p:pic>
          <p:nvPicPr>
            <p:cNvPr id="1034" name="Picture 10" descr="64GB RAM Memor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376" y="1900912"/>
              <a:ext cx="2900891" cy="2900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>
              <a:off x="3733800" y="2633133"/>
              <a:ext cx="1430867" cy="14224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7197"/>
              </p:ext>
            </p:extLst>
          </p:nvPr>
        </p:nvGraphicFramePr>
        <p:xfrm>
          <a:off x="7474312" y="2770018"/>
          <a:ext cx="3566817" cy="23126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8939">
                  <a:extLst>
                    <a:ext uri="{9D8B030D-6E8A-4147-A177-3AD203B41FA5}">
                      <a16:colId xmlns:a16="http://schemas.microsoft.com/office/drawing/2014/main" xmlns="" val="3341747070"/>
                    </a:ext>
                  </a:extLst>
                </a:gridCol>
                <a:gridCol w="1188939">
                  <a:extLst>
                    <a:ext uri="{9D8B030D-6E8A-4147-A177-3AD203B41FA5}">
                      <a16:colId xmlns:a16="http://schemas.microsoft.com/office/drawing/2014/main" xmlns="" val="1015043934"/>
                    </a:ext>
                  </a:extLst>
                </a:gridCol>
                <a:gridCol w="1188939">
                  <a:extLst>
                    <a:ext uri="{9D8B030D-6E8A-4147-A177-3AD203B41FA5}">
                      <a16:colId xmlns:a16="http://schemas.microsoft.com/office/drawing/2014/main" xmlns="" val="315342049"/>
                    </a:ext>
                  </a:extLst>
                </a:gridCol>
              </a:tblGrid>
              <a:tr h="57815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91732155"/>
                  </a:ext>
                </a:extLst>
              </a:tr>
              <a:tr h="57815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K</a:t>
                      </a:r>
                      <a:r>
                        <a:rPr lang="en-US" sz="1200" b="1" baseline="-25000" dirty="0"/>
                        <a:t>MAC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3790196"/>
                  </a:ext>
                </a:extLst>
              </a:tr>
              <a:tr h="5781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WRITE WBSTAR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3993821"/>
                  </a:ext>
                </a:extLst>
              </a:tr>
              <a:tr h="578152"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BAD</a:t>
                      </a:r>
                      <a:r>
                        <a:rPr lang="en-US" sz="1200" b="1" baseline="0" dirty="0"/>
                        <a:t> TAG</a:t>
                      </a:r>
                      <a:endParaRPr lang="en-US" sz="1200" b="1" dirty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143845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55184" y="4168244"/>
            <a:ext cx="14901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accent2"/>
                </a:solidFill>
                <a:latin typeface="Consolas" panose="020B0609020204030204" pitchFamily="49" charset="0"/>
              </a:rPr>
              <a:t>WBSTAR: 0xba11c0</a:t>
            </a:r>
          </a:p>
        </p:txBody>
      </p:sp>
      <p:sp>
        <p:nvSpPr>
          <p:cNvPr id="29" name="Horizontal Scroll 28"/>
          <p:cNvSpPr/>
          <p:nvPr/>
        </p:nvSpPr>
        <p:spPr bwMode="auto">
          <a:xfrm rot="16200000">
            <a:off x="8528161" y="1373417"/>
            <a:ext cx="903226" cy="898272"/>
          </a:xfrm>
          <a:prstGeom prst="horizontalScroll">
            <a:avLst/>
          </a:prstGeom>
          <a:blipFill>
            <a:blip r:embed="rId5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b="1" dirty="0"/>
              <a:t>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/>
              <a:t>  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7108325" y="1925048"/>
            <a:ext cx="2752367" cy="20012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8" idx="3"/>
          </p:cNvCxnSpPr>
          <p:nvPr/>
        </p:nvCxnSpPr>
        <p:spPr bwMode="auto">
          <a:xfrm>
            <a:off x="7301617" y="1928006"/>
            <a:ext cx="3739512" cy="199831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1798973" y="2974745"/>
            <a:ext cx="1460309" cy="1241975"/>
            <a:chOff x="1135924" y="2612758"/>
            <a:chExt cx="1702727" cy="1472904"/>
          </a:xfrm>
        </p:grpSpPr>
        <p:pic>
          <p:nvPicPr>
            <p:cNvPr id="1026" name="Picture 2" descr="https://external-content.duckduckgo.com/iu/?u=https%3A%2F%2Ftse1.mm.bing.net%2Fth%3Fid%3DOIP.SNyBfqUf6_Y20TQL8ccofwHaHa%26pid%3DApi&amp;f=1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2369" y="3055899"/>
              <a:ext cx="1029763" cy="1029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1135924" y="2612758"/>
              <a:ext cx="1702727" cy="4380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Reboot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9983185" y="1370940"/>
            <a:ext cx="1130197" cy="903226"/>
            <a:chOff x="10374125" y="1322080"/>
            <a:chExt cx="1235228" cy="903226"/>
          </a:xfrm>
        </p:grpSpPr>
        <p:sp>
          <p:nvSpPr>
            <p:cNvPr id="35" name="Horizontal Scroll 34"/>
            <p:cNvSpPr/>
            <p:nvPr/>
          </p:nvSpPr>
          <p:spPr bwMode="auto">
            <a:xfrm rot="16200000">
              <a:off x="10413087" y="1283118"/>
              <a:ext cx="903226" cy="981150"/>
            </a:xfrm>
            <a:prstGeom prst="horizontalScroll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vert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b="1" dirty="0"/>
                <a:t/>
              </a:r>
              <a:br>
                <a:rPr lang="en-US" sz="1100" b="1" dirty="0"/>
              </a:br>
              <a:r>
                <a:rPr lang="en-US" sz="1100" b="1" dirty="0"/>
                <a:t/>
              </a:r>
              <a:br>
                <a:rPr lang="en-US" sz="1100" b="1" dirty="0"/>
              </a:br>
              <a:r>
                <a:rPr lang="en-US" sz="1100" b="1" dirty="0"/>
                <a:t> </a:t>
              </a: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b="1" dirty="0"/>
                <a:t>  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442454" y="1547257"/>
              <a:ext cx="11668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“Read out WBSTAR”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7" name="Down Arrow 26"/>
          <p:cNvSpPr/>
          <p:nvPr/>
        </p:nvSpPr>
        <p:spPr bwMode="auto">
          <a:xfrm rot="5400000">
            <a:off x="5888037" y="3042951"/>
            <a:ext cx="704156" cy="1639031"/>
          </a:xfrm>
          <a:prstGeom prst="downArrow">
            <a:avLst>
              <a:gd name="adj1" fmla="val 43824"/>
              <a:gd name="adj2" fmla="val 52879"/>
            </a:avLst>
          </a:prstGeom>
          <a:solidFill>
            <a:schemeClr val="accent6">
              <a:lumMod val="9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2852668" y="2322143"/>
            <a:ext cx="3115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Decrypt </a:t>
            </a:r>
            <a:r>
              <a:rPr lang="en-US" dirty="0" err="1"/>
              <a:t>bitstream</a:t>
            </a:r>
            <a:r>
              <a:rPr lang="en-US" dirty="0"/>
              <a:t> with </a:t>
            </a:r>
            <a:r>
              <a:rPr lang="en-US" dirty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3527500" y="3192460"/>
            <a:ext cx="249164" cy="22939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39" name="Multiply 38"/>
          <p:cNvSpPr/>
          <p:nvPr/>
        </p:nvSpPr>
        <p:spPr bwMode="auto">
          <a:xfrm>
            <a:off x="3649782" y="3249282"/>
            <a:ext cx="1010933" cy="1026684"/>
          </a:xfrm>
          <a:prstGeom prst="mathMultiply">
            <a:avLst>
              <a:gd name="adj1" fmla="val 10553"/>
            </a:avLst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cxnSp>
        <p:nvCxnSpPr>
          <p:cNvPr id="40" name="Straight Arrow Connector 39"/>
          <p:cNvCxnSpPr/>
          <p:nvPr/>
        </p:nvCxnSpPr>
        <p:spPr bwMode="auto">
          <a:xfrm>
            <a:off x="4459237" y="4286774"/>
            <a:ext cx="1160513" cy="604503"/>
          </a:xfrm>
          <a:prstGeom prst="straightConnector1">
            <a:avLst/>
          </a:prstGeom>
          <a:ln>
            <a:headEnd type="none" w="med" len="med"/>
            <a:tailEnd type="triangle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5369560" y="4891277"/>
            <a:ext cx="9797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  <a:latin typeface="Consolas" panose="020B0609020204030204" pitchFamily="49" charset="0"/>
              </a:rPr>
              <a:t>0xba11c0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837417" y="3309361"/>
            <a:ext cx="1547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Configure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78076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ight Brace 30"/>
          <p:cNvSpPr/>
          <p:nvPr/>
        </p:nvSpPr>
        <p:spPr bwMode="auto">
          <a:xfrm rot="16200000">
            <a:off x="9104497" y="685059"/>
            <a:ext cx="307536" cy="3737300"/>
          </a:xfrm>
          <a:prstGeom prst="rightBrace">
            <a:avLst>
              <a:gd name="adj1" fmla="val 93395"/>
              <a:gd name="adj2" fmla="val 44999"/>
            </a:avLst>
          </a:prstGeom>
          <a:noFill/>
          <a:ln w="28575" cap="flat" cmpd="sng" algn="ctr">
            <a:solidFill>
              <a:schemeClr val="accent5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6759411" y="1001608"/>
            <a:ext cx="1558896" cy="1303337"/>
            <a:chOff x="6759411" y="1001608"/>
            <a:chExt cx="1558896" cy="1303337"/>
          </a:xfrm>
        </p:grpSpPr>
        <p:grpSp>
          <p:nvGrpSpPr>
            <p:cNvPr id="47" name="Group 46"/>
            <p:cNvGrpSpPr/>
            <p:nvPr/>
          </p:nvGrpSpPr>
          <p:grpSpPr>
            <a:xfrm>
              <a:off x="6759411" y="1001608"/>
              <a:ext cx="1558896" cy="1303337"/>
              <a:chOff x="8677353" y="1072781"/>
              <a:chExt cx="3089874" cy="2177972"/>
            </a:xfrm>
          </p:grpSpPr>
          <p:sp>
            <p:nvSpPr>
              <p:cNvPr id="51" name="Horizontal Scroll 50"/>
              <p:cNvSpPr/>
              <p:nvPr/>
            </p:nvSpPr>
            <p:spPr bwMode="auto">
              <a:xfrm rot="16200000">
                <a:off x="9211760" y="1605847"/>
                <a:ext cx="1509357" cy="1780456"/>
              </a:xfrm>
              <a:prstGeom prst="horizontalScroll">
                <a:avLst/>
              </a:prstGeom>
              <a:blipFill>
                <a:blip r:embed="rId2"/>
                <a:tile tx="0" ty="0" sx="100000" sy="100000" flip="none" algn="tl"/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/>
                  <a:t/>
                </a:r>
                <a:br>
                  <a:rPr lang="en-US" sz="1400" b="1" dirty="0"/>
                </a:br>
                <a:r>
                  <a:rPr lang="en-US" sz="1400" b="1" dirty="0"/>
                  <a:t/>
                </a:r>
                <a:br>
                  <a:rPr lang="en-US" sz="1400" b="1" dirty="0"/>
                </a:br>
                <a:r>
                  <a:rPr lang="en-US" sz="1400" b="1" dirty="0"/>
                  <a:t> 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b="1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b="1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b="1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b="1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b="1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/>
                  <a:t>  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8677353" y="1072781"/>
                <a:ext cx="3089874" cy="617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Bitstream</a:t>
                </a:r>
                <a:endParaRPr lang="en-US" dirty="0"/>
              </a:p>
            </p:txBody>
          </p:sp>
        </p:grpSp>
        <p:sp>
          <p:nvSpPr>
            <p:cNvPr id="48" name="Rectangle 47"/>
            <p:cNvSpPr/>
            <p:nvPr/>
          </p:nvSpPr>
          <p:spPr bwMode="auto">
            <a:xfrm>
              <a:off x="7090448" y="1431219"/>
              <a:ext cx="501782" cy="9917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Starbleed</a:t>
            </a:r>
            <a:r>
              <a:rPr lang="en-US" dirty="0"/>
              <a:t> attack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135696" y="2834159"/>
            <a:ext cx="2030902" cy="1891715"/>
            <a:chOff x="3000376" y="1900912"/>
            <a:chExt cx="2900891" cy="2900892"/>
          </a:xfrm>
        </p:grpSpPr>
        <p:pic>
          <p:nvPicPr>
            <p:cNvPr id="1034" name="Picture 10" descr="64GB RAM Memor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376" y="1900912"/>
              <a:ext cx="2900891" cy="2900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>
              <a:off x="3733800" y="2633133"/>
              <a:ext cx="1430867" cy="14224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670706"/>
              </p:ext>
            </p:extLst>
          </p:nvPr>
        </p:nvGraphicFramePr>
        <p:xfrm>
          <a:off x="7474312" y="2770018"/>
          <a:ext cx="3566817" cy="23126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8939">
                  <a:extLst>
                    <a:ext uri="{9D8B030D-6E8A-4147-A177-3AD203B41FA5}">
                      <a16:colId xmlns:a16="http://schemas.microsoft.com/office/drawing/2014/main" xmlns="" val="3341747070"/>
                    </a:ext>
                  </a:extLst>
                </a:gridCol>
                <a:gridCol w="1188939">
                  <a:extLst>
                    <a:ext uri="{9D8B030D-6E8A-4147-A177-3AD203B41FA5}">
                      <a16:colId xmlns:a16="http://schemas.microsoft.com/office/drawing/2014/main" xmlns="" val="1015043934"/>
                    </a:ext>
                  </a:extLst>
                </a:gridCol>
                <a:gridCol w="1188939">
                  <a:extLst>
                    <a:ext uri="{9D8B030D-6E8A-4147-A177-3AD203B41FA5}">
                      <a16:colId xmlns:a16="http://schemas.microsoft.com/office/drawing/2014/main" xmlns="" val="315342049"/>
                    </a:ext>
                  </a:extLst>
                </a:gridCol>
              </a:tblGrid>
              <a:tr h="57815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91732155"/>
                  </a:ext>
                </a:extLst>
              </a:tr>
              <a:tr h="57815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K</a:t>
                      </a:r>
                      <a:r>
                        <a:rPr lang="en-US" sz="1200" b="1" baseline="-25000" dirty="0"/>
                        <a:t>MAC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3790196"/>
                  </a:ext>
                </a:extLst>
              </a:tr>
              <a:tr h="5781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WRITE WBSTAR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3993821"/>
                  </a:ext>
                </a:extLst>
              </a:tr>
              <a:tr h="578152"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BAD</a:t>
                      </a:r>
                      <a:r>
                        <a:rPr lang="en-US" sz="1200" b="1" baseline="0" dirty="0"/>
                        <a:t> TAG</a:t>
                      </a:r>
                      <a:endParaRPr lang="en-US" sz="1200" b="1" dirty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143845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55184" y="4168244"/>
            <a:ext cx="14901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accent2"/>
                </a:solidFill>
                <a:latin typeface="Consolas" panose="020B0609020204030204" pitchFamily="49" charset="0"/>
              </a:rPr>
              <a:t>WBSTAR: 0x833ad7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7309552" y="1908389"/>
            <a:ext cx="2551140" cy="201793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8" idx="3"/>
          </p:cNvCxnSpPr>
          <p:nvPr/>
        </p:nvCxnSpPr>
        <p:spPr bwMode="auto">
          <a:xfrm>
            <a:off x="7502844" y="1908389"/>
            <a:ext cx="3538285" cy="201793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1798973" y="2974745"/>
            <a:ext cx="1460309" cy="1241975"/>
            <a:chOff x="1135924" y="2612758"/>
            <a:chExt cx="1702727" cy="1472904"/>
          </a:xfrm>
        </p:grpSpPr>
        <p:pic>
          <p:nvPicPr>
            <p:cNvPr id="1026" name="Picture 2" descr="https://external-content.duckduckgo.com/iu/?u=https%3A%2F%2Ftse1.mm.bing.net%2Fth%3Fid%3DOIP.SNyBfqUf6_Y20TQL8ccofwHaHa%26pid%3DApi&amp;f=1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2369" y="3055899"/>
              <a:ext cx="1029763" cy="1029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1135924" y="2612758"/>
              <a:ext cx="1702727" cy="4380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Reboot</a:t>
              </a:r>
            </a:p>
          </p:txBody>
        </p:sp>
      </p:grpSp>
      <p:sp>
        <p:nvSpPr>
          <p:cNvPr id="26" name="Rectangle 25"/>
          <p:cNvSpPr/>
          <p:nvPr/>
        </p:nvSpPr>
        <p:spPr bwMode="auto">
          <a:xfrm>
            <a:off x="7309552" y="1809218"/>
            <a:ext cx="193292" cy="99171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400" b="1" dirty="0"/>
          </a:p>
        </p:txBody>
      </p:sp>
      <p:sp>
        <p:nvSpPr>
          <p:cNvPr id="27" name="Down Arrow 26"/>
          <p:cNvSpPr/>
          <p:nvPr/>
        </p:nvSpPr>
        <p:spPr bwMode="auto">
          <a:xfrm rot="5400000">
            <a:off x="5888037" y="3042951"/>
            <a:ext cx="704156" cy="1639031"/>
          </a:xfrm>
          <a:prstGeom prst="downArrow">
            <a:avLst>
              <a:gd name="adj1" fmla="val 43824"/>
              <a:gd name="adj2" fmla="val 52879"/>
            </a:avLst>
          </a:prstGeom>
          <a:solidFill>
            <a:schemeClr val="accent6">
              <a:lumMod val="9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53" name="Horizontal Scroll 52"/>
          <p:cNvSpPr/>
          <p:nvPr/>
        </p:nvSpPr>
        <p:spPr bwMode="auto">
          <a:xfrm rot="16200000">
            <a:off x="8528161" y="1373417"/>
            <a:ext cx="903226" cy="898272"/>
          </a:xfrm>
          <a:prstGeom prst="horizontalScroll">
            <a:avLst/>
          </a:prstGeom>
          <a:blipFill>
            <a:blip r:embed="rId6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b="1" dirty="0"/>
              <a:t>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/>
              <a:t>  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9983185" y="1370940"/>
            <a:ext cx="1130197" cy="903226"/>
            <a:chOff x="10374125" y="1322080"/>
            <a:chExt cx="1235228" cy="903226"/>
          </a:xfrm>
        </p:grpSpPr>
        <p:sp>
          <p:nvSpPr>
            <p:cNvPr id="55" name="Horizontal Scroll 54"/>
            <p:cNvSpPr/>
            <p:nvPr/>
          </p:nvSpPr>
          <p:spPr bwMode="auto">
            <a:xfrm rot="16200000">
              <a:off x="10413087" y="1283118"/>
              <a:ext cx="903226" cy="981150"/>
            </a:xfrm>
            <a:prstGeom prst="horizontalScroll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vert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b="1" dirty="0"/>
                <a:t/>
              </a:r>
              <a:br>
                <a:rPr lang="en-US" sz="1100" b="1" dirty="0"/>
              </a:br>
              <a:r>
                <a:rPr lang="en-US" sz="1100" b="1" dirty="0"/>
                <a:t/>
              </a:r>
              <a:br>
                <a:rPr lang="en-US" sz="1100" b="1" dirty="0"/>
              </a:br>
              <a:r>
                <a:rPr lang="en-US" sz="1100" b="1" dirty="0"/>
                <a:t> </a:t>
              </a: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b="1" dirty="0"/>
                <a:t>  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442454" y="1547257"/>
              <a:ext cx="11668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“Read out WBSTAR”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2852668" y="2322143"/>
            <a:ext cx="3115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Decrypt </a:t>
            </a:r>
            <a:r>
              <a:rPr lang="en-US" dirty="0" err="1"/>
              <a:t>bitstream</a:t>
            </a:r>
            <a:r>
              <a:rPr lang="en-US" dirty="0"/>
              <a:t> with </a:t>
            </a:r>
            <a:r>
              <a:rPr lang="en-US" dirty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3527500" y="3192460"/>
            <a:ext cx="249164" cy="22939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30" name="Multiply 29"/>
          <p:cNvSpPr/>
          <p:nvPr/>
        </p:nvSpPr>
        <p:spPr bwMode="auto">
          <a:xfrm>
            <a:off x="3649782" y="3249282"/>
            <a:ext cx="1010933" cy="1026684"/>
          </a:xfrm>
          <a:prstGeom prst="mathMultiply">
            <a:avLst>
              <a:gd name="adj1" fmla="val 10553"/>
            </a:avLst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cxnSp>
        <p:nvCxnSpPr>
          <p:cNvPr id="34" name="Straight Arrow Connector 33"/>
          <p:cNvCxnSpPr/>
          <p:nvPr/>
        </p:nvCxnSpPr>
        <p:spPr bwMode="auto">
          <a:xfrm>
            <a:off x="4459237" y="4286774"/>
            <a:ext cx="1160513" cy="604503"/>
          </a:xfrm>
          <a:prstGeom prst="straightConnector1">
            <a:avLst/>
          </a:prstGeom>
          <a:ln>
            <a:headEnd type="none" w="med" len="med"/>
            <a:tailEnd type="triangle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5369560" y="4891277"/>
            <a:ext cx="9797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  <a:latin typeface="Consolas" panose="020B0609020204030204" pitchFamily="49" charset="0"/>
              </a:rPr>
              <a:t>0x833ad7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837417" y="3309361"/>
            <a:ext cx="1547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Configure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49452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ight Brace 31"/>
          <p:cNvSpPr/>
          <p:nvPr/>
        </p:nvSpPr>
        <p:spPr bwMode="auto">
          <a:xfrm rot="16200000">
            <a:off x="9104497" y="685059"/>
            <a:ext cx="307536" cy="3737300"/>
          </a:xfrm>
          <a:prstGeom prst="rightBrace">
            <a:avLst>
              <a:gd name="adj1" fmla="val 93395"/>
              <a:gd name="adj2" fmla="val 44999"/>
            </a:avLst>
          </a:prstGeom>
          <a:noFill/>
          <a:ln w="28575" cap="flat" cmpd="sng" algn="ctr">
            <a:solidFill>
              <a:schemeClr val="accent5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6759411" y="1001608"/>
            <a:ext cx="1558896" cy="1303337"/>
            <a:chOff x="6759411" y="1001608"/>
            <a:chExt cx="1558896" cy="1303337"/>
          </a:xfrm>
        </p:grpSpPr>
        <p:grpSp>
          <p:nvGrpSpPr>
            <p:cNvPr id="38" name="Group 37"/>
            <p:cNvGrpSpPr/>
            <p:nvPr/>
          </p:nvGrpSpPr>
          <p:grpSpPr>
            <a:xfrm>
              <a:off x="6759411" y="1001608"/>
              <a:ext cx="1558896" cy="1303337"/>
              <a:chOff x="8677353" y="1072781"/>
              <a:chExt cx="3089874" cy="2177972"/>
            </a:xfrm>
          </p:grpSpPr>
          <p:sp>
            <p:nvSpPr>
              <p:cNvPr id="41" name="Horizontal Scroll 40"/>
              <p:cNvSpPr/>
              <p:nvPr/>
            </p:nvSpPr>
            <p:spPr bwMode="auto">
              <a:xfrm rot="16200000">
                <a:off x="9211760" y="1605847"/>
                <a:ext cx="1509357" cy="1780456"/>
              </a:xfrm>
              <a:prstGeom prst="horizontalScroll">
                <a:avLst/>
              </a:prstGeom>
              <a:blipFill>
                <a:blip r:embed="rId2"/>
                <a:tile tx="0" ty="0" sx="100000" sy="100000" flip="none" algn="tl"/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/>
                  <a:t/>
                </a:r>
                <a:br>
                  <a:rPr lang="en-US" sz="1400" b="1" dirty="0"/>
                </a:br>
                <a:r>
                  <a:rPr lang="en-US" sz="1400" b="1" dirty="0"/>
                  <a:t/>
                </a:r>
                <a:br>
                  <a:rPr lang="en-US" sz="1400" b="1" dirty="0"/>
                </a:br>
                <a:r>
                  <a:rPr lang="en-US" sz="1400" b="1" dirty="0"/>
                  <a:t> 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b="1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b="1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b="1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b="1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b="1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/>
                  <a:t>  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8677353" y="1072781"/>
                <a:ext cx="3089874" cy="617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Bitstream</a:t>
                </a:r>
                <a:endParaRPr lang="en-US" dirty="0"/>
              </a:p>
            </p:txBody>
          </p:sp>
        </p:grpSp>
        <p:sp>
          <p:nvSpPr>
            <p:cNvPr id="39" name="Rectangle 38"/>
            <p:cNvSpPr/>
            <p:nvPr/>
          </p:nvSpPr>
          <p:spPr bwMode="auto">
            <a:xfrm>
              <a:off x="7090448" y="1431219"/>
              <a:ext cx="501782" cy="9917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Starbleed</a:t>
            </a:r>
            <a:r>
              <a:rPr lang="en-US" dirty="0"/>
              <a:t> attack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135696" y="2834159"/>
            <a:ext cx="2030902" cy="1891715"/>
            <a:chOff x="3000376" y="1900912"/>
            <a:chExt cx="2900891" cy="2900892"/>
          </a:xfrm>
        </p:grpSpPr>
        <p:pic>
          <p:nvPicPr>
            <p:cNvPr id="1034" name="Picture 10" descr="64GB RAM Memor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376" y="1900912"/>
              <a:ext cx="2900891" cy="2900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>
              <a:off x="3733800" y="2633133"/>
              <a:ext cx="1430867" cy="14224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116660"/>
              </p:ext>
            </p:extLst>
          </p:nvPr>
        </p:nvGraphicFramePr>
        <p:xfrm>
          <a:off x="7474312" y="2770018"/>
          <a:ext cx="3566817" cy="23126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8939">
                  <a:extLst>
                    <a:ext uri="{9D8B030D-6E8A-4147-A177-3AD203B41FA5}">
                      <a16:colId xmlns:a16="http://schemas.microsoft.com/office/drawing/2014/main" xmlns="" val="3341747070"/>
                    </a:ext>
                  </a:extLst>
                </a:gridCol>
                <a:gridCol w="1188939">
                  <a:extLst>
                    <a:ext uri="{9D8B030D-6E8A-4147-A177-3AD203B41FA5}">
                      <a16:colId xmlns:a16="http://schemas.microsoft.com/office/drawing/2014/main" xmlns="" val="1015043934"/>
                    </a:ext>
                  </a:extLst>
                </a:gridCol>
                <a:gridCol w="1188939">
                  <a:extLst>
                    <a:ext uri="{9D8B030D-6E8A-4147-A177-3AD203B41FA5}">
                      <a16:colId xmlns:a16="http://schemas.microsoft.com/office/drawing/2014/main" xmlns="" val="315342049"/>
                    </a:ext>
                  </a:extLst>
                </a:gridCol>
              </a:tblGrid>
              <a:tr h="5781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91732155"/>
                  </a:ext>
                </a:extLst>
              </a:tr>
              <a:tr h="57815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K</a:t>
                      </a:r>
                      <a:r>
                        <a:rPr lang="en-US" sz="1200" b="1" baseline="-25000" dirty="0"/>
                        <a:t>MAC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3790196"/>
                  </a:ext>
                </a:extLst>
              </a:tr>
              <a:tr h="5781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WRITE WBSTAR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3993821"/>
                  </a:ext>
                </a:extLst>
              </a:tr>
              <a:tr h="578152"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BAD</a:t>
                      </a:r>
                      <a:r>
                        <a:rPr lang="en-US" sz="1200" b="1" baseline="0" dirty="0"/>
                        <a:t> TAG</a:t>
                      </a:r>
                      <a:endParaRPr lang="en-US" sz="1200" b="1" dirty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143845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55184" y="4168244"/>
            <a:ext cx="14901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accent2"/>
                </a:solidFill>
                <a:latin typeface="Consolas" panose="020B0609020204030204" pitchFamily="49" charset="0"/>
              </a:rPr>
              <a:t>WBSTAR: 0xfe4115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7512720" y="1911679"/>
            <a:ext cx="2347972" cy="201464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8" idx="3"/>
          </p:cNvCxnSpPr>
          <p:nvPr/>
        </p:nvCxnSpPr>
        <p:spPr bwMode="auto">
          <a:xfrm>
            <a:off x="7706012" y="1911680"/>
            <a:ext cx="3335117" cy="201464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1798973" y="2974745"/>
            <a:ext cx="1460309" cy="1241975"/>
            <a:chOff x="1135924" y="2612758"/>
            <a:chExt cx="1702727" cy="1472904"/>
          </a:xfrm>
        </p:grpSpPr>
        <p:pic>
          <p:nvPicPr>
            <p:cNvPr id="1026" name="Picture 2" descr="https://external-content.duckduckgo.com/iu/?u=https%3A%2F%2Ftse1.mm.bing.net%2Fth%3Fid%3DOIP.SNyBfqUf6_Y20TQL8ccofwHaHa%26pid%3DApi&amp;f=1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2369" y="3055899"/>
              <a:ext cx="1029763" cy="1029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1135924" y="2612758"/>
              <a:ext cx="1702727" cy="4380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Reboot</a:t>
              </a:r>
            </a:p>
          </p:txBody>
        </p:sp>
      </p:grpSp>
      <p:sp>
        <p:nvSpPr>
          <p:cNvPr id="26" name="Rectangle 25"/>
          <p:cNvSpPr/>
          <p:nvPr/>
        </p:nvSpPr>
        <p:spPr bwMode="auto">
          <a:xfrm>
            <a:off x="7512720" y="1812512"/>
            <a:ext cx="193292" cy="99171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001267" y="5654975"/>
            <a:ext cx="6984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Time to fully decrypt </a:t>
            </a:r>
            <a:r>
              <a:rPr lang="en-US" sz="2000" dirty="0" err="1"/>
              <a:t>bitstream</a:t>
            </a:r>
            <a:r>
              <a:rPr lang="en-US" sz="2000" dirty="0"/>
              <a:t>: 26 hours </a:t>
            </a:r>
          </a:p>
        </p:txBody>
      </p:sp>
      <p:sp>
        <p:nvSpPr>
          <p:cNvPr id="27" name="Down Arrow 26"/>
          <p:cNvSpPr/>
          <p:nvPr/>
        </p:nvSpPr>
        <p:spPr bwMode="auto">
          <a:xfrm rot="5400000">
            <a:off x="5888037" y="3042951"/>
            <a:ext cx="704156" cy="1639031"/>
          </a:xfrm>
          <a:prstGeom prst="downArrow">
            <a:avLst>
              <a:gd name="adj1" fmla="val 43824"/>
              <a:gd name="adj2" fmla="val 52879"/>
            </a:avLst>
          </a:prstGeom>
          <a:solidFill>
            <a:schemeClr val="accent6">
              <a:lumMod val="9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43" name="Horizontal Scroll 42"/>
          <p:cNvSpPr/>
          <p:nvPr/>
        </p:nvSpPr>
        <p:spPr bwMode="auto">
          <a:xfrm rot="16200000">
            <a:off x="8528161" y="1373417"/>
            <a:ext cx="903226" cy="898272"/>
          </a:xfrm>
          <a:prstGeom prst="horizontalScroll">
            <a:avLst/>
          </a:prstGeom>
          <a:blipFill>
            <a:blip r:embed="rId6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b="1" dirty="0"/>
              <a:t>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/>
              <a:t>  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9983185" y="1370940"/>
            <a:ext cx="1130197" cy="903226"/>
            <a:chOff x="10374125" y="1322080"/>
            <a:chExt cx="1235228" cy="903226"/>
          </a:xfrm>
        </p:grpSpPr>
        <p:sp>
          <p:nvSpPr>
            <p:cNvPr id="45" name="Horizontal Scroll 44"/>
            <p:cNvSpPr/>
            <p:nvPr/>
          </p:nvSpPr>
          <p:spPr bwMode="auto">
            <a:xfrm rot="16200000">
              <a:off x="10413087" y="1283118"/>
              <a:ext cx="903226" cy="981150"/>
            </a:xfrm>
            <a:prstGeom prst="horizontalScroll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vert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b="1" dirty="0"/>
                <a:t/>
              </a:r>
              <a:br>
                <a:rPr lang="en-US" sz="1100" b="1" dirty="0"/>
              </a:br>
              <a:r>
                <a:rPr lang="en-US" sz="1100" b="1" dirty="0"/>
                <a:t/>
              </a:r>
              <a:br>
                <a:rPr lang="en-US" sz="1100" b="1" dirty="0"/>
              </a:br>
              <a:r>
                <a:rPr lang="en-US" sz="1100" b="1" dirty="0"/>
                <a:t> </a:t>
              </a: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b="1" dirty="0"/>
                <a:t>  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0442454" y="1547257"/>
              <a:ext cx="11668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“Read out WBSTAR”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2852668" y="2322143"/>
            <a:ext cx="3115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Decrypt </a:t>
            </a:r>
            <a:r>
              <a:rPr lang="en-US" dirty="0" err="1"/>
              <a:t>bitstream</a:t>
            </a:r>
            <a:r>
              <a:rPr lang="en-US" dirty="0"/>
              <a:t> with </a:t>
            </a:r>
            <a:r>
              <a:rPr lang="en-US" dirty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3527500" y="3192460"/>
            <a:ext cx="249164" cy="22939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34" name="Multiply 33"/>
          <p:cNvSpPr/>
          <p:nvPr/>
        </p:nvSpPr>
        <p:spPr bwMode="auto">
          <a:xfrm>
            <a:off x="3649782" y="3249282"/>
            <a:ext cx="1010933" cy="1026684"/>
          </a:xfrm>
          <a:prstGeom prst="mathMultiply">
            <a:avLst>
              <a:gd name="adj1" fmla="val 10553"/>
            </a:avLst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cxnSp>
        <p:nvCxnSpPr>
          <p:cNvPr id="35" name="Straight Arrow Connector 34"/>
          <p:cNvCxnSpPr/>
          <p:nvPr/>
        </p:nvCxnSpPr>
        <p:spPr bwMode="auto">
          <a:xfrm>
            <a:off x="4459237" y="4286774"/>
            <a:ext cx="1160513" cy="604503"/>
          </a:xfrm>
          <a:prstGeom prst="straightConnector1">
            <a:avLst/>
          </a:prstGeom>
          <a:ln>
            <a:headEnd type="none" w="med" len="med"/>
            <a:tailEnd type="triangle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5369560" y="4891277"/>
            <a:ext cx="9797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  <a:latin typeface="Consolas" panose="020B0609020204030204" pitchFamily="49" charset="0"/>
              </a:rPr>
              <a:t>0xfe4115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837417" y="3309361"/>
            <a:ext cx="1547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Configure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5143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850072" y="4707417"/>
            <a:ext cx="9079971" cy="1362075"/>
          </a:xfrm>
        </p:spPr>
        <p:txBody>
          <a:bodyPr/>
          <a:lstStyle/>
          <a:p>
            <a:endParaRPr lang="en-US" sz="24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950913" y="4241199"/>
            <a:ext cx="10363200" cy="1500187"/>
          </a:xfrm>
        </p:spPr>
        <p:txBody>
          <a:bodyPr/>
          <a:lstStyle/>
          <a:p>
            <a:pPr algn="ctr"/>
            <a:endParaRPr lang="en-US" sz="3200" b="1" dirty="0"/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Authenticated encryption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679" y="1401035"/>
            <a:ext cx="4369668" cy="330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4482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Authenticated encryption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Authenticated encryption:</a:t>
            </a:r>
            <a:r>
              <a:rPr lang="en-US" dirty="0"/>
              <a:t> privacy </a:t>
            </a:r>
            <a:r>
              <a:rPr lang="en-US" i="1" dirty="0"/>
              <a:t>and</a:t>
            </a:r>
            <a:r>
              <a:rPr lang="en-US" dirty="0"/>
              <a:t> integrity from a single primitive: </a:t>
            </a:r>
            <a:br>
              <a:rPr lang="en-US" dirty="0"/>
            </a:br>
            <a:r>
              <a:rPr lang="en-US" dirty="0"/>
              <a:t>		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Syntactically (almost) the same as a normal encryption scheme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987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Authenticated encryption – syntax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31939" y="1650807"/>
                <a:ext cx="301864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39" y="1650807"/>
                <a:ext cx="3018647" cy="307777"/>
              </a:xfrm>
              <a:prstGeom prst="rect">
                <a:avLst/>
              </a:prstGeom>
              <a:blipFill>
                <a:blip r:embed="rId2"/>
                <a:stretch>
                  <a:fillRect l="-2823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1939" y="1251424"/>
                <a:ext cx="203812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lang="nb-NO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𝒦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sz="20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</m:oMath>
                  </m:oMathPara>
                </a14:m>
                <a:endParaRPr lang="en-US" sz="16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39" y="1251424"/>
                <a:ext cx="2038122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4179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1939" y="2450889"/>
                <a:ext cx="204293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Dec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𝒦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20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39" y="2450889"/>
                <a:ext cx="2042932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4167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1939" y="2850272"/>
                <a:ext cx="298261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Dec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De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39" y="2850272"/>
                <a:ext cx="2982611" cy="307777"/>
              </a:xfrm>
              <a:prstGeom prst="rect">
                <a:avLst/>
              </a:prstGeom>
              <a:blipFill>
                <a:blip r:embed="rId5"/>
                <a:stretch>
                  <a:fillRect l="-2857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845347" y="2448645"/>
                <a:ext cx="67082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</m:e>
                      </m:d>
                    </m:oMath>
                  </m:oMathPara>
                </a14:m>
                <a:endParaRPr lang="en-US" sz="1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5347" y="2448645"/>
                <a:ext cx="670825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11818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695023" y="2850271"/>
                <a:ext cx="47769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nb-NO" sz="2000" b="0" i="1" smtClean="0">
                          <a:latin typeface="Cambria Math" panose="02040503050406030204" pitchFamily="18" charset="0"/>
                        </a:rPr>
                        <m:t> /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⊥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023" y="2850271"/>
                <a:ext cx="477695" cy="307777"/>
              </a:xfrm>
              <a:prstGeom prst="rect">
                <a:avLst/>
              </a:prstGeom>
              <a:blipFill>
                <a:blip r:embed="rId7"/>
                <a:stretch>
                  <a:fillRect l="-12658" r="-2532" b="-3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573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3392" y="332656"/>
            <a:ext cx="11302337" cy="457200"/>
          </a:xfrm>
        </p:spPr>
        <p:txBody>
          <a:bodyPr/>
          <a:lstStyle/>
          <a:p>
            <a:r>
              <a:rPr lang="en-US" dirty="0"/>
              <a:t>Authenticated encryption – security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5098125"/>
                  </p:ext>
                </p:extLst>
              </p:nvPr>
            </p:nvGraphicFramePr>
            <p:xfrm>
              <a:off x="6126632" y="1097303"/>
              <a:ext cx="2014521" cy="16439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5915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28478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0" i="0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return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Dec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5098125"/>
                  </p:ext>
                </p:extLst>
              </p:nvPr>
            </p:nvGraphicFramePr>
            <p:xfrm>
              <a:off x="6126632" y="1097303"/>
              <a:ext cx="2014521" cy="16439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5915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2847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604" t="-28910" r="-604" b="-9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7907842"/>
                  </p:ext>
                </p:extLst>
              </p:nvPr>
            </p:nvGraphicFramePr>
            <p:xfrm>
              <a:off x="9490453" y="1095025"/>
              <a:ext cx="2014521" cy="164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28520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$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return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Dec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7907842"/>
                  </p:ext>
                </p:extLst>
              </p:nvPr>
            </p:nvGraphicFramePr>
            <p:xfrm>
              <a:off x="9490453" y="1095025"/>
              <a:ext cx="2014521" cy="164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285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301" t="-28302" r="-602" b="-9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32" name="Straight Arrow Connector 31"/>
          <p:cNvCxnSpPr/>
          <p:nvPr/>
        </p:nvCxnSpPr>
        <p:spPr bwMode="auto">
          <a:xfrm>
            <a:off x="7379069" y="2849048"/>
            <a:ext cx="900311" cy="62721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/>
          <p:nvPr/>
        </p:nvCxnSpPr>
        <p:spPr bwMode="auto">
          <a:xfrm flipH="1">
            <a:off x="9093023" y="2849048"/>
            <a:ext cx="784862" cy="63797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77" b="100000" l="0" r="100000">
                        <a14:foregroundMark x1="40928" y1="9235" x2="35443" y2="9668"/>
                        <a14:foregroundMark x1="34599" y1="6926" x2="31435" y2="8225"/>
                        <a14:foregroundMark x1="31646" y1="7359" x2="26371" y2="8514"/>
                        <a14:foregroundMark x1="27004" y1="3896" x2="39873" y2="2020"/>
                        <a14:foregroundMark x1="27426" y1="18759" x2="23629" y2="30880"/>
                        <a14:foregroundMark x1="35443" y1="43867" x2="35654" y2="41991"/>
                        <a14:foregroundMark x1="32911" y1="46032" x2="32911" y2="44733"/>
                        <a14:foregroundMark x1="31224" y1="1154" x2="36287" y2="433"/>
                        <a14:foregroundMark x1="87131" y1="79654" x2="86920" y2="76335"/>
                        <a14:foregroundMark x1="82489" y1="92496" x2="82489" y2="924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152" y="1742162"/>
            <a:ext cx="295301" cy="4317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6" t="10399" r="23520" b="9309"/>
          <a:stretch/>
        </p:blipFill>
        <p:spPr>
          <a:xfrm>
            <a:off x="8279380" y="3306714"/>
            <a:ext cx="956734" cy="11894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Callout 12"/>
              <p:cNvSpPr/>
              <p:nvPr/>
            </p:nvSpPr>
            <p:spPr bwMode="auto">
              <a:xfrm>
                <a:off x="6357369" y="3326252"/>
                <a:ext cx="1727085" cy="856006"/>
              </a:xfrm>
              <a:prstGeom prst="wedgeEllipseCallout">
                <a:avLst>
                  <a:gd name="adj1" fmla="val 65121"/>
                  <a:gd name="adj2" fmla="val -12372"/>
                </a:avLst>
              </a:prstGeom>
              <a:solidFill>
                <a:srgbClr val="FEE9E6"/>
              </a:solidFill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rtlCol="0" anchor="ctr"/>
              <a:lstStyle/>
              <a:p>
                <a:pPr algn="ctr"/>
                <a:r>
                  <a:rPr lang="en-US" sz="1600" b="1" dirty="0"/>
                  <a:t>I’m in World </a:t>
                </a:r>
                <a14:m>
                  <m:oMath xmlns:m="http://schemas.openxmlformats.org/officeDocument/2006/math"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13" name="Oval Callout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57369" y="3326252"/>
                <a:ext cx="1727085" cy="856006"/>
              </a:xfrm>
              <a:prstGeom prst="wedgeEllipseCallout">
                <a:avLst>
                  <a:gd name="adj1" fmla="val 65121"/>
                  <a:gd name="adj2" fmla="val -12372"/>
                </a:avLst>
              </a:prstGeom>
              <a:blipFill rotWithShape="0">
                <a:blip r:embed="rId9"/>
                <a:stretch>
                  <a:fillRect/>
                </a:stretch>
              </a:blipFill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969607" y="4474889"/>
                <a:ext cx="397467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Restriction: </a:t>
                </a:r>
                <a:r>
                  <a:rPr lang="en-US" sz="1600" dirty="0"/>
                  <a:t>not allowed to query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600" b="0" i="0" smtClean="0">
                        <a:latin typeface="Cambria Math" panose="02040503050406030204" pitchFamily="18" charset="0"/>
                      </a:rPr>
                      <m:t>Dec</m:t>
                    </m:r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1600" dirty="0"/>
                  <a:t> after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600" b="0" i="0" smtClean="0">
                        <a:latin typeface="Cambria Math" panose="02040503050406030204" pitchFamily="18" charset="0"/>
                      </a:rPr>
                      <m:t>Enc</m:t>
                    </m:r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sz="1600" dirty="0"/>
                  <a:t> call returned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9607" y="4474889"/>
                <a:ext cx="3974671" cy="584775"/>
              </a:xfrm>
              <a:prstGeom prst="rect">
                <a:avLst/>
              </a:prstGeom>
              <a:blipFill rotWithShape="0">
                <a:blip r:embed="rId10"/>
                <a:stretch>
                  <a:fillRect l="-767" t="-312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31815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3392" y="332656"/>
            <a:ext cx="11302337" cy="457200"/>
          </a:xfrm>
        </p:spPr>
        <p:txBody>
          <a:bodyPr/>
          <a:lstStyle/>
          <a:p>
            <a:r>
              <a:rPr lang="en-US" dirty="0"/>
              <a:t>Authenticated encryption – security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6" t="10399" r="23520" b="9309"/>
          <a:stretch/>
        </p:blipFill>
        <p:spPr>
          <a:xfrm>
            <a:off x="8279380" y="3306714"/>
            <a:ext cx="956734" cy="11894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5098125"/>
                  </p:ext>
                </p:extLst>
              </p:nvPr>
            </p:nvGraphicFramePr>
            <p:xfrm>
              <a:off x="6126632" y="1097303"/>
              <a:ext cx="2014521" cy="16439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5915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28478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0" i="0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return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Dec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5098125"/>
                  </p:ext>
                </p:extLst>
              </p:nvPr>
            </p:nvGraphicFramePr>
            <p:xfrm>
              <a:off x="6126632" y="1097303"/>
              <a:ext cx="2014521" cy="16439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5915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2847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604" t="-28910" r="-604" b="-9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1679528"/>
                  </p:ext>
                </p:extLst>
              </p:nvPr>
            </p:nvGraphicFramePr>
            <p:xfrm>
              <a:off x="9490453" y="1095025"/>
              <a:ext cx="2014521" cy="164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28520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$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return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1679528"/>
                  </p:ext>
                </p:extLst>
              </p:nvPr>
            </p:nvGraphicFramePr>
            <p:xfrm>
              <a:off x="9490453" y="1095025"/>
              <a:ext cx="2014521" cy="164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285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301" t="-28302" r="-602" b="-9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Callout 36"/>
              <p:cNvSpPr/>
              <p:nvPr/>
            </p:nvSpPr>
            <p:spPr bwMode="auto">
              <a:xfrm>
                <a:off x="6357369" y="3326252"/>
                <a:ext cx="1727085" cy="856006"/>
              </a:xfrm>
              <a:prstGeom prst="wedgeEllipseCallout">
                <a:avLst>
                  <a:gd name="adj1" fmla="val 65121"/>
                  <a:gd name="adj2" fmla="val -12372"/>
                </a:avLst>
              </a:prstGeom>
              <a:solidFill>
                <a:srgbClr val="FEE9E6"/>
              </a:solidFill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rtlCol="0" anchor="ctr"/>
              <a:lstStyle/>
              <a:p>
                <a:pPr algn="ctr"/>
                <a:r>
                  <a:rPr lang="en-US" sz="1600" b="1" dirty="0"/>
                  <a:t>I’m in World </a:t>
                </a:r>
                <a14:m>
                  <m:oMath xmlns:m="http://schemas.openxmlformats.org/officeDocument/2006/math"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37" name="Oval Callout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57369" y="3326252"/>
                <a:ext cx="1727085" cy="856006"/>
              </a:xfrm>
              <a:prstGeom prst="wedgeEllipseCallout">
                <a:avLst>
                  <a:gd name="adj1" fmla="val 65121"/>
                  <a:gd name="adj2" fmla="val -12372"/>
                </a:avLst>
              </a:prstGeom>
              <a:blipFill rotWithShape="0">
                <a:blip r:embed="rId9"/>
                <a:stretch>
                  <a:fillRect/>
                </a:stretch>
              </a:blipFill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969607" y="4474889"/>
                <a:ext cx="397467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Restriction: </a:t>
                </a:r>
                <a:r>
                  <a:rPr lang="en-US" sz="1600" dirty="0"/>
                  <a:t>not allowed to query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600" b="0" i="0" smtClean="0">
                        <a:latin typeface="Cambria Math" panose="02040503050406030204" pitchFamily="18" charset="0"/>
                      </a:rPr>
                      <m:t>Dec</m:t>
                    </m:r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1600" dirty="0"/>
                  <a:t> after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600" b="0" i="0" smtClean="0">
                        <a:latin typeface="Cambria Math" panose="02040503050406030204" pitchFamily="18" charset="0"/>
                      </a:rPr>
                      <m:t>Enc</m:t>
                    </m:r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sz="1600" dirty="0"/>
                  <a:t> call returned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9607" y="4474889"/>
                <a:ext cx="3974671" cy="584775"/>
              </a:xfrm>
              <a:prstGeom prst="rect">
                <a:avLst/>
              </a:prstGeom>
              <a:blipFill rotWithShape="0">
                <a:blip r:embed="rId10"/>
                <a:stretch>
                  <a:fillRect l="-767" t="-312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35836778"/>
                  </p:ext>
                </p:extLst>
              </p:nvPr>
            </p:nvGraphicFramePr>
            <p:xfrm>
              <a:off x="833099" y="1217169"/>
              <a:ext cx="3824688" cy="521290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24688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6246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4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ae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289131">
                    <a:tc>
                      <a:txBody>
                        <a:bodyPr/>
                        <a:lstStyle/>
                        <a:p>
                          <a:pPr marL="365125" marR="0" indent="-365125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65125" marR="0" indent="-365125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Ciphertexts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65125" marR="0" indent="-365125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KeyGen</m:t>
                              </m:r>
                            </m:oMath>
                          </a14:m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65125" marR="0" indent="-365125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ℰ</m:t>
                                  </m:r>
                                  <m:d>
                                    <m:dPr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   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𝒟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(⋅)</m:t>
                                  </m:r>
                                </m:sup>
                              </m:sSup>
                            </m:oMath>
                          </a14:m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65125" marR="0" indent="-365125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ℰ</m:t>
                                </m:r>
                                <m:d>
                                  <m:d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365125" marR="0" indent="-365125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</m:d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p>
                            </m:oMath>
                          </a14:m>
                          <a:endParaRPr lang="nb-NO" sz="1400" b="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65125" marR="0" indent="-365125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400" b="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365125" marR="0" indent="-365125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dirty="0"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400" b="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65125" marR="0" indent="-365125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Ciphertexts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add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nb-NO" sz="1400" b="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</a:t>
                          </a: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  <a:p>
                          <a:pPr marL="365125" marR="0" indent="-365125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a14:m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𝒟</m:t>
                                </m:r>
                                <m:d>
                                  <m:d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365125" marR="0" indent="-365125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</a:t>
                          </a:r>
                          <a:r>
                            <a:rPr lang="nb-NO" sz="1400" b="0" i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Ciphertexts</m:t>
                              </m:r>
                            </m:oMath>
                          </a14:m>
                          <a:r>
                            <a:rPr lang="nb-NO" sz="1400" b="1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then </a:t>
                          </a: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</a:t>
                          </a:r>
                          <a:r>
                            <a:rPr lang="nb-NO" sz="1400" b="0" i="0" dirty="0">
                              <a:solidFill>
                                <a:schemeClr val="accent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//</a:t>
                          </a:r>
                          <a:r>
                            <a:rPr lang="nb-NO" sz="1400" b="0" i="0" baseline="0" dirty="0">
                              <a:solidFill>
                                <a:schemeClr val="accent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cheating!</a:t>
                          </a:r>
                          <a:endParaRPr lang="nb-NO" sz="1400" b="1" i="0" dirty="0">
                            <a:solidFill>
                              <a:schemeClr val="accent2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65125" marR="0" indent="-365125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0" i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</a:t>
                          </a:r>
                          <a:r>
                            <a:rPr lang="nb-NO" sz="1400" b="1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oMath>
                          </a14:m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65125" marR="0" lvl="0" indent="-365125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  <a:defRPr/>
                          </a:pP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←⊥</m:t>
                              </m:r>
                            </m:oMath>
                          </a14:m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65125" marR="0" indent="-365125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Dec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</m:oMath>
                          </a14:m>
                          <a:endParaRPr lang="nb-NO" sz="1400" b="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65125" marR="0" indent="-365125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a14:m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35836778"/>
                  </p:ext>
                </p:extLst>
              </p:nvPr>
            </p:nvGraphicFramePr>
            <p:xfrm>
              <a:off x="833099" y="1217169"/>
              <a:ext cx="3824688" cy="521290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24688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1"/>
                          <a:stretch>
                            <a:fillRect l="-159" t="-2000" r="-318" b="-163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49081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1"/>
                          <a:stretch>
                            <a:fillRect l="-159" t="-6328" r="-318" b="-12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 bwMode="auto">
              <a:xfrm>
                <a:off x="5060272" y="5264926"/>
                <a:ext cx="6659288" cy="1134669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/>
                  <a:t>Definition: </a:t>
                </a:r>
                <a:r>
                  <a:rPr lang="nb-NO" dirty="0"/>
                  <a:t>The </a:t>
                </a:r>
                <a:r>
                  <a:rPr lang="nb-NO" b="1" dirty="0"/>
                  <a:t>AE-</a:t>
                </a:r>
                <a:r>
                  <a:rPr lang="nb-NO" b="1" dirty="0" err="1"/>
                  <a:t>advantage</a:t>
                </a:r>
                <a:r>
                  <a:rPr lang="nb-NO" dirty="0"/>
                  <a:t> of an adversary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0" smtClean="0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ae</m:t>
                          </m:r>
                        </m:sup>
                      </m:sSubSup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2⋅</m:t>
                          </m:r>
                          <m:func>
                            <m:func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b="1">
                                      <a:latin typeface="Cambria Math" panose="02040503050406030204" pitchFamily="18" charset="0"/>
                                    </a:rPr>
                                    <m:t>𝐄𝐱</m:t>
                                  </m:r>
                                  <m:sSubSup>
                                    <m:sSubSupPr>
                                      <m:ctrlPr>
                                        <a:rPr lang="nb-NO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b-NO" b="1">
                                          <a:latin typeface="Cambria Math" panose="02040503050406030204" pitchFamily="18" charset="0"/>
                                        </a:rPr>
                                        <m:t>𝐩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nb-NO">
                                          <a:latin typeface="Cambria Math" panose="02040503050406030204" pitchFamily="18" charset="0"/>
                                        </a:rPr>
                                        <m:t>Σ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nb-NO" b="0" i="0" smtClean="0">
                                          <a:latin typeface="Cambria Math" panose="02040503050406030204" pitchFamily="18" charset="0"/>
                                        </a:rPr>
                                        <m:t>ae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nb-NO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 b="0" i="0" smtClean="0">
                                      <a:latin typeface="Cambria Math" panose="02040503050406030204" pitchFamily="18" charset="0"/>
                                    </a:rPr>
                                    <m:t>true</m:t>
                                  </m:r>
                                </m:e>
                              </m:d>
                            </m:e>
                          </m:func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60272" y="5264926"/>
                <a:ext cx="6659288" cy="1134669"/>
              </a:xfrm>
              <a:prstGeom prst="round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77" b="100000" l="0" r="100000">
                        <a14:foregroundMark x1="40928" y1="9235" x2="35443" y2="9668"/>
                        <a14:foregroundMark x1="34599" y1="6926" x2="31435" y2="8225"/>
                        <a14:foregroundMark x1="31646" y1="7359" x2="26371" y2="8514"/>
                        <a14:foregroundMark x1="27004" y1="3896" x2="39873" y2="2020"/>
                        <a14:foregroundMark x1="27426" y1="18759" x2="23629" y2="30880"/>
                        <a14:foregroundMark x1="35443" y1="43867" x2="35654" y2="41991"/>
                        <a14:foregroundMark x1="32911" y1="46032" x2="32911" y2="44733"/>
                        <a14:foregroundMark x1="31224" y1="1154" x2="36287" y2="433"/>
                        <a14:foregroundMark x1="87131" y1="79654" x2="86920" y2="76335"/>
                        <a14:foregroundMark x1="82489" y1="92496" x2="82489" y2="924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152" y="1742162"/>
            <a:ext cx="295301" cy="431737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 bwMode="auto">
          <a:xfrm>
            <a:off x="7379069" y="2849048"/>
            <a:ext cx="900311" cy="62721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 flipH="1">
            <a:off x="9093023" y="2849048"/>
            <a:ext cx="784862" cy="63797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4624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 security definition – implications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1" dirty="0"/>
                  <a:t>Privacy: </a:t>
                </a:r>
                <a:r>
                  <a:rPr lang="en-US" dirty="0"/>
                  <a:t>adversary cannot distinguish encryption of real messages from encryption random messages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1" dirty="0"/>
                  <a:t>Integrity: </a:t>
                </a:r>
                <a:r>
                  <a:rPr lang="en-US" dirty="0"/>
                  <a:t>adversary is not able to </a:t>
                </a:r>
                <a:r>
                  <a:rPr lang="en-US" b="1" dirty="0"/>
                  <a:t>forge</a:t>
                </a:r>
                <a:r>
                  <a:rPr lang="en-US" dirty="0"/>
                  <a:t> ciphertexts: any ciphertext </a:t>
                </a:r>
                <a:r>
                  <a:rPr lang="en-US" i="1" dirty="0"/>
                  <a:t>not</a:t>
                </a:r>
                <a:r>
                  <a:rPr lang="en-US" dirty="0"/>
                  <a:t> produced by the legitimate sender will decrypt to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Does </a:t>
                </a:r>
                <a:r>
                  <a:rPr lang="en-US" i="1" dirty="0"/>
                  <a:t>not</a:t>
                </a:r>
                <a:r>
                  <a:rPr lang="en-US" dirty="0"/>
                  <a:t> protect against </a:t>
                </a:r>
                <a:r>
                  <a:rPr lang="en-US" b="1" dirty="0"/>
                  <a:t>replay attacks</a:t>
                </a: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0043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Generic composition: AE from Encryption + MAC</a:t>
            </a:r>
          </a:p>
        </p:txBody>
      </p:sp>
      <p:sp>
        <p:nvSpPr>
          <p:cNvPr id="86" name="Slide Number Placeholder 8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29</a:t>
            </a:fld>
            <a:endParaRPr lang="en-US" dirty="0"/>
          </a:p>
        </p:txBody>
      </p:sp>
      <p:grpSp>
        <p:nvGrpSpPr>
          <p:cNvPr id="105" name="Group 104"/>
          <p:cNvGrpSpPr/>
          <p:nvPr/>
        </p:nvGrpSpPr>
        <p:grpSpPr>
          <a:xfrm>
            <a:off x="4606186" y="1867569"/>
            <a:ext cx="2979628" cy="3296009"/>
            <a:chOff x="4642502" y="1867569"/>
            <a:chExt cx="2979628" cy="3296009"/>
          </a:xfrm>
        </p:grpSpPr>
        <p:sp>
          <p:nvSpPr>
            <p:cNvPr id="23" name="TextBox 22"/>
            <p:cNvSpPr txBox="1"/>
            <p:nvPr/>
          </p:nvSpPr>
          <p:spPr>
            <a:xfrm>
              <a:off x="4642502" y="1867569"/>
              <a:ext cx="2979628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Encrypt-and-MAC (E&amp;M)</a:t>
              </a:r>
            </a:p>
          </p:txBody>
        </p:sp>
        <p:cxnSp>
          <p:nvCxnSpPr>
            <p:cNvPr id="7" name="Straight Arrow Connector 6"/>
            <p:cNvCxnSpPr>
              <a:cxnSpLocks noChangeAspect="1"/>
              <a:stCxn id="9" idx="2"/>
              <a:endCxn id="51" idx="0"/>
            </p:cNvCxnSpPr>
            <p:nvPr/>
          </p:nvCxnSpPr>
          <p:spPr bwMode="auto">
            <a:xfrm>
              <a:off x="5542213" y="2982978"/>
              <a:ext cx="0" cy="60337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Arrow Connector 7"/>
            <p:cNvCxnSpPr>
              <a:cxnSpLocks noChangeAspect="1"/>
              <a:stCxn id="51" idx="2"/>
              <a:endCxn id="10" idx="0"/>
            </p:cNvCxnSpPr>
            <p:nvPr/>
          </p:nvCxnSpPr>
          <p:spPr bwMode="auto">
            <a:xfrm flipH="1">
              <a:off x="5539678" y="4174804"/>
              <a:ext cx="2535" cy="64247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>
                  <a:spLocks noChangeAspect="1"/>
                </p:cNvSpPr>
                <p:nvPr/>
              </p:nvSpPr>
              <p:spPr bwMode="auto">
                <a:xfrm flipH="1">
                  <a:off x="4875398" y="2636678"/>
                  <a:ext cx="1333629" cy="34630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4875398" y="2636678"/>
                  <a:ext cx="1333629" cy="34630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>
                  <a:spLocks noChangeAspect="1"/>
                </p:cNvSpPr>
                <p:nvPr/>
              </p:nvSpPr>
              <p:spPr bwMode="auto">
                <a:xfrm flipH="1">
                  <a:off x="4870987" y="4817278"/>
                  <a:ext cx="1337382" cy="346300"/>
                </a:xfrm>
                <a:prstGeom prst="rect">
                  <a:avLst/>
                </a:prstGeom>
                <a:solidFill>
                  <a:srgbClr val="CCEFDC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4870987" y="4817278"/>
                  <a:ext cx="1337382" cy="34630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>
                  <a:spLocks noChangeAspect="1"/>
                </p:cNvSpPr>
                <p:nvPr/>
              </p:nvSpPr>
              <p:spPr bwMode="auto">
                <a:xfrm flipH="1">
                  <a:off x="6208369" y="4817278"/>
                  <a:ext cx="902615" cy="3463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6208369" y="4817278"/>
                  <a:ext cx="902615" cy="34630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Elbow Connector 19"/>
            <p:cNvCxnSpPr>
              <a:cxnSpLocks noChangeAspect="1"/>
              <a:stCxn id="9" idx="1"/>
              <a:endCxn id="35" idx="0"/>
            </p:cNvCxnSpPr>
            <p:nvPr/>
          </p:nvCxnSpPr>
          <p:spPr bwMode="auto">
            <a:xfrm>
              <a:off x="6209027" y="2809828"/>
              <a:ext cx="450649" cy="776520"/>
            </a:xfrm>
            <a:prstGeom prst="bentConnector2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/>
                <p:cNvSpPr>
                  <a:spLocks noChangeAspect="1"/>
                </p:cNvSpPr>
                <p:nvPr/>
              </p:nvSpPr>
              <p:spPr bwMode="auto">
                <a:xfrm flipH="1">
                  <a:off x="5184025" y="3586348"/>
                  <a:ext cx="716376" cy="588456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nb-NO" b="0" i="0" smtClean="0">
                                <a:latin typeface="Cambria Math" panose="02040503050406030204" pitchFamily="18" charset="0"/>
                              </a:rPr>
                              <m:t>Enc</m:t>
                            </m:r>
                          </m:e>
                          <m:sub>
                            <m:sSub>
                              <m:sSubPr>
                                <m:ctrlP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Rectangle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5184025" y="3586348"/>
                  <a:ext cx="716376" cy="58845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826"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/>
                <p:cNvSpPr>
                  <a:spLocks noChangeAspect="1"/>
                </p:cNvSpPr>
                <p:nvPr/>
              </p:nvSpPr>
              <p:spPr bwMode="auto">
                <a:xfrm flipH="1">
                  <a:off x="6301488" y="3586348"/>
                  <a:ext cx="716376" cy="588456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nb-NO" b="0" i="0" smtClean="0">
                                <a:latin typeface="Cambria Math" panose="02040503050406030204" pitchFamily="18" charset="0"/>
                              </a:rPr>
                              <m:t>MAC</m:t>
                            </m:r>
                          </m:e>
                          <m:sub>
                            <m:sSub>
                              <m:sSubPr>
                                <m:ctrlP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6301488" y="3586348"/>
                  <a:ext cx="716376" cy="588456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7500" r="-2500"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Straight Arrow Connector 36"/>
            <p:cNvCxnSpPr>
              <a:cxnSpLocks noChangeAspect="1"/>
              <a:stCxn id="35" idx="2"/>
              <a:endCxn id="11" idx="0"/>
            </p:cNvCxnSpPr>
            <p:nvPr/>
          </p:nvCxnSpPr>
          <p:spPr bwMode="auto">
            <a:xfrm>
              <a:off x="6659676" y="4174804"/>
              <a:ext cx="0" cy="64247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4" name="Group 103"/>
          <p:cNvGrpSpPr/>
          <p:nvPr/>
        </p:nvGrpSpPr>
        <p:grpSpPr>
          <a:xfrm>
            <a:off x="8179854" y="1867567"/>
            <a:ext cx="2979628" cy="3296011"/>
            <a:chOff x="8028213" y="1867567"/>
            <a:chExt cx="2979628" cy="3296011"/>
          </a:xfrm>
        </p:grpSpPr>
        <p:sp>
          <p:nvSpPr>
            <p:cNvPr id="24" name="TextBox 23"/>
            <p:cNvSpPr txBox="1"/>
            <p:nvPr/>
          </p:nvSpPr>
          <p:spPr>
            <a:xfrm>
              <a:off x="8028213" y="1867567"/>
              <a:ext cx="2979628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Encrypt-then-MAC (</a:t>
              </a:r>
              <a:r>
                <a:rPr lang="en-US" b="1" dirty="0" err="1"/>
                <a:t>EtM</a:t>
              </a:r>
              <a:r>
                <a:rPr lang="en-US" b="1" dirty="0"/>
                <a:t>)</a:t>
              </a:r>
            </a:p>
          </p:txBody>
        </p:sp>
        <p:cxnSp>
          <p:nvCxnSpPr>
            <p:cNvPr id="44" name="Straight Arrow Connector 43"/>
            <p:cNvCxnSpPr>
              <a:cxnSpLocks noChangeAspect="1"/>
              <a:stCxn id="46" idx="2"/>
              <a:endCxn id="50" idx="0"/>
            </p:cNvCxnSpPr>
            <p:nvPr/>
          </p:nvCxnSpPr>
          <p:spPr bwMode="auto">
            <a:xfrm>
              <a:off x="9110740" y="2982978"/>
              <a:ext cx="0" cy="60337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Straight Arrow Connector 44"/>
            <p:cNvCxnSpPr>
              <a:cxnSpLocks noChangeAspect="1"/>
              <a:stCxn id="50" idx="2"/>
              <a:endCxn id="47" idx="0"/>
            </p:cNvCxnSpPr>
            <p:nvPr/>
          </p:nvCxnSpPr>
          <p:spPr bwMode="auto">
            <a:xfrm flipH="1">
              <a:off x="9110739" y="4174804"/>
              <a:ext cx="1" cy="64247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>
                  <a:spLocks noChangeAspect="1"/>
                </p:cNvSpPr>
                <p:nvPr/>
              </p:nvSpPr>
              <p:spPr bwMode="auto">
                <a:xfrm flipH="1">
                  <a:off x="8443925" y="2636678"/>
                  <a:ext cx="1333629" cy="34630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8443925" y="2636678"/>
                  <a:ext cx="1333629" cy="34630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>
                  <a:spLocks noChangeAspect="1"/>
                </p:cNvSpPr>
                <p:nvPr/>
              </p:nvSpPr>
              <p:spPr bwMode="auto">
                <a:xfrm flipH="1">
                  <a:off x="8439514" y="4817278"/>
                  <a:ext cx="1342450" cy="346300"/>
                </a:xfrm>
                <a:prstGeom prst="rect">
                  <a:avLst/>
                </a:prstGeom>
                <a:solidFill>
                  <a:srgbClr val="CCEFDC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8439514" y="4817278"/>
                  <a:ext cx="1342450" cy="34630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/>
                <p:cNvSpPr>
                  <a:spLocks noChangeAspect="1"/>
                </p:cNvSpPr>
                <p:nvPr/>
              </p:nvSpPr>
              <p:spPr bwMode="auto">
                <a:xfrm flipH="1">
                  <a:off x="9776896" y="4817278"/>
                  <a:ext cx="902615" cy="3463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8" name="Rectangl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9776896" y="4817278"/>
                  <a:ext cx="902615" cy="34630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Elbow Connector 48"/>
            <p:cNvCxnSpPr>
              <a:cxnSpLocks noChangeAspect="1"/>
              <a:stCxn id="50" idx="2"/>
              <a:endCxn id="52" idx="3"/>
            </p:cNvCxnSpPr>
            <p:nvPr/>
          </p:nvCxnSpPr>
          <p:spPr bwMode="auto">
            <a:xfrm rot="5400000" flipH="1" flipV="1">
              <a:off x="9343263" y="3648052"/>
              <a:ext cx="294228" cy="759275"/>
            </a:xfrm>
            <a:prstGeom prst="bentConnector4">
              <a:avLst>
                <a:gd name="adj1" fmla="val -90645"/>
                <a:gd name="adj2" fmla="val 66060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>
                  <a:spLocks noChangeAspect="1"/>
                </p:cNvSpPr>
                <p:nvPr/>
              </p:nvSpPr>
              <p:spPr bwMode="auto">
                <a:xfrm flipH="1">
                  <a:off x="8752552" y="3586348"/>
                  <a:ext cx="716376" cy="588456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nb-NO" b="0" i="0" smtClean="0">
                                <a:latin typeface="Cambria Math" panose="02040503050406030204" pitchFamily="18" charset="0"/>
                              </a:rPr>
                              <m:t>Enc</m:t>
                            </m:r>
                          </m:e>
                          <m:sub>
                            <m:sSub>
                              <m:sSubPr>
                                <m:ctrlP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8752552" y="3586348"/>
                  <a:ext cx="716376" cy="588456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833"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/>
                <p:cNvSpPr>
                  <a:spLocks noChangeAspect="1"/>
                </p:cNvSpPr>
                <p:nvPr/>
              </p:nvSpPr>
              <p:spPr bwMode="auto">
                <a:xfrm flipH="1">
                  <a:off x="9870015" y="3586348"/>
                  <a:ext cx="716376" cy="588456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nb-NO" b="0" i="0" smtClean="0">
                                <a:latin typeface="Cambria Math" panose="02040503050406030204" pitchFamily="18" charset="0"/>
                              </a:rPr>
                              <m:t>MAC</m:t>
                            </m:r>
                          </m:e>
                          <m:sub>
                            <m:sSub>
                              <m:sSubPr>
                                <m:ctrlP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Rectangle 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9870015" y="3586348"/>
                  <a:ext cx="716376" cy="588456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7500" r="-2500"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" name="Straight Arrow Connector 52"/>
            <p:cNvCxnSpPr>
              <a:cxnSpLocks noChangeAspect="1"/>
              <a:stCxn id="52" idx="2"/>
              <a:endCxn id="48" idx="0"/>
            </p:cNvCxnSpPr>
            <p:nvPr/>
          </p:nvCxnSpPr>
          <p:spPr bwMode="auto">
            <a:xfrm>
              <a:off x="10228203" y="4174804"/>
              <a:ext cx="0" cy="64247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3" name="Group 102"/>
          <p:cNvGrpSpPr/>
          <p:nvPr/>
        </p:nvGrpSpPr>
        <p:grpSpPr>
          <a:xfrm>
            <a:off x="1032518" y="1867568"/>
            <a:ext cx="2979628" cy="3296010"/>
            <a:chOff x="1376177" y="1867568"/>
            <a:chExt cx="2979628" cy="3296010"/>
          </a:xfrm>
        </p:grpSpPr>
        <p:sp>
          <p:nvSpPr>
            <p:cNvPr id="22" name="TextBox 21"/>
            <p:cNvSpPr txBox="1"/>
            <p:nvPr/>
          </p:nvSpPr>
          <p:spPr>
            <a:xfrm>
              <a:off x="1376177" y="1867568"/>
              <a:ext cx="2979628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MAC-then-Encrypt (</a:t>
              </a:r>
              <a:r>
                <a:rPr lang="en-US" b="1" dirty="0" err="1"/>
                <a:t>MtE</a:t>
              </a:r>
              <a:r>
                <a:rPr lang="en-US" b="1" dirty="0"/>
                <a:t>)</a:t>
              </a:r>
            </a:p>
          </p:txBody>
        </p:sp>
        <p:grpSp>
          <p:nvGrpSpPr>
            <p:cNvPr id="102" name="Group 101"/>
            <p:cNvGrpSpPr/>
            <p:nvPr/>
          </p:nvGrpSpPr>
          <p:grpSpPr>
            <a:xfrm>
              <a:off x="1758194" y="2636678"/>
              <a:ext cx="2210177" cy="2526900"/>
              <a:chOff x="1758194" y="2636678"/>
              <a:chExt cx="2210177" cy="2526900"/>
            </a:xfrm>
          </p:grpSpPr>
          <p:cxnSp>
            <p:nvCxnSpPr>
              <p:cNvPr id="59" name="Straight Arrow Connector 58"/>
              <p:cNvCxnSpPr>
                <a:cxnSpLocks noChangeAspect="1"/>
              </p:cNvCxnSpPr>
              <p:nvPr/>
            </p:nvCxnSpPr>
            <p:spPr bwMode="auto">
              <a:xfrm>
                <a:off x="2286547" y="2971141"/>
                <a:ext cx="0" cy="60337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Rectangle 60"/>
                  <p:cNvSpPr>
                    <a:spLocks noChangeAspect="1"/>
                  </p:cNvSpPr>
                  <p:nvPr/>
                </p:nvSpPr>
                <p:spPr bwMode="auto">
                  <a:xfrm flipH="1">
                    <a:off x="1762607" y="2636678"/>
                    <a:ext cx="1333629" cy="346300"/>
                  </a:xfrm>
                  <a:prstGeom prst="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1" name="Rectangle 6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flipH="1">
                    <a:off x="1762607" y="2636678"/>
                    <a:ext cx="1333629" cy="346300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Rectangle 61"/>
                  <p:cNvSpPr>
                    <a:spLocks noChangeAspect="1"/>
                  </p:cNvSpPr>
                  <p:nvPr/>
                </p:nvSpPr>
                <p:spPr bwMode="auto">
                  <a:xfrm flipH="1">
                    <a:off x="1758194" y="4817278"/>
                    <a:ext cx="2210177" cy="346300"/>
                  </a:xfrm>
                  <a:prstGeom prst="rect">
                    <a:avLst/>
                  </a:prstGeom>
                  <a:solidFill>
                    <a:srgbClr val="CCEFDC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2" name="Rectangle 6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flipH="1">
                    <a:off x="1758194" y="4817278"/>
                    <a:ext cx="2210177" cy="346300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4" name="Elbow Connector 63"/>
              <p:cNvCxnSpPr>
                <a:cxnSpLocks noChangeAspect="1"/>
                <a:stCxn id="61" idx="1"/>
                <a:endCxn id="66" idx="0"/>
              </p:cNvCxnSpPr>
              <p:nvPr/>
            </p:nvCxnSpPr>
            <p:spPr bwMode="auto">
              <a:xfrm>
                <a:off x="3096236" y="2809828"/>
                <a:ext cx="450649" cy="776520"/>
              </a:xfrm>
              <a:prstGeom prst="bentConnector2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Rectangle 64"/>
                  <p:cNvSpPr>
                    <a:spLocks noChangeAspect="1"/>
                  </p:cNvSpPr>
                  <p:nvPr/>
                </p:nvSpPr>
                <p:spPr bwMode="auto">
                  <a:xfrm flipH="1">
                    <a:off x="2040538" y="3582199"/>
                    <a:ext cx="716376" cy="588456"/>
                  </a:xfrm>
                  <a:prstGeom prst="rect">
                    <a:avLst/>
                  </a:prstGeom>
                  <a:solidFill>
                    <a:srgbClr val="FCEDC8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Enc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5" name="Rectangle 6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flipH="1">
                    <a:off x="2040538" y="3582199"/>
                    <a:ext cx="716376" cy="588456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 l="-826"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0" name="Elbow Connector 69"/>
              <p:cNvCxnSpPr>
                <a:cxnSpLocks noChangeAspect="1"/>
              </p:cNvCxnSpPr>
              <p:nvPr/>
            </p:nvCxnSpPr>
            <p:spPr bwMode="auto">
              <a:xfrm rot="5400000" flipH="1">
                <a:off x="2759370" y="3363003"/>
                <a:ext cx="577365" cy="997664"/>
              </a:xfrm>
              <a:prstGeom prst="bentConnector5">
                <a:avLst>
                  <a:gd name="adj1" fmla="val -50318"/>
                  <a:gd name="adj2" fmla="val 56205"/>
                  <a:gd name="adj3" fmla="val 156504"/>
                </a:avLst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1" name="Straight Arrow Connector 80"/>
              <p:cNvCxnSpPr>
                <a:cxnSpLocks/>
                <a:stCxn id="65" idx="2"/>
              </p:cNvCxnSpPr>
              <p:nvPr/>
            </p:nvCxnSpPr>
            <p:spPr bwMode="auto">
              <a:xfrm flipH="1">
                <a:off x="2398725" y="4170655"/>
                <a:ext cx="1" cy="642474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Rectangle 65"/>
                  <p:cNvSpPr>
                    <a:spLocks noChangeAspect="1"/>
                  </p:cNvSpPr>
                  <p:nvPr/>
                </p:nvSpPr>
                <p:spPr bwMode="auto">
                  <a:xfrm flipH="1">
                    <a:off x="3188697" y="3586348"/>
                    <a:ext cx="716376" cy="588456"/>
                  </a:xfrm>
                  <a:prstGeom prst="rect">
                    <a:avLst/>
                  </a:prstGeom>
                  <a:solidFill>
                    <a:srgbClr val="FCEDC8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MAC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6" name="Rectangle 6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flipH="1">
                    <a:off x="3188697" y="3586348"/>
                    <a:ext cx="716376" cy="588456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 l="-8333" r="-1667"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3" name="TextBox 2"/>
          <p:cNvSpPr txBox="1"/>
          <p:nvPr/>
        </p:nvSpPr>
        <p:spPr>
          <a:xfrm>
            <a:off x="1633581" y="5647458"/>
            <a:ext cx="1927833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Used in TLS 1.2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208136" y="5647458"/>
            <a:ext cx="1927833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Used in SSH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903319" y="5647458"/>
            <a:ext cx="1927833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Used in IPsec</a:t>
            </a:r>
          </a:p>
        </p:txBody>
      </p:sp>
    </p:spTree>
    <p:extLst>
      <p:ext uri="{BB962C8B-B14F-4D97-AF65-F5344CB8AC3E}">
        <p14:creationId xmlns:p14="http://schemas.microsoft.com/office/powerpoint/2010/main" val="406342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8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3392" y="332656"/>
            <a:ext cx="11302337" cy="457200"/>
          </a:xfrm>
        </p:spPr>
        <p:txBody>
          <a:bodyPr/>
          <a:lstStyle/>
          <a:p>
            <a:r>
              <a:rPr lang="en-US" dirty="0"/>
              <a:t>IND-CPA – Indistinguishability against chosen-</a:t>
            </a:r>
            <a:r>
              <a:rPr lang="en-US" dirty="0">
                <a:solidFill>
                  <a:srgbClr val="FF0000"/>
                </a:solidFill>
              </a:rPr>
              <a:t>plaintext</a:t>
            </a:r>
            <a:r>
              <a:rPr lang="en-US" dirty="0"/>
              <a:t> attacks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6" t="10399" r="23520" b="9309"/>
          <a:stretch/>
        </p:blipFill>
        <p:spPr>
          <a:xfrm>
            <a:off x="5655209" y="4358512"/>
            <a:ext cx="956734" cy="11894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4000539"/>
                  </p:ext>
                </p:extLst>
              </p:nvPr>
            </p:nvGraphicFramePr>
            <p:xfrm>
              <a:off x="3436949" y="1996134"/>
              <a:ext cx="2014521" cy="16439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5915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28478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0" i="0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Enc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4000539"/>
                  </p:ext>
                </p:extLst>
              </p:nvPr>
            </p:nvGraphicFramePr>
            <p:xfrm>
              <a:off x="3436949" y="1996134"/>
              <a:ext cx="2014521" cy="16439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5915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12847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301" t="-28302" r="-602" b="-9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21799148"/>
                  </p:ext>
                </p:extLst>
              </p:nvPr>
            </p:nvGraphicFramePr>
            <p:xfrm>
              <a:off x="6800770" y="1993856"/>
              <a:ext cx="2014521" cy="16462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60221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285987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Enc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21799148"/>
                  </p:ext>
                </p:extLst>
              </p:nvPr>
            </p:nvGraphicFramePr>
            <p:xfrm>
              <a:off x="6800770" y="1993856"/>
              <a:ext cx="2014521" cy="16462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60221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12859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301" t="-28302" r="-602" b="-9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32" name="Straight Arrow Connector 31"/>
          <p:cNvCxnSpPr/>
          <p:nvPr/>
        </p:nvCxnSpPr>
        <p:spPr bwMode="auto">
          <a:xfrm>
            <a:off x="4750346" y="3836779"/>
            <a:ext cx="900311" cy="62721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/>
          <p:nvPr/>
        </p:nvCxnSpPr>
        <p:spPr bwMode="auto">
          <a:xfrm flipH="1">
            <a:off x="6464300" y="3836779"/>
            <a:ext cx="784862" cy="63797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Callout 36"/>
              <p:cNvSpPr/>
              <p:nvPr/>
            </p:nvSpPr>
            <p:spPr bwMode="auto">
              <a:xfrm>
                <a:off x="3668410" y="4578515"/>
                <a:ext cx="1727085" cy="856006"/>
              </a:xfrm>
              <a:prstGeom prst="wedgeEllipseCallout">
                <a:avLst>
                  <a:gd name="adj1" fmla="val 66591"/>
                  <a:gd name="adj2" fmla="val -30176"/>
                </a:avLst>
              </a:prstGeom>
              <a:solidFill>
                <a:srgbClr val="FEE9E6"/>
              </a:solidFill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rtlCol="0" anchor="ctr"/>
              <a:lstStyle/>
              <a:p>
                <a:pPr algn="ctr"/>
                <a:r>
                  <a:rPr lang="en-US" sz="1600" b="1" dirty="0"/>
                  <a:t>I’m in World </a:t>
                </a:r>
                <a14:m>
                  <m:oMath xmlns:m="http://schemas.openxmlformats.org/officeDocument/2006/math"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37" name="Oval Callout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68410" y="4578515"/>
                <a:ext cx="1727085" cy="856006"/>
              </a:xfrm>
              <a:prstGeom prst="wedgeEllipseCallout">
                <a:avLst>
                  <a:gd name="adj1" fmla="val 66591"/>
                  <a:gd name="adj2" fmla="val -30176"/>
                </a:avLst>
              </a:prstGeom>
              <a:blipFill rotWithShape="0">
                <a:blip r:embed="rId9"/>
                <a:stretch>
                  <a:fillRect/>
                </a:stretch>
              </a:blipFill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77" b="100000" l="0" r="100000">
                        <a14:foregroundMark x1="40928" y1="9235" x2="35443" y2="9668"/>
                        <a14:foregroundMark x1="34599" y1="6926" x2="31435" y2="8225"/>
                        <a14:foregroundMark x1="31646" y1="7359" x2="26371" y2="8514"/>
                        <a14:foregroundMark x1="27004" y1="3896" x2="39873" y2="2020"/>
                        <a14:foregroundMark x1="27426" y1="18759" x2="23629" y2="30880"/>
                        <a14:foregroundMark x1="35443" y1="43867" x2="35654" y2="41991"/>
                        <a14:foregroundMark x1="32911" y1="46032" x2="32911" y2="44733"/>
                        <a14:foregroundMark x1="31224" y1="1154" x2="36287" y2="433"/>
                        <a14:foregroundMark x1="87131" y1="79654" x2="86920" y2="76335"/>
                        <a14:foregroundMark x1="82489" y1="92496" x2="82489" y2="924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136" y="2512148"/>
            <a:ext cx="293546" cy="42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1744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Generic composition: AE secure?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/>
                <a:endParaRPr lang="en-US" sz="1800" dirty="0"/>
              </a:p>
              <a:p>
                <a:pPr marL="0" indent="0"/>
                <a:endParaRPr lang="en-US" sz="1800" dirty="0"/>
              </a:p>
              <a:p>
                <a:pPr marL="0" indent="0"/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E&amp;M: 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nb-NO" sz="18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| 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nb-NO" sz="1800" b="0" i="0" smtClean="0">
                        <a:latin typeface="Cambria Math" panose="02040503050406030204" pitchFamily="18" charset="0"/>
                      </a:rPr>
                      <m:t>Enc</m:t>
                    </m:r>
                    <m:d>
                      <m:d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b-NO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nb-NO" sz="1800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b-NO" sz="1800" b="0" i="0" smtClean="0">
                        <a:latin typeface="Cambria Math" panose="02040503050406030204" pitchFamily="18" charset="0"/>
                      </a:rPr>
                      <m:t>MAC</m:t>
                    </m:r>
                    <m:d>
                      <m:d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1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b-NO" sz="1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endParaRPr lang="en-US" sz="1800" dirty="0"/>
              </a:p>
              <a:p>
                <a:pPr marL="0" indent="0"/>
                <a:endParaRPr lang="en-US" sz="1800" dirty="0"/>
              </a:p>
              <a:p>
                <a:pPr marL="0" indent="0"/>
                <a:endParaRPr lang="en-US" sz="1800" dirty="0"/>
              </a:p>
              <a:p>
                <a:pPr marL="0" indent="0"/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MtE:   </a:t>
                </a:r>
                <a14:m>
                  <m:oMath xmlns:m="http://schemas.openxmlformats.org/officeDocument/2006/math">
                    <m:r>
                      <a:rPr lang="nb-NO" sz="18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nb-NO" sz="1800">
                        <a:latin typeface="Cambria Math" panose="02040503050406030204" pitchFamily="18" charset="0"/>
                      </a:rPr>
                      <m:t>Enc</m:t>
                    </m:r>
                    <m:d>
                      <m:d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b-NO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nb-NO" sz="18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lit/>
                          </m:rPr>
                          <a:rPr lang="nb-NO" sz="180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nb-NO" sz="18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b-NO" sz="1800">
                            <a:latin typeface="Cambria Math" panose="02040503050406030204" pitchFamily="18" charset="0"/>
                          </a:rPr>
                          <m:t>MAC</m:t>
                        </m:r>
                        <m:d>
                          <m:dPr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sz="1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nb-NO" sz="1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e>
                    </m:d>
                  </m:oMath>
                </a14:m>
                <a:endParaRPr lang="en-US" sz="1600" dirty="0"/>
              </a:p>
              <a:p>
                <a:pPr marL="0" indent="0"/>
                <a:endParaRPr lang="en-US" sz="1800" dirty="0"/>
              </a:p>
              <a:p>
                <a:pPr marL="0" indent="0"/>
                <a:endParaRPr lang="en-US" sz="1800" dirty="0"/>
              </a:p>
              <a:p>
                <a:pPr marL="0" indent="0"/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err="1"/>
                  <a:t>EtM</a:t>
                </a:r>
                <a:r>
                  <a:rPr lang="en-US" sz="1800" dirty="0"/>
                  <a:t>:   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nb-NO" sz="1800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nb-NO" sz="1800">
                        <a:latin typeface="Cambria Math" panose="02040503050406030204" pitchFamily="18" charset="0"/>
                      </a:rPr>
                      <m:t>Enc</m:t>
                    </m:r>
                    <m:d>
                      <m:d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1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b-NO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nb-NO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nb-NO" sz="1800" i="1">
                        <a:latin typeface="Cambria Math" panose="02040503050406030204" pitchFamily="18" charset="0"/>
                      </a:rPr>
                      <m:t>||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b-NO" sz="1800" b="0" i="0" smtClean="0">
                        <a:latin typeface="Cambria Math" panose="02040503050406030204" pitchFamily="18" charset="0"/>
                      </a:rPr>
                      <m:t>MAC</m:t>
                    </m:r>
                    <m:d>
                      <m:d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18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b-NO" sz="1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sz="1600" dirty="0"/>
              </a:p>
              <a:p>
                <a:pPr marL="474663" lvl="1" indent="0" algn="ctr"/>
                <a:r>
                  <a:rPr lang="en-US" sz="1200" dirty="0"/>
                  <a:t>								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30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7331189" y="3333244"/>
            <a:ext cx="3962400" cy="1085605"/>
            <a:chOff x="8046825" y="1960988"/>
            <a:chExt cx="3962400" cy="10856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8046825" y="1960988"/>
                  <a:ext cx="3962400" cy="4049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0" smtClean="0">
                            <a:latin typeface="Cambria Math" panose="02040503050406030204" pitchFamily="18" charset="0"/>
                          </a:rPr>
                          <m:t>0000 </m:t>
                        </m:r>
                        <m:r>
                          <m:rPr>
                            <m:lit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nb-NO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b-NO">
                            <a:latin typeface="Cambria Math" panose="02040503050406030204" pitchFamily="18" charset="0"/>
                          </a:rPr>
                          <m:t>Enc</m:t>
                        </m:r>
                        <m:d>
                          <m:d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nb-NO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nb-NO" b="0" i="0" smtClean="0">
                                <a:latin typeface="Cambria Math" panose="02040503050406030204" pitchFamily="18" charset="0"/>
                              </a:rPr>
                              <m:t>MAC</m:t>
                            </m:r>
                            <m:d>
                              <m:dPr>
                                <m:ctrlPr>
                                  <a:rPr lang="nb-NO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nb-NO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nb-NO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6825" y="1960988"/>
                  <a:ext cx="3962400" cy="40498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89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9642904" y="2677261"/>
                  <a:ext cx="77024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2904" y="2677261"/>
                  <a:ext cx="770240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ight Brace 8"/>
            <p:cNvSpPr/>
            <p:nvPr/>
          </p:nvSpPr>
          <p:spPr bwMode="auto">
            <a:xfrm rot="5400000">
              <a:off x="9852795" y="993389"/>
              <a:ext cx="350459" cy="3095624"/>
            </a:xfrm>
            <a:prstGeom prst="rightBrace">
              <a:avLst>
                <a:gd name="adj1" fmla="val 93395"/>
                <a:gd name="adj2" fmla="val 49032"/>
              </a:avLst>
            </a:prstGeom>
            <a:noFill/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sz="1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392785" y="1367731"/>
            <a:ext cx="3962400" cy="1007289"/>
            <a:chOff x="8046825" y="2621093"/>
            <a:chExt cx="3962400" cy="1007289"/>
          </a:xfrm>
        </p:grpSpPr>
        <p:sp>
          <p:nvSpPr>
            <p:cNvPr id="6" name="Right Brace 5"/>
            <p:cNvSpPr/>
            <p:nvPr/>
          </p:nvSpPr>
          <p:spPr bwMode="auto">
            <a:xfrm rot="5400000" flipH="1" flipV="1">
              <a:off x="10541934" y="2279444"/>
              <a:ext cx="264815" cy="1762127"/>
            </a:xfrm>
            <a:prstGeom prst="rightBrace">
              <a:avLst>
                <a:gd name="adj1" fmla="val 93395"/>
                <a:gd name="adj2" fmla="val 49032"/>
              </a:avLst>
            </a:prstGeom>
            <a:noFill/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sz="1600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8046825" y="3259050"/>
                  <a:ext cx="3962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nb-NO" smtClean="0">
                            <a:latin typeface="Cambria Math" panose="02040503050406030204" pitchFamily="18" charset="0"/>
                          </a:rPr>
                          <m:t>Enc</m:t>
                        </m:r>
                        <m:d>
                          <m:d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nb-NO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lit/>
                          </m:rPr>
                          <a:rPr lang="nb-NO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lit/>
                          </m:rPr>
                          <a:rPr lang="nb-NO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nb-NO" b="0" i="0" smtClean="0">
                                <a:latin typeface="Cambria Math" panose="02040503050406030204" pitchFamily="18" charset="0"/>
                              </a:rPr>
                              <m:t>MAC</m:t>
                            </m:r>
                          </m:e>
                          <m:sup>
                            <m:r>
                              <a:rPr lang="nb-NO" b="0" i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nb-NO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6825" y="3259050"/>
                  <a:ext cx="3962400" cy="40011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028025" y="2621093"/>
                  <a:ext cx="123688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nb-NO" sz="1600" smtClean="0">
                            <a:latin typeface="Cambria Math" panose="02040503050406030204" pitchFamily="18" charset="0"/>
                          </a:rPr>
                          <m:t>MAC</m:t>
                        </m:r>
                        <m:d>
                          <m:d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sz="160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6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nb-NO" sz="16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28025" y="2621093"/>
                  <a:ext cx="1236884" cy="33855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TextBox 10"/>
          <p:cNvSpPr txBox="1"/>
          <p:nvPr/>
        </p:nvSpPr>
        <p:spPr>
          <a:xfrm>
            <a:off x="5920156" y="4571249"/>
            <a:ext cx="710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87825" y="3175404"/>
            <a:ext cx="774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87825" y="1855759"/>
            <a:ext cx="774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4000" dirty="0">
              <a:solidFill>
                <a:srgbClr val="FF0000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009140" y="1201897"/>
            <a:ext cx="3886358" cy="745710"/>
            <a:chOff x="2009140" y="1201897"/>
            <a:chExt cx="3886358" cy="745710"/>
          </a:xfrm>
        </p:grpSpPr>
        <p:sp>
          <p:nvSpPr>
            <p:cNvPr id="16" name="TextBox 15"/>
            <p:cNvSpPr txBox="1"/>
            <p:nvPr/>
          </p:nvSpPr>
          <p:spPr>
            <a:xfrm>
              <a:off x="2009140" y="1201897"/>
              <a:ext cx="18237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C00000"/>
                  </a:solidFill>
                </a:rPr>
                <a:t>IND-CPA secure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71778" y="1201897"/>
              <a:ext cx="18237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C00000"/>
                  </a:solidFill>
                </a:rPr>
                <a:t>UF-CMA secure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>
              <a:off x="2801726" y="1583006"/>
              <a:ext cx="119274" cy="36460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Arrow Connector 19"/>
            <p:cNvCxnSpPr/>
            <p:nvPr/>
          </p:nvCxnSpPr>
          <p:spPr bwMode="auto">
            <a:xfrm flipH="1">
              <a:off x="4368800" y="1583006"/>
              <a:ext cx="241300" cy="36460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68121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EtM</a:t>
            </a:r>
            <a:r>
              <a:rPr lang="en-US" dirty="0"/>
              <a:t> – security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 txBox="1">
                <a:spLocks/>
              </p:cNvSpPr>
              <p:nvPr/>
            </p:nvSpPr>
            <p:spPr bwMode="auto">
              <a:xfrm>
                <a:off x="722086" y="1124003"/>
                <a:ext cx="10445862" cy="1209294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nb-NO" b="1" dirty="0"/>
                  <a:t>Theorem:</a:t>
                </a:r>
                <a:r>
                  <a:rPr lang="nb-NO" b="0" dirty="0"/>
                  <a:t> for </a:t>
                </a:r>
                <a:r>
                  <a:rPr lang="nb-NO" i="1" dirty="0"/>
                  <a:t>any </a:t>
                </a:r>
                <a:r>
                  <a:rPr lang="nb-NO" dirty="0"/>
                  <a:t>AE adversary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nb-NO" b="0" dirty="0"/>
                  <a:t> against EtM there are adversaries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nb-NO" b="0" dirty="0"/>
                  <a:t> and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nb-NO" b="0" dirty="0"/>
                  <a:t> against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Enc</m:t>
                    </m:r>
                  </m:oMath>
                </a14:m>
                <a:r>
                  <a:rPr lang="nb-NO" b="0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MAC</m:t>
                    </m:r>
                  </m:oMath>
                </a14:m>
                <a:r>
                  <a:rPr lang="nb-NO" b="0" dirty="0"/>
                  <a:t> such that</a:t>
                </a:r>
                <a:endParaRPr lang="nb-NO" dirty="0"/>
              </a:p>
              <a:p>
                <a:pPr indent="0" algn="ctr"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nb-NO" b="1" i="0" smtClean="0">
                        <a:latin typeface="Cambria Math" panose="02040503050406030204" pitchFamily="18" charset="0"/>
                      </a:rPr>
                      <m:t>𝐀𝐝</m:t>
                    </m:r>
                    <m:sSubSup>
                      <m:sSub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EtM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ae</m:t>
                        </m:r>
                      </m:sup>
                    </m:sSubSup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nb-NO" b="0" dirty="0"/>
                  <a:t> </a:t>
                </a:r>
                <a14:m>
                  <m:oMath xmlns:m="http://schemas.openxmlformats.org/officeDocument/2006/math">
                    <m:r>
                      <a:rPr lang="nb-NO" b="1">
                        <a:latin typeface="Cambria Math" panose="02040503050406030204" pitchFamily="18" charset="0"/>
                      </a:rPr>
                      <m:t>𝐀𝐝</m:t>
                    </m:r>
                    <m:sSubSup>
                      <m:sSub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Enc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ind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–</m:t>
                        </m:r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cpa</m:t>
                        </m:r>
                      </m:sup>
                    </m:sSubSup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nb-NO" b="1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nb-NO" b="1">
                        <a:latin typeface="Cambria Math" panose="02040503050406030204" pitchFamily="18" charset="0"/>
                      </a:rPr>
                      <m:t>𝐀𝐝</m:t>
                    </m:r>
                    <m:sSubSup>
                      <m:sSub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MAC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uf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–</m:t>
                        </m:r>
                        <m:r>
                          <m:rPr>
                            <m:sty m:val="p"/>
                          </m:rPr>
                          <a:rPr lang="nb-NO" i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ma</m:t>
                        </m:r>
                      </m:sup>
                    </m:sSubSup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2086" y="1124003"/>
                <a:ext cx="10445862" cy="1209294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6" t="10399" r="23520" b="9309"/>
          <a:stretch/>
        </p:blipFill>
        <p:spPr>
          <a:xfrm>
            <a:off x="5967404" y="5549756"/>
            <a:ext cx="813643" cy="10115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88854622"/>
                  </p:ext>
                </p:extLst>
              </p:nvPr>
            </p:nvGraphicFramePr>
            <p:xfrm>
              <a:off x="3724372" y="3328170"/>
              <a:ext cx="1896119" cy="16429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96119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58930">
                    <a:tc>
                      <a:txBody>
                        <a:bodyPr/>
                        <a:lstStyle/>
                        <a:p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2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283992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2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200" b="0" i="0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EtM</m:t>
                              </m:r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12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Enc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return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EtM</m:t>
                              </m:r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12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Dec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</m:oMath>
                          </a14:m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88854622"/>
                  </p:ext>
                </p:extLst>
              </p:nvPr>
            </p:nvGraphicFramePr>
            <p:xfrm>
              <a:off x="3724372" y="3328170"/>
              <a:ext cx="1896119" cy="16429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9611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58930">
                    <a:tc>
                      <a:txBody>
                        <a:bodyPr/>
                        <a:lstStyle/>
                        <a:p>
                          <a:r>
                            <a:rPr lang="en-US" sz="12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28399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321" t="-28302" r="-962" b="-9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8809760"/>
                  </p:ext>
                </p:extLst>
              </p:nvPr>
            </p:nvGraphicFramePr>
            <p:xfrm>
              <a:off x="7107244" y="3325892"/>
              <a:ext cx="1876367" cy="164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76367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2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28520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2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2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EtM</m:t>
                              </m:r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12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Enc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d>
                            </m:oMath>
                          </a14:m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return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oMath>
                          </a14:m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8809760"/>
                  </p:ext>
                </p:extLst>
              </p:nvPr>
            </p:nvGraphicFramePr>
            <p:xfrm>
              <a:off x="7107244" y="3325892"/>
              <a:ext cx="1876367" cy="164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76367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r>
                            <a:rPr lang="en-US" sz="12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285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324" t="-28302" r="-647" b="-9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9" name="Straight Arrow Connector 8"/>
          <p:cNvCxnSpPr/>
          <p:nvPr/>
        </p:nvCxnSpPr>
        <p:spPr bwMode="auto">
          <a:xfrm>
            <a:off x="5189214" y="5170070"/>
            <a:ext cx="643682" cy="4576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097045" y="4358604"/>
                <a:ext cx="5336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045" y="4358604"/>
                <a:ext cx="533645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 bwMode="auto">
          <a:xfrm>
            <a:off x="3760512" y="4576535"/>
            <a:ext cx="66207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3860333" y="4762911"/>
            <a:ext cx="1419226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7154943" y="4571471"/>
            <a:ext cx="66207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7235849" y="4751191"/>
            <a:ext cx="66207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097045" y="3655891"/>
                <a:ext cx="5336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045" y="3655891"/>
                <a:ext cx="533645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5923976" y="3532577"/>
            <a:ext cx="1195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IND-CPA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19776" y="4687573"/>
            <a:ext cx="12990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UF-CMA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99160" y="2956560"/>
            <a:ext cx="180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Proof sketch:</a:t>
            </a:r>
          </a:p>
        </p:txBody>
      </p:sp>
      <p:cxnSp>
        <p:nvCxnSpPr>
          <p:cNvPr id="25" name="Straight Arrow Connector 24"/>
          <p:cNvCxnSpPr/>
          <p:nvPr/>
        </p:nvCxnSpPr>
        <p:spPr bwMode="auto">
          <a:xfrm flipV="1">
            <a:off x="6796262" y="5170070"/>
            <a:ext cx="643682" cy="4576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887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/>
      <p:bldP spid="24" grpId="0"/>
      <p:bldP spid="35" grpId="0"/>
      <p:bldP spid="3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CCA-attacks – revisited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3393" y="1027586"/>
            <a:ext cx="10121554" cy="5068415"/>
          </a:xfrm>
        </p:spPr>
        <p:txBody>
          <a:bodyPr/>
          <a:lstStyle/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MtE</a:t>
            </a:r>
            <a:r>
              <a:rPr lang="en-US" dirty="0"/>
              <a:t> used in </a:t>
            </a:r>
            <a:r>
              <a:rPr lang="en-US" dirty="0" err="1"/>
              <a:t>Starbleed</a:t>
            </a:r>
            <a:r>
              <a:rPr lang="en-US" dirty="0"/>
              <a:t> attack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Gave rise to (partial) decryption oracle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Attack would not have been possible</a:t>
            </a:r>
            <a:br>
              <a:rPr lang="en-US" dirty="0"/>
            </a:br>
            <a:r>
              <a:rPr lang="en-US" dirty="0"/>
              <a:t>with an AE secure scheme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32</a:t>
            </a:fld>
            <a:endParaRPr lang="en-US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110826"/>
              </p:ext>
            </p:extLst>
          </p:nvPr>
        </p:nvGraphicFramePr>
        <p:xfrm>
          <a:off x="8407036" y="3209965"/>
          <a:ext cx="2121750" cy="16345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7250">
                  <a:extLst>
                    <a:ext uri="{9D8B030D-6E8A-4147-A177-3AD203B41FA5}">
                      <a16:colId xmlns:a16="http://schemas.microsoft.com/office/drawing/2014/main" xmlns="" val="3341747070"/>
                    </a:ext>
                  </a:extLst>
                </a:gridCol>
                <a:gridCol w="707250">
                  <a:extLst>
                    <a:ext uri="{9D8B030D-6E8A-4147-A177-3AD203B41FA5}">
                      <a16:colId xmlns:a16="http://schemas.microsoft.com/office/drawing/2014/main" xmlns="" val="1015043934"/>
                    </a:ext>
                  </a:extLst>
                </a:gridCol>
                <a:gridCol w="707250">
                  <a:extLst>
                    <a:ext uri="{9D8B030D-6E8A-4147-A177-3AD203B41FA5}">
                      <a16:colId xmlns:a16="http://schemas.microsoft.com/office/drawing/2014/main" xmlns="" val="315342049"/>
                    </a:ext>
                  </a:extLst>
                </a:gridCol>
              </a:tblGrid>
              <a:tr h="408641"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7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7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7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91732155"/>
                  </a:ext>
                </a:extLst>
              </a:tr>
              <a:tr h="408641"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/>
                        <a:t>K</a:t>
                      </a:r>
                      <a:r>
                        <a:rPr lang="en-US" sz="700" b="1" baseline="-25000" dirty="0"/>
                        <a:t>MAC</a:t>
                      </a:r>
                      <a:endParaRPr lang="en-US" sz="7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7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7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3790196"/>
                  </a:ext>
                </a:extLst>
              </a:tr>
              <a:tr h="4086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7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/>
                        <a:t>WRITE WBSTAR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/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3993821"/>
                  </a:ext>
                </a:extLst>
              </a:tr>
              <a:tr h="408641">
                <a:tc>
                  <a:txBody>
                    <a:bodyPr/>
                    <a:lstStyle/>
                    <a:p>
                      <a:pPr algn="ctr"/>
                      <a:endParaRPr lang="en-US" sz="700" b="1" dirty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/>
                        <a:t>BAD</a:t>
                      </a:r>
                      <a:r>
                        <a:rPr lang="en-US" sz="700" b="1" baseline="0" dirty="0"/>
                        <a:t> TAG</a:t>
                      </a:r>
                      <a:endParaRPr lang="en-US" sz="700" b="1" dirty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1438456"/>
                  </a:ext>
                </a:extLst>
              </a:tr>
            </a:tbl>
          </a:graphicData>
        </a:graphic>
      </p:graphicFrame>
      <p:grpSp>
        <p:nvGrpSpPr>
          <p:cNvPr id="49" name="Group 48"/>
          <p:cNvGrpSpPr/>
          <p:nvPr/>
        </p:nvGrpSpPr>
        <p:grpSpPr>
          <a:xfrm>
            <a:off x="5722706" y="1788607"/>
            <a:ext cx="6037923" cy="3627455"/>
            <a:chOff x="5804755" y="918729"/>
            <a:chExt cx="6037923" cy="3627455"/>
          </a:xfrm>
        </p:grpSpPr>
        <p:grpSp>
          <p:nvGrpSpPr>
            <p:cNvPr id="45" name="Group 44"/>
            <p:cNvGrpSpPr/>
            <p:nvPr/>
          </p:nvGrpSpPr>
          <p:grpSpPr>
            <a:xfrm>
              <a:off x="5999153" y="1183619"/>
              <a:ext cx="5843525" cy="2798785"/>
              <a:chOff x="6348475" y="2000901"/>
              <a:chExt cx="5843525" cy="2798785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8448341" y="2000901"/>
                <a:ext cx="798788" cy="721768"/>
                <a:chOff x="6751029" y="896360"/>
                <a:chExt cx="1558896" cy="1408586"/>
              </a:xfrm>
            </p:grpSpPr>
            <p:grpSp>
              <p:nvGrpSpPr>
                <p:cNvPr id="10" name="Group 9"/>
                <p:cNvGrpSpPr/>
                <p:nvPr/>
              </p:nvGrpSpPr>
              <p:grpSpPr>
                <a:xfrm>
                  <a:off x="6751029" y="896360"/>
                  <a:ext cx="1558896" cy="1408586"/>
                  <a:chOff x="8660739" y="896903"/>
                  <a:chExt cx="3089874" cy="2353850"/>
                </a:xfrm>
              </p:grpSpPr>
              <p:sp>
                <p:nvSpPr>
                  <p:cNvPr id="12" name="Horizontal Scroll 11"/>
                  <p:cNvSpPr/>
                  <p:nvPr/>
                </p:nvSpPr>
                <p:spPr bwMode="auto">
                  <a:xfrm rot="16200000">
                    <a:off x="9211760" y="1605847"/>
                    <a:ext cx="1509357" cy="1780456"/>
                  </a:xfrm>
                  <a:prstGeom prst="horizontalScroll">
                    <a:avLst/>
                  </a:prstGeom>
                  <a:blipFill>
                    <a:blip r:embed="rId3"/>
                    <a:tile tx="0" ty="0" sx="100000" sy="100000" flip="none" algn="tl"/>
                  </a:blipFill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vert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800" b="1" dirty="0"/>
                      <a:t/>
                    </a:r>
                    <a:br>
                      <a:rPr lang="en-US" sz="800" b="1" dirty="0"/>
                    </a:br>
                    <a:r>
                      <a:rPr lang="en-US" sz="800" b="1" dirty="0"/>
                      <a:t/>
                    </a:r>
                    <a:br>
                      <a:rPr lang="en-US" sz="800" b="1" dirty="0"/>
                    </a:br>
                    <a:r>
                      <a:rPr lang="en-US" sz="800" b="1" dirty="0"/>
                      <a:t> </a:t>
                    </a:r>
                  </a:p>
                  <a:p>
                    <a:pPr marL="0" marR="0" indent="0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lang="en-US" sz="800" b="1" dirty="0"/>
                  </a:p>
                  <a:p>
                    <a:pPr marL="0" marR="0" indent="0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lang="en-US" sz="800" b="1" dirty="0"/>
                  </a:p>
                  <a:p>
                    <a:pPr marL="0" marR="0" indent="0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lang="en-US" sz="800" b="1" dirty="0"/>
                  </a:p>
                  <a:p>
                    <a:pPr marL="0" marR="0" indent="0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lang="en-US" sz="800" b="1" dirty="0"/>
                  </a:p>
                  <a:p>
                    <a:pPr marL="0" marR="0" indent="0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lang="en-US" sz="800" b="1" dirty="0"/>
                  </a:p>
                  <a:p>
                    <a:pPr marL="0" marR="0" indent="0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800" b="1" dirty="0"/>
                      <a:t>  </a:t>
                    </a:r>
                  </a:p>
                </p:txBody>
              </p:sp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8660739" y="896903"/>
                    <a:ext cx="3089874" cy="82807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000" dirty="0" err="1"/>
                      <a:t>Bitstream</a:t>
                    </a:r>
                    <a:endParaRPr lang="en-US" sz="1000" dirty="0"/>
                  </a:p>
                </p:txBody>
              </p:sp>
            </p:grpSp>
            <p:sp>
              <p:nvSpPr>
                <p:cNvPr id="11" name="Rectangle 10"/>
                <p:cNvSpPr/>
                <p:nvPr/>
              </p:nvSpPr>
              <p:spPr bwMode="auto">
                <a:xfrm>
                  <a:off x="7090448" y="1431219"/>
                  <a:ext cx="501782" cy="99171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1100" b="1" dirty="0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6493500" y="3397342"/>
                <a:ext cx="1040647" cy="969327"/>
                <a:chOff x="3000376" y="1900912"/>
                <a:chExt cx="2900891" cy="2900892"/>
              </a:xfrm>
            </p:grpSpPr>
            <p:pic>
              <p:nvPicPr>
                <p:cNvPr id="15" name="Picture 10" descr="64GB RAM Memory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00376" y="1900912"/>
                  <a:ext cx="2900891" cy="290089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6" name="Rectangle 15"/>
                <p:cNvSpPr/>
                <p:nvPr/>
              </p:nvSpPr>
              <p:spPr bwMode="auto">
                <a:xfrm>
                  <a:off x="3733800" y="2633133"/>
                  <a:ext cx="1430867" cy="1422400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1100" b="1" dirty="0"/>
                </a:p>
              </p:txBody>
            </p:sp>
          </p:grpSp>
          <p:sp>
            <p:nvSpPr>
              <p:cNvPr id="18" name="TextBox 17"/>
              <p:cNvSpPr txBox="1"/>
              <p:nvPr/>
            </p:nvSpPr>
            <p:spPr>
              <a:xfrm>
                <a:off x="6616993" y="4048587"/>
                <a:ext cx="674733" cy="153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" b="1" dirty="0">
                    <a:solidFill>
                      <a:schemeClr val="accent2"/>
                    </a:solidFill>
                    <a:latin typeface="Consolas" panose="020B0609020204030204" pitchFamily="49" charset="0"/>
                  </a:rPr>
                  <a:t>WBSTAR: 0x833ad7</a:t>
                </a:r>
              </a:p>
            </p:txBody>
          </p:sp>
          <p:cxnSp>
            <p:nvCxnSpPr>
              <p:cNvPr id="19" name="Straight Connector 18"/>
              <p:cNvCxnSpPr/>
              <p:nvPr/>
            </p:nvCxnSpPr>
            <p:spPr bwMode="auto">
              <a:xfrm>
                <a:off x="8734532" y="2519471"/>
                <a:ext cx="1550794" cy="1462933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 bwMode="auto">
              <a:xfrm>
                <a:off x="8833576" y="2519471"/>
                <a:ext cx="2116721" cy="145334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24" name="Rectangle 23"/>
              <p:cNvSpPr/>
              <p:nvPr/>
            </p:nvSpPr>
            <p:spPr bwMode="auto">
              <a:xfrm>
                <a:off x="8734532" y="2468656"/>
                <a:ext cx="99044" cy="5081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00" b="1" dirty="0"/>
              </a:p>
            </p:txBody>
          </p:sp>
          <p:sp>
            <p:nvSpPr>
              <p:cNvPr id="25" name="Down Arrow 24"/>
              <p:cNvSpPr/>
              <p:nvPr/>
            </p:nvSpPr>
            <p:spPr bwMode="auto">
              <a:xfrm rot="5400000">
                <a:off x="7903817" y="3504328"/>
                <a:ext cx="360814" cy="839850"/>
              </a:xfrm>
              <a:prstGeom prst="downArrow">
                <a:avLst>
                  <a:gd name="adj1" fmla="val 43824"/>
                  <a:gd name="adj2" fmla="val 52879"/>
                </a:avLst>
              </a:prstGeom>
              <a:solidFill>
                <a:schemeClr val="accent6">
                  <a:lumMod val="9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100" b="1" dirty="0"/>
              </a:p>
            </p:txBody>
          </p:sp>
          <p:sp>
            <p:nvSpPr>
              <p:cNvPr id="26" name="Horizontal Scroll 25"/>
              <p:cNvSpPr/>
              <p:nvPr/>
            </p:nvSpPr>
            <p:spPr bwMode="auto">
              <a:xfrm rot="16200000">
                <a:off x="9358955" y="2245348"/>
                <a:ext cx="462819" cy="460280"/>
              </a:xfrm>
              <a:prstGeom prst="horizontalScroll">
                <a:avLst/>
              </a:prstGeom>
              <a:blipFill>
                <a:blip r:embed="rId5">
                  <a:duotone>
                    <a:prstClr val="black"/>
                    <a:srgbClr val="C00000">
                      <a:tint val="45000"/>
                      <a:satMod val="400000"/>
                    </a:srgb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artisticPencilSketch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800" b="1" dirty="0"/>
                  <a:t/>
                </a:r>
                <a:br>
                  <a:rPr lang="en-US" sz="800" b="1" dirty="0"/>
                </a:br>
                <a:r>
                  <a:rPr lang="en-US" sz="800" b="1" dirty="0"/>
                  <a:t/>
                </a:r>
                <a:br>
                  <a:rPr lang="en-US" sz="800" b="1" dirty="0"/>
                </a:br>
                <a:r>
                  <a:rPr lang="en-US" sz="800" b="1" dirty="0"/>
                  <a:t> 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800" b="1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800" b="1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800" b="1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800" b="1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800" b="1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800" b="1" dirty="0"/>
                  <a:t>  </a:t>
                </a:r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10103011" y="2244079"/>
                <a:ext cx="547085" cy="462819"/>
                <a:chOff x="10370909" y="1322080"/>
                <a:chExt cx="1166899" cy="903226"/>
              </a:xfrm>
            </p:grpSpPr>
            <p:sp>
              <p:nvSpPr>
                <p:cNvPr id="28" name="Horizontal Scroll 27"/>
                <p:cNvSpPr/>
                <p:nvPr/>
              </p:nvSpPr>
              <p:spPr bwMode="auto">
                <a:xfrm rot="16200000">
                  <a:off x="10413087" y="1283118"/>
                  <a:ext cx="903226" cy="981150"/>
                </a:xfrm>
                <a:prstGeom prst="horizontalScroll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600" b="1" dirty="0"/>
                    <a:t/>
                  </a:r>
                  <a:br>
                    <a:rPr lang="en-US" sz="600" b="1" dirty="0"/>
                  </a:br>
                  <a:r>
                    <a:rPr lang="en-US" sz="600" b="1" dirty="0"/>
                    <a:t/>
                  </a:r>
                  <a:br>
                    <a:rPr lang="en-US" sz="600" b="1" dirty="0"/>
                  </a:br>
                  <a:r>
                    <a:rPr lang="en-US" sz="600" b="1" dirty="0"/>
                    <a:t> </a:t>
                  </a:r>
                </a:p>
                <a:p>
                  <a:pPr marL="0" marR="0" indent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600" b="1" dirty="0"/>
                </a:p>
                <a:p>
                  <a:pPr marL="0" marR="0" indent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600" b="1" dirty="0"/>
                </a:p>
                <a:p>
                  <a:pPr marL="0" marR="0" indent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600" b="1" dirty="0"/>
                </a:p>
                <a:p>
                  <a:pPr marL="0" marR="0" indent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600" b="1" dirty="0"/>
                </a:p>
                <a:p>
                  <a:pPr marL="0" marR="0" indent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600" b="1" dirty="0"/>
                </a:p>
                <a:p>
                  <a:pPr marL="0" marR="0" indent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600" b="1" dirty="0"/>
                    <a:t>  </a:t>
                  </a: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10370909" y="1533432"/>
                  <a:ext cx="1166899" cy="4805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00" dirty="0"/>
                    <a:t>“Read out WBSTAR”</a:t>
                  </a:r>
                  <a:endParaRPr lang="en-US" sz="500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30" name="TextBox 29"/>
              <p:cNvSpPr txBox="1"/>
              <p:nvPr/>
            </p:nvSpPr>
            <p:spPr>
              <a:xfrm>
                <a:off x="6348475" y="3134981"/>
                <a:ext cx="159654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Decrypt </a:t>
                </a:r>
                <a:r>
                  <a:rPr lang="en-US" sz="1000" dirty="0" err="1"/>
                  <a:t>bitstream</a:t>
                </a:r>
                <a:r>
                  <a:rPr lang="en-US" sz="1000" dirty="0"/>
                  <a:t> with </a:t>
                </a:r>
                <a:r>
                  <a:rPr lang="en-US" sz="1000" dirty="0">
                    <a:solidFill>
                      <a:srgbClr val="FF0000"/>
                    </a:solidFill>
                  </a:rPr>
                  <a:t>K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>
                <a:off x="6694263" y="3580938"/>
                <a:ext cx="127673" cy="117544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900" dirty="0">
                    <a:solidFill>
                      <a:srgbClr val="FF0000"/>
                    </a:solidFill>
                  </a:rPr>
                  <a:t>K</a:t>
                </a:r>
              </a:p>
            </p:txBody>
          </p:sp>
          <p:sp>
            <p:nvSpPr>
              <p:cNvPr id="32" name="Multiply 31"/>
              <p:cNvSpPr/>
              <p:nvPr/>
            </p:nvSpPr>
            <p:spPr bwMode="auto">
              <a:xfrm>
                <a:off x="6756921" y="3610053"/>
                <a:ext cx="518008" cy="526079"/>
              </a:xfrm>
              <a:prstGeom prst="mathMultiply">
                <a:avLst>
                  <a:gd name="adj1" fmla="val 10553"/>
                </a:avLst>
              </a:prstGeom>
              <a:solidFill>
                <a:srgbClr val="FF0000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100" b="1" dirty="0"/>
              </a:p>
            </p:txBody>
          </p:sp>
          <p:cxnSp>
            <p:nvCxnSpPr>
              <p:cNvPr id="33" name="Straight Arrow Connector 32"/>
              <p:cNvCxnSpPr/>
              <p:nvPr/>
            </p:nvCxnSpPr>
            <p:spPr bwMode="auto">
              <a:xfrm>
                <a:off x="7171691" y="4141671"/>
                <a:ext cx="594654" cy="309751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  <a:extLst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34" name="Rectangle 33"/>
              <p:cNvSpPr/>
              <p:nvPr/>
            </p:nvSpPr>
            <p:spPr>
              <a:xfrm>
                <a:off x="7638146" y="4451422"/>
                <a:ext cx="633507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800" b="1" dirty="0">
                    <a:solidFill>
                      <a:schemeClr val="accent2"/>
                    </a:solidFill>
                    <a:latin typeface="Consolas" panose="020B0609020204030204" pitchFamily="49" charset="0"/>
                  </a:rPr>
                  <a:t>0x833ad7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829537" y="3610053"/>
                <a:ext cx="792724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Configure</a:t>
                </a:r>
                <a:endParaRPr lang="en-US" sz="1050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11262080" y="4048587"/>
                <a:ext cx="9299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AES-CBC</a:t>
                </a:r>
              </a:p>
            </p:txBody>
          </p:sp>
          <p:sp>
            <p:nvSpPr>
              <p:cNvPr id="44" name="Right Brace 43"/>
              <p:cNvSpPr/>
              <p:nvPr/>
            </p:nvSpPr>
            <p:spPr bwMode="auto">
              <a:xfrm rot="10800000" flipH="1">
                <a:off x="11100171" y="3580938"/>
                <a:ext cx="189242" cy="1218748"/>
              </a:xfrm>
              <a:prstGeom prst="rightBrace">
                <a:avLst>
                  <a:gd name="adj1" fmla="val 93395"/>
                  <a:gd name="adj2" fmla="val 50204"/>
                </a:avLst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48" name="Rectangle 47"/>
            <p:cNvSpPr/>
            <p:nvPr/>
          </p:nvSpPr>
          <p:spPr bwMode="auto">
            <a:xfrm>
              <a:off x="5804755" y="918729"/>
              <a:ext cx="6037923" cy="362745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ea typeface="Cambria Math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6587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40227" y="4772819"/>
            <a:ext cx="10914743" cy="1776412"/>
          </a:xfrm>
        </p:spPr>
        <p:txBody>
          <a:bodyPr/>
          <a:lstStyle/>
          <a:p>
            <a:r>
              <a:rPr lang="en-US" sz="2400" b="1" dirty="0"/>
              <a:t>AEAD – Authenticated Encryption with Associated </a:t>
            </a:r>
            <a:r>
              <a:rPr lang="en-US" sz="2400" dirty="0"/>
              <a:t>D</a:t>
            </a:r>
            <a:r>
              <a:rPr lang="en-US" sz="2400" b="1" dirty="0"/>
              <a:t>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52000" y="6386513"/>
            <a:ext cx="2540000" cy="325437"/>
          </a:xfrm>
        </p:spPr>
        <p:txBody>
          <a:bodyPr/>
          <a:lstStyle/>
          <a:p>
            <a:fld id="{F6590AF8-4F64-4D1C-B3C4-F65976908F52}" type="slidenum">
              <a:rPr lang="en-US" smtClean="0"/>
              <a:t>33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417" y="1666905"/>
            <a:ext cx="1360983" cy="27083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664" y="2353531"/>
            <a:ext cx="1068559" cy="120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931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AEAD – AE with associated data (AD)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AD – data that can't be encrypted but still need integrity protection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Headers in protocols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Configuration data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Metadata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 bwMode="auto">
              <a:xfrm>
                <a:off x="3584767" y="2519022"/>
                <a:ext cx="3448546" cy="50276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84767" y="2519022"/>
                <a:ext cx="3448546" cy="50276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>
                <a:off x="1777571" y="2519022"/>
                <a:ext cx="1807196" cy="50276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𝐴𝐷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77571" y="2519022"/>
                <a:ext cx="1807196" cy="50276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Brace 5"/>
          <p:cNvSpPr/>
          <p:nvPr/>
        </p:nvSpPr>
        <p:spPr bwMode="auto">
          <a:xfrm rot="16200000">
            <a:off x="4230213" y="-377532"/>
            <a:ext cx="350459" cy="5255744"/>
          </a:xfrm>
          <a:prstGeom prst="rightBrace">
            <a:avLst>
              <a:gd name="adj1" fmla="val 93395"/>
              <a:gd name="adj2" fmla="val 49032"/>
            </a:avLst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33377" y="1584064"/>
            <a:ext cx="3435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Integrity protected</a:t>
            </a:r>
          </a:p>
        </p:txBody>
      </p:sp>
      <p:sp>
        <p:nvSpPr>
          <p:cNvPr id="8" name="Right Brace 7"/>
          <p:cNvSpPr/>
          <p:nvPr/>
        </p:nvSpPr>
        <p:spPr bwMode="auto">
          <a:xfrm rot="5400000">
            <a:off x="5133810" y="1566194"/>
            <a:ext cx="350459" cy="3448546"/>
          </a:xfrm>
          <a:prstGeom prst="rightBrace">
            <a:avLst>
              <a:gd name="adj1" fmla="val 93395"/>
              <a:gd name="adj2" fmla="val 49032"/>
            </a:avLst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78901" y="3563940"/>
            <a:ext cx="3435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Privacy protected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725472"/>
              </p:ext>
            </p:extLst>
          </p:nvPr>
        </p:nvGraphicFramePr>
        <p:xfrm>
          <a:off x="8906984" y="1497757"/>
          <a:ext cx="1543112" cy="323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31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30261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err="1"/>
                        <a:t>Dst</a:t>
                      </a:r>
                      <a:r>
                        <a:rPr lang="en-US" sz="1200" baseline="0" dirty="0"/>
                        <a:t> address</a:t>
                      </a:r>
                    </a:p>
                  </a:txBody>
                  <a:tcPr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02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Src</a:t>
                      </a:r>
                      <a:r>
                        <a:rPr lang="en-US" sz="1200" baseline="0" dirty="0"/>
                        <a:t> address</a:t>
                      </a:r>
                      <a:endParaRPr lang="en-US" sz="1200" dirty="0"/>
                    </a:p>
                  </a:txBody>
                  <a:tcPr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120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Payload</a:t>
                      </a:r>
                    </a:p>
                  </a:txBody>
                  <a:tcPr anchor="ctr"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02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Tag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7744505" y="1497757"/>
            <a:ext cx="4258532" cy="2955759"/>
            <a:chOff x="8060652" y="1497757"/>
            <a:chExt cx="4258532" cy="2955759"/>
          </a:xfrm>
        </p:grpSpPr>
        <p:grpSp>
          <p:nvGrpSpPr>
            <p:cNvPr id="21" name="Group 20"/>
            <p:cNvGrpSpPr/>
            <p:nvPr/>
          </p:nvGrpSpPr>
          <p:grpSpPr>
            <a:xfrm rot="16200000">
              <a:off x="9481976" y="2899437"/>
              <a:ext cx="2955759" cy="152400"/>
              <a:chOff x="5883790" y="6513474"/>
              <a:chExt cx="1589313" cy="152400"/>
            </a:xfrm>
          </p:grpSpPr>
          <p:cxnSp>
            <p:nvCxnSpPr>
              <p:cNvPr id="18" name="Straight Connector 17"/>
              <p:cNvCxnSpPr/>
              <p:nvPr/>
            </p:nvCxnSpPr>
            <p:spPr bwMode="auto">
              <a:xfrm flipV="1">
                <a:off x="5885769" y="6588986"/>
                <a:ext cx="1585355" cy="137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" name="Straight Connector 18"/>
              <p:cNvCxnSpPr/>
              <p:nvPr/>
            </p:nvCxnSpPr>
            <p:spPr bwMode="auto">
              <a:xfrm flipV="1">
                <a:off x="7471124" y="6513474"/>
                <a:ext cx="1979" cy="1524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" name="Straight Connector 19"/>
              <p:cNvCxnSpPr/>
              <p:nvPr/>
            </p:nvCxnSpPr>
            <p:spPr bwMode="auto">
              <a:xfrm flipV="1">
                <a:off x="5883790" y="6513474"/>
                <a:ext cx="1979" cy="1524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2" name="TextBox 21"/>
            <p:cNvSpPr txBox="1"/>
            <p:nvPr/>
          </p:nvSpPr>
          <p:spPr>
            <a:xfrm>
              <a:off x="11036055" y="2744785"/>
              <a:ext cx="12831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C00000"/>
                  </a:solidFill>
                </a:rPr>
                <a:t>Authenticated</a:t>
              </a:r>
            </a:p>
          </p:txBody>
        </p:sp>
        <p:grpSp>
          <p:nvGrpSpPr>
            <p:cNvPr id="23" name="Group 22"/>
            <p:cNvGrpSpPr/>
            <p:nvPr/>
          </p:nvGrpSpPr>
          <p:grpSpPr>
            <a:xfrm rot="16200000">
              <a:off x="7785065" y="3188113"/>
              <a:ext cx="2378407" cy="152400"/>
              <a:chOff x="5883790" y="6513474"/>
              <a:chExt cx="1589313" cy="152400"/>
            </a:xfrm>
          </p:grpSpPr>
          <p:cxnSp>
            <p:nvCxnSpPr>
              <p:cNvPr id="24" name="Straight Connector 23"/>
              <p:cNvCxnSpPr/>
              <p:nvPr/>
            </p:nvCxnSpPr>
            <p:spPr bwMode="auto">
              <a:xfrm flipV="1">
                <a:off x="5885769" y="6588986"/>
                <a:ext cx="1585355" cy="137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" name="Straight Connector 24"/>
              <p:cNvCxnSpPr/>
              <p:nvPr/>
            </p:nvCxnSpPr>
            <p:spPr bwMode="auto">
              <a:xfrm flipV="1">
                <a:off x="7471124" y="6513474"/>
                <a:ext cx="1979" cy="1524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" name="Straight Connector 25"/>
              <p:cNvCxnSpPr/>
              <p:nvPr/>
            </p:nvCxnSpPr>
            <p:spPr bwMode="auto">
              <a:xfrm flipV="1">
                <a:off x="5883790" y="6513474"/>
                <a:ext cx="1979" cy="1524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7" name="TextBox 26"/>
            <p:cNvSpPr txBox="1"/>
            <p:nvPr/>
          </p:nvSpPr>
          <p:spPr>
            <a:xfrm>
              <a:off x="8060652" y="3060793"/>
              <a:ext cx="12831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accent1">
                      <a:lumMod val="50000"/>
                    </a:schemeClr>
                  </a:solidFill>
                </a:rPr>
                <a:t>Encrypted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618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Authenticated encryption w/associated data (AEAD) – syntax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31939" y="1653188"/>
                <a:ext cx="301108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Enc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En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39" y="1653188"/>
                <a:ext cx="3011081" cy="307777"/>
              </a:xfrm>
              <a:prstGeom prst="rect">
                <a:avLst/>
              </a:prstGeom>
              <a:blipFill rotWithShape="0">
                <a:blip r:embed="rId2"/>
                <a:stretch>
                  <a:fillRect l="-2834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1939" y="1251424"/>
                <a:ext cx="203812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lang="nb-NO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𝒦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sz="20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</m:oMath>
                  </m:oMathPara>
                </a14:m>
                <a:endParaRPr lang="en-US" sz="16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39" y="1251424"/>
                <a:ext cx="2038122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4179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1939" y="2450889"/>
                <a:ext cx="27002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Dec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𝒦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20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39" y="2450889"/>
                <a:ext cx="2700226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3160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1939" y="2866941"/>
                <a:ext cx="329500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Dec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200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ec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m:rPr>
                          <m:lit/>
                        </m:rPr>
                        <a:rPr lang="nb-NO" sz="20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39" y="2866941"/>
                <a:ext cx="3295005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2588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/>
          <p:cNvGrpSpPr/>
          <p:nvPr/>
        </p:nvGrpSpPr>
        <p:grpSpPr>
          <a:xfrm>
            <a:off x="8004250" y="1826755"/>
            <a:ext cx="3156089" cy="1140511"/>
            <a:chOff x="7661350" y="2122286"/>
            <a:chExt cx="3156089" cy="1140511"/>
          </a:xfrm>
        </p:grpSpPr>
        <p:cxnSp>
          <p:nvCxnSpPr>
            <p:cNvPr id="36" name="Straight Arrow Connector 35"/>
            <p:cNvCxnSpPr/>
            <p:nvPr/>
          </p:nvCxnSpPr>
          <p:spPr bwMode="auto">
            <a:xfrm flipV="1">
              <a:off x="8165233" y="3079278"/>
              <a:ext cx="540446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7691330" y="2862687"/>
                  <a:ext cx="50927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1330" y="2862687"/>
                  <a:ext cx="509272" cy="4001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7661350" y="2602019"/>
                  <a:ext cx="50927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1350" y="2602019"/>
                  <a:ext cx="509272" cy="40011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Arrow Connector 38"/>
            <p:cNvCxnSpPr/>
            <p:nvPr/>
          </p:nvCxnSpPr>
          <p:spPr bwMode="auto">
            <a:xfrm flipV="1">
              <a:off x="8165233" y="2822540"/>
              <a:ext cx="540446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10308167" y="2710037"/>
                  <a:ext cx="50927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08167" y="2710037"/>
                  <a:ext cx="509272" cy="40011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" name="Straight Arrow Connector 40"/>
            <p:cNvCxnSpPr/>
            <p:nvPr/>
          </p:nvCxnSpPr>
          <p:spPr bwMode="auto">
            <a:xfrm flipV="1">
              <a:off x="9816580" y="2910092"/>
              <a:ext cx="540446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2" name="Group 41"/>
            <p:cNvGrpSpPr/>
            <p:nvPr/>
          </p:nvGrpSpPr>
          <p:grpSpPr>
            <a:xfrm>
              <a:off x="8727144" y="2122286"/>
              <a:ext cx="1089436" cy="1104987"/>
              <a:chOff x="9036129" y="2210250"/>
              <a:chExt cx="1089436" cy="110498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Rounded Rectangle 6"/>
                  <p:cNvSpPr/>
                  <p:nvPr/>
                </p:nvSpPr>
                <p:spPr bwMode="auto">
                  <a:xfrm>
                    <a:off x="9036129" y="2210250"/>
                    <a:ext cx="1054481" cy="1104987"/>
                  </a:xfrm>
                  <a:custGeom>
                    <a:avLst/>
                    <a:gdLst>
                      <a:gd name="connsiteX0" fmla="*/ 0 w 983319"/>
                      <a:gd name="connsiteY0" fmla="*/ 163890 h 993798"/>
                      <a:gd name="connsiteX1" fmla="*/ 163890 w 983319"/>
                      <a:gd name="connsiteY1" fmla="*/ 0 h 993798"/>
                      <a:gd name="connsiteX2" fmla="*/ 819429 w 983319"/>
                      <a:gd name="connsiteY2" fmla="*/ 0 h 993798"/>
                      <a:gd name="connsiteX3" fmla="*/ 983319 w 983319"/>
                      <a:gd name="connsiteY3" fmla="*/ 163890 h 993798"/>
                      <a:gd name="connsiteX4" fmla="*/ 983319 w 983319"/>
                      <a:gd name="connsiteY4" fmla="*/ 829908 h 993798"/>
                      <a:gd name="connsiteX5" fmla="*/ 819429 w 983319"/>
                      <a:gd name="connsiteY5" fmla="*/ 993798 h 993798"/>
                      <a:gd name="connsiteX6" fmla="*/ 163890 w 983319"/>
                      <a:gd name="connsiteY6" fmla="*/ 993798 h 993798"/>
                      <a:gd name="connsiteX7" fmla="*/ 0 w 983319"/>
                      <a:gd name="connsiteY7" fmla="*/ 829908 h 993798"/>
                      <a:gd name="connsiteX8" fmla="*/ 0 w 983319"/>
                      <a:gd name="connsiteY8" fmla="*/ 163890 h 993798"/>
                      <a:gd name="connsiteX0" fmla="*/ 2518 w 985837"/>
                      <a:gd name="connsiteY0" fmla="*/ 163890 h 993798"/>
                      <a:gd name="connsiteX1" fmla="*/ 166408 w 985837"/>
                      <a:gd name="connsiteY1" fmla="*/ 0 h 993798"/>
                      <a:gd name="connsiteX2" fmla="*/ 821947 w 985837"/>
                      <a:gd name="connsiteY2" fmla="*/ 0 h 993798"/>
                      <a:gd name="connsiteX3" fmla="*/ 985837 w 985837"/>
                      <a:gd name="connsiteY3" fmla="*/ 163890 h 993798"/>
                      <a:gd name="connsiteX4" fmla="*/ 985837 w 985837"/>
                      <a:gd name="connsiteY4" fmla="*/ 829908 h 993798"/>
                      <a:gd name="connsiteX5" fmla="*/ 821947 w 985837"/>
                      <a:gd name="connsiteY5" fmla="*/ 993798 h 993798"/>
                      <a:gd name="connsiteX6" fmla="*/ 166408 w 985837"/>
                      <a:gd name="connsiteY6" fmla="*/ 993798 h 993798"/>
                      <a:gd name="connsiteX7" fmla="*/ 2518 w 985837"/>
                      <a:gd name="connsiteY7" fmla="*/ 829908 h 993798"/>
                      <a:gd name="connsiteX8" fmla="*/ 0 w 985837"/>
                      <a:gd name="connsiteY8" fmla="*/ 428626 h 993798"/>
                      <a:gd name="connsiteX9" fmla="*/ 2518 w 985837"/>
                      <a:gd name="connsiteY9" fmla="*/ 163890 h 993798"/>
                      <a:gd name="connsiteX0" fmla="*/ 2518 w 985837"/>
                      <a:gd name="connsiteY0" fmla="*/ 163890 h 993798"/>
                      <a:gd name="connsiteX1" fmla="*/ 166408 w 985837"/>
                      <a:gd name="connsiteY1" fmla="*/ 0 h 993798"/>
                      <a:gd name="connsiteX2" fmla="*/ 821947 w 985837"/>
                      <a:gd name="connsiteY2" fmla="*/ 0 h 993798"/>
                      <a:gd name="connsiteX3" fmla="*/ 985837 w 985837"/>
                      <a:gd name="connsiteY3" fmla="*/ 163890 h 993798"/>
                      <a:gd name="connsiteX4" fmla="*/ 985837 w 985837"/>
                      <a:gd name="connsiteY4" fmla="*/ 829908 h 993798"/>
                      <a:gd name="connsiteX5" fmla="*/ 821947 w 985837"/>
                      <a:gd name="connsiteY5" fmla="*/ 993798 h 993798"/>
                      <a:gd name="connsiteX6" fmla="*/ 166408 w 985837"/>
                      <a:gd name="connsiteY6" fmla="*/ 993798 h 993798"/>
                      <a:gd name="connsiteX7" fmla="*/ 2518 w 985837"/>
                      <a:gd name="connsiteY7" fmla="*/ 829908 h 993798"/>
                      <a:gd name="connsiteX8" fmla="*/ 0 w 985837"/>
                      <a:gd name="connsiteY8" fmla="*/ 428626 h 993798"/>
                      <a:gd name="connsiteX9" fmla="*/ 2518 w 985837"/>
                      <a:gd name="connsiteY9" fmla="*/ 163890 h 9937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85837" h="993798">
                        <a:moveTo>
                          <a:pt x="2518" y="163890"/>
                        </a:moveTo>
                        <a:cubicBezTo>
                          <a:pt x="2518" y="73376"/>
                          <a:pt x="75894" y="0"/>
                          <a:pt x="166408" y="0"/>
                        </a:cubicBezTo>
                        <a:lnTo>
                          <a:pt x="821947" y="0"/>
                        </a:lnTo>
                        <a:cubicBezTo>
                          <a:pt x="912461" y="0"/>
                          <a:pt x="985837" y="73376"/>
                          <a:pt x="985837" y="163890"/>
                        </a:cubicBezTo>
                        <a:lnTo>
                          <a:pt x="985837" y="829908"/>
                        </a:lnTo>
                        <a:cubicBezTo>
                          <a:pt x="985837" y="920422"/>
                          <a:pt x="912461" y="993798"/>
                          <a:pt x="821947" y="993798"/>
                        </a:cubicBezTo>
                        <a:lnTo>
                          <a:pt x="166408" y="993798"/>
                        </a:lnTo>
                        <a:cubicBezTo>
                          <a:pt x="75894" y="993798"/>
                          <a:pt x="2518" y="920422"/>
                          <a:pt x="2518" y="829908"/>
                        </a:cubicBezTo>
                        <a:cubicBezTo>
                          <a:pt x="1679" y="696147"/>
                          <a:pt x="839" y="562387"/>
                          <a:pt x="0" y="428626"/>
                        </a:cubicBezTo>
                        <a:cubicBezTo>
                          <a:pt x="839" y="340381"/>
                          <a:pt x="1679" y="252135"/>
                          <a:pt x="2518" y="163890"/>
                        </a:cubicBezTo>
                        <a:close/>
                      </a:path>
                    </a:pathLst>
                  </a:custGeom>
                  <a:solidFill>
                    <a:srgbClr val="FCEDC8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Enc</m:t>
                          </m:r>
                        </m:oMath>
                      </m:oMathPara>
                    </a14:m>
                    <a:endParaRPr kumimoji="0" lang="en-US" sz="320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</a:endParaRPr>
                  </a:p>
                </p:txBody>
              </p:sp>
            </mc:Choice>
            <mc:Fallback xmlns="">
              <p:sp>
                <p:nvSpPr>
                  <p:cNvPr id="47" name="Rounded Rectangle 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9036129" y="2210250"/>
                    <a:ext cx="1054481" cy="1104987"/>
                  </a:xfrm>
                  <a:custGeom>
                    <a:avLst/>
                    <a:gdLst>
                      <a:gd name="connsiteX0" fmla="*/ 0 w 983319"/>
                      <a:gd name="connsiteY0" fmla="*/ 163890 h 993798"/>
                      <a:gd name="connsiteX1" fmla="*/ 163890 w 983319"/>
                      <a:gd name="connsiteY1" fmla="*/ 0 h 993798"/>
                      <a:gd name="connsiteX2" fmla="*/ 819429 w 983319"/>
                      <a:gd name="connsiteY2" fmla="*/ 0 h 993798"/>
                      <a:gd name="connsiteX3" fmla="*/ 983319 w 983319"/>
                      <a:gd name="connsiteY3" fmla="*/ 163890 h 993798"/>
                      <a:gd name="connsiteX4" fmla="*/ 983319 w 983319"/>
                      <a:gd name="connsiteY4" fmla="*/ 829908 h 993798"/>
                      <a:gd name="connsiteX5" fmla="*/ 819429 w 983319"/>
                      <a:gd name="connsiteY5" fmla="*/ 993798 h 993798"/>
                      <a:gd name="connsiteX6" fmla="*/ 163890 w 983319"/>
                      <a:gd name="connsiteY6" fmla="*/ 993798 h 993798"/>
                      <a:gd name="connsiteX7" fmla="*/ 0 w 983319"/>
                      <a:gd name="connsiteY7" fmla="*/ 829908 h 993798"/>
                      <a:gd name="connsiteX8" fmla="*/ 0 w 983319"/>
                      <a:gd name="connsiteY8" fmla="*/ 163890 h 993798"/>
                      <a:gd name="connsiteX0" fmla="*/ 2518 w 985837"/>
                      <a:gd name="connsiteY0" fmla="*/ 163890 h 993798"/>
                      <a:gd name="connsiteX1" fmla="*/ 166408 w 985837"/>
                      <a:gd name="connsiteY1" fmla="*/ 0 h 993798"/>
                      <a:gd name="connsiteX2" fmla="*/ 821947 w 985837"/>
                      <a:gd name="connsiteY2" fmla="*/ 0 h 993798"/>
                      <a:gd name="connsiteX3" fmla="*/ 985837 w 985837"/>
                      <a:gd name="connsiteY3" fmla="*/ 163890 h 993798"/>
                      <a:gd name="connsiteX4" fmla="*/ 985837 w 985837"/>
                      <a:gd name="connsiteY4" fmla="*/ 829908 h 993798"/>
                      <a:gd name="connsiteX5" fmla="*/ 821947 w 985837"/>
                      <a:gd name="connsiteY5" fmla="*/ 993798 h 993798"/>
                      <a:gd name="connsiteX6" fmla="*/ 166408 w 985837"/>
                      <a:gd name="connsiteY6" fmla="*/ 993798 h 993798"/>
                      <a:gd name="connsiteX7" fmla="*/ 2518 w 985837"/>
                      <a:gd name="connsiteY7" fmla="*/ 829908 h 993798"/>
                      <a:gd name="connsiteX8" fmla="*/ 0 w 985837"/>
                      <a:gd name="connsiteY8" fmla="*/ 428626 h 993798"/>
                      <a:gd name="connsiteX9" fmla="*/ 2518 w 985837"/>
                      <a:gd name="connsiteY9" fmla="*/ 163890 h 993798"/>
                      <a:gd name="connsiteX0" fmla="*/ 2518 w 985837"/>
                      <a:gd name="connsiteY0" fmla="*/ 163890 h 993798"/>
                      <a:gd name="connsiteX1" fmla="*/ 166408 w 985837"/>
                      <a:gd name="connsiteY1" fmla="*/ 0 h 993798"/>
                      <a:gd name="connsiteX2" fmla="*/ 821947 w 985837"/>
                      <a:gd name="connsiteY2" fmla="*/ 0 h 993798"/>
                      <a:gd name="connsiteX3" fmla="*/ 985837 w 985837"/>
                      <a:gd name="connsiteY3" fmla="*/ 163890 h 993798"/>
                      <a:gd name="connsiteX4" fmla="*/ 985837 w 985837"/>
                      <a:gd name="connsiteY4" fmla="*/ 829908 h 993798"/>
                      <a:gd name="connsiteX5" fmla="*/ 821947 w 985837"/>
                      <a:gd name="connsiteY5" fmla="*/ 993798 h 993798"/>
                      <a:gd name="connsiteX6" fmla="*/ 166408 w 985837"/>
                      <a:gd name="connsiteY6" fmla="*/ 993798 h 993798"/>
                      <a:gd name="connsiteX7" fmla="*/ 2518 w 985837"/>
                      <a:gd name="connsiteY7" fmla="*/ 829908 h 993798"/>
                      <a:gd name="connsiteX8" fmla="*/ 0 w 985837"/>
                      <a:gd name="connsiteY8" fmla="*/ 428626 h 993798"/>
                      <a:gd name="connsiteX9" fmla="*/ 2518 w 985837"/>
                      <a:gd name="connsiteY9" fmla="*/ 163890 h 9937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85837" h="993798">
                        <a:moveTo>
                          <a:pt x="2518" y="163890"/>
                        </a:moveTo>
                        <a:cubicBezTo>
                          <a:pt x="2518" y="73376"/>
                          <a:pt x="75894" y="0"/>
                          <a:pt x="166408" y="0"/>
                        </a:cubicBezTo>
                        <a:lnTo>
                          <a:pt x="821947" y="0"/>
                        </a:lnTo>
                        <a:cubicBezTo>
                          <a:pt x="912461" y="0"/>
                          <a:pt x="985837" y="73376"/>
                          <a:pt x="985837" y="163890"/>
                        </a:cubicBezTo>
                        <a:lnTo>
                          <a:pt x="985837" y="829908"/>
                        </a:lnTo>
                        <a:cubicBezTo>
                          <a:pt x="985837" y="920422"/>
                          <a:pt x="912461" y="993798"/>
                          <a:pt x="821947" y="993798"/>
                        </a:cubicBezTo>
                        <a:lnTo>
                          <a:pt x="166408" y="993798"/>
                        </a:lnTo>
                        <a:cubicBezTo>
                          <a:pt x="75894" y="993798"/>
                          <a:pt x="2518" y="920422"/>
                          <a:pt x="2518" y="829908"/>
                        </a:cubicBezTo>
                        <a:cubicBezTo>
                          <a:pt x="1679" y="696147"/>
                          <a:pt x="839" y="562387"/>
                          <a:pt x="0" y="428626"/>
                        </a:cubicBezTo>
                        <a:cubicBezTo>
                          <a:pt x="839" y="340381"/>
                          <a:pt x="1679" y="252135"/>
                          <a:pt x="2518" y="163890"/>
                        </a:cubicBezTo>
                        <a:close/>
                      </a:path>
                    </a:pathLst>
                  </a:custGeom>
                  <a:blipFill rotWithShape="0">
                    <a:blip r:embed="rId9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9616293" y="2210250"/>
                    <a:ext cx="509272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16293" y="2210250"/>
                    <a:ext cx="509272" cy="400110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b="-615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8017792" y="2045821"/>
                <a:ext cx="5092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7792" y="2045821"/>
                <a:ext cx="509272" cy="40011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/>
          <p:cNvCxnSpPr/>
          <p:nvPr/>
        </p:nvCxnSpPr>
        <p:spPr bwMode="auto">
          <a:xfrm flipV="1">
            <a:off x="8508133" y="2270271"/>
            <a:ext cx="540446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8461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Authenticated encryption w/associated data (AEAD) – syntax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31939" y="1647794"/>
                <a:ext cx="5030801" cy="31380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Enc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En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nb-NO" sz="2000">
                              <a:latin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  <m:d>
                        <m:d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39" y="1647794"/>
                <a:ext cx="5030801" cy="313804"/>
              </a:xfrm>
              <a:prstGeom prst="rect">
                <a:avLst/>
              </a:prstGeom>
              <a:blipFill rotWithShape="0">
                <a:blip r:embed="rId2"/>
                <a:stretch>
                  <a:fillRect l="-1695" b="-2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1939" y="1251424"/>
                <a:ext cx="257410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lang="nb-NO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𝒦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20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𝒜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sz="20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</m:oMath>
                  </m:oMathPara>
                </a14:m>
                <a:endParaRPr lang="en-US" sz="16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39" y="1251424"/>
                <a:ext cx="2574103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3310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1939" y="2450889"/>
                <a:ext cx="323620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Dec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𝒦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20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𝒜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20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39" y="2450889"/>
                <a:ext cx="3236207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2637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1939" y="2861546"/>
                <a:ext cx="5088444" cy="31380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Dec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Dec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nb-NO" sz="2000">
                              <a:latin typeface="Cambria Math" panose="02040503050406030204" pitchFamily="18" charset="0"/>
                            </a:rPr>
                            <m:t>Dec</m:t>
                          </m:r>
                        </m:e>
                        <m:sub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  <m:d>
                        <m:d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m:rPr>
                          <m:lit/>
                        </m:rPr>
                        <a:rPr lang="nb-NO" sz="20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39" y="2861546"/>
                <a:ext cx="5088444" cy="313804"/>
              </a:xfrm>
              <a:prstGeom prst="rect">
                <a:avLst/>
              </a:prstGeom>
              <a:blipFill rotWithShape="0">
                <a:blip r:embed="rId5"/>
                <a:stretch>
                  <a:fillRect l="-1677" b="-36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 bwMode="auto">
          <a:xfrm flipV="1">
            <a:off x="8508133" y="2783747"/>
            <a:ext cx="540446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034230" y="2567156"/>
                <a:ext cx="5092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4230" y="2567156"/>
                <a:ext cx="509272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004250" y="2306488"/>
                <a:ext cx="5092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4250" y="2306488"/>
                <a:ext cx="509272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 bwMode="auto">
          <a:xfrm flipV="1">
            <a:off x="8508133" y="2527009"/>
            <a:ext cx="540446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651067" y="2414506"/>
                <a:ext cx="5092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1067" y="2414506"/>
                <a:ext cx="509272" cy="4001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 bwMode="auto">
          <a:xfrm flipV="1">
            <a:off x="10159480" y="2614561"/>
            <a:ext cx="540446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6"/>
              <p:cNvSpPr/>
              <p:nvPr/>
            </p:nvSpPr>
            <p:spPr bwMode="auto">
              <a:xfrm>
                <a:off x="9070044" y="1826755"/>
                <a:ext cx="1054481" cy="1104987"/>
              </a:xfrm>
              <a:custGeom>
                <a:avLst/>
                <a:gdLst>
                  <a:gd name="connsiteX0" fmla="*/ 0 w 983319"/>
                  <a:gd name="connsiteY0" fmla="*/ 163890 h 993798"/>
                  <a:gd name="connsiteX1" fmla="*/ 163890 w 983319"/>
                  <a:gd name="connsiteY1" fmla="*/ 0 h 993798"/>
                  <a:gd name="connsiteX2" fmla="*/ 819429 w 983319"/>
                  <a:gd name="connsiteY2" fmla="*/ 0 h 993798"/>
                  <a:gd name="connsiteX3" fmla="*/ 983319 w 983319"/>
                  <a:gd name="connsiteY3" fmla="*/ 163890 h 993798"/>
                  <a:gd name="connsiteX4" fmla="*/ 983319 w 983319"/>
                  <a:gd name="connsiteY4" fmla="*/ 829908 h 993798"/>
                  <a:gd name="connsiteX5" fmla="*/ 819429 w 983319"/>
                  <a:gd name="connsiteY5" fmla="*/ 993798 h 993798"/>
                  <a:gd name="connsiteX6" fmla="*/ 163890 w 983319"/>
                  <a:gd name="connsiteY6" fmla="*/ 993798 h 993798"/>
                  <a:gd name="connsiteX7" fmla="*/ 0 w 983319"/>
                  <a:gd name="connsiteY7" fmla="*/ 829908 h 993798"/>
                  <a:gd name="connsiteX8" fmla="*/ 0 w 983319"/>
                  <a:gd name="connsiteY8" fmla="*/ 163890 h 993798"/>
                  <a:gd name="connsiteX0" fmla="*/ 2518 w 985837"/>
                  <a:gd name="connsiteY0" fmla="*/ 163890 h 993798"/>
                  <a:gd name="connsiteX1" fmla="*/ 166408 w 985837"/>
                  <a:gd name="connsiteY1" fmla="*/ 0 h 993798"/>
                  <a:gd name="connsiteX2" fmla="*/ 821947 w 985837"/>
                  <a:gd name="connsiteY2" fmla="*/ 0 h 993798"/>
                  <a:gd name="connsiteX3" fmla="*/ 985837 w 985837"/>
                  <a:gd name="connsiteY3" fmla="*/ 163890 h 993798"/>
                  <a:gd name="connsiteX4" fmla="*/ 985837 w 985837"/>
                  <a:gd name="connsiteY4" fmla="*/ 829908 h 993798"/>
                  <a:gd name="connsiteX5" fmla="*/ 821947 w 985837"/>
                  <a:gd name="connsiteY5" fmla="*/ 993798 h 993798"/>
                  <a:gd name="connsiteX6" fmla="*/ 166408 w 985837"/>
                  <a:gd name="connsiteY6" fmla="*/ 993798 h 993798"/>
                  <a:gd name="connsiteX7" fmla="*/ 2518 w 985837"/>
                  <a:gd name="connsiteY7" fmla="*/ 829908 h 993798"/>
                  <a:gd name="connsiteX8" fmla="*/ 0 w 985837"/>
                  <a:gd name="connsiteY8" fmla="*/ 428626 h 993798"/>
                  <a:gd name="connsiteX9" fmla="*/ 2518 w 985837"/>
                  <a:gd name="connsiteY9" fmla="*/ 163890 h 993798"/>
                  <a:gd name="connsiteX0" fmla="*/ 2518 w 985837"/>
                  <a:gd name="connsiteY0" fmla="*/ 163890 h 993798"/>
                  <a:gd name="connsiteX1" fmla="*/ 166408 w 985837"/>
                  <a:gd name="connsiteY1" fmla="*/ 0 h 993798"/>
                  <a:gd name="connsiteX2" fmla="*/ 821947 w 985837"/>
                  <a:gd name="connsiteY2" fmla="*/ 0 h 993798"/>
                  <a:gd name="connsiteX3" fmla="*/ 985837 w 985837"/>
                  <a:gd name="connsiteY3" fmla="*/ 163890 h 993798"/>
                  <a:gd name="connsiteX4" fmla="*/ 985837 w 985837"/>
                  <a:gd name="connsiteY4" fmla="*/ 829908 h 993798"/>
                  <a:gd name="connsiteX5" fmla="*/ 821947 w 985837"/>
                  <a:gd name="connsiteY5" fmla="*/ 993798 h 993798"/>
                  <a:gd name="connsiteX6" fmla="*/ 166408 w 985837"/>
                  <a:gd name="connsiteY6" fmla="*/ 993798 h 993798"/>
                  <a:gd name="connsiteX7" fmla="*/ 2518 w 985837"/>
                  <a:gd name="connsiteY7" fmla="*/ 829908 h 993798"/>
                  <a:gd name="connsiteX8" fmla="*/ 0 w 985837"/>
                  <a:gd name="connsiteY8" fmla="*/ 428626 h 993798"/>
                  <a:gd name="connsiteX9" fmla="*/ 2518 w 985837"/>
                  <a:gd name="connsiteY9" fmla="*/ 163890 h 993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85837" h="993798">
                    <a:moveTo>
                      <a:pt x="2518" y="163890"/>
                    </a:moveTo>
                    <a:cubicBezTo>
                      <a:pt x="2518" y="73376"/>
                      <a:pt x="75894" y="0"/>
                      <a:pt x="166408" y="0"/>
                    </a:cubicBezTo>
                    <a:lnTo>
                      <a:pt x="821947" y="0"/>
                    </a:lnTo>
                    <a:cubicBezTo>
                      <a:pt x="912461" y="0"/>
                      <a:pt x="985837" y="73376"/>
                      <a:pt x="985837" y="163890"/>
                    </a:cubicBezTo>
                    <a:lnTo>
                      <a:pt x="985837" y="829908"/>
                    </a:lnTo>
                    <a:cubicBezTo>
                      <a:pt x="985837" y="920422"/>
                      <a:pt x="912461" y="993798"/>
                      <a:pt x="821947" y="993798"/>
                    </a:cubicBezTo>
                    <a:lnTo>
                      <a:pt x="166408" y="993798"/>
                    </a:lnTo>
                    <a:cubicBezTo>
                      <a:pt x="75894" y="993798"/>
                      <a:pt x="2518" y="920422"/>
                      <a:pt x="2518" y="829908"/>
                    </a:cubicBezTo>
                    <a:cubicBezTo>
                      <a:pt x="1679" y="696147"/>
                      <a:pt x="839" y="562387"/>
                      <a:pt x="0" y="428626"/>
                    </a:cubicBezTo>
                    <a:cubicBezTo>
                      <a:pt x="839" y="340381"/>
                      <a:pt x="1679" y="252135"/>
                      <a:pt x="2518" y="163890"/>
                    </a:cubicBezTo>
                    <a:close/>
                  </a:path>
                </a:pathLst>
              </a:cu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b-NO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Enc</m:t>
                      </m:r>
                    </m:oMath>
                  </m:oMathPara>
                </a14:m>
                <a:endParaRPr kumimoji="0" lang="en-US" sz="320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9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70044" y="1826755"/>
                <a:ext cx="1054481" cy="1104987"/>
              </a:xfrm>
              <a:custGeom>
                <a:avLst/>
                <a:gdLst>
                  <a:gd name="connsiteX0" fmla="*/ 0 w 983319"/>
                  <a:gd name="connsiteY0" fmla="*/ 163890 h 993798"/>
                  <a:gd name="connsiteX1" fmla="*/ 163890 w 983319"/>
                  <a:gd name="connsiteY1" fmla="*/ 0 h 993798"/>
                  <a:gd name="connsiteX2" fmla="*/ 819429 w 983319"/>
                  <a:gd name="connsiteY2" fmla="*/ 0 h 993798"/>
                  <a:gd name="connsiteX3" fmla="*/ 983319 w 983319"/>
                  <a:gd name="connsiteY3" fmla="*/ 163890 h 993798"/>
                  <a:gd name="connsiteX4" fmla="*/ 983319 w 983319"/>
                  <a:gd name="connsiteY4" fmla="*/ 829908 h 993798"/>
                  <a:gd name="connsiteX5" fmla="*/ 819429 w 983319"/>
                  <a:gd name="connsiteY5" fmla="*/ 993798 h 993798"/>
                  <a:gd name="connsiteX6" fmla="*/ 163890 w 983319"/>
                  <a:gd name="connsiteY6" fmla="*/ 993798 h 993798"/>
                  <a:gd name="connsiteX7" fmla="*/ 0 w 983319"/>
                  <a:gd name="connsiteY7" fmla="*/ 829908 h 993798"/>
                  <a:gd name="connsiteX8" fmla="*/ 0 w 983319"/>
                  <a:gd name="connsiteY8" fmla="*/ 163890 h 993798"/>
                  <a:gd name="connsiteX0" fmla="*/ 2518 w 985837"/>
                  <a:gd name="connsiteY0" fmla="*/ 163890 h 993798"/>
                  <a:gd name="connsiteX1" fmla="*/ 166408 w 985837"/>
                  <a:gd name="connsiteY1" fmla="*/ 0 h 993798"/>
                  <a:gd name="connsiteX2" fmla="*/ 821947 w 985837"/>
                  <a:gd name="connsiteY2" fmla="*/ 0 h 993798"/>
                  <a:gd name="connsiteX3" fmla="*/ 985837 w 985837"/>
                  <a:gd name="connsiteY3" fmla="*/ 163890 h 993798"/>
                  <a:gd name="connsiteX4" fmla="*/ 985837 w 985837"/>
                  <a:gd name="connsiteY4" fmla="*/ 829908 h 993798"/>
                  <a:gd name="connsiteX5" fmla="*/ 821947 w 985837"/>
                  <a:gd name="connsiteY5" fmla="*/ 993798 h 993798"/>
                  <a:gd name="connsiteX6" fmla="*/ 166408 w 985837"/>
                  <a:gd name="connsiteY6" fmla="*/ 993798 h 993798"/>
                  <a:gd name="connsiteX7" fmla="*/ 2518 w 985837"/>
                  <a:gd name="connsiteY7" fmla="*/ 829908 h 993798"/>
                  <a:gd name="connsiteX8" fmla="*/ 0 w 985837"/>
                  <a:gd name="connsiteY8" fmla="*/ 428626 h 993798"/>
                  <a:gd name="connsiteX9" fmla="*/ 2518 w 985837"/>
                  <a:gd name="connsiteY9" fmla="*/ 163890 h 993798"/>
                  <a:gd name="connsiteX0" fmla="*/ 2518 w 985837"/>
                  <a:gd name="connsiteY0" fmla="*/ 163890 h 993798"/>
                  <a:gd name="connsiteX1" fmla="*/ 166408 w 985837"/>
                  <a:gd name="connsiteY1" fmla="*/ 0 h 993798"/>
                  <a:gd name="connsiteX2" fmla="*/ 821947 w 985837"/>
                  <a:gd name="connsiteY2" fmla="*/ 0 h 993798"/>
                  <a:gd name="connsiteX3" fmla="*/ 985837 w 985837"/>
                  <a:gd name="connsiteY3" fmla="*/ 163890 h 993798"/>
                  <a:gd name="connsiteX4" fmla="*/ 985837 w 985837"/>
                  <a:gd name="connsiteY4" fmla="*/ 829908 h 993798"/>
                  <a:gd name="connsiteX5" fmla="*/ 821947 w 985837"/>
                  <a:gd name="connsiteY5" fmla="*/ 993798 h 993798"/>
                  <a:gd name="connsiteX6" fmla="*/ 166408 w 985837"/>
                  <a:gd name="connsiteY6" fmla="*/ 993798 h 993798"/>
                  <a:gd name="connsiteX7" fmla="*/ 2518 w 985837"/>
                  <a:gd name="connsiteY7" fmla="*/ 829908 h 993798"/>
                  <a:gd name="connsiteX8" fmla="*/ 0 w 985837"/>
                  <a:gd name="connsiteY8" fmla="*/ 428626 h 993798"/>
                  <a:gd name="connsiteX9" fmla="*/ 2518 w 985837"/>
                  <a:gd name="connsiteY9" fmla="*/ 163890 h 993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85837" h="993798">
                    <a:moveTo>
                      <a:pt x="2518" y="163890"/>
                    </a:moveTo>
                    <a:cubicBezTo>
                      <a:pt x="2518" y="73376"/>
                      <a:pt x="75894" y="0"/>
                      <a:pt x="166408" y="0"/>
                    </a:cubicBezTo>
                    <a:lnTo>
                      <a:pt x="821947" y="0"/>
                    </a:lnTo>
                    <a:cubicBezTo>
                      <a:pt x="912461" y="0"/>
                      <a:pt x="985837" y="73376"/>
                      <a:pt x="985837" y="163890"/>
                    </a:cubicBezTo>
                    <a:lnTo>
                      <a:pt x="985837" y="829908"/>
                    </a:lnTo>
                    <a:cubicBezTo>
                      <a:pt x="985837" y="920422"/>
                      <a:pt x="912461" y="993798"/>
                      <a:pt x="821947" y="993798"/>
                    </a:cubicBezTo>
                    <a:lnTo>
                      <a:pt x="166408" y="993798"/>
                    </a:lnTo>
                    <a:cubicBezTo>
                      <a:pt x="75894" y="993798"/>
                      <a:pt x="2518" y="920422"/>
                      <a:pt x="2518" y="829908"/>
                    </a:cubicBezTo>
                    <a:cubicBezTo>
                      <a:pt x="1679" y="696147"/>
                      <a:pt x="839" y="562387"/>
                      <a:pt x="0" y="428626"/>
                    </a:cubicBezTo>
                    <a:cubicBezTo>
                      <a:pt x="839" y="340381"/>
                      <a:pt x="1679" y="252135"/>
                      <a:pt x="2518" y="163890"/>
                    </a:cubicBezTo>
                    <a:close/>
                  </a:path>
                </a:pathLst>
              </a:custGeom>
              <a:blipFill rotWithShape="0">
                <a:blip r:embed="rId9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650208" y="1826755"/>
                <a:ext cx="5092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$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0208" y="1826755"/>
                <a:ext cx="509272" cy="400110"/>
              </a:xfrm>
              <a:prstGeom prst="rect">
                <a:avLst/>
              </a:prstGeom>
              <a:blipFill rotWithShape="0">
                <a:blip r:embed="rId10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017792" y="2045821"/>
                <a:ext cx="5092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7792" y="2045821"/>
                <a:ext cx="509272" cy="40011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/>
          <p:nvPr/>
        </p:nvCxnSpPr>
        <p:spPr bwMode="auto">
          <a:xfrm flipV="1">
            <a:off x="8508133" y="2270271"/>
            <a:ext cx="540446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017792" y="1785154"/>
                <a:ext cx="5092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7792" y="1785154"/>
                <a:ext cx="509272" cy="40011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 bwMode="auto">
          <a:xfrm flipV="1">
            <a:off x="8508133" y="2013533"/>
            <a:ext cx="540446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5910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Authenticated encryption w/associated data (AEAD) – syntax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31939" y="1631211"/>
                <a:ext cx="5350504" cy="3485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Enc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bSup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nb-NO" sz="2000">
                              <a:latin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  <m:d>
                        <m:d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39" y="1631211"/>
                <a:ext cx="5350504" cy="348557"/>
              </a:xfrm>
              <a:prstGeom prst="rect">
                <a:avLst/>
              </a:prstGeom>
              <a:blipFill rotWithShape="0">
                <a:blip r:embed="rId2"/>
                <a:stretch>
                  <a:fillRect l="-1595" t="-1754" b="-17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1939" y="1251424"/>
                <a:ext cx="312931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lang="nb-NO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𝒦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𝒩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20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𝒜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sz="20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</m:oMath>
                  </m:oMathPara>
                </a14:m>
                <a:endParaRPr lang="en-US" sz="16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39" y="1251424"/>
                <a:ext cx="3129318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2724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1939" y="2450889"/>
                <a:ext cx="379142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Dec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𝒦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𝒩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20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𝒜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20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39" y="2450889"/>
                <a:ext cx="3791423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2251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1939" y="2843377"/>
                <a:ext cx="5538439" cy="3485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Dec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Dec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bSup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nb-NO" sz="2000">
                              <a:latin typeface="Cambria Math" panose="02040503050406030204" pitchFamily="18" charset="0"/>
                            </a:rPr>
                            <m:t>Dec</m:t>
                          </m:r>
                        </m:e>
                        <m:sub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  <m:d>
                        <m:d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m:rPr>
                          <m:lit/>
                        </m:rPr>
                        <a:rPr lang="nb-NO" sz="20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39" y="2843377"/>
                <a:ext cx="5538439" cy="348557"/>
              </a:xfrm>
              <a:prstGeom prst="rect">
                <a:avLst/>
              </a:prstGeom>
              <a:blipFill rotWithShape="0">
                <a:blip r:embed="rId5"/>
                <a:stretch>
                  <a:fillRect l="-1540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8004250" y="1785154"/>
            <a:ext cx="3156089" cy="1182112"/>
            <a:chOff x="7661350" y="2080685"/>
            <a:chExt cx="3156089" cy="1182112"/>
          </a:xfrm>
        </p:grpSpPr>
        <p:cxnSp>
          <p:nvCxnSpPr>
            <p:cNvPr id="10" name="Straight Arrow Connector 9"/>
            <p:cNvCxnSpPr/>
            <p:nvPr/>
          </p:nvCxnSpPr>
          <p:spPr bwMode="auto">
            <a:xfrm flipV="1">
              <a:off x="8165233" y="3079278"/>
              <a:ext cx="540446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91330" y="2862687"/>
                  <a:ext cx="50927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1330" y="2862687"/>
                  <a:ext cx="509272" cy="4001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7661350" y="2602019"/>
                  <a:ext cx="50927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1350" y="2602019"/>
                  <a:ext cx="509272" cy="40011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/>
            <p:cNvCxnSpPr/>
            <p:nvPr/>
          </p:nvCxnSpPr>
          <p:spPr bwMode="auto">
            <a:xfrm flipV="1">
              <a:off x="8165233" y="2822540"/>
              <a:ext cx="540446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10308167" y="2710037"/>
                  <a:ext cx="50927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08167" y="2710037"/>
                  <a:ext cx="509272" cy="40011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/>
            <p:cNvCxnSpPr/>
            <p:nvPr/>
          </p:nvCxnSpPr>
          <p:spPr bwMode="auto">
            <a:xfrm flipV="1">
              <a:off x="9816580" y="2910092"/>
              <a:ext cx="540446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ounded Rectangle 6"/>
                <p:cNvSpPr/>
                <p:nvPr/>
              </p:nvSpPr>
              <p:spPr bwMode="auto">
                <a:xfrm>
                  <a:off x="8727144" y="2122286"/>
                  <a:ext cx="1054481" cy="1104987"/>
                </a:xfrm>
                <a:custGeom>
                  <a:avLst/>
                  <a:gdLst>
                    <a:gd name="connsiteX0" fmla="*/ 0 w 983319"/>
                    <a:gd name="connsiteY0" fmla="*/ 163890 h 993798"/>
                    <a:gd name="connsiteX1" fmla="*/ 163890 w 983319"/>
                    <a:gd name="connsiteY1" fmla="*/ 0 h 993798"/>
                    <a:gd name="connsiteX2" fmla="*/ 819429 w 983319"/>
                    <a:gd name="connsiteY2" fmla="*/ 0 h 993798"/>
                    <a:gd name="connsiteX3" fmla="*/ 983319 w 983319"/>
                    <a:gd name="connsiteY3" fmla="*/ 163890 h 993798"/>
                    <a:gd name="connsiteX4" fmla="*/ 983319 w 983319"/>
                    <a:gd name="connsiteY4" fmla="*/ 829908 h 993798"/>
                    <a:gd name="connsiteX5" fmla="*/ 819429 w 983319"/>
                    <a:gd name="connsiteY5" fmla="*/ 993798 h 993798"/>
                    <a:gd name="connsiteX6" fmla="*/ 163890 w 983319"/>
                    <a:gd name="connsiteY6" fmla="*/ 993798 h 993798"/>
                    <a:gd name="connsiteX7" fmla="*/ 0 w 983319"/>
                    <a:gd name="connsiteY7" fmla="*/ 829908 h 993798"/>
                    <a:gd name="connsiteX8" fmla="*/ 0 w 983319"/>
                    <a:gd name="connsiteY8" fmla="*/ 163890 h 993798"/>
                    <a:gd name="connsiteX0" fmla="*/ 2518 w 985837"/>
                    <a:gd name="connsiteY0" fmla="*/ 163890 h 993798"/>
                    <a:gd name="connsiteX1" fmla="*/ 166408 w 985837"/>
                    <a:gd name="connsiteY1" fmla="*/ 0 h 993798"/>
                    <a:gd name="connsiteX2" fmla="*/ 821947 w 985837"/>
                    <a:gd name="connsiteY2" fmla="*/ 0 h 993798"/>
                    <a:gd name="connsiteX3" fmla="*/ 985837 w 985837"/>
                    <a:gd name="connsiteY3" fmla="*/ 163890 h 993798"/>
                    <a:gd name="connsiteX4" fmla="*/ 985837 w 985837"/>
                    <a:gd name="connsiteY4" fmla="*/ 829908 h 993798"/>
                    <a:gd name="connsiteX5" fmla="*/ 821947 w 985837"/>
                    <a:gd name="connsiteY5" fmla="*/ 993798 h 993798"/>
                    <a:gd name="connsiteX6" fmla="*/ 166408 w 985837"/>
                    <a:gd name="connsiteY6" fmla="*/ 993798 h 993798"/>
                    <a:gd name="connsiteX7" fmla="*/ 2518 w 985837"/>
                    <a:gd name="connsiteY7" fmla="*/ 829908 h 993798"/>
                    <a:gd name="connsiteX8" fmla="*/ 0 w 985837"/>
                    <a:gd name="connsiteY8" fmla="*/ 428626 h 993798"/>
                    <a:gd name="connsiteX9" fmla="*/ 2518 w 985837"/>
                    <a:gd name="connsiteY9" fmla="*/ 163890 h 993798"/>
                    <a:gd name="connsiteX0" fmla="*/ 2518 w 985837"/>
                    <a:gd name="connsiteY0" fmla="*/ 163890 h 993798"/>
                    <a:gd name="connsiteX1" fmla="*/ 166408 w 985837"/>
                    <a:gd name="connsiteY1" fmla="*/ 0 h 993798"/>
                    <a:gd name="connsiteX2" fmla="*/ 821947 w 985837"/>
                    <a:gd name="connsiteY2" fmla="*/ 0 h 993798"/>
                    <a:gd name="connsiteX3" fmla="*/ 985837 w 985837"/>
                    <a:gd name="connsiteY3" fmla="*/ 163890 h 993798"/>
                    <a:gd name="connsiteX4" fmla="*/ 985837 w 985837"/>
                    <a:gd name="connsiteY4" fmla="*/ 829908 h 993798"/>
                    <a:gd name="connsiteX5" fmla="*/ 821947 w 985837"/>
                    <a:gd name="connsiteY5" fmla="*/ 993798 h 993798"/>
                    <a:gd name="connsiteX6" fmla="*/ 166408 w 985837"/>
                    <a:gd name="connsiteY6" fmla="*/ 993798 h 993798"/>
                    <a:gd name="connsiteX7" fmla="*/ 2518 w 985837"/>
                    <a:gd name="connsiteY7" fmla="*/ 829908 h 993798"/>
                    <a:gd name="connsiteX8" fmla="*/ 0 w 985837"/>
                    <a:gd name="connsiteY8" fmla="*/ 428626 h 993798"/>
                    <a:gd name="connsiteX9" fmla="*/ 2518 w 985837"/>
                    <a:gd name="connsiteY9" fmla="*/ 163890 h 993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85837" h="993798">
                      <a:moveTo>
                        <a:pt x="2518" y="163890"/>
                      </a:moveTo>
                      <a:cubicBezTo>
                        <a:pt x="2518" y="73376"/>
                        <a:pt x="75894" y="0"/>
                        <a:pt x="166408" y="0"/>
                      </a:cubicBezTo>
                      <a:lnTo>
                        <a:pt x="821947" y="0"/>
                      </a:lnTo>
                      <a:cubicBezTo>
                        <a:pt x="912461" y="0"/>
                        <a:pt x="985837" y="73376"/>
                        <a:pt x="985837" y="163890"/>
                      </a:cubicBezTo>
                      <a:lnTo>
                        <a:pt x="985837" y="829908"/>
                      </a:lnTo>
                      <a:cubicBezTo>
                        <a:pt x="985837" y="920422"/>
                        <a:pt x="912461" y="993798"/>
                        <a:pt x="821947" y="993798"/>
                      </a:cubicBezTo>
                      <a:lnTo>
                        <a:pt x="166408" y="993798"/>
                      </a:lnTo>
                      <a:cubicBezTo>
                        <a:pt x="75894" y="993798"/>
                        <a:pt x="2518" y="920422"/>
                        <a:pt x="2518" y="829908"/>
                      </a:cubicBezTo>
                      <a:cubicBezTo>
                        <a:pt x="1679" y="696147"/>
                        <a:pt x="839" y="562387"/>
                        <a:pt x="0" y="428626"/>
                      </a:cubicBezTo>
                      <a:cubicBezTo>
                        <a:pt x="839" y="340381"/>
                        <a:pt x="1679" y="252135"/>
                        <a:pt x="2518" y="163890"/>
                      </a:cubicBezTo>
                      <a:close/>
                    </a:path>
                  </a:pathLst>
                </a:cu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b-NO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Enc</m:t>
                        </m:r>
                      </m:oMath>
                    </m:oMathPara>
                  </a14:m>
                  <a:endParaRPr kumimoji="0" lang="en-US" sz="32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9" name="Rounded 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727144" y="2122286"/>
                  <a:ext cx="1054481" cy="1104987"/>
                </a:xfrm>
                <a:custGeom>
                  <a:avLst/>
                  <a:gdLst>
                    <a:gd name="connsiteX0" fmla="*/ 0 w 983319"/>
                    <a:gd name="connsiteY0" fmla="*/ 163890 h 993798"/>
                    <a:gd name="connsiteX1" fmla="*/ 163890 w 983319"/>
                    <a:gd name="connsiteY1" fmla="*/ 0 h 993798"/>
                    <a:gd name="connsiteX2" fmla="*/ 819429 w 983319"/>
                    <a:gd name="connsiteY2" fmla="*/ 0 h 993798"/>
                    <a:gd name="connsiteX3" fmla="*/ 983319 w 983319"/>
                    <a:gd name="connsiteY3" fmla="*/ 163890 h 993798"/>
                    <a:gd name="connsiteX4" fmla="*/ 983319 w 983319"/>
                    <a:gd name="connsiteY4" fmla="*/ 829908 h 993798"/>
                    <a:gd name="connsiteX5" fmla="*/ 819429 w 983319"/>
                    <a:gd name="connsiteY5" fmla="*/ 993798 h 993798"/>
                    <a:gd name="connsiteX6" fmla="*/ 163890 w 983319"/>
                    <a:gd name="connsiteY6" fmla="*/ 993798 h 993798"/>
                    <a:gd name="connsiteX7" fmla="*/ 0 w 983319"/>
                    <a:gd name="connsiteY7" fmla="*/ 829908 h 993798"/>
                    <a:gd name="connsiteX8" fmla="*/ 0 w 983319"/>
                    <a:gd name="connsiteY8" fmla="*/ 163890 h 993798"/>
                    <a:gd name="connsiteX0" fmla="*/ 2518 w 985837"/>
                    <a:gd name="connsiteY0" fmla="*/ 163890 h 993798"/>
                    <a:gd name="connsiteX1" fmla="*/ 166408 w 985837"/>
                    <a:gd name="connsiteY1" fmla="*/ 0 h 993798"/>
                    <a:gd name="connsiteX2" fmla="*/ 821947 w 985837"/>
                    <a:gd name="connsiteY2" fmla="*/ 0 h 993798"/>
                    <a:gd name="connsiteX3" fmla="*/ 985837 w 985837"/>
                    <a:gd name="connsiteY3" fmla="*/ 163890 h 993798"/>
                    <a:gd name="connsiteX4" fmla="*/ 985837 w 985837"/>
                    <a:gd name="connsiteY4" fmla="*/ 829908 h 993798"/>
                    <a:gd name="connsiteX5" fmla="*/ 821947 w 985837"/>
                    <a:gd name="connsiteY5" fmla="*/ 993798 h 993798"/>
                    <a:gd name="connsiteX6" fmla="*/ 166408 w 985837"/>
                    <a:gd name="connsiteY6" fmla="*/ 993798 h 993798"/>
                    <a:gd name="connsiteX7" fmla="*/ 2518 w 985837"/>
                    <a:gd name="connsiteY7" fmla="*/ 829908 h 993798"/>
                    <a:gd name="connsiteX8" fmla="*/ 0 w 985837"/>
                    <a:gd name="connsiteY8" fmla="*/ 428626 h 993798"/>
                    <a:gd name="connsiteX9" fmla="*/ 2518 w 985837"/>
                    <a:gd name="connsiteY9" fmla="*/ 163890 h 993798"/>
                    <a:gd name="connsiteX0" fmla="*/ 2518 w 985837"/>
                    <a:gd name="connsiteY0" fmla="*/ 163890 h 993798"/>
                    <a:gd name="connsiteX1" fmla="*/ 166408 w 985837"/>
                    <a:gd name="connsiteY1" fmla="*/ 0 h 993798"/>
                    <a:gd name="connsiteX2" fmla="*/ 821947 w 985837"/>
                    <a:gd name="connsiteY2" fmla="*/ 0 h 993798"/>
                    <a:gd name="connsiteX3" fmla="*/ 985837 w 985837"/>
                    <a:gd name="connsiteY3" fmla="*/ 163890 h 993798"/>
                    <a:gd name="connsiteX4" fmla="*/ 985837 w 985837"/>
                    <a:gd name="connsiteY4" fmla="*/ 829908 h 993798"/>
                    <a:gd name="connsiteX5" fmla="*/ 821947 w 985837"/>
                    <a:gd name="connsiteY5" fmla="*/ 993798 h 993798"/>
                    <a:gd name="connsiteX6" fmla="*/ 166408 w 985837"/>
                    <a:gd name="connsiteY6" fmla="*/ 993798 h 993798"/>
                    <a:gd name="connsiteX7" fmla="*/ 2518 w 985837"/>
                    <a:gd name="connsiteY7" fmla="*/ 829908 h 993798"/>
                    <a:gd name="connsiteX8" fmla="*/ 0 w 985837"/>
                    <a:gd name="connsiteY8" fmla="*/ 428626 h 993798"/>
                    <a:gd name="connsiteX9" fmla="*/ 2518 w 985837"/>
                    <a:gd name="connsiteY9" fmla="*/ 163890 h 993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85837" h="993798">
                      <a:moveTo>
                        <a:pt x="2518" y="163890"/>
                      </a:moveTo>
                      <a:cubicBezTo>
                        <a:pt x="2518" y="73376"/>
                        <a:pt x="75894" y="0"/>
                        <a:pt x="166408" y="0"/>
                      </a:cubicBezTo>
                      <a:lnTo>
                        <a:pt x="821947" y="0"/>
                      </a:lnTo>
                      <a:cubicBezTo>
                        <a:pt x="912461" y="0"/>
                        <a:pt x="985837" y="73376"/>
                        <a:pt x="985837" y="163890"/>
                      </a:cubicBezTo>
                      <a:lnTo>
                        <a:pt x="985837" y="829908"/>
                      </a:lnTo>
                      <a:cubicBezTo>
                        <a:pt x="985837" y="920422"/>
                        <a:pt x="912461" y="993798"/>
                        <a:pt x="821947" y="993798"/>
                      </a:cubicBezTo>
                      <a:lnTo>
                        <a:pt x="166408" y="993798"/>
                      </a:lnTo>
                      <a:cubicBezTo>
                        <a:pt x="75894" y="993798"/>
                        <a:pt x="2518" y="920422"/>
                        <a:pt x="2518" y="829908"/>
                      </a:cubicBezTo>
                      <a:cubicBezTo>
                        <a:pt x="1679" y="696147"/>
                        <a:pt x="839" y="562387"/>
                        <a:pt x="0" y="428626"/>
                      </a:cubicBezTo>
                      <a:cubicBezTo>
                        <a:pt x="839" y="340381"/>
                        <a:pt x="1679" y="252135"/>
                        <a:pt x="2518" y="163890"/>
                      </a:cubicBezTo>
                      <a:close/>
                    </a:path>
                  </a:pathLst>
                </a:custGeom>
                <a:blipFill rotWithShape="0">
                  <a:blip r:embed="rId9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7674892" y="2341352"/>
                  <a:ext cx="50927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892" y="2341352"/>
                  <a:ext cx="509272" cy="40011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Arrow Connector 20"/>
            <p:cNvCxnSpPr/>
            <p:nvPr/>
          </p:nvCxnSpPr>
          <p:spPr bwMode="auto">
            <a:xfrm flipV="1">
              <a:off x="8165233" y="2565802"/>
              <a:ext cx="540446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7674892" y="2080685"/>
                  <a:ext cx="50927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892" y="2080685"/>
                  <a:ext cx="509272" cy="40011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Arrow Connector 22"/>
            <p:cNvCxnSpPr/>
            <p:nvPr/>
          </p:nvCxnSpPr>
          <p:spPr bwMode="auto">
            <a:xfrm flipV="1">
              <a:off x="8165233" y="2309064"/>
              <a:ext cx="540446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82092" y="3896836"/>
                <a:ext cx="3745408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:r>
                  <a:rPr lang="nb-NO" dirty="0"/>
                  <a:t> </a:t>
                </a:r>
                <a14:m>
                  <m:oMath xmlns:m="http://schemas.openxmlformats.org/officeDocument/2006/math">
                    <m:r>
                      <a:rPr lang="nb-NO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𝒦</m:t>
                    </m:r>
                  </m:oMath>
                </a14:m>
                <a:r>
                  <a:rPr lang="en-US" dirty="0"/>
                  <a:t> – key space</a:t>
                </a:r>
              </a:p>
              <a:p>
                <a:pPr lvl="1"/>
                <a:r>
                  <a:rPr lang="nb-NO" dirty="0"/>
                  <a:t>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𝒩</m:t>
                    </m:r>
                  </m:oMath>
                </a14:m>
                <a:r>
                  <a:rPr lang="en-US" dirty="0"/>
                  <a:t> – nonce space</a:t>
                </a:r>
              </a:p>
              <a:p>
                <a:pPr lvl="1"/>
                <a:r>
                  <a:rPr lang="nb-NO" dirty="0"/>
                  <a:t> </a:t>
                </a:r>
                <a14:m>
                  <m:oMath xmlns:m="http://schemas.openxmlformats.org/officeDocument/2006/math">
                    <m:r>
                      <a:rPr lang="nb-NO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/>
                  <a:t> – associated data space</a:t>
                </a:r>
              </a:p>
              <a:p>
                <a:pPr lvl="1"/>
                <a:r>
                  <a:rPr lang="nb-NO" dirty="0"/>
                  <a:t> </a:t>
                </a:r>
                <a14:m>
                  <m:oMath xmlns:m="http://schemas.openxmlformats.org/officeDocument/2006/math">
                    <m:r>
                      <a:rPr lang="nb-NO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dirty="0"/>
                  <a:t>– message space</a:t>
                </a:r>
              </a:p>
              <a:p>
                <a:pPr lvl="1"/>
                <a:r>
                  <a:rPr lang="nb-NO" dirty="0"/>
                  <a:t> </a:t>
                </a:r>
                <a14:m>
                  <m:oMath xmlns:m="http://schemas.openxmlformats.org/officeDocument/2006/math">
                    <m:r>
                      <a:rPr lang="nb-NO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– ciphertext space  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092" y="3896836"/>
                <a:ext cx="3745408" cy="1477328"/>
              </a:xfrm>
              <a:prstGeom prst="rect">
                <a:avLst/>
              </a:prstGeom>
              <a:blipFill rotWithShape="0">
                <a:blip r:embed="rId12"/>
                <a:stretch>
                  <a:fillRect t="-2058" b="-5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/>
              <p:cNvSpPr/>
              <p:nvPr/>
            </p:nvSpPr>
            <p:spPr bwMode="auto">
              <a:xfrm>
                <a:off x="4247800" y="3962563"/>
                <a:ext cx="6912539" cy="1441842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nb-NO" b="1" dirty="0"/>
                  <a:t>Correctness requirement: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𝒦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𝒩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Dec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Enc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</m:sSubSup>
                          <m:d>
                            <m:d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47800" y="3962563"/>
                <a:ext cx="6912539" cy="1441842"/>
              </a:xfrm>
              <a:prstGeom prst="round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61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AEAD security (nonce-based)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58028687"/>
                  </p:ext>
                </p:extLst>
              </p:nvPr>
            </p:nvGraphicFramePr>
            <p:xfrm>
              <a:off x="623391" y="1709810"/>
              <a:ext cx="10158909" cy="24943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16476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3535633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3606800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</a:tblGrid>
                  <a:tr h="250582">
                    <a:tc grid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2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2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nb-NO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aea</m:t>
                                    </m:r>
                                    <m:r>
                                      <a:rPr lang="nb-NO" sz="12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𝐝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205208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endParaRPr lang="nb-NO" sz="12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Nonces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</m:oMath>
                          </a14:m>
                          <a:endParaRPr lang="nb-NO" sz="12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Ciphertexts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2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</a:t>
                          </a:r>
                          <a:endParaRPr lang="nb-NO" sz="1200" b="1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KeyGen</m:t>
                              </m:r>
                            </m:oMath>
                          </a14:m>
                          <a:endParaRPr lang="nb-NO" sz="12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′←</m:t>
                              </m:r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ℰ</m:t>
                                  </m:r>
                                  <m:d>
                                    <m:dPr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⋅,⋅,⋅</m:t>
                                      </m:r>
                                    </m:e>
                                  </m:d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   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𝒟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(⋅,⋅,⋅)</m:t>
                                  </m:r>
                                </m:sup>
                              </m:sSup>
                            </m:oMath>
                          </a14:m>
                          <a:endParaRPr lang="nb-NO" sz="12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nb-NO" sz="12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2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2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2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ℰ</m:t>
                                </m:r>
                                <m:d>
                                  <m:d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2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1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if</a:t>
                          </a:r>
                          <a:r>
                            <a:rPr lang="nb-NO" sz="1200" b="0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Nonces</m:t>
                              </m:r>
                            </m:oMath>
                          </a14:m>
                          <a:r>
                            <a:rPr lang="nb-NO" sz="1200" b="0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1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then         </a:t>
                          </a:r>
                          <a:r>
                            <a:rPr lang="nb-NO" sz="1200" b="0" i="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//</a:t>
                          </a:r>
                          <a:r>
                            <a:rPr lang="nb-NO" sz="1200" b="0" i="0" baseline="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cheating!</a:t>
                          </a:r>
                          <a:endParaRPr lang="nb-NO" sz="1200" b="1" baseline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</a:t>
                          </a:r>
                          <a:r>
                            <a:rPr lang="nb-NO" sz="1200" b="1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200" b="0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oMath>
                          </a14:m>
                          <a:endParaRPr lang="nb-NO" sz="1200" b="0" baseline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200" b="0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200" b="0" i="1" baseline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baseline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</m:sup>
                              </m:sSup>
                            </m:oMath>
                          </a14:m>
                          <a:endParaRPr lang="nb-NO" sz="1200" b="0" baseline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d>
                            </m:oMath>
                          </a14:m>
                          <a:endParaRPr lang="nb-NO" sz="12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2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Nonces</m:t>
                              </m:r>
                              <m: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add</m:t>
                              </m:r>
                              <m: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nb-NO" sz="12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Ciphertexts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add</m:t>
                              </m:r>
                              <m:d>
                                <m:d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nb-NO" sz="1200" b="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</a:t>
                          </a:r>
                          <a:r>
                            <a:rPr lang="nb-NO" sz="12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</a:t>
                          </a: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1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2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a14:m>
                          <a:endParaRPr lang="nb-NO" sz="12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2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𝒟</m:t>
                                </m:r>
                                <m:d>
                                  <m:d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2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1" i="0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if</a:t>
                          </a:r>
                          <a:r>
                            <a:rPr lang="nb-NO" sz="1200" b="0" i="0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nb-NO" sz="1200" b="0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Ciphertexts</m:t>
                              </m:r>
                            </m:oMath>
                          </a14:m>
                          <a:r>
                            <a:rPr lang="nb-NO" sz="12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1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then </a:t>
                          </a:r>
                          <a:r>
                            <a:rPr lang="nb-NO" sz="12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200" b="0" i="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//</a:t>
                          </a:r>
                          <a:r>
                            <a:rPr lang="nb-NO" sz="1200" b="0" i="0" baseline="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cheating!</a:t>
                          </a:r>
                          <a:endParaRPr lang="nb-NO" sz="1200" b="1" i="0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</a:t>
                          </a:r>
                          <a:r>
                            <a:rPr lang="nb-NO" sz="1200" b="1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2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oMath>
                          </a14:m>
                          <a:endParaRPr lang="nb-NO" sz="12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200" b="0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←⊥</m:t>
                              </m:r>
                            </m:oMath>
                          </a14:m>
                          <a:endParaRPr lang="nb-NO" sz="1200" b="0" baseline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Dec</m:t>
                              </m:r>
                              <m:d>
                                <m:d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</m:oMath>
                          </a14:m>
                          <a:endParaRPr lang="nb-NO" sz="12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1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2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a14:m>
                          <a:endParaRPr lang="nb-NO" sz="12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58028687"/>
                  </p:ext>
                </p:extLst>
              </p:nvPr>
            </p:nvGraphicFramePr>
            <p:xfrm>
              <a:off x="623391" y="1709810"/>
              <a:ext cx="10158909" cy="24943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1647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  <a:gridCol w="353563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1"/>
                        </a:ext>
                      </a:extLst>
                    </a:gridCol>
                    <a:gridCol w="3606800"/>
                  </a:tblGrid>
                  <a:tr h="289116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93" t="-2083" r="-55256" b="-75833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220520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2" t="-13536" r="-237172" b="-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85517" t="-13536" r="-102414" b="-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81757" t="-13536" r="-338" b="-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1645920" y="4851602"/>
                <a:ext cx="7711440" cy="1192203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b="1" dirty="0"/>
                  <a:t>Definition: </a:t>
                </a:r>
                <a:r>
                  <a:rPr lang="nb-NO" sz="1600" dirty="0"/>
                  <a:t>The (nonc-based) </a:t>
                </a:r>
                <a:r>
                  <a:rPr lang="nb-NO" sz="1600" b="1" dirty="0"/>
                  <a:t>AEAD-advantage</a:t>
                </a:r>
                <a:r>
                  <a:rPr lang="nb-NO" sz="1600" dirty="0"/>
                  <a:t> of an adversary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/>
                  <a:t> is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600" dirty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1" i="0" smtClean="0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aead</m:t>
                          </m:r>
                        </m:sup>
                      </m:sSubSup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2⋅</m:t>
                          </m:r>
                          <m:func>
                            <m:func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sz="16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1">
                                      <a:latin typeface="Cambria Math" panose="02040503050406030204" pitchFamily="18" charset="0"/>
                                    </a:rPr>
                                    <m:t>𝐄𝐱</m:t>
                                  </m:r>
                                  <m:sSubSup>
                                    <m:sSubSupPr>
                                      <m:ctrlPr>
                                        <a:rPr lang="nb-NO" sz="1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b-NO" sz="1600" b="1">
                                          <a:latin typeface="Cambria Math" panose="02040503050406030204" pitchFamily="18" charset="0"/>
                                        </a:rPr>
                                        <m:t>𝐩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nb-NO" sz="1600">
                                          <a:latin typeface="Cambria Math" panose="02040503050406030204" pitchFamily="18" charset="0"/>
                                        </a:rPr>
                                        <m:t>Σ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nb-NO" sz="1600" b="0" i="0" smtClean="0">
                                          <a:latin typeface="Cambria Math" panose="02040503050406030204" pitchFamily="18" charset="0"/>
                                        </a:rPr>
                                        <m:t>aead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nb-NO" sz="1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 sz="1600" b="0" i="0" smtClean="0">
                                      <a:latin typeface="Cambria Math" panose="02040503050406030204" pitchFamily="18" charset="0"/>
                                    </a:rPr>
                                    <m:t>true</m:t>
                                  </m:r>
                                </m:e>
                              </m:d>
                            </m:e>
                          </m:func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45920" y="4851602"/>
                <a:ext cx="7711440" cy="1192203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53862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40227" y="4772819"/>
            <a:ext cx="10914743" cy="1776412"/>
          </a:xfrm>
        </p:spPr>
        <p:txBody>
          <a:bodyPr/>
          <a:lstStyle/>
          <a:p>
            <a:r>
              <a:rPr lang="en-US" sz="2800" b="1" dirty="0"/>
              <a:t>Constructing AEAD schemes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52000" y="6386513"/>
            <a:ext cx="2540000" cy="325437"/>
          </a:xfrm>
        </p:spPr>
        <p:txBody>
          <a:bodyPr/>
          <a:lstStyle/>
          <a:p>
            <a:fld id="{F6590AF8-4F64-4D1C-B3C4-F65976908F52}" type="slidenum">
              <a:rPr lang="en-US" smtClean="0"/>
              <a:t>39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417" y="1466880"/>
            <a:ext cx="1360983" cy="27083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664" y="2153506"/>
            <a:ext cx="1068559" cy="120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69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 bwMode="auto">
          <a:xfrm rot="11390598">
            <a:off x="1740032" y="2493789"/>
            <a:ext cx="3385524" cy="2189270"/>
          </a:xfrm>
          <a:prstGeom prst="cloud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Chosen-plaintext attacks</a:t>
            </a:r>
          </a:p>
        </p:txBody>
      </p:sp>
      <p:pic>
        <p:nvPicPr>
          <p:cNvPr id="10242" name="Picture 2" descr="File:Router symbol-Blue.svg - Wikimedia Comm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404" y="3126355"/>
            <a:ext cx="1059055" cy="105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Cloud 4"/>
          <p:cNvSpPr/>
          <p:nvPr/>
        </p:nvSpPr>
        <p:spPr bwMode="auto">
          <a:xfrm rot="11390598">
            <a:off x="7277231" y="2493789"/>
            <a:ext cx="3385524" cy="2189270"/>
          </a:xfrm>
          <a:prstGeom prst="cloud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7" name="Picture 2" descr="File:Router symbol-Blue.svg - Wikimedia Comm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798" y="3126355"/>
            <a:ext cx="1059055" cy="105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n 8"/>
          <p:cNvSpPr/>
          <p:nvPr/>
        </p:nvSpPr>
        <p:spPr bwMode="auto">
          <a:xfrm rot="16200000">
            <a:off x="6016638" y="2840439"/>
            <a:ext cx="177835" cy="1628075"/>
          </a:xfrm>
          <a:prstGeom prst="can">
            <a:avLst>
              <a:gd name="adj" fmla="val 4909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5235574" y="3654476"/>
            <a:ext cx="9869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6919593" y="3654476"/>
            <a:ext cx="70486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307" y="1229059"/>
            <a:ext cx="1110348" cy="108866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9" r="24086"/>
          <a:stretch/>
        </p:blipFill>
        <p:spPr>
          <a:xfrm>
            <a:off x="3078044" y="2711445"/>
            <a:ext cx="809678" cy="82981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9" r="24086"/>
          <a:stretch/>
        </p:blipFill>
        <p:spPr>
          <a:xfrm>
            <a:off x="8576051" y="2711444"/>
            <a:ext cx="809678" cy="82981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423448" y="1893770"/>
            <a:ext cx="2505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Public Internet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513476" y="1893770"/>
            <a:ext cx="3662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Google Search (internal)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3" y="4682010"/>
            <a:ext cx="988972" cy="86535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365" y="5298949"/>
            <a:ext cx="988972" cy="86535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633" y="5343916"/>
            <a:ext cx="988972" cy="865350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 bwMode="auto">
          <a:xfrm flipH="1">
            <a:off x="1469584" y="4378960"/>
            <a:ext cx="494000" cy="49986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Arrow Connector 39"/>
          <p:cNvCxnSpPr/>
          <p:nvPr/>
        </p:nvCxnSpPr>
        <p:spPr bwMode="auto">
          <a:xfrm flipH="1">
            <a:off x="2314803" y="4541520"/>
            <a:ext cx="251987" cy="8023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Arrow Connector 42"/>
          <p:cNvCxnSpPr/>
          <p:nvPr/>
        </p:nvCxnSpPr>
        <p:spPr bwMode="auto">
          <a:xfrm flipH="1">
            <a:off x="3590309" y="4676437"/>
            <a:ext cx="1" cy="73884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Down Arrow 45"/>
          <p:cNvSpPr/>
          <p:nvPr/>
        </p:nvSpPr>
        <p:spPr bwMode="auto">
          <a:xfrm flipV="1">
            <a:off x="5919341" y="2378379"/>
            <a:ext cx="444708" cy="1126520"/>
          </a:xfrm>
          <a:prstGeom prst="downArrow">
            <a:avLst>
              <a:gd name="adj1" fmla="val 40861"/>
              <a:gd name="adj2" fmla="val 50000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615" y="5380394"/>
            <a:ext cx="624479" cy="612282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2426964" y="4946582"/>
            <a:ext cx="529528" cy="47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876931" y="3743394"/>
            <a:ext cx="529528" cy="47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</a:t>
            </a:r>
          </a:p>
        </p:txBody>
      </p:sp>
      <p:sp>
        <p:nvSpPr>
          <p:cNvPr id="13" name="Freeform 12"/>
          <p:cNvSpPr/>
          <p:nvPr/>
        </p:nvSpPr>
        <p:spPr bwMode="auto">
          <a:xfrm>
            <a:off x="2595155" y="3338865"/>
            <a:ext cx="1962990" cy="1108236"/>
          </a:xfrm>
          <a:custGeom>
            <a:avLst/>
            <a:gdLst>
              <a:gd name="connsiteX0" fmla="*/ 0 w 1884218"/>
              <a:gd name="connsiteY0" fmla="*/ 956044 h 956044"/>
              <a:gd name="connsiteX1" fmla="*/ 429491 w 1884218"/>
              <a:gd name="connsiteY1" fmla="*/ 526553 h 956044"/>
              <a:gd name="connsiteX2" fmla="*/ 858982 w 1884218"/>
              <a:gd name="connsiteY2" fmla="*/ 678953 h 956044"/>
              <a:gd name="connsiteX3" fmla="*/ 1205346 w 1884218"/>
              <a:gd name="connsiteY3" fmla="*/ 734371 h 956044"/>
              <a:gd name="connsiteX4" fmla="*/ 1399309 w 1884218"/>
              <a:gd name="connsiteY4" fmla="*/ 443426 h 956044"/>
              <a:gd name="connsiteX5" fmla="*/ 1136073 w 1884218"/>
              <a:gd name="connsiteY5" fmla="*/ 263317 h 956044"/>
              <a:gd name="connsiteX6" fmla="*/ 1343891 w 1884218"/>
              <a:gd name="connsiteY6" fmla="*/ 80 h 956044"/>
              <a:gd name="connsiteX7" fmla="*/ 1634837 w 1884218"/>
              <a:gd name="connsiteY7" fmla="*/ 235608 h 956044"/>
              <a:gd name="connsiteX8" fmla="*/ 1884218 w 1884218"/>
              <a:gd name="connsiteY8" fmla="*/ 263317 h 956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4218" h="956044">
                <a:moveTo>
                  <a:pt x="0" y="956044"/>
                </a:moveTo>
                <a:cubicBezTo>
                  <a:pt x="143163" y="764389"/>
                  <a:pt x="286327" y="572735"/>
                  <a:pt x="429491" y="526553"/>
                </a:cubicBezTo>
                <a:cubicBezTo>
                  <a:pt x="572655" y="480371"/>
                  <a:pt x="729673" y="644317"/>
                  <a:pt x="858982" y="678953"/>
                </a:cubicBezTo>
                <a:cubicBezTo>
                  <a:pt x="988291" y="713589"/>
                  <a:pt x="1115292" y="773625"/>
                  <a:pt x="1205346" y="734371"/>
                </a:cubicBezTo>
                <a:cubicBezTo>
                  <a:pt x="1295400" y="695117"/>
                  <a:pt x="1410854" y="521935"/>
                  <a:pt x="1399309" y="443426"/>
                </a:cubicBezTo>
                <a:cubicBezTo>
                  <a:pt x="1387764" y="364917"/>
                  <a:pt x="1145309" y="337208"/>
                  <a:pt x="1136073" y="263317"/>
                </a:cubicBezTo>
                <a:cubicBezTo>
                  <a:pt x="1126837" y="189426"/>
                  <a:pt x="1260764" y="4698"/>
                  <a:pt x="1343891" y="80"/>
                </a:cubicBezTo>
                <a:cubicBezTo>
                  <a:pt x="1427018" y="-4538"/>
                  <a:pt x="1544782" y="191735"/>
                  <a:pt x="1634837" y="235608"/>
                </a:cubicBezTo>
                <a:cubicBezTo>
                  <a:pt x="1724892" y="279481"/>
                  <a:pt x="1804555" y="271399"/>
                  <a:pt x="1884218" y="263317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42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GCM – Galois/Counter Mode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40</a:t>
            </a:fld>
            <a:endParaRPr lang="en-US" dirty="0"/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1517987" y="1446777"/>
            <a:ext cx="9128598" cy="4940215"/>
            <a:chOff x="1517987" y="1446777"/>
            <a:chExt cx="9128598" cy="49402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ounded Rectangle 3"/>
                <p:cNvSpPr/>
                <p:nvPr/>
              </p:nvSpPr>
              <p:spPr bwMode="auto">
                <a:xfrm flipH="1">
                  <a:off x="3508387" y="2815660"/>
                  <a:ext cx="822233" cy="282865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" name="Rounded 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3508387" y="2815660"/>
                  <a:ext cx="822233" cy="282865"/>
                </a:xfrm>
                <a:prstGeom prst="round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 bwMode="auto">
                <a:xfrm flipH="1">
                  <a:off x="4569621" y="2047514"/>
                  <a:ext cx="476261" cy="444735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4569621" y="2047514"/>
                  <a:ext cx="476261" cy="44473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TextBox 5"/>
            <p:cNvSpPr txBox="1"/>
            <p:nvPr/>
          </p:nvSpPr>
          <p:spPr>
            <a:xfrm flipH="1">
              <a:off x="4503768" y="1447853"/>
              <a:ext cx="6079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ctr+1</a:t>
              </a:r>
            </a:p>
          </p:txBody>
        </p:sp>
        <p:sp>
          <p:nvSpPr>
            <p:cNvPr id="7" name="Flowchart: Or 6"/>
            <p:cNvSpPr/>
            <p:nvPr/>
          </p:nvSpPr>
          <p:spPr bwMode="auto">
            <a:xfrm flipH="1">
              <a:off x="4686383" y="2835851"/>
              <a:ext cx="242737" cy="242469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8" name="Straight Arrow Connector 7"/>
            <p:cNvCxnSpPr>
              <a:stCxn id="6" idx="2"/>
              <a:endCxn id="5" idx="0"/>
            </p:cNvCxnSpPr>
            <p:nvPr/>
          </p:nvCxnSpPr>
          <p:spPr bwMode="auto">
            <a:xfrm>
              <a:off x="4807750" y="1755630"/>
              <a:ext cx="1" cy="29188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Arrow Connector 12"/>
            <p:cNvCxnSpPr>
              <a:stCxn id="5" idx="2"/>
              <a:endCxn id="7" idx="0"/>
            </p:cNvCxnSpPr>
            <p:nvPr/>
          </p:nvCxnSpPr>
          <p:spPr bwMode="auto">
            <a:xfrm>
              <a:off x="4807751" y="2492249"/>
              <a:ext cx="0" cy="34360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Arrow Connector 15"/>
            <p:cNvCxnSpPr>
              <a:endCxn id="7" idx="6"/>
            </p:cNvCxnSpPr>
            <p:nvPr/>
          </p:nvCxnSpPr>
          <p:spPr bwMode="auto">
            <a:xfrm flipV="1">
              <a:off x="4330619" y="2957086"/>
              <a:ext cx="355763" cy="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ounded Rectangle 23"/>
                <p:cNvSpPr/>
                <p:nvPr/>
              </p:nvSpPr>
              <p:spPr bwMode="auto">
                <a:xfrm flipH="1">
                  <a:off x="5273081" y="2819783"/>
                  <a:ext cx="809062" cy="282865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4" name="Rounded 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5273081" y="2819783"/>
                  <a:ext cx="809062" cy="282865"/>
                </a:xfrm>
                <a:prstGeom prst="round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 bwMode="auto">
                <a:xfrm flipH="1">
                  <a:off x="6301101" y="2047514"/>
                  <a:ext cx="473950" cy="444735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6301101" y="2047514"/>
                  <a:ext cx="473950" cy="44473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TextBox 25"/>
            <p:cNvSpPr txBox="1"/>
            <p:nvPr/>
          </p:nvSpPr>
          <p:spPr>
            <a:xfrm flipH="1">
              <a:off x="6234338" y="1446777"/>
              <a:ext cx="6079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ctr+2</a:t>
              </a:r>
            </a:p>
          </p:txBody>
        </p:sp>
        <p:sp>
          <p:nvSpPr>
            <p:cNvPr id="27" name="Flowchart: Or 26"/>
            <p:cNvSpPr/>
            <p:nvPr/>
          </p:nvSpPr>
          <p:spPr bwMode="auto">
            <a:xfrm>
              <a:off x="6418392" y="2839981"/>
              <a:ext cx="236975" cy="242469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28" name="Straight Arrow Connector 27"/>
            <p:cNvCxnSpPr>
              <a:stCxn id="26" idx="2"/>
              <a:endCxn id="25" idx="0"/>
            </p:cNvCxnSpPr>
            <p:nvPr/>
          </p:nvCxnSpPr>
          <p:spPr bwMode="auto">
            <a:xfrm flipH="1">
              <a:off x="6538076" y="1754554"/>
              <a:ext cx="244" cy="29296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Arrow Connector 28"/>
            <p:cNvCxnSpPr>
              <a:stCxn id="25" idx="2"/>
              <a:endCxn id="27" idx="0"/>
            </p:cNvCxnSpPr>
            <p:nvPr/>
          </p:nvCxnSpPr>
          <p:spPr bwMode="auto">
            <a:xfrm flipH="1">
              <a:off x="6536880" y="2492249"/>
              <a:ext cx="1195" cy="34773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Arrow Connector 29"/>
            <p:cNvCxnSpPr>
              <a:endCxn id="27" idx="2"/>
            </p:cNvCxnSpPr>
            <p:nvPr/>
          </p:nvCxnSpPr>
          <p:spPr bwMode="auto">
            <a:xfrm>
              <a:off x="6082143" y="2961216"/>
              <a:ext cx="336249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ounded Rectangle 30"/>
                <p:cNvSpPr/>
                <p:nvPr/>
              </p:nvSpPr>
              <p:spPr bwMode="auto">
                <a:xfrm flipH="1">
                  <a:off x="6993590" y="2819783"/>
                  <a:ext cx="818589" cy="282865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1" name="Rounded 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6993590" y="2819783"/>
                  <a:ext cx="818589" cy="282865"/>
                </a:xfrm>
                <a:prstGeom prst="round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 bwMode="auto">
                <a:xfrm flipH="1">
                  <a:off x="8031915" y="2050369"/>
                  <a:ext cx="473950" cy="444735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8031915" y="2050369"/>
                  <a:ext cx="473950" cy="44473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32"/>
            <p:cNvSpPr txBox="1"/>
            <p:nvPr/>
          </p:nvSpPr>
          <p:spPr>
            <a:xfrm flipH="1">
              <a:off x="7964907" y="1446777"/>
              <a:ext cx="6079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ctr+3</a:t>
              </a:r>
            </a:p>
          </p:txBody>
        </p:sp>
        <p:sp>
          <p:nvSpPr>
            <p:cNvPr id="34" name="Flowchart: Or 33"/>
            <p:cNvSpPr/>
            <p:nvPr/>
          </p:nvSpPr>
          <p:spPr bwMode="auto">
            <a:xfrm>
              <a:off x="8154085" y="2839981"/>
              <a:ext cx="235101" cy="242469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35" name="Straight Arrow Connector 34"/>
            <p:cNvCxnSpPr>
              <a:stCxn id="33" idx="2"/>
              <a:endCxn id="32" idx="0"/>
            </p:cNvCxnSpPr>
            <p:nvPr/>
          </p:nvCxnSpPr>
          <p:spPr bwMode="auto">
            <a:xfrm>
              <a:off x="8268889" y="1754554"/>
              <a:ext cx="1" cy="29581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Arrow Connector 35"/>
            <p:cNvCxnSpPr>
              <a:stCxn id="32" idx="2"/>
              <a:endCxn id="34" idx="0"/>
            </p:cNvCxnSpPr>
            <p:nvPr/>
          </p:nvCxnSpPr>
          <p:spPr bwMode="auto">
            <a:xfrm>
              <a:off x="8268889" y="2495105"/>
              <a:ext cx="2746" cy="34487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Straight Arrow Connector 36"/>
            <p:cNvCxnSpPr>
              <a:endCxn id="34" idx="2"/>
            </p:cNvCxnSpPr>
            <p:nvPr/>
          </p:nvCxnSpPr>
          <p:spPr bwMode="auto">
            <a:xfrm>
              <a:off x="7812178" y="2961216"/>
              <a:ext cx="341907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Straight Arrow Connector 38"/>
            <p:cNvCxnSpPr>
              <a:stCxn id="7" idx="4"/>
            </p:cNvCxnSpPr>
            <p:nvPr/>
          </p:nvCxnSpPr>
          <p:spPr bwMode="auto">
            <a:xfrm flipH="1">
              <a:off x="4806999" y="3078320"/>
              <a:ext cx="752" cy="38084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Straight Arrow Connector 44"/>
            <p:cNvCxnSpPr>
              <a:stCxn id="27" idx="4"/>
            </p:cNvCxnSpPr>
            <p:nvPr/>
          </p:nvCxnSpPr>
          <p:spPr bwMode="auto">
            <a:xfrm flipH="1">
              <a:off x="6536879" y="3082450"/>
              <a:ext cx="1" cy="37171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Straight Arrow Connector 47"/>
            <p:cNvCxnSpPr>
              <a:stCxn id="34" idx="4"/>
            </p:cNvCxnSpPr>
            <p:nvPr/>
          </p:nvCxnSpPr>
          <p:spPr bwMode="auto">
            <a:xfrm flipH="1">
              <a:off x="8268889" y="3082450"/>
              <a:ext cx="2746" cy="36560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53" name="Group 52"/>
            <p:cNvGrpSpPr/>
            <p:nvPr/>
          </p:nvGrpSpPr>
          <p:grpSpPr>
            <a:xfrm flipH="1">
              <a:off x="1691918" y="4697620"/>
              <a:ext cx="473950" cy="471623"/>
              <a:chOff x="4995561" y="2319053"/>
              <a:chExt cx="599047" cy="61525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Rectangle 50"/>
                  <p:cNvSpPr/>
                  <p:nvPr/>
                </p:nvSpPr>
                <p:spPr bwMode="auto">
                  <a:xfrm>
                    <a:off x="4995561" y="2319053"/>
                    <a:ext cx="599047" cy="615254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⋇</m:t>
                          </m:r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</m:oMath>
                      </m:oMathPara>
                    </a14:m>
                    <a:endParaRPr lang="en-US" sz="14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1" name="Rectangle 5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995561" y="2319053"/>
                    <a:ext cx="599047" cy="615254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5117027" y="2506164"/>
                    <a:ext cx="238547" cy="28485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oMath>
                      </m:oMathPara>
                    </a14:m>
                    <a:endParaRPr lang="en-US" sz="14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2" name="TextBox 5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17027" y="2506164"/>
                    <a:ext cx="238547" cy="284859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l="-20000" r="-14286" b="-75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55" name="Straight Arrow Connector 54"/>
            <p:cNvCxnSpPr>
              <a:endCxn id="51" idx="0"/>
            </p:cNvCxnSpPr>
            <p:nvPr/>
          </p:nvCxnSpPr>
          <p:spPr bwMode="auto">
            <a:xfrm flipH="1">
              <a:off x="1928893" y="3735817"/>
              <a:ext cx="210" cy="96180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Straight Arrow Connector 58"/>
            <p:cNvCxnSpPr>
              <a:endCxn id="186" idx="0"/>
            </p:cNvCxnSpPr>
            <p:nvPr/>
          </p:nvCxnSpPr>
          <p:spPr bwMode="auto">
            <a:xfrm>
              <a:off x="3359472" y="3735817"/>
              <a:ext cx="1655" cy="40892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ounded Rectangle 66"/>
                <p:cNvSpPr/>
                <p:nvPr/>
              </p:nvSpPr>
              <p:spPr bwMode="auto">
                <a:xfrm flipH="1">
                  <a:off x="2948356" y="3452952"/>
                  <a:ext cx="822233" cy="282865"/>
                </a:xfrm>
                <a:prstGeom prst="roundRect">
                  <a:avLst/>
                </a:prstGeom>
                <a:solidFill>
                  <a:srgbClr val="F9DB8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7" name="Rounded Rectangle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2948356" y="3452952"/>
                  <a:ext cx="822233" cy="282865"/>
                </a:xfrm>
                <a:prstGeom prst="round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9" name="Group 68"/>
            <p:cNvGrpSpPr/>
            <p:nvPr/>
          </p:nvGrpSpPr>
          <p:grpSpPr>
            <a:xfrm flipH="1">
              <a:off x="3122497" y="4697146"/>
              <a:ext cx="473950" cy="471623"/>
              <a:chOff x="5010553" y="2282978"/>
              <a:chExt cx="599047" cy="61525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Rectangle 69"/>
                  <p:cNvSpPr/>
                  <p:nvPr/>
                </p:nvSpPr>
                <p:spPr bwMode="auto">
                  <a:xfrm>
                    <a:off x="5010553" y="2282978"/>
                    <a:ext cx="599047" cy="615254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⋇</m:t>
                          </m:r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</m:oMath>
                      </m:oMathPara>
                    </a14:m>
                    <a:endParaRPr lang="en-US" sz="14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0" name="Rectangle 6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010553" y="2282978"/>
                    <a:ext cx="599047" cy="615254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TextBox 70"/>
                  <p:cNvSpPr txBox="1"/>
                  <p:nvPr/>
                </p:nvSpPr>
                <p:spPr>
                  <a:xfrm>
                    <a:off x="5125303" y="2470366"/>
                    <a:ext cx="238547" cy="28485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oMath>
                      </m:oMathPara>
                    </a14:m>
                    <a:endParaRPr lang="en-US" sz="14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1" name="TextBox 7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25303" y="2470366"/>
                    <a:ext cx="238547" cy="284859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 l="-17143" r="-17143" b="-75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74" name="Straight Arrow Connector 73"/>
            <p:cNvCxnSpPr>
              <a:stCxn id="186" idx="4"/>
              <a:endCxn id="70" idx="0"/>
            </p:cNvCxnSpPr>
            <p:nvPr/>
          </p:nvCxnSpPr>
          <p:spPr bwMode="auto">
            <a:xfrm flipH="1">
              <a:off x="3359472" y="4387214"/>
              <a:ext cx="1655" cy="30993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Straight Arrow Connector 80"/>
            <p:cNvCxnSpPr>
              <a:endCxn id="149" idx="0"/>
            </p:cNvCxnSpPr>
            <p:nvPr/>
          </p:nvCxnSpPr>
          <p:spPr bwMode="auto">
            <a:xfrm>
              <a:off x="4806999" y="3742028"/>
              <a:ext cx="0" cy="39177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2" name="Group 81"/>
            <p:cNvGrpSpPr/>
            <p:nvPr/>
          </p:nvGrpSpPr>
          <p:grpSpPr>
            <a:xfrm flipH="1">
              <a:off x="4570024" y="4697146"/>
              <a:ext cx="473950" cy="471623"/>
              <a:chOff x="4995561" y="2263552"/>
              <a:chExt cx="599047" cy="61525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Rectangle 82"/>
                  <p:cNvSpPr/>
                  <p:nvPr/>
                </p:nvSpPr>
                <p:spPr bwMode="auto">
                  <a:xfrm>
                    <a:off x="4995561" y="2263552"/>
                    <a:ext cx="599047" cy="615254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⋇</m:t>
                          </m:r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</m:oMath>
                      </m:oMathPara>
                    </a14:m>
                    <a:endParaRPr lang="en-US" sz="14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3" name="Rectangle 8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995561" y="2263552"/>
                    <a:ext cx="599047" cy="615254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TextBox 83"/>
                  <p:cNvSpPr txBox="1"/>
                  <p:nvPr/>
                </p:nvSpPr>
                <p:spPr>
                  <a:xfrm>
                    <a:off x="5112752" y="2442889"/>
                    <a:ext cx="238547" cy="28485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oMath>
                      </m:oMathPara>
                    </a14:m>
                    <a:endParaRPr lang="en-US" sz="14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4" name="TextBox 8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12752" y="2442889"/>
                    <a:ext cx="238547" cy="284859"/>
                  </a:xfrm>
                  <a:prstGeom prst="rect">
                    <a:avLst/>
                  </a:prstGeom>
                  <a:blipFill rotWithShape="0">
                    <a:blip r:embed="rId18"/>
                    <a:stretch>
                      <a:fillRect l="-20000" r="-14286" b="-75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85" name="Straight Arrow Connector 84"/>
            <p:cNvCxnSpPr>
              <a:stCxn id="149" idx="4"/>
              <a:endCxn id="83" idx="0"/>
            </p:cNvCxnSpPr>
            <p:nvPr/>
          </p:nvCxnSpPr>
          <p:spPr bwMode="auto">
            <a:xfrm>
              <a:off x="4806999" y="4376268"/>
              <a:ext cx="0" cy="32087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8" name="Straight Arrow Connector 87"/>
            <p:cNvCxnSpPr>
              <a:endCxn id="187" idx="0"/>
            </p:cNvCxnSpPr>
            <p:nvPr/>
          </p:nvCxnSpPr>
          <p:spPr bwMode="auto">
            <a:xfrm>
              <a:off x="6536879" y="3737034"/>
              <a:ext cx="1196" cy="39933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9" name="Group 88"/>
            <p:cNvGrpSpPr/>
            <p:nvPr/>
          </p:nvGrpSpPr>
          <p:grpSpPr>
            <a:xfrm flipH="1">
              <a:off x="6301101" y="4694698"/>
              <a:ext cx="473950" cy="471623"/>
              <a:chOff x="4995561" y="2263551"/>
              <a:chExt cx="599047" cy="61525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Rectangle 89"/>
                  <p:cNvSpPr/>
                  <p:nvPr/>
                </p:nvSpPr>
                <p:spPr bwMode="auto">
                  <a:xfrm>
                    <a:off x="4995561" y="2263551"/>
                    <a:ext cx="599047" cy="615254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⋇</m:t>
                          </m:r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</m:oMath>
                      </m:oMathPara>
                    </a14:m>
                    <a:endParaRPr lang="en-US" sz="14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0" name="Rectangle 8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995561" y="2263551"/>
                    <a:ext cx="599047" cy="615254"/>
                  </a:xfrm>
                  <a:prstGeom prst="rect">
                    <a:avLst/>
                  </a:prstGeom>
                  <a:blipFill rotWithShape="0">
                    <a:blip r:embed="rId19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TextBox 90"/>
                  <p:cNvSpPr txBox="1"/>
                  <p:nvPr/>
                </p:nvSpPr>
                <p:spPr>
                  <a:xfrm>
                    <a:off x="5115078" y="2444478"/>
                    <a:ext cx="238547" cy="28485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oMath>
                      </m:oMathPara>
                    </a14:m>
                    <a:endParaRPr lang="en-US" sz="14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1" name="TextBox 9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15078" y="2444478"/>
                    <a:ext cx="238547" cy="284859"/>
                  </a:xfrm>
                  <a:prstGeom prst="rect">
                    <a:avLst/>
                  </a:prstGeom>
                  <a:blipFill rotWithShape="0">
                    <a:blip r:embed="rId20"/>
                    <a:stretch>
                      <a:fillRect l="-20000" r="-14286" b="-731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92" name="Straight Arrow Connector 91"/>
            <p:cNvCxnSpPr>
              <a:stCxn id="187" idx="4"/>
              <a:endCxn id="90" idx="0"/>
            </p:cNvCxnSpPr>
            <p:nvPr/>
          </p:nvCxnSpPr>
          <p:spPr bwMode="auto">
            <a:xfrm>
              <a:off x="6538075" y="4378834"/>
              <a:ext cx="0" cy="31586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5" name="Straight Arrow Connector 94"/>
            <p:cNvCxnSpPr>
              <a:endCxn id="191" idx="0"/>
            </p:cNvCxnSpPr>
            <p:nvPr/>
          </p:nvCxnSpPr>
          <p:spPr bwMode="auto">
            <a:xfrm>
              <a:off x="8268889" y="3730920"/>
              <a:ext cx="2793" cy="40696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6" name="Group 95"/>
            <p:cNvGrpSpPr/>
            <p:nvPr/>
          </p:nvGrpSpPr>
          <p:grpSpPr>
            <a:xfrm flipH="1">
              <a:off x="8034707" y="4694437"/>
              <a:ext cx="473950" cy="471623"/>
              <a:chOff x="4995561" y="2263551"/>
              <a:chExt cx="599047" cy="61525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7" name="Rectangle 96"/>
                  <p:cNvSpPr/>
                  <p:nvPr/>
                </p:nvSpPr>
                <p:spPr bwMode="auto">
                  <a:xfrm>
                    <a:off x="4995561" y="2263551"/>
                    <a:ext cx="599047" cy="615254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⋇</m:t>
                          </m:r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</m:oMath>
                      </m:oMathPara>
                    </a14:m>
                    <a:endParaRPr lang="en-US" sz="14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7" name="Rectangle 9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995561" y="2263551"/>
                    <a:ext cx="599047" cy="615254"/>
                  </a:xfrm>
                  <a:prstGeom prst="rect">
                    <a:avLst/>
                  </a:prstGeom>
                  <a:blipFill rotWithShape="0">
                    <a:blip r:embed="rId21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TextBox 97"/>
                  <p:cNvSpPr txBox="1"/>
                  <p:nvPr/>
                </p:nvSpPr>
                <p:spPr>
                  <a:xfrm>
                    <a:off x="5117027" y="2436394"/>
                    <a:ext cx="238547" cy="28485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oMath>
                      </m:oMathPara>
                    </a14:m>
                    <a:endParaRPr lang="en-US" sz="14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8" name="TextBox 9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17027" y="2436394"/>
                    <a:ext cx="238547" cy="284859"/>
                  </a:xfrm>
                  <a:prstGeom prst="rect">
                    <a:avLst/>
                  </a:prstGeom>
                  <a:blipFill rotWithShape="0">
                    <a:blip r:embed="rId22"/>
                    <a:stretch>
                      <a:fillRect l="-17143" r="-17143" b="-731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99" name="Straight Arrow Connector 98"/>
            <p:cNvCxnSpPr>
              <a:stCxn id="191" idx="4"/>
              <a:endCxn id="97" idx="0"/>
            </p:cNvCxnSpPr>
            <p:nvPr/>
          </p:nvCxnSpPr>
          <p:spPr bwMode="auto">
            <a:xfrm>
              <a:off x="8271682" y="4380353"/>
              <a:ext cx="0" cy="31408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Elbow Connector 100"/>
            <p:cNvCxnSpPr>
              <a:stCxn id="51" idx="1"/>
              <a:endCxn id="186" idx="6"/>
            </p:cNvCxnSpPr>
            <p:nvPr/>
          </p:nvCxnSpPr>
          <p:spPr bwMode="auto">
            <a:xfrm flipV="1">
              <a:off x="2165868" y="4265980"/>
              <a:ext cx="1073891" cy="667452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5" name="Elbow Connector 104"/>
            <p:cNvCxnSpPr>
              <a:stCxn id="70" idx="1"/>
              <a:endCxn id="149" idx="6"/>
            </p:cNvCxnSpPr>
            <p:nvPr/>
          </p:nvCxnSpPr>
          <p:spPr bwMode="auto">
            <a:xfrm flipV="1">
              <a:off x="3596447" y="4255033"/>
              <a:ext cx="1089183" cy="677923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9" name="Elbow Connector 108"/>
            <p:cNvCxnSpPr>
              <a:stCxn id="83" idx="1"/>
              <a:endCxn id="187" idx="6"/>
            </p:cNvCxnSpPr>
            <p:nvPr/>
          </p:nvCxnSpPr>
          <p:spPr bwMode="auto">
            <a:xfrm flipV="1">
              <a:off x="5043974" y="4257600"/>
              <a:ext cx="1372733" cy="675357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2" name="Elbow Connector 111"/>
            <p:cNvCxnSpPr>
              <a:stCxn id="90" idx="1"/>
              <a:endCxn id="191" idx="6"/>
            </p:cNvCxnSpPr>
            <p:nvPr/>
          </p:nvCxnSpPr>
          <p:spPr bwMode="auto">
            <a:xfrm flipV="1">
              <a:off x="6775050" y="4259118"/>
              <a:ext cx="1375263" cy="671391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6" name="Flowchart: Or 115"/>
            <p:cNvSpPr/>
            <p:nvPr/>
          </p:nvSpPr>
          <p:spPr bwMode="auto">
            <a:xfrm>
              <a:off x="9877663" y="4139751"/>
              <a:ext cx="243127" cy="242469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117" name="Straight Arrow Connector 116"/>
            <p:cNvCxnSpPr>
              <a:endCxn id="116" idx="0"/>
            </p:cNvCxnSpPr>
            <p:nvPr/>
          </p:nvCxnSpPr>
          <p:spPr bwMode="auto">
            <a:xfrm>
              <a:off x="9996733" y="3737034"/>
              <a:ext cx="2493" cy="40271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18" name="Group 117"/>
            <p:cNvGrpSpPr/>
            <p:nvPr/>
          </p:nvGrpSpPr>
          <p:grpSpPr>
            <a:xfrm flipH="1">
              <a:off x="9762252" y="4678887"/>
              <a:ext cx="473950" cy="471623"/>
              <a:chOff x="4995561" y="2263551"/>
              <a:chExt cx="599047" cy="61525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9" name="Rectangle 118"/>
                  <p:cNvSpPr/>
                  <p:nvPr/>
                </p:nvSpPr>
                <p:spPr bwMode="auto">
                  <a:xfrm>
                    <a:off x="4995561" y="2263551"/>
                    <a:ext cx="599047" cy="615254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⋇</m:t>
                          </m:r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</m:oMath>
                      </m:oMathPara>
                    </a14:m>
                    <a:endParaRPr lang="en-US" sz="14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9" name="Rectangle 11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995561" y="2263551"/>
                    <a:ext cx="599047" cy="615254"/>
                  </a:xfrm>
                  <a:prstGeom prst="rect">
                    <a:avLst/>
                  </a:prstGeom>
                  <a:blipFill rotWithShape="0">
                    <a:blip r:embed="rId24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0" name="TextBox 119"/>
                  <p:cNvSpPr txBox="1"/>
                  <p:nvPr/>
                </p:nvSpPr>
                <p:spPr>
                  <a:xfrm>
                    <a:off x="5117527" y="2436394"/>
                    <a:ext cx="238547" cy="28485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oMath>
                      </m:oMathPara>
                    </a14:m>
                    <a:endParaRPr lang="en-US" sz="14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0" name="TextBox 1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17527" y="2436394"/>
                    <a:ext cx="238547" cy="284859"/>
                  </a:xfrm>
                  <a:prstGeom prst="rect">
                    <a:avLst/>
                  </a:prstGeom>
                  <a:blipFill rotWithShape="0">
                    <a:blip r:embed="rId25"/>
                    <a:stretch>
                      <a:fillRect l="-20000" r="-14286" b="-731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21" name="Straight Arrow Connector 120"/>
            <p:cNvCxnSpPr>
              <a:stCxn id="116" idx="4"/>
              <a:endCxn id="119" idx="0"/>
            </p:cNvCxnSpPr>
            <p:nvPr/>
          </p:nvCxnSpPr>
          <p:spPr bwMode="auto">
            <a:xfrm>
              <a:off x="9999226" y="4382219"/>
              <a:ext cx="0" cy="29666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6" name="Elbow Connector 125"/>
            <p:cNvCxnSpPr>
              <a:stCxn id="97" idx="1"/>
              <a:endCxn id="116" idx="2"/>
            </p:cNvCxnSpPr>
            <p:nvPr/>
          </p:nvCxnSpPr>
          <p:spPr bwMode="auto">
            <a:xfrm flipV="1">
              <a:off x="8508657" y="4260985"/>
              <a:ext cx="1369006" cy="669263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Flowchart: Or 148"/>
            <p:cNvSpPr/>
            <p:nvPr/>
          </p:nvSpPr>
          <p:spPr bwMode="auto">
            <a:xfrm flipH="1">
              <a:off x="4685631" y="4133799"/>
              <a:ext cx="242737" cy="242469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>
                <a:latin typeface="Cambria Math" panose="02040503050406030204" pitchFamily="18" charset="0"/>
              </a:endParaRPr>
            </a:p>
          </p:txBody>
        </p:sp>
        <p:sp>
          <p:nvSpPr>
            <p:cNvPr id="186" name="Flowchart: Or 185"/>
            <p:cNvSpPr/>
            <p:nvPr/>
          </p:nvSpPr>
          <p:spPr bwMode="auto">
            <a:xfrm flipH="1">
              <a:off x="3239759" y="4144745"/>
              <a:ext cx="242737" cy="242469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>
                <a:latin typeface="Cambria Math" panose="02040503050406030204" pitchFamily="18" charset="0"/>
              </a:endParaRPr>
            </a:p>
          </p:txBody>
        </p:sp>
        <p:sp>
          <p:nvSpPr>
            <p:cNvPr id="187" name="Flowchart: Or 186"/>
            <p:cNvSpPr/>
            <p:nvPr/>
          </p:nvSpPr>
          <p:spPr bwMode="auto">
            <a:xfrm flipH="1">
              <a:off x="6416707" y="4136366"/>
              <a:ext cx="242737" cy="242469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>
                <a:latin typeface="Cambria Math" panose="02040503050406030204" pitchFamily="18" charset="0"/>
              </a:endParaRPr>
            </a:p>
          </p:txBody>
        </p:sp>
        <p:sp>
          <p:nvSpPr>
            <p:cNvPr id="191" name="Flowchart: Or 190"/>
            <p:cNvSpPr/>
            <p:nvPr/>
          </p:nvSpPr>
          <p:spPr bwMode="auto">
            <a:xfrm flipH="1">
              <a:off x="8150314" y="4137884"/>
              <a:ext cx="242737" cy="242469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>
                <a:latin typeface="Cambria Math" panose="02040503050406030204" pitchFamily="18" charset="0"/>
              </a:endParaRPr>
            </a:p>
          </p:txBody>
        </p:sp>
        <p:sp>
          <p:nvSpPr>
            <p:cNvPr id="203" name="Flowchart: Or 202"/>
            <p:cNvSpPr/>
            <p:nvPr/>
          </p:nvSpPr>
          <p:spPr bwMode="auto">
            <a:xfrm>
              <a:off x="9877663" y="5499507"/>
              <a:ext cx="243127" cy="242469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204" name="Straight Arrow Connector 203"/>
            <p:cNvCxnSpPr>
              <a:stCxn id="119" idx="2"/>
              <a:endCxn id="203" idx="0"/>
            </p:cNvCxnSpPr>
            <p:nvPr/>
          </p:nvCxnSpPr>
          <p:spPr bwMode="auto">
            <a:xfrm>
              <a:off x="9999226" y="5150510"/>
              <a:ext cx="0" cy="34899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7" name="TextBox 206"/>
                <p:cNvSpPr txBox="1"/>
                <p:nvPr/>
              </p:nvSpPr>
              <p:spPr>
                <a:xfrm>
                  <a:off x="9642289" y="6048438"/>
                  <a:ext cx="71203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07" name="TextBox 2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2289" y="6048438"/>
                  <a:ext cx="712038" cy="338554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3" name="Straight Arrow Connector 222"/>
            <p:cNvCxnSpPr>
              <a:stCxn id="203" idx="4"/>
              <a:endCxn id="207" idx="0"/>
            </p:cNvCxnSpPr>
            <p:nvPr/>
          </p:nvCxnSpPr>
          <p:spPr bwMode="auto">
            <a:xfrm flipH="1">
              <a:off x="9998308" y="5741976"/>
              <a:ext cx="919" cy="30646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7" name="TextBox 256"/>
                <p:cNvSpPr txBox="1"/>
                <p:nvPr/>
              </p:nvSpPr>
              <p:spPr>
                <a:xfrm>
                  <a:off x="10352752" y="5456972"/>
                  <a:ext cx="29383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57" name="TextBox 2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52752" y="5456972"/>
                  <a:ext cx="293833" cy="338554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8" name="Straight Arrow Connector 257"/>
            <p:cNvCxnSpPr>
              <a:stCxn id="257" idx="1"/>
              <a:endCxn id="203" idx="6"/>
            </p:cNvCxnSpPr>
            <p:nvPr/>
          </p:nvCxnSpPr>
          <p:spPr bwMode="auto">
            <a:xfrm flipH="1" flipV="1">
              <a:off x="10120790" y="5620742"/>
              <a:ext cx="231962" cy="550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ounded Rectangle 37"/>
                <p:cNvSpPr/>
                <p:nvPr/>
              </p:nvSpPr>
              <p:spPr bwMode="auto">
                <a:xfrm flipH="1">
                  <a:off x="4395883" y="3459163"/>
                  <a:ext cx="822233" cy="282865"/>
                </a:xfrm>
                <a:prstGeom prst="roundRect">
                  <a:avLst/>
                </a:prstGeom>
                <a:solidFill>
                  <a:schemeClr val="accent6">
                    <a:lumMod val="9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8" name="Rounded 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4395883" y="3459163"/>
                  <a:ext cx="822233" cy="282865"/>
                </a:xfrm>
                <a:prstGeom prst="roundRect">
                  <a:avLst/>
                </a:prstGeom>
                <a:blipFill rotWithShape="0">
                  <a:blip r:embed="rId28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ounded Rectangle 43"/>
                <p:cNvSpPr/>
                <p:nvPr/>
              </p:nvSpPr>
              <p:spPr bwMode="auto">
                <a:xfrm flipH="1">
                  <a:off x="6125763" y="3454168"/>
                  <a:ext cx="822233" cy="282865"/>
                </a:xfrm>
                <a:prstGeom prst="roundRect">
                  <a:avLst/>
                </a:prstGeom>
                <a:solidFill>
                  <a:schemeClr val="accent6">
                    <a:lumMod val="9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4" name="Rounded 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6125763" y="3454168"/>
                  <a:ext cx="822233" cy="282865"/>
                </a:xfrm>
                <a:prstGeom prst="roundRect">
                  <a:avLst/>
                </a:prstGeom>
                <a:blipFill rotWithShape="0">
                  <a:blip r:embed="rId29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ounded Rectangle 46"/>
                <p:cNvSpPr/>
                <p:nvPr/>
              </p:nvSpPr>
              <p:spPr bwMode="auto">
                <a:xfrm flipH="1">
                  <a:off x="7857773" y="3448055"/>
                  <a:ext cx="822233" cy="282865"/>
                </a:xfrm>
                <a:prstGeom prst="roundRect">
                  <a:avLst/>
                </a:prstGeom>
                <a:solidFill>
                  <a:schemeClr val="accent6">
                    <a:lumMod val="9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7" name="Rounded 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7857773" y="3448055"/>
                  <a:ext cx="822233" cy="282865"/>
                </a:xfrm>
                <a:prstGeom prst="roundRect">
                  <a:avLst/>
                </a:prstGeom>
                <a:blipFill rotWithShape="0">
                  <a:blip r:embed="rId30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ounded Rectangle 49"/>
                <p:cNvSpPr/>
                <p:nvPr/>
              </p:nvSpPr>
              <p:spPr bwMode="auto">
                <a:xfrm flipH="1">
                  <a:off x="1517987" y="3452952"/>
                  <a:ext cx="822233" cy="282865"/>
                </a:xfrm>
                <a:prstGeom prst="roundRect">
                  <a:avLst/>
                </a:prstGeom>
                <a:solidFill>
                  <a:srgbClr val="F9DB8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0" name="Rounded 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1517987" y="3452952"/>
                  <a:ext cx="822233" cy="282865"/>
                </a:xfrm>
                <a:prstGeom prst="roundRect">
                  <a:avLst/>
                </a:prstGeom>
                <a:blipFill rotWithShape="0">
                  <a:blip r:embed="rId31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Rounded Rectangle 114"/>
                <p:cNvSpPr/>
                <p:nvPr/>
              </p:nvSpPr>
              <p:spPr bwMode="auto">
                <a:xfrm flipH="1">
                  <a:off x="9505166" y="3454168"/>
                  <a:ext cx="983136" cy="282865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15" name="Rounded Rectangle 1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9505166" y="3454168"/>
                  <a:ext cx="983136" cy="282865"/>
                </a:xfrm>
                <a:prstGeom prst="roundRect">
                  <a:avLst/>
                </a:prstGeom>
                <a:blipFill rotWithShape="0">
                  <a:blip r:embed="rId32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904363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GCM – Galois/Counter Mode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 bwMode="auto">
              <a:xfrm flipH="1">
                <a:off x="3508387" y="2815660"/>
                <a:ext cx="822233" cy="28286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3508387" y="2815660"/>
                <a:ext cx="822233" cy="282865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 flipH="1">
                <a:off x="4569621" y="2047514"/>
                <a:ext cx="476261" cy="444735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569621" y="2047514"/>
                <a:ext cx="476261" cy="44473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 flipH="1">
            <a:off x="4503768" y="1447853"/>
            <a:ext cx="607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ctr+1</a:t>
            </a:r>
          </a:p>
        </p:txBody>
      </p:sp>
      <p:sp>
        <p:nvSpPr>
          <p:cNvPr id="7" name="Flowchart: Or 6"/>
          <p:cNvSpPr/>
          <p:nvPr/>
        </p:nvSpPr>
        <p:spPr bwMode="auto">
          <a:xfrm flipH="1">
            <a:off x="4686383" y="2835851"/>
            <a:ext cx="242737" cy="242469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latin typeface="Cambria Math" panose="02040503050406030204" pitchFamily="18" charset="0"/>
            </a:endParaRPr>
          </a:p>
        </p:txBody>
      </p:sp>
      <p:cxnSp>
        <p:nvCxnSpPr>
          <p:cNvPr id="8" name="Straight Arrow Connector 7"/>
          <p:cNvCxnSpPr>
            <a:stCxn id="6" idx="2"/>
            <a:endCxn id="5" idx="0"/>
          </p:cNvCxnSpPr>
          <p:nvPr/>
        </p:nvCxnSpPr>
        <p:spPr bwMode="auto">
          <a:xfrm>
            <a:off x="4807750" y="1755630"/>
            <a:ext cx="1" cy="29188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>
            <a:stCxn id="5" idx="2"/>
            <a:endCxn id="7" idx="0"/>
          </p:cNvCxnSpPr>
          <p:nvPr/>
        </p:nvCxnSpPr>
        <p:spPr bwMode="auto">
          <a:xfrm>
            <a:off x="4807751" y="2492249"/>
            <a:ext cx="0" cy="34360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>
            <a:endCxn id="7" idx="6"/>
          </p:cNvCxnSpPr>
          <p:nvPr/>
        </p:nvCxnSpPr>
        <p:spPr bwMode="auto">
          <a:xfrm flipV="1">
            <a:off x="4330619" y="2957086"/>
            <a:ext cx="355763" cy="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/>
              <p:cNvSpPr/>
              <p:nvPr/>
            </p:nvSpPr>
            <p:spPr bwMode="auto">
              <a:xfrm flipH="1">
                <a:off x="5273081" y="2819783"/>
                <a:ext cx="809062" cy="28286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273081" y="2819783"/>
                <a:ext cx="809062" cy="282865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 bwMode="auto">
              <a:xfrm flipH="1">
                <a:off x="6301101" y="2047514"/>
                <a:ext cx="473950" cy="444735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301101" y="2047514"/>
                <a:ext cx="473950" cy="44473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 flipH="1">
            <a:off x="6234338" y="1446777"/>
            <a:ext cx="607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ctr+2</a:t>
            </a:r>
          </a:p>
        </p:txBody>
      </p:sp>
      <p:sp>
        <p:nvSpPr>
          <p:cNvPr id="27" name="Flowchart: Or 26"/>
          <p:cNvSpPr/>
          <p:nvPr/>
        </p:nvSpPr>
        <p:spPr bwMode="auto">
          <a:xfrm>
            <a:off x="6418392" y="2839981"/>
            <a:ext cx="236975" cy="242469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latin typeface="Cambria Math" panose="02040503050406030204" pitchFamily="18" charset="0"/>
            </a:endParaRPr>
          </a:p>
        </p:txBody>
      </p:sp>
      <p:cxnSp>
        <p:nvCxnSpPr>
          <p:cNvPr id="28" name="Straight Arrow Connector 27"/>
          <p:cNvCxnSpPr>
            <a:stCxn id="26" idx="2"/>
            <a:endCxn id="25" idx="0"/>
          </p:cNvCxnSpPr>
          <p:nvPr/>
        </p:nvCxnSpPr>
        <p:spPr bwMode="auto">
          <a:xfrm flipH="1">
            <a:off x="6538076" y="1754554"/>
            <a:ext cx="244" cy="29296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>
            <a:stCxn id="25" idx="2"/>
            <a:endCxn id="27" idx="0"/>
          </p:cNvCxnSpPr>
          <p:nvPr/>
        </p:nvCxnSpPr>
        <p:spPr bwMode="auto">
          <a:xfrm flipH="1">
            <a:off x="6536880" y="2492249"/>
            <a:ext cx="1195" cy="3477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>
            <a:endCxn id="27" idx="2"/>
          </p:cNvCxnSpPr>
          <p:nvPr/>
        </p:nvCxnSpPr>
        <p:spPr bwMode="auto">
          <a:xfrm>
            <a:off x="6082143" y="2961216"/>
            <a:ext cx="336249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/>
              <p:cNvSpPr/>
              <p:nvPr/>
            </p:nvSpPr>
            <p:spPr bwMode="auto">
              <a:xfrm flipH="1">
                <a:off x="6993590" y="2819783"/>
                <a:ext cx="818589" cy="28286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1" name="Rounded 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993590" y="2819783"/>
                <a:ext cx="818589" cy="282865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 bwMode="auto">
              <a:xfrm flipH="1">
                <a:off x="8031915" y="2050369"/>
                <a:ext cx="473950" cy="444735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031915" y="2050369"/>
                <a:ext cx="473950" cy="44473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 flipH="1">
            <a:off x="7964907" y="1446777"/>
            <a:ext cx="607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ctr+3</a:t>
            </a:r>
          </a:p>
        </p:txBody>
      </p:sp>
      <p:sp>
        <p:nvSpPr>
          <p:cNvPr id="34" name="Flowchart: Or 33"/>
          <p:cNvSpPr/>
          <p:nvPr/>
        </p:nvSpPr>
        <p:spPr bwMode="auto">
          <a:xfrm>
            <a:off x="8154085" y="2839981"/>
            <a:ext cx="235101" cy="242469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latin typeface="Cambria Math" panose="02040503050406030204" pitchFamily="18" charset="0"/>
            </a:endParaRPr>
          </a:p>
        </p:txBody>
      </p:sp>
      <p:cxnSp>
        <p:nvCxnSpPr>
          <p:cNvPr id="35" name="Straight Arrow Connector 34"/>
          <p:cNvCxnSpPr>
            <a:stCxn id="33" idx="2"/>
            <a:endCxn id="32" idx="0"/>
          </p:cNvCxnSpPr>
          <p:nvPr/>
        </p:nvCxnSpPr>
        <p:spPr bwMode="auto">
          <a:xfrm>
            <a:off x="8268889" y="1754554"/>
            <a:ext cx="1" cy="29581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Arrow Connector 35"/>
          <p:cNvCxnSpPr>
            <a:stCxn id="32" idx="2"/>
            <a:endCxn id="34" idx="0"/>
          </p:cNvCxnSpPr>
          <p:nvPr/>
        </p:nvCxnSpPr>
        <p:spPr bwMode="auto">
          <a:xfrm>
            <a:off x="8268889" y="2495105"/>
            <a:ext cx="2746" cy="34487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>
            <a:endCxn id="34" idx="2"/>
          </p:cNvCxnSpPr>
          <p:nvPr/>
        </p:nvCxnSpPr>
        <p:spPr bwMode="auto">
          <a:xfrm>
            <a:off x="7812178" y="2961216"/>
            <a:ext cx="34190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Arrow Connector 38"/>
          <p:cNvCxnSpPr>
            <a:stCxn id="7" idx="4"/>
          </p:cNvCxnSpPr>
          <p:nvPr/>
        </p:nvCxnSpPr>
        <p:spPr bwMode="auto">
          <a:xfrm flipH="1">
            <a:off x="4806999" y="3078320"/>
            <a:ext cx="752" cy="38084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>
            <a:stCxn id="27" idx="4"/>
          </p:cNvCxnSpPr>
          <p:nvPr/>
        </p:nvCxnSpPr>
        <p:spPr bwMode="auto">
          <a:xfrm flipH="1">
            <a:off x="6536879" y="3082450"/>
            <a:ext cx="1" cy="37171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Arrow Connector 47"/>
          <p:cNvCxnSpPr>
            <a:stCxn id="34" idx="4"/>
          </p:cNvCxnSpPr>
          <p:nvPr/>
        </p:nvCxnSpPr>
        <p:spPr bwMode="auto">
          <a:xfrm flipH="1">
            <a:off x="8268889" y="3082450"/>
            <a:ext cx="2746" cy="36560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3" name="Group 52"/>
          <p:cNvGrpSpPr/>
          <p:nvPr/>
        </p:nvGrpSpPr>
        <p:grpSpPr>
          <a:xfrm flipH="1">
            <a:off x="1691918" y="4697620"/>
            <a:ext cx="473950" cy="471623"/>
            <a:chOff x="4995561" y="2319053"/>
            <a:chExt cx="599047" cy="615254"/>
          </a:xfrm>
          <a:solidFill>
            <a:srgbClr val="FBFBF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/>
                <p:cNvSpPr/>
                <p:nvPr/>
              </p:nvSpPr>
              <p:spPr bwMode="auto">
                <a:xfrm>
                  <a:off x="4995561" y="2319053"/>
                  <a:ext cx="599047" cy="615254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⋇</m:t>
                        </m:r>
                        <m:r>
                          <a:rPr lang="nb-NO" sz="14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</m:oMath>
                    </m:oMathPara>
                  </a14:m>
                  <a:endParaRPr lang="en-US" sz="14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1" name="Rectangle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95561" y="2319053"/>
                  <a:ext cx="599047" cy="615254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5117027" y="2506164"/>
                  <a:ext cx="238547" cy="284859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14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7027" y="2506164"/>
                  <a:ext cx="238547" cy="284859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19355" r="-12903" b="-555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5" name="Straight Arrow Connector 54"/>
          <p:cNvCxnSpPr>
            <a:endCxn id="51" idx="0"/>
          </p:cNvCxnSpPr>
          <p:nvPr/>
        </p:nvCxnSpPr>
        <p:spPr bwMode="auto">
          <a:xfrm flipH="1">
            <a:off x="1928893" y="3735817"/>
            <a:ext cx="210" cy="96180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Arrow Connector 58"/>
          <p:cNvCxnSpPr>
            <a:endCxn id="186" idx="0"/>
          </p:cNvCxnSpPr>
          <p:nvPr/>
        </p:nvCxnSpPr>
        <p:spPr bwMode="auto">
          <a:xfrm>
            <a:off x="3359472" y="3735817"/>
            <a:ext cx="1655" cy="40892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ounded Rectangle 66"/>
              <p:cNvSpPr/>
              <p:nvPr/>
            </p:nvSpPr>
            <p:spPr bwMode="auto">
              <a:xfrm flipH="1">
                <a:off x="2948356" y="3452952"/>
                <a:ext cx="822233" cy="282865"/>
              </a:xfrm>
              <a:prstGeom prst="round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7" name="Rounded 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948356" y="3452952"/>
                <a:ext cx="822233" cy="282865"/>
              </a:xfrm>
              <a:prstGeom prst="round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roup 68"/>
          <p:cNvGrpSpPr/>
          <p:nvPr/>
        </p:nvGrpSpPr>
        <p:grpSpPr>
          <a:xfrm flipH="1">
            <a:off x="3122497" y="4697146"/>
            <a:ext cx="473950" cy="471623"/>
            <a:chOff x="5010553" y="2282978"/>
            <a:chExt cx="599047" cy="615254"/>
          </a:xfrm>
          <a:solidFill>
            <a:srgbClr val="FBFBF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/>
                <p:cNvSpPr/>
                <p:nvPr/>
              </p:nvSpPr>
              <p:spPr bwMode="auto">
                <a:xfrm>
                  <a:off x="5010553" y="2282978"/>
                  <a:ext cx="599047" cy="615254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⋇</m:t>
                        </m:r>
                        <m:r>
                          <a:rPr lang="nb-NO" sz="14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</m:oMath>
                    </m:oMathPara>
                  </a14:m>
                  <a:endParaRPr lang="en-US" sz="14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0" name="Rectangle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010553" y="2282978"/>
                  <a:ext cx="599047" cy="615254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5125303" y="2470366"/>
                  <a:ext cx="238547" cy="284859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14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5303" y="2470366"/>
                  <a:ext cx="238547" cy="284859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19355" r="-12903" b="-555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4" name="Straight Arrow Connector 73"/>
          <p:cNvCxnSpPr>
            <a:stCxn id="186" idx="4"/>
            <a:endCxn id="70" idx="0"/>
          </p:cNvCxnSpPr>
          <p:nvPr/>
        </p:nvCxnSpPr>
        <p:spPr bwMode="auto">
          <a:xfrm flipH="1">
            <a:off x="3359472" y="4387214"/>
            <a:ext cx="1655" cy="3099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Arrow Connector 80"/>
          <p:cNvCxnSpPr>
            <a:endCxn id="149" idx="0"/>
          </p:cNvCxnSpPr>
          <p:nvPr/>
        </p:nvCxnSpPr>
        <p:spPr bwMode="auto">
          <a:xfrm>
            <a:off x="4806999" y="3742028"/>
            <a:ext cx="0" cy="39177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2" name="Group 81"/>
          <p:cNvGrpSpPr/>
          <p:nvPr/>
        </p:nvGrpSpPr>
        <p:grpSpPr>
          <a:xfrm flipH="1">
            <a:off x="4570024" y="4697146"/>
            <a:ext cx="473950" cy="471623"/>
            <a:chOff x="4995561" y="2263552"/>
            <a:chExt cx="599047" cy="615254"/>
          </a:xfrm>
          <a:solidFill>
            <a:srgbClr val="FBFBF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/>
                <p:cNvSpPr/>
                <p:nvPr/>
              </p:nvSpPr>
              <p:spPr bwMode="auto">
                <a:xfrm>
                  <a:off x="4995561" y="2263552"/>
                  <a:ext cx="599047" cy="615254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⋇</m:t>
                        </m:r>
                        <m:r>
                          <a:rPr lang="nb-NO" sz="14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</m:oMath>
                    </m:oMathPara>
                  </a14:m>
                  <a:endParaRPr lang="en-US" sz="14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3" name="Rectangle 8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95561" y="2263552"/>
                  <a:ext cx="599047" cy="615254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5112752" y="2442889"/>
                  <a:ext cx="238547" cy="284859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14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2752" y="2442889"/>
                  <a:ext cx="238547" cy="284859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19355" r="-12903" b="-555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5" name="Straight Arrow Connector 84"/>
          <p:cNvCxnSpPr>
            <a:stCxn id="149" idx="4"/>
            <a:endCxn id="83" idx="0"/>
          </p:cNvCxnSpPr>
          <p:nvPr/>
        </p:nvCxnSpPr>
        <p:spPr bwMode="auto">
          <a:xfrm>
            <a:off x="4806999" y="4376268"/>
            <a:ext cx="0" cy="32087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Arrow Connector 87"/>
          <p:cNvCxnSpPr>
            <a:endCxn id="187" idx="0"/>
          </p:cNvCxnSpPr>
          <p:nvPr/>
        </p:nvCxnSpPr>
        <p:spPr bwMode="auto">
          <a:xfrm>
            <a:off x="6536879" y="3737034"/>
            <a:ext cx="1196" cy="3993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9" name="Group 88"/>
          <p:cNvGrpSpPr/>
          <p:nvPr/>
        </p:nvGrpSpPr>
        <p:grpSpPr>
          <a:xfrm flipH="1">
            <a:off x="6301101" y="4694698"/>
            <a:ext cx="473950" cy="471623"/>
            <a:chOff x="4995561" y="2263551"/>
            <a:chExt cx="599047" cy="615254"/>
          </a:xfrm>
          <a:solidFill>
            <a:srgbClr val="FBFBF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Rectangle 89"/>
                <p:cNvSpPr/>
                <p:nvPr/>
              </p:nvSpPr>
              <p:spPr bwMode="auto">
                <a:xfrm>
                  <a:off x="4995561" y="2263551"/>
                  <a:ext cx="599047" cy="615254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⋇</m:t>
                        </m:r>
                        <m:r>
                          <a:rPr lang="nb-NO" sz="14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</m:oMath>
                    </m:oMathPara>
                  </a14:m>
                  <a:endParaRPr lang="en-US" sz="14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0" name="Rectangle 8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95561" y="2263551"/>
                  <a:ext cx="599047" cy="615254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5115078" y="2444478"/>
                  <a:ext cx="238547" cy="284859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14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5078" y="2444478"/>
                  <a:ext cx="238547" cy="284859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19355" r="-12903" b="-555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92" name="Straight Arrow Connector 91"/>
          <p:cNvCxnSpPr>
            <a:stCxn id="187" idx="4"/>
            <a:endCxn id="90" idx="0"/>
          </p:cNvCxnSpPr>
          <p:nvPr/>
        </p:nvCxnSpPr>
        <p:spPr bwMode="auto">
          <a:xfrm>
            <a:off x="6538075" y="4378834"/>
            <a:ext cx="0" cy="31586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Straight Arrow Connector 94"/>
          <p:cNvCxnSpPr>
            <a:endCxn id="191" idx="0"/>
          </p:cNvCxnSpPr>
          <p:nvPr/>
        </p:nvCxnSpPr>
        <p:spPr bwMode="auto">
          <a:xfrm>
            <a:off x="8268889" y="3730920"/>
            <a:ext cx="2793" cy="40696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96" name="Group 95"/>
          <p:cNvGrpSpPr/>
          <p:nvPr/>
        </p:nvGrpSpPr>
        <p:grpSpPr>
          <a:xfrm flipH="1">
            <a:off x="8034707" y="4694437"/>
            <a:ext cx="473950" cy="471623"/>
            <a:chOff x="4995561" y="2263551"/>
            <a:chExt cx="599047" cy="615254"/>
          </a:xfrm>
          <a:solidFill>
            <a:srgbClr val="FBFBF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Rectangle 96"/>
                <p:cNvSpPr/>
                <p:nvPr/>
              </p:nvSpPr>
              <p:spPr bwMode="auto">
                <a:xfrm>
                  <a:off x="4995561" y="2263551"/>
                  <a:ext cx="599047" cy="615254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⋇</m:t>
                        </m:r>
                        <m:r>
                          <a:rPr lang="nb-NO" sz="14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</m:oMath>
                    </m:oMathPara>
                  </a14:m>
                  <a:endParaRPr lang="en-US" sz="14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7" name="Rectangle 9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95561" y="2263551"/>
                  <a:ext cx="599047" cy="615254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5117027" y="2436394"/>
                  <a:ext cx="238547" cy="284859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14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7027" y="2436394"/>
                  <a:ext cx="238547" cy="284859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19355" r="-12903" b="-555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99" name="Straight Arrow Connector 98"/>
          <p:cNvCxnSpPr>
            <a:stCxn id="191" idx="4"/>
            <a:endCxn id="97" idx="0"/>
          </p:cNvCxnSpPr>
          <p:nvPr/>
        </p:nvCxnSpPr>
        <p:spPr bwMode="auto">
          <a:xfrm>
            <a:off x="8271682" y="4380353"/>
            <a:ext cx="0" cy="31408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" name="Elbow Connector 100"/>
          <p:cNvCxnSpPr>
            <a:stCxn id="51" idx="1"/>
            <a:endCxn id="186" idx="6"/>
          </p:cNvCxnSpPr>
          <p:nvPr/>
        </p:nvCxnSpPr>
        <p:spPr bwMode="auto">
          <a:xfrm flipV="1">
            <a:off x="2165868" y="4265980"/>
            <a:ext cx="1073891" cy="66745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" name="Elbow Connector 104"/>
          <p:cNvCxnSpPr>
            <a:stCxn id="70" idx="1"/>
            <a:endCxn id="149" idx="6"/>
          </p:cNvCxnSpPr>
          <p:nvPr/>
        </p:nvCxnSpPr>
        <p:spPr bwMode="auto">
          <a:xfrm flipV="1">
            <a:off x="3596447" y="4255033"/>
            <a:ext cx="1089183" cy="677923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" name="Elbow Connector 108"/>
          <p:cNvCxnSpPr>
            <a:stCxn id="83" idx="1"/>
            <a:endCxn id="187" idx="6"/>
          </p:cNvCxnSpPr>
          <p:nvPr/>
        </p:nvCxnSpPr>
        <p:spPr bwMode="auto">
          <a:xfrm flipV="1">
            <a:off x="5043974" y="4257600"/>
            <a:ext cx="1372733" cy="67535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" name="Elbow Connector 111"/>
          <p:cNvCxnSpPr>
            <a:stCxn id="90" idx="1"/>
            <a:endCxn id="191" idx="6"/>
          </p:cNvCxnSpPr>
          <p:nvPr/>
        </p:nvCxnSpPr>
        <p:spPr bwMode="auto">
          <a:xfrm flipV="1">
            <a:off x="6775050" y="4259118"/>
            <a:ext cx="1375263" cy="67139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6" name="Flowchart: Or 115"/>
          <p:cNvSpPr/>
          <p:nvPr/>
        </p:nvSpPr>
        <p:spPr bwMode="auto">
          <a:xfrm>
            <a:off x="9877663" y="4139751"/>
            <a:ext cx="243127" cy="242469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solidFill>
                <a:schemeClr val="bg1">
                  <a:lumMod val="95000"/>
                </a:schemeClr>
              </a:solidFill>
              <a:latin typeface="Cambria Math" panose="02040503050406030204" pitchFamily="18" charset="0"/>
            </a:endParaRPr>
          </a:p>
        </p:txBody>
      </p:sp>
      <p:cxnSp>
        <p:nvCxnSpPr>
          <p:cNvPr id="117" name="Straight Arrow Connector 116"/>
          <p:cNvCxnSpPr>
            <a:endCxn id="116" idx="0"/>
          </p:cNvCxnSpPr>
          <p:nvPr/>
        </p:nvCxnSpPr>
        <p:spPr bwMode="auto">
          <a:xfrm>
            <a:off x="9996733" y="3737034"/>
            <a:ext cx="2493" cy="40271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8" name="Group 117"/>
          <p:cNvGrpSpPr/>
          <p:nvPr/>
        </p:nvGrpSpPr>
        <p:grpSpPr>
          <a:xfrm flipH="1">
            <a:off x="9762252" y="4678887"/>
            <a:ext cx="473950" cy="471623"/>
            <a:chOff x="4995561" y="2263551"/>
            <a:chExt cx="599047" cy="615254"/>
          </a:xfrm>
          <a:solidFill>
            <a:srgbClr val="FBFBF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Rectangle 118"/>
                <p:cNvSpPr/>
                <p:nvPr/>
              </p:nvSpPr>
              <p:spPr bwMode="auto">
                <a:xfrm>
                  <a:off x="4995561" y="2263551"/>
                  <a:ext cx="599047" cy="615254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⋇</m:t>
                        </m:r>
                        <m:r>
                          <a:rPr lang="nb-NO" sz="14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</m:oMath>
                    </m:oMathPara>
                  </a14:m>
                  <a:endParaRPr lang="en-US" sz="14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9" name="Rectangle 1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95561" y="2263551"/>
                  <a:ext cx="599047" cy="615254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TextBox 119"/>
                <p:cNvSpPr txBox="1"/>
                <p:nvPr/>
              </p:nvSpPr>
              <p:spPr>
                <a:xfrm>
                  <a:off x="5117527" y="2436394"/>
                  <a:ext cx="238547" cy="284859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14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20" name="TextBox 1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7527" y="2436394"/>
                  <a:ext cx="238547" cy="284859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19355" r="-12903" b="-555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21" name="Straight Arrow Connector 120"/>
          <p:cNvCxnSpPr>
            <a:stCxn id="116" idx="4"/>
            <a:endCxn id="119" idx="0"/>
          </p:cNvCxnSpPr>
          <p:nvPr/>
        </p:nvCxnSpPr>
        <p:spPr bwMode="auto">
          <a:xfrm>
            <a:off x="9999226" y="4382219"/>
            <a:ext cx="0" cy="29666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Elbow Connector 125"/>
          <p:cNvCxnSpPr>
            <a:stCxn id="97" idx="1"/>
            <a:endCxn id="116" idx="2"/>
          </p:cNvCxnSpPr>
          <p:nvPr/>
        </p:nvCxnSpPr>
        <p:spPr bwMode="auto">
          <a:xfrm flipV="1">
            <a:off x="8508657" y="4260985"/>
            <a:ext cx="1369006" cy="669263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9" name="Flowchart: Or 148"/>
          <p:cNvSpPr/>
          <p:nvPr/>
        </p:nvSpPr>
        <p:spPr bwMode="auto">
          <a:xfrm flipH="1">
            <a:off x="4685631" y="4133799"/>
            <a:ext cx="242737" cy="242469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solidFill>
                <a:schemeClr val="bg1">
                  <a:lumMod val="95000"/>
                </a:schemeClr>
              </a:solidFill>
              <a:latin typeface="Cambria Math" panose="02040503050406030204" pitchFamily="18" charset="0"/>
            </a:endParaRPr>
          </a:p>
        </p:txBody>
      </p:sp>
      <p:sp>
        <p:nvSpPr>
          <p:cNvPr id="186" name="Flowchart: Or 185"/>
          <p:cNvSpPr/>
          <p:nvPr/>
        </p:nvSpPr>
        <p:spPr bwMode="auto">
          <a:xfrm flipH="1">
            <a:off x="3239759" y="4144745"/>
            <a:ext cx="242737" cy="242469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solidFill>
                <a:schemeClr val="bg1">
                  <a:lumMod val="95000"/>
                </a:schemeClr>
              </a:solidFill>
              <a:latin typeface="Cambria Math" panose="02040503050406030204" pitchFamily="18" charset="0"/>
            </a:endParaRPr>
          </a:p>
        </p:txBody>
      </p:sp>
      <p:sp>
        <p:nvSpPr>
          <p:cNvPr id="187" name="Flowchart: Or 186"/>
          <p:cNvSpPr/>
          <p:nvPr/>
        </p:nvSpPr>
        <p:spPr bwMode="auto">
          <a:xfrm flipH="1">
            <a:off x="6416707" y="4136366"/>
            <a:ext cx="242737" cy="242469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solidFill>
                <a:schemeClr val="bg1">
                  <a:lumMod val="95000"/>
                </a:schemeClr>
              </a:solidFill>
              <a:latin typeface="Cambria Math" panose="02040503050406030204" pitchFamily="18" charset="0"/>
            </a:endParaRPr>
          </a:p>
        </p:txBody>
      </p:sp>
      <p:sp>
        <p:nvSpPr>
          <p:cNvPr id="191" name="Flowchart: Or 190"/>
          <p:cNvSpPr/>
          <p:nvPr/>
        </p:nvSpPr>
        <p:spPr bwMode="auto">
          <a:xfrm flipH="1">
            <a:off x="8150314" y="4137884"/>
            <a:ext cx="242737" cy="242469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solidFill>
                <a:schemeClr val="bg1">
                  <a:lumMod val="95000"/>
                </a:schemeClr>
              </a:solidFill>
              <a:latin typeface="Cambria Math" panose="02040503050406030204" pitchFamily="18" charset="0"/>
            </a:endParaRPr>
          </a:p>
        </p:txBody>
      </p:sp>
      <p:sp>
        <p:nvSpPr>
          <p:cNvPr id="203" name="Flowchart: Or 202"/>
          <p:cNvSpPr/>
          <p:nvPr/>
        </p:nvSpPr>
        <p:spPr bwMode="auto">
          <a:xfrm>
            <a:off x="9877663" y="5499507"/>
            <a:ext cx="243127" cy="242469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solidFill>
                <a:schemeClr val="bg1">
                  <a:lumMod val="95000"/>
                </a:schemeClr>
              </a:solidFill>
              <a:latin typeface="Cambria Math" panose="02040503050406030204" pitchFamily="18" charset="0"/>
            </a:endParaRPr>
          </a:p>
        </p:txBody>
      </p:sp>
      <p:cxnSp>
        <p:nvCxnSpPr>
          <p:cNvPr id="204" name="Straight Arrow Connector 203"/>
          <p:cNvCxnSpPr>
            <a:stCxn id="119" idx="2"/>
            <a:endCxn id="203" idx="0"/>
          </p:cNvCxnSpPr>
          <p:nvPr/>
        </p:nvCxnSpPr>
        <p:spPr bwMode="auto">
          <a:xfrm>
            <a:off x="9999226" y="5150510"/>
            <a:ext cx="0" cy="34899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TextBox 206"/>
              <p:cNvSpPr txBox="1"/>
              <p:nvPr/>
            </p:nvSpPr>
            <p:spPr>
              <a:xfrm>
                <a:off x="9642289" y="6048438"/>
                <a:ext cx="71203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6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7" name="TextBox 2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2289" y="6048438"/>
                <a:ext cx="712038" cy="338554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3" name="Straight Arrow Connector 222"/>
          <p:cNvCxnSpPr>
            <a:stCxn id="203" idx="4"/>
            <a:endCxn id="207" idx="0"/>
          </p:cNvCxnSpPr>
          <p:nvPr/>
        </p:nvCxnSpPr>
        <p:spPr bwMode="auto">
          <a:xfrm flipH="1">
            <a:off x="9998308" y="5741976"/>
            <a:ext cx="919" cy="30646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7" name="TextBox 256"/>
              <p:cNvSpPr txBox="1"/>
              <p:nvPr/>
            </p:nvSpPr>
            <p:spPr>
              <a:xfrm>
                <a:off x="10352752" y="5456972"/>
                <a:ext cx="29383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16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7" name="TextBox 2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2752" y="5456972"/>
                <a:ext cx="293833" cy="338554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8" name="Straight Arrow Connector 257"/>
          <p:cNvCxnSpPr>
            <a:stCxn id="257" idx="1"/>
            <a:endCxn id="203" idx="6"/>
          </p:cNvCxnSpPr>
          <p:nvPr/>
        </p:nvCxnSpPr>
        <p:spPr bwMode="auto">
          <a:xfrm flipH="1" flipV="1">
            <a:off x="10120790" y="5620742"/>
            <a:ext cx="231962" cy="550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/>
              <p:cNvSpPr/>
              <p:nvPr/>
            </p:nvSpPr>
            <p:spPr bwMode="auto">
              <a:xfrm flipH="1">
                <a:off x="4395883" y="3459163"/>
                <a:ext cx="822233" cy="282865"/>
              </a:xfrm>
              <a:prstGeom prst="round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ounded 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395883" y="3459163"/>
                <a:ext cx="822233" cy="282865"/>
              </a:xfrm>
              <a:prstGeom prst="roundRect">
                <a:avLst/>
              </a:prstGeom>
              <a:blipFill rotWithShape="0">
                <a:blip r:embed="rId27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/>
              <p:cNvSpPr/>
              <p:nvPr/>
            </p:nvSpPr>
            <p:spPr bwMode="auto">
              <a:xfrm flipH="1">
                <a:off x="6125763" y="3454168"/>
                <a:ext cx="822233" cy="282865"/>
              </a:xfrm>
              <a:prstGeom prst="round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Rounded 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125763" y="3454168"/>
                <a:ext cx="822233" cy="282865"/>
              </a:xfrm>
              <a:prstGeom prst="roundRect">
                <a:avLst/>
              </a:prstGeom>
              <a:blipFill rotWithShape="0">
                <a:blip r:embed="rId28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ounded Rectangle 46"/>
              <p:cNvSpPr/>
              <p:nvPr/>
            </p:nvSpPr>
            <p:spPr bwMode="auto">
              <a:xfrm flipH="1">
                <a:off x="7857773" y="3448055"/>
                <a:ext cx="822233" cy="282865"/>
              </a:xfrm>
              <a:prstGeom prst="round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Rounded 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857773" y="3448055"/>
                <a:ext cx="822233" cy="282865"/>
              </a:xfrm>
              <a:prstGeom prst="roundRect">
                <a:avLst/>
              </a:prstGeom>
              <a:blipFill rotWithShape="0">
                <a:blip r:embed="rId29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ounded Rectangle 49"/>
              <p:cNvSpPr/>
              <p:nvPr/>
            </p:nvSpPr>
            <p:spPr bwMode="auto">
              <a:xfrm flipH="1">
                <a:off x="1517987" y="3452952"/>
                <a:ext cx="822233" cy="282865"/>
              </a:xfrm>
              <a:prstGeom prst="round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Rounded 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517987" y="3452952"/>
                <a:ext cx="822233" cy="282865"/>
              </a:xfrm>
              <a:prstGeom prst="roundRect">
                <a:avLst/>
              </a:prstGeom>
              <a:blipFill rotWithShape="0">
                <a:blip r:embed="rId30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Rounded Rectangle 114"/>
              <p:cNvSpPr/>
              <p:nvPr/>
            </p:nvSpPr>
            <p:spPr bwMode="auto">
              <a:xfrm flipH="1">
                <a:off x="9505166" y="3454168"/>
                <a:ext cx="983136" cy="282865"/>
              </a:xfrm>
              <a:prstGeom prst="round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sz="14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US" sz="1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5" name="Rounded Rectangle 1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9505166" y="3454168"/>
                <a:ext cx="983136" cy="282865"/>
              </a:xfrm>
              <a:prstGeom prst="roundRect">
                <a:avLst/>
              </a:prstGeom>
              <a:blipFill rotWithShape="0">
                <a:blip r:embed="rId31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Rounded Rectangle 79"/>
          <p:cNvSpPr/>
          <p:nvPr/>
        </p:nvSpPr>
        <p:spPr bwMode="auto">
          <a:xfrm>
            <a:off x="3116236" y="1303049"/>
            <a:ext cx="6155780" cy="2621434"/>
          </a:xfrm>
          <a:prstGeom prst="roundRect">
            <a:avLst/>
          </a:prstGeom>
          <a:noFill/>
          <a:ln>
            <a:prstDash val="dash"/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/>
              <a:t>CTR-mode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538842" y="1615426"/>
                <a:ext cx="145033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600">
                          <a:latin typeface="Cambria Math" panose="02040503050406030204" pitchFamily="18" charset="0"/>
                        </a:rPr>
                        <m:t>ctr</m:t>
                      </m:r>
                      <m:r>
                        <a:rPr lang="nb-NO" sz="16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m:rPr>
                          <m:lit/>
                        </m:rPr>
                        <a:rPr lang="nb-NO" sz="1600" i="1">
                          <a:latin typeface="Cambria Math" panose="02040503050406030204" pitchFamily="18" charset="0"/>
                        </a:rPr>
                        <m:t>||</m:t>
                      </m:r>
                      <m:sSup>
                        <m:s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31</m:t>
                          </m:r>
                        </m:sup>
                      </m:sSup>
                      <m:r>
                        <a:rPr lang="nb-NO" sz="1600" i="1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nb-NO" sz="1600" dirty="0"/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842" y="1615426"/>
                <a:ext cx="1450333" cy="338554"/>
              </a:xfrm>
              <a:prstGeom prst="rect">
                <a:avLst/>
              </a:prstGeom>
              <a:blipFill rotWithShape="0">
                <a:blip r:embed="rId32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992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GCM – Galois/Counter Mode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 bwMode="auto">
              <a:xfrm flipH="1">
                <a:off x="3508387" y="2815660"/>
                <a:ext cx="822233" cy="282865"/>
              </a:xfrm>
              <a:prstGeom prst="round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3508387" y="2815660"/>
                <a:ext cx="822233" cy="282865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 flipH="1">
                <a:off x="4569621" y="2047514"/>
                <a:ext cx="476261" cy="444735"/>
              </a:xfrm>
              <a:prstGeom prst="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6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569621" y="2047514"/>
                <a:ext cx="476261" cy="44473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 flipH="1">
            <a:off x="4503768" y="1447853"/>
            <a:ext cx="607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ctr+1</a:t>
            </a:r>
          </a:p>
        </p:txBody>
      </p:sp>
      <p:sp>
        <p:nvSpPr>
          <p:cNvPr id="7" name="Flowchart: Or 6"/>
          <p:cNvSpPr/>
          <p:nvPr/>
        </p:nvSpPr>
        <p:spPr bwMode="auto">
          <a:xfrm flipH="1">
            <a:off x="4686383" y="2835851"/>
            <a:ext cx="242737" cy="242469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solidFill>
                <a:schemeClr val="bg1">
                  <a:lumMod val="95000"/>
                </a:schemeClr>
              </a:solidFill>
              <a:latin typeface="Cambria Math" panose="02040503050406030204" pitchFamily="18" charset="0"/>
            </a:endParaRPr>
          </a:p>
        </p:txBody>
      </p:sp>
      <p:cxnSp>
        <p:nvCxnSpPr>
          <p:cNvPr id="8" name="Straight Arrow Connector 7"/>
          <p:cNvCxnSpPr>
            <a:stCxn id="6" idx="2"/>
            <a:endCxn id="5" idx="0"/>
          </p:cNvCxnSpPr>
          <p:nvPr/>
        </p:nvCxnSpPr>
        <p:spPr bwMode="auto">
          <a:xfrm>
            <a:off x="4807750" y="1755630"/>
            <a:ext cx="1" cy="29188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>
            <a:stCxn id="5" idx="2"/>
            <a:endCxn id="7" idx="0"/>
          </p:cNvCxnSpPr>
          <p:nvPr/>
        </p:nvCxnSpPr>
        <p:spPr bwMode="auto">
          <a:xfrm>
            <a:off x="4807751" y="2492249"/>
            <a:ext cx="0" cy="34360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>
            <a:endCxn id="7" idx="6"/>
          </p:cNvCxnSpPr>
          <p:nvPr/>
        </p:nvCxnSpPr>
        <p:spPr bwMode="auto">
          <a:xfrm flipV="1">
            <a:off x="4330619" y="2957086"/>
            <a:ext cx="355763" cy="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/>
              <p:cNvSpPr/>
              <p:nvPr/>
            </p:nvSpPr>
            <p:spPr bwMode="auto">
              <a:xfrm flipH="1">
                <a:off x="5273081" y="2819783"/>
                <a:ext cx="809062" cy="282865"/>
              </a:xfrm>
              <a:prstGeom prst="round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273081" y="2819783"/>
                <a:ext cx="809062" cy="282865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 bwMode="auto">
              <a:xfrm flipH="1">
                <a:off x="6301101" y="2047514"/>
                <a:ext cx="473950" cy="444735"/>
              </a:xfrm>
              <a:prstGeom prst="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6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301101" y="2047514"/>
                <a:ext cx="473950" cy="44473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 flipH="1">
            <a:off x="6234338" y="1446777"/>
            <a:ext cx="607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ctr+2</a:t>
            </a:r>
          </a:p>
        </p:txBody>
      </p:sp>
      <p:sp>
        <p:nvSpPr>
          <p:cNvPr id="27" name="Flowchart: Or 26"/>
          <p:cNvSpPr/>
          <p:nvPr/>
        </p:nvSpPr>
        <p:spPr bwMode="auto">
          <a:xfrm>
            <a:off x="6418392" y="2839981"/>
            <a:ext cx="236975" cy="242469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solidFill>
                <a:schemeClr val="bg1">
                  <a:lumMod val="95000"/>
                </a:schemeClr>
              </a:solidFill>
              <a:latin typeface="Cambria Math" panose="02040503050406030204" pitchFamily="18" charset="0"/>
            </a:endParaRPr>
          </a:p>
        </p:txBody>
      </p:sp>
      <p:cxnSp>
        <p:nvCxnSpPr>
          <p:cNvPr id="28" name="Straight Arrow Connector 27"/>
          <p:cNvCxnSpPr>
            <a:stCxn id="26" idx="2"/>
            <a:endCxn id="25" idx="0"/>
          </p:cNvCxnSpPr>
          <p:nvPr/>
        </p:nvCxnSpPr>
        <p:spPr bwMode="auto">
          <a:xfrm flipH="1">
            <a:off x="6538076" y="1754554"/>
            <a:ext cx="244" cy="29296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>
            <a:stCxn id="25" idx="2"/>
            <a:endCxn id="27" idx="0"/>
          </p:cNvCxnSpPr>
          <p:nvPr/>
        </p:nvCxnSpPr>
        <p:spPr bwMode="auto">
          <a:xfrm flipH="1">
            <a:off x="6536880" y="2492249"/>
            <a:ext cx="1195" cy="3477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>
            <a:endCxn id="27" idx="2"/>
          </p:cNvCxnSpPr>
          <p:nvPr/>
        </p:nvCxnSpPr>
        <p:spPr bwMode="auto">
          <a:xfrm>
            <a:off x="6082143" y="2961216"/>
            <a:ext cx="336249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/>
              <p:cNvSpPr/>
              <p:nvPr/>
            </p:nvSpPr>
            <p:spPr bwMode="auto">
              <a:xfrm flipH="1">
                <a:off x="6993590" y="2819783"/>
                <a:ext cx="818589" cy="282865"/>
              </a:xfrm>
              <a:prstGeom prst="round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Rounded 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993590" y="2819783"/>
                <a:ext cx="818589" cy="282865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 bwMode="auto">
              <a:xfrm flipH="1">
                <a:off x="8031915" y="2050369"/>
                <a:ext cx="473950" cy="444735"/>
              </a:xfrm>
              <a:prstGeom prst="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6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031915" y="2050369"/>
                <a:ext cx="473950" cy="44473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 flipH="1">
            <a:off x="7964907" y="1446777"/>
            <a:ext cx="607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ctr+3</a:t>
            </a:r>
          </a:p>
        </p:txBody>
      </p:sp>
      <p:sp>
        <p:nvSpPr>
          <p:cNvPr id="34" name="Flowchart: Or 33"/>
          <p:cNvSpPr/>
          <p:nvPr/>
        </p:nvSpPr>
        <p:spPr bwMode="auto">
          <a:xfrm>
            <a:off x="8154085" y="2839981"/>
            <a:ext cx="235101" cy="242469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solidFill>
                <a:schemeClr val="bg1">
                  <a:lumMod val="95000"/>
                </a:schemeClr>
              </a:solidFill>
              <a:latin typeface="Cambria Math" panose="02040503050406030204" pitchFamily="18" charset="0"/>
            </a:endParaRPr>
          </a:p>
        </p:txBody>
      </p:sp>
      <p:cxnSp>
        <p:nvCxnSpPr>
          <p:cNvPr id="35" name="Straight Arrow Connector 34"/>
          <p:cNvCxnSpPr>
            <a:stCxn id="33" idx="2"/>
            <a:endCxn id="32" idx="0"/>
          </p:cNvCxnSpPr>
          <p:nvPr/>
        </p:nvCxnSpPr>
        <p:spPr bwMode="auto">
          <a:xfrm>
            <a:off x="8268889" y="1754554"/>
            <a:ext cx="1" cy="29581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Arrow Connector 35"/>
          <p:cNvCxnSpPr>
            <a:stCxn id="32" idx="2"/>
            <a:endCxn id="34" idx="0"/>
          </p:cNvCxnSpPr>
          <p:nvPr/>
        </p:nvCxnSpPr>
        <p:spPr bwMode="auto">
          <a:xfrm>
            <a:off x="8268889" y="2495105"/>
            <a:ext cx="2746" cy="34487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>
            <a:endCxn id="34" idx="2"/>
          </p:cNvCxnSpPr>
          <p:nvPr/>
        </p:nvCxnSpPr>
        <p:spPr bwMode="auto">
          <a:xfrm>
            <a:off x="7812178" y="2961216"/>
            <a:ext cx="34190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Arrow Connector 38"/>
          <p:cNvCxnSpPr>
            <a:stCxn id="7" idx="4"/>
          </p:cNvCxnSpPr>
          <p:nvPr/>
        </p:nvCxnSpPr>
        <p:spPr bwMode="auto">
          <a:xfrm flipH="1">
            <a:off x="4806999" y="3078320"/>
            <a:ext cx="752" cy="38084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>
            <a:stCxn id="27" idx="4"/>
          </p:cNvCxnSpPr>
          <p:nvPr/>
        </p:nvCxnSpPr>
        <p:spPr bwMode="auto">
          <a:xfrm flipH="1">
            <a:off x="6536879" y="3082450"/>
            <a:ext cx="1" cy="37171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Arrow Connector 47"/>
          <p:cNvCxnSpPr>
            <a:stCxn id="34" idx="4"/>
          </p:cNvCxnSpPr>
          <p:nvPr/>
        </p:nvCxnSpPr>
        <p:spPr bwMode="auto">
          <a:xfrm flipH="1">
            <a:off x="8268889" y="3082450"/>
            <a:ext cx="2746" cy="36560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3" name="Group 52"/>
          <p:cNvGrpSpPr/>
          <p:nvPr/>
        </p:nvGrpSpPr>
        <p:grpSpPr>
          <a:xfrm flipH="1">
            <a:off x="1691918" y="4697620"/>
            <a:ext cx="473950" cy="471623"/>
            <a:chOff x="4995561" y="2319053"/>
            <a:chExt cx="599047" cy="6152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/>
                <p:cNvSpPr/>
                <p:nvPr/>
              </p:nvSpPr>
              <p:spPr bwMode="auto">
                <a:xfrm>
                  <a:off x="4995561" y="2319053"/>
                  <a:ext cx="599047" cy="615254"/>
                </a:xfrm>
                <a:prstGeom prst="rect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⋇</m:t>
                        </m:r>
                        <m:r>
                          <a:rPr lang="nb-NO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</m:oMath>
                    </m:oMathPara>
                  </a14:m>
                  <a:endParaRPr lang="en-US" sz="14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Rectangle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95561" y="2319053"/>
                  <a:ext cx="599047" cy="615254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5117027" y="2506164"/>
                  <a:ext cx="238547" cy="2848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14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7027" y="2506164"/>
                  <a:ext cx="238547" cy="284859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20000" r="-14286" b="-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5" name="Straight Arrow Connector 54"/>
          <p:cNvCxnSpPr>
            <a:endCxn id="51" idx="0"/>
          </p:cNvCxnSpPr>
          <p:nvPr/>
        </p:nvCxnSpPr>
        <p:spPr bwMode="auto">
          <a:xfrm flipH="1">
            <a:off x="1928893" y="3735817"/>
            <a:ext cx="210" cy="96180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Arrow Connector 58"/>
          <p:cNvCxnSpPr>
            <a:endCxn id="186" idx="0"/>
          </p:cNvCxnSpPr>
          <p:nvPr/>
        </p:nvCxnSpPr>
        <p:spPr bwMode="auto">
          <a:xfrm>
            <a:off x="3359472" y="3735817"/>
            <a:ext cx="1655" cy="40892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ounded Rectangle 66"/>
              <p:cNvSpPr/>
              <p:nvPr/>
            </p:nvSpPr>
            <p:spPr bwMode="auto">
              <a:xfrm flipH="1">
                <a:off x="2948356" y="3452952"/>
                <a:ext cx="822233" cy="282865"/>
              </a:xfrm>
              <a:prstGeom prst="roundRect">
                <a:avLst/>
              </a:prstGeom>
              <a:solidFill>
                <a:srgbClr val="F9DB8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7" name="Rounded 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948356" y="3452952"/>
                <a:ext cx="822233" cy="282865"/>
              </a:xfrm>
              <a:prstGeom prst="round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roup 68"/>
          <p:cNvGrpSpPr/>
          <p:nvPr/>
        </p:nvGrpSpPr>
        <p:grpSpPr>
          <a:xfrm flipH="1">
            <a:off x="3122497" y="4697146"/>
            <a:ext cx="473950" cy="471623"/>
            <a:chOff x="5010553" y="2282978"/>
            <a:chExt cx="599047" cy="6152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/>
                <p:cNvSpPr/>
                <p:nvPr/>
              </p:nvSpPr>
              <p:spPr bwMode="auto">
                <a:xfrm>
                  <a:off x="5010553" y="2282978"/>
                  <a:ext cx="599047" cy="615254"/>
                </a:xfrm>
                <a:prstGeom prst="rect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⋇</m:t>
                        </m:r>
                        <m:r>
                          <a:rPr lang="nb-NO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</m:oMath>
                    </m:oMathPara>
                  </a14:m>
                  <a:endParaRPr lang="en-US" sz="14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Rectangle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010553" y="2282978"/>
                  <a:ext cx="599047" cy="615254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5125303" y="2470366"/>
                  <a:ext cx="238547" cy="2848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14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5303" y="2470366"/>
                  <a:ext cx="238547" cy="284859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17143" r="-17143" b="-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4" name="Straight Arrow Connector 73"/>
          <p:cNvCxnSpPr>
            <a:stCxn id="186" idx="4"/>
            <a:endCxn id="70" idx="0"/>
          </p:cNvCxnSpPr>
          <p:nvPr/>
        </p:nvCxnSpPr>
        <p:spPr bwMode="auto">
          <a:xfrm flipH="1">
            <a:off x="3359472" y="4387214"/>
            <a:ext cx="1655" cy="3099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Arrow Connector 80"/>
          <p:cNvCxnSpPr>
            <a:endCxn id="149" idx="0"/>
          </p:cNvCxnSpPr>
          <p:nvPr/>
        </p:nvCxnSpPr>
        <p:spPr bwMode="auto">
          <a:xfrm>
            <a:off x="4806999" y="3742028"/>
            <a:ext cx="0" cy="39177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2" name="Group 81"/>
          <p:cNvGrpSpPr/>
          <p:nvPr/>
        </p:nvGrpSpPr>
        <p:grpSpPr>
          <a:xfrm flipH="1">
            <a:off x="4570024" y="4697146"/>
            <a:ext cx="473950" cy="471623"/>
            <a:chOff x="4995561" y="2263552"/>
            <a:chExt cx="599047" cy="6152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/>
                <p:cNvSpPr/>
                <p:nvPr/>
              </p:nvSpPr>
              <p:spPr bwMode="auto">
                <a:xfrm>
                  <a:off x="4995561" y="2263552"/>
                  <a:ext cx="599047" cy="615254"/>
                </a:xfrm>
                <a:prstGeom prst="rect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⋇</m:t>
                        </m:r>
                        <m:r>
                          <a:rPr lang="nb-NO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</m:oMath>
                    </m:oMathPara>
                  </a14:m>
                  <a:endParaRPr lang="en-US" sz="14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83" name="Rectangle 8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95561" y="2263552"/>
                  <a:ext cx="599047" cy="615254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5112752" y="2442889"/>
                  <a:ext cx="238547" cy="2848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14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2752" y="2442889"/>
                  <a:ext cx="238547" cy="284859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l="-20000" r="-14286" b="-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5" name="Straight Arrow Connector 84"/>
          <p:cNvCxnSpPr>
            <a:stCxn id="149" idx="4"/>
            <a:endCxn id="83" idx="0"/>
          </p:cNvCxnSpPr>
          <p:nvPr/>
        </p:nvCxnSpPr>
        <p:spPr bwMode="auto">
          <a:xfrm>
            <a:off x="4806999" y="4376268"/>
            <a:ext cx="0" cy="32087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Arrow Connector 87"/>
          <p:cNvCxnSpPr>
            <a:endCxn id="187" idx="0"/>
          </p:cNvCxnSpPr>
          <p:nvPr/>
        </p:nvCxnSpPr>
        <p:spPr bwMode="auto">
          <a:xfrm>
            <a:off x="6536879" y="3737034"/>
            <a:ext cx="1196" cy="3993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9" name="Group 88"/>
          <p:cNvGrpSpPr/>
          <p:nvPr/>
        </p:nvGrpSpPr>
        <p:grpSpPr>
          <a:xfrm flipH="1">
            <a:off x="6301101" y="4694698"/>
            <a:ext cx="473950" cy="471623"/>
            <a:chOff x="4995561" y="2263551"/>
            <a:chExt cx="599047" cy="6152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Rectangle 89"/>
                <p:cNvSpPr/>
                <p:nvPr/>
              </p:nvSpPr>
              <p:spPr bwMode="auto">
                <a:xfrm>
                  <a:off x="4995561" y="2263551"/>
                  <a:ext cx="599047" cy="615254"/>
                </a:xfrm>
                <a:prstGeom prst="rect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⋇</m:t>
                        </m:r>
                        <m:r>
                          <a:rPr lang="nb-NO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</m:oMath>
                    </m:oMathPara>
                  </a14:m>
                  <a:endParaRPr lang="en-US" sz="14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90" name="Rectangle 8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95561" y="2263551"/>
                  <a:ext cx="599047" cy="615254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5115078" y="2444478"/>
                  <a:ext cx="238547" cy="2848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14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5078" y="2444478"/>
                  <a:ext cx="238547" cy="284859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l="-20000" r="-14286" b="-73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92" name="Straight Arrow Connector 91"/>
          <p:cNvCxnSpPr>
            <a:stCxn id="187" idx="4"/>
            <a:endCxn id="90" idx="0"/>
          </p:cNvCxnSpPr>
          <p:nvPr/>
        </p:nvCxnSpPr>
        <p:spPr bwMode="auto">
          <a:xfrm>
            <a:off x="6538075" y="4378834"/>
            <a:ext cx="0" cy="31586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Straight Arrow Connector 94"/>
          <p:cNvCxnSpPr>
            <a:endCxn id="191" idx="0"/>
          </p:cNvCxnSpPr>
          <p:nvPr/>
        </p:nvCxnSpPr>
        <p:spPr bwMode="auto">
          <a:xfrm>
            <a:off x="8268889" y="3730920"/>
            <a:ext cx="2793" cy="40696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96" name="Group 95"/>
          <p:cNvGrpSpPr/>
          <p:nvPr/>
        </p:nvGrpSpPr>
        <p:grpSpPr>
          <a:xfrm flipH="1">
            <a:off x="8034707" y="4694437"/>
            <a:ext cx="473950" cy="471623"/>
            <a:chOff x="4995561" y="2263551"/>
            <a:chExt cx="599047" cy="6152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Rectangle 96"/>
                <p:cNvSpPr/>
                <p:nvPr/>
              </p:nvSpPr>
              <p:spPr bwMode="auto">
                <a:xfrm>
                  <a:off x="4995561" y="2263551"/>
                  <a:ext cx="599047" cy="615254"/>
                </a:xfrm>
                <a:prstGeom prst="rect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⋇</m:t>
                        </m:r>
                        <m:r>
                          <a:rPr lang="nb-NO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</m:oMath>
                    </m:oMathPara>
                  </a14:m>
                  <a:endParaRPr lang="en-US" sz="14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97" name="Rectangle 9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95561" y="2263551"/>
                  <a:ext cx="599047" cy="615254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5117027" y="2436394"/>
                  <a:ext cx="238547" cy="2848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14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7027" y="2436394"/>
                  <a:ext cx="238547" cy="284859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l="-17143" r="-17143" b="-73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99" name="Straight Arrow Connector 98"/>
          <p:cNvCxnSpPr>
            <a:stCxn id="191" idx="4"/>
            <a:endCxn id="97" idx="0"/>
          </p:cNvCxnSpPr>
          <p:nvPr/>
        </p:nvCxnSpPr>
        <p:spPr bwMode="auto">
          <a:xfrm>
            <a:off x="8271682" y="4380353"/>
            <a:ext cx="0" cy="31408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" name="Elbow Connector 100"/>
          <p:cNvCxnSpPr>
            <a:stCxn id="51" idx="1"/>
            <a:endCxn id="186" idx="6"/>
          </p:cNvCxnSpPr>
          <p:nvPr/>
        </p:nvCxnSpPr>
        <p:spPr bwMode="auto">
          <a:xfrm flipV="1">
            <a:off x="2165868" y="4265980"/>
            <a:ext cx="1073891" cy="66745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" name="Elbow Connector 104"/>
          <p:cNvCxnSpPr>
            <a:stCxn id="70" idx="1"/>
            <a:endCxn id="149" idx="6"/>
          </p:cNvCxnSpPr>
          <p:nvPr/>
        </p:nvCxnSpPr>
        <p:spPr bwMode="auto">
          <a:xfrm flipV="1">
            <a:off x="3596447" y="4255033"/>
            <a:ext cx="1089183" cy="677923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" name="Elbow Connector 108"/>
          <p:cNvCxnSpPr>
            <a:stCxn id="83" idx="1"/>
            <a:endCxn id="187" idx="6"/>
          </p:cNvCxnSpPr>
          <p:nvPr/>
        </p:nvCxnSpPr>
        <p:spPr bwMode="auto">
          <a:xfrm flipV="1">
            <a:off x="5043974" y="4257600"/>
            <a:ext cx="1372733" cy="67535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" name="Elbow Connector 111"/>
          <p:cNvCxnSpPr>
            <a:stCxn id="90" idx="1"/>
            <a:endCxn id="191" idx="6"/>
          </p:cNvCxnSpPr>
          <p:nvPr/>
        </p:nvCxnSpPr>
        <p:spPr bwMode="auto">
          <a:xfrm flipV="1">
            <a:off x="6775050" y="4259118"/>
            <a:ext cx="1375263" cy="67139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6" name="Flowchart: Or 115"/>
          <p:cNvSpPr/>
          <p:nvPr/>
        </p:nvSpPr>
        <p:spPr bwMode="auto">
          <a:xfrm>
            <a:off x="9877663" y="4139751"/>
            <a:ext cx="243127" cy="242469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latin typeface="Cambria Math" panose="02040503050406030204" pitchFamily="18" charset="0"/>
            </a:endParaRPr>
          </a:p>
        </p:txBody>
      </p:sp>
      <p:cxnSp>
        <p:nvCxnSpPr>
          <p:cNvPr id="117" name="Straight Arrow Connector 116"/>
          <p:cNvCxnSpPr>
            <a:endCxn id="116" idx="0"/>
          </p:cNvCxnSpPr>
          <p:nvPr/>
        </p:nvCxnSpPr>
        <p:spPr bwMode="auto">
          <a:xfrm>
            <a:off x="9996733" y="3737034"/>
            <a:ext cx="2493" cy="40271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8" name="Group 117"/>
          <p:cNvGrpSpPr/>
          <p:nvPr/>
        </p:nvGrpSpPr>
        <p:grpSpPr>
          <a:xfrm flipH="1">
            <a:off x="9762252" y="4678887"/>
            <a:ext cx="473950" cy="471623"/>
            <a:chOff x="4995561" y="2263551"/>
            <a:chExt cx="599047" cy="6152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Rectangle 118"/>
                <p:cNvSpPr/>
                <p:nvPr/>
              </p:nvSpPr>
              <p:spPr bwMode="auto">
                <a:xfrm>
                  <a:off x="4995561" y="2263551"/>
                  <a:ext cx="599047" cy="615254"/>
                </a:xfrm>
                <a:prstGeom prst="rect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⋇</m:t>
                        </m:r>
                        <m:r>
                          <a:rPr lang="nb-NO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</m:oMath>
                    </m:oMathPara>
                  </a14:m>
                  <a:endParaRPr lang="en-US" sz="14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19" name="Rectangle 1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95561" y="2263551"/>
                  <a:ext cx="599047" cy="615254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TextBox 119"/>
                <p:cNvSpPr txBox="1"/>
                <p:nvPr/>
              </p:nvSpPr>
              <p:spPr>
                <a:xfrm>
                  <a:off x="5117527" y="2436394"/>
                  <a:ext cx="238547" cy="2848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14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20" name="TextBox 1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7527" y="2436394"/>
                  <a:ext cx="238547" cy="284859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 l="-20000" r="-14286" b="-73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21" name="Straight Arrow Connector 120"/>
          <p:cNvCxnSpPr>
            <a:stCxn id="116" idx="4"/>
            <a:endCxn id="119" idx="0"/>
          </p:cNvCxnSpPr>
          <p:nvPr/>
        </p:nvCxnSpPr>
        <p:spPr bwMode="auto">
          <a:xfrm>
            <a:off x="9999226" y="4382219"/>
            <a:ext cx="0" cy="29666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Elbow Connector 125"/>
          <p:cNvCxnSpPr>
            <a:stCxn id="97" idx="1"/>
            <a:endCxn id="116" idx="2"/>
          </p:cNvCxnSpPr>
          <p:nvPr/>
        </p:nvCxnSpPr>
        <p:spPr bwMode="auto">
          <a:xfrm flipV="1">
            <a:off x="8508657" y="4260985"/>
            <a:ext cx="1369006" cy="669263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9" name="Flowchart: Or 148"/>
          <p:cNvSpPr/>
          <p:nvPr/>
        </p:nvSpPr>
        <p:spPr bwMode="auto">
          <a:xfrm flipH="1">
            <a:off x="4685631" y="4133799"/>
            <a:ext cx="242737" cy="242469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latin typeface="Cambria Math" panose="02040503050406030204" pitchFamily="18" charset="0"/>
            </a:endParaRPr>
          </a:p>
        </p:txBody>
      </p:sp>
      <p:sp>
        <p:nvSpPr>
          <p:cNvPr id="186" name="Flowchart: Or 185"/>
          <p:cNvSpPr/>
          <p:nvPr/>
        </p:nvSpPr>
        <p:spPr bwMode="auto">
          <a:xfrm flipH="1">
            <a:off x="3239759" y="4144745"/>
            <a:ext cx="242737" cy="242469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latin typeface="Cambria Math" panose="02040503050406030204" pitchFamily="18" charset="0"/>
            </a:endParaRPr>
          </a:p>
        </p:txBody>
      </p:sp>
      <p:sp>
        <p:nvSpPr>
          <p:cNvPr id="187" name="Flowchart: Or 186"/>
          <p:cNvSpPr/>
          <p:nvPr/>
        </p:nvSpPr>
        <p:spPr bwMode="auto">
          <a:xfrm flipH="1">
            <a:off x="6416707" y="4136366"/>
            <a:ext cx="242737" cy="242469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latin typeface="Cambria Math" panose="02040503050406030204" pitchFamily="18" charset="0"/>
            </a:endParaRPr>
          </a:p>
        </p:txBody>
      </p:sp>
      <p:sp>
        <p:nvSpPr>
          <p:cNvPr id="191" name="Flowchart: Or 190"/>
          <p:cNvSpPr/>
          <p:nvPr/>
        </p:nvSpPr>
        <p:spPr bwMode="auto">
          <a:xfrm flipH="1">
            <a:off x="8150314" y="4137884"/>
            <a:ext cx="242737" cy="242469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latin typeface="Cambria Math" panose="02040503050406030204" pitchFamily="18" charset="0"/>
            </a:endParaRPr>
          </a:p>
        </p:txBody>
      </p:sp>
      <p:sp>
        <p:nvSpPr>
          <p:cNvPr id="203" name="Flowchart: Or 202"/>
          <p:cNvSpPr/>
          <p:nvPr/>
        </p:nvSpPr>
        <p:spPr bwMode="auto">
          <a:xfrm>
            <a:off x="9877663" y="5499507"/>
            <a:ext cx="243127" cy="242469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latin typeface="Cambria Math" panose="02040503050406030204" pitchFamily="18" charset="0"/>
            </a:endParaRPr>
          </a:p>
        </p:txBody>
      </p:sp>
      <p:cxnSp>
        <p:nvCxnSpPr>
          <p:cNvPr id="204" name="Straight Arrow Connector 203"/>
          <p:cNvCxnSpPr>
            <a:stCxn id="119" idx="2"/>
            <a:endCxn id="203" idx="0"/>
          </p:cNvCxnSpPr>
          <p:nvPr/>
        </p:nvCxnSpPr>
        <p:spPr bwMode="auto">
          <a:xfrm>
            <a:off x="9999226" y="5150510"/>
            <a:ext cx="0" cy="34899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TextBox 206"/>
              <p:cNvSpPr txBox="1"/>
              <p:nvPr/>
            </p:nvSpPr>
            <p:spPr>
              <a:xfrm>
                <a:off x="9642289" y="6048438"/>
                <a:ext cx="71203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7" name="TextBox 2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2289" y="6048438"/>
                <a:ext cx="712038" cy="338554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3" name="Straight Arrow Connector 222"/>
          <p:cNvCxnSpPr>
            <a:stCxn id="203" idx="4"/>
            <a:endCxn id="207" idx="0"/>
          </p:cNvCxnSpPr>
          <p:nvPr/>
        </p:nvCxnSpPr>
        <p:spPr bwMode="auto">
          <a:xfrm flipH="1">
            <a:off x="9998308" y="5741976"/>
            <a:ext cx="919" cy="30646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7" name="TextBox 256"/>
              <p:cNvSpPr txBox="1"/>
              <p:nvPr/>
            </p:nvSpPr>
            <p:spPr>
              <a:xfrm>
                <a:off x="10352752" y="5456972"/>
                <a:ext cx="29383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7" name="TextBox 2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2752" y="5456972"/>
                <a:ext cx="293833" cy="338554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8" name="Straight Arrow Connector 257"/>
          <p:cNvCxnSpPr>
            <a:stCxn id="257" idx="1"/>
            <a:endCxn id="203" idx="6"/>
          </p:cNvCxnSpPr>
          <p:nvPr/>
        </p:nvCxnSpPr>
        <p:spPr bwMode="auto">
          <a:xfrm flipH="1" flipV="1">
            <a:off x="10120790" y="5620742"/>
            <a:ext cx="231962" cy="550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/>
              <p:cNvSpPr/>
              <p:nvPr/>
            </p:nvSpPr>
            <p:spPr bwMode="auto">
              <a:xfrm flipH="1">
                <a:off x="4395883" y="3459163"/>
                <a:ext cx="822233" cy="282865"/>
              </a:xfrm>
              <a:prstGeom prst="round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8" name="Rounded 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395883" y="3459163"/>
                <a:ext cx="822233" cy="282865"/>
              </a:xfrm>
              <a:prstGeom prst="roundRect">
                <a:avLst/>
              </a:prstGeom>
              <a:blipFill rotWithShape="0">
                <a:blip r:embed="rId28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/>
              <p:cNvSpPr/>
              <p:nvPr/>
            </p:nvSpPr>
            <p:spPr bwMode="auto">
              <a:xfrm flipH="1">
                <a:off x="6125763" y="3454168"/>
                <a:ext cx="822233" cy="282865"/>
              </a:xfrm>
              <a:prstGeom prst="round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4" name="Rounded 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125763" y="3454168"/>
                <a:ext cx="822233" cy="282865"/>
              </a:xfrm>
              <a:prstGeom prst="roundRect">
                <a:avLst/>
              </a:prstGeom>
              <a:blipFill rotWithShape="0">
                <a:blip r:embed="rId29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ounded Rectangle 46"/>
              <p:cNvSpPr/>
              <p:nvPr/>
            </p:nvSpPr>
            <p:spPr bwMode="auto">
              <a:xfrm flipH="1">
                <a:off x="7857773" y="3448055"/>
                <a:ext cx="822233" cy="282865"/>
              </a:xfrm>
              <a:prstGeom prst="round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7" name="Rounded 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857773" y="3448055"/>
                <a:ext cx="822233" cy="282865"/>
              </a:xfrm>
              <a:prstGeom prst="roundRect">
                <a:avLst/>
              </a:prstGeom>
              <a:blipFill rotWithShape="0">
                <a:blip r:embed="rId30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ounded Rectangle 49"/>
              <p:cNvSpPr/>
              <p:nvPr/>
            </p:nvSpPr>
            <p:spPr bwMode="auto">
              <a:xfrm flipH="1">
                <a:off x="1517987" y="3452952"/>
                <a:ext cx="822233" cy="282865"/>
              </a:xfrm>
              <a:prstGeom prst="roundRect">
                <a:avLst/>
              </a:prstGeom>
              <a:solidFill>
                <a:srgbClr val="F9DB8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0" name="Rounded 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517987" y="3452952"/>
                <a:ext cx="822233" cy="282865"/>
              </a:xfrm>
              <a:prstGeom prst="roundRect">
                <a:avLst/>
              </a:prstGeom>
              <a:blipFill rotWithShape="0">
                <a:blip r:embed="rId31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Rounded Rectangle 114"/>
              <p:cNvSpPr/>
              <p:nvPr/>
            </p:nvSpPr>
            <p:spPr bwMode="auto">
              <a:xfrm flipH="1">
                <a:off x="9505166" y="3454168"/>
                <a:ext cx="983136" cy="282865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5" name="Rounded Rectangle 1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9505166" y="3454168"/>
                <a:ext cx="983136" cy="282865"/>
              </a:xfrm>
              <a:prstGeom prst="roundRect">
                <a:avLst/>
              </a:prstGeom>
              <a:blipFill rotWithShape="0">
                <a:blip r:embed="rId3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Rounded Rectangle 79"/>
          <p:cNvSpPr/>
          <p:nvPr/>
        </p:nvSpPr>
        <p:spPr bwMode="auto">
          <a:xfrm>
            <a:off x="577806" y="3172640"/>
            <a:ext cx="10852495" cy="3515215"/>
          </a:xfrm>
          <a:prstGeom prst="roundRect">
            <a:avLst/>
          </a:prstGeom>
          <a:noFill/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GMAC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2096780" y="5073921"/>
                <a:ext cx="9271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1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780" y="5073921"/>
                <a:ext cx="927150" cy="307777"/>
              </a:xfrm>
              <a:prstGeom prst="rect">
                <a:avLst/>
              </a:prstGeom>
              <a:blipFill rotWithShape="0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4405642" y="5592463"/>
                <a:ext cx="204036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1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642" y="5592463"/>
                <a:ext cx="2040361" cy="307777"/>
              </a:xfrm>
              <a:prstGeom prst="rect">
                <a:avLst/>
              </a:prstGeom>
              <a:blipFill rotWithShape="0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7568236" y="6336508"/>
                <a:ext cx="3075101" cy="310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nb-NO" sz="1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1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8236" y="6336508"/>
                <a:ext cx="3075101" cy="310150"/>
              </a:xfrm>
              <a:prstGeom prst="rect">
                <a:avLst/>
              </a:prstGeom>
              <a:blipFill rotWithShape="0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3231139" y="5288553"/>
                <a:ext cx="157464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1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1139" y="5288553"/>
                <a:ext cx="1574646" cy="307777"/>
              </a:xfrm>
              <a:prstGeom prst="rect">
                <a:avLst/>
              </a:prstGeom>
              <a:blipFill rotWithShape="0"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5959987" y="5828623"/>
                <a:ext cx="27333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1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987" y="5828623"/>
                <a:ext cx="2733348" cy="307777"/>
              </a:xfrm>
              <a:prstGeom prst="rect">
                <a:avLst/>
              </a:prstGeom>
              <a:blipFill rotWithShape="0"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3" name="Straight Arrow Connector 102"/>
          <p:cNvCxnSpPr>
            <a:stCxn id="93" idx="0"/>
          </p:cNvCxnSpPr>
          <p:nvPr/>
        </p:nvCxnSpPr>
        <p:spPr bwMode="auto">
          <a:xfrm flipV="1">
            <a:off x="5425823" y="5105418"/>
            <a:ext cx="7355" cy="48704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Straight Arrow Connector 103"/>
          <p:cNvCxnSpPr>
            <a:stCxn id="102" idx="0"/>
          </p:cNvCxnSpPr>
          <p:nvPr/>
        </p:nvCxnSpPr>
        <p:spPr bwMode="auto">
          <a:xfrm flipV="1">
            <a:off x="7326661" y="5004363"/>
            <a:ext cx="0" cy="82426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" name="Straight Arrow Connector 105"/>
          <p:cNvCxnSpPr/>
          <p:nvPr/>
        </p:nvCxnSpPr>
        <p:spPr bwMode="auto">
          <a:xfrm flipV="1">
            <a:off x="9033773" y="5100999"/>
            <a:ext cx="1188" cy="114056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106"/>
              <p:cNvSpPr/>
              <p:nvPr/>
            </p:nvSpPr>
            <p:spPr>
              <a:xfrm>
                <a:off x="625852" y="1910833"/>
                <a:ext cx="1552742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128</m:t>
                            </m:r>
                          </m:sup>
                        </m:sSup>
                      </m:e>
                    </m:d>
                  </m:oMath>
                </a14:m>
                <a:r>
                  <a:rPr lang="nb-NO" sz="1600" i="1" dirty="0">
                    <a:latin typeface="Cambria Math" panose="020405030504060302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07" name="Rectangle 1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852" y="1910833"/>
                <a:ext cx="1552742" cy="338554"/>
              </a:xfrm>
              <a:prstGeom prst="rect">
                <a:avLst/>
              </a:prstGeom>
              <a:blipFill rotWithShape="0"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663952" y="2206241"/>
                <a:ext cx="172733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nb-NO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m:rPr>
                          <m:lit/>
                        </m:rPr>
                        <a:rPr lang="nb-NO" sz="1600" i="1">
                          <a:latin typeface="Cambria Math" panose="02040503050406030204" pitchFamily="18" charset="0"/>
                        </a:rPr>
                        <m:t>||</m:t>
                      </m:r>
                      <m:sSup>
                        <m:s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31</m:t>
                          </m:r>
                        </m:sup>
                      </m:sSup>
                      <m:r>
                        <a:rPr lang="nb-NO" sz="1600" i="1">
                          <a:latin typeface="Cambria Math" panose="02040503050406030204" pitchFamily="18" charset="0"/>
                        </a:rPr>
                        <m:t>1)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952" y="2206241"/>
                <a:ext cx="1727332" cy="338554"/>
              </a:xfrm>
              <a:prstGeom prst="rect">
                <a:avLst/>
              </a:prstGeom>
              <a:blipFill rotWithShape="0">
                <a:blip r:embed="rId41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6006245" y="6062640"/>
                <a:ext cx="3990488" cy="310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𝐿𝐻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6245" y="6062640"/>
                <a:ext cx="3990488" cy="310150"/>
              </a:xfrm>
              <a:prstGeom prst="rect">
                <a:avLst/>
              </a:prstGeom>
              <a:blipFill rotWithShape="0"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994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7" grpId="1"/>
      <p:bldP spid="93" grpId="0"/>
      <p:bldP spid="93" grpId="1"/>
      <p:bldP spid="94" grpId="0"/>
      <p:bldP spid="94" grpId="1"/>
      <p:bldP spid="100" grpId="0"/>
      <p:bldP spid="100" grpId="1"/>
      <p:bldP spid="102" grpId="0"/>
      <p:bldP spid="102" grpId="1"/>
      <p:bldP spid="107" grpId="0"/>
      <p:bldP spid="110" grpId="0"/>
      <p:bldP spid="11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GCM – Galois/Counter Mode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43</a:t>
            </a:fld>
            <a:endParaRPr lang="en-US" dirty="0"/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1517987" y="1446777"/>
            <a:ext cx="9128598" cy="4940215"/>
            <a:chOff x="1517987" y="1446777"/>
            <a:chExt cx="9128598" cy="49402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ounded Rectangle 3"/>
                <p:cNvSpPr/>
                <p:nvPr/>
              </p:nvSpPr>
              <p:spPr bwMode="auto">
                <a:xfrm flipH="1">
                  <a:off x="3508387" y="2815660"/>
                  <a:ext cx="822233" cy="282865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" name="Rounded 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3508387" y="2815660"/>
                  <a:ext cx="822233" cy="282865"/>
                </a:xfrm>
                <a:prstGeom prst="round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 bwMode="auto">
                <a:xfrm flipH="1">
                  <a:off x="4569621" y="2047514"/>
                  <a:ext cx="476261" cy="444735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4569621" y="2047514"/>
                  <a:ext cx="476261" cy="44473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TextBox 5"/>
            <p:cNvSpPr txBox="1"/>
            <p:nvPr/>
          </p:nvSpPr>
          <p:spPr>
            <a:xfrm flipH="1">
              <a:off x="4503768" y="1447853"/>
              <a:ext cx="6079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ctr+1</a:t>
              </a:r>
            </a:p>
          </p:txBody>
        </p:sp>
        <p:sp>
          <p:nvSpPr>
            <p:cNvPr id="7" name="Flowchart: Or 6"/>
            <p:cNvSpPr/>
            <p:nvPr/>
          </p:nvSpPr>
          <p:spPr bwMode="auto">
            <a:xfrm flipH="1">
              <a:off x="4686383" y="2835851"/>
              <a:ext cx="242737" cy="242469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8" name="Straight Arrow Connector 7"/>
            <p:cNvCxnSpPr>
              <a:stCxn id="6" idx="2"/>
              <a:endCxn id="5" idx="0"/>
            </p:cNvCxnSpPr>
            <p:nvPr/>
          </p:nvCxnSpPr>
          <p:spPr bwMode="auto">
            <a:xfrm>
              <a:off x="4807750" y="1755630"/>
              <a:ext cx="1" cy="29188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Arrow Connector 12"/>
            <p:cNvCxnSpPr>
              <a:stCxn id="5" idx="2"/>
              <a:endCxn id="7" idx="0"/>
            </p:cNvCxnSpPr>
            <p:nvPr/>
          </p:nvCxnSpPr>
          <p:spPr bwMode="auto">
            <a:xfrm>
              <a:off x="4807751" y="2492249"/>
              <a:ext cx="0" cy="34360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Arrow Connector 15"/>
            <p:cNvCxnSpPr>
              <a:endCxn id="7" idx="6"/>
            </p:cNvCxnSpPr>
            <p:nvPr/>
          </p:nvCxnSpPr>
          <p:spPr bwMode="auto">
            <a:xfrm flipV="1">
              <a:off x="4330619" y="2957086"/>
              <a:ext cx="355763" cy="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ounded Rectangle 23"/>
                <p:cNvSpPr/>
                <p:nvPr/>
              </p:nvSpPr>
              <p:spPr bwMode="auto">
                <a:xfrm flipH="1">
                  <a:off x="5273081" y="2819783"/>
                  <a:ext cx="809062" cy="282865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4" name="Rounded 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5273081" y="2819783"/>
                  <a:ext cx="809062" cy="282865"/>
                </a:xfrm>
                <a:prstGeom prst="round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 bwMode="auto">
                <a:xfrm flipH="1">
                  <a:off x="6301101" y="2047514"/>
                  <a:ext cx="473950" cy="444735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6301101" y="2047514"/>
                  <a:ext cx="473950" cy="44473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TextBox 25"/>
            <p:cNvSpPr txBox="1"/>
            <p:nvPr/>
          </p:nvSpPr>
          <p:spPr>
            <a:xfrm flipH="1">
              <a:off x="6234338" y="1446777"/>
              <a:ext cx="6079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ctr+2</a:t>
              </a:r>
            </a:p>
          </p:txBody>
        </p:sp>
        <p:sp>
          <p:nvSpPr>
            <p:cNvPr id="27" name="Flowchart: Or 26"/>
            <p:cNvSpPr/>
            <p:nvPr/>
          </p:nvSpPr>
          <p:spPr bwMode="auto">
            <a:xfrm>
              <a:off x="6418392" y="2839981"/>
              <a:ext cx="236975" cy="242469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28" name="Straight Arrow Connector 27"/>
            <p:cNvCxnSpPr>
              <a:stCxn id="26" idx="2"/>
              <a:endCxn id="25" idx="0"/>
            </p:cNvCxnSpPr>
            <p:nvPr/>
          </p:nvCxnSpPr>
          <p:spPr bwMode="auto">
            <a:xfrm flipH="1">
              <a:off x="6538076" y="1754554"/>
              <a:ext cx="244" cy="29296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Arrow Connector 28"/>
            <p:cNvCxnSpPr>
              <a:stCxn id="25" idx="2"/>
              <a:endCxn id="27" idx="0"/>
            </p:cNvCxnSpPr>
            <p:nvPr/>
          </p:nvCxnSpPr>
          <p:spPr bwMode="auto">
            <a:xfrm flipH="1">
              <a:off x="6536880" y="2492249"/>
              <a:ext cx="1195" cy="34773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Arrow Connector 29"/>
            <p:cNvCxnSpPr>
              <a:endCxn id="27" idx="2"/>
            </p:cNvCxnSpPr>
            <p:nvPr/>
          </p:nvCxnSpPr>
          <p:spPr bwMode="auto">
            <a:xfrm>
              <a:off x="6082143" y="2961216"/>
              <a:ext cx="336249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ounded Rectangle 30"/>
                <p:cNvSpPr/>
                <p:nvPr/>
              </p:nvSpPr>
              <p:spPr bwMode="auto">
                <a:xfrm flipH="1">
                  <a:off x="6993590" y="2819783"/>
                  <a:ext cx="818589" cy="282865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1" name="Rounded 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6993590" y="2819783"/>
                  <a:ext cx="818589" cy="282865"/>
                </a:xfrm>
                <a:prstGeom prst="round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 bwMode="auto">
                <a:xfrm flipH="1">
                  <a:off x="8031915" y="2050369"/>
                  <a:ext cx="473950" cy="444735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8031915" y="2050369"/>
                  <a:ext cx="473950" cy="44473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32"/>
            <p:cNvSpPr txBox="1"/>
            <p:nvPr/>
          </p:nvSpPr>
          <p:spPr>
            <a:xfrm flipH="1">
              <a:off x="7964907" y="1446777"/>
              <a:ext cx="6079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ctr+3</a:t>
              </a:r>
            </a:p>
          </p:txBody>
        </p:sp>
        <p:sp>
          <p:nvSpPr>
            <p:cNvPr id="34" name="Flowchart: Or 33"/>
            <p:cNvSpPr/>
            <p:nvPr/>
          </p:nvSpPr>
          <p:spPr bwMode="auto">
            <a:xfrm>
              <a:off x="8154085" y="2839981"/>
              <a:ext cx="235101" cy="242469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35" name="Straight Arrow Connector 34"/>
            <p:cNvCxnSpPr>
              <a:stCxn id="33" idx="2"/>
              <a:endCxn id="32" idx="0"/>
            </p:cNvCxnSpPr>
            <p:nvPr/>
          </p:nvCxnSpPr>
          <p:spPr bwMode="auto">
            <a:xfrm>
              <a:off x="8268889" y="1754554"/>
              <a:ext cx="1" cy="29581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Arrow Connector 35"/>
            <p:cNvCxnSpPr>
              <a:stCxn id="32" idx="2"/>
              <a:endCxn id="34" idx="0"/>
            </p:cNvCxnSpPr>
            <p:nvPr/>
          </p:nvCxnSpPr>
          <p:spPr bwMode="auto">
            <a:xfrm>
              <a:off x="8268889" y="2495105"/>
              <a:ext cx="2746" cy="34487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Straight Arrow Connector 36"/>
            <p:cNvCxnSpPr>
              <a:endCxn id="34" idx="2"/>
            </p:cNvCxnSpPr>
            <p:nvPr/>
          </p:nvCxnSpPr>
          <p:spPr bwMode="auto">
            <a:xfrm>
              <a:off x="7812178" y="2961216"/>
              <a:ext cx="341907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Straight Arrow Connector 38"/>
            <p:cNvCxnSpPr>
              <a:stCxn id="7" idx="4"/>
            </p:cNvCxnSpPr>
            <p:nvPr/>
          </p:nvCxnSpPr>
          <p:spPr bwMode="auto">
            <a:xfrm flipH="1">
              <a:off x="4806999" y="3078320"/>
              <a:ext cx="752" cy="38084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Straight Arrow Connector 44"/>
            <p:cNvCxnSpPr>
              <a:stCxn id="27" idx="4"/>
            </p:cNvCxnSpPr>
            <p:nvPr/>
          </p:nvCxnSpPr>
          <p:spPr bwMode="auto">
            <a:xfrm flipH="1">
              <a:off x="6536879" y="3082450"/>
              <a:ext cx="1" cy="37171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Straight Arrow Connector 47"/>
            <p:cNvCxnSpPr>
              <a:stCxn id="34" idx="4"/>
            </p:cNvCxnSpPr>
            <p:nvPr/>
          </p:nvCxnSpPr>
          <p:spPr bwMode="auto">
            <a:xfrm flipH="1">
              <a:off x="8268889" y="3082450"/>
              <a:ext cx="2746" cy="36560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53" name="Group 52"/>
            <p:cNvGrpSpPr/>
            <p:nvPr/>
          </p:nvGrpSpPr>
          <p:grpSpPr>
            <a:xfrm flipH="1">
              <a:off x="1691918" y="4697620"/>
              <a:ext cx="473950" cy="471623"/>
              <a:chOff x="4995561" y="2319053"/>
              <a:chExt cx="599047" cy="61525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Rectangle 50"/>
                  <p:cNvSpPr/>
                  <p:nvPr/>
                </p:nvSpPr>
                <p:spPr bwMode="auto">
                  <a:xfrm>
                    <a:off x="4995561" y="2319053"/>
                    <a:ext cx="599047" cy="615254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⋇</m:t>
                          </m:r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</m:oMath>
                      </m:oMathPara>
                    </a14:m>
                    <a:endParaRPr lang="en-US" sz="14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1" name="Rectangle 5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995561" y="2319053"/>
                    <a:ext cx="599047" cy="615254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5117027" y="2506164"/>
                    <a:ext cx="238547" cy="28485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oMath>
                      </m:oMathPara>
                    </a14:m>
                    <a:endParaRPr lang="en-US" sz="14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2" name="TextBox 5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17027" y="2506164"/>
                    <a:ext cx="238547" cy="284859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l="-20000" r="-14286" b="-75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55" name="Straight Arrow Connector 54"/>
            <p:cNvCxnSpPr>
              <a:endCxn id="51" idx="0"/>
            </p:cNvCxnSpPr>
            <p:nvPr/>
          </p:nvCxnSpPr>
          <p:spPr bwMode="auto">
            <a:xfrm flipH="1">
              <a:off x="1928893" y="3735817"/>
              <a:ext cx="210" cy="96180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Straight Arrow Connector 58"/>
            <p:cNvCxnSpPr>
              <a:endCxn id="186" idx="0"/>
            </p:cNvCxnSpPr>
            <p:nvPr/>
          </p:nvCxnSpPr>
          <p:spPr bwMode="auto">
            <a:xfrm>
              <a:off x="3359472" y="3735817"/>
              <a:ext cx="1655" cy="40892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ounded Rectangle 66"/>
                <p:cNvSpPr/>
                <p:nvPr/>
              </p:nvSpPr>
              <p:spPr bwMode="auto">
                <a:xfrm flipH="1">
                  <a:off x="2948356" y="3452952"/>
                  <a:ext cx="822233" cy="282865"/>
                </a:xfrm>
                <a:prstGeom prst="roundRect">
                  <a:avLst/>
                </a:prstGeom>
                <a:solidFill>
                  <a:srgbClr val="F9DB8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7" name="Rounded Rectangle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2948356" y="3452952"/>
                  <a:ext cx="822233" cy="282865"/>
                </a:xfrm>
                <a:prstGeom prst="round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9" name="Group 68"/>
            <p:cNvGrpSpPr/>
            <p:nvPr/>
          </p:nvGrpSpPr>
          <p:grpSpPr>
            <a:xfrm flipH="1">
              <a:off x="3122497" y="4697146"/>
              <a:ext cx="473950" cy="471623"/>
              <a:chOff x="5010553" y="2282978"/>
              <a:chExt cx="599047" cy="61525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Rectangle 69"/>
                  <p:cNvSpPr/>
                  <p:nvPr/>
                </p:nvSpPr>
                <p:spPr bwMode="auto">
                  <a:xfrm>
                    <a:off x="5010553" y="2282978"/>
                    <a:ext cx="599047" cy="615254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⋇</m:t>
                          </m:r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</m:oMath>
                      </m:oMathPara>
                    </a14:m>
                    <a:endParaRPr lang="en-US" sz="14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0" name="Rectangle 6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010553" y="2282978"/>
                    <a:ext cx="599047" cy="615254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TextBox 70"/>
                  <p:cNvSpPr txBox="1"/>
                  <p:nvPr/>
                </p:nvSpPr>
                <p:spPr>
                  <a:xfrm>
                    <a:off x="5125303" y="2470366"/>
                    <a:ext cx="238547" cy="28485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oMath>
                      </m:oMathPara>
                    </a14:m>
                    <a:endParaRPr lang="en-US" sz="14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1" name="TextBox 7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25303" y="2470366"/>
                    <a:ext cx="238547" cy="284859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 l="-17143" r="-17143" b="-75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74" name="Straight Arrow Connector 73"/>
            <p:cNvCxnSpPr>
              <a:stCxn id="186" idx="4"/>
              <a:endCxn id="70" idx="0"/>
            </p:cNvCxnSpPr>
            <p:nvPr/>
          </p:nvCxnSpPr>
          <p:spPr bwMode="auto">
            <a:xfrm flipH="1">
              <a:off x="3359472" y="4387214"/>
              <a:ext cx="1655" cy="30993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Straight Arrow Connector 80"/>
            <p:cNvCxnSpPr>
              <a:endCxn id="149" idx="0"/>
            </p:cNvCxnSpPr>
            <p:nvPr/>
          </p:nvCxnSpPr>
          <p:spPr bwMode="auto">
            <a:xfrm>
              <a:off x="4806999" y="3742028"/>
              <a:ext cx="0" cy="39177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2" name="Group 81"/>
            <p:cNvGrpSpPr/>
            <p:nvPr/>
          </p:nvGrpSpPr>
          <p:grpSpPr>
            <a:xfrm flipH="1">
              <a:off x="4570024" y="4697146"/>
              <a:ext cx="473950" cy="471623"/>
              <a:chOff x="4995561" y="2263552"/>
              <a:chExt cx="599047" cy="61525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Rectangle 82"/>
                  <p:cNvSpPr/>
                  <p:nvPr/>
                </p:nvSpPr>
                <p:spPr bwMode="auto">
                  <a:xfrm>
                    <a:off x="4995561" y="2263552"/>
                    <a:ext cx="599047" cy="615254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⋇</m:t>
                          </m:r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</m:oMath>
                      </m:oMathPara>
                    </a14:m>
                    <a:endParaRPr lang="en-US" sz="14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3" name="Rectangle 8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995561" y="2263552"/>
                    <a:ext cx="599047" cy="615254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TextBox 83"/>
                  <p:cNvSpPr txBox="1"/>
                  <p:nvPr/>
                </p:nvSpPr>
                <p:spPr>
                  <a:xfrm>
                    <a:off x="5112752" y="2442889"/>
                    <a:ext cx="238547" cy="28485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oMath>
                      </m:oMathPara>
                    </a14:m>
                    <a:endParaRPr lang="en-US" sz="14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4" name="TextBox 8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12752" y="2442889"/>
                    <a:ext cx="238547" cy="284859"/>
                  </a:xfrm>
                  <a:prstGeom prst="rect">
                    <a:avLst/>
                  </a:prstGeom>
                  <a:blipFill rotWithShape="0">
                    <a:blip r:embed="rId18"/>
                    <a:stretch>
                      <a:fillRect l="-20000" r="-14286" b="-75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85" name="Straight Arrow Connector 84"/>
            <p:cNvCxnSpPr>
              <a:stCxn id="149" idx="4"/>
              <a:endCxn id="83" idx="0"/>
            </p:cNvCxnSpPr>
            <p:nvPr/>
          </p:nvCxnSpPr>
          <p:spPr bwMode="auto">
            <a:xfrm>
              <a:off x="4806999" y="4376268"/>
              <a:ext cx="0" cy="32087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8" name="Straight Arrow Connector 87"/>
            <p:cNvCxnSpPr>
              <a:endCxn id="187" idx="0"/>
            </p:cNvCxnSpPr>
            <p:nvPr/>
          </p:nvCxnSpPr>
          <p:spPr bwMode="auto">
            <a:xfrm>
              <a:off x="6536879" y="3737034"/>
              <a:ext cx="1196" cy="39933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9" name="Group 88"/>
            <p:cNvGrpSpPr/>
            <p:nvPr/>
          </p:nvGrpSpPr>
          <p:grpSpPr>
            <a:xfrm flipH="1">
              <a:off x="6301101" y="4694698"/>
              <a:ext cx="473950" cy="471623"/>
              <a:chOff x="4995561" y="2263551"/>
              <a:chExt cx="599047" cy="61525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Rectangle 89"/>
                  <p:cNvSpPr/>
                  <p:nvPr/>
                </p:nvSpPr>
                <p:spPr bwMode="auto">
                  <a:xfrm>
                    <a:off x="4995561" y="2263551"/>
                    <a:ext cx="599047" cy="615254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⋇</m:t>
                          </m:r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</m:oMath>
                      </m:oMathPara>
                    </a14:m>
                    <a:endParaRPr lang="en-US" sz="14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0" name="Rectangle 8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995561" y="2263551"/>
                    <a:ext cx="599047" cy="615254"/>
                  </a:xfrm>
                  <a:prstGeom prst="rect">
                    <a:avLst/>
                  </a:prstGeom>
                  <a:blipFill rotWithShape="0">
                    <a:blip r:embed="rId19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TextBox 90"/>
                  <p:cNvSpPr txBox="1"/>
                  <p:nvPr/>
                </p:nvSpPr>
                <p:spPr>
                  <a:xfrm>
                    <a:off x="5115078" y="2444478"/>
                    <a:ext cx="238547" cy="28485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oMath>
                      </m:oMathPara>
                    </a14:m>
                    <a:endParaRPr lang="en-US" sz="14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1" name="TextBox 9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15078" y="2444478"/>
                    <a:ext cx="238547" cy="284859"/>
                  </a:xfrm>
                  <a:prstGeom prst="rect">
                    <a:avLst/>
                  </a:prstGeom>
                  <a:blipFill rotWithShape="0">
                    <a:blip r:embed="rId20"/>
                    <a:stretch>
                      <a:fillRect l="-20000" r="-14286" b="-731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92" name="Straight Arrow Connector 91"/>
            <p:cNvCxnSpPr>
              <a:stCxn id="187" idx="4"/>
              <a:endCxn id="90" idx="0"/>
            </p:cNvCxnSpPr>
            <p:nvPr/>
          </p:nvCxnSpPr>
          <p:spPr bwMode="auto">
            <a:xfrm>
              <a:off x="6538075" y="4378834"/>
              <a:ext cx="0" cy="31586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5" name="Straight Arrow Connector 94"/>
            <p:cNvCxnSpPr>
              <a:endCxn id="191" idx="0"/>
            </p:cNvCxnSpPr>
            <p:nvPr/>
          </p:nvCxnSpPr>
          <p:spPr bwMode="auto">
            <a:xfrm>
              <a:off x="8268889" y="3730920"/>
              <a:ext cx="2793" cy="40696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6" name="Group 95"/>
            <p:cNvGrpSpPr/>
            <p:nvPr/>
          </p:nvGrpSpPr>
          <p:grpSpPr>
            <a:xfrm flipH="1">
              <a:off x="8034707" y="4694437"/>
              <a:ext cx="473950" cy="471623"/>
              <a:chOff x="4995561" y="2263551"/>
              <a:chExt cx="599047" cy="61525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7" name="Rectangle 96"/>
                  <p:cNvSpPr/>
                  <p:nvPr/>
                </p:nvSpPr>
                <p:spPr bwMode="auto">
                  <a:xfrm>
                    <a:off x="4995561" y="2263551"/>
                    <a:ext cx="599047" cy="615254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⋇</m:t>
                          </m:r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</m:oMath>
                      </m:oMathPara>
                    </a14:m>
                    <a:endParaRPr lang="en-US" sz="14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7" name="Rectangle 9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995561" y="2263551"/>
                    <a:ext cx="599047" cy="615254"/>
                  </a:xfrm>
                  <a:prstGeom prst="rect">
                    <a:avLst/>
                  </a:prstGeom>
                  <a:blipFill rotWithShape="0">
                    <a:blip r:embed="rId21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TextBox 97"/>
                  <p:cNvSpPr txBox="1"/>
                  <p:nvPr/>
                </p:nvSpPr>
                <p:spPr>
                  <a:xfrm>
                    <a:off x="5117027" y="2436394"/>
                    <a:ext cx="238547" cy="28485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oMath>
                      </m:oMathPara>
                    </a14:m>
                    <a:endParaRPr lang="en-US" sz="14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8" name="TextBox 9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17027" y="2436394"/>
                    <a:ext cx="238547" cy="284859"/>
                  </a:xfrm>
                  <a:prstGeom prst="rect">
                    <a:avLst/>
                  </a:prstGeom>
                  <a:blipFill rotWithShape="0">
                    <a:blip r:embed="rId22"/>
                    <a:stretch>
                      <a:fillRect l="-17143" r="-17143" b="-731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99" name="Straight Arrow Connector 98"/>
            <p:cNvCxnSpPr>
              <a:stCxn id="191" idx="4"/>
              <a:endCxn id="97" idx="0"/>
            </p:cNvCxnSpPr>
            <p:nvPr/>
          </p:nvCxnSpPr>
          <p:spPr bwMode="auto">
            <a:xfrm>
              <a:off x="8271682" y="4380353"/>
              <a:ext cx="0" cy="31408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Elbow Connector 100"/>
            <p:cNvCxnSpPr>
              <a:stCxn id="51" idx="1"/>
              <a:endCxn id="186" idx="6"/>
            </p:cNvCxnSpPr>
            <p:nvPr/>
          </p:nvCxnSpPr>
          <p:spPr bwMode="auto">
            <a:xfrm flipV="1">
              <a:off x="2165868" y="4265980"/>
              <a:ext cx="1073891" cy="667452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5" name="Elbow Connector 104"/>
            <p:cNvCxnSpPr>
              <a:stCxn id="70" idx="1"/>
              <a:endCxn id="149" idx="6"/>
            </p:cNvCxnSpPr>
            <p:nvPr/>
          </p:nvCxnSpPr>
          <p:spPr bwMode="auto">
            <a:xfrm flipV="1">
              <a:off x="3596447" y="4255033"/>
              <a:ext cx="1089183" cy="677923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9" name="Elbow Connector 108"/>
            <p:cNvCxnSpPr>
              <a:stCxn id="83" idx="1"/>
              <a:endCxn id="187" idx="6"/>
            </p:cNvCxnSpPr>
            <p:nvPr/>
          </p:nvCxnSpPr>
          <p:spPr bwMode="auto">
            <a:xfrm flipV="1">
              <a:off x="5043974" y="4257600"/>
              <a:ext cx="1372733" cy="675357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2" name="Elbow Connector 111"/>
            <p:cNvCxnSpPr>
              <a:stCxn id="90" idx="1"/>
              <a:endCxn id="191" idx="6"/>
            </p:cNvCxnSpPr>
            <p:nvPr/>
          </p:nvCxnSpPr>
          <p:spPr bwMode="auto">
            <a:xfrm flipV="1">
              <a:off x="6775050" y="4259118"/>
              <a:ext cx="1375263" cy="671391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6" name="Flowchart: Or 115"/>
            <p:cNvSpPr/>
            <p:nvPr/>
          </p:nvSpPr>
          <p:spPr bwMode="auto">
            <a:xfrm>
              <a:off x="9877663" y="4139751"/>
              <a:ext cx="243127" cy="242469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117" name="Straight Arrow Connector 116"/>
            <p:cNvCxnSpPr>
              <a:endCxn id="116" idx="0"/>
            </p:cNvCxnSpPr>
            <p:nvPr/>
          </p:nvCxnSpPr>
          <p:spPr bwMode="auto">
            <a:xfrm>
              <a:off x="9996733" y="3737034"/>
              <a:ext cx="2493" cy="40271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18" name="Group 117"/>
            <p:cNvGrpSpPr/>
            <p:nvPr/>
          </p:nvGrpSpPr>
          <p:grpSpPr>
            <a:xfrm flipH="1">
              <a:off x="9762252" y="4678887"/>
              <a:ext cx="473950" cy="471623"/>
              <a:chOff x="4995561" y="2263551"/>
              <a:chExt cx="599047" cy="61525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9" name="Rectangle 118"/>
                  <p:cNvSpPr/>
                  <p:nvPr/>
                </p:nvSpPr>
                <p:spPr bwMode="auto">
                  <a:xfrm>
                    <a:off x="4995561" y="2263551"/>
                    <a:ext cx="599047" cy="615254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⋇</m:t>
                          </m:r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</m:oMath>
                      </m:oMathPara>
                    </a14:m>
                    <a:endParaRPr lang="en-US" sz="14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9" name="Rectangle 11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995561" y="2263551"/>
                    <a:ext cx="599047" cy="615254"/>
                  </a:xfrm>
                  <a:prstGeom prst="rect">
                    <a:avLst/>
                  </a:prstGeom>
                  <a:blipFill rotWithShape="0">
                    <a:blip r:embed="rId24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0" name="TextBox 119"/>
                  <p:cNvSpPr txBox="1"/>
                  <p:nvPr/>
                </p:nvSpPr>
                <p:spPr>
                  <a:xfrm>
                    <a:off x="5117527" y="2436394"/>
                    <a:ext cx="238547" cy="28485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oMath>
                      </m:oMathPara>
                    </a14:m>
                    <a:endParaRPr lang="en-US" sz="14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0" name="TextBox 1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17527" y="2436394"/>
                    <a:ext cx="238547" cy="284859"/>
                  </a:xfrm>
                  <a:prstGeom prst="rect">
                    <a:avLst/>
                  </a:prstGeom>
                  <a:blipFill rotWithShape="0">
                    <a:blip r:embed="rId25"/>
                    <a:stretch>
                      <a:fillRect l="-20000" r="-14286" b="-731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21" name="Straight Arrow Connector 120"/>
            <p:cNvCxnSpPr>
              <a:stCxn id="116" idx="4"/>
              <a:endCxn id="119" idx="0"/>
            </p:cNvCxnSpPr>
            <p:nvPr/>
          </p:nvCxnSpPr>
          <p:spPr bwMode="auto">
            <a:xfrm>
              <a:off x="9999226" y="4382219"/>
              <a:ext cx="0" cy="29666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6" name="Elbow Connector 125"/>
            <p:cNvCxnSpPr>
              <a:stCxn id="97" idx="1"/>
              <a:endCxn id="116" idx="2"/>
            </p:cNvCxnSpPr>
            <p:nvPr/>
          </p:nvCxnSpPr>
          <p:spPr bwMode="auto">
            <a:xfrm flipV="1">
              <a:off x="8508657" y="4260985"/>
              <a:ext cx="1369006" cy="669263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Flowchart: Or 148"/>
            <p:cNvSpPr/>
            <p:nvPr/>
          </p:nvSpPr>
          <p:spPr bwMode="auto">
            <a:xfrm flipH="1">
              <a:off x="4685631" y="4133799"/>
              <a:ext cx="242737" cy="242469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>
                <a:latin typeface="Cambria Math" panose="02040503050406030204" pitchFamily="18" charset="0"/>
              </a:endParaRPr>
            </a:p>
          </p:txBody>
        </p:sp>
        <p:sp>
          <p:nvSpPr>
            <p:cNvPr id="186" name="Flowchart: Or 185"/>
            <p:cNvSpPr/>
            <p:nvPr/>
          </p:nvSpPr>
          <p:spPr bwMode="auto">
            <a:xfrm flipH="1">
              <a:off x="3239759" y="4144745"/>
              <a:ext cx="242737" cy="242469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>
                <a:latin typeface="Cambria Math" panose="02040503050406030204" pitchFamily="18" charset="0"/>
              </a:endParaRPr>
            </a:p>
          </p:txBody>
        </p:sp>
        <p:sp>
          <p:nvSpPr>
            <p:cNvPr id="187" name="Flowchart: Or 186"/>
            <p:cNvSpPr/>
            <p:nvPr/>
          </p:nvSpPr>
          <p:spPr bwMode="auto">
            <a:xfrm flipH="1">
              <a:off x="6416707" y="4136366"/>
              <a:ext cx="242737" cy="242469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>
                <a:latin typeface="Cambria Math" panose="02040503050406030204" pitchFamily="18" charset="0"/>
              </a:endParaRPr>
            </a:p>
          </p:txBody>
        </p:sp>
        <p:sp>
          <p:nvSpPr>
            <p:cNvPr id="191" name="Flowchart: Or 190"/>
            <p:cNvSpPr/>
            <p:nvPr/>
          </p:nvSpPr>
          <p:spPr bwMode="auto">
            <a:xfrm flipH="1">
              <a:off x="8150314" y="4137884"/>
              <a:ext cx="242737" cy="242469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>
                <a:latin typeface="Cambria Math" panose="02040503050406030204" pitchFamily="18" charset="0"/>
              </a:endParaRPr>
            </a:p>
          </p:txBody>
        </p:sp>
        <p:sp>
          <p:nvSpPr>
            <p:cNvPr id="203" name="Flowchart: Or 202"/>
            <p:cNvSpPr/>
            <p:nvPr/>
          </p:nvSpPr>
          <p:spPr bwMode="auto">
            <a:xfrm>
              <a:off x="9877663" y="5499507"/>
              <a:ext cx="243127" cy="242469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204" name="Straight Arrow Connector 203"/>
            <p:cNvCxnSpPr>
              <a:stCxn id="119" idx="2"/>
              <a:endCxn id="203" idx="0"/>
            </p:cNvCxnSpPr>
            <p:nvPr/>
          </p:nvCxnSpPr>
          <p:spPr bwMode="auto">
            <a:xfrm>
              <a:off x="9999226" y="5150510"/>
              <a:ext cx="0" cy="34899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7" name="TextBox 206"/>
                <p:cNvSpPr txBox="1"/>
                <p:nvPr/>
              </p:nvSpPr>
              <p:spPr>
                <a:xfrm>
                  <a:off x="9642289" y="6048438"/>
                  <a:ext cx="71203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07" name="TextBox 2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2289" y="6048438"/>
                  <a:ext cx="712038" cy="338554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3" name="Straight Arrow Connector 222"/>
            <p:cNvCxnSpPr>
              <a:stCxn id="203" idx="4"/>
              <a:endCxn id="207" idx="0"/>
            </p:cNvCxnSpPr>
            <p:nvPr/>
          </p:nvCxnSpPr>
          <p:spPr bwMode="auto">
            <a:xfrm flipH="1">
              <a:off x="9998308" y="5741976"/>
              <a:ext cx="919" cy="30646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7" name="TextBox 256"/>
                <p:cNvSpPr txBox="1"/>
                <p:nvPr/>
              </p:nvSpPr>
              <p:spPr>
                <a:xfrm>
                  <a:off x="10352752" y="5456972"/>
                  <a:ext cx="29383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57" name="TextBox 2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52752" y="5456972"/>
                  <a:ext cx="293833" cy="338554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8" name="Straight Arrow Connector 257"/>
            <p:cNvCxnSpPr>
              <a:stCxn id="257" idx="1"/>
              <a:endCxn id="203" idx="6"/>
            </p:cNvCxnSpPr>
            <p:nvPr/>
          </p:nvCxnSpPr>
          <p:spPr bwMode="auto">
            <a:xfrm flipH="1" flipV="1">
              <a:off x="10120790" y="5620742"/>
              <a:ext cx="231962" cy="550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ounded Rectangle 37"/>
                <p:cNvSpPr/>
                <p:nvPr/>
              </p:nvSpPr>
              <p:spPr bwMode="auto">
                <a:xfrm flipH="1">
                  <a:off x="4395883" y="3459163"/>
                  <a:ext cx="822233" cy="282865"/>
                </a:xfrm>
                <a:prstGeom prst="roundRect">
                  <a:avLst/>
                </a:prstGeom>
                <a:solidFill>
                  <a:schemeClr val="accent6">
                    <a:lumMod val="9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8" name="Rounded 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4395883" y="3459163"/>
                  <a:ext cx="822233" cy="282865"/>
                </a:xfrm>
                <a:prstGeom prst="roundRect">
                  <a:avLst/>
                </a:prstGeom>
                <a:blipFill rotWithShape="0">
                  <a:blip r:embed="rId28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ounded Rectangle 43"/>
                <p:cNvSpPr/>
                <p:nvPr/>
              </p:nvSpPr>
              <p:spPr bwMode="auto">
                <a:xfrm flipH="1">
                  <a:off x="6125763" y="3454168"/>
                  <a:ext cx="822233" cy="282865"/>
                </a:xfrm>
                <a:prstGeom prst="roundRect">
                  <a:avLst/>
                </a:prstGeom>
                <a:solidFill>
                  <a:schemeClr val="accent6">
                    <a:lumMod val="9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4" name="Rounded 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6125763" y="3454168"/>
                  <a:ext cx="822233" cy="282865"/>
                </a:xfrm>
                <a:prstGeom prst="roundRect">
                  <a:avLst/>
                </a:prstGeom>
                <a:blipFill rotWithShape="0">
                  <a:blip r:embed="rId29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ounded Rectangle 46"/>
                <p:cNvSpPr/>
                <p:nvPr/>
              </p:nvSpPr>
              <p:spPr bwMode="auto">
                <a:xfrm flipH="1">
                  <a:off x="7857773" y="3448055"/>
                  <a:ext cx="822233" cy="282865"/>
                </a:xfrm>
                <a:prstGeom prst="roundRect">
                  <a:avLst/>
                </a:prstGeom>
                <a:solidFill>
                  <a:schemeClr val="accent6">
                    <a:lumMod val="9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7" name="Rounded 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7857773" y="3448055"/>
                  <a:ext cx="822233" cy="282865"/>
                </a:xfrm>
                <a:prstGeom prst="roundRect">
                  <a:avLst/>
                </a:prstGeom>
                <a:blipFill rotWithShape="0">
                  <a:blip r:embed="rId30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ounded Rectangle 49"/>
                <p:cNvSpPr/>
                <p:nvPr/>
              </p:nvSpPr>
              <p:spPr bwMode="auto">
                <a:xfrm flipH="1">
                  <a:off x="1517987" y="3452952"/>
                  <a:ext cx="822233" cy="282865"/>
                </a:xfrm>
                <a:prstGeom prst="roundRect">
                  <a:avLst/>
                </a:prstGeom>
                <a:solidFill>
                  <a:srgbClr val="F9DB8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0" name="Rounded 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1517987" y="3452952"/>
                  <a:ext cx="822233" cy="282865"/>
                </a:xfrm>
                <a:prstGeom prst="roundRect">
                  <a:avLst/>
                </a:prstGeom>
                <a:blipFill rotWithShape="0">
                  <a:blip r:embed="rId31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Rounded Rectangle 114"/>
                <p:cNvSpPr/>
                <p:nvPr/>
              </p:nvSpPr>
              <p:spPr bwMode="auto">
                <a:xfrm flipH="1">
                  <a:off x="9505166" y="3454168"/>
                  <a:ext cx="983136" cy="282865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15" name="Rounded Rectangle 1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9505166" y="3454168"/>
                  <a:ext cx="983136" cy="282865"/>
                </a:xfrm>
                <a:prstGeom prst="roundRect">
                  <a:avLst/>
                </a:prstGeom>
                <a:blipFill rotWithShape="0">
                  <a:blip r:embed="rId32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625852" y="1910833"/>
                <a:ext cx="1552742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128</m:t>
                            </m:r>
                          </m:sup>
                        </m:sSup>
                      </m:e>
                    </m:d>
                  </m:oMath>
                </a14:m>
                <a:r>
                  <a:rPr lang="nb-NO" sz="1600" i="1" dirty="0">
                    <a:latin typeface="Cambria Math" panose="020405030504060302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852" y="1910833"/>
                <a:ext cx="1552742" cy="338554"/>
              </a:xfrm>
              <a:prstGeom prst="rect">
                <a:avLst/>
              </a:prstGeom>
              <a:blipFill rotWithShape="0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663952" y="2206241"/>
                <a:ext cx="172733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nb-NO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m:rPr>
                          <m:lit/>
                        </m:rPr>
                        <a:rPr lang="nb-NO" sz="1600" i="1">
                          <a:latin typeface="Cambria Math" panose="02040503050406030204" pitchFamily="18" charset="0"/>
                        </a:rPr>
                        <m:t>||</m:t>
                      </m:r>
                      <m:sSup>
                        <m:s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31</m:t>
                          </m:r>
                        </m:sup>
                      </m:sSup>
                      <m:r>
                        <a:rPr lang="nb-NO" sz="1600" i="1">
                          <a:latin typeface="Cambria Math" panose="02040503050406030204" pitchFamily="18" charset="0"/>
                        </a:rPr>
                        <m:t>1)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952" y="2206241"/>
                <a:ext cx="1727332" cy="338554"/>
              </a:xfrm>
              <a:prstGeom prst="rect">
                <a:avLst/>
              </a:prstGeom>
              <a:blipFill rotWithShape="0">
                <a:blip r:embed="rId34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538842" y="1615426"/>
                <a:ext cx="145033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600">
                          <a:latin typeface="Cambria Math" panose="02040503050406030204" pitchFamily="18" charset="0"/>
                        </a:rPr>
                        <m:t>ctr</m:t>
                      </m:r>
                      <m:r>
                        <a:rPr lang="nb-NO" sz="16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m:rPr>
                          <m:lit/>
                        </m:rPr>
                        <a:rPr lang="nb-NO" sz="1600" i="1">
                          <a:latin typeface="Cambria Math" panose="02040503050406030204" pitchFamily="18" charset="0"/>
                        </a:rPr>
                        <m:t>||</m:t>
                      </m:r>
                      <m:sSup>
                        <m:s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31</m:t>
                          </m:r>
                        </m:sup>
                      </m:sSup>
                      <m:r>
                        <a:rPr lang="nb-NO" sz="1600" i="1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nb-NO" sz="1600" dirty="0"/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842" y="1615426"/>
                <a:ext cx="1450333" cy="338554"/>
              </a:xfrm>
              <a:prstGeom prst="rect">
                <a:avLst/>
              </a:prstGeom>
              <a:blipFill rotWithShape="0">
                <a:blip r:embed="rId35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04108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GCM –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b="1" dirty="0"/>
                  <a:t>Theorem: </a:t>
                </a:r>
                <a:r>
                  <a:rPr lang="en-US" sz="1800" dirty="0"/>
                  <a:t>AE-secure if</a:t>
                </a:r>
                <a:r>
                  <a:rPr lang="en-US" sz="1800" b="1" dirty="0"/>
                  <a:t>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1800" dirty="0"/>
                  <a:t> is a secure PRF/PRP</a:t>
                </a:r>
              </a:p>
              <a:p>
                <a:pPr marL="0" indent="0"/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Very fast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Especially with AES-NI and </a:t>
                </a:r>
                <a:br>
                  <a:rPr lang="en-US" sz="1600" dirty="0"/>
                </a:br>
                <a:r>
                  <a:rPr lang="en-US" sz="1600" dirty="0"/>
                  <a:t>Intel PCLMULQDQ instructions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Online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Doesn't need to know the length of the </a:t>
                </a:r>
                <a:br>
                  <a:rPr lang="en-US" sz="1600" dirty="0"/>
                </a:br>
                <a:r>
                  <a:rPr lang="en-US" sz="1600" dirty="0"/>
                  <a:t>message before starting encryption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Brittle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Nonce-reuse is </a:t>
                </a:r>
                <a:r>
                  <a:rPr lang="en-US" sz="1600" i="1" dirty="0"/>
                  <a:t>very</a:t>
                </a:r>
                <a:r>
                  <a:rPr lang="en-US" sz="1600" dirty="0"/>
                  <a:t> bad (see Problem set 5)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Tricky to implement correctly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Used everywhere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Probably the most used mode on the Internet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28" t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44</a:t>
            </a:fld>
            <a:endParaRPr lang="en-US" dirty="0"/>
          </a:p>
        </p:txBody>
      </p:sp>
      <p:grpSp>
        <p:nvGrpSpPr>
          <p:cNvPr id="90" name="Group 89"/>
          <p:cNvGrpSpPr/>
          <p:nvPr/>
        </p:nvGrpSpPr>
        <p:grpSpPr>
          <a:xfrm>
            <a:off x="6429546" y="2180639"/>
            <a:ext cx="5210911" cy="2762308"/>
            <a:chOff x="6549718" y="1524938"/>
            <a:chExt cx="5210911" cy="27623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ounded Rectangle 7"/>
                <p:cNvSpPr/>
                <p:nvPr/>
              </p:nvSpPr>
              <p:spPr bwMode="auto">
                <a:xfrm flipH="1">
                  <a:off x="7881876" y="2315176"/>
                  <a:ext cx="446785" cy="153703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7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8" name="Rounded 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7881876" y="2315176"/>
                  <a:ext cx="446785" cy="153703"/>
                </a:xfrm>
                <a:prstGeom prst="round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 bwMode="auto">
                <a:xfrm flipH="1">
                  <a:off x="8458530" y="1897781"/>
                  <a:ext cx="258791" cy="241660"/>
                </a:xfrm>
                <a:prstGeom prst="rect">
                  <a:avLst/>
                </a:prstGeom>
                <a:solidFill>
                  <a:srgbClr val="FCEDC8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8458530" y="1897781"/>
                  <a:ext cx="258791" cy="24166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/>
            <p:cNvSpPr txBox="1"/>
            <p:nvPr/>
          </p:nvSpPr>
          <p:spPr>
            <a:xfrm flipH="1">
              <a:off x="8293150" y="1524939"/>
              <a:ext cx="58872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/>
                <a:t>ctr+1</a:t>
              </a:r>
            </a:p>
          </p:txBody>
        </p:sp>
        <p:sp>
          <p:nvSpPr>
            <p:cNvPr id="11" name="Flowchart: Or 10"/>
            <p:cNvSpPr/>
            <p:nvPr/>
          </p:nvSpPr>
          <p:spPr bwMode="auto">
            <a:xfrm flipH="1">
              <a:off x="8521976" y="2326147"/>
              <a:ext cx="131898" cy="131753"/>
            </a:xfrm>
            <a:prstGeom prst="flowChartOr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7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12" name="Straight Arrow Connector 11"/>
            <p:cNvCxnSpPr>
              <a:stCxn id="10" idx="2"/>
              <a:endCxn id="9" idx="0"/>
            </p:cNvCxnSpPr>
            <p:nvPr/>
          </p:nvCxnSpPr>
          <p:spPr bwMode="auto">
            <a:xfrm>
              <a:off x="8587510" y="1724994"/>
              <a:ext cx="415" cy="17278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Arrow Connector 12"/>
            <p:cNvCxnSpPr>
              <a:stCxn id="9" idx="2"/>
              <a:endCxn id="11" idx="0"/>
            </p:cNvCxnSpPr>
            <p:nvPr/>
          </p:nvCxnSpPr>
          <p:spPr bwMode="auto">
            <a:xfrm>
              <a:off x="8587925" y="2139441"/>
              <a:ext cx="0" cy="18670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Arrow Connector 13"/>
            <p:cNvCxnSpPr>
              <a:endCxn id="11" idx="6"/>
            </p:cNvCxnSpPr>
            <p:nvPr/>
          </p:nvCxnSpPr>
          <p:spPr bwMode="auto">
            <a:xfrm flipV="1">
              <a:off x="8328661" y="2392024"/>
              <a:ext cx="193314" cy="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ounded Rectangle 14"/>
                <p:cNvSpPr/>
                <p:nvPr/>
              </p:nvSpPr>
              <p:spPr bwMode="auto">
                <a:xfrm flipH="1">
                  <a:off x="8840776" y="2317416"/>
                  <a:ext cx="439628" cy="153703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7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15" name="Rounded 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8840776" y="2317416"/>
                  <a:ext cx="439628" cy="153703"/>
                </a:xfrm>
                <a:prstGeom prst="round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 bwMode="auto">
                <a:xfrm flipH="1">
                  <a:off x="9399381" y="1897781"/>
                  <a:ext cx="257535" cy="241660"/>
                </a:xfrm>
                <a:prstGeom prst="rect">
                  <a:avLst/>
                </a:prstGeom>
                <a:solidFill>
                  <a:srgbClr val="FCEDC8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9399381" y="1897781"/>
                  <a:ext cx="257535" cy="24166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/>
            <p:cNvSpPr txBox="1"/>
            <p:nvPr/>
          </p:nvSpPr>
          <p:spPr>
            <a:xfrm flipH="1">
              <a:off x="9244347" y="1529428"/>
              <a:ext cx="557184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/>
                <a:t>ctr+2</a:t>
              </a:r>
            </a:p>
          </p:txBody>
        </p:sp>
        <p:sp>
          <p:nvSpPr>
            <p:cNvPr id="18" name="Flowchart: Or 17"/>
            <p:cNvSpPr/>
            <p:nvPr/>
          </p:nvSpPr>
          <p:spPr bwMode="auto">
            <a:xfrm>
              <a:off x="9463114" y="2328392"/>
              <a:ext cx="128767" cy="131753"/>
            </a:xfrm>
            <a:prstGeom prst="flowChartOr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7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19" name="Straight Arrow Connector 18"/>
            <p:cNvCxnSpPr>
              <a:stCxn id="17" idx="2"/>
              <a:endCxn id="16" idx="0"/>
            </p:cNvCxnSpPr>
            <p:nvPr/>
          </p:nvCxnSpPr>
          <p:spPr bwMode="auto">
            <a:xfrm>
              <a:off x="9522939" y="1729483"/>
              <a:ext cx="5209" cy="16829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Arrow Connector 19"/>
            <p:cNvCxnSpPr>
              <a:stCxn id="16" idx="2"/>
              <a:endCxn id="18" idx="0"/>
            </p:cNvCxnSpPr>
            <p:nvPr/>
          </p:nvCxnSpPr>
          <p:spPr bwMode="auto">
            <a:xfrm flipH="1">
              <a:off x="9527498" y="2139441"/>
              <a:ext cx="649" cy="18895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Arrow Connector 20"/>
            <p:cNvCxnSpPr>
              <a:endCxn id="18" idx="2"/>
            </p:cNvCxnSpPr>
            <p:nvPr/>
          </p:nvCxnSpPr>
          <p:spPr bwMode="auto">
            <a:xfrm>
              <a:off x="9280403" y="2394268"/>
              <a:ext cx="182711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ounded Rectangle 21"/>
                <p:cNvSpPr/>
                <p:nvPr/>
              </p:nvSpPr>
              <p:spPr bwMode="auto">
                <a:xfrm flipH="1">
                  <a:off x="9775665" y="2317416"/>
                  <a:ext cx="444805" cy="153703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7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22" name="Rounded 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9775665" y="2317416"/>
                  <a:ext cx="444805" cy="153703"/>
                </a:xfrm>
                <a:prstGeom prst="round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 bwMode="auto">
                <a:xfrm flipH="1">
                  <a:off x="10339870" y="1899332"/>
                  <a:ext cx="257535" cy="241660"/>
                </a:xfrm>
                <a:prstGeom prst="rect">
                  <a:avLst/>
                </a:prstGeom>
                <a:solidFill>
                  <a:srgbClr val="FCEDC8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10339870" y="1899332"/>
                  <a:ext cx="257535" cy="24166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TextBox 23"/>
            <p:cNvSpPr txBox="1"/>
            <p:nvPr/>
          </p:nvSpPr>
          <p:spPr>
            <a:xfrm flipH="1">
              <a:off x="10186354" y="1524938"/>
              <a:ext cx="56456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/>
                <a:t>ctr+3</a:t>
              </a:r>
            </a:p>
          </p:txBody>
        </p:sp>
        <p:sp>
          <p:nvSpPr>
            <p:cNvPr id="25" name="Flowchart: Or 24"/>
            <p:cNvSpPr/>
            <p:nvPr/>
          </p:nvSpPr>
          <p:spPr bwMode="auto">
            <a:xfrm>
              <a:off x="10406255" y="2328392"/>
              <a:ext cx="127749" cy="131753"/>
            </a:xfrm>
            <a:prstGeom prst="flowChartOr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7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26" name="Straight Arrow Connector 25"/>
            <p:cNvCxnSpPr>
              <a:stCxn id="24" idx="2"/>
              <a:endCxn id="23" idx="0"/>
            </p:cNvCxnSpPr>
            <p:nvPr/>
          </p:nvCxnSpPr>
          <p:spPr bwMode="auto">
            <a:xfrm>
              <a:off x="10468637" y="1724993"/>
              <a:ext cx="0" cy="17433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Arrow Connector 26"/>
            <p:cNvCxnSpPr>
              <a:stCxn id="23" idx="2"/>
              <a:endCxn id="25" idx="0"/>
            </p:cNvCxnSpPr>
            <p:nvPr/>
          </p:nvCxnSpPr>
          <p:spPr bwMode="auto">
            <a:xfrm>
              <a:off x="10468637" y="2140993"/>
              <a:ext cx="1492" cy="18739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Straight Arrow Connector 27"/>
            <p:cNvCxnSpPr>
              <a:endCxn id="25" idx="2"/>
            </p:cNvCxnSpPr>
            <p:nvPr/>
          </p:nvCxnSpPr>
          <p:spPr bwMode="auto">
            <a:xfrm>
              <a:off x="10220470" y="2394268"/>
              <a:ext cx="185785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Arrow Connector 28"/>
            <p:cNvCxnSpPr>
              <a:stCxn id="11" idx="4"/>
            </p:cNvCxnSpPr>
            <p:nvPr/>
          </p:nvCxnSpPr>
          <p:spPr bwMode="auto">
            <a:xfrm flipH="1">
              <a:off x="8587516" y="2457900"/>
              <a:ext cx="409" cy="20694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Arrow Connector 29"/>
            <p:cNvCxnSpPr>
              <a:stCxn id="18" idx="4"/>
            </p:cNvCxnSpPr>
            <p:nvPr/>
          </p:nvCxnSpPr>
          <p:spPr bwMode="auto">
            <a:xfrm flipH="1">
              <a:off x="9527498" y="2460144"/>
              <a:ext cx="1" cy="20198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Arrow Connector 30"/>
            <p:cNvCxnSpPr>
              <a:stCxn id="25" idx="4"/>
            </p:cNvCxnSpPr>
            <p:nvPr/>
          </p:nvCxnSpPr>
          <p:spPr bwMode="auto">
            <a:xfrm flipH="1">
              <a:off x="10468637" y="2460144"/>
              <a:ext cx="1492" cy="19866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2" name="Group 31"/>
            <p:cNvGrpSpPr/>
            <p:nvPr/>
          </p:nvGrpSpPr>
          <p:grpSpPr>
            <a:xfrm flipH="1">
              <a:off x="6894844" y="3337795"/>
              <a:ext cx="257535" cy="256270"/>
              <a:chOff x="4995561" y="2319053"/>
              <a:chExt cx="599047" cy="61525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" name="Rectangle 81"/>
                  <p:cNvSpPr/>
                  <p:nvPr/>
                </p:nvSpPr>
                <p:spPr bwMode="auto">
                  <a:xfrm>
                    <a:off x="4995561" y="2319053"/>
                    <a:ext cx="599047" cy="61525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7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⋇</m:t>
                          </m:r>
                          <m:r>
                            <a:rPr lang="nb-NO" sz="7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</m:oMath>
                      </m:oMathPara>
                    </a14:m>
                    <a:endParaRPr lang="en-US" sz="7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1" name="Rectangle 5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995561" y="2319053"/>
                    <a:ext cx="599047" cy="615254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TextBox 82"/>
                  <p:cNvSpPr txBox="1"/>
                  <p:nvPr/>
                </p:nvSpPr>
                <p:spPr>
                  <a:xfrm>
                    <a:off x="5136922" y="2506162"/>
                    <a:ext cx="218652" cy="25861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7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oMath>
                      </m:oMathPara>
                    </a14:m>
                    <a:endParaRPr lang="en-US" sz="7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3" name="TextBox 8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36922" y="2506162"/>
                    <a:ext cx="218652" cy="258619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l="-18750" r="-18750" b="-11765"/>
                    </a:stretch>
                  </a:blipFill>
                  <a:ln w="9525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33" name="Straight Arrow Connector 32"/>
            <p:cNvCxnSpPr>
              <a:endCxn id="82" idx="0"/>
            </p:cNvCxnSpPr>
            <p:nvPr/>
          </p:nvCxnSpPr>
          <p:spPr bwMode="auto">
            <a:xfrm flipH="1">
              <a:off x="7023611" y="2815171"/>
              <a:ext cx="114" cy="52262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Arrow Connector 33"/>
            <p:cNvCxnSpPr>
              <a:endCxn id="57" idx="0"/>
            </p:cNvCxnSpPr>
            <p:nvPr/>
          </p:nvCxnSpPr>
          <p:spPr bwMode="auto">
            <a:xfrm>
              <a:off x="7800959" y="2815171"/>
              <a:ext cx="899" cy="22220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ounded Rectangle 34"/>
                <p:cNvSpPr/>
                <p:nvPr/>
              </p:nvSpPr>
              <p:spPr bwMode="auto">
                <a:xfrm flipH="1">
                  <a:off x="7577567" y="2661468"/>
                  <a:ext cx="446785" cy="153703"/>
                </a:xfrm>
                <a:prstGeom prst="roundRect">
                  <a:avLst/>
                </a:prstGeom>
                <a:solidFill>
                  <a:srgbClr val="F9DB8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7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35" name="Rounded 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7577567" y="2661468"/>
                  <a:ext cx="446785" cy="153703"/>
                </a:xfrm>
                <a:prstGeom prst="round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6" name="Group 35"/>
            <p:cNvGrpSpPr/>
            <p:nvPr/>
          </p:nvGrpSpPr>
          <p:grpSpPr>
            <a:xfrm flipH="1">
              <a:off x="7672192" y="3337537"/>
              <a:ext cx="257535" cy="256270"/>
              <a:chOff x="5010553" y="2282978"/>
              <a:chExt cx="599047" cy="61525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Rectangle 79"/>
                  <p:cNvSpPr/>
                  <p:nvPr/>
                </p:nvSpPr>
                <p:spPr bwMode="auto">
                  <a:xfrm>
                    <a:off x="5010553" y="2282978"/>
                    <a:ext cx="599047" cy="61525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7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⋇</m:t>
                          </m:r>
                          <m:r>
                            <a:rPr lang="nb-NO" sz="7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</m:oMath>
                      </m:oMathPara>
                    </a14:m>
                    <a:endParaRPr lang="en-US" sz="7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0" name="Rectangle 6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010553" y="2282978"/>
                    <a:ext cx="599047" cy="615254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TextBox 80"/>
                  <p:cNvSpPr txBox="1"/>
                  <p:nvPr/>
                </p:nvSpPr>
                <p:spPr>
                  <a:xfrm>
                    <a:off x="5145198" y="2470368"/>
                    <a:ext cx="218652" cy="25861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7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oMath>
                      </m:oMathPara>
                    </a14:m>
                    <a:endParaRPr lang="en-US" sz="7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1" name="TextBox 8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45198" y="2470368"/>
                    <a:ext cx="218652" cy="258619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 l="-18750" r="-18750" b="-11111"/>
                    </a:stretch>
                  </a:blipFill>
                  <a:ln w="9525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37" name="Straight Arrow Connector 36"/>
            <p:cNvCxnSpPr>
              <a:stCxn id="57" idx="4"/>
              <a:endCxn id="80" idx="0"/>
            </p:cNvCxnSpPr>
            <p:nvPr/>
          </p:nvCxnSpPr>
          <p:spPr bwMode="auto">
            <a:xfrm flipH="1">
              <a:off x="7800959" y="3169127"/>
              <a:ext cx="899" cy="16841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Straight Arrow Connector 37"/>
            <p:cNvCxnSpPr>
              <a:endCxn id="56" idx="0"/>
            </p:cNvCxnSpPr>
            <p:nvPr/>
          </p:nvCxnSpPr>
          <p:spPr bwMode="auto">
            <a:xfrm>
              <a:off x="8587516" y="2818546"/>
              <a:ext cx="0" cy="21288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9" name="Group 38"/>
            <p:cNvGrpSpPr/>
            <p:nvPr/>
          </p:nvGrpSpPr>
          <p:grpSpPr>
            <a:xfrm flipH="1">
              <a:off x="8458744" y="3337537"/>
              <a:ext cx="257535" cy="256270"/>
              <a:chOff x="4995561" y="2263552"/>
              <a:chExt cx="599047" cy="61525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Rectangle 77"/>
                  <p:cNvSpPr/>
                  <p:nvPr/>
                </p:nvSpPr>
                <p:spPr bwMode="auto">
                  <a:xfrm>
                    <a:off x="4995561" y="2263552"/>
                    <a:ext cx="599047" cy="61525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7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⋇</m:t>
                          </m:r>
                          <m:r>
                            <a:rPr lang="nb-NO" sz="7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</m:oMath>
                      </m:oMathPara>
                    </a14:m>
                    <a:endParaRPr lang="en-US" sz="7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3" name="Rectangle 8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995561" y="2263552"/>
                    <a:ext cx="599047" cy="615254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TextBox 78"/>
                  <p:cNvSpPr txBox="1"/>
                  <p:nvPr/>
                </p:nvSpPr>
                <p:spPr>
                  <a:xfrm>
                    <a:off x="5132646" y="2442890"/>
                    <a:ext cx="218652" cy="25861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7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oMath>
                      </m:oMathPara>
                    </a14:m>
                    <a:endParaRPr lang="en-US" sz="7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9" name="TextBox 7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32646" y="2442890"/>
                    <a:ext cx="218652" cy="258619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l="-18750" r="-18750" b="-5556"/>
                    </a:stretch>
                  </a:blipFill>
                  <a:ln w="9525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40" name="Straight Arrow Connector 39"/>
            <p:cNvCxnSpPr>
              <a:stCxn id="56" idx="4"/>
              <a:endCxn id="78" idx="0"/>
            </p:cNvCxnSpPr>
            <p:nvPr/>
          </p:nvCxnSpPr>
          <p:spPr bwMode="auto">
            <a:xfrm>
              <a:off x="8587516" y="3163179"/>
              <a:ext cx="0" cy="17435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Straight Arrow Connector 40"/>
            <p:cNvCxnSpPr>
              <a:endCxn id="58" idx="0"/>
            </p:cNvCxnSpPr>
            <p:nvPr/>
          </p:nvCxnSpPr>
          <p:spPr bwMode="auto">
            <a:xfrm>
              <a:off x="9527498" y="2815832"/>
              <a:ext cx="650" cy="21698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2" name="Group 41"/>
            <p:cNvGrpSpPr/>
            <p:nvPr/>
          </p:nvGrpSpPr>
          <p:grpSpPr>
            <a:xfrm flipH="1">
              <a:off x="9399381" y="3336209"/>
              <a:ext cx="257535" cy="256271"/>
              <a:chOff x="4995561" y="2263551"/>
              <a:chExt cx="599047" cy="61525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Rectangle 75"/>
                  <p:cNvSpPr/>
                  <p:nvPr/>
                </p:nvSpPr>
                <p:spPr bwMode="auto">
                  <a:xfrm>
                    <a:off x="4995561" y="2263551"/>
                    <a:ext cx="599047" cy="61525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7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⋇</m:t>
                          </m:r>
                          <m:r>
                            <a:rPr lang="nb-NO" sz="7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</m:oMath>
                      </m:oMathPara>
                    </a14:m>
                    <a:endParaRPr lang="en-US" sz="7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0" name="Rectangle 8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995561" y="2263551"/>
                    <a:ext cx="599047" cy="615254"/>
                  </a:xfrm>
                  <a:prstGeom prst="rect">
                    <a:avLst/>
                  </a:prstGeom>
                  <a:blipFill rotWithShape="0">
                    <a:blip r:embed="rId19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TextBox 76"/>
                  <p:cNvSpPr txBox="1"/>
                  <p:nvPr/>
                </p:nvSpPr>
                <p:spPr>
                  <a:xfrm>
                    <a:off x="5134972" y="2444480"/>
                    <a:ext cx="218652" cy="25861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7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oMath>
                      </m:oMathPara>
                    </a14:m>
                    <a:endParaRPr lang="en-US" sz="7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7" name="TextBox 7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34972" y="2444480"/>
                    <a:ext cx="218652" cy="258618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l="-18750" r="-18750" b="-5556"/>
                    </a:stretch>
                  </a:blipFill>
                  <a:ln w="9525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43" name="Straight Arrow Connector 42"/>
            <p:cNvCxnSpPr>
              <a:stCxn id="58" idx="4"/>
              <a:endCxn id="76" idx="0"/>
            </p:cNvCxnSpPr>
            <p:nvPr/>
          </p:nvCxnSpPr>
          <p:spPr bwMode="auto">
            <a:xfrm>
              <a:off x="9528148" y="3164573"/>
              <a:ext cx="0" cy="17163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Straight Arrow Connector 43"/>
            <p:cNvCxnSpPr>
              <a:endCxn id="59" idx="0"/>
            </p:cNvCxnSpPr>
            <p:nvPr/>
          </p:nvCxnSpPr>
          <p:spPr bwMode="auto">
            <a:xfrm>
              <a:off x="10468637" y="2812510"/>
              <a:ext cx="1518" cy="22113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5" name="Group 44"/>
            <p:cNvGrpSpPr/>
            <p:nvPr/>
          </p:nvGrpSpPr>
          <p:grpSpPr>
            <a:xfrm flipH="1">
              <a:off x="10341387" y="3336065"/>
              <a:ext cx="257535" cy="256270"/>
              <a:chOff x="4995561" y="2263551"/>
              <a:chExt cx="599047" cy="61525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Rectangle 73"/>
                  <p:cNvSpPr/>
                  <p:nvPr/>
                </p:nvSpPr>
                <p:spPr bwMode="auto">
                  <a:xfrm>
                    <a:off x="4995561" y="2263551"/>
                    <a:ext cx="599047" cy="61525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7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⋇</m:t>
                          </m:r>
                          <m:r>
                            <a:rPr lang="nb-NO" sz="7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</m:oMath>
                      </m:oMathPara>
                    </a14:m>
                    <a:endParaRPr lang="en-US" sz="7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7" name="Rectangle 9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995561" y="2263551"/>
                    <a:ext cx="599047" cy="615254"/>
                  </a:xfrm>
                  <a:prstGeom prst="rect">
                    <a:avLst/>
                  </a:prstGeom>
                  <a:blipFill rotWithShape="0">
                    <a:blip r:embed="rId21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5136922" y="2436392"/>
                    <a:ext cx="218652" cy="25861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7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oMath>
                      </m:oMathPara>
                    </a14:m>
                    <a:endParaRPr lang="en-US" sz="7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5" name="TextBox 7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36922" y="2436392"/>
                    <a:ext cx="218652" cy="258619"/>
                  </a:xfrm>
                  <a:prstGeom prst="rect">
                    <a:avLst/>
                  </a:prstGeom>
                  <a:blipFill rotWithShape="0">
                    <a:blip r:embed="rId22"/>
                    <a:stretch>
                      <a:fillRect l="-26667" r="-20000" b="-11111"/>
                    </a:stretch>
                  </a:blipFill>
                  <a:ln w="9525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46" name="Straight Arrow Connector 45"/>
            <p:cNvCxnSpPr>
              <a:stCxn id="59" idx="4"/>
              <a:endCxn id="74" idx="0"/>
            </p:cNvCxnSpPr>
            <p:nvPr/>
          </p:nvCxnSpPr>
          <p:spPr bwMode="auto">
            <a:xfrm>
              <a:off x="10470155" y="3165398"/>
              <a:ext cx="0" cy="17066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Elbow Connector 46"/>
            <p:cNvCxnSpPr>
              <a:stCxn id="82" idx="1"/>
              <a:endCxn id="57" idx="6"/>
            </p:cNvCxnSpPr>
            <p:nvPr/>
          </p:nvCxnSpPr>
          <p:spPr bwMode="auto">
            <a:xfrm flipV="1">
              <a:off x="7152379" y="3103250"/>
              <a:ext cx="583531" cy="362680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Elbow Connector 47"/>
            <p:cNvCxnSpPr>
              <a:stCxn id="80" idx="1"/>
              <a:endCxn id="56" idx="6"/>
            </p:cNvCxnSpPr>
            <p:nvPr/>
          </p:nvCxnSpPr>
          <p:spPr bwMode="auto">
            <a:xfrm flipV="1">
              <a:off x="7929727" y="3097302"/>
              <a:ext cx="591840" cy="368370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Elbow Connector 48"/>
            <p:cNvCxnSpPr>
              <a:stCxn id="78" idx="1"/>
              <a:endCxn id="58" idx="6"/>
            </p:cNvCxnSpPr>
            <p:nvPr/>
          </p:nvCxnSpPr>
          <p:spPr bwMode="auto">
            <a:xfrm flipV="1">
              <a:off x="8716283" y="3098697"/>
              <a:ext cx="745915" cy="366975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Elbow Connector 49"/>
            <p:cNvCxnSpPr>
              <a:stCxn id="76" idx="1"/>
              <a:endCxn id="59" idx="6"/>
            </p:cNvCxnSpPr>
            <p:nvPr/>
          </p:nvCxnSpPr>
          <p:spPr bwMode="auto">
            <a:xfrm flipV="1">
              <a:off x="9656915" y="3099522"/>
              <a:ext cx="747290" cy="364820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1" name="Flowchart: Or 50"/>
            <p:cNvSpPr/>
            <p:nvPr/>
          </p:nvSpPr>
          <p:spPr bwMode="auto">
            <a:xfrm>
              <a:off x="11342812" y="3034660"/>
              <a:ext cx="132110" cy="131753"/>
            </a:xfrm>
            <a:prstGeom prst="flowChartOr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7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52" name="Straight Arrow Connector 51"/>
            <p:cNvCxnSpPr>
              <a:endCxn id="51" idx="0"/>
            </p:cNvCxnSpPr>
            <p:nvPr/>
          </p:nvCxnSpPr>
          <p:spPr bwMode="auto">
            <a:xfrm>
              <a:off x="11407513" y="2815832"/>
              <a:ext cx="1355" cy="21882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53" name="Group 52"/>
            <p:cNvGrpSpPr/>
            <p:nvPr/>
          </p:nvGrpSpPr>
          <p:grpSpPr>
            <a:xfrm flipH="1">
              <a:off x="11280100" y="3327616"/>
              <a:ext cx="257535" cy="256270"/>
              <a:chOff x="4995561" y="2263551"/>
              <a:chExt cx="599047" cy="61525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Rectangle 71"/>
                  <p:cNvSpPr/>
                  <p:nvPr/>
                </p:nvSpPr>
                <p:spPr bwMode="auto">
                  <a:xfrm>
                    <a:off x="4995561" y="2263551"/>
                    <a:ext cx="599047" cy="61525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7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⋇</m:t>
                          </m:r>
                          <m:r>
                            <a:rPr lang="nb-NO" sz="7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</m:oMath>
                      </m:oMathPara>
                    </a14:m>
                    <a:endParaRPr lang="en-US" sz="7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9" name="Rectangle 11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995561" y="2263551"/>
                    <a:ext cx="599047" cy="615254"/>
                  </a:xfrm>
                  <a:prstGeom prst="rect">
                    <a:avLst/>
                  </a:prstGeom>
                  <a:blipFill rotWithShape="0">
                    <a:blip r:embed="rId24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137422" y="2436392"/>
                    <a:ext cx="218652" cy="25861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7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oMath>
                      </m:oMathPara>
                    </a14:m>
                    <a:endParaRPr lang="en-US" sz="7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3" name="TextBox 7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37422" y="2436392"/>
                    <a:ext cx="218652" cy="258619"/>
                  </a:xfrm>
                  <a:prstGeom prst="rect">
                    <a:avLst/>
                  </a:prstGeom>
                  <a:blipFill rotWithShape="0">
                    <a:blip r:embed="rId25"/>
                    <a:stretch>
                      <a:fillRect l="-26667" r="-20000" b="-5556"/>
                    </a:stretch>
                  </a:blipFill>
                  <a:ln w="9525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54" name="Straight Arrow Connector 53"/>
            <p:cNvCxnSpPr>
              <a:stCxn id="51" idx="4"/>
              <a:endCxn id="72" idx="0"/>
            </p:cNvCxnSpPr>
            <p:nvPr/>
          </p:nvCxnSpPr>
          <p:spPr bwMode="auto">
            <a:xfrm>
              <a:off x="11408867" y="3166412"/>
              <a:ext cx="0" cy="16120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Elbow Connector 54"/>
            <p:cNvCxnSpPr>
              <a:stCxn id="74" idx="1"/>
              <a:endCxn id="51" idx="2"/>
            </p:cNvCxnSpPr>
            <p:nvPr/>
          </p:nvCxnSpPr>
          <p:spPr bwMode="auto">
            <a:xfrm flipV="1">
              <a:off x="10598922" y="3100536"/>
              <a:ext cx="743890" cy="363664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6" name="Flowchart: Or 55"/>
            <p:cNvSpPr/>
            <p:nvPr/>
          </p:nvSpPr>
          <p:spPr bwMode="auto">
            <a:xfrm flipH="1">
              <a:off x="8521567" y="3031426"/>
              <a:ext cx="131898" cy="131753"/>
            </a:xfrm>
            <a:prstGeom prst="flowChartOr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700" b="0" i="1">
                <a:latin typeface="Cambria Math" panose="02040503050406030204" pitchFamily="18" charset="0"/>
              </a:endParaRPr>
            </a:p>
          </p:txBody>
        </p:sp>
        <p:sp>
          <p:nvSpPr>
            <p:cNvPr id="57" name="Flowchart: Or 56"/>
            <p:cNvSpPr/>
            <p:nvPr/>
          </p:nvSpPr>
          <p:spPr bwMode="auto">
            <a:xfrm flipH="1">
              <a:off x="7735909" y="3037374"/>
              <a:ext cx="131898" cy="131753"/>
            </a:xfrm>
            <a:prstGeom prst="flowChartOr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700" b="0" i="1">
                <a:latin typeface="Cambria Math" panose="02040503050406030204" pitchFamily="18" charset="0"/>
              </a:endParaRPr>
            </a:p>
          </p:txBody>
        </p:sp>
        <p:sp>
          <p:nvSpPr>
            <p:cNvPr id="58" name="Flowchart: Or 57"/>
            <p:cNvSpPr/>
            <p:nvPr/>
          </p:nvSpPr>
          <p:spPr bwMode="auto">
            <a:xfrm flipH="1">
              <a:off x="9462199" y="3032821"/>
              <a:ext cx="131898" cy="131753"/>
            </a:xfrm>
            <a:prstGeom prst="flowChartOr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700" b="0" i="1">
                <a:latin typeface="Cambria Math" panose="02040503050406030204" pitchFamily="18" charset="0"/>
              </a:endParaRPr>
            </a:p>
          </p:txBody>
        </p:sp>
        <p:sp>
          <p:nvSpPr>
            <p:cNvPr id="59" name="Flowchart: Or 58"/>
            <p:cNvSpPr/>
            <p:nvPr/>
          </p:nvSpPr>
          <p:spPr bwMode="auto">
            <a:xfrm flipH="1">
              <a:off x="10404206" y="3033646"/>
              <a:ext cx="131898" cy="131753"/>
            </a:xfrm>
            <a:prstGeom prst="flowChartOr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700" b="0" i="1">
                <a:latin typeface="Cambria Math" panose="02040503050406030204" pitchFamily="18" charset="0"/>
              </a:endParaRPr>
            </a:p>
          </p:txBody>
        </p:sp>
        <p:sp>
          <p:nvSpPr>
            <p:cNvPr id="60" name="Flowchart: Or 59"/>
            <p:cNvSpPr/>
            <p:nvPr/>
          </p:nvSpPr>
          <p:spPr bwMode="auto">
            <a:xfrm>
              <a:off x="11342812" y="3773524"/>
              <a:ext cx="132110" cy="131753"/>
            </a:xfrm>
            <a:prstGeom prst="flowChartOr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7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61" name="Straight Arrow Connector 60"/>
            <p:cNvCxnSpPr>
              <a:stCxn id="72" idx="2"/>
              <a:endCxn id="60" idx="0"/>
            </p:cNvCxnSpPr>
            <p:nvPr/>
          </p:nvCxnSpPr>
          <p:spPr bwMode="auto">
            <a:xfrm>
              <a:off x="11408867" y="3583886"/>
              <a:ext cx="0" cy="18963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11214915" y="4071802"/>
                  <a:ext cx="386908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14915" y="4071802"/>
                  <a:ext cx="386908" cy="215444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3" name="Straight Arrow Connector 62"/>
            <p:cNvCxnSpPr>
              <a:stCxn id="60" idx="4"/>
              <a:endCxn id="62" idx="0"/>
            </p:cNvCxnSpPr>
            <p:nvPr/>
          </p:nvCxnSpPr>
          <p:spPr bwMode="auto">
            <a:xfrm flipH="1">
              <a:off x="11408369" y="3905277"/>
              <a:ext cx="498" cy="16652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11600966" y="3731678"/>
                  <a:ext cx="159663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b-NO" sz="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en-US" sz="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00966" y="3731678"/>
                  <a:ext cx="159663" cy="215444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 r="-74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5" name="Straight Arrow Connector 64"/>
            <p:cNvCxnSpPr>
              <a:stCxn id="64" idx="1"/>
              <a:endCxn id="60" idx="6"/>
            </p:cNvCxnSpPr>
            <p:nvPr/>
          </p:nvCxnSpPr>
          <p:spPr bwMode="auto">
            <a:xfrm flipH="1">
              <a:off x="11474922" y="3839400"/>
              <a:ext cx="126044" cy="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ounded Rectangle 65"/>
                <p:cNvSpPr/>
                <p:nvPr/>
              </p:nvSpPr>
              <p:spPr bwMode="auto">
                <a:xfrm flipH="1">
                  <a:off x="8364124" y="2664842"/>
                  <a:ext cx="446785" cy="153703"/>
                </a:xfrm>
                <a:prstGeom prst="roundRect">
                  <a:avLst/>
                </a:prstGeom>
                <a:solidFill>
                  <a:schemeClr val="accent6">
                    <a:lumMod val="9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7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66" name="Rounded Rectangle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8364124" y="2664842"/>
                  <a:ext cx="446785" cy="153703"/>
                </a:xfrm>
                <a:prstGeom prst="roundRect">
                  <a:avLst/>
                </a:prstGeom>
                <a:blipFill rotWithShape="0">
                  <a:blip r:embed="rId28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ounded Rectangle 66"/>
                <p:cNvSpPr/>
                <p:nvPr/>
              </p:nvSpPr>
              <p:spPr bwMode="auto">
                <a:xfrm flipH="1">
                  <a:off x="9304106" y="2662128"/>
                  <a:ext cx="446785" cy="153703"/>
                </a:xfrm>
                <a:prstGeom prst="roundRect">
                  <a:avLst/>
                </a:prstGeom>
                <a:solidFill>
                  <a:schemeClr val="accent6">
                    <a:lumMod val="9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7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67" name="Rounded Rectangle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9304106" y="2662128"/>
                  <a:ext cx="446785" cy="153703"/>
                </a:xfrm>
                <a:prstGeom prst="roundRect">
                  <a:avLst/>
                </a:prstGeom>
                <a:blipFill rotWithShape="0">
                  <a:blip r:embed="rId29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ounded Rectangle 67"/>
                <p:cNvSpPr/>
                <p:nvPr/>
              </p:nvSpPr>
              <p:spPr bwMode="auto">
                <a:xfrm flipH="1">
                  <a:off x="10245245" y="2658807"/>
                  <a:ext cx="446785" cy="153703"/>
                </a:xfrm>
                <a:prstGeom prst="roundRect">
                  <a:avLst/>
                </a:prstGeom>
                <a:solidFill>
                  <a:schemeClr val="accent6">
                    <a:lumMod val="9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7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68" name="Rounded Rectangle 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10245245" y="2658807"/>
                  <a:ext cx="446785" cy="153703"/>
                </a:xfrm>
                <a:prstGeom prst="roundRect">
                  <a:avLst/>
                </a:prstGeom>
                <a:blipFill rotWithShape="0">
                  <a:blip r:embed="rId30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ounded Rectangle 68"/>
                <p:cNvSpPr/>
                <p:nvPr/>
              </p:nvSpPr>
              <p:spPr bwMode="auto">
                <a:xfrm flipH="1">
                  <a:off x="6800333" y="2661468"/>
                  <a:ext cx="446785" cy="153703"/>
                </a:xfrm>
                <a:prstGeom prst="roundRect">
                  <a:avLst/>
                </a:prstGeom>
                <a:solidFill>
                  <a:srgbClr val="F9DB8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7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69" name="Rounded Rectangle 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6800333" y="2661468"/>
                  <a:ext cx="446785" cy="153703"/>
                </a:xfrm>
                <a:prstGeom prst="roundRect">
                  <a:avLst/>
                </a:prstGeom>
                <a:blipFill rotWithShape="0">
                  <a:blip r:embed="rId31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ounded Rectangle 69"/>
                <p:cNvSpPr/>
                <p:nvPr/>
              </p:nvSpPr>
              <p:spPr bwMode="auto">
                <a:xfrm flipH="1">
                  <a:off x="11140405" y="2662128"/>
                  <a:ext cx="534216" cy="153703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nb-NO" sz="7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70" name="Rounded Rectangle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11140405" y="2662128"/>
                  <a:ext cx="534216" cy="153703"/>
                </a:xfrm>
                <a:prstGeom prst="roundRect">
                  <a:avLst/>
                </a:prstGeom>
                <a:blipFill rotWithShape="0">
                  <a:blip r:embed="rId32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6549718" y="1654368"/>
                  <a:ext cx="114426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sz="800" dirty="0"/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800" b="0" i="0" smtClean="0">
                          <a:latin typeface="Cambria Math" panose="02040503050406030204" pitchFamily="18" charset="0"/>
                        </a:rPr>
                        <m:t>ctr</m:t>
                      </m:r>
                      <m:r>
                        <a:rPr lang="nb-NO" sz="8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8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m:rPr>
                          <m:lit/>
                        </m:rPr>
                        <a:rPr lang="nb-NO" sz="800" b="0" i="1" smtClean="0">
                          <a:latin typeface="Cambria Math" panose="02040503050406030204" pitchFamily="18" charset="0"/>
                        </a:rPr>
                        <m:t>||</m:t>
                      </m:r>
                      <m:sSup>
                        <m:sSupPr>
                          <m:ctrlPr>
                            <a:rPr lang="nb-NO" sz="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nb-NO" sz="800" b="0" i="1" smtClean="0">
                              <a:latin typeface="Cambria Math" panose="02040503050406030204" pitchFamily="18" charset="0"/>
                            </a:rPr>
                            <m:t>31</m:t>
                          </m:r>
                        </m:sup>
                      </m:sSup>
                      <m:r>
                        <a:rPr lang="nb-NO" sz="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endParaRPr lang="nb-NO" sz="800" b="0" dirty="0"/>
                </a:p>
                <a:p>
                  <a14:m>
                    <m:oMath xmlns:m="http://schemas.openxmlformats.org/officeDocument/2006/math">
                      <m:r>
                        <a:rPr lang="nb-NO" sz="8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nb-NO" sz="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nb-NO" sz="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nb-NO" sz="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sz="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nb-NO" sz="800" b="0" i="1" smtClean="0">
                                  <a:latin typeface="Cambria Math" panose="02040503050406030204" pitchFamily="18" charset="0"/>
                                </a:rPr>
                                <m:t>128</m:t>
                              </m:r>
                            </m:sup>
                          </m:sSup>
                        </m:e>
                      </m:d>
                    </m:oMath>
                  </a14:m>
                  <a:r>
                    <a:rPr lang="nb-NO" sz="800" b="0" i="1" dirty="0">
                      <a:latin typeface="Cambria Math" panose="02040503050406030204" pitchFamily="18" charset="0"/>
                    </a:rPr>
                    <a:t> 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nb-NO" sz="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m:rPr>
                            <m:lit/>
                          </m:rPr>
                          <a:rPr lang="nb-NO" sz="800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sSup>
                          <m:sSupPr>
                            <m:ctrlP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31</m:t>
                            </m:r>
                          </m:sup>
                        </m:sSup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1)</m:t>
                        </m:r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9718" y="1654368"/>
                  <a:ext cx="1144267" cy="461665"/>
                </a:xfrm>
                <a:prstGeom prst="rect">
                  <a:avLst/>
                </a:prstGeom>
                <a:blipFill rotWithShape="0"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8321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Ideal solution: secure channels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15" name="Cloud 14"/>
          <p:cNvSpPr/>
          <p:nvPr/>
        </p:nvSpPr>
        <p:spPr bwMode="auto">
          <a:xfrm rot="11390598">
            <a:off x="4499248" y="2005781"/>
            <a:ext cx="3385524" cy="2189270"/>
          </a:xfrm>
          <a:prstGeom prst="cloud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45931" y="1414612"/>
            <a:ext cx="1512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chemeClr val="tx2"/>
                </a:solidFill>
              </a:rPr>
              <a:t>Internet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83675" y="155944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Alice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0016417" y="177986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Bob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2682049" y="3000713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M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5387843" y="4317967"/>
            <a:ext cx="1827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Adversary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032412" y="4616970"/>
            <a:ext cx="100303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>
                <a:solidFill>
                  <a:srgbClr val="3333CC"/>
                </a:solidFill>
              </a:rPr>
              <a:t>Security goals:</a:t>
            </a:r>
          </a:p>
          <a:p>
            <a:endParaRPr lang="nb-NO" sz="2000" dirty="0">
              <a:solidFill>
                <a:schemeClr val="accent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b="1" dirty="0">
                <a:solidFill>
                  <a:schemeClr val="tx2"/>
                </a:solidFill>
              </a:rPr>
              <a:t>Data privacy: </a:t>
            </a:r>
            <a:r>
              <a:rPr lang="nb-NO" sz="2000" dirty="0">
                <a:solidFill>
                  <a:schemeClr val="tx2"/>
                </a:solidFill>
              </a:rPr>
              <a:t>adversary should not be able to read message M       </a:t>
            </a:r>
            <a:r>
              <a:rPr lang="nb-NO" sz="20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nb-NO" sz="2000" b="1" dirty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b="1" dirty="0">
                <a:solidFill>
                  <a:schemeClr val="tx2"/>
                </a:solidFill>
              </a:rPr>
              <a:t>Data integrity: </a:t>
            </a:r>
            <a:r>
              <a:rPr lang="nb-NO" sz="2000" dirty="0">
                <a:solidFill>
                  <a:schemeClr val="tx2"/>
                </a:solidFill>
              </a:rPr>
              <a:t>adversary should not be able to modify message M  </a:t>
            </a:r>
            <a:r>
              <a:rPr lang="nb-NO" sz="20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nb-NO" sz="20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b="1" dirty="0">
                <a:solidFill>
                  <a:schemeClr val="tx2"/>
                </a:solidFill>
              </a:rPr>
              <a:t>Data </a:t>
            </a:r>
            <a:r>
              <a:rPr lang="en-US" sz="2000" b="1" dirty="0">
                <a:solidFill>
                  <a:schemeClr val="tx2"/>
                </a:solidFill>
              </a:rPr>
              <a:t>authenticity</a:t>
            </a:r>
            <a:r>
              <a:rPr lang="nb-NO" sz="2000" b="1" dirty="0">
                <a:solidFill>
                  <a:schemeClr val="tx2"/>
                </a:solidFill>
              </a:rPr>
              <a:t>: </a:t>
            </a:r>
            <a:r>
              <a:rPr lang="nb-NO" sz="2000" dirty="0">
                <a:solidFill>
                  <a:schemeClr val="tx2"/>
                </a:solidFill>
              </a:rPr>
              <a:t>message M really originated from Alice</a:t>
            </a:r>
            <a:r>
              <a:rPr lang="nb-NO" sz="2000" b="1" dirty="0">
                <a:solidFill>
                  <a:schemeClr val="tx2"/>
                </a:solidFill>
              </a:rPr>
              <a:t>                </a:t>
            </a:r>
            <a:r>
              <a:rPr lang="nb-NO" sz="20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2000" b="1" dirty="0">
              <a:solidFill>
                <a:schemeClr val="tx2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3163392" y="3231546"/>
            <a:ext cx="6057237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" name="Group 21"/>
          <p:cNvGrpSpPr/>
          <p:nvPr/>
        </p:nvGrpSpPr>
        <p:grpSpPr>
          <a:xfrm>
            <a:off x="3874259" y="2935079"/>
            <a:ext cx="4635502" cy="592931"/>
            <a:chOff x="3874259" y="2935079"/>
            <a:chExt cx="4635502" cy="592931"/>
          </a:xfrm>
        </p:grpSpPr>
        <p:sp>
          <p:nvSpPr>
            <p:cNvPr id="25" name="Can 24"/>
            <p:cNvSpPr/>
            <p:nvPr/>
          </p:nvSpPr>
          <p:spPr bwMode="auto">
            <a:xfrm rot="16200000">
              <a:off x="5895544" y="913794"/>
              <a:ext cx="592931" cy="4635502"/>
            </a:xfrm>
            <a:prstGeom prst="can">
              <a:avLst>
                <a:gd name="adj" fmla="val 49096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 bwMode="auto">
            <a:xfrm>
              <a:off x="3875845" y="3235202"/>
              <a:ext cx="188417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" name="Group 12"/>
          <p:cNvGrpSpPr/>
          <p:nvPr/>
        </p:nvGrpSpPr>
        <p:grpSpPr>
          <a:xfrm>
            <a:off x="7909882" y="1328615"/>
            <a:ext cx="3635195" cy="1457816"/>
            <a:chOff x="7909882" y="1328615"/>
            <a:chExt cx="3635195" cy="1457816"/>
          </a:xfrm>
        </p:grpSpPr>
        <p:sp>
          <p:nvSpPr>
            <p:cNvPr id="2" name="TextBox 1"/>
            <p:cNvSpPr txBox="1"/>
            <p:nvPr/>
          </p:nvSpPr>
          <p:spPr>
            <a:xfrm>
              <a:off x="7909882" y="1328615"/>
              <a:ext cx="3635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2400" b="1" dirty="0">
                  <a:solidFill>
                    <a:srgbClr val="3333CC"/>
                  </a:solidFill>
                </a:rPr>
                <a:t>How to build?</a:t>
              </a:r>
              <a:endParaRPr lang="en-US" sz="2400" b="1" dirty="0">
                <a:solidFill>
                  <a:srgbClr val="3333CC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 flipH="1">
              <a:off x="8046986" y="1846120"/>
              <a:ext cx="674448" cy="94031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10" y="2530889"/>
            <a:ext cx="1561630" cy="136642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466" y="2533375"/>
            <a:ext cx="1561630" cy="136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9948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Ideal solution: secure channels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15" name="Cloud 14"/>
          <p:cNvSpPr/>
          <p:nvPr/>
        </p:nvSpPr>
        <p:spPr bwMode="auto">
          <a:xfrm rot="11390598">
            <a:off x="4499248" y="2005781"/>
            <a:ext cx="3385524" cy="2189270"/>
          </a:xfrm>
          <a:prstGeom prst="cloud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45931" y="1414612"/>
            <a:ext cx="1512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chemeClr val="tx2"/>
                </a:solidFill>
              </a:rPr>
              <a:t>Internet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83675" y="155944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Alice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0016417" y="177986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Bob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2682049" y="3000713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M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5387843" y="4317967"/>
            <a:ext cx="1827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Adversary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032412" y="4616970"/>
            <a:ext cx="100303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>
                <a:solidFill>
                  <a:srgbClr val="3333CC"/>
                </a:solidFill>
              </a:rPr>
              <a:t>Security goals:</a:t>
            </a:r>
          </a:p>
          <a:p>
            <a:endParaRPr lang="nb-NO" sz="2000" dirty="0">
              <a:solidFill>
                <a:schemeClr val="accent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b="1" dirty="0">
                <a:solidFill>
                  <a:schemeClr val="tx2"/>
                </a:solidFill>
              </a:rPr>
              <a:t>Data privacy: </a:t>
            </a:r>
            <a:r>
              <a:rPr lang="nb-NO" sz="2000" dirty="0">
                <a:solidFill>
                  <a:schemeClr val="tx2"/>
                </a:solidFill>
              </a:rPr>
              <a:t>adversary should not be able to read message M       </a:t>
            </a:r>
            <a:r>
              <a:rPr lang="nb-NO" sz="20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nb-NO" sz="2000" b="1" dirty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b="1" dirty="0">
                <a:solidFill>
                  <a:schemeClr val="tx2"/>
                </a:solidFill>
              </a:rPr>
              <a:t>Data integrity: </a:t>
            </a:r>
            <a:r>
              <a:rPr lang="nb-NO" sz="2000" dirty="0">
                <a:solidFill>
                  <a:schemeClr val="tx2"/>
                </a:solidFill>
              </a:rPr>
              <a:t>adversary should not be able to modify message M  </a:t>
            </a:r>
            <a:r>
              <a:rPr lang="nb-NO" sz="20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nb-NO" sz="20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b="1" dirty="0">
                <a:solidFill>
                  <a:schemeClr val="tx2"/>
                </a:solidFill>
              </a:rPr>
              <a:t>Data </a:t>
            </a:r>
            <a:r>
              <a:rPr lang="en-US" sz="2000" b="1" dirty="0">
                <a:solidFill>
                  <a:schemeClr val="tx2"/>
                </a:solidFill>
              </a:rPr>
              <a:t>authenticity</a:t>
            </a:r>
            <a:r>
              <a:rPr lang="nb-NO" sz="2000" b="1" dirty="0">
                <a:solidFill>
                  <a:schemeClr val="tx2"/>
                </a:solidFill>
              </a:rPr>
              <a:t>: </a:t>
            </a:r>
            <a:r>
              <a:rPr lang="nb-NO" sz="2000" dirty="0">
                <a:solidFill>
                  <a:schemeClr val="tx2"/>
                </a:solidFill>
              </a:rPr>
              <a:t>message M really originated from Alice</a:t>
            </a:r>
            <a:r>
              <a:rPr lang="nb-NO" sz="2000" b="1" dirty="0">
                <a:solidFill>
                  <a:schemeClr val="tx2"/>
                </a:solidFill>
              </a:rPr>
              <a:t>                </a:t>
            </a:r>
            <a:r>
              <a:rPr lang="nb-NO" sz="20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2000" b="1" dirty="0">
              <a:solidFill>
                <a:schemeClr val="tx2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3163392" y="3231546"/>
            <a:ext cx="6057237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" name="Group 21"/>
          <p:cNvGrpSpPr/>
          <p:nvPr/>
        </p:nvGrpSpPr>
        <p:grpSpPr>
          <a:xfrm>
            <a:off x="3874259" y="2935079"/>
            <a:ext cx="4635502" cy="592931"/>
            <a:chOff x="3874259" y="2935079"/>
            <a:chExt cx="4635502" cy="592931"/>
          </a:xfrm>
        </p:grpSpPr>
        <p:sp>
          <p:nvSpPr>
            <p:cNvPr id="25" name="Can 24"/>
            <p:cNvSpPr/>
            <p:nvPr/>
          </p:nvSpPr>
          <p:spPr bwMode="auto">
            <a:xfrm rot="16200000">
              <a:off x="5895544" y="913794"/>
              <a:ext cx="592931" cy="4635502"/>
            </a:xfrm>
            <a:prstGeom prst="can">
              <a:avLst>
                <a:gd name="adj" fmla="val 49096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vert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</a:rPr>
                <a:t>AES-GCM?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 bwMode="auto">
            <a:xfrm>
              <a:off x="3875845" y="3235202"/>
              <a:ext cx="188417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10" y="2530889"/>
            <a:ext cx="1561630" cy="136642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466" y="2533375"/>
            <a:ext cx="1561630" cy="136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2287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AES-GCM = secure channel?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680" y="2139489"/>
            <a:ext cx="1693768" cy="135501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>
            <a:off x="3981451" y="2730436"/>
            <a:ext cx="3627351" cy="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Box 34"/>
          <p:cNvSpPr txBox="1"/>
          <p:nvPr/>
        </p:nvSpPr>
        <p:spPr>
          <a:xfrm>
            <a:off x="4988573" y="1850236"/>
            <a:ext cx="22148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"Send Bob $10"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69925" y="2063879"/>
            <a:ext cx="807588" cy="1503707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5506269" y="3937686"/>
            <a:ext cx="573255" cy="1126910"/>
            <a:chOff x="5288194" y="4546599"/>
            <a:chExt cx="737875" cy="1433853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8194" y="4546599"/>
              <a:ext cx="737875" cy="1433853"/>
            </a:xfrm>
            <a:prstGeom prst="rect">
              <a:avLst/>
            </a:prstGeom>
          </p:spPr>
        </p:pic>
        <p:sp>
          <p:nvSpPr>
            <p:cNvPr id="43" name="Oval 42"/>
            <p:cNvSpPr/>
            <p:nvPr/>
          </p:nvSpPr>
          <p:spPr bwMode="auto">
            <a:xfrm>
              <a:off x="5511856" y="4777674"/>
              <a:ext cx="49873" cy="52618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0" i="1">
                <a:latin typeface="Cambria Math" panose="02040503050406030204" pitchFamily="18" charset="0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5730927" y="4751365"/>
              <a:ext cx="49873" cy="52618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0" i="1">
                <a:latin typeface="Cambria Math" panose="02040503050406030204" pitchFamily="18" charset="0"/>
              </a:endParaRPr>
            </a:p>
          </p:txBody>
        </p:sp>
      </p:grpSp>
      <p:sp>
        <p:nvSpPr>
          <p:cNvPr id="29" name="Rounded Rectangle 28"/>
          <p:cNvSpPr/>
          <p:nvPr/>
        </p:nvSpPr>
        <p:spPr bwMode="auto">
          <a:xfrm>
            <a:off x="4959177" y="2269256"/>
            <a:ext cx="1705443" cy="35879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/>
              <a:t>AES-GCM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364676" y="3768110"/>
            <a:ext cx="2350955" cy="461182"/>
            <a:chOff x="6364677" y="3768110"/>
            <a:chExt cx="2350955" cy="461182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6619664" y="3768110"/>
              <a:ext cx="1705443" cy="35879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/>
                <a:t>AES-GCM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>
              <a:off x="6364677" y="4229291"/>
              <a:ext cx="2350955" cy="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" name="TextBox 26"/>
          <p:cNvSpPr txBox="1"/>
          <p:nvPr/>
        </p:nvSpPr>
        <p:spPr>
          <a:xfrm>
            <a:off x="8804463" y="3692620"/>
            <a:ext cx="6362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+10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6364676" y="4451119"/>
            <a:ext cx="2350955" cy="461182"/>
            <a:chOff x="6364677" y="3768110"/>
            <a:chExt cx="2350955" cy="461182"/>
          </a:xfrm>
        </p:grpSpPr>
        <p:sp>
          <p:nvSpPr>
            <p:cNvPr id="30" name="Rounded Rectangle 29"/>
            <p:cNvSpPr/>
            <p:nvPr/>
          </p:nvSpPr>
          <p:spPr bwMode="auto">
            <a:xfrm>
              <a:off x="6619664" y="3768110"/>
              <a:ext cx="1705443" cy="35879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/>
                <a:t>AES-GCM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 bwMode="auto">
            <a:xfrm>
              <a:off x="6364677" y="4229291"/>
              <a:ext cx="2350955" cy="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2" name="TextBox 31"/>
          <p:cNvSpPr txBox="1"/>
          <p:nvPr/>
        </p:nvSpPr>
        <p:spPr>
          <a:xfrm>
            <a:off x="8804463" y="4375629"/>
            <a:ext cx="6362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+10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6364676" y="5134128"/>
            <a:ext cx="2350955" cy="461182"/>
            <a:chOff x="6364677" y="3768110"/>
            <a:chExt cx="2350955" cy="461182"/>
          </a:xfrm>
        </p:grpSpPr>
        <p:sp>
          <p:nvSpPr>
            <p:cNvPr id="34" name="Rounded Rectangle 33"/>
            <p:cNvSpPr/>
            <p:nvPr/>
          </p:nvSpPr>
          <p:spPr bwMode="auto">
            <a:xfrm>
              <a:off x="6619664" y="3768110"/>
              <a:ext cx="1705443" cy="35879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/>
                <a:t>AES-GCM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 bwMode="auto">
            <a:xfrm>
              <a:off x="6364677" y="4229291"/>
              <a:ext cx="2350955" cy="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7" name="TextBox 36"/>
          <p:cNvSpPr txBox="1"/>
          <p:nvPr/>
        </p:nvSpPr>
        <p:spPr>
          <a:xfrm>
            <a:off x="8804463" y="5058638"/>
            <a:ext cx="6362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+10</a:t>
            </a:r>
          </a:p>
        </p:txBody>
      </p:sp>
    </p:spTree>
    <p:extLst>
      <p:ext uri="{BB962C8B-B14F-4D97-AF65-F5344CB8AC3E}">
        <p14:creationId xmlns:p14="http://schemas.microsoft.com/office/powerpoint/2010/main" val="151751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2" grpId="0"/>
      <p:bldP spid="3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9509329" y="1820237"/>
            <a:ext cx="1351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2"/>
                </a:solidFill>
              </a:rPr>
              <a:t>ctr</a:t>
            </a:r>
            <a:r>
              <a:rPr lang="nb-NO" sz="1200" baseline="-25000" dirty="0">
                <a:solidFill>
                  <a:schemeClr val="accent2"/>
                </a:solidFill>
              </a:rPr>
              <a:t>C</a:t>
            </a:r>
            <a:r>
              <a:rPr lang="nb-NO" sz="1200" baseline="-25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→S</a:t>
            </a:r>
            <a:r>
              <a:rPr lang="nb-NO" sz="1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103</a:t>
            </a:r>
            <a:r>
              <a:rPr lang="nb-NO" sz="1200" dirty="0"/>
              <a:t>	</a:t>
            </a:r>
          </a:p>
          <a:p>
            <a:r>
              <a:rPr lang="nb-NO" sz="1200" dirty="0">
                <a:solidFill>
                  <a:srgbClr val="FF0000"/>
                </a:solidFill>
              </a:rPr>
              <a:t>ctr</a:t>
            </a:r>
            <a:r>
              <a:rPr lang="nb-NO" sz="1200" baseline="-25000" dirty="0">
                <a:solidFill>
                  <a:srgbClr val="FF0000"/>
                </a:solidFill>
              </a:rPr>
              <a:t>S</a:t>
            </a:r>
            <a:r>
              <a:rPr lang="nb-NO" sz="12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→C</a:t>
            </a:r>
            <a:r>
              <a:rPr lang="nb-NO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395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10065606" y="1801213"/>
            <a:ext cx="404374" cy="437227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ea typeface="Cambria Math" panose="0204050305040603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32622" y="1820237"/>
            <a:ext cx="1351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2"/>
                </a:solidFill>
              </a:rPr>
              <a:t>ctr</a:t>
            </a:r>
            <a:r>
              <a:rPr lang="nb-NO" sz="1200" baseline="-25000" dirty="0">
                <a:solidFill>
                  <a:schemeClr val="accent2"/>
                </a:solidFill>
              </a:rPr>
              <a:t>C</a:t>
            </a:r>
            <a:r>
              <a:rPr lang="nb-NO" sz="1200" baseline="-25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→S</a:t>
            </a:r>
            <a:r>
              <a:rPr lang="nb-NO" sz="1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103</a:t>
            </a:r>
            <a:r>
              <a:rPr lang="nb-NO" sz="1200" dirty="0"/>
              <a:t>	</a:t>
            </a:r>
          </a:p>
          <a:p>
            <a:r>
              <a:rPr lang="nb-NO" sz="1200" dirty="0">
                <a:solidFill>
                  <a:srgbClr val="FF0000"/>
                </a:solidFill>
              </a:rPr>
              <a:t>ctr</a:t>
            </a:r>
            <a:r>
              <a:rPr lang="nb-NO" sz="1200" baseline="-25000" dirty="0">
                <a:solidFill>
                  <a:srgbClr val="FF0000"/>
                </a:solidFill>
              </a:rPr>
              <a:t>S</a:t>
            </a:r>
            <a:r>
              <a:rPr lang="nb-NO" sz="12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→C</a:t>
            </a:r>
            <a:r>
              <a:rPr lang="nb-NO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395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970527" y="1844674"/>
            <a:ext cx="404374" cy="437227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ea typeface="Cambria Math" panose="02040503050406030204" pitchFamily="18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4859097" y="1977038"/>
            <a:ext cx="2323649" cy="543746"/>
            <a:chOff x="4859097" y="1977038"/>
            <a:chExt cx="2323649" cy="543746"/>
          </a:xfrm>
        </p:grpSpPr>
        <p:sp>
          <p:nvSpPr>
            <p:cNvPr id="38" name="Right Brace 37"/>
            <p:cNvSpPr/>
            <p:nvPr/>
          </p:nvSpPr>
          <p:spPr bwMode="auto">
            <a:xfrm rot="16200000">
              <a:off x="5916870" y="1254908"/>
              <a:ext cx="208103" cy="2323649"/>
            </a:xfrm>
            <a:prstGeom prst="rightBrace">
              <a:avLst>
                <a:gd name="adj1" fmla="val 93395"/>
                <a:gd name="adj2" fmla="val 49766"/>
              </a:avLst>
            </a:prstGeom>
            <a:noFill/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448847" y="1977038"/>
              <a:ext cx="119490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/>
                <a:t>AES-GCM</a:t>
              </a:r>
              <a:endParaRPr lang="en-US" sz="14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channels – TLS / IPsec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522" y="1377276"/>
            <a:ext cx="763584" cy="10543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9" t="14307" r="10294" b="12510"/>
          <a:stretch/>
        </p:blipFill>
        <p:spPr>
          <a:xfrm>
            <a:off x="2778180" y="1541070"/>
            <a:ext cx="945221" cy="79561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546462" y="2563540"/>
            <a:ext cx="3076575" cy="313512"/>
            <a:chOff x="4546462" y="2563540"/>
            <a:chExt cx="3076575" cy="313512"/>
          </a:xfrm>
        </p:grpSpPr>
        <p:cxnSp>
          <p:nvCxnSpPr>
            <p:cNvPr id="5" name="Straight Arrow Connector 4"/>
            <p:cNvCxnSpPr/>
            <p:nvPr/>
          </p:nvCxnSpPr>
          <p:spPr bwMode="auto">
            <a:xfrm flipV="1">
              <a:off x="4546462" y="2877050"/>
              <a:ext cx="3076575" cy="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Rounded Rectangle 9"/>
            <p:cNvSpPr/>
            <p:nvPr/>
          </p:nvSpPr>
          <p:spPr bwMode="auto">
            <a:xfrm>
              <a:off x="5913611" y="2563540"/>
              <a:ext cx="1208553" cy="23989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/>
                <a:t>data</a:t>
              </a: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4930140" y="2563540"/>
              <a:ext cx="872990" cy="239898"/>
            </a:xfrm>
            <a:prstGeom prst="roundRect">
              <a:avLst/>
            </a:prstGeom>
            <a:solidFill>
              <a:srgbClr val="F8CD62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err="1"/>
                <a:t>sn</a:t>
              </a:r>
              <a:r>
                <a:rPr lang="en-US" sz="1200" dirty="0"/>
                <a:t> = 103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508363" y="3212694"/>
            <a:ext cx="3114674" cy="321581"/>
            <a:chOff x="4508363" y="3060294"/>
            <a:chExt cx="3114674" cy="321581"/>
          </a:xfrm>
        </p:grpSpPr>
        <p:cxnSp>
          <p:nvCxnSpPr>
            <p:cNvPr id="4" name="Straight Arrow Connector 3"/>
            <p:cNvCxnSpPr/>
            <p:nvPr/>
          </p:nvCxnSpPr>
          <p:spPr bwMode="auto">
            <a:xfrm flipH="1" flipV="1">
              <a:off x="4508363" y="3378701"/>
              <a:ext cx="3114674" cy="317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Rounded Rectangle 11"/>
            <p:cNvSpPr/>
            <p:nvPr/>
          </p:nvSpPr>
          <p:spPr bwMode="auto">
            <a:xfrm>
              <a:off x="5913611" y="3060294"/>
              <a:ext cx="1208553" cy="23989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/>
                <a:t>data</a:t>
              </a:r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4930140" y="3060294"/>
              <a:ext cx="872990" cy="239898"/>
            </a:xfrm>
            <a:prstGeom prst="roundRect">
              <a:avLst/>
            </a:prstGeom>
            <a:solidFill>
              <a:srgbClr val="F8CD62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err="1"/>
                <a:t>sn</a:t>
              </a:r>
              <a:r>
                <a:rPr lang="en-US" sz="1200" dirty="0"/>
                <a:t> = 395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508363" y="3717517"/>
            <a:ext cx="3114674" cy="321581"/>
            <a:chOff x="4508363" y="3565117"/>
            <a:chExt cx="3114674" cy="321581"/>
          </a:xfrm>
        </p:grpSpPr>
        <p:cxnSp>
          <p:nvCxnSpPr>
            <p:cNvPr id="14" name="Straight Arrow Connector 13"/>
            <p:cNvCxnSpPr/>
            <p:nvPr/>
          </p:nvCxnSpPr>
          <p:spPr bwMode="auto">
            <a:xfrm flipH="1" flipV="1">
              <a:off x="4508363" y="3883524"/>
              <a:ext cx="3114674" cy="317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" name="Rounded Rectangle 14"/>
            <p:cNvSpPr/>
            <p:nvPr/>
          </p:nvSpPr>
          <p:spPr bwMode="auto">
            <a:xfrm>
              <a:off x="5913611" y="3565117"/>
              <a:ext cx="1208553" cy="23989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/>
                <a:t>data</a:t>
              </a:r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4930141" y="3565117"/>
              <a:ext cx="872990" cy="239898"/>
            </a:xfrm>
            <a:prstGeom prst="roundRect">
              <a:avLst/>
            </a:prstGeom>
            <a:solidFill>
              <a:srgbClr val="F8CD62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err="1"/>
                <a:t>sn</a:t>
              </a:r>
              <a:r>
                <a:rPr lang="en-US" sz="1200" dirty="0"/>
                <a:t> = 396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508363" y="4191082"/>
            <a:ext cx="3114674" cy="316822"/>
            <a:chOff x="4508363" y="4038682"/>
            <a:chExt cx="3114674" cy="316822"/>
          </a:xfrm>
        </p:grpSpPr>
        <p:cxnSp>
          <p:nvCxnSpPr>
            <p:cNvPr id="17" name="Straight Arrow Connector 16"/>
            <p:cNvCxnSpPr/>
            <p:nvPr/>
          </p:nvCxnSpPr>
          <p:spPr bwMode="auto">
            <a:xfrm flipH="1" flipV="1">
              <a:off x="4508363" y="4352330"/>
              <a:ext cx="3114674" cy="317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Rounded Rectangle 17"/>
            <p:cNvSpPr/>
            <p:nvPr/>
          </p:nvSpPr>
          <p:spPr bwMode="auto">
            <a:xfrm>
              <a:off x="5913611" y="4038682"/>
              <a:ext cx="1208553" cy="23989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/>
                <a:t>data</a:t>
              </a:r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4930141" y="4038682"/>
              <a:ext cx="872990" cy="239898"/>
            </a:xfrm>
            <a:prstGeom prst="roundRect">
              <a:avLst/>
            </a:prstGeom>
            <a:solidFill>
              <a:srgbClr val="F8CD62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err="1"/>
                <a:t>sn</a:t>
              </a:r>
              <a:r>
                <a:rPr lang="en-US" sz="1200" dirty="0"/>
                <a:t> =397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546462" y="4829386"/>
            <a:ext cx="3076575" cy="318917"/>
            <a:chOff x="4546462" y="4829386"/>
            <a:chExt cx="3076575" cy="318917"/>
          </a:xfrm>
        </p:grpSpPr>
        <p:cxnSp>
          <p:nvCxnSpPr>
            <p:cNvPr id="20" name="Straight Arrow Connector 19"/>
            <p:cNvCxnSpPr/>
            <p:nvPr/>
          </p:nvCxnSpPr>
          <p:spPr bwMode="auto">
            <a:xfrm flipV="1">
              <a:off x="4546462" y="5148301"/>
              <a:ext cx="3076575" cy="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" name="Rounded Rectangle 20"/>
            <p:cNvSpPr/>
            <p:nvPr/>
          </p:nvSpPr>
          <p:spPr bwMode="auto">
            <a:xfrm>
              <a:off x="5913611" y="4829386"/>
              <a:ext cx="1208553" cy="23989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/>
                <a:t>data</a:t>
              </a:r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4930140" y="4829386"/>
              <a:ext cx="872991" cy="239898"/>
            </a:xfrm>
            <a:prstGeom prst="roundRect">
              <a:avLst/>
            </a:prstGeom>
            <a:solidFill>
              <a:srgbClr val="F8CD62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err="1"/>
                <a:t>sn</a:t>
              </a:r>
              <a:r>
                <a:rPr lang="en-US" sz="1200" dirty="0"/>
                <a:t> = 104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8325826" y="3105942"/>
                <a:ext cx="272317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200" b="1" dirty="0"/>
                  <a:t>if</a:t>
                </a:r>
                <a:r>
                  <a:rPr lang="nb-NO" sz="1200" dirty="0"/>
                  <a:t> sn == </a:t>
                </a:r>
                <a:r>
                  <a:rPr lang="nb-NO" sz="1200" dirty="0">
                    <a:solidFill>
                      <a:schemeClr val="accent2"/>
                    </a:solidFill>
                  </a:rPr>
                  <a:t>ctr</a:t>
                </a:r>
                <a:r>
                  <a:rPr lang="nb-NO" sz="1200" baseline="-25000" dirty="0">
                    <a:solidFill>
                      <a:schemeClr val="accent2"/>
                    </a:solidFill>
                  </a:rPr>
                  <a:t>C</a:t>
                </a:r>
                <a:r>
                  <a:rPr lang="nb-NO" sz="1200" baseline="-25000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→S </a:t>
                </a:r>
                <a:r>
                  <a:rPr lang="nb-NO" sz="1200" b="1" dirty="0"/>
                  <a:t>:</a:t>
                </a:r>
              </a:p>
              <a:p>
                <a:r>
                  <a:rPr lang="nb-NO" sz="1200" dirty="0"/>
                  <a:t>    </a:t>
                </a:r>
                <a:r>
                  <a:rPr lang="nb-NO" sz="1200" b="1" dirty="0"/>
                  <a:t>if</a:t>
                </a:r>
                <a:r>
                  <a:rPr lang="nb-NO" sz="1200" dirty="0"/>
                  <a:t> AES-GCM.Decrypt </a:t>
                </a:r>
                <a:r>
                  <a:rPr lang="nb-NO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≠ </a:t>
                </a:r>
                <a14:m>
                  <m:oMath xmlns:m="http://schemas.openxmlformats.org/officeDocument/2006/math">
                    <m:r>
                      <a:rPr lang="nb-NO" sz="12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⊥</m:t>
                    </m:r>
                  </m:oMath>
                </a14:m>
                <a:r>
                  <a:rPr lang="nb-NO" sz="1200" b="1" dirty="0"/>
                  <a:t>:</a:t>
                </a:r>
                <a:endParaRPr lang="nb-NO" sz="1200" b="1" dirty="0"/>
              </a:p>
              <a:p>
                <a:r>
                  <a:rPr lang="nb-NO" sz="1200" dirty="0">
                    <a:solidFill>
                      <a:schemeClr val="accent2"/>
                    </a:solidFill>
                  </a:rPr>
                  <a:t>    </a:t>
                </a:r>
                <a:r>
                  <a:rPr lang="nb-NO" sz="1200" dirty="0" smtClean="0">
                    <a:solidFill>
                      <a:schemeClr val="accent2"/>
                    </a:solidFill>
                  </a:rPr>
                  <a:t>    ctr</a:t>
                </a:r>
                <a:r>
                  <a:rPr lang="nb-NO" sz="1200" baseline="-25000" dirty="0" smtClean="0">
                    <a:solidFill>
                      <a:schemeClr val="accent2"/>
                    </a:solidFill>
                  </a:rPr>
                  <a:t>C</a:t>
                </a:r>
                <a:r>
                  <a:rPr lang="nb-NO" sz="1200" baseline="-25000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→S </a:t>
                </a:r>
                <a:r>
                  <a:rPr lang="nb-NO" sz="1200" dirty="0">
                    <a:solidFill>
                      <a:schemeClr val="accent2"/>
                    </a:solidFill>
                  </a:rPr>
                  <a:t>++</a:t>
                </a:r>
              </a:p>
              <a:p>
                <a:r>
                  <a:rPr lang="nb-NO" sz="1200" b="1" dirty="0" err="1"/>
                  <a:t>else</a:t>
                </a:r>
                <a:endParaRPr lang="nb-NO" sz="1200" b="1" dirty="0"/>
              </a:p>
              <a:p>
                <a:r>
                  <a:rPr lang="nb-NO" sz="1200" dirty="0"/>
                  <a:t>     </a:t>
                </a:r>
                <a:r>
                  <a:rPr lang="nb-NO" sz="1200" dirty="0" err="1"/>
                  <a:t>discard</a:t>
                </a:r>
                <a:endParaRPr lang="nb-NO" sz="1200" dirty="0"/>
              </a:p>
              <a:p>
                <a:r>
                  <a:rPr lang="nb-NO" sz="1200" dirty="0"/>
                  <a:t>	</a:t>
                </a:r>
                <a:endParaRPr lang="en-US" sz="1200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5826" y="3105942"/>
                <a:ext cx="2723173" cy="1200329"/>
              </a:xfrm>
              <a:prstGeom prst="rect">
                <a:avLst/>
              </a:prstGeom>
              <a:blipFill rotWithShape="0">
                <a:blip r:embed="rId5"/>
                <a:stretch>
                  <a:fillRect l="-224" t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2019940" y="3105942"/>
                <a:ext cx="219456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200" b="1" dirty="0" smtClean="0"/>
                  <a:t>if</a:t>
                </a:r>
                <a:r>
                  <a:rPr lang="nb-NO" sz="1200" dirty="0"/>
                  <a:t> sn == </a:t>
                </a:r>
                <a:r>
                  <a:rPr lang="nb-NO" sz="1200" dirty="0">
                    <a:solidFill>
                      <a:srgbClr val="FF0000"/>
                    </a:solidFill>
                  </a:rPr>
                  <a:t>ctr</a:t>
                </a:r>
                <a:r>
                  <a:rPr lang="nb-NO" sz="1200" baseline="-25000" dirty="0">
                    <a:solidFill>
                      <a:srgbClr val="FF0000"/>
                    </a:solidFill>
                  </a:rPr>
                  <a:t>S</a:t>
                </a:r>
                <a:r>
                  <a:rPr lang="nb-NO" sz="1200" baseline="-25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→C</a:t>
                </a:r>
                <a:r>
                  <a:rPr lang="nb-NO" sz="1200" b="1" dirty="0"/>
                  <a:t>:</a:t>
                </a:r>
              </a:p>
              <a:p>
                <a:r>
                  <a:rPr lang="nb-NO" sz="1200" dirty="0"/>
                  <a:t>    </a:t>
                </a:r>
                <a:r>
                  <a:rPr lang="nb-NO" sz="1200" b="1" dirty="0" smtClean="0"/>
                  <a:t>if</a:t>
                </a:r>
                <a:r>
                  <a:rPr lang="nb-NO" sz="1200" dirty="0" smtClean="0"/>
                  <a:t> AES-GCM.Decrypt </a:t>
                </a:r>
                <a:r>
                  <a:rPr lang="nb-NO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≠ </a:t>
                </a:r>
                <a14:m>
                  <m:oMath xmlns:m="http://schemas.openxmlformats.org/officeDocument/2006/math">
                    <m:r>
                      <a:rPr lang="nb-NO" sz="1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⊥</m:t>
                    </m:r>
                  </m:oMath>
                </a14:m>
                <a:r>
                  <a:rPr lang="nb-NO" sz="1200" b="1" dirty="0" smtClean="0"/>
                  <a:t>:</a:t>
                </a:r>
                <a:endParaRPr lang="nb-NO" sz="1200" b="1" dirty="0"/>
              </a:p>
              <a:p>
                <a:r>
                  <a:rPr lang="nb-NO" sz="1200" dirty="0"/>
                  <a:t>    </a:t>
                </a:r>
                <a:r>
                  <a:rPr lang="nb-NO" sz="1200" dirty="0" smtClean="0"/>
                  <a:t>    </a:t>
                </a:r>
                <a:r>
                  <a:rPr lang="nb-NO" sz="1200" dirty="0" smtClean="0">
                    <a:solidFill>
                      <a:srgbClr val="FF0000"/>
                    </a:solidFill>
                  </a:rPr>
                  <a:t>ctr</a:t>
                </a:r>
                <a:r>
                  <a:rPr lang="nb-NO" sz="1200" baseline="-25000" dirty="0" smtClean="0">
                    <a:solidFill>
                      <a:srgbClr val="FF0000"/>
                    </a:solidFill>
                  </a:rPr>
                  <a:t>S</a:t>
                </a:r>
                <a:r>
                  <a:rPr lang="nb-NO" sz="1200" baseline="-25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→C</a:t>
                </a:r>
                <a:r>
                  <a:rPr lang="nb-NO" sz="1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++</a:t>
                </a:r>
                <a:endParaRPr lang="nb-NO" sz="1200" dirty="0"/>
              </a:p>
              <a:p>
                <a:r>
                  <a:rPr lang="nb-NO" sz="1200" b="1" dirty="0" err="1"/>
                  <a:t>else</a:t>
                </a:r>
                <a:endParaRPr lang="nb-NO" sz="1200" b="1" dirty="0"/>
              </a:p>
              <a:p>
                <a:r>
                  <a:rPr lang="nb-NO" sz="1200" dirty="0"/>
                  <a:t>     </a:t>
                </a:r>
                <a:r>
                  <a:rPr lang="nb-NO" sz="1200" dirty="0" err="1"/>
                  <a:t>discard</a:t>
                </a:r>
                <a:endParaRPr lang="nb-NO" sz="1200" dirty="0"/>
              </a:p>
              <a:p>
                <a:r>
                  <a:rPr lang="nb-NO" sz="1200" dirty="0"/>
                  <a:t>	</a:t>
                </a:r>
                <a:endParaRPr lang="en-US" sz="1200" dirty="0"/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940" y="3105942"/>
                <a:ext cx="2194560" cy="1200329"/>
              </a:xfrm>
              <a:prstGeom prst="rect">
                <a:avLst/>
              </a:prstGeom>
              <a:blipFill rotWithShape="0">
                <a:blip r:embed="rId6"/>
                <a:stretch>
                  <a:fillRect t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4743902" y="1698118"/>
            <a:ext cx="608802" cy="745942"/>
            <a:chOff x="7972136" y="1996762"/>
            <a:chExt cx="608802" cy="745942"/>
          </a:xfrm>
        </p:grpSpPr>
        <p:sp>
          <p:nvSpPr>
            <p:cNvPr id="35" name="TextBox 34"/>
            <p:cNvSpPr txBox="1"/>
            <p:nvPr/>
          </p:nvSpPr>
          <p:spPr>
            <a:xfrm>
              <a:off x="7972136" y="1996762"/>
              <a:ext cx="6088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/>
                <a:t>AD</a:t>
              </a:r>
              <a:endParaRPr lang="en-US" sz="1400" dirty="0"/>
            </a:p>
          </p:txBody>
        </p:sp>
        <p:cxnSp>
          <p:nvCxnSpPr>
            <p:cNvPr id="36" name="Straight Arrow Connector 35"/>
            <p:cNvCxnSpPr/>
            <p:nvPr/>
          </p:nvCxnSpPr>
          <p:spPr bwMode="auto">
            <a:xfrm>
              <a:off x="8352058" y="2318471"/>
              <a:ext cx="105401" cy="42423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1" name="TextBox 40"/>
          <p:cNvSpPr txBox="1"/>
          <p:nvPr/>
        </p:nvSpPr>
        <p:spPr>
          <a:xfrm>
            <a:off x="10187337" y="2048118"/>
            <a:ext cx="34721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nb-NO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396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187337" y="2048118"/>
            <a:ext cx="34721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nb-NO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397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187337" y="2048118"/>
            <a:ext cx="34721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nb-NO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398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110627" y="1867243"/>
            <a:ext cx="34721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nb-NO" sz="1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104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187337" y="1867243"/>
            <a:ext cx="34721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nb-NO" sz="1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104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112355" y="2048117"/>
            <a:ext cx="34721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nb-NO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398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110628" y="2048117"/>
            <a:ext cx="34721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nb-NO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396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112355" y="2048117"/>
            <a:ext cx="34721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nb-NO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397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112355" y="2048117"/>
            <a:ext cx="34721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nb-NO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398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110627" y="1867243"/>
            <a:ext cx="34721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nb-NO" sz="1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105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187337" y="1867243"/>
            <a:ext cx="34721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nb-NO" sz="1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105</a:t>
            </a:r>
            <a:endParaRPr lang="en-US" sz="1200" dirty="0">
              <a:solidFill>
                <a:schemeClr val="accent2"/>
              </a:solidFill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94278" y="5486159"/>
            <a:ext cx="1058246" cy="900833"/>
          </a:xfrm>
          <a:prstGeom prst="rect">
            <a:avLst/>
          </a:prstGeom>
        </p:spPr>
      </p:pic>
      <p:grpSp>
        <p:nvGrpSpPr>
          <p:cNvPr id="59" name="Group 58"/>
          <p:cNvGrpSpPr/>
          <p:nvPr/>
        </p:nvGrpSpPr>
        <p:grpSpPr>
          <a:xfrm>
            <a:off x="4527412" y="5709681"/>
            <a:ext cx="3076575" cy="313512"/>
            <a:chOff x="4546462" y="2563540"/>
            <a:chExt cx="3076575" cy="313512"/>
          </a:xfrm>
        </p:grpSpPr>
        <p:cxnSp>
          <p:nvCxnSpPr>
            <p:cNvPr id="60" name="Straight Arrow Connector 59"/>
            <p:cNvCxnSpPr/>
            <p:nvPr/>
          </p:nvCxnSpPr>
          <p:spPr bwMode="auto">
            <a:xfrm flipV="1">
              <a:off x="4546462" y="2877050"/>
              <a:ext cx="3076575" cy="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1" name="Rounded Rectangle 60"/>
            <p:cNvSpPr/>
            <p:nvPr/>
          </p:nvSpPr>
          <p:spPr bwMode="auto">
            <a:xfrm>
              <a:off x="5913611" y="2563540"/>
              <a:ext cx="1208553" cy="23989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/>
                <a:t>data</a:t>
              </a:r>
            </a:p>
          </p:txBody>
        </p:sp>
        <p:sp>
          <p:nvSpPr>
            <p:cNvPr id="62" name="Rounded Rectangle 61"/>
            <p:cNvSpPr/>
            <p:nvPr/>
          </p:nvSpPr>
          <p:spPr bwMode="auto">
            <a:xfrm>
              <a:off x="4930140" y="2563540"/>
              <a:ext cx="872990" cy="239898"/>
            </a:xfrm>
            <a:prstGeom prst="roundRect">
              <a:avLst/>
            </a:prstGeom>
            <a:solidFill>
              <a:srgbClr val="F8CD62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err="1"/>
                <a:t>sn</a:t>
              </a:r>
              <a:r>
                <a:rPr lang="en-US" sz="1200" dirty="0"/>
                <a:t> = 103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870428" y="5486159"/>
            <a:ext cx="1979153" cy="784250"/>
            <a:chOff x="7870428" y="5486159"/>
            <a:chExt cx="1979153" cy="784250"/>
          </a:xfrm>
        </p:grpSpPr>
        <p:sp>
          <p:nvSpPr>
            <p:cNvPr id="26" name="&quot;No&quot; Symbol 25"/>
            <p:cNvSpPr>
              <a:spLocks noChangeAspect="1"/>
            </p:cNvSpPr>
            <p:nvPr/>
          </p:nvSpPr>
          <p:spPr bwMode="auto">
            <a:xfrm>
              <a:off x="7870428" y="5486159"/>
              <a:ext cx="784250" cy="784250"/>
            </a:xfrm>
            <a:prstGeom prst="noSmoking">
              <a:avLst>
                <a:gd name="adj" fmla="val 14027"/>
              </a:avLst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ea typeface="Cambria Math" panose="02040503050406030204" pitchFamily="18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8654678" y="5746192"/>
              <a:ext cx="119490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200" dirty="0"/>
                <a:t>103 &lt; </a:t>
              </a:r>
              <a:r>
                <a:rPr lang="nb-NO" sz="1200" dirty="0">
                  <a:solidFill>
                    <a:schemeClr val="accent2"/>
                  </a:solidFill>
                </a:rPr>
                <a:t>ctr</a:t>
              </a:r>
              <a:r>
                <a:rPr lang="nb-NO" sz="1200" baseline="-25000" dirty="0">
                  <a:solidFill>
                    <a:schemeClr val="accent2"/>
                  </a:solidFill>
                </a:rPr>
                <a:t>C</a:t>
              </a:r>
              <a:r>
                <a:rPr lang="nb-NO" sz="1200" baseline="-250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→S</a:t>
              </a:r>
              <a:r>
                <a:rPr lang="nb-NO" sz="1200" dirty="0"/>
                <a:t>  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71473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24" grpId="0" animBg="1"/>
      <p:bldP spid="23" grpId="0"/>
      <p:bldP spid="27" grpId="0"/>
      <p:bldP spid="41" grpId="0" animBg="1"/>
      <p:bldP spid="44" grpId="0" animBg="1"/>
      <p:bldP spid="45" grpId="0" animBg="1"/>
      <p:bldP spid="48" grpId="0" animBg="1"/>
      <p:bldP spid="49" grpId="0" animBg="1"/>
      <p:bldP spid="53" grpId="0" animBg="1"/>
      <p:bldP spid="54" grpId="0" animBg="1"/>
      <p:bldP spid="52" grpId="0" animBg="1"/>
      <p:bldP spid="55" grpId="0" animBg="1"/>
      <p:bldP spid="46" grpId="0" animBg="1"/>
      <p:bldP spid="5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OCBv3 – Offset Codebook Mode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 bwMode="auto">
              <a:xfrm flipH="1">
                <a:off x="4807792" y="3308463"/>
                <a:ext cx="496869" cy="463979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807792" y="3308463"/>
                <a:ext cx="496869" cy="46397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lowchart: Or 4"/>
          <p:cNvSpPr/>
          <p:nvPr/>
        </p:nvSpPr>
        <p:spPr bwMode="auto">
          <a:xfrm flipH="1">
            <a:off x="4929606" y="2769173"/>
            <a:ext cx="253240" cy="252960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latin typeface="Cambria Math" panose="02040503050406030204" pitchFamily="18" charset="0"/>
            </a:endParaRPr>
          </a:p>
        </p:txBody>
      </p:sp>
      <p:cxnSp>
        <p:nvCxnSpPr>
          <p:cNvPr id="6" name="Straight Arrow Connector 5"/>
          <p:cNvCxnSpPr>
            <a:stCxn id="11" idx="2"/>
            <a:endCxn id="5" idx="0"/>
          </p:cNvCxnSpPr>
          <p:nvPr/>
        </p:nvCxnSpPr>
        <p:spPr bwMode="auto">
          <a:xfrm>
            <a:off x="5056225" y="2240848"/>
            <a:ext cx="1" cy="52832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>
            <a:stCxn id="5" idx="4"/>
            <a:endCxn id="4" idx="0"/>
          </p:cNvCxnSpPr>
          <p:nvPr/>
        </p:nvCxnSpPr>
        <p:spPr bwMode="auto">
          <a:xfrm>
            <a:off x="5056226" y="3022134"/>
            <a:ext cx="0" cy="28632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 bwMode="auto">
              <a:xfrm flipH="1">
                <a:off x="4552225" y="1945743"/>
                <a:ext cx="1008000" cy="29510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552225" y="1945743"/>
                <a:ext cx="1008000" cy="295105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lowchart: Or 13"/>
          <p:cNvSpPr/>
          <p:nvPr/>
        </p:nvSpPr>
        <p:spPr bwMode="auto">
          <a:xfrm flipH="1">
            <a:off x="4929606" y="4063158"/>
            <a:ext cx="253240" cy="252960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latin typeface="Cambria Math" panose="02040503050406030204" pitchFamily="18" charset="0"/>
            </a:endParaRPr>
          </a:p>
        </p:txBody>
      </p:sp>
      <p:cxnSp>
        <p:nvCxnSpPr>
          <p:cNvPr id="15" name="Straight Arrow Connector 14"/>
          <p:cNvCxnSpPr>
            <a:stCxn id="4" idx="2"/>
            <a:endCxn id="14" idx="0"/>
          </p:cNvCxnSpPr>
          <p:nvPr/>
        </p:nvCxnSpPr>
        <p:spPr bwMode="auto">
          <a:xfrm>
            <a:off x="5056226" y="3772442"/>
            <a:ext cx="0" cy="2907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>
            <a:stCxn id="14" idx="4"/>
            <a:endCxn id="18" idx="0"/>
          </p:cNvCxnSpPr>
          <p:nvPr/>
        </p:nvCxnSpPr>
        <p:spPr bwMode="auto">
          <a:xfrm flipH="1">
            <a:off x="5056225" y="4316118"/>
            <a:ext cx="1" cy="53724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/>
              <p:cNvSpPr/>
              <p:nvPr/>
            </p:nvSpPr>
            <p:spPr bwMode="auto">
              <a:xfrm flipH="1">
                <a:off x="4552225" y="4853366"/>
                <a:ext cx="1008000" cy="295105"/>
              </a:xfrm>
              <a:prstGeom prst="round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552225" y="4853366"/>
                <a:ext cx="1008000" cy="295105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423921" y="2758053"/>
                <a:ext cx="206154" cy="276999"/>
              </a:xfrm>
              <a:prstGeom prst="rect">
                <a:avLst/>
              </a:prstGeom>
              <a:noFill/>
            </p:spPr>
            <p:txBody>
              <a:bodyPr wrap="square" lIns="7200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3921" y="2758053"/>
                <a:ext cx="206154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5882" r="-76471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>
            <a:stCxn id="28" idx="1"/>
            <a:endCxn id="5" idx="2"/>
          </p:cNvCxnSpPr>
          <p:nvPr/>
        </p:nvCxnSpPr>
        <p:spPr bwMode="auto">
          <a:xfrm flipH="1" flipV="1">
            <a:off x="5182846" y="2895653"/>
            <a:ext cx="241075" cy="9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420665" y="4049624"/>
                <a:ext cx="206154" cy="276999"/>
              </a:xfrm>
              <a:prstGeom prst="rect">
                <a:avLst/>
              </a:prstGeom>
              <a:noFill/>
            </p:spPr>
            <p:txBody>
              <a:bodyPr wrap="square" lIns="7200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0665" y="4049624"/>
                <a:ext cx="206154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2941" r="-79412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>
            <a:stCxn id="31" idx="1"/>
            <a:endCxn id="14" idx="2"/>
          </p:cNvCxnSpPr>
          <p:nvPr/>
        </p:nvCxnSpPr>
        <p:spPr bwMode="auto">
          <a:xfrm flipH="1">
            <a:off x="5182846" y="4188124"/>
            <a:ext cx="237819" cy="15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 bwMode="auto">
              <a:xfrm flipH="1">
                <a:off x="6417569" y="3308463"/>
                <a:ext cx="496869" cy="463979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417569" y="3308463"/>
                <a:ext cx="496869" cy="46397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Flowchart: Or 34"/>
          <p:cNvSpPr/>
          <p:nvPr/>
        </p:nvSpPr>
        <p:spPr bwMode="auto">
          <a:xfrm flipH="1">
            <a:off x="6539383" y="2769173"/>
            <a:ext cx="253240" cy="252960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latin typeface="Cambria Math" panose="02040503050406030204" pitchFamily="18" charset="0"/>
            </a:endParaRPr>
          </a:p>
        </p:txBody>
      </p:sp>
      <p:cxnSp>
        <p:nvCxnSpPr>
          <p:cNvPr id="36" name="Straight Arrow Connector 35"/>
          <p:cNvCxnSpPr>
            <a:stCxn id="38" idx="2"/>
            <a:endCxn id="35" idx="0"/>
          </p:cNvCxnSpPr>
          <p:nvPr/>
        </p:nvCxnSpPr>
        <p:spPr bwMode="auto">
          <a:xfrm>
            <a:off x="6666002" y="2240848"/>
            <a:ext cx="1" cy="52832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>
            <a:stCxn id="35" idx="4"/>
            <a:endCxn id="34" idx="0"/>
          </p:cNvCxnSpPr>
          <p:nvPr/>
        </p:nvCxnSpPr>
        <p:spPr bwMode="auto">
          <a:xfrm>
            <a:off x="6666003" y="3022134"/>
            <a:ext cx="0" cy="28632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/>
              <p:cNvSpPr/>
              <p:nvPr/>
            </p:nvSpPr>
            <p:spPr bwMode="auto">
              <a:xfrm flipH="1">
                <a:off x="6162002" y="1945743"/>
                <a:ext cx="1008000" cy="29510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8" name="Rounded 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162002" y="1945743"/>
                <a:ext cx="1008000" cy="295105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Flowchart: Or 38"/>
          <p:cNvSpPr/>
          <p:nvPr/>
        </p:nvSpPr>
        <p:spPr bwMode="auto">
          <a:xfrm flipH="1">
            <a:off x="6539383" y="4063158"/>
            <a:ext cx="253240" cy="252960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latin typeface="Cambria Math" panose="02040503050406030204" pitchFamily="18" charset="0"/>
            </a:endParaRPr>
          </a:p>
        </p:txBody>
      </p:sp>
      <p:cxnSp>
        <p:nvCxnSpPr>
          <p:cNvPr id="40" name="Straight Arrow Connector 39"/>
          <p:cNvCxnSpPr>
            <a:stCxn id="34" idx="2"/>
            <a:endCxn id="39" idx="0"/>
          </p:cNvCxnSpPr>
          <p:nvPr/>
        </p:nvCxnSpPr>
        <p:spPr bwMode="auto">
          <a:xfrm>
            <a:off x="6666003" y="3772442"/>
            <a:ext cx="0" cy="2907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Arrow Connector 40"/>
          <p:cNvCxnSpPr>
            <a:stCxn id="39" idx="4"/>
            <a:endCxn id="42" idx="0"/>
          </p:cNvCxnSpPr>
          <p:nvPr/>
        </p:nvCxnSpPr>
        <p:spPr bwMode="auto">
          <a:xfrm flipH="1">
            <a:off x="6666002" y="4316118"/>
            <a:ext cx="1" cy="53724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/>
              <p:cNvSpPr/>
              <p:nvPr/>
            </p:nvSpPr>
            <p:spPr bwMode="auto">
              <a:xfrm flipH="1">
                <a:off x="6162002" y="4853366"/>
                <a:ext cx="1008000" cy="295105"/>
              </a:xfrm>
              <a:prstGeom prst="round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2" name="Rounded 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162002" y="4853366"/>
                <a:ext cx="1008000" cy="295105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7037442" y="2755672"/>
                <a:ext cx="206154" cy="276999"/>
              </a:xfrm>
              <a:prstGeom prst="rect">
                <a:avLst/>
              </a:prstGeom>
              <a:noFill/>
            </p:spPr>
            <p:txBody>
              <a:bodyPr wrap="square" lIns="7200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442" y="2755672"/>
                <a:ext cx="206154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2941" r="-7941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/>
          <p:cNvCxnSpPr>
            <a:stCxn id="43" idx="1"/>
            <a:endCxn id="35" idx="2"/>
          </p:cNvCxnSpPr>
          <p:nvPr/>
        </p:nvCxnSpPr>
        <p:spPr bwMode="auto">
          <a:xfrm flipH="1">
            <a:off x="6792623" y="2894172"/>
            <a:ext cx="244819" cy="148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037442" y="4049718"/>
                <a:ext cx="206154" cy="276999"/>
              </a:xfrm>
              <a:prstGeom prst="rect">
                <a:avLst/>
              </a:prstGeom>
              <a:noFill/>
            </p:spPr>
            <p:txBody>
              <a:bodyPr wrap="square" lIns="7200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442" y="4049718"/>
                <a:ext cx="206154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2941" r="-79412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/>
          <p:cNvCxnSpPr>
            <a:stCxn id="45" idx="1"/>
            <a:endCxn id="39" idx="2"/>
          </p:cNvCxnSpPr>
          <p:nvPr/>
        </p:nvCxnSpPr>
        <p:spPr bwMode="auto">
          <a:xfrm flipH="1">
            <a:off x="6792623" y="4188218"/>
            <a:ext cx="244819" cy="14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 bwMode="auto">
              <a:xfrm flipH="1">
                <a:off x="8027345" y="3312627"/>
                <a:ext cx="496869" cy="463979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027345" y="3312627"/>
                <a:ext cx="496869" cy="463979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Flowchart: Or 47"/>
          <p:cNvSpPr/>
          <p:nvPr/>
        </p:nvSpPr>
        <p:spPr bwMode="auto">
          <a:xfrm flipH="1">
            <a:off x="8149160" y="2773338"/>
            <a:ext cx="253240" cy="252960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latin typeface="Cambria Math" panose="02040503050406030204" pitchFamily="18" charset="0"/>
            </a:endParaRPr>
          </a:p>
        </p:txBody>
      </p:sp>
      <p:cxnSp>
        <p:nvCxnSpPr>
          <p:cNvPr id="49" name="Straight Arrow Connector 48"/>
          <p:cNvCxnSpPr>
            <a:stCxn id="51" idx="2"/>
            <a:endCxn id="48" idx="0"/>
          </p:cNvCxnSpPr>
          <p:nvPr/>
        </p:nvCxnSpPr>
        <p:spPr bwMode="auto">
          <a:xfrm>
            <a:off x="8275778" y="2240848"/>
            <a:ext cx="2" cy="53249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Arrow Connector 49"/>
          <p:cNvCxnSpPr>
            <a:stCxn id="48" idx="4"/>
            <a:endCxn id="47" idx="0"/>
          </p:cNvCxnSpPr>
          <p:nvPr/>
        </p:nvCxnSpPr>
        <p:spPr bwMode="auto">
          <a:xfrm>
            <a:off x="8275779" y="3026298"/>
            <a:ext cx="0" cy="28632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ounded Rectangle 50"/>
              <p:cNvSpPr/>
              <p:nvPr/>
            </p:nvSpPr>
            <p:spPr bwMode="auto">
              <a:xfrm flipH="1">
                <a:off x="7771778" y="1945743"/>
                <a:ext cx="1008000" cy="29510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1" name="Rounded 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771778" y="1945743"/>
                <a:ext cx="1008000" cy="295105"/>
              </a:xfrm>
              <a:prstGeom prst="round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Flowchart: Or 51"/>
          <p:cNvSpPr/>
          <p:nvPr/>
        </p:nvSpPr>
        <p:spPr bwMode="auto">
          <a:xfrm flipH="1">
            <a:off x="8149160" y="4067323"/>
            <a:ext cx="253240" cy="252960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latin typeface="Cambria Math" panose="02040503050406030204" pitchFamily="18" charset="0"/>
            </a:endParaRPr>
          </a:p>
        </p:txBody>
      </p:sp>
      <p:cxnSp>
        <p:nvCxnSpPr>
          <p:cNvPr id="53" name="Straight Arrow Connector 52"/>
          <p:cNvCxnSpPr>
            <a:stCxn id="47" idx="2"/>
            <a:endCxn id="52" idx="0"/>
          </p:cNvCxnSpPr>
          <p:nvPr/>
        </p:nvCxnSpPr>
        <p:spPr bwMode="auto">
          <a:xfrm>
            <a:off x="8275779" y="3776606"/>
            <a:ext cx="0" cy="2907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Arrow Connector 53"/>
          <p:cNvCxnSpPr>
            <a:stCxn id="52" idx="4"/>
            <a:endCxn id="55" idx="0"/>
          </p:cNvCxnSpPr>
          <p:nvPr/>
        </p:nvCxnSpPr>
        <p:spPr bwMode="auto">
          <a:xfrm flipH="1">
            <a:off x="8275778" y="4320283"/>
            <a:ext cx="2" cy="53308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ounded Rectangle 54"/>
              <p:cNvSpPr/>
              <p:nvPr/>
            </p:nvSpPr>
            <p:spPr bwMode="auto">
              <a:xfrm flipH="1">
                <a:off x="7771778" y="4853366"/>
                <a:ext cx="1008000" cy="295105"/>
              </a:xfrm>
              <a:prstGeom prst="round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5" name="Rounded 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771778" y="4853366"/>
                <a:ext cx="1008000" cy="295105"/>
              </a:xfrm>
              <a:prstGeom prst="round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8640219" y="2761425"/>
                <a:ext cx="206154" cy="276999"/>
              </a:xfrm>
              <a:prstGeom prst="rect">
                <a:avLst/>
              </a:prstGeom>
              <a:noFill/>
            </p:spPr>
            <p:txBody>
              <a:bodyPr wrap="square" lIns="7200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0219" y="2761425"/>
                <a:ext cx="206154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2941" r="-7941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Arrow Connector 56"/>
          <p:cNvCxnSpPr>
            <a:stCxn id="56" idx="1"/>
            <a:endCxn id="48" idx="2"/>
          </p:cNvCxnSpPr>
          <p:nvPr/>
        </p:nvCxnSpPr>
        <p:spPr bwMode="auto">
          <a:xfrm flipH="1" flipV="1">
            <a:off x="8402400" y="2899818"/>
            <a:ext cx="237819" cy="10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8640219" y="4055000"/>
                <a:ext cx="206154" cy="276999"/>
              </a:xfrm>
              <a:prstGeom prst="rect">
                <a:avLst/>
              </a:prstGeom>
              <a:noFill/>
            </p:spPr>
            <p:txBody>
              <a:bodyPr wrap="square" lIns="7200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0219" y="4055000"/>
                <a:ext cx="206154" cy="276999"/>
              </a:xfrm>
              <a:prstGeom prst="rect">
                <a:avLst/>
              </a:prstGeom>
              <a:blipFill rotWithShape="0">
                <a:blip r:embed="rId16"/>
                <a:stretch>
                  <a:fillRect l="-2941" r="-79412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/>
          <p:cNvCxnSpPr>
            <a:stCxn id="58" idx="1"/>
            <a:endCxn id="52" idx="2"/>
          </p:cNvCxnSpPr>
          <p:nvPr/>
        </p:nvCxnSpPr>
        <p:spPr bwMode="auto">
          <a:xfrm flipH="1">
            <a:off x="8402400" y="4193500"/>
            <a:ext cx="237819" cy="30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 bwMode="auto">
              <a:xfrm flipH="1">
                <a:off x="3200870" y="3308463"/>
                <a:ext cx="496869" cy="463979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3200870" y="3308463"/>
                <a:ext cx="496869" cy="463979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Flowchart: Or 60"/>
          <p:cNvSpPr/>
          <p:nvPr/>
        </p:nvSpPr>
        <p:spPr bwMode="auto">
          <a:xfrm flipH="1">
            <a:off x="3322684" y="2769173"/>
            <a:ext cx="253240" cy="252960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latin typeface="Cambria Math" panose="02040503050406030204" pitchFamily="18" charset="0"/>
            </a:endParaRPr>
          </a:p>
        </p:txBody>
      </p:sp>
      <p:cxnSp>
        <p:nvCxnSpPr>
          <p:cNvPr id="62" name="Straight Arrow Connector 61"/>
          <p:cNvCxnSpPr>
            <a:stCxn id="64" idx="2"/>
            <a:endCxn id="61" idx="0"/>
          </p:cNvCxnSpPr>
          <p:nvPr/>
        </p:nvCxnSpPr>
        <p:spPr bwMode="auto">
          <a:xfrm flipH="1">
            <a:off x="3449304" y="2240848"/>
            <a:ext cx="5646" cy="52832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Arrow Connector 62"/>
          <p:cNvCxnSpPr>
            <a:stCxn id="61" idx="4"/>
            <a:endCxn id="60" idx="0"/>
          </p:cNvCxnSpPr>
          <p:nvPr/>
        </p:nvCxnSpPr>
        <p:spPr bwMode="auto">
          <a:xfrm>
            <a:off x="3449304" y="3022134"/>
            <a:ext cx="0" cy="28632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ounded Rectangle 63"/>
              <p:cNvSpPr/>
              <p:nvPr/>
            </p:nvSpPr>
            <p:spPr bwMode="auto">
              <a:xfrm flipH="1">
                <a:off x="2950950" y="1945743"/>
                <a:ext cx="1008000" cy="295105"/>
              </a:xfrm>
              <a:prstGeom prst="roundRect">
                <a:avLst/>
              </a:prstGeom>
              <a:solidFill>
                <a:srgbClr val="F9DB8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4" name="Rounded 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950950" y="1945743"/>
                <a:ext cx="1008000" cy="295105"/>
              </a:xfrm>
              <a:prstGeom prst="roundRect">
                <a:avLst/>
              </a:prstGeom>
              <a:blipFill rotWithShape="0">
                <a:blip r:embed="rId18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3810455" y="2757440"/>
                <a:ext cx="206154" cy="276999"/>
              </a:xfrm>
              <a:prstGeom prst="rect">
                <a:avLst/>
              </a:prstGeom>
              <a:noFill/>
            </p:spPr>
            <p:txBody>
              <a:bodyPr wrap="square" lIns="7200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455" y="2757440"/>
                <a:ext cx="206154" cy="276999"/>
              </a:xfrm>
              <a:prstGeom prst="rect">
                <a:avLst/>
              </a:prstGeom>
              <a:blipFill rotWithShape="0">
                <a:blip r:embed="rId19"/>
                <a:stretch>
                  <a:fillRect l="-5882" r="-76471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Arrow Connector 65"/>
          <p:cNvCxnSpPr>
            <a:stCxn id="65" idx="1"/>
            <a:endCxn id="61" idx="2"/>
          </p:cNvCxnSpPr>
          <p:nvPr/>
        </p:nvCxnSpPr>
        <p:spPr bwMode="auto">
          <a:xfrm flipH="1" flipV="1">
            <a:off x="3575924" y="2895653"/>
            <a:ext cx="234531" cy="28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 bwMode="auto">
              <a:xfrm flipH="1">
                <a:off x="1590661" y="3323150"/>
                <a:ext cx="496869" cy="463979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590661" y="3323150"/>
                <a:ext cx="496869" cy="463979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Flowchart: Or 68"/>
          <p:cNvSpPr/>
          <p:nvPr/>
        </p:nvSpPr>
        <p:spPr bwMode="auto">
          <a:xfrm flipH="1">
            <a:off x="1712475" y="2783860"/>
            <a:ext cx="253240" cy="252960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latin typeface="Cambria Math" panose="02040503050406030204" pitchFamily="18" charset="0"/>
            </a:endParaRPr>
          </a:p>
        </p:txBody>
      </p:sp>
      <p:cxnSp>
        <p:nvCxnSpPr>
          <p:cNvPr id="70" name="Straight Arrow Connector 69"/>
          <p:cNvCxnSpPr>
            <a:stCxn id="72" idx="2"/>
            <a:endCxn id="69" idx="0"/>
          </p:cNvCxnSpPr>
          <p:nvPr/>
        </p:nvCxnSpPr>
        <p:spPr bwMode="auto">
          <a:xfrm>
            <a:off x="1839094" y="2240848"/>
            <a:ext cx="1" cy="54301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Arrow Connector 70"/>
          <p:cNvCxnSpPr>
            <a:stCxn id="69" idx="4"/>
            <a:endCxn id="68" idx="0"/>
          </p:cNvCxnSpPr>
          <p:nvPr/>
        </p:nvCxnSpPr>
        <p:spPr bwMode="auto">
          <a:xfrm>
            <a:off x="1839095" y="3036820"/>
            <a:ext cx="0" cy="28632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ounded Rectangle 71"/>
              <p:cNvSpPr/>
              <p:nvPr/>
            </p:nvSpPr>
            <p:spPr bwMode="auto">
              <a:xfrm flipH="1">
                <a:off x="1335094" y="1945743"/>
                <a:ext cx="1008000" cy="295105"/>
              </a:xfrm>
              <a:prstGeom prst="roundRect">
                <a:avLst/>
              </a:prstGeom>
              <a:solidFill>
                <a:srgbClr val="F9DB8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2" name="Rounded 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335094" y="1945743"/>
                <a:ext cx="1008000" cy="295105"/>
              </a:xfrm>
              <a:prstGeom prst="roundRect">
                <a:avLst/>
              </a:prstGeom>
              <a:blipFill rotWithShape="0">
                <a:blip r:embed="rId21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2205526" y="2771840"/>
                <a:ext cx="260535" cy="276999"/>
              </a:xfrm>
              <a:prstGeom prst="rect">
                <a:avLst/>
              </a:prstGeom>
              <a:noFill/>
            </p:spPr>
            <p:txBody>
              <a:bodyPr wrap="square" lIns="7200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5526" y="2771840"/>
                <a:ext cx="260535" cy="276999"/>
              </a:xfrm>
              <a:prstGeom prst="rect">
                <a:avLst/>
              </a:prstGeom>
              <a:blipFill rotWithShape="0">
                <a:blip r:embed="rId22"/>
                <a:stretch>
                  <a:fillRect l="-4651" r="-37209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Straight Arrow Connector 73"/>
          <p:cNvCxnSpPr>
            <a:stCxn id="73" idx="1"/>
            <a:endCxn id="69" idx="2"/>
          </p:cNvCxnSpPr>
          <p:nvPr/>
        </p:nvCxnSpPr>
        <p:spPr bwMode="auto">
          <a:xfrm flipH="1">
            <a:off x="1965715" y="2910340"/>
            <a:ext cx="239811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 bwMode="auto">
              <a:xfrm flipH="1">
                <a:off x="9637122" y="3308462"/>
                <a:ext cx="496869" cy="463979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9637122" y="3308462"/>
                <a:ext cx="496869" cy="463979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Flowchart: Or 78"/>
          <p:cNvSpPr/>
          <p:nvPr/>
        </p:nvSpPr>
        <p:spPr bwMode="auto">
          <a:xfrm flipH="1">
            <a:off x="9758936" y="2769172"/>
            <a:ext cx="253240" cy="252960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latin typeface="Cambria Math" panose="02040503050406030204" pitchFamily="18" charset="0"/>
            </a:endParaRPr>
          </a:p>
        </p:txBody>
      </p:sp>
      <p:cxnSp>
        <p:nvCxnSpPr>
          <p:cNvPr id="80" name="Straight Arrow Connector 79"/>
          <p:cNvCxnSpPr>
            <a:stCxn id="82" idx="2"/>
            <a:endCxn id="79" idx="0"/>
          </p:cNvCxnSpPr>
          <p:nvPr/>
        </p:nvCxnSpPr>
        <p:spPr bwMode="auto">
          <a:xfrm>
            <a:off x="9885553" y="2240848"/>
            <a:ext cx="3" cy="5283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Arrow Connector 80"/>
          <p:cNvCxnSpPr>
            <a:stCxn id="79" idx="4"/>
            <a:endCxn id="78" idx="0"/>
          </p:cNvCxnSpPr>
          <p:nvPr/>
        </p:nvCxnSpPr>
        <p:spPr bwMode="auto">
          <a:xfrm>
            <a:off x="9885556" y="3022133"/>
            <a:ext cx="0" cy="28632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ounded Rectangle 81"/>
              <p:cNvSpPr/>
              <p:nvPr/>
            </p:nvSpPr>
            <p:spPr bwMode="auto">
              <a:xfrm flipH="1">
                <a:off x="9194991" y="1945743"/>
                <a:ext cx="1381125" cy="295105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2" name="Rounded 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9194991" y="1945743"/>
                <a:ext cx="1381125" cy="295105"/>
              </a:xfrm>
              <a:prstGeom prst="roundRect">
                <a:avLst/>
              </a:prstGeom>
              <a:blipFill rotWithShape="0">
                <a:blip r:embed="rId2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Flowchart: Or 82"/>
          <p:cNvSpPr/>
          <p:nvPr/>
        </p:nvSpPr>
        <p:spPr bwMode="auto">
          <a:xfrm flipH="1">
            <a:off x="9758936" y="4063157"/>
            <a:ext cx="253240" cy="252960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latin typeface="Cambria Math" panose="02040503050406030204" pitchFamily="18" charset="0"/>
            </a:endParaRPr>
          </a:p>
        </p:txBody>
      </p:sp>
      <p:cxnSp>
        <p:nvCxnSpPr>
          <p:cNvPr id="84" name="Straight Arrow Connector 83"/>
          <p:cNvCxnSpPr>
            <a:stCxn id="78" idx="2"/>
            <a:endCxn id="83" idx="0"/>
          </p:cNvCxnSpPr>
          <p:nvPr/>
        </p:nvCxnSpPr>
        <p:spPr bwMode="auto">
          <a:xfrm>
            <a:off x="9885556" y="3772441"/>
            <a:ext cx="0" cy="2907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Straight Arrow Connector 84"/>
          <p:cNvCxnSpPr>
            <a:stCxn id="83" idx="4"/>
            <a:endCxn id="86" idx="0"/>
          </p:cNvCxnSpPr>
          <p:nvPr/>
        </p:nvCxnSpPr>
        <p:spPr bwMode="auto">
          <a:xfrm>
            <a:off x="9885556" y="4316117"/>
            <a:ext cx="1093" cy="53724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ounded Rectangle 85"/>
              <p:cNvSpPr/>
              <p:nvPr/>
            </p:nvSpPr>
            <p:spPr bwMode="auto">
              <a:xfrm flipH="1">
                <a:off x="9382649" y="4853366"/>
                <a:ext cx="1008000" cy="295105"/>
              </a:xfrm>
              <a:prstGeom prst="round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6" name="Rounded 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9382649" y="4853366"/>
                <a:ext cx="1008000" cy="295105"/>
              </a:xfrm>
              <a:prstGeom prst="roundRect">
                <a:avLst/>
              </a:prstGeom>
              <a:blipFill rotWithShape="0">
                <a:blip r:embed="rId2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10260610" y="2757397"/>
                <a:ext cx="206154" cy="276999"/>
              </a:xfrm>
              <a:prstGeom prst="rect">
                <a:avLst/>
              </a:prstGeom>
              <a:noFill/>
            </p:spPr>
            <p:txBody>
              <a:bodyPr wrap="square" lIns="7200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0610" y="2757397"/>
                <a:ext cx="206154" cy="276999"/>
              </a:xfrm>
              <a:prstGeom prst="rect">
                <a:avLst/>
              </a:prstGeom>
              <a:blipFill rotWithShape="0">
                <a:blip r:embed="rId26"/>
                <a:stretch>
                  <a:fillRect l="-5882" r="-76471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Arrow Connector 87"/>
          <p:cNvCxnSpPr>
            <a:stCxn id="87" idx="1"/>
            <a:endCxn id="79" idx="2"/>
          </p:cNvCxnSpPr>
          <p:nvPr/>
        </p:nvCxnSpPr>
        <p:spPr bwMode="auto">
          <a:xfrm flipH="1" flipV="1">
            <a:off x="10012176" y="2895652"/>
            <a:ext cx="248434" cy="24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9" name="TextBox 88"/>
          <p:cNvSpPr txBox="1"/>
          <p:nvPr/>
        </p:nvSpPr>
        <p:spPr>
          <a:xfrm>
            <a:off x="10260610" y="4080401"/>
            <a:ext cx="587609" cy="215444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US" sz="1400" dirty="0"/>
              <a:t> </a:t>
            </a:r>
            <a:r>
              <a:rPr lang="en-US" sz="1400" dirty="0" err="1"/>
              <a:t>Auth</a:t>
            </a:r>
            <a:endParaRPr lang="en-US" sz="1400" dirty="0"/>
          </a:p>
        </p:txBody>
      </p:sp>
      <p:cxnSp>
        <p:nvCxnSpPr>
          <p:cNvPr id="90" name="Straight Arrow Connector 89"/>
          <p:cNvCxnSpPr>
            <a:stCxn id="89" idx="1"/>
            <a:endCxn id="83" idx="2"/>
          </p:cNvCxnSpPr>
          <p:nvPr/>
        </p:nvCxnSpPr>
        <p:spPr bwMode="auto">
          <a:xfrm flipH="1">
            <a:off x="10012176" y="4188123"/>
            <a:ext cx="248434" cy="15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7" name="TextBox 96"/>
          <p:cNvSpPr txBox="1"/>
          <p:nvPr/>
        </p:nvSpPr>
        <p:spPr>
          <a:xfrm>
            <a:off x="2372627" y="4882849"/>
            <a:ext cx="537907" cy="2128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/>
              <a:t> </a:t>
            </a:r>
            <a:r>
              <a:rPr lang="en-US" sz="1400" dirty="0" err="1"/>
              <a:t>Auth</a:t>
            </a:r>
            <a:endParaRPr lang="en-US" sz="1400" dirty="0"/>
          </a:p>
        </p:txBody>
      </p:sp>
      <p:sp>
        <p:nvSpPr>
          <p:cNvPr id="98" name="Flowchart: Or 97"/>
          <p:cNvSpPr/>
          <p:nvPr/>
        </p:nvSpPr>
        <p:spPr bwMode="auto">
          <a:xfrm flipH="1">
            <a:off x="2514961" y="4075734"/>
            <a:ext cx="253240" cy="252960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latin typeface="Cambria Math" panose="02040503050406030204" pitchFamily="18" charset="0"/>
            </a:endParaRPr>
          </a:p>
        </p:txBody>
      </p:sp>
      <p:cxnSp>
        <p:nvCxnSpPr>
          <p:cNvPr id="115" name="Straight Arrow Connector 114"/>
          <p:cNvCxnSpPr>
            <a:stCxn id="98" idx="4"/>
            <a:endCxn id="97" idx="0"/>
          </p:cNvCxnSpPr>
          <p:nvPr/>
        </p:nvCxnSpPr>
        <p:spPr bwMode="auto">
          <a:xfrm>
            <a:off x="2641581" y="4328694"/>
            <a:ext cx="0" cy="55415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Elbow Connector 120"/>
          <p:cNvCxnSpPr>
            <a:stCxn id="68" idx="2"/>
            <a:endCxn id="98" idx="6"/>
          </p:cNvCxnSpPr>
          <p:nvPr/>
        </p:nvCxnSpPr>
        <p:spPr bwMode="auto">
          <a:xfrm rot="16200000" flipH="1">
            <a:off x="1969485" y="3656739"/>
            <a:ext cx="415085" cy="675866"/>
          </a:xfrm>
          <a:prstGeom prst="bentConnector2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Elbow Connector 123"/>
          <p:cNvCxnSpPr>
            <a:stCxn id="60" idx="2"/>
            <a:endCxn id="98" idx="2"/>
          </p:cNvCxnSpPr>
          <p:nvPr/>
        </p:nvCxnSpPr>
        <p:spPr bwMode="auto">
          <a:xfrm rot="5400000">
            <a:off x="2893867" y="3646777"/>
            <a:ext cx="429772" cy="681103"/>
          </a:xfrm>
          <a:prstGeom prst="bentConnector2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1506380" y="5750090"/>
                <a:ext cx="2995500" cy="2706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/>
                  <a:t> - derived from 96-bit nonce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380" y="5750090"/>
                <a:ext cx="2995500" cy="270652"/>
              </a:xfrm>
              <a:prstGeom prst="rect">
                <a:avLst/>
              </a:prstGeom>
              <a:blipFill rotWithShape="0">
                <a:blip r:embed="rId27"/>
                <a:stretch>
                  <a:fillRect l="-2648" t="-13333"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57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Chosen-plaintext attacks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050" name="Picture 2" descr="'SSL added and removed here' - Google mocks NSA in crypto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286" y="1201314"/>
            <a:ext cx="6882142" cy="472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5425239" y="3388032"/>
            <a:ext cx="1802875" cy="215642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782015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OCBv3 – properties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623392" y="1027587"/>
                <a:ext cx="11137237" cy="3627730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b="1" dirty="0"/>
                  <a:t>Theorem: </a:t>
                </a:r>
                <a:r>
                  <a:rPr lang="en-US" sz="1800" dirty="0"/>
                  <a:t>AE secure if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1800" b="1" dirty="0"/>
                  <a:t> </a:t>
                </a:r>
                <a:r>
                  <a:rPr lang="en-US" sz="1800" dirty="0"/>
                  <a:t>is a secure PRF</a:t>
                </a:r>
                <a:endParaRPr lang="en-US" sz="1800" b="1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The fastest AEAD algorithm </a:t>
                </a:r>
                <a:br>
                  <a:rPr lang="en-US" sz="1800" dirty="0"/>
                </a:br>
                <a:r>
                  <a:rPr lang="en-US" sz="1800" dirty="0"/>
                  <a:t>in the west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Fully parallelizable and online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Incremental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Hardly used anywhere due to patents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392" y="1027587"/>
                <a:ext cx="11137237" cy="3627730"/>
              </a:xfrm>
              <a:blipFill rotWithShape="0">
                <a:blip r:embed="rId2"/>
                <a:stretch>
                  <a:fillRect l="-328" b="-2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00584" y="1408670"/>
                <a:ext cx="5980671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MS PGothic" panose="020B0600070205080204" pitchFamily="34" charset="-128"/>
                    <a:ea typeface="MS PGothic" panose="020B0600070205080204" pitchFamily="34" charset="-128"/>
                  </a:rPr>
                  <a:t>‟ If OCB was your kid, he’d play three sports and be on his  </a:t>
                </a:r>
              </a:p>
              <a:p>
                <a:r>
                  <a:rPr lang="en-US" dirty="0">
                    <a:latin typeface="MS PGothic" panose="020B0600070205080204" pitchFamily="34" charset="-128"/>
                    <a:ea typeface="MS PGothic" panose="020B0600070205080204" pitchFamily="34" charset="-128"/>
                  </a:rPr>
                  <a:t>  way to Harvard. You’d brag about him to all your friends. ”</a:t>
                </a:r>
              </a:p>
              <a:p>
                <a:endParaRPr lang="en-US" dirty="0">
                  <a:latin typeface="MS PGothic" panose="020B0600070205080204" pitchFamily="34" charset="-128"/>
                  <a:ea typeface="MS PGothic" panose="020B0600070205080204" pitchFamily="34" charset="-128"/>
                </a:endParaRPr>
              </a:p>
              <a:p>
                <a:r>
                  <a:rPr lang="en-US" dirty="0">
                    <a:latin typeface="MS PGothic" panose="020B0600070205080204" pitchFamily="34" charset="-128"/>
                    <a:ea typeface="MS PGothic" panose="020B0600070205080204" pitchFamily="34" charset="-128"/>
                  </a:rPr>
                  <a:t>‟ Unfortunately OCB is </a:t>
                </a:r>
                <a:r>
                  <a:rPr lang="en-US" i="1" dirty="0">
                    <a:latin typeface="MS PGothic" panose="020B0600070205080204" pitchFamily="34" charset="-128"/>
                    <a:ea typeface="MS PGothic" panose="020B0600070205080204" pitchFamily="34" charset="-128"/>
                  </a:rPr>
                  <a:t>not</a:t>
                </a:r>
                <a:r>
                  <a:rPr lang="en-US" dirty="0">
                    <a:latin typeface="MS PGothic" panose="020B0600070205080204" pitchFamily="34" charset="-128"/>
                    <a:ea typeface="MS PGothic" panose="020B0600070205080204" pitchFamily="34" charset="-128"/>
                  </a:rPr>
                  <a:t> your kid. It belongs to Philip</a:t>
                </a:r>
              </a:p>
              <a:p>
                <a:r>
                  <a:rPr lang="en-US" dirty="0">
                    <a:latin typeface="MS PGothic" panose="020B0600070205080204" pitchFamily="34" charset="-128"/>
                    <a:ea typeface="MS PGothic" panose="020B0600070205080204" pitchFamily="34" charset="-128"/>
                  </a:rPr>
                  <a:t>  </a:t>
                </a:r>
                <a:r>
                  <a:rPr lang="en-US" dirty="0" err="1">
                    <a:latin typeface="MS PGothic" panose="020B0600070205080204" pitchFamily="34" charset="-128"/>
                    <a:ea typeface="MS PGothic" panose="020B0600070205080204" pitchFamily="34" charset="-128"/>
                  </a:rPr>
                  <a:t>Rogaway</a:t>
                </a:r>
                <a:r>
                  <a:rPr lang="en-US" dirty="0">
                    <a:latin typeface="MS PGothic" panose="020B0600070205080204" pitchFamily="34" charset="-128"/>
                    <a:ea typeface="MS PGothic" panose="020B0600070205080204" pitchFamily="34" charset="-128"/>
                  </a:rPr>
                  <a:t>, who also happens to hold a patent on it.”</a:t>
                </a:r>
              </a:p>
              <a:p>
                <a:endParaRPr lang="en-US" dirty="0">
                  <a:latin typeface="MS PGothic" panose="020B0600070205080204" pitchFamily="34" charset="-128"/>
                  <a:ea typeface="MS PGothic" panose="020B0600070205080204" pitchFamily="34" charset="-128"/>
                </a:endParaRPr>
              </a:p>
              <a:p>
                <a:pPr algn="r"/>
                <a:r>
                  <a:rPr lang="en-US" dirty="0">
                    <a:latin typeface="MS PGothic" panose="020B0600070205080204" pitchFamily="34" charset="-128"/>
                    <a:ea typeface="MS PGothic" panose="020B0600070205080204" pitchFamily="34" charset="-128"/>
                  </a:rPr>
                  <a:t>Matthew Green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 </m:t>
                    </m:r>
                  </m:oMath>
                </a14:m>
                <a:endParaRPr lang="en-US" dirty="0">
                  <a:latin typeface="MS PGothic" panose="020B0600070205080204" pitchFamily="34" charset="-128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0584" y="1408670"/>
                <a:ext cx="5980671" cy="2031325"/>
              </a:xfrm>
              <a:prstGeom prst="rect">
                <a:avLst/>
              </a:prstGeom>
              <a:blipFill rotWithShape="0">
                <a:blip r:embed="rId3"/>
                <a:stretch>
                  <a:fillRect l="-815" t="-1502" r="-102" b="-3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6" name="Group 155"/>
          <p:cNvGrpSpPr/>
          <p:nvPr/>
        </p:nvGrpSpPr>
        <p:grpSpPr>
          <a:xfrm>
            <a:off x="6428675" y="4117806"/>
            <a:ext cx="5064825" cy="1702928"/>
            <a:chOff x="6428675" y="4117806"/>
            <a:chExt cx="5064825" cy="17029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Rectangle 83"/>
                <p:cNvSpPr/>
                <p:nvPr/>
              </p:nvSpPr>
              <p:spPr bwMode="auto">
                <a:xfrm flipH="1">
                  <a:off x="8277553" y="4843323"/>
                  <a:ext cx="264535" cy="247024"/>
                </a:xfrm>
                <a:prstGeom prst="rect">
                  <a:avLst/>
                </a:prstGeom>
                <a:solidFill>
                  <a:srgbClr val="FCEDC8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84" name="Rectangle 8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8277553" y="4843323"/>
                  <a:ext cx="264535" cy="24702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Flowchart: Or 85"/>
            <p:cNvSpPr/>
            <p:nvPr/>
          </p:nvSpPr>
          <p:spPr bwMode="auto">
            <a:xfrm flipH="1">
              <a:off x="8342407" y="4556203"/>
              <a:ext cx="134826" cy="134677"/>
            </a:xfrm>
            <a:prstGeom prst="flowChartOr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sm" len="sm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7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87" name="Straight Arrow Connector 86"/>
            <p:cNvCxnSpPr>
              <a:stCxn id="89" idx="2"/>
              <a:endCxn id="86" idx="0"/>
            </p:cNvCxnSpPr>
            <p:nvPr/>
          </p:nvCxnSpPr>
          <p:spPr bwMode="auto">
            <a:xfrm>
              <a:off x="8409819" y="4274921"/>
              <a:ext cx="1" cy="28128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8" name="Straight Arrow Connector 87"/>
            <p:cNvCxnSpPr>
              <a:stCxn id="86" idx="4"/>
              <a:endCxn id="84" idx="0"/>
            </p:cNvCxnSpPr>
            <p:nvPr/>
          </p:nvCxnSpPr>
          <p:spPr bwMode="auto">
            <a:xfrm>
              <a:off x="8409821" y="4690881"/>
              <a:ext cx="0" cy="15244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ounded Rectangle 88"/>
                <p:cNvSpPr/>
                <p:nvPr/>
              </p:nvSpPr>
              <p:spPr bwMode="auto">
                <a:xfrm flipH="1">
                  <a:off x="8141488" y="4117806"/>
                  <a:ext cx="536663" cy="157115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7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89" name="Rounded 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8141488" y="4117806"/>
                  <a:ext cx="536663" cy="157115"/>
                </a:xfrm>
                <a:prstGeom prst="round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0" name="Flowchart: Or 89"/>
            <p:cNvSpPr/>
            <p:nvPr/>
          </p:nvSpPr>
          <p:spPr bwMode="auto">
            <a:xfrm flipH="1">
              <a:off x="8342407" y="5245126"/>
              <a:ext cx="134826" cy="134677"/>
            </a:xfrm>
            <a:prstGeom prst="flowChartOr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sm" len="sm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7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91" name="Straight Arrow Connector 90"/>
            <p:cNvCxnSpPr>
              <a:stCxn id="84" idx="2"/>
              <a:endCxn id="90" idx="0"/>
            </p:cNvCxnSpPr>
            <p:nvPr/>
          </p:nvCxnSpPr>
          <p:spPr bwMode="auto">
            <a:xfrm>
              <a:off x="8409821" y="5090347"/>
              <a:ext cx="0" cy="15477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" name="Straight Arrow Connector 91"/>
            <p:cNvCxnSpPr>
              <a:stCxn id="90" idx="4"/>
              <a:endCxn id="93" idx="0"/>
            </p:cNvCxnSpPr>
            <p:nvPr/>
          </p:nvCxnSpPr>
          <p:spPr bwMode="auto">
            <a:xfrm flipH="1">
              <a:off x="8409819" y="5379803"/>
              <a:ext cx="1" cy="28381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Rounded Rectangle 92"/>
                <p:cNvSpPr/>
                <p:nvPr/>
              </p:nvSpPr>
              <p:spPr bwMode="auto">
                <a:xfrm flipH="1">
                  <a:off x="8141488" y="5663619"/>
                  <a:ext cx="536663" cy="157115"/>
                </a:xfrm>
                <a:prstGeom prst="roundRect">
                  <a:avLst/>
                </a:prstGeom>
                <a:solidFill>
                  <a:schemeClr val="accent6">
                    <a:lumMod val="9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7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93" name="Rounded Rectangle 9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8141488" y="5663619"/>
                  <a:ext cx="536663" cy="157115"/>
                </a:xfrm>
                <a:prstGeom prst="round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8605582" y="4555045"/>
                  <a:ext cx="109757" cy="138768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</a:ln>
              </p:spPr>
              <p:txBody>
                <a:bodyPr wrap="square" lIns="7200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 sz="900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nb-NO" sz="900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5582" y="4555045"/>
                  <a:ext cx="109757" cy="138768"/>
                </a:xfrm>
                <a:prstGeom prst="rect">
                  <a:avLst/>
                </a:prstGeom>
                <a:blipFill>
                  <a:blip r:embed="rId7"/>
                  <a:stretch>
                    <a:fillRect r="-80000" b="-12000"/>
                  </a:stretch>
                </a:blipFill>
                <a:ln w="9525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5" name="Straight Arrow Connector 94"/>
            <p:cNvCxnSpPr>
              <a:stCxn id="94" idx="1"/>
              <a:endCxn id="86" idx="2"/>
            </p:cNvCxnSpPr>
            <p:nvPr/>
          </p:nvCxnSpPr>
          <p:spPr bwMode="auto">
            <a:xfrm flipH="1" flipV="1">
              <a:off x="8477233" y="4623542"/>
              <a:ext cx="128349" cy="88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8603849" y="5242683"/>
                  <a:ext cx="109757" cy="138768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</a:ln>
              </p:spPr>
              <p:txBody>
                <a:bodyPr wrap="square" lIns="7200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 sz="900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nb-NO" sz="900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3849" y="5242683"/>
                  <a:ext cx="109757" cy="138768"/>
                </a:xfrm>
                <a:prstGeom prst="rect">
                  <a:avLst/>
                </a:prstGeom>
                <a:blipFill>
                  <a:blip r:embed="rId8"/>
                  <a:stretch>
                    <a:fillRect r="-85000" b="-12000"/>
                  </a:stretch>
                </a:blipFill>
                <a:ln w="9525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7" name="Straight Arrow Connector 96"/>
            <p:cNvCxnSpPr>
              <a:stCxn id="96" idx="1"/>
              <a:endCxn id="90" idx="2"/>
            </p:cNvCxnSpPr>
            <p:nvPr/>
          </p:nvCxnSpPr>
          <p:spPr bwMode="auto">
            <a:xfrm flipH="1">
              <a:off x="8477233" y="5312067"/>
              <a:ext cx="126616" cy="39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Rectangle 97"/>
                <p:cNvSpPr/>
                <p:nvPr/>
              </p:nvSpPr>
              <p:spPr bwMode="auto">
                <a:xfrm flipH="1">
                  <a:off x="9134605" y="4843323"/>
                  <a:ext cx="264535" cy="247024"/>
                </a:xfrm>
                <a:prstGeom prst="rect">
                  <a:avLst/>
                </a:prstGeom>
                <a:solidFill>
                  <a:srgbClr val="FCEDC8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98" name="Rectangle 9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9134605" y="4843323"/>
                  <a:ext cx="264535" cy="247024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9" name="Flowchart: Or 98"/>
            <p:cNvSpPr/>
            <p:nvPr/>
          </p:nvSpPr>
          <p:spPr bwMode="auto">
            <a:xfrm flipH="1">
              <a:off x="9199459" y="4556203"/>
              <a:ext cx="134826" cy="134677"/>
            </a:xfrm>
            <a:prstGeom prst="flowChartOr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sm" len="sm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7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100" name="Straight Arrow Connector 99"/>
            <p:cNvCxnSpPr>
              <a:stCxn id="102" idx="2"/>
              <a:endCxn id="99" idx="0"/>
            </p:cNvCxnSpPr>
            <p:nvPr/>
          </p:nvCxnSpPr>
          <p:spPr bwMode="auto">
            <a:xfrm>
              <a:off x="9266871" y="4274921"/>
              <a:ext cx="1" cy="28128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Straight Arrow Connector 100"/>
            <p:cNvCxnSpPr>
              <a:stCxn id="99" idx="4"/>
              <a:endCxn id="98" idx="0"/>
            </p:cNvCxnSpPr>
            <p:nvPr/>
          </p:nvCxnSpPr>
          <p:spPr bwMode="auto">
            <a:xfrm>
              <a:off x="9266872" y="4690881"/>
              <a:ext cx="0" cy="15244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ounded Rectangle 101"/>
                <p:cNvSpPr/>
                <p:nvPr/>
              </p:nvSpPr>
              <p:spPr bwMode="auto">
                <a:xfrm flipH="1">
                  <a:off x="8998540" y="4117806"/>
                  <a:ext cx="536663" cy="157115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7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102" name="Rounded Rectangle 1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8998540" y="4117806"/>
                  <a:ext cx="536663" cy="157115"/>
                </a:xfrm>
                <a:prstGeom prst="round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3" name="Flowchart: Or 102"/>
            <p:cNvSpPr/>
            <p:nvPr/>
          </p:nvSpPr>
          <p:spPr bwMode="auto">
            <a:xfrm flipH="1">
              <a:off x="9199459" y="5245126"/>
              <a:ext cx="134826" cy="134677"/>
            </a:xfrm>
            <a:prstGeom prst="flowChartOr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sm" len="sm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7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104" name="Straight Arrow Connector 103"/>
            <p:cNvCxnSpPr>
              <a:stCxn id="98" idx="2"/>
              <a:endCxn id="103" idx="0"/>
            </p:cNvCxnSpPr>
            <p:nvPr/>
          </p:nvCxnSpPr>
          <p:spPr bwMode="auto">
            <a:xfrm>
              <a:off x="9266872" y="5090347"/>
              <a:ext cx="0" cy="15477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5" name="Straight Arrow Connector 104"/>
            <p:cNvCxnSpPr>
              <a:stCxn id="103" idx="4"/>
              <a:endCxn id="106" idx="0"/>
            </p:cNvCxnSpPr>
            <p:nvPr/>
          </p:nvCxnSpPr>
          <p:spPr bwMode="auto">
            <a:xfrm flipH="1">
              <a:off x="9266871" y="5379803"/>
              <a:ext cx="1" cy="28381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Rounded Rectangle 105"/>
                <p:cNvSpPr/>
                <p:nvPr/>
              </p:nvSpPr>
              <p:spPr bwMode="auto">
                <a:xfrm flipH="1">
                  <a:off x="8998540" y="5663619"/>
                  <a:ext cx="536663" cy="157115"/>
                </a:xfrm>
                <a:prstGeom prst="roundRect">
                  <a:avLst/>
                </a:prstGeom>
                <a:solidFill>
                  <a:schemeClr val="accent6">
                    <a:lumMod val="9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7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106" name="Rounded Rectangle 10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8998540" y="5663619"/>
                  <a:ext cx="536663" cy="157115"/>
                </a:xfrm>
                <a:prstGeom prst="round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/>
                <p:cNvSpPr txBox="1"/>
                <p:nvPr/>
              </p:nvSpPr>
              <p:spPr>
                <a:xfrm>
                  <a:off x="9464628" y="4553778"/>
                  <a:ext cx="109757" cy="138768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</a:ln>
              </p:spPr>
              <p:txBody>
                <a:bodyPr wrap="square" lIns="7200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 sz="900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nb-NO" sz="900" b="0" i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107" name="TextBox 1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64628" y="4553778"/>
                  <a:ext cx="109757" cy="138768"/>
                </a:xfrm>
                <a:prstGeom prst="rect">
                  <a:avLst/>
                </a:prstGeom>
                <a:blipFill>
                  <a:blip r:embed="rId12"/>
                  <a:stretch>
                    <a:fillRect r="-80000" b="-12000"/>
                  </a:stretch>
                </a:blipFill>
                <a:ln w="9525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8" name="Straight Arrow Connector 107"/>
            <p:cNvCxnSpPr>
              <a:stCxn id="107" idx="1"/>
              <a:endCxn id="99" idx="2"/>
            </p:cNvCxnSpPr>
            <p:nvPr/>
          </p:nvCxnSpPr>
          <p:spPr bwMode="auto">
            <a:xfrm flipH="1">
              <a:off x="9334285" y="4623162"/>
              <a:ext cx="130343" cy="38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/>
                <p:cNvSpPr txBox="1"/>
                <p:nvPr/>
              </p:nvSpPr>
              <p:spPr>
                <a:xfrm>
                  <a:off x="9464628" y="5242732"/>
                  <a:ext cx="109757" cy="138768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</a:ln>
              </p:spPr>
              <p:txBody>
                <a:bodyPr wrap="square" lIns="7200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 sz="900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nb-NO" sz="900" b="0" i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109" name="TextBox 1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64628" y="5242732"/>
                  <a:ext cx="109757" cy="138768"/>
                </a:xfrm>
                <a:prstGeom prst="rect">
                  <a:avLst/>
                </a:prstGeom>
                <a:blipFill>
                  <a:blip r:embed="rId12"/>
                  <a:stretch>
                    <a:fillRect r="-80000" b="-12000"/>
                  </a:stretch>
                </a:blipFill>
                <a:ln w="9525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0" name="Straight Arrow Connector 109"/>
            <p:cNvCxnSpPr>
              <a:stCxn id="109" idx="1"/>
              <a:endCxn id="103" idx="2"/>
            </p:cNvCxnSpPr>
            <p:nvPr/>
          </p:nvCxnSpPr>
          <p:spPr bwMode="auto">
            <a:xfrm flipH="1">
              <a:off x="9334285" y="5312116"/>
              <a:ext cx="130343" cy="34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Rectangle 110"/>
                <p:cNvSpPr/>
                <p:nvPr/>
              </p:nvSpPr>
              <p:spPr bwMode="auto">
                <a:xfrm flipH="1">
                  <a:off x="9991656" y="4845540"/>
                  <a:ext cx="264535" cy="247024"/>
                </a:xfrm>
                <a:prstGeom prst="rect">
                  <a:avLst/>
                </a:prstGeom>
                <a:solidFill>
                  <a:srgbClr val="FCEDC8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111" name="Rectangle 1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9991656" y="4845540"/>
                  <a:ext cx="264535" cy="24702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2" name="Flowchart: Or 111"/>
            <p:cNvSpPr/>
            <p:nvPr/>
          </p:nvSpPr>
          <p:spPr bwMode="auto">
            <a:xfrm flipH="1">
              <a:off x="10056510" y="4558421"/>
              <a:ext cx="134826" cy="134677"/>
            </a:xfrm>
            <a:prstGeom prst="flowChartOr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sm" len="sm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7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113" name="Straight Arrow Connector 112"/>
            <p:cNvCxnSpPr>
              <a:stCxn id="115" idx="2"/>
              <a:endCxn id="112" idx="0"/>
            </p:cNvCxnSpPr>
            <p:nvPr/>
          </p:nvCxnSpPr>
          <p:spPr bwMode="auto">
            <a:xfrm>
              <a:off x="10123922" y="4274921"/>
              <a:ext cx="1" cy="2835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" name="Straight Arrow Connector 113"/>
            <p:cNvCxnSpPr>
              <a:stCxn id="112" idx="4"/>
              <a:endCxn id="111" idx="0"/>
            </p:cNvCxnSpPr>
            <p:nvPr/>
          </p:nvCxnSpPr>
          <p:spPr bwMode="auto">
            <a:xfrm>
              <a:off x="10123923" y="4693098"/>
              <a:ext cx="0" cy="15244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Rounded Rectangle 114"/>
                <p:cNvSpPr/>
                <p:nvPr/>
              </p:nvSpPr>
              <p:spPr bwMode="auto">
                <a:xfrm flipH="1">
                  <a:off x="9855591" y="4117806"/>
                  <a:ext cx="536663" cy="157115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7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115" name="Rounded Rectangle 1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9855591" y="4117806"/>
                  <a:ext cx="536663" cy="157115"/>
                </a:xfrm>
                <a:prstGeom prst="round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6" name="Flowchart: Or 115"/>
            <p:cNvSpPr/>
            <p:nvPr/>
          </p:nvSpPr>
          <p:spPr bwMode="auto">
            <a:xfrm flipH="1">
              <a:off x="10056510" y="5247343"/>
              <a:ext cx="134826" cy="134677"/>
            </a:xfrm>
            <a:prstGeom prst="flowChartOr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sm" len="sm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7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117" name="Straight Arrow Connector 116"/>
            <p:cNvCxnSpPr>
              <a:stCxn id="111" idx="2"/>
              <a:endCxn id="116" idx="0"/>
            </p:cNvCxnSpPr>
            <p:nvPr/>
          </p:nvCxnSpPr>
          <p:spPr bwMode="auto">
            <a:xfrm>
              <a:off x="10123923" y="5092565"/>
              <a:ext cx="0" cy="15477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8" name="Straight Arrow Connector 117"/>
            <p:cNvCxnSpPr>
              <a:stCxn id="116" idx="4"/>
              <a:endCxn id="119" idx="0"/>
            </p:cNvCxnSpPr>
            <p:nvPr/>
          </p:nvCxnSpPr>
          <p:spPr bwMode="auto">
            <a:xfrm flipH="1">
              <a:off x="10123922" y="5382020"/>
              <a:ext cx="1" cy="28159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Rounded Rectangle 118"/>
                <p:cNvSpPr/>
                <p:nvPr/>
              </p:nvSpPr>
              <p:spPr bwMode="auto">
                <a:xfrm flipH="1">
                  <a:off x="9855591" y="5663619"/>
                  <a:ext cx="536663" cy="157115"/>
                </a:xfrm>
                <a:prstGeom prst="roundRect">
                  <a:avLst/>
                </a:prstGeom>
                <a:solidFill>
                  <a:schemeClr val="accent6">
                    <a:lumMod val="9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7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119" name="Rounded Rectangle 1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9855591" y="5663619"/>
                  <a:ext cx="536663" cy="157115"/>
                </a:xfrm>
                <a:prstGeom prst="round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TextBox 119"/>
                <p:cNvSpPr txBox="1"/>
                <p:nvPr/>
              </p:nvSpPr>
              <p:spPr>
                <a:xfrm>
                  <a:off x="10317953" y="4556840"/>
                  <a:ext cx="109757" cy="138768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</a:ln>
              </p:spPr>
              <p:txBody>
                <a:bodyPr wrap="square" lIns="7200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 sz="900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nb-NO" sz="900" b="0" i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120" name="TextBox 1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17953" y="4556840"/>
                  <a:ext cx="109757" cy="138768"/>
                </a:xfrm>
                <a:prstGeom prst="rect">
                  <a:avLst/>
                </a:prstGeom>
                <a:blipFill>
                  <a:blip r:embed="rId15"/>
                  <a:stretch>
                    <a:fillRect r="-80000" b="-16667"/>
                  </a:stretch>
                </a:blipFill>
                <a:ln w="9525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1" name="Straight Arrow Connector 120"/>
            <p:cNvCxnSpPr>
              <a:stCxn id="120" idx="1"/>
              <a:endCxn id="112" idx="2"/>
            </p:cNvCxnSpPr>
            <p:nvPr/>
          </p:nvCxnSpPr>
          <p:spPr bwMode="auto">
            <a:xfrm flipH="1" flipV="1">
              <a:off x="10191336" y="4625760"/>
              <a:ext cx="126617" cy="4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TextBox 121"/>
                <p:cNvSpPr txBox="1"/>
                <p:nvPr/>
              </p:nvSpPr>
              <p:spPr>
                <a:xfrm>
                  <a:off x="10317953" y="5245545"/>
                  <a:ext cx="109757" cy="138768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</a:ln>
              </p:spPr>
              <p:txBody>
                <a:bodyPr wrap="square" lIns="7200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 sz="900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nb-NO" sz="900" b="0" i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122" name="TextBox 1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17953" y="5245545"/>
                  <a:ext cx="109757" cy="138768"/>
                </a:xfrm>
                <a:prstGeom prst="rect">
                  <a:avLst/>
                </a:prstGeom>
                <a:blipFill>
                  <a:blip r:embed="rId16"/>
                  <a:stretch>
                    <a:fillRect r="-80000" b="-12000"/>
                  </a:stretch>
                </a:blipFill>
                <a:ln w="9525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3" name="Straight Arrow Connector 122"/>
            <p:cNvCxnSpPr>
              <a:stCxn id="122" idx="1"/>
              <a:endCxn id="116" idx="2"/>
            </p:cNvCxnSpPr>
            <p:nvPr/>
          </p:nvCxnSpPr>
          <p:spPr bwMode="auto">
            <a:xfrm flipH="1" flipV="1">
              <a:off x="10191336" y="5314682"/>
              <a:ext cx="126617" cy="24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Rectangle 123"/>
                <p:cNvSpPr/>
                <p:nvPr/>
              </p:nvSpPr>
              <p:spPr bwMode="auto">
                <a:xfrm flipH="1">
                  <a:off x="7422021" y="4843323"/>
                  <a:ext cx="264535" cy="247024"/>
                </a:xfrm>
                <a:prstGeom prst="rect">
                  <a:avLst/>
                </a:prstGeom>
                <a:solidFill>
                  <a:srgbClr val="FCEDC8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124" name="Rectangle 1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7422021" y="4843323"/>
                  <a:ext cx="264535" cy="24702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5" name="Flowchart: Or 124"/>
            <p:cNvSpPr/>
            <p:nvPr/>
          </p:nvSpPr>
          <p:spPr bwMode="auto">
            <a:xfrm flipH="1">
              <a:off x="7486876" y="4556203"/>
              <a:ext cx="134826" cy="134677"/>
            </a:xfrm>
            <a:prstGeom prst="flowChartOr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sm" len="sm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7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126" name="Straight Arrow Connector 125"/>
            <p:cNvCxnSpPr>
              <a:stCxn id="128" idx="2"/>
              <a:endCxn id="125" idx="0"/>
            </p:cNvCxnSpPr>
            <p:nvPr/>
          </p:nvCxnSpPr>
          <p:spPr bwMode="auto">
            <a:xfrm flipH="1">
              <a:off x="7554289" y="4274921"/>
              <a:ext cx="3005" cy="28128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7" name="Straight Arrow Connector 126"/>
            <p:cNvCxnSpPr>
              <a:stCxn id="125" idx="4"/>
              <a:endCxn id="124" idx="0"/>
            </p:cNvCxnSpPr>
            <p:nvPr/>
          </p:nvCxnSpPr>
          <p:spPr bwMode="auto">
            <a:xfrm>
              <a:off x="7554288" y="4690881"/>
              <a:ext cx="0" cy="15244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Rounded Rectangle 127"/>
                <p:cNvSpPr/>
                <p:nvPr/>
              </p:nvSpPr>
              <p:spPr bwMode="auto">
                <a:xfrm flipH="1">
                  <a:off x="7288963" y="4117806"/>
                  <a:ext cx="536663" cy="157115"/>
                </a:xfrm>
                <a:prstGeom prst="roundRect">
                  <a:avLst/>
                </a:prstGeom>
                <a:solidFill>
                  <a:srgbClr val="F9DB8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7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128" name="Rounded Rectangle 1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7288963" y="4117806"/>
                  <a:ext cx="536663" cy="157115"/>
                </a:xfrm>
                <a:prstGeom prst="round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TextBox 128"/>
                <p:cNvSpPr txBox="1"/>
                <p:nvPr/>
              </p:nvSpPr>
              <p:spPr>
                <a:xfrm>
                  <a:off x="7746567" y="4554718"/>
                  <a:ext cx="109757" cy="138768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</a:ln>
              </p:spPr>
              <p:txBody>
                <a:bodyPr wrap="square" lIns="7200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 sz="900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nb-NO" sz="9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129" name="TextBox 1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6567" y="4554718"/>
                  <a:ext cx="109757" cy="138768"/>
                </a:xfrm>
                <a:prstGeom prst="rect">
                  <a:avLst/>
                </a:prstGeom>
                <a:blipFill>
                  <a:blip r:embed="rId18"/>
                  <a:stretch>
                    <a:fillRect r="-85000" b="-12000"/>
                  </a:stretch>
                </a:blipFill>
                <a:ln w="9525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0" name="Straight Arrow Connector 129"/>
            <p:cNvCxnSpPr>
              <a:stCxn id="129" idx="1"/>
              <a:endCxn id="125" idx="2"/>
            </p:cNvCxnSpPr>
            <p:nvPr/>
          </p:nvCxnSpPr>
          <p:spPr bwMode="auto">
            <a:xfrm flipH="1" flipV="1">
              <a:off x="7621702" y="4623542"/>
              <a:ext cx="124865" cy="56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Rectangle 130"/>
                <p:cNvSpPr/>
                <p:nvPr/>
              </p:nvSpPr>
              <p:spPr bwMode="auto">
                <a:xfrm flipH="1">
                  <a:off x="6564739" y="4851143"/>
                  <a:ext cx="264535" cy="247024"/>
                </a:xfrm>
                <a:prstGeom prst="rect">
                  <a:avLst/>
                </a:prstGeom>
                <a:solidFill>
                  <a:srgbClr val="FCEDC8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131" name="Rectangle 1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6564739" y="4851143"/>
                  <a:ext cx="264535" cy="24702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2" name="Flowchart: Or 131"/>
            <p:cNvSpPr/>
            <p:nvPr/>
          </p:nvSpPr>
          <p:spPr bwMode="auto">
            <a:xfrm flipH="1">
              <a:off x="6629594" y="4564023"/>
              <a:ext cx="134826" cy="134677"/>
            </a:xfrm>
            <a:prstGeom prst="flowChartOr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sm" len="sm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7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133" name="Straight Arrow Connector 132"/>
            <p:cNvCxnSpPr>
              <a:stCxn id="135" idx="2"/>
              <a:endCxn id="132" idx="0"/>
            </p:cNvCxnSpPr>
            <p:nvPr/>
          </p:nvCxnSpPr>
          <p:spPr bwMode="auto">
            <a:xfrm>
              <a:off x="6697006" y="4274921"/>
              <a:ext cx="1" cy="28910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4" name="Straight Arrow Connector 133"/>
            <p:cNvCxnSpPr>
              <a:stCxn id="132" idx="4"/>
              <a:endCxn id="131" idx="0"/>
            </p:cNvCxnSpPr>
            <p:nvPr/>
          </p:nvCxnSpPr>
          <p:spPr bwMode="auto">
            <a:xfrm>
              <a:off x="6697008" y="4698699"/>
              <a:ext cx="0" cy="15244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Rounded Rectangle 134"/>
                <p:cNvSpPr/>
                <p:nvPr/>
              </p:nvSpPr>
              <p:spPr bwMode="auto">
                <a:xfrm flipH="1">
                  <a:off x="6428675" y="4117806"/>
                  <a:ext cx="536663" cy="157115"/>
                </a:xfrm>
                <a:prstGeom prst="roundRect">
                  <a:avLst/>
                </a:prstGeom>
                <a:solidFill>
                  <a:srgbClr val="F9DB8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7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135" name="Rounded Rectangle 1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6428675" y="4117806"/>
                  <a:ext cx="536663" cy="157115"/>
                </a:xfrm>
                <a:prstGeom prst="round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TextBox 135"/>
                <p:cNvSpPr txBox="1"/>
                <p:nvPr/>
              </p:nvSpPr>
              <p:spPr>
                <a:xfrm>
                  <a:off x="6892097" y="4562385"/>
                  <a:ext cx="138710" cy="138768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</a:ln>
              </p:spPr>
              <p:txBody>
                <a:bodyPr wrap="square" lIns="7200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 sz="900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nb-NO" sz="9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136" name="TextBox 1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2097" y="4562385"/>
                  <a:ext cx="138710" cy="138768"/>
                </a:xfrm>
                <a:prstGeom prst="rect">
                  <a:avLst/>
                </a:prstGeom>
                <a:blipFill>
                  <a:blip r:embed="rId20"/>
                  <a:stretch>
                    <a:fillRect r="-50000" b="-12000"/>
                  </a:stretch>
                </a:blipFill>
                <a:ln w="9525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7" name="Straight Arrow Connector 136"/>
            <p:cNvCxnSpPr>
              <a:stCxn id="136" idx="1"/>
              <a:endCxn id="132" idx="2"/>
            </p:cNvCxnSpPr>
            <p:nvPr/>
          </p:nvCxnSpPr>
          <p:spPr bwMode="auto">
            <a:xfrm flipH="1" flipV="1">
              <a:off x="6764420" y="4631362"/>
              <a:ext cx="127677" cy="40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Rectangle 137"/>
                <p:cNvSpPr/>
                <p:nvPr/>
              </p:nvSpPr>
              <p:spPr bwMode="auto">
                <a:xfrm flipH="1">
                  <a:off x="10848708" y="4843323"/>
                  <a:ext cx="264535" cy="247024"/>
                </a:xfrm>
                <a:prstGeom prst="rect">
                  <a:avLst/>
                </a:prstGeom>
                <a:solidFill>
                  <a:srgbClr val="FCEDC8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138" name="Rectangle 1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10848708" y="4843323"/>
                  <a:ext cx="264535" cy="24702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9" name="Flowchart: Or 138"/>
            <p:cNvSpPr/>
            <p:nvPr/>
          </p:nvSpPr>
          <p:spPr bwMode="auto">
            <a:xfrm flipH="1">
              <a:off x="10913561" y="4556203"/>
              <a:ext cx="134826" cy="134677"/>
            </a:xfrm>
            <a:prstGeom prst="flowChartOr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sm" len="sm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7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140" name="Straight Arrow Connector 139"/>
            <p:cNvCxnSpPr>
              <a:stCxn id="142" idx="2"/>
              <a:endCxn id="139" idx="0"/>
            </p:cNvCxnSpPr>
            <p:nvPr/>
          </p:nvCxnSpPr>
          <p:spPr bwMode="auto">
            <a:xfrm>
              <a:off x="10980974" y="4274921"/>
              <a:ext cx="0" cy="28128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Arrow Connector 140"/>
            <p:cNvCxnSpPr>
              <a:stCxn id="139" idx="4"/>
              <a:endCxn id="138" idx="0"/>
            </p:cNvCxnSpPr>
            <p:nvPr/>
          </p:nvCxnSpPr>
          <p:spPr bwMode="auto">
            <a:xfrm>
              <a:off x="10980975" y="4690880"/>
              <a:ext cx="0" cy="15244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Rounded Rectangle 141"/>
                <p:cNvSpPr/>
                <p:nvPr/>
              </p:nvSpPr>
              <p:spPr bwMode="auto">
                <a:xfrm flipH="1">
                  <a:off x="10613316" y="4117806"/>
                  <a:ext cx="735316" cy="157115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 vert="horz" wrap="none" lIns="0" tIns="45720" rIns="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b-NO" sz="7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b-NO" sz="700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sSub>
                          <m:sSubPr>
                            <m:ctrlP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nb-NO" sz="700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sSub>
                          <m:sSubPr>
                            <m:ctrlP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142" name="Rounded Rectangle 1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10613316" y="4117806"/>
                  <a:ext cx="735316" cy="157115"/>
                </a:xfrm>
                <a:prstGeom prst="roundRect">
                  <a:avLst/>
                </a:prstGeom>
                <a:blipFill rotWithShape="0">
                  <a:blip r:embed="rId21"/>
                  <a:stretch>
                    <a:fillRect b="-3571"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3" name="Flowchart: Or 142"/>
            <p:cNvSpPr/>
            <p:nvPr/>
          </p:nvSpPr>
          <p:spPr bwMode="auto">
            <a:xfrm flipH="1">
              <a:off x="10913561" y="5245126"/>
              <a:ext cx="134826" cy="134677"/>
            </a:xfrm>
            <a:prstGeom prst="flowChartOr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sm" len="sm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7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144" name="Straight Arrow Connector 143"/>
            <p:cNvCxnSpPr>
              <a:stCxn id="138" idx="2"/>
              <a:endCxn id="143" idx="0"/>
            </p:cNvCxnSpPr>
            <p:nvPr/>
          </p:nvCxnSpPr>
          <p:spPr bwMode="auto">
            <a:xfrm>
              <a:off x="10980975" y="5090347"/>
              <a:ext cx="0" cy="15477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5" name="Straight Arrow Connector 144"/>
            <p:cNvCxnSpPr>
              <a:stCxn id="143" idx="4"/>
              <a:endCxn id="146" idx="0"/>
            </p:cNvCxnSpPr>
            <p:nvPr/>
          </p:nvCxnSpPr>
          <p:spPr bwMode="auto">
            <a:xfrm>
              <a:off x="10980974" y="5379803"/>
              <a:ext cx="582" cy="28381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Rounded Rectangle 145"/>
                <p:cNvSpPr/>
                <p:nvPr/>
              </p:nvSpPr>
              <p:spPr bwMode="auto">
                <a:xfrm flipH="1">
                  <a:off x="10713225" y="5663619"/>
                  <a:ext cx="536663" cy="157115"/>
                </a:xfrm>
                <a:prstGeom prst="roundRect">
                  <a:avLst/>
                </a:prstGeom>
                <a:solidFill>
                  <a:schemeClr val="accent6">
                    <a:lumMod val="9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7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146" name="Rounded Rectangle 1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10713225" y="5663619"/>
                  <a:ext cx="536663" cy="157115"/>
                </a:xfrm>
                <a:prstGeom prst="round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TextBox 146"/>
                <p:cNvSpPr txBox="1"/>
                <p:nvPr/>
              </p:nvSpPr>
              <p:spPr>
                <a:xfrm>
                  <a:off x="11180655" y="4554696"/>
                  <a:ext cx="109757" cy="138768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</a:ln>
              </p:spPr>
              <p:txBody>
                <a:bodyPr wrap="square" lIns="7200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 sz="900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nb-NO" sz="900" b="0" i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147" name="TextBox 1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80655" y="4554696"/>
                  <a:ext cx="109757" cy="138768"/>
                </a:xfrm>
                <a:prstGeom prst="rect">
                  <a:avLst/>
                </a:prstGeom>
                <a:blipFill>
                  <a:blip r:embed="rId23"/>
                  <a:stretch>
                    <a:fillRect r="-85000" b="-12000"/>
                  </a:stretch>
                </a:blipFill>
                <a:ln w="9525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8" name="Straight Arrow Connector 147"/>
            <p:cNvCxnSpPr>
              <a:stCxn id="147" idx="1"/>
              <a:endCxn id="139" idx="2"/>
            </p:cNvCxnSpPr>
            <p:nvPr/>
          </p:nvCxnSpPr>
          <p:spPr bwMode="auto">
            <a:xfrm flipH="1" flipV="1">
              <a:off x="11048387" y="4623542"/>
              <a:ext cx="132268" cy="53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TextBox 148"/>
            <p:cNvSpPr txBox="1"/>
            <p:nvPr/>
          </p:nvSpPr>
          <p:spPr>
            <a:xfrm>
              <a:off x="11180655" y="5256687"/>
              <a:ext cx="312845" cy="111015"/>
            </a:xfrm>
            <a:prstGeom prst="rect">
              <a:avLst/>
            </a:prstGeom>
            <a:noFill/>
            <a:ln w="9525">
              <a:solidFill>
                <a:schemeClr val="bg1"/>
              </a:solidFill>
            </a:ln>
          </p:spPr>
          <p:txBody>
            <a:bodyPr wrap="square" lIns="72000" tIns="0" rIns="0" bIns="0" rtlCol="0">
              <a:spAutoFit/>
            </a:bodyPr>
            <a:lstStyle/>
            <a:p>
              <a:r>
                <a:rPr lang="en-US" sz="700" dirty="0"/>
                <a:t> </a:t>
              </a:r>
              <a:r>
                <a:rPr lang="en-US" sz="700" dirty="0" err="1"/>
                <a:t>Auth</a:t>
              </a:r>
              <a:endParaRPr lang="en-US" sz="700" dirty="0"/>
            </a:p>
          </p:txBody>
        </p:sp>
        <p:cxnSp>
          <p:nvCxnSpPr>
            <p:cNvPr id="150" name="Straight Arrow Connector 149"/>
            <p:cNvCxnSpPr>
              <a:stCxn id="149" idx="1"/>
              <a:endCxn id="143" idx="2"/>
            </p:cNvCxnSpPr>
            <p:nvPr/>
          </p:nvCxnSpPr>
          <p:spPr bwMode="auto">
            <a:xfrm flipH="1">
              <a:off x="11048387" y="5312195"/>
              <a:ext cx="132268" cy="27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1" name="TextBox 150"/>
            <p:cNvSpPr txBox="1"/>
            <p:nvPr/>
          </p:nvSpPr>
          <p:spPr>
            <a:xfrm>
              <a:off x="6981062" y="5681533"/>
              <a:ext cx="286384" cy="111015"/>
            </a:xfrm>
            <a:prstGeom prst="rect">
              <a:avLst/>
            </a:prstGeom>
            <a:noFill/>
            <a:ln w="9525">
              <a:solidFill>
                <a:schemeClr val="bg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700" dirty="0"/>
                <a:t> </a:t>
              </a:r>
              <a:r>
                <a:rPr lang="en-US" sz="700" dirty="0" err="1"/>
                <a:t>Auth</a:t>
              </a:r>
              <a:endParaRPr lang="en-US" sz="700" dirty="0"/>
            </a:p>
          </p:txBody>
        </p:sp>
        <p:sp>
          <p:nvSpPr>
            <p:cNvPr id="152" name="Flowchart: Or 151"/>
            <p:cNvSpPr/>
            <p:nvPr/>
          </p:nvSpPr>
          <p:spPr bwMode="auto">
            <a:xfrm flipH="1">
              <a:off x="7056841" y="5251821"/>
              <a:ext cx="134826" cy="134677"/>
            </a:xfrm>
            <a:prstGeom prst="flowChartOr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sm" len="sm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7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153" name="Straight Arrow Connector 152"/>
            <p:cNvCxnSpPr>
              <a:stCxn id="152" idx="4"/>
              <a:endCxn id="151" idx="0"/>
            </p:cNvCxnSpPr>
            <p:nvPr/>
          </p:nvCxnSpPr>
          <p:spPr bwMode="auto">
            <a:xfrm>
              <a:off x="7124254" y="5386498"/>
              <a:ext cx="0" cy="2950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" name="Elbow Connector 153"/>
            <p:cNvCxnSpPr>
              <a:stCxn id="131" idx="2"/>
              <a:endCxn id="152" idx="6"/>
            </p:cNvCxnSpPr>
            <p:nvPr/>
          </p:nvCxnSpPr>
          <p:spPr bwMode="auto">
            <a:xfrm rot="16200000" flipH="1">
              <a:off x="6766427" y="5028747"/>
              <a:ext cx="220993" cy="359834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5" name="Elbow Connector 154"/>
            <p:cNvCxnSpPr>
              <a:stCxn id="124" idx="2"/>
              <a:endCxn id="152" idx="2"/>
            </p:cNvCxnSpPr>
            <p:nvPr/>
          </p:nvCxnSpPr>
          <p:spPr bwMode="auto">
            <a:xfrm rot="5400000">
              <a:off x="7258572" y="5023443"/>
              <a:ext cx="228813" cy="362622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80607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CCM – Counter Mode with CBC-MAC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51</a:t>
            </a:fld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1448892" y="1981349"/>
            <a:ext cx="9447708" cy="3170830"/>
            <a:chOff x="1448892" y="1981349"/>
            <a:chExt cx="9447708" cy="31708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ounded Rectangle 3"/>
                <p:cNvSpPr/>
                <p:nvPr/>
              </p:nvSpPr>
              <p:spPr bwMode="auto">
                <a:xfrm flipH="1">
                  <a:off x="4599767" y="3441612"/>
                  <a:ext cx="792043" cy="272479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" name="Rounded 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4599767" y="3441612"/>
                  <a:ext cx="792043" cy="272479"/>
                </a:xfrm>
                <a:prstGeom prst="round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 bwMode="auto">
                <a:xfrm flipH="1">
                  <a:off x="4155628" y="4113873"/>
                  <a:ext cx="458774" cy="428406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4155628" y="4113873"/>
                  <a:ext cx="458774" cy="42840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TextBox 5"/>
            <p:cNvSpPr txBox="1"/>
            <p:nvPr/>
          </p:nvSpPr>
          <p:spPr>
            <a:xfrm flipH="1">
              <a:off x="3006711" y="4174183"/>
              <a:ext cx="9161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/>
                <a:t>ctr+1</a:t>
              </a:r>
            </a:p>
          </p:txBody>
        </p:sp>
        <p:sp>
          <p:nvSpPr>
            <p:cNvPr id="7" name="Flowchart: Or 6"/>
            <p:cNvSpPr/>
            <p:nvPr/>
          </p:nvSpPr>
          <p:spPr bwMode="auto">
            <a:xfrm flipH="1">
              <a:off x="4878877" y="4211293"/>
              <a:ext cx="233824" cy="233566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8" name="Straight Arrow Connector 7"/>
            <p:cNvCxnSpPr>
              <a:stCxn id="6" idx="1"/>
              <a:endCxn id="5" idx="3"/>
            </p:cNvCxnSpPr>
            <p:nvPr/>
          </p:nvCxnSpPr>
          <p:spPr bwMode="auto">
            <a:xfrm>
              <a:off x="3922897" y="4328072"/>
              <a:ext cx="232731" cy="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Arrow Connector 12"/>
            <p:cNvCxnSpPr>
              <a:stCxn id="5" idx="1"/>
              <a:endCxn id="7" idx="6"/>
            </p:cNvCxnSpPr>
            <p:nvPr/>
          </p:nvCxnSpPr>
          <p:spPr bwMode="auto">
            <a:xfrm>
              <a:off x="4614402" y="4328076"/>
              <a:ext cx="264475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Arrow Connector 15"/>
            <p:cNvCxnSpPr>
              <a:endCxn id="7" idx="0"/>
            </p:cNvCxnSpPr>
            <p:nvPr/>
          </p:nvCxnSpPr>
          <p:spPr bwMode="auto">
            <a:xfrm>
              <a:off x="4995789" y="3714092"/>
              <a:ext cx="0" cy="49720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ounded Rectangle 66"/>
                <p:cNvSpPr/>
                <p:nvPr/>
              </p:nvSpPr>
              <p:spPr bwMode="auto">
                <a:xfrm flipH="1">
                  <a:off x="2999399" y="3441612"/>
                  <a:ext cx="792043" cy="272479"/>
                </a:xfrm>
                <a:prstGeom prst="roundRect">
                  <a:avLst/>
                </a:prstGeom>
                <a:solidFill>
                  <a:srgbClr val="F9DB8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7" name="Rounded Rectangle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2999399" y="3441612"/>
                  <a:ext cx="792043" cy="272479"/>
                </a:xfrm>
                <a:prstGeom prst="round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1" name="Elbow Connector 100"/>
            <p:cNvCxnSpPr>
              <a:stCxn id="192" idx="1"/>
              <a:endCxn id="180" idx="6"/>
            </p:cNvCxnSpPr>
            <p:nvPr/>
          </p:nvCxnSpPr>
          <p:spPr bwMode="auto">
            <a:xfrm>
              <a:off x="2074301" y="2195552"/>
              <a:ext cx="1206107" cy="803014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Rounded Rectangle 129"/>
                <p:cNvSpPr/>
                <p:nvPr/>
              </p:nvSpPr>
              <p:spPr bwMode="auto">
                <a:xfrm flipH="1">
                  <a:off x="4599767" y="4879700"/>
                  <a:ext cx="792043" cy="272479"/>
                </a:xfrm>
                <a:prstGeom prst="roundRect">
                  <a:avLst/>
                </a:prstGeom>
                <a:solidFill>
                  <a:schemeClr val="accent6">
                    <a:lumMod val="9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30" name="Rounded Rectangle 1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4599767" y="4879700"/>
                  <a:ext cx="792043" cy="272479"/>
                </a:xfrm>
                <a:prstGeom prst="round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1" name="Straight Arrow Connector 130"/>
            <p:cNvCxnSpPr>
              <a:stCxn id="7" idx="4"/>
            </p:cNvCxnSpPr>
            <p:nvPr/>
          </p:nvCxnSpPr>
          <p:spPr bwMode="auto">
            <a:xfrm>
              <a:off x="4995789" y="4444860"/>
              <a:ext cx="0" cy="43484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Rounded Rectangle 137"/>
                <p:cNvSpPr/>
                <p:nvPr/>
              </p:nvSpPr>
              <p:spPr bwMode="auto">
                <a:xfrm flipH="1">
                  <a:off x="6453649" y="3441612"/>
                  <a:ext cx="792043" cy="272479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38" name="Rounded Rectangle 1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6453649" y="3441612"/>
                  <a:ext cx="792043" cy="272479"/>
                </a:xfrm>
                <a:prstGeom prst="round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Rectangle 138"/>
                <p:cNvSpPr/>
                <p:nvPr/>
              </p:nvSpPr>
              <p:spPr bwMode="auto">
                <a:xfrm flipH="1">
                  <a:off x="6009509" y="4113873"/>
                  <a:ext cx="458774" cy="428406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39" name="Rectangle 1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6009509" y="4113873"/>
                  <a:ext cx="458774" cy="42840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0" name="TextBox 139"/>
            <p:cNvSpPr txBox="1"/>
            <p:nvPr/>
          </p:nvSpPr>
          <p:spPr>
            <a:xfrm flipH="1">
              <a:off x="4847133" y="4174183"/>
              <a:ext cx="9161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/>
                <a:t>ctr+2</a:t>
              </a:r>
            </a:p>
          </p:txBody>
        </p:sp>
        <p:sp>
          <p:nvSpPr>
            <p:cNvPr id="141" name="Flowchart: Or 140"/>
            <p:cNvSpPr/>
            <p:nvPr/>
          </p:nvSpPr>
          <p:spPr bwMode="auto">
            <a:xfrm flipH="1">
              <a:off x="6732758" y="4211293"/>
              <a:ext cx="233824" cy="233566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142" name="Straight Arrow Connector 141"/>
            <p:cNvCxnSpPr>
              <a:stCxn id="140" idx="1"/>
              <a:endCxn id="139" idx="3"/>
            </p:cNvCxnSpPr>
            <p:nvPr/>
          </p:nvCxnSpPr>
          <p:spPr bwMode="auto">
            <a:xfrm>
              <a:off x="5763319" y="4328072"/>
              <a:ext cx="246190" cy="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Arrow Connector 142"/>
            <p:cNvCxnSpPr>
              <a:stCxn id="139" idx="1"/>
              <a:endCxn id="141" idx="6"/>
            </p:cNvCxnSpPr>
            <p:nvPr/>
          </p:nvCxnSpPr>
          <p:spPr bwMode="auto">
            <a:xfrm>
              <a:off x="6468283" y="4328076"/>
              <a:ext cx="264475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Arrow Connector 143"/>
            <p:cNvCxnSpPr>
              <a:endCxn id="141" idx="0"/>
            </p:cNvCxnSpPr>
            <p:nvPr/>
          </p:nvCxnSpPr>
          <p:spPr bwMode="auto">
            <a:xfrm>
              <a:off x="6849670" y="3714092"/>
              <a:ext cx="0" cy="49720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Rounded Rectangle 144"/>
                <p:cNvSpPr/>
                <p:nvPr/>
              </p:nvSpPr>
              <p:spPr bwMode="auto">
                <a:xfrm flipH="1">
                  <a:off x="6453649" y="4879700"/>
                  <a:ext cx="792043" cy="272479"/>
                </a:xfrm>
                <a:prstGeom prst="roundRect">
                  <a:avLst/>
                </a:prstGeom>
                <a:solidFill>
                  <a:schemeClr val="accent6">
                    <a:lumMod val="9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45" name="Rounded Rectangle 1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6453649" y="4879700"/>
                  <a:ext cx="792043" cy="272479"/>
                </a:xfrm>
                <a:prstGeom prst="round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6" name="Straight Arrow Connector 145"/>
            <p:cNvCxnSpPr>
              <a:stCxn id="141" idx="4"/>
            </p:cNvCxnSpPr>
            <p:nvPr/>
          </p:nvCxnSpPr>
          <p:spPr bwMode="auto">
            <a:xfrm>
              <a:off x="6849670" y="4444860"/>
              <a:ext cx="0" cy="43484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Rounded Rectangle 146"/>
                <p:cNvSpPr/>
                <p:nvPr/>
              </p:nvSpPr>
              <p:spPr bwMode="auto">
                <a:xfrm flipH="1">
                  <a:off x="8310875" y="3441612"/>
                  <a:ext cx="792043" cy="272479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47" name="Rounded Rectangle 1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8310875" y="3441612"/>
                  <a:ext cx="792043" cy="272479"/>
                </a:xfrm>
                <a:prstGeom prst="round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Rectangle 147"/>
                <p:cNvSpPr/>
                <p:nvPr/>
              </p:nvSpPr>
              <p:spPr bwMode="auto">
                <a:xfrm flipH="1">
                  <a:off x="7859697" y="4113873"/>
                  <a:ext cx="458774" cy="428406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48" name="Rectangle 1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7859697" y="4113873"/>
                  <a:ext cx="458774" cy="428406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0" name="TextBox 149"/>
            <p:cNvSpPr txBox="1"/>
            <p:nvPr/>
          </p:nvSpPr>
          <p:spPr>
            <a:xfrm flipH="1">
              <a:off x="6936662" y="4174183"/>
              <a:ext cx="7068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/>
                <a:t>ctr+3</a:t>
              </a:r>
            </a:p>
          </p:txBody>
        </p:sp>
        <p:sp>
          <p:nvSpPr>
            <p:cNvPr id="151" name="Flowchart: Or 150"/>
            <p:cNvSpPr/>
            <p:nvPr/>
          </p:nvSpPr>
          <p:spPr bwMode="auto">
            <a:xfrm flipH="1">
              <a:off x="8589984" y="4211293"/>
              <a:ext cx="233824" cy="233566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152" name="Straight Arrow Connector 151"/>
            <p:cNvCxnSpPr>
              <a:stCxn id="150" idx="1"/>
              <a:endCxn id="148" idx="3"/>
            </p:cNvCxnSpPr>
            <p:nvPr/>
          </p:nvCxnSpPr>
          <p:spPr bwMode="auto">
            <a:xfrm>
              <a:off x="7643482" y="4328072"/>
              <a:ext cx="216215" cy="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3" name="Straight Arrow Connector 152"/>
            <p:cNvCxnSpPr>
              <a:stCxn id="148" idx="1"/>
              <a:endCxn id="151" idx="6"/>
            </p:cNvCxnSpPr>
            <p:nvPr/>
          </p:nvCxnSpPr>
          <p:spPr bwMode="auto">
            <a:xfrm>
              <a:off x="8318472" y="4328076"/>
              <a:ext cx="271512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" name="Straight Arrow Connector 153"/>
            <p:cNvCxnSpPr>
              <a:endCxn id="151" idx="0"/>
            </p:cNvCxnSpPr>
            <p:nvPr/>
          </p:nvCxnSpPr>
          <p:spPr bwMode="auto">
            <a:xfrm>
              <a:off x="8706896" y="3714092"/>
              <a:ext cx="0" cy="49720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Rounded Rectangle 154"/>
                <p:cNvSpPr/>
                <p:nvPr/>
              </p:nvSpPr>
              <p:spPr bwMode="auto">
                <a:xfrm flipH="1">
                  <a:off x="8310875" y="4879700"/>
                  <a:ext cx="792043" cy="272479"/>
                </a:xfrm>
                <a:prstGeom prst="roundRect">
                  <a:avLst/>
                </a:prstGeom>
                <a:solidFill>
                  <a:schemeClr val="accent6">
                    <a:lumMod val="9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55" name="Rounded Rectangle 1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8310875" y="4879700"/>
                  <a:ext cx="792043" cy="272479"/>
                </a:xfrm>
                <a:prstGeom prst="round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6" name="Straight Arrow Connector 155"/>
            <p:cNvCxnSpPr>
              <a:stCxn id="151" idx="4"/>
            </p:cNvCxnSpPr>
            <p:nvPr/>
          </p:nvCxnSpPr>
          <p:spPr bwMode="auto">
            <a:xfrm>
              <a:off x="8706896" y="4444860"/>
              <a:ext cx="0" cy="43484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Rounded Rectangle 156"/>
                <p:cNvSpPr/>
                <p:nvPr/>
              </p:nvSpPr>
              <p:spPr bwMode="auto">
                <a:xfrm flipH="1">
                  <a:off x="1448892" y="3441612"/>
                  <a:ext cx="792043" cy="272479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57" name="Rounded Rectangle 1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1448892" y="3441612"/>
                  <a:ext cx="792043" cy="272479"/>
                </a:xfrm>
                <a:prstGeom prst="round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8" name="Flowchart: Or 157"/>
            <p:cNvSpPr/>
            <p:nvPr/>
          </p:nvSpPr>
          <p:spPr bwMode="auto">
            <a:xfrm flipH="1">
              <a:off x="4882177" y="2884434"/>
              <a:ext cx="228490" cy="233566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159" name="Straight Arrow Connector 158"/>
            <p:cNvCxnSpPr>
              <a:endCxn id="158" idx="4"/>
            </p:cNvCxnSpPr>
            <p:nvPr/>
          </p:nvCxnSpPr>
          <p:spPr bwMode="auto">
            <a:xfrm flipV="1">
              <a:off x="4995789" y="3118000"/>
              <a:ext cx="633" cy="32361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4" name="Rectangle 163"/>
                <p:cNvSpPr/>
                <p:nvPr/>
              </p:nvSpPr>
              <p:spPr bwMode="auto">
                <a:xfrm flipH="1">
                  <a:off x="4766402" y="1986073"/>
                  <a:ext cx="458774" cy="428406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64" name="Rectangle 16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4766402" y="1986073"/>
                  <a:ext cx="458774" cy="428406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5" name="Straight Arrow Connector 164"/>
            <p:cNvCxnSpPr>
              <a:stCxn id="158" idx="0"/>
              <a:endCxn id="164" idx="2"/>
            </p:cNvCxnSpPr>
            <p:nvPr/>
          </p:nvCxnSpPr>
          <p:spPr bwMode="auto">
            <a:xfrm flipH="1" flipV="1">
              <a:off x="4995789" y="2414480"/>
              <a:ext cx="633" cy="46995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8" name="Flowchart: Or 167"/>
            <p:cNvSpPr/>
            <p:nvPr/>
          </p:nvSpPr>
          <p:spPr bwMode="auto">
            <a:xfrm flipH="1">
              <a:off x="6736058" y="2884434"/>
              <a:ext cx="228490" cy="233566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169" name="Straight Arrow Connector 168"/>
            <p:cNvCxnSpPr>
              <a:endCxn id="168" idx="4"/>
            </p:cNvCxnSpPr>
            <p:nvPr/>
          </p:nvCxnSpPr>
          <p:spPr bwMode="auto">
            <a:xfrm flipV="1">
              <a:off x="6849670" y="3118000"/>
              <a:ext cx="633" cy="32361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0" name="Rectangle 169"/>
                <p:cNvSpPr/>
                <p:nvPr/>
              </p:nvSpPr>
              <p:spPr bwMode="auto">
                <a:xfrm flipH="1">
                  <a:off x="6620283" y="1986073"/>
                  <a:ext cx="458774" cy="428406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70" name="Rectangle 1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6620283" y="1986073"/>
                  <a:ext cx="458774" cy="428406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1" name="Straight Arrow Connector 170"/>
            <p:cNvCxnSpPr>
              <a:stCxn id="168" idx="0"/>
              <a:endCxn id="170" idx="2"/>
            </p:cNvCxnSpPr>
            <p:nvPr/>
          </p:nvCxnSpPr>
          <p:spPr bwMode="auto">
            <a:xfrm flipH="1" flipV="1">
              <a:off x="6849670" y="2414480"/>
              <a:ext cx="633" cy="46995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3" name="Flowchart: Or 172"/>
            <p:cNvSpPr/>
            <p:nvPr/>
          </p:nvSpPr>
          <p:spPr bwMode="auto">
            <a:xfrm flipH="1">
              <a:off x="8593284" y="2884434"/>
              <a:ext cx="228490" cy="233566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174" name="Straight Arrow Connector 173"/>
            <p:cNvCxnSpPr>
              <a:endCxn id="173" idx="4"/>
            </p:cNvCxnSpPr>
            <p:nvPr/>
          </p:nvCxnSpPr>
          <p:spPr bwMode="auto">
            <a:xfrm flipV="1">
              <a:off x="8706896" y="3118000"/>
              <a:ext cx="633" cy="32361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5" name="Rectangle 174"/>
                <p:cNvSpPr/>
                <p:nvPr/>
              </p:nvSpPr>
              <p:spPr bwMode="auto">
                <a:xfrm flipH="1">
                  <a:off x="8477509" y="1986073"/>
                  <a:ext cx="458774" cy="428406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75" name="Rectangle 17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8477509" y="1986073"/>
                  <a:ext cx="458774" cy="428406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6" name="Straight Arrow Connector 175"/>
            <p:cNvCxnSpPr>
              <a:stCxn id="173" idx="0"/>
              <a:endCxn id="175" idx="2"/>
            </p:cNvCxnSpPr>
            <p:nvPr/>
          </p:nvCxnSpPr>
          <p:spPr bwMode="auto">
            <a:xfrm flipH="1" flipV="1">
              <a:off x="8706896" y="2414480"/>
              <a:ext cx="633" cy="46995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0" name="Flowchart: Or 179"/>
            <p:cNvSpPr/>
            <p:nvPr/>
          </p:nvSpPr>
          <p:spPr bwMode="auto">
            <a:xfrm flipH="1">
              <a:off x="3280407" y="2881783"/>
              <a:ext cx="228490" cy="233566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181" name="Straight Arrow Connector 180"/>
            <p:cNvCxnSpPr>
              <a:endCxn id="180" idx="4"/>
            </p:cNvCxnSpPr>
            <p:nvPr/>
          </p:nvCxnSpPr>
          <p:spPr bwMode="auto">
            <a:xfrm flipH="1" flipV="1">
              <a:off x="3394653" y="3115349"/>
              <a:ext cx="768" cy="32626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2" name="Rectangle 181"/>
                <p:cNvSpPr/>
                <p:nvPr/>
              </p:nvSpPr>
              <p:spPr bwMode="auto">
                <a:xfrm flipH="1">
                  <a:off x="3165265" y="1981349"/>
                  <a:ext cx="458774" cy="428406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82" name="Rectangle 18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3165265" y="1981349"/>
                  <a:ext cx="458774" cy="42840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3" name="Straight Arrow Connector 182"/>
            <p:cNvCxnSpPr>
              <a:stCxn id="180" idx="0"/>
              <a:endCxn id="182" idx="2"/>
            </p:cNvCxnSpPr>
            <p:nvPr/>
          </p:nvCxnSpPr>
          <p:spPr bwMode="auto">
            <a:xfrm flipV="1">
              <a:off x="3394653" y="2409755"/>
              <a:ext cx="0" cy="47202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0" name="Straight Arrow Connector 189"/>
            <p:cNvCxnSpPr>
              <a:endCxn id="192" idx="2"/>
            </p:cNvCxnSpPr>
            <p:nvPr/>
          </p:nvCxnSpPr>
          <p:spPr bwMode="auto">
            <a:xfrm flipV="1">
              <a:off x="1844914" y="2409755"/>
              <a:ext cx="0" cy="103185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2" name="Rectangle 191"/>
                <p:cNvSpPr/>
                <p:nvPr/>
              </p:nvSpPr>
              <p:spPr bwMode="auto">
                <a:xfrm flipH="1">
                  <a:off x="1615527" y="1981349"/>
                  <a:ext cx="458774" cy="428406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92" name="Rectangle 1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1615527" y="1981349"/>
                  <a:ext cx="458774" cy="42840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8" name="Elbow Connector 197"/>
            <p:cNvCxnSpPr>
              <a:stCxn id="182" idx="1"/>
              <a:endCxn id="158" idx="6"/>
            </p:cNvCxnSpPr>
            <p:nvPr/>
          </p:nvCxnSpPr>
          <p:spPr bwMode="auto">
            <a:xfrm>
              <a:off x="3624040" y="2195552"/>
              <a:ext cx="1258137" cy="805665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1" name="Elbow Connector 200"/>
            <p:cNvCxnSpPr>
              <a:stCxn id="164" idx="1"/>
              <a:endCxn id="168" idx="6"/>
            </p:cNvCxnSpPr>
            <p:nvPr/>
          </p:nvCxnSpPr>
          <p:spPr bwMode="auto">
            <a:xfrm>
              <a:off x="5225176" y="2200276"/>
              <a:ext cx="1510882" cy="800941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5" name="Elbow Connector 204"/>
            <p:cNvCxnSpPr>
              <a:stCxn id="170" idx="1"/>
              <a:endCxn id="173" idx="6"/>
            </p:cNvCxnSpPr>
            <p:nvPr/>
          </p:nvCxnSpPr>
          <p:spPr bwMode="auto">
            <a:xfrm>
              <a:off x="7079058" y="2200276"/>
              <a:ext cx="1514227" cy="800941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" name="Rectangle 207"/>
                <p:cNvSpPr/>
                <p:nvPr/>
              </p:nvSpPr>
              <p:spPr bwMode="auto">
                <a:xfrm flipH="1">
                  <a:off x="9579443" y="4113873"/>
                  <a:ext cx="458774" cy="428406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08" name="Rectangle 20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9579443" y="4113873"/>
                  <a:ext cx="458774" cy="428406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9" name="TextBox 208"/>
            <p:cNvSpPr txBox="1"/>
            <p:nvPr/>
          </p:nvSpPr>
          <p:spPr>
            <a:xfrm flipH="1">
              <a:off x="8543199" y="4174183"/>
              <a:ext cx="7842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err="1"/>
                <a:t>ctr</a:t>
              </a:r>
              <a:endParaRPr lang="en-US" sz="1400" dirty="0"/>
            </a:p>
          </p:txBody>
        </p:sp>
        <p:sp>
          <p:nvSpPr>
            <p:cNvPr id="210" name="Flowchart: Or 209"/>
            <p:cNvSpPr/>
            <p:nvPr/>
          </p:nvSpPr>
          <p:spPr bwMode="auto">
            <a:xfrm flipH="1">
              <a:off x="10383666" y="4211289"/>
              <a:ext cx="233824" cy="233566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211" name="Straight Arrow Connector 210"/>
            <p:cNvCxnSpPr>
              <a:stCxn id="209" idx="1"/>
              <a:endCxn id="208" idx="3"/>
            </p:cNvCxnSpPr>
            <p:nvPr/>
          </p:nvCxnSpPr>
          <p:spPr bwMode="auto">
            <a:xfrm>
              <a:off x="9327479" y="4328072"/>
              <a:ext cx="251964" cy="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2" name="Straight Arrow Connector 211"/>
            <p:cNvCxnSpPr>
              <a:stCxn id="208" idx="1"/>
              <a:endCxn id="210" idx="6"/>
            </p:cNvCxnSpPr>
            <p:nvPr/>
          </p:nvCxnSpPr>
          <p:spPr bwMode="auto">
            <a:xfrm flipV="1">
              <a:off x="10038218" y="4328072"/>
              <a:ext cx="345448" cy="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3" name="Rounded Rectangle 212"/>
                <p:cNvSpPr/>
                <p:nvPr/>
              </p:nvSpPr>
              <p:spPr bwMode="auto">
                <a:xfrm flipH="1">
                  <a:off x="10104557" y="4879700"/>
                  <a:ext cx="792043" cy="272479"/>
                </a:xfrm>
                <a:prstGeom prst="roundRect">
                  <a:avLst/>
                </a:prstGeom>
                <a:solidFill>
                  <a:schemeClr val="accent6">
                    <a:lumMod val="9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13" name="Rounded Rectangle 2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10104557" y="4879700"/>
                  <a:ext cx="792043" cy="272479"/>
                </a:xfrm>
                <a:prstGeom prst="round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4" name="Straight Arrow Connector 213"/>
            <p:cNvCxnSpPr>
              <a:stCxn id="210" idx="4"/>
            </p:cNvCxnSpPr>
            <p:nvPr/>
          </p:nvCxnSpPr>
          <p:spPr bwMode="auto">
            <a:xfrm>
              <a:off x="10500578" y="4444855"/>
              <a:ext cx="0" cy="43484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3" name="Curved Connector 242"/>
            <p:cNvCxnSpPr>
              <a:stCxn id="175" idx="1"/>
              <a:endCxn id="210" idx="0"/>
            </p:cNvCxnSpPr>
            <p:nvPr/>
          </p:nvCxnSpPr>
          <p:spPr bwMode="auto">
            <a:xfrm>
              <a:off x="8936283" y="2200276"/>
              <a:ext cx="1564295" cy="2011013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" name="TextBox 245"/>
                <p:cNvSpPr txBox="1"/>
                <p:nvPr/>
              </p:nvSpPr>
              <p:spPr>
                <a:xfrm>
                  <a:off x="10160240" y="2838448"/>
                  <a:ext cx="28963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46" name="TextBox 2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60240" y="2838448"/>
                  <a:ext cx="289637" cy="307777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531564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CCM – Counter Mode with CBC-MAC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 bwMode="auto">
              <a:xfrm flipH="1">
                <a:off x="4599767" y="3441612"/>
                <a:ext cx="792043" cy="272479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599767" y="3441612"/>
                <a:ext cx="792043" cy="272479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 flipH="1">
                <a:off x="4155628" y="4113873"/>
                <a:ext cx="458774" cy="428406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155628" y="4113873"/>
                <a:ext cx="458774" cy="42840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 flipH="1">
            <a:off x="3006711" y="4174183"/>
            <a:ext cx="916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ctr+1</a:t>
            </a:r>
          </a:p>
        </p:txBody>
      </p:sp>
      <p:sp>
        <p:nvSpPr>
          <p:cNvPr id="7" name="Flowchart: Or 6"/>
          <p:cNvSpPr/>
          <p:nvPr/>
        </p:nvSpPr>
        <p:spPr bwMode="auto">
          <a:xfrm flipH="1">
            <a:off x="4878877" y="4211293"/>
            <a:ext cx="233824" cy="233566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latin typeface="Cambria Math" panose="02040503050406030204" pitchFamily="18" charset="0"/>
            </a:endParaRPr>
          </a:p>
        </p:txBody>
      </p:sp>
      <p:cxnSp>
        <p:nvCxnSpPr>
          <p:cNvPr id="8" name="Straight Arrow Connector 7"/>
          <p:cNvCxnSpPr>
            <a:stCxn id="6" idx="1"/>
            <a:endCxn id="5" idx="3"/>
          </p:cNvCxnSpPr>
          <p:nvPr/>
        </p:nvCxnSpPr>
        <p:spPr bwMode="auto">
          <a:xfrm>
            <a:off x="3922897" y="4328072"/>
            <a:ext cx="232731" cy="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>
            <a:stCxn id="5" idx="1"/>
            <a:endCxn id="7" idx="6"/>
          </p:cNvCxnSpPr>
          <p:nvPr/>
        </p:nvCxnSpPr>
        <p:spPr bwMode="auto">
          <a:xfrm>
            <a:off x="4614402" y="4328076"/>
            <a:ext cx="26447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>
            <a:endCxn id="7" idx="0"/>
          </p:cNvCxnSpPr>
          <p:nvPr/>
        </p:nvCxnSpPr>
        <p:spPr bwMode="auto">
          <a:xfrm>
            <a:off x="4995789" y="3714092"/>
            <a:ext cx="0" cy="49720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ounded Rectangle 66"/>
              <p:cNvSpPr/>
              <p:nvPr/>
            </p:nvSpPr>
            <p:spPr bwMode="auto">
              <a:xfrm flipH="1">
                <a:off x="2999399" y="3441612"/>
                <a:ext cx="792043" cy="272479"/>
              </a:xfrm>
              <a:prstGeom prst="round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7" name="Rounded 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999399" y="3441612"/>
                <a:ext cx="792043" cy="272479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1" name="Elbow Connector 100"/>
          <p:cNvCxnSpPr>
            <a:stCxn id="192" idx="1"/>
            <a:endCxn id="180" idx="6"/>
          </p:cNvCxnSpPr>
          <p:nvPr/>
        </p:nvCxnSpPr>
        <p:spPr bwMode="auto">
          <a:xfrm>
            <a:off x="2074301" y="2195552"/>
            <a:ext cx="1206107" cy="80301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Rounded Rectangle 129"/>
              <p:cNvSpPr/>
              <p:nvPr/>
            </p:nvSpPr>
            <p:spPr bwMode="auto">
              <a:xfrm flipH="1">
                <a:off x="4599767" y="4879700"/>
                <a:ext cx="792043" cy="272479"/>
              </a:xfrm>
              <a:prstGeom prst="round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0" name="Rounded Rectangle 1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599767" y="4879700"/>
                <a:ext cx="792043" cy="272479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1" name="Straight Arrow Connector 130"/>
          <p:cNvCxnSpPr>
            <a:stCxn id="7" idx="4"/>
          </p:cNvCxnSpPr>
          <p:nvPr/>
        </p:nvCxnSpPr>
        <p:spPr bwMode="auto">
          <a:xfrm>
            <a:off x="4995789" y="4444860"/>
            <a:ext cx="0" cy="4348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Rounded Rectangle 137"/>
              <p:cNvSpPr/>
              <p:nvPr/>
            </p:nvSpPr>
            <p:spPr bwMode="auto">
              <a:xfrm flipH="1">
                <a:off x="6453649" y="3441612"/>
                <a:ext cx="792043" cy="272479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8" name="Rounded Rectangle 1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453649" y="3441612"/>
                <a:ext cx="792043" cy="272479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Rectangle 138"/>
              <p:cNvSpPr/>
              <p:nvPr/>
            </p:nvSpPr>
            <p:spPr bwMode="auto">
              <a:xfrm flipH="1">
                <a:off x="6009509" y="4113873"/>
                <a:ext cx="458774" cy="428406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9" name="Rectangle 1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009509" y="4113873"/>
                <a:ext cx="458774" cy="42840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" name="TextBox 139"/>
          <p:cNvSpPr txBox="1"/>
          <p:nvPr/>
        </p:nvSpPr>
        <p:spPr>
          <a:xfrm flipH="1">
            <a:off x="4847133" y="4174183"/>
            <a:ext cx="916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ctr+2</a:t>
            </a:r>
          </a:p>
        </p:txBody>
      </p:sp>
      <p:sp>
        <p:nvSpPr>
          <p:cNvPr id="141" name="Flowchart: Or 140"/>
          <p:cNvSpPr/>
          <p:nvPr/>
        </p:nvSpPr>
        <p:spPr bwMode="auto">
          <a:xfrm flipH="1">
            <a:off x="6732758" y="4211293"/>
            <a:ext cx="233824" cy="233566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latin typeface="Cambria Math" panose="02040503050406030204" pitchFamily="18" charset="0"/>
            </a:endParaRPr>
          </a:p>
        </p:txBody>
      </p:sp>
      <p:cxnSp>
        <p:nvCxnSpPr>
          <p:cNvPr id="142" name="Straight Arrow Connector 141"/>
          <p:cNvCxnSpPr>
            <a:stCxn id="140" idx="1"/>
            <a:endCxn id="139" idx="3"/>
          </p:cNvCxnSpPr>
          <p:nvPr/>
        </p:nvCxnSpPr>
        <p:spPr bwMode="auto">
          <a:xfrm>
            <a:off x="5763319" y="4328072"/>
            <a:ext cx="246190" cy="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Straight Arrow Connector 142"/>
          <p:cNvCxnSpPr>
            <a:stCxn id="139" idx="1"/>
            <a:endCxn id="141" idx="6"/>
          </p:cNvCxnSpPr>
          <p:nvPr/>
        </p:nvCxnSpPr>
        <p:spPr bwMode="auto">
          <a:xfrm>
            <a:off x="6468283" y="4328076"/>
            <a:ext cx="26447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Straight Arrow Connector 143"/>
          <p:cNvCxnSpPr>
            <a:endCxn id="141" idx="0"/>
          </p:cNvCxnSpPr>
          <p:nvPr/>
        </p:nvCxnSpPr>
        <p:spPr bwMode="auto">
          <a:xfrm>
            <a:off x="6849670" y="3714092"/>
            <a:ext cx="0" cy="49720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Rounded Rectangle 144"/>
              <p:cNvSpPr/>
              <p:nvPr/>
            </p:nvSpPr>
            <p:spPr bwMode="auto">
              <a:xfrm flipH="1">
                <a:off x="6453649" y="4879700"/>
                <a:ext cx="792043" cy="272479"/>
              </a:xfrm>
              <a:prstGeom prst="round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45" name="Rounded Rectangle 1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453649" y="4879700"/>
                <a:ext cx="792043" cy="272479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6" name="Straight Arrow Connector 145"/>
          <p:cNvCxnSpPr>
            <a:stCxn id="141" idx="4"/>
          </p:cNvCxnSpPr>
          <p:nvPr/>
        </p:nvCxnSpPr>
        <p:spPr bwMode="auto">
          <a:xfrm>
            <a:off x="6849670" y="4444860"/>
            <a:ext cx="0" cy="4348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Rounded Rectangle 146"/>
              <p:cNvSpPr/>
              <p:nvPr/>
            </p:nvSpPr>
            <p:spPr bwMode="auto">
              <a:xfrm flipH="1">
                <a:off x="8310875" y="3441612"/>
                <a:ext cx="792043" cy="272479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47" name="Rounded Rectangle 1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310875" y="3441612"/>
                <a:ext cx="792043" cy="272479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Rectangle 147"/>
              <p:cNvSpPr/>
              <p:nvPr/>
            </p:nvSpPr>
            <p:spPr bwMode="auto">
              <a:xfrm flipH="1">
                <a:off x="7859697" y="4113873"/>
                <a:ext cx="458774" cy="428406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48" name="Rectangle 1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859697" y="4113873"/>
                <a:ext cx="458774" cy="42840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0" name="TextBox 149"/>
          <p:cNvSpPr txBox="1"/>
          <p:nvPr/>
        </p:nvSpPr>
        <p:spPr>
          <a:xfrm flipH="1">
            <a:off x="6936662" y="4174183"/>
            <a:ext cx="706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ctr+3</a:t>
            </a:r>
          </a:p>
        </p:txBody>
      </p:sp>
      <p:sp>
        <p:nvSpPr>
          <p:cNvPr id="151" name="Flowchart: Or 150"/>
          <p:cNvSpPr/>
          <p:nvPr/>
        </p:nvSpPr>
        <p:spPr bwMode="auto">
          <a:xfrm flipH="1">
            <a:off x="8589984" y="4211293"/>
            <a:ext cx="233824" cy="233566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latin typeface="Cambria Math" panose="02040503050406030204" pitchFamily="18" charset="0"/>
            </a:endParaRPr>
          </a:p>
        </p:txBody>
      </p:sp>
      <p:cxnSp>
        <p:nvCxnSpPr>
          <p:cNvPr id="152" name="Straight Arrow Connector 151"/>
          <p:cNvCxnSpPr>
            <a:stCxn id="150" idx="1"/>
            <a:endCxn id="148" idx="3"/>
          </p:cNvCxnSpPr>
          <p:nvPr/>
        </p:nvCxnSpPr>
        <p:spPr bwMode="auto">
          <a:xfrm>
            <a:off x="7643482" y="4328072"/>
            <a:ext cx="216215" cy="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" name="Straight Arrow Connector 152"/>
          <p:cNvCxnSpPr>
            <a:stCxn id="148" idx="1"/>
            <a:endCxn id="151" idx="6"/>
          </p:cNvCxnSpPr>
          <p:nvPr/>
        </p:nvCxnSpPr>
        <p:spPr bwMode="auto">
          <a:xfrm>
            <a:off x="8318472" y="4328076"/>
            <a:ext cx="27151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4" name="Straight Arrow Connector 153"/>
          <p:cNvCxnSpPr>
            <a:endCxn id="151" idx="0"/>
          </p:cNvCxnSpPr>
          <p:nvPr/>
        </p:nvCxnSpPr>
        <p:spPr bwMode="auto">
          <a:xfrm>
            <a:off x="8706896" y="3714092"/>
            <a:ext cx="0" cy="49720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Rounded Rectangle 154"/>
              <p:cNvSpPr/>
              <p:nvPr/>
            </p:nvSpPr>
            <p:spPr bwMode="auto">
              <a:xfrm flipH="1">
                <a:off x="8310875" y="4879700"/>
                <a:ext cx="792043" cy="272479"/>
              </a:xfrm>
              <a:prstGeom prst="round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5" name="Rounded Rectangle 1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310875" y="4879700"/>
                <a:ext cx="792043" cy="272479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6" name="Straight Arrow Connector 155"/>
          <p:cNvCxnSpPr>
            <a:stCxn id="151" idx="4"/>
          </p:cNvCxnSpPr>
          <p:nvPr/>
        </p:nvCxnSpPr>
        <p:spPr bwMode="auto">
          <a:xfrm>
            <a:off x="8706896" y="4444860"/>
            <a:ext cx="0" cy="4348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Rounded Rectangle 156"/>
              <p:cNvSpPr/>
              <p:nvPr/>
            </p:nvSpPr>
            <p:spPr bwMode="auto">
              <a:xfrm flipH="1">
                <a:off x="1448892" y="3441612"/>
                <a:ext cx="792043" cy="272479"/>
              </a:xfrm>
              <a:prstGeom prst="round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4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7" name="Rounded Rectangle 1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448892" y="3441612"/>
                <a:ext cx="792043" cy="272479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" name="Flowchart: Or 157"/>
          <p:cNvSpPr/>
          <p:nvPr/>
        </p:nvSpPr>
        <p:spPr bwMode="auto">
          <a:xfrm flipH="1">
            <a:off x="4882177" y="2884434"/>
            <a:ext cx="228490" cy="233566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solidFill>
                <a:schemeClr val="bg1">
                  <a:lumMod val="95000"/>
                </a:schemeClr>
              </a:solidFill>
              <a:latin typeface="Cambria Math" panose="02040503050406030204" pitchFamily="18" charset="0"/>
            </a:endParaRPr>
          </a:p>
        </p:txBody>
      </p:sp>
      <p:cxnSp>
        <p:nvCxnSpPr>
          <p:cNvPr id="159" name="Straight Arrow Connector 158"/>
          <p:cNvCxnSpPr>
            <a:endCxn id="158" idx="4"/>
          </p:cNvCxnSpPr>
          <p:nvPr/>
        </p:nvCxnSpPr>
        <p:spPr bwMode="auto">
          <a:xfrm flipV="1">
            <a:off x="4995789" y="3118000"/>
            <a:ext cx="633" cy="32361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Rectangle 163"/>
              <p:cNvSpPr/>
              <p:nvPr/>
            </p:nvSpPr>
            <p:spPr bwMode="auto">
              <a:xfrm flipH="1">
                <a:off x="4766402" y="1986073"/>
                <a:ext cx="458774" cy="428406"/>
              </a:xfrm>
              <a:prstGeom prst="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4" name="Rectangle 1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766402" y="1986073"/>
                <a:ext cx="458774" cy="42840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5" name="Straight Arrow Connector 164"/>
          <p:cNvCxnSpPr>
            <a:stCxn id="158" idx="0"/>
            <a:endCxn id="164" idx="2"/>
          </p:cNvCxnSpPr>
          <p:nvPr/>
        </p:nvCxnSpPr>
        <p:spPr bwMode="auto">
          <a:xfrm flipH="1" flipV="1">
            <a:off x="4995789" y="2414480"/>
            <a:ext cx="633" cy="46995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Flowchart: Or 167"/>
          <p:cNvSpPr/>
          <p:nvPr/>
        </p:nvSpPr>
        <p:spPr bwMode="auto">
          <a:xfrm flipH="1">
            <a:off x="6736058" y="2884434"/>
            <a:ext cx="228490" cy="233566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solidFill>
                <a:schemeClr val="bg1">
                  <a:lumMod val="95000"/>
                </a:schemeClr>
              </a:solidFill>
              <a:latin typeface="Cambria Math" panose="02040503050406030204" pitchFamily="18" charset="0"/>
            </a:endParaRPr>
          </a:p>
        </p:txBody>
      </p:sp>
      <p:cxnSp>
        <p:nvCxnSpPr>
          <p:cNvPr id="169" name="Straight Arrow Connector 168"/>
          <p:cNvCxnSpPr>
            <a:endCxn id="168" idx="4"/>
          </p:cNvCxnSpPr>
          <p:nvPr/>
        </p:nvCxnSpPr>
        <p:spPr bwMode="auto">
          <a:xfrm flipV="1">
            <a:off x="6849670" y="3118000"/>
            <a:ext cx="633" cy="32361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Rectangle 169"/>
              <p:cNvSpPr/>
              <p:nvPr/>
            </p:nvSpPr>
            <p:spPr bwMode="auto">
              <a:xfrm flipH="1">
                <a:off x="6620283" y="1986073"/>
                <a:ext cx="458774" cy="428406"/>
              </a:xfrm>
              <a:prstGeom prst="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0" name="Rectangle 1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620283" y="1986073"/>
                <a:ext cx="458774" cy="42840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1" name="Straight Arrow Connector 170"/>
          <p:cNvCxnSpPr>
            <a:stCxn id="168" idx="0"/>
            <a:endCxn id="170" idx="2"/>
          </p:cNvCxnSpPr>
          <p:nvPr/>
        </p:nvCxnSpPr>
        <p:spPr bwMode="auto">
          <a:xfrm flipH="1" flipV="1">
            <a:off x="6849670" y="2414480"/>
            <a:ext cx="633" cy="46995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3" name="Flowchart: Or 172"/>
          <p:cNvSpPr/>
          <p:nvPr/>
        </p:nvSpPr>
        <p:spPr bwMode="auto">
          <a:xfrm flipH="1">
            <a:off x="8593284" y="2884434"/>
            <a:ext cx="228490" cy="233566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solidFill>
                <a:schemeClr val="bg1">
                  <a:lumMod val="95000"/>
                </a:schemeClr>
              </a:solidFill>
              <a:latin typeface="Cambria Math" panose="02040503050406030204" pitchFamily="18" charset="0"/>
            </a:endParaRPr>
          </a:p>
        </p:txBody>
      </p:sp>
      <p:cxnSp>
        <p:nvCxnSpPr>
          <p:cNvPr id="174" name="Straight Arrow Connector 173"/>
          <p:cNvCxnSpPr>
            <a:endCxn id="173" idx="4"/>
          </p:cNvCxnSpPr>
          <p:nvPr/>
        </p:nvCxnSpPr>
        <p:spPr bwMode="auto">
          <a:xfrm flipV="1">
            <a:off x="8706896" y="3118000"/>
            <a:ext cx="633" cy="32361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Rectangle 174"/>
              <p:cNvSpPr/>
              <p:nvPr/>
            </p:nvSpPr>
            <p:spPr bwMode="auto">
              <a:xfrm flipH="1">
                <a:off x="8477509" y="1986073"/>
                <a:ext cx="458774" cy="428406"/>
              </a:xfrm>
              <a:prstGeom prst="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5" name="Rectangle 1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477509" y="1986073"/>
                <a:ext cx="458774" cy="42840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6" name="Straight Arrow Connector 175"/>
          <p:cNvCxnSpPr>
            <a:stCxn id="173" idx="0"/>
            <a:endCxn id="175" idx="2"/>
          </p:cNvCxnSpPr>
          <p:nvPr/>
        </p:nvCxnSpPr>
        <p:spPr bwMode="auto">
          <a:xfrm flipH="1" flipV="1">
            <a:off x="8706896" y="2414480"/>
            <a:ext cx="633" cy="46995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0" name="Flowchart: Or 179"/>
          <p:cNvSpPr/>
          <p:nvPr/>
        </p:nvSpPr>
        <p:spPr bwMode="auto">
          <a:xfrm flipH="1">
            <a:off x="3280407" y="2881783"/>
            <a:ext cx="228490" cy="233566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solidFill>
                <a:schemeClr val="bg1">
                  <a:lumMod val="95000"/>
                </a:schemeClr>
              </a:solidFill>
              <a:latin typeface="Cambria Math" panose="02040503050406030204" pitchFamily="18" charset="0"/>
            </a:endParaRPr>
          </a:p>
        </p:txBody>
      </p:sp>
      <p:cxnSp>
        <p:nvCxnSpPr>
          <p:cNvPr id="181" name="Straight Arrow Connector 180"/>
          <p:cNvCxnSpPr>
            <a:endCxn id="180" idx="4"/>
          </p:cNvCxnSpPr>
          <p:nvPr/>
        </p:nvCxnSpPr>
        <p:spPr bwMode="auto">
          <a:xfrm flipH="1" flipV="1">
            <a:off x="3394653" y="3115349"/>
            <a:ext cx="768" cy="32626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Rectangle 181"/>
              <p:cNvSpPr/>
              <p:nvPr/>
            </p:nvSpPr>
            <p:spPr bwMode="auto">
              <a:xfrm flipH="1">
                <a:off x="3165265" y="1981349"/>
                <a:ext cx="458774" cy="428406"/>
              </a:xfrm>
              <a:prstGeom prst="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2" name="Rectangle 1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3165265" y="1981349"/>
                <a:ext cx="458774" cy="428406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3" name="Straight Arrow Connector 182"/>
          <p:cNvCxnSpPr>
            <a:stCxn id="180" idx="0"/>
            <a:endCxn id="182" idx="2"/>
          </p:cNvCxnSpPr>
          <p:nvPr/>
        </p:nvCxnSpPr>
        <p:spPr bwMode="auto">
          <a:xfrm flipV="1">
            <a:off x="3394653" y="2409755"/>
            <a:ext cx="0" cy="47202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Straight Arrow Connector 189"/>
          <p:cNvCxnSpPr>
            <a:endCxn id="192" idx="2"/>
          </p:cNvCxnSpPr>
          <p:nvPr/>
        </p:nvCxnSpPr>
        <p:spPr bwMode="auto">
          <a:xfrm flipV="1">
            <a:off x="1844914" y="2409755"/>
            <a:ext cx="0" cy="103185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Rectangle 191"/>
              <p:cNvSpPr/>
              <p:nvPr/>
            </p:nvSpPr>
            <p:spPr bwMode="auto">
              <a:xfrm flipH="1">
                <a:off x="1615527" y="1981349"/>
                <a:ext cx="458774" cy="428406"/>
              </a:xfrm>
              <a:prstGeom prst="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2" name="Rectangle 1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615527" y="1981349"/>
                <a:ext cx="458774" cy="428406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8" name="Elbow Connector 197"/>
          <p:cNvCxnSpPr>
            <a:stCxn id="182" idx="1"/>
            <a:endCxn id="158" idx="6"/>
          </p:cNvCxnSpPr>
          <p:nvPr/>
        </p:nvCxnSpPr>
        <p:spPr bwMode="auto">
          <a:xfrm>
            <a:off x="3624040" y="2195552"/>
            <a:ext cx="1258137" cy="80566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1" name="Elbow Connector 200"/>
          <p:cNvCxnSpPr>
            <a:stCxn id="164" idx="1"/>
            <a:endCxn id="168" idx="6"/>
          </p:cNvCxnSpPr>
          <p:nvPr/>
        </p:nvCxnSpPr>
        <p:spPr bwMode="auto">
          <a:xfrm>
            <a:off x="5225176" y="2200276"/>
            <a:ext cx="1510882" cy="80094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Elbow Connector 204"/>
          <p:cNvCxnSpPr>
            <a:stCxn id="170" idx="1"/>
            <a:endCxn id="173" idx="6"/>
          </p:cNvCxnSpPr>
          <p:nvPr/>
        </p:nvCxnSpPr>
        <p:spPr bwMode="auto">
          <a:xfrm>
            <a:off x="7079058" y="2200276"/>
            <a:ext cx="1514227" cy="80094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Rectangle 207"/>
              <p:cNvSpPr/>
              <p:nvPr/>
            </p:nvSpPr>
            <p:spPr bwMode="auto">
              <a:xfrm flipH="1">
                <a:off x="9579443" y="4113873"/>
                <a:ext cx="458774" cy="428406"/>
              </a:xfrm>
              <a:prstGeom prst="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8" name="Rectangle 2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9579443" y="4113873"/>
                <a:ext cx="458774" cy="428406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9" name="TextBox 208"/>
          <p:cNvSpPr txBox="1"/>
          <p:nvPr/>
        </p:nvSpPr>
        <p:spPr>
          <a:xfrm flipH="1">
            <a:off x="8543199" y="4174183"/>
            <a:ext cx="784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ctr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0" name="Flowchart: Or 209"/>
          <p:cNvSpPr/>
          <p:nvPr/>
        </p:nvSpPr>
        <p:spPr bwMode="auto">
          <a:xfrm flipH="1">
            <a:off x="10383666" y="4211289"/>
            <a:ext cx="233824" cy="233566"/>
          </a:xfrm>
          <a:prstGeom prst="flowChartOr">
            <a:avLst/>
          </a:prstGeom>
          <a:noFill/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solidFill>
                <a:schemeClr val="bg1">
                  <a:lumMod val="95000"/>
                </a:schemeClr>
              </a:solidFill>
              <a:latin typeface="Cambria Math" panose="02040503050406030204" pitchFamily="18" charset="0"/>
            </a:endParaRPr>
          </a:p>
        </p:txBody>
      </p:sp>
      <p:cxnSp>
        <p:nvCxnSpPr>
          <p:cNvPr id="211" name="Straight Arrow Connector 210"/>
          <p:cNvCxnSpPr>
            <a:stCxn id="209" idx="1"/>
            <a:endCxn id="208" idx="3"/>
          </p:cNvCxnSpPr>
          <p:nvPr/>
        </p:nvCxnSpPr>
        <p:spPr bwMode="auto">
          <a:xfrm>
            <a:off x="9327479" y="4328072"/>
            <a:ext cx="251964" cy="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2" name="Straight Arrow Connector 211"/>
          <p:cNvCxnSpPr>
            <a:stCxn id="208" idx="1"/>
            <a:endCxn id="210" idx="6"/>
          </p:cNvCxnSpPr>
          <p:nvPr/>
        </p:nvCxnSpPr>
        <p:spPr bwMode="auto">
          <a:xfrm flipV="1">
            <a:off x="10038218" y="4328072"/>
            <a:ext cx="345448" cy="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Rounded Rectangle 212"/>
              <p:cNvSpPr/>
              <p:nvPr/>
            </p:nvSpPr>
            <p:spPr bwMode="auto">
              <a:xfrm flipH="1">
                <a:off x="10104557" y="4879700"/>
                <a:ext cx="792043" cy="272479"/>
              </a:xfrm>
              <a:prstGeom prst="round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3" name="Rounded Rectangle 2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0104557" y="4879700"/>
                <a:ext cx="792043" cy="272479"/>
              </a:xfrm>
              <a:prstGeom prst="round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4" name="Straight Arrow Connector 213"/>
          <p:cNvCxnSpPr>
            <a:stCxn id="210" idx="4"/>
          </p:cNvCxnSpPr>
          <p:nvPr/>
        </p:nvCxnSpPr>
        <p:spPr bwMode="auto">
          <a:xfrm>
            <a:off x="10500578" y="4444855"/>
            <a:ext cx="0" cy="43484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3" name="Curved Connector 242"/>
          <p:cNvCxnSpPr>
            <a:stCxn id="175" idx="1"/>
            <a:endCxn id="210" idx="0"/>
          </p:cNvCxnSpPr>
          <p:nvPr/>
        </p:nvCxnSpPr>
        <p:spPr bwMode="auto">
          <a:xfrm>
            <a:off x="8936283" y="2200276"/>
            <a:ext cx="1564295" cy="2011013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6" name="TextBox 245"/>
              <p:cNvSpPr txBox="1"/>
              <p:nvPr/>
            </p:nvSpPr>
            <p:spPr>
              <a:xfrm>
                <a:off x="10160240" y="2838448"/>
                <a:ext cx="28963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6" name="TextBox 2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240" y="2838448"/>
                <a:ext cx="289637" cy="307777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ounded Rectangle 64"/>
          <p:cNvSpPr/>
          <p:nvPr/>
        </p:nvSpPr>
        <p:spPr bwMode="auto">
          <a:xfrm>
            <a:off x="2996107" y="3232132"/>
            <a:ext cx="6712429" cy="2246083"/>
          </a:xfrm>
          <a:prstGeom prst="roundRect">
            <a:avLst/>
          </a:prstGeom>
          <a:noFill/>
          <a:ln>
            <a:prstDash val="dash"/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/>
              <a:t>CTR-mode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1168566" y="5576091"/>
                <a:ext cx="169405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/>
                  <a:t>ctr </a:t>
                </a:r>
                <a14:m>
                  <m:oMath xmlns:m="http://schemas.openxmlformats.org/officeDocument/2006/math">
                    <m:r>
                      <a:rPr lang="nb-NO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b-NO" sz="160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nb-NO" sz="16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lit/>
                      </m:rPr>
                      <a:rPr lang="nb-NO" sz="1600" i="1">
                        <a:latin typeface="Cambria Math" panose="02040503050406030204" pitchFamily="18" charset="0"/>
                      </a:rPr>
                      <m:t>||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𝑁</m:t>
                    </m:r>
                    <m:r>
                      <m:rPr>
                        <m:lit/>
                      </m:rPr>
                      <a:rPr lang="nb-NO" sz="1600" i="1">
                        <a:latin typeface="Cambria Math" panose="02040503050406030204" pitchFamily="18" charset="0"/>
                      </a:rPr>
                      <m:t>||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566" y="5576091"/>
                <a:ext cx="1694053" cy="338554"/>
              </a:xfrm>
              <a:prstGeom prst="rect">
                <a:avLst/>
              </a:prstGeom>
              <a:blipFill rotWithShape="0">
                <a:blip r:embed="rId17"/>
                <a:stretch>
                  <a:fillRect l="-2158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193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CCM – Counter Mode with CBC-MAC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 bwMode="auto">
              <a:xfrm flipH="1">
                <a:off x="4599767" y="3441612"/>
                <a:ext cx="792043" cy="272479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599767" y="3441612"/>
                <a:ext cx="792043" cy="272479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 flipH="1">
                <a:off x="4155628" y="4113873"/>
                <a:ext cx="458774" cy="428406"/>
              </a:xfrm>
              <a:prstGeom prst="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155628" y="4113873"/>
                <a:ext cx="458774" cy="42840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 flipH="1">
            <a:off x="3006711" y="4174183"/>
            <a:ext cx="916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ctr+1</a:t>
            </a:r>
          </a:p>
        </p:txBody>
      </p:sp>
      <p:sp>
        <p:nvSpPr>
          <p:cNvPr id="7" name="Flowchart: Or 6"/>
          <p:cNvSpPr/>
          <p:nvPr/>
        </p:nvSpPr>
        <p:spPr bwMode="auto">
          <a:xfrm flipH="1">
            <a:off x="4878877" y="4211293"/>
            <a:ext cx="233824" cy="233566"/>
          </a:xfrm>
          <a:prstGeom prst="flowChartOr">
            <a:avLst/>
          </a:prstGeom>
          <a:noFill/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solidFill>
                <a:schemeClr val="bg1">
                  <a:lumMod val="95000"/>
                </a:schemeClr>
              </a:solidFill>
              <a:latin typeface="Cambria Math" panose="02040503050406030204" pitchFamily="18" charset="0"/>
            </a:endParaRPr>
          </a:p>
        </p:txBody>
      </p:sp>
      <p:cxnSp>
        <p:nvCxnSpPr>
          <p:cNvPr id="8" name="Straight Arrow Connector 7"/>
          <p:cNvCxnSpPr>
            <a:stCxn id="6" idx="1"/>
            <a:endCxn id="5" idx="3"/>
          </p:cNvCxnSpPr>
          <p:nvPr/>
        </p:nvCxnSpPr>
        <p:spPr bwMode="auto">
          <a:xfrm>
            <a:off x="3922897" y="4328072"/>
            <a:ext cx="232731" cy="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>
            <a:stCxn id="5" idx="1"/>
            <a:endCxn id="7" idx="6"/>
          </p:cNvCxnSpPr>
          <p:nvPr/>
        </p:nvCxnSpPr>
        <p:spPr bwMode="auto">
          <a:xfrm>
            <a:off x="4614402" y="4328076"/>
            <a:ext cx="26447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>
            <a:endCxn id="7" idx="0"/>
          </p:cNvCxnSpPr>
          <p:nvPr/>
        </p:nvCxnSpPr>
        <p:spPr bwMode="auto">
          <a:xfrm>
            <a:off x="4995789" y="3714092"/>
            <a:ext cx="0" cy="49720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ounded Rectangle 66"/>
              <p:cNvSpPr/>
              <p:nvPr/>
            </p:nvSpPr>
            <p:spPr bwMode="auto">
              <a:xfrm flipH="1">
                <a:off x="2999399" y="3441612"/>
                <a:ext cx="792043" cy="272479"/>
              </a:xfrm>
              <a:prstGeom prst="roundRect">
                <a:avLst/>
              </a:prstGeom>
              <a:solidFill>
                <a:srgbClr val="F9DB8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7" name="Rounded 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999399" y="3441612"/>
                <a:ext cx="792043" cy="272479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1" name="Elbow Connector 100"/>
          <p:cNvCxnSpPr>
            <a:stCxn id="192" idx="1"/>
            <a:endCxn id="180" idx="6"/>
          </p:cNvCxnSpPr>
          <p:nvPr/>
        </p:nvCxnSpPr>
        <p:spPr bwMode="auto">
          <a:xfrm>
            <a:off x="2074301" y="2195552"/>
            <a:ext cx="1206107" cy="80301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Rounded Rectangle 129"/>
              <p:cNvSpPr/>
              <p:nvPr/>
            </p:nvSpPr>
            <p:spPr bwMode="auto">
              <a:xfrm flipH="1">
                <a:off x="4599767" y="4879700"/>
                <a:ext cx="792043" cy="272479"/>
              </a:xfrm>
              <a:prstGeom prst="round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0" name="Rounded Rectangle 1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599767" y="4879700"/>
                <a:ext cx="792043" cy="272479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1" name="Straight Arrow Connector 130"/>
          <p:cNvCxnSpPr>
            <a:stCxn id="7" idx="4"/>
          </p:cNvCxnSpPr>
          <p:nvPr/>
        </p:nvCxnSpPr>
        <p:spPr bwMode="auto">
          <a:xfrm>
            <a:off x="4995789" y="4444860"/>
            <a:ext cx="0" cy="4348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Rounded Rectangle 137"/>
              <p:cNvSpPr/>
              <p:nvPr/>
            </p:nvSpPr>
            <p:spPr bwMode="auto">
              <a:xfrm flipH="1">
                <a:off x="6453649" y="3441612"/>
                <a:ext cx="792043" cy="272479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8" name="Rounded Rectangle 1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453649" y="3441612"/>
                <a:ext cx="792043" cy="272479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Rectangle 138"/>
              <p:cNvSpPr/>
              <p:nvPr/>
            </p:nvSpPr>
            <p:spPr bwMode="auto">
              <a:xfrm flipH="1">
                <a:off x="6009509" y="4113873"/>
                <a:ext cx="458774" cy="428406"/>
              </a:xfrm>
              <a:prstGeom prst="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9" name="Rectangle 1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009509" y="4113873"/>
                <a:ext cx="458774" cy="42840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" name="TextBox 139"/>
          <p:cNvSpPr txBox="1"/>
          <p:nvPr/>
        </p:nvSpPr>
        <p:spPr>
          <a:xfrm flipH="1">
            <a:off x="5159485" y="4174183"/>
            <a:ext cx="603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ctr+2</a:t>
            </a:r>
          </a:p>
        </p:txBody>
      </p:sp>
      <p:sp>
        <p:nvSpPr>
          <p:cNvPr id="141" name="Flowchart: Or 140"/>
          <p:cNvSpPr/>
          <p:nvPr/>
        </p:nvSpPr>
        <p:spPr bwMode="auto">
          <a:xfrm flipH="1">
            <a:off x="6732758" y="4211293"/>
            <a:ext cx="233824" cy="233566"/>
          </a:xfrm>
          <a:prstGeom prst="flowChartOr">
            <a:avLst/>
          </a:prstGeom>
          <a:noFill/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solidFill>
                <a:schemeClr val="bg1">
                  <a:lumMod val="95000"/>
                </a:schemeClr>
              </a:solidFill>
              <a:latin typeface="Cambria Math" panose="02040503050406030204" pitchFamily="18" charset="0"/>
            </a:endParaRPr>
          </a:p>
        </p:txBody>
      </p:sp>
      <p:cxnSp>
        <p:nvCxnSpPr>
          <p:cNvPr id="142" name="Straight Arrow Connector 141"/>
          <p:cNvCxnSpPr>
            <a:stCxn id="140" idx="1"/>
            <a:endCxn id="139" idx="3"/>
          </p:cNvCxnSpPr>
          <p:nvPr/>
        </p:nvCxnSpPr>
        <p:spPr bwMode="auto">
          <a:xfrm>
            <a:off x="5763318" y="4328072"/>
            <a:ext cx="246191" cy="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Straight Arrow Connector 142"/>
          <p:cNvCxnSpPr>
            <a:stCxn id="139" idx="1"/>
            <a:endCxn id="141" idx="6"/>
          </p:cNvCxnSpPr>
          <p:nvPr/>
        </p:nvCxnSpPr>
        <p:spPr bwMode="auto">
          <a:xfrm>
            <a:off x="6468283" y="4328076"/>
            <a:ext cx="26447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Straight Arrow Connector 143"/>
          <p:cNvCxnSpPr>
            <a:endCxn id="141" idx="0"/>
          </p:cNvCxnSpPr>
          <p:nvPr/>
        </p:nvCxnSpPr>
        <p:spPr bwMode="auto">
          <a:xfrm>
            <a:off x="6849670" y="3714092"/>
            <a:ext cx="0" cy="49720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Rounded Rectangle 144"/>
              <p:cNvSpPr/>
              <p:nvPr/>
            </p:nvSpPr>
            <p:spPr bwMode="auto">
              <a:xfrm flipH="1">
                <a:off x="6453649" y="4879700"/>
                <a:ext cx="792043" cy="272479"/>
              </a:xfrm>
              <a:prstGeom prst="round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5" name="Rounded Rectangle 1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453649" y="4879700"/>
                <a:ext cx="792043" cy="272479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6" name="Straight Arrow Connector 145"/>
          <p:cNvCxnSpPr>
            <a:stCxn id="141" idx="4"/>
          </p:cNvCxnSpPr>
          <p:nvPr/>
        </p:nvCxnSpPr>
        <p:spPr bwMode="auto">
          <a:xfrm>
            <a:off x="6849670" y="4444860"/>
            <a:ext cx="0" cy="4348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Rounded Rectangle 146"/>
              <p:cNvSpPr/>
              <p:nvPr/>
            </p:nvSpPr>
            <p:spPr bwMode="auto">
              <a:xfrm flipH="1">
                <a:off x="8310875" y="3441612"/>
                <a:ext cx="792043" cy="272479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47" name="Rounded Rectangle 1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310875" y="3441612"/>
                <a:ext cx="792043" cy="272479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Rectangle 147"/>
              <p:cNvSpPr/>
              <p:nvPr/>
            </p:nvSpPr>
            <p:spPr bwMode="auto">
              <a:xfrm flipH="1">
                <a:off x="7859697" y="4113873"/>
                <a:ext cx="458774" cy="428406"/>
              </a:xfrm>
              <a:prstGeom prst="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8" name="Rectangle 1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859697" y="4113873"/>
                <a:ext cx="458774" cy="42840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0" name="TextBox 149"/>
          <p:cNvSpPr txBox="1"/>
          <p:nvPr/>
        </p:nvSpPr>
        <p:spPr>
          <a:xfrm flipH="1">
            <a:off x="6936662" y="4174183"/>
            <a:ext cx="706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ctr+3</a:t>
            </a:r>
          </a:p>
        </p:txBody>
      </p:sp>
      <p:sp>
        <p:nvSpPr>
          <p:cNvPr id="151" name="Flowchart: Or 150"/>
          <p:cNvSpPr/>
          <p:nvPr/>
        </p:nvSpPr>
        <p:spPr bwMode="auto">
          <a:xfrm flipH="1">
            <a:off x="8589984" y="4211293"/>
            <a:ext cx="233824" cy="233566"/>
          </a:xfrm>
          <a:prstGeom prst="flowChartOr">
            <a:avLst/>
          </a:prstGeom>
          <a:noFill/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solidFill>
                <a:schemeClr val="bg1">
                  <a:lumMod val="95000"/>
                </a:schemeClr>
              </a:solidFill>
              <a:latin typeface="Cambria Math" panose="02040503050406030204" pitchFamily="18" charset="0"/>
            </a:endParaRPr>
          </a:p>
        </p:txBody>
      </p:sp>
      <p:cxnSp>
        <p:nvCxnSpPr>
          <p:cNvPr id="152" name="Straight Arrow Connector 151"/>
          <p:cNvCxnSpPr>
            <a:stCxn id="150" idx="1"/>
            <a:endCxn id="148" idx="3"/>
          </p:cNvCxnSpPr>
          <p:nvPr/>
        </p:nvCxnSpPr>
        <p:spPr bwMode="auto">
          <a:xfrm>
            <a:off x="7643482" y="4328072"/>
            <a:ext cx="216215" cy="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" name="Straight Arrow Connector 152"/>
          <p:cNvCxnSpPr>
            <a:stCxn id="148" idx="1"/>
            <a:endCxn id="151" idx="6"/>
          </p:cNvCxnSpPr>
          <p:nvPr/>
        </p:nvCxnSpPr>
        <p:spPr bwMode="auto">
          <a:xfrm>
            <a:off x="8318472" y="4328076"/>
            <a:ext cx="27151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4" name="Straight Arrow Connector 153"/>
          <p:cNvCxnSpPr>
            <a:endCxn id="151" idx="0"/>
          </p:cNvCxnSpPr>
          <p:nvPr/>
        </p:nvCxnSpPr>
        <p:spPr bwMode="auto">
          <a:xfrm>
            <a:off x="8706896" y="3714092"/>
            <a:ext cx="0" cy="49720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Rounded Rectangle 154"/>
              <p:cNvSpPr/>
              <p:nvPr/>
            </p:nvSpPr>
            <p:spPr bwMode="auto">
              <a:xfrm flipH="1">
                <a:off x="8310875" y="4879700"/>
                <a:ext cx="792043" cy="272479"/>
              </a:xfrm>
              <a:prstGeom prst="round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5" name="Rounded Rectangle 1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310875" y="4879700"/>
                <a:ext cx="792043" cy="272479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6" name="Straight Arrow Connector 155"/>
          <p:cNvCxnSpPr>
            <a:stCxn id="151" idx="4"/>
          </p:cNvCxnSpPr>
          <p:nvPr/>
        </p:nvCxnSpPr>
        <p:spPr bwMode="auto">
          <a:xfrm>
            <a:off x="8706896" y="4444860"/>
            <a:ext cx="0" cy="4348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Rounded Rectangle 156"/>
              <p:cNvSpPr/>
              <p:nvPr/>
            </p:nvSpPr>
            <p:spPr bwMode="auto">
              <a:xfrm flipH="1">
                <a:off x="1448892" y="3441612"/>
                <a:ext cx="792043" cy="272479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7" name="Rounded Rectangle 1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448892" y="3441612"/>
                <a:ext cx="792043" cy="272479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" name="Flowchart: Or 157"/>
          <p:cNvSpPr/>
          <p:nvPr/>
        </p:nvSpPr>
        <p:spPr bwMode="auto">
          <a:xfrm flipH="1">
            <a:off x="4882177" y="2884434"/>
            <a:ext cx="228490" cy="233566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latin typeface="Cambria Math" panose="02040503050406030204" pitchFamily="18" charset="0"/>
            </a:endParaRPr>
          </a:p>
        </p:txBody>
      </p:sp>
      <p:cxnSp>
        <p:nvCxnSpPr>
          <p:cNvPr id="159" name="Straight Arrow Connector 158"/>
          <p:cNvCxnSpPr>
            <a:endCxn id="158" idx="4"/>
          </p:cNvCxnSpPr>
          <p:nvPr/>
        </p:nvCxnSpPr>
        <p:spPr bwMode="auto">
          <a:xfrm flipV="1">
            <a:off x="4995789" y="3118000"/>
            <a:ext cx="633" cy="32361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Rectangle 163"/>
              <p:cNvSpPr/>
              <p:nvPr/>
            </p:nvSpPr>
            <p:spPr bwMode="auto">
              <a:xfrm flipH="1">
                <a:off x="4766402" y="1986073"/>
                <a:ext cx="458774" cy="428406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4" name="Rectangle 1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766402" y="1986073"/>
                <a:ext cx="458774" cy="42840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5" name="Straight Arrow Connector 164"/>
          <p:cNvCxnSpPr>
            <a:stCxn id="158" idx="0"/>
            <a:endCxn id="164" idx="2"/>
          </p:cNvCxnSpPr>
          <p:nvPr/>
        </p:nvCxnSpPr>
        <p:spPr bwMode="auto">
          <a:xfrm flipH="1" flipV="1">
            <a:off x="4995789" y="2414480"/>
            <a:ext cx="633" cy="46995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Flowchart: Or 167"/>
          <p:cNvSpPr/>
          <p:nvPr/>
        </p:nvSpPr>
        <p:spPr bwMode="auto">
          <a:xfrm flipH="1">
            <a:off x="6736058" y="2884434"/>
            <a:ext cx="228490" cy="233566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latin typeface="Cambria Math" panose="02040503050406030204" pitchFamily="18" charset="0"/>
            </a:endParaRPr>
          </a:p>
        </p:txBody>
      </p:sp>
      <p:cxnSp>
        <p:nvCxnSpPr>
          <p:cNvPr id="169" name="Straight Arrow Connector 168"/>
          <p:cNvCxnSpPr>
            <a:endCxn id="168" idx="4"/>
          </p:cNvCxnSpPr>
          <p:nvPr/>
        </p:nvCxnSpPr>
        <p:spPr bwMode="auto">
          <a:xfrm flipV="1">
            <a:off x="6849670" y="3118000"/>
            <a:ext cx="633" cy="32361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Rectangle 169"/>
              <p:cNvSpPr/>
              <p:nvPr/>
            </p:nvSpPr>
            <p:spPr bwMode="auto">
              <a:xfrm flipH="1">
                <a:off x="6620283" y="1986073"/>
                <a:ext cx="458774" cy="428406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0" name="Rectangle 1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620283" y="1986073"/>
                <a:ext cx="458774" cy="42840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1" name="Straight Arrow Connector 170"/>
          <p:cNvCxnSpPr>
            <a:stCxn id="168" idx="0"/>
            <a:endCxn id="170" idx="2"/>
          </p:cNvCxnSpPr>
          <p:nvPr/>
        </p:nvCxnSpPr>
        <p:spPr bwMode="auto">
          <a:xfrm flipH="1" flipV="1">
            <a:off x="6849670" y="2414480"/>
            <a:ext cx="633" cy="46995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3" name="Flowchart: Or 172"/>
          <p:cNvSpPr/>
          <p:nvPr/>
        </p:nvSpPr>
        <p:spPr bwMode="auto">
          <a:xfrm flipH="1">
            <a:off x="8593284" y="2884434"/>
            <a:ext cx="228490" cy="233566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latin typeface="Cambria Math" panose="02040503050406030204" pitchFamily="18" charset="0"/>
            </a:endParaRPr>
          </a:p>
        </p:txBody>
      </p:sp>
      <p:cxnSp>
        <p:nvCxnSpPr>
          <p:cNvPr id="174" name="Straight Arrow Connector 173"/>
          <p:cNvCxnSpPr>
            <a:endCxn id="173" idx="4"/>
          </p:cNvCxnSpPr>
          <p:nvPr/>
        </p:nvCxnSpPr>
        <p:spPr bwMode="auto">
          <a:xfrm flipV="1">
            <a:off x="8706896" y="3118000"/>
            <a:ext cx="633" cy="32361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Rectangle 174"/>
              <p:cNvSpPr/>
              <p:nvPr/>
            </p:nvSpPr>
            <p:spPr bwMode="auto">
              <a:xfrm flipH="1">
                <a:off x="8477509" y="1986073"/>
                <a:ext cx="458774" cy="428406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5" name="Rectangle 1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477509" y="1986073"/>
                <a:ext cx="458774" cy="42840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6" name="Straight Arrow Connector 175"/>
          <p:cNvCxnSpPr>
            <a:stCxn id="173" idx="0"/>
            <a:endCxn id="175" idx="2"/>
          </p:cNvCxnSpPr>
          <p:nvPr/>
        </p:nvCxnSpPr>
        <p:spPr bwMode="auto">
          <a:xfrm flipH="1" flipV="1">
            <a:off x="8706896" y="2414480"/>
            <a:ext cx="633" cy="46995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0" name="Flowchart: Or 179"/>
          <p:cNvSpPr/>
          <p:nvPr/>
        </p:nvSpPr>
        <p:spPr bwMode="auto">
          <a:xfrm flipH="1">
            <a:off x="3280407" y="2881783"/>
            <a:ext cx="228490" cy="233566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latin typeface="Cambria Math" panose="02040503050406030204" pitchFamily="18" charset="0"/>
            </a:endParaRPr>
          </a:p>
        </p:txBody>
      </p:sp>
      <p:cxnSp>
        <p:nvCxnSpPr>
          <p:cNvPr id="181" name="Straight Arrow Connector 180"/>
          <p:cNvCxnSpPr>
            <a:endCxn id="180" idx="4"/>
          </p:cNvCxnSpPr>
          <p:nvPr/>
        </p:nvCxnSpPr>
        <p:spPr bwMode="auto">
          <a:xfrm flipH="1" flipV="1">
            <a:off x="3394653" y="3115349"/>
            <a:ext cx="768" cy="32626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Rectangle 181"/>
              <p:cNvSpPr/>
              <p:nvPr/>
            </p:nvSpPr>
            <p:spPr bwMode="auto">
              <a:xfrm flipH="1">
                <a:off x="3165265" y="1981349"/>
                <a:ext cx="458774" cy="428406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2" name="Rectangle 1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3165265" y="1981349"/>
                <a:ext cx="458774" cy="428406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3" name="Straight Arrow Connector 182"/>
          <p:cNvCxnSpPr>
            <a:stCxn id="180" idx="0"/>
            <a:endCxn id="182" idx="2"/>
          </p:cNvCxnSpPr>
          <p:nvPr/>
        </p:nvCxnSpPr>
        <p:spPr bwMode="auto">
          <a:xfrm flipV="1">
            <a:off x="3394653" y="2409755"/>
            <a:ext cx="0" cy="47202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Straight Arrow Connector 189"/>
          <p:cNvCxnSpPr>
            <a:endCxn id="192" idx="2"/>
          </p:cNvCxnSpPr>
          <p:nvPr/>
        </p:nvCxnSpPr>
        <p:spPr bwMode="auto">
          <a:xfrm flipV="1">
            <a:off x="1844914" y="2409755"/>
            <a:ext cx="0" cy="103185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Rectangle 191"/>
              <p:cNvSpPr/>
              <p:nvPr/>
            </p:nvSpPr>
            <p:spPr bwMode="auto">
              <a:xfrm flipH="1">
                <a:off x="1615527" y="1981349"/>
                <a:ext cx="458774" cy="428406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2" name="Rectangle 1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615527" y="1981349"/>
                <a:ext cx="458774" cy="428406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8" name="Elbow Connector 197"/>
          <p:cNvCxnSpPr>
            <a:stCxn id="182" idx="1"/>
            <a:endCxn id="158" idx="6"/>
          </p:cNvCxnSpPr>
          <p:nvPr/>
        </p:nvCxnSpPr>
        <p:spPr bwMode="auto">
          <a:xfrm>
            <a:off x="3624040" y="2195552"/>
            <a:ext cx="1258137" cy="80566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1" name="Elbow Connector 200"/>
          <p:cNvCxnSpPr>
            <a:stCxn id="164" idx="1"/>
            <a:endCxn id="168" idx="6"/>
          </p:cNvCxnSpPr>
          <p:nvPr/>
        </p:nvCxnSpPr>
        <p:spPr bwMode="auto">
          <a:xfrm>
            <a:off x="5225176" y="2200276"/>
            <a:ext cx="1510882" cy="80094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Elbow Connector 204"/>
          <p:cNvCxnSpPr>
            <a:stCxn id="170" idx="1"/>
            <a:endCxn id="173" idx="6"/>
          </p:cNvCxnSpPr>
          <p:nvPr/>
        </p:nvCxnSpPr>
        <p:spPr bwMode="auto">
          <a:xfrm>
            <a:off x="7079058" y="2200276"/>
            <a:ext cx="1514227" cy="80094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Rectangle 207"/>
              <p:cNvSpPr/>
              <p:nvPr/>
            </p:nvSpPr>
            <p:spPr bwMode="auto">
              <a:xfrm flipH="1">
                <a:off x="9579443" y="4113873"/>
                <a:ext cx="458774" cy="428406"/>
              </a:xfrm>
              <a:prstGeom prst="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8" name="Rectangle 2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9579443" y="4113873"/>
                <a:ext cx="458774" cy="428406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9" name="TextBox 208"/>
          <p:cNvSpPr txBox="1"/>
          <p:nvPr/>
        </p:nvSpPr>
        <p:spPr>
          <a:xfrm flipH="1">
            <a:off x="8869723" y="4174183"/>
            <a:ext cx="457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ctr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0" name="Flowchart: Or 209"/>
          <p:cNvSpPr/>
          <p:nvPr/>
        </p:nvSpPr>
        <p:spPr bwMode="auto">
          <a:xfrm flipH="1">
            <a:off x="10383666" y="4211289"/>
            <a:ext cx="233824" cy="233566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solidFill>
                <a:schemeClr val="bg1">
                  <a:lumMod val="95000"/>
                </a:schemeClr>
              </a:solidFill>
              <a:latin typeface="Cambria Math" panose="02040503050406030204" pitchFamily="18" charset="0"/>
            </a:endParaRPr>
          </a:p>
        </p:txBody>
      </p:sp>
      <p:cxnSp>
        <p:nvCxnSpPr>
          <p:cNvPr id="211" name="Straight Arrow Connector 210"/>
          <p:cNvCxnSpPr>
            <a:stCxn id="209" idx="1"/>
            <a:endCxn id="208" idx="3"/>
          </p:cNvCxnSpPr>
          <p:nvPr/>
        </p:nvCxnSpPr>
        <p:spPr bwMode="auto">
          <a:xfrm>
            <a:off x="9327479" y="4328072"/>
            <a:ext cx="251964" cy="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2" name="Straight Arrow Connector 211"/>
          <p:cNvCxnSpPr>
            <a:stCxn id="208" idx="1"/>
            <a:endCxn id="210" idx="6"/>
          </p:cNvCxnSpPr>
          <p:nvPr/>
        </p:nvCxnSpPr>
        <p:spPr bwMode="auto">
          <a:xfrm flipV="1">
            <a:off x="10038218" y="4328072"/>
            <a:ext cx="345448" cy="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Rounded Rectangle 212"/>
              <p:cNvSpPr/>
              <p:nvPr/>
            </p:nvSpPr>
            <p:spPr bwMode="auto">
              <a:xfrm flipH="1">
                <a:off x="10104557" y="4879700"/>
                <a:ext cx="792043" cy="272479"/>
              </a:xfrm>
              <a:prstGeom prst="round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3" name="Rounded Rectangle 2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0104557" y="4879700"/>
                <a:ext cx="792043" cy="272479"/>
              </a:xfrm>
              <a:prstGeom prst="round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4" name="Straight Arrow Connector 213"/>
          <p:cNvCxnSpPr>
            <a:stCxn id="210" idx="4"/>
          </p:cNvCxnSpPr>
          <p:nvPr/>
        </p:nvCxnSpPr>
        <p:spPr bwMode="auto">
          <a:xfrm>
            <a:off x="10500578" y="4444855"/>
            <a:ext cx="0" cy="43484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3" name="Curved Connector 242"/>
          <p:cNvCxnSpPr>
            <a:stCxn id="175" idx="1"/>
            <a:endCxn id="210" idx="0"/>
          </p:cNvCxnSpPr>
          <p:nvPr/>
        </p:nvCxnSpPr>
        <p:spPr bwMode="auto">
          <a:xfrm>
            <a:off x="8936283" y="2200276"/>
            <a:ext cx="1564295" cy="2011013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6" name="TextBox 245"/>
              <p:cNvSpPr txBox="1"/>
              <p:nvPr/>
            </p:nvSpPr>
            <p:spPr>
              <a:xfrm>
                <a:off x="10160240" y="2838448"/>
                <a:ext cx="28963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46" name="TextBox 2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240" y="2838448"/>
                <a:ext cx="289637" cy="307777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Rounded Rectangle 70"/>
          <p:cNvSpPr/>
          <p:nvPr/>
        </p:nvSpPr>
        <p:spPr bwMode="auto">
          <a:xfrm>
            <a:off x="809625" y="1578101"/>
            <a:ext cx="10951003" cy="2399621"/>
          </a:xfrm>
          <a:prstGeom prst="roundRect">
            <a:avLst/>
          </a:prstGeom>
          <a:noFill/>
          <a:ln>
            <a:prstDash val="dash"/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CBC-MAC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9453461" y="1677060"/>
                <a:ext cx="10456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nb-NO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b-NO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</m:d>
                  </m:oMath>
                </a14:m>
                <a:r>
                  <a:rPr lang="en-US" b="1" dirty="0"/>
                  <a:t>-</a:t>
                </a:r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3461" y="1677060"/>
                <a:ext cx="1045671" cy="369332"/>
              </a:xfrm>
              <a:prstGeom prst="rect">
                <a:avLst/>
              </a:prstGeom>
              <a:blipFill rotWithShape="0">
                <a:blip r:embed="rId17"/>
                <a:stretch>
                  <a:fillRect t="-8197" r="-4094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1187616" y="5914645"/>
                <a:ext cx="306549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𝐼𝑉</m:t>
                      </m:r>
                      <m:r>
                        <a:rPr lang="nb-NO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lit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m:rPr>
                          <m:lit/>
                        </m:rPr>
                        <a:rPr lang="nb-NO" sz="1600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nb-NO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len</m:t>
                          </m:r>
                        </m:e>
                        <m:sub>
                          <m: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sub>
                      </m:sSub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𝐴𝐷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sz="1600" i="1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16" y="5914645"/>
                <a:ext cx="3065492" cy="338554"/>
              </a:xfrm>
              <a:prstGeom prst="rect">
                <a:avLst/>
              </a:prstGeom>
              <a:blipFill rotWithShape="0">
                <a:blip r:embed="rId18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623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CCM – Counter Mode with CBC-MAC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 bwMode="auto">
              <a:xfrm flipH="1">
                <a:off x="4599767" y="3441612"/>
                <a:ext cx="792043" cy="272479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599767" y="3441612"/>
                <a:ext cx="792043" cy="272479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 flipH="1">
                <a:off x="4155628" y="4113873"/>
                <a:ext cx="458774" cy="428406"/>
              </a:xfrm>
              <a:prstGeom prst="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155628" y="4113873"/>
                <a:ext cx="458774" cy="42840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 flipH="1">
            <a:off x="3006711" y="4174183"/>
            <a:ext cx="916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ctr+1</a:t>
            </a:r>
          </a:p>
        </p:txBody>
      </p:sp>
      <p:sp>
        <p:nvSpPr>
          <p:cNvPr id="7" name="Flowchart: Or 6"/>
          <p:cNvSpPr/>
          <p:nvPr/>
        </p:nvSpPr>
        <p:spPr bwMode="auto">
          <a:xfrm flipH="1">
            <a:off x="4878877" y="4211293"/>
            <a:ext cx="233824" cy="233566"/>
          </a:xfrm>
          <a:prstGeom prst="flowChartOr">
            <a:avLst/>
          </a:prstGeom>
          <a:noFill/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solidFill>
                <a:schemeClr val="bg1">
                  <a:lumMod val="95000"/>
                </a:schemeClr>
              </a:solidFill>
              <a:latin typeface="Cambria Math" panose="02040503050406030204" pitchFamily="18" charset="0"/>
            </a:endParaRPr>
          </a:p>
        </p:txBody>
      </p:sp>
      <p:cxnSp>
        <p:nvCxnSpPr>
          <p:cNvPr id="8" name="Straight Arrow Connector 7"/>
          <p:cNvCxnSpPr>
            <a:stCxn id="6" idx="1"/>
            <a:endCxn id="5" idx="3"/>
          </p:cNvCxnSpPr>
          <p:nvPr/>
        </p:nvCxnSpPr>
        <p:spPr bwMode="auto">
          <a:xfrm>
            <a:off x="3922897" y="4328072"/>
            <a:ext cx="232731" cy="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>
            <a:stCxn id="5" idx="1"/>
            <a:endCxn id="7" idx="6"/>
          </p:cNvCxnSpPr>
          <p:nvPr/>
        </p:nvCxnSpPr>
        <p:spPr bwMode="auto">
          <a:xfrm>
            <a:off x="4614402" y="4328076"/>
            <a:ext cx="26447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>
            <a:endCxn id="7" idx="0"/>
          </p:cNvCxnSpPr>
          <p:nvPr/>
        </p:nvCxnSpPr>
        <p:spPr bwMode="auto">
          <a:xfrm>
            <a:off x="4995789" y="3714092"/>
            <a:ext cx="0" cy="49720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ounded Rectangle 66"/>
              <p:cNvSpPr/>
              <p:nvPr/>
            </p:nvSpPr>
            <p:spPr bwMode="auto">
              <a:xfrm flipH="1">
                <a:off x="2999399" y="3441612"/>
                <a:ext cx="792043" cy="272479"/>
              </a:xfrm>
              <a:prstGeom prst="roundRect">
                <a:avLst/>
              </a:prstGeom>
              <a:solidFill>
                <a:srgbClr val="F9DB8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7" name="Rounded 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999399" y="3441612"/>
                <a:ext cx="792043" cy="272479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1" name="Elbow Connector 100"/>
          <p:cNvCxnSpPr>
            <a:stCxn id="192" idx="1"/>
            <a:endCxn id="180" idx="6"/>
          </p:cNvCxnSpPr>
          <p:nvPr/>
        </p:nvCxnSpPr>
        <p:spPr bwMode="auto">
          <a:xfrm>
            <a:off x="2074301" y="2195552"/>
            <a:ext cx="1206107" cy="80301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Rounded Rectangle 129"/>
              <p:cNvSpPr/>
              <p:nvPr/>
            </p:nvSpPr>
            <p:spPr bwMode="auto">
              <a:xfrm flipH="1">
                <a:off x="4599767" y="4879700"/>
                <a:ext cx="792043" cy="272479"/>
              </a:xfrm>
              <a:prstGeom prst="round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0" name="Rounded Rectangle 1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599767" y="4879700"/>
                <a:ext cx="792043" cy="272479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1" name="Straight Arrow Connector 130"/>
          <p:cNvCxnSpPr>
            <a:stCxn id="7" idx="4"/>
          </p:cNvCxnSpPr>
          <p:nvPr/>
        </p:nvCxnSpPr>
        <p:spPr bwMode="auto">
          <a:xfrm>
            <a:off x="4995789" y="4444860"/>
            <a:ext cx="0" cy="4348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Rounded Rectangle 137"/>
              <p:cNvSpPr/>
              <p:nvPr/>
            </p:nvSpPr>
            <p:spPr bwMode="auto">
              <a:xfrm flipH="1">
                <a:off x="6453649" y="3441612"/>
                <a:ext cx="792043" cy="272479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8" name="Rounded Rectangle 1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453649" y="3441612"/>
                <a:ext cx="792043" cy="272479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Rectangle 138"/>
              <p:cNvSpPr/>
              <p:nvPr/>
            </p:nvSpPr>
            <p:spPr bwMode="auto">
              <a:xfrm flipH="1">
                <a:off x="6009509" y="4113873"/>
                <a:ext cx="458774" cy="428406"/>
              </a:xfrm>
              <a:prstGeom prst="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9" name="Rectangle 1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009509" y="4113873"/>
                <a:ext cx="458774" cy="42840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" name="TextBox 139"/>
          <p:cNvSpPr txBox="1"/>
          <p:nvPr/>
        </p:nvSpPr>
        <p:spPr>
          <a:xfrm flipH="1">
            <a:off x="5159485" y="4174183"/>
            <a:ext cx="603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ctr+2</a:t>
            </a:r>
          </a:p>
        </p:txBody>
      </p:sp>
      <p:sp>
        <p:nvSpPr>
          <p:cNvPr id="141" name="Flowchart: Or 140"/>
          <p:cNvSpPr/>
          <p:nvPr/>
        </p:nvSpPr>
        <p:spPr bwMode="auto">
          <a:xfrm flipH="1">
            <a:off x="6732758" y="4211293"/>
            <a:ext cx="233824" cy="233566"/>
          </a:xfrm>
          <a:prstGeom prst="flowChartOr">
            <a:avLst/>
          </a:prstGeom>
          <a:noFill/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solidFill>
                <a:schemeClr val="bg1">
                  <a:lumMod val="95000"/>
                </a:schemeClr>
              </a:solidFill>
              <a:latin typeface="Cambria Math" panose="02040503050406030204" pitchFamily="18" charset="0"/>
            </a:endParaRPr>
          </a:p>
        </p:txBody>
      </p:sp>
      <p:cxnSp>
        <p:nvCxnSpPr>
          <p:cNvPr id="142" name="Straight Arrow Connector 141"/>
          <p:cNvCxnSpPr>
            <a:stCxn id="140" idx="1"/>
            <a:endCxn id="139" idx="3"/>
          </p:cNvCxnSpPr>
          <p:nvPr/>
        </p:nvCxnSpPr>
        <p:spPr bwMode="auto">
          <a:xfrm>
            <a:off x="5763318" y="4328072"/>
            <a:ext cx="246191" cy="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Straight Arrow Connector 142"/>
          <p:cNvCxnSpPr>
            <a:stCxn id="139" idx="1"/>
            <a:endCxn id="141" idx="6"/>
          </p:cNvCxnSpPr>
          <p:nvPr/>
        </p:nvCxnSpPr>
        <p:spPr bwMode="auto">
          <a:xfrm>
            <a:off x="6468283" y="4328076"/>
            <a:ext cx="26447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Straight Arrow Connector 143"/>
          <p:cNvCxnSpPr>
            <a:endCxn id="141" idx="0"/>
          </p:cNvCxnSpPr>
          <p:nvPr/>
        </p:nvCxnSpPr>
        <p:spPr bwMode="auto">
          <a:xfrm>
            <a:off x="6849670" y="3714092"/>
            <a:ext cx="0" cy="49720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Rounded Rectangle 144"/>
              <p:cNvSpPr/>
              <p:nvPr/>
            </p:nvSpPr>
            <p:spPr bwMode="auto">
              <a:xfrm flipH="1">
                <a:off x="6453649" y="4879700"/>
                <a:ext cx="792043" cy="272479"/>
              </a:xfrm>
              <a:prstGeom prst="round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5" name="Rounded Rectangle 1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453649" y="4879700"/>
                <a:ext cx="792043" cy="272479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6" name="Straight Arrow Connector 145"/>
          <p:cNvCxnSpPr>
            <a:stCxn id="141" idx="4"/>
          </p:cNvCxnSpPr>
          <p:nvPr/>
        </p:nvCxnSpPr>
        <p:spPr bwMode="auto">
          <a:xfrm>
            <a:off x="6849670" y="4444860"/>
            <a:ext cx="0" cy="4348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Rounded Rectangle 146"/>
              <p:cNvSpPr/>
              <p:nvPr/>
            </p:nvSpPr>
            <p:spPr bwMode="auto">
              <a:xfrm flipH="1">
                <a:off x="8310875" y="3441612"/>
                <a:ext cx="792043" cy="272479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47" name="Rounded Rectangle 1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310875" y="3441612"/>
                <a:ext cx="792043" cy="272479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Rectangle 147"/>
              <p:cNvSpPr/>
              <p:nvPr/>
            </p:nvSpPr>
            <p:spPr bwMode="auto">
              <a:xfrm flipH="1">
                <a:off x="7859697" y="4113873"/>
                <a:ext cx="458774" cy="428406"/>
              </a:xfrm>
              <a:prstGeom prst="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8" name="Rectangle 1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859697" y="4113873"/>
                <a:ext cx="458774" cy="42840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0" name="TextBox 149"/>
          <p:cNvSpPr txBox="1"/>
          <p:nvPr/>
        </p:nvSpPr>
        <p:spPr>
          <a:xfrm flipH="1">
            <a:off x="6936662" y="4174183"/>
            <a:ext cx="706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ctr+3</a:t>
            </a:r>
          </a:p>
        </p:txBody>
      </p:sp>
      <p:sp>
        <p:nvSpPr>
          <p:cNvPr id="151" name="Flowchart: Or 150"/>
          <p:cNvSpPr/>
          <p:nvPr/>
        </p:nvSpPr>
        <p:spPr bwMode="auto">
          <a:xfrm flipH="1">
            <a:off x="8589984" y="4211293"/>
            <a:ext cx="233824" cy="233566"/>
          </a:xfrm>
          <a:prstGeom prst="flowChartOr">
            <a:avLst/>
          </a:prstGeom>
          <a:noFill/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solidFill>
                <a:schemeClr val="bg1">
                  <a:lumMod val="95000"/>
                </a:schemeClr>
              </a:solidFill>
              <a:latin typeface="Cambria Math" panose="02040503050406030204" pitchFamily="18" charset="0"/>
            </a:endParaRPr>
          </a:p>
        </p:txBody>
      </p:sp>
      <p:cxnSp>
        <p:nvCxnSpPr>
          <p:cNvPr id="152" name="Straight Arrow Connector 151"/>
          <p:cNvCxnSpPr>
            <a:stCxn id="150" idx="1"/>
            <a:endCxn id="148" idx="3"/>
          </p:cNvCxnSpPr>
          <p:nvPr/>
        </p:nvCxnSpPr>
        <p:spPr bwMode="auto">
          <a:xfrm>
            <a:off x="7643482" y="4328072"/>
            <a:ext cx="216215" cy="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" name="Straight Arrow Connector 152"/>
          <p:cNvCxnSpPr>
            <a:stCxn id="148" idx="1"/>
            <a:endCxn id="151" idx="6"/>
          </p:cNvCxnSpPr>
          <p:nvPr/>
        </p:nvCxnSpPr>
        <p:spPr bwMode="auto">
          <a:xfrm>
            <a:off x="8318472" y="4328076"/>
            <a:ext cx="27151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4" name="Straight Arrow Connector 153"/>
          <p:cNvCxnSpPr>
            <a:endCxn id="151" idx="0"/>
          </p:cNvCxnSpPr>
          <p:nvPr/>
        </p:nvCxnSpPr>
        <p:spPr bwMode="auto">
          <a:xfrm>
            <a:off x="8706896" y="3714092"/>
            <a:ext cx="0" cy="49720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Rounded Rectangle 154"/>
              <p:cNvSpPr/>
              <p:nvPr/>
            </p:nvSpPr>
            <p:spPr bwMode="auto">
              <a:xfrm flipH="1">
                <a:off x="8310875" y="4879700"/>
                <a:ext cx="792043" cy="272479"/>
              </a:xfrm>
              <a:prstGeom prst="round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5" name="Rounded Rectangle 1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310875" y="4879700"/>
                <a:ext cx="792043" cy="272479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6" name="Straight Arrow Connector 155"/>
          <p:cNvCxnSpPr>
            <a:stCxn id="151" idx="4"/>
          </p:cNvCxnSpPr>
          <p:nvPr/>
        </p:nvCxnSpPr>
        <p:spPr bwMode="auto">
          <a:xfrm>
            <a:off x="8706896" y="4444860"/>
            <a:ext cx="0" cy="4348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Rounded Rectangle 156"/>
              <p:cNvSpPr/>
              <p:nvPr/>
            </p:nvSpPr>
            <p:spPr bwMode="auto">
              <a:xfrm flipH="1">
                <a:off x="1448892" y="3441612"/>
                <a:ext cx="792043" cy="272479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7" name="Rounded Rectangle 1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448892" y="3441612"/>
                <a:ext cx="792043" cy="272479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" name="Flowchart: Or 157"/>
          <p:cNvSpPr/>
          <p:nvPr/>
        </p:nvSpPr>
        <p:spPr bwMode="auto">
          <a:xfrm flipH="1">
            <a:off x="4882177" y="2884434"/>
            <a:ext cx="228490" cy="233566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latin typeface="Cambria Math" panose="02040503050406030204" pitchFamily="18" charset="0"/>
            </a:endParaRPr>
          </a:p>
        </p:txBody>
      </p:sp>
      <p:cxnSp>
        <p:nvCxnSpPr>
          <p:cNvPr id="159" name="Straight Arrow Connector 158"/>
          <p:cNvCxnSpPr>
            <a:endCxn id="158" idx="4"/>
          </p:cNvCxnSpPr>
          <p:nvPr/>
        </p:nvCxnSpPr>
        <p:spPr bwMode="auto">
          <a:xfrm flipV="1">
            <a:off x="4995789" y="3118000"/>
            <a:ext cx="633" cy="32361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Rectangle 163"/>
              <p:cNvSpPr/>
              <p:nvPr/>
            </p:nvSpPr>
            <p:spPr bwMode="auto">
              <a:xfrm flipH="1">
                <a:off x="4766402" y="1986073"/>
                <a:ext cx="458774" cy="428406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4" name="Rectangle 1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766402" y="1986073"/>
                <a:ext cx="458774" cy="42840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5" name="Straight Arrow Connector 164"/>
          <p:cNvCxnSpPr>
            <a:stCxn id="158" idx="0"/>
            <a:endCxn id="164" idx="2"/>
          </p:cNvCxnSpPr>
          <p:nvPr/>
        </p:nvCxnSpPr>
        <p:spPr bwMode="auto">
          <a:xfrm flipH="1" flipV="1">
            <a:off x="4995789" y="2414480"/>
            <a:ext cx="633" cy="46995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Flowchart: Or 167"/>
          <p:cNvSpPr/>
          <p:nvPr/>
        </p:nvSpPr>
        <p:spPr bwMode="auto">
          <a:xfrm flipH="1">
            <a:off x="6736058" y="2884434"/>
            <a:ext cx="228490" cy="233566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latin typeface="Cambria Math" panose="02040503050406030204" pitchFamily="18" charset="0"/>
            </a:endParaRPr>
          </a:p>
        </p:txBody>
      </p:sp>
      <p:cxnSp>
        <p:nvCxnSpPr>
          <p:cNvPr id="169" name="Straight Arrow Connector 168"/>
          <p:cNvCxnSpPr>
            <a:endCxn id="168" idx="4"/>
          </p:cNvCxnSpPr>
          <p:nvPr/>
        </p:nvCxnSpPr>
        <p:spPr bwMode="auto">
          <a:xfrm flipV="1">
            <a:off x="6849670" y="3118000"/>
            <a:ext cx="633" cy="32361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Rectangle 169"/>
              <p:cNvSpPr/>
              <p:nvPr/>
            </p:nvSpPr>
            <p:spPr bwMode="auto">
              <a:xfrm flipH="1">
                <a:off x="6620283" y="1986073"/>
                <a:ext cx="458774" cy="428406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0" name="Rectangle 1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620283" y="1986073"/>
                <a:ext cx="458774" cy="42840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1" name="Straight Arrow Connector 170"/>
          <p:cNvCxnSpPr>
            <a:stCxn id="168" idx="0"/>
            <a:endCxn id="170" idx="2"/>
          </p:cNvCxnSpPr>
          <p:nvPr/>
        </p:nvCxnSpPr>
        <p:spPr bwMode="auto">
          <a:xfrm flipH="1" flipV="1">
            <a:off x="6849670" y="2414480"/>
            <a:ext cx="633" cy="46995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3" name="Flowchart: Or 172"/>
          <p:cNvSpPr/>
          <p:nvPr/>
        </p:nvSpPr>
        <p:spPr bwMode="auto">
          <a:xfrm flipH="1">
            <a:off x="8593284" y="2884434"/>
            <a:ext cx="228490" cy="233566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latin typeface="Cambria Math" panose="02040503050406030204" pitchFamily="18" charset="0"/>
            </a:endParaRPr>
          </a:p>
        </p:txBody>
      </p:sp>
      <p:cxnSp>
        <p:nvCxnSpPr>
          <p:cNvPr id="174" name="Straight Arrow Connector 173"/>
          <p:cNvCxnSpPr>
            <a:endCxn id="173" idx="4"/>
          </p:cNvCxnSpPr>
          <p:nvPr/>
        </p:nvCxnSpPr>
        <p:spPr bwMode="auto">
          <a:xfrm flipV="1">
            <a:off x="8706896" y="3118000"/>
            <a:ext cx="633" cy="32361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Rectangle 174"/>
              <p:cNvSpPr/>
              <p:nvPr/>
            </p:nvSpPr>
            <p:spPr bwMode="auto">
              <a:xfrm flipH="1">
                <a:off x="8477509" y="1986073"/>
                <a:ext cx="458774" cy="428406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5" name="Rectangle 1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477509" y="1986073"/>
                <a:ext cx="458774" cy="42840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6" name="Straight Arrow Connector 175"/>
          <p:cNvCxnSpPr>
            <a:stCxn id="173" idx="0"/>
            <a:endCxn id="175" idx="2"/>
          </p:cNvCxnSpPr>
          <p:nvPr/>
        </p:nvCxnSpPr>
        <p:spPr bwMode="auto">
          <a:xfrm flipH="1" flipV="1">
            <a:off x="8706896" y="2414480"/>
            <a:ext cx="633" cy="46995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0" name="Flowchart: Or 179"/>
          <p:cNvSpPr/>
          <p:nvPr/>
        </p:nvSpPr>
        <p:spPr bwMode="auto">
          <a:xfrm flipH="1">
            <a:off x="3280407" y="2881783"/>
            <a:ext cx="228490" cy="233566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latin typeface="Cambria Math" panose="02040503050406030204" pitchFamily="18" charset="0"/>
            </a:endParaRPr>
          </a:p>
        </p:txBody>
      </p:sp>
      <p:cxnSp>
        <p:nvCxnSpPr>
          <p:cNvPr id="181" name="Straight Arrow Connector 180"/>
          <p:cNvCxnSpPr>
            <a:endCxn id="180" idx="4"/>
          </p:cNvCxnSpPr>
          <p:nvPr/>
        </p:nvCxnSpPr>
        <p:spPr bwMode="auto">
          <a:xfrm flipH="1" flipV="1">
            <a:off x="3394653" y="3115349"/>
            <a:ext cx="768" cy="32626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Rectangle 181"/>
              <p:cNvSpPr/>
              <p:nvPr/>
            </p:nvSpPr>
            <p:spPr bwMode="auto">
              <a:xfrm flipH="1">
                <a:off x="3165265" y="1981349"/>
                <a:ext cx="458774" cy="428406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2" name="Rectangle 1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3165265" y="1981349"/>
                <a:ext cx="458774" cy="428406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3" name="Straight Arrow Connector 182"/>
          <p:cNvCxnSpPr>
            <a:stCxn id="180" idx="0"/>
            <a:endCxn id="182" idx="2"/>
          </p:cNvCxnSpPr>
          <p:nvPr/>
        </p:nvCxnSpPr>
        <p:spPr bwMode="auto">
          <a:xfrm flipV="1">
            <a:off x="3394653" y="2409755"/>
            <a:ext cx="0" cy="47202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Straight Arrow Connector 189"/>
          <p:cNvCxnSpPr>
            <a:endCxn id="192" idx="2"/>
          </p:cNvCxnSpPr>
          <p:nvPr/>
        </p:nvCxnSpPr>
        <p:spPr bwMode="auto">
          <a:xfrm flipV="1">
            <a:off x="1844914" y="2409755"/>
            <a:ext cx="0" cy="103185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Rectangle 191"/>
              <p:cNvSpPr/>
              <p:nvPr/>
            </p:nvSpPr>
            <p:spPr bwMode="auto">
              <a:xfrm flipH="1">
                <a:off x="1615527" y="1981349"/>
                <a:ext cx="458774" cy="428406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2" name="Rectangle 1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615527" y="1981349"/>
                <a:ext cx="458774" cy="428406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8" name="Elbow Connector 197"/>
          <p:cNvCxnSpPr>
            <a:stCxn id="182" idx="1"/>
            <a:endCxn id="158" idx="6"/>
          </p:cNvCxnSpPr>
          <p:nvPr/>
        </p:nvCxnSpPr>
        <p:spPr bwMode="auto">
          <a:xfrm>
            <a:off x="3624040" y="2195552"/>
            <a:ext cx="1258137" cy="80566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1" name="Elbow Connector 200"/>
          <p:cNvCxnSpPr>
            <a:stCxn id="164" idx="1"/>
            <a:endCxn id="168" idx="6"/>
          </p:cNvCxnSpPr>
          <p:nvPr/>
        </p:nvCxnSpPr>
        <p:spPr bwMode="auto">
          <a:xfrm>
            <a:off x="5225176" y="2200276"/>
            <a:ext cx="1510882" cy="80094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Elbow Connector 204"/>
          <p:cNvCxnSpPr>
            <a:stCxn id="170" idx="1"/>
            <a:endCxn id="173" idx="6"/>
          </p:cNvCxnSpPr>
          <p:nvPr/>
        </p:nvCxnSpPr>
        <p:spPr bwMode="auto">
          <a:xfrm>
            <a:off x="7079058" y="2200276"/>
            <a:ext cx="1514227" cy="80094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Rectangle 207"/>
              <p:cNvSpPr/>
              <p:nvPr/>
            </p:nvSpPr>
            <p:spPr bwMode="auto">
              <a:xfrm flipH="1">
                <a:off x="9579443" y="4113873"/>
                <a:ext cx="458774" cy="428406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08" name="Rectangle 2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9579443" y="4113873"/>
                <a:ext cx="458774" cy="428406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9" name="TextBox 208"/>
          <p:cNvSpPr txBox="1"/>
          <p:nvPr/>
        </p:nvSpPr>
        <p:spPr>
          <a:xfrm flipH="1">
            <a:off x="8869723" y="4174183"/>
            <a:ext cx="457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/>
              <a:t>ctr</a:t>
            </a:r>
            <a:endParaRPr lang="en-US" sz="1400" dirty="0"/>
          </a:p>
        </p:txBody>
      </p:sp>
      <p:sp>
        <p:nvSpPr>
          <p:cNvPr id="210" name="Flowchart: Or 209"/>
          <p:cNvSpPr/>
          <p:nvPr/>
        </p:nvSpPr>
        <p:spPr bwMode="auto">
          <a:xfrm flipH="1">
            <a:off x="10383666" y="4211289"/>
            <a:ext cx="233824" cy="233566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latin typeface="Cambria Math" panose="02040503050406030204" pitchFamily="18" charset="0"/>
            </a:endParaRPr>
          </a:p>
        </p:txBody>
      </p:sp>
      <p:cxnSp>
        <p:nvCxnSpPr>
          <p:cNvPr id="211" name="Straight Arrow Connector 210"/>
          <p:cNvCxnSpPr>
            <a:stCxn id="209" idx="1"/>
            <a:endCxn id="208" idx="3"/>
          </p:cNvCxnSpPr>
          <p:nvPr/>
        </p:nvCxnSpPr>
        <p:spPr bwMode="auto">
          <a:xfrm>
            <a:off x="9327479" y="4328072"/>
            <a:ext cx="251964" cy="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2" name="Straight Arrow Connector 211"/>
          <p:cNvCxnSpPr>
            <a:stCxn id="208" idx="1"/>
            <a:endCxn id="210" idx="6"/>
          </p:cNvCxnSpPr>
          <p:nvPr/>
        </p:nvCxnSpPr>
        <p:spPr bwMode="auto">
          <a:xfrm flipV="1">
            <a:off x="10038218" y="4328072"/>
            <a:ext cx="345448" cy="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Rounded Rectangle 212"/>
              <p:cNvSpPr/>
              <p:nvPr/>
            </p:nvSpPr>
            <p:spPr bwMode="auto">
              <a:xfrm flipH="1">
                <a:off x="10104557" y="4879700"/>
                <a:ext cx="792043" cy="272479"/>
              </a:xfrm>
              <a:prstGeom prst="round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13" name="Rounded Rectangle 2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0104557" y="4879700"/>
                <a:ext cx="792043" cy="272479"/>
              </a:xfrm>
              <a:prstGeom prst="round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4" name="Straight Arrow Connector 213"/>
          <p:cNvCxnSpPr>
            <a:stCxn id="210" idx="4"/>
          </p:cNvCxnSpPr>
          <p:nvPr/>
        </p:nvCxnSpPr>
        <p:spPr bwMode="auto">
          <a:xfrm>
            <a:off x="10500578" y="4444855"/>
            <a:ext cx="0" cy="43484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3" name="Curved Connector 242"/>
          <p:cNvCxnSpPr>
            <a:stCxn id="175" idx="1"/>
            <a:endCxn id="210" idx="0"/>
          </p:cNvCxnSpPr>
          <p:nvPr/>
        </p:nvCxnSpPr>
        <p:spPr bwMode="auto">
          <a:xfrm>
            <a:off x="8936283" y="2200276"/>
            <a:ext cx="1564295" cy="2011013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6" name="TextBox 245"/>
              <p:cNvSpPr txBox="1"/>
              <p:nvPr/>
            </p:nvSpPr>
            <p:spPr>
              <a:xfrm>
                <a:off x="10160240" y="2838448"/>
                <a:ext cx="28963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46" name="TextBox 2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240" y="2838448"/>
                <a:ext cx="289637" cy="307777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Freeform 85"/>
          <p:cNvSpPr/>
          <p:nvPr/>
        </p:nvSpPr>
        <p:spPr bwMode="auto">
          <a:xfrm>
            <a:off x="809625" y="1578101"/>
            <a:ext cx="10951003" cy="3813050"/>
          </a:xfrm>
          <a:custGeom>
            <a:avLst/>
            <a:gdLst>
              <a:gd name="connsiteX0" fmla="*/ 399945 w 10951003"/>
              <a:gd name="connsiteY0" fmla="*/ 0 h 3813050"/>
              <a:gd name="connsiteX1" fmla="*/ 10551058 w 10951003"/>
              <a:gd name="connsiteY1" fmla="*/ 0 h 3813050"/>
              <a:gd name="connsiteX2" fmla="*/ 10951003 w 10951003"/>
              <a:gd name="connsiteY2" fmla="*/ 399945 h 3813050"/>
              <a:gd name="connsiteX3" fmla="*/ 10951003 w 10951003"/>
              <a:gd name="connsiteY3" fmla="*/ 1999676 h 3813050"/>
              <a:gd name="connsiteX4" fmla="*/ 10951002 w 10951003"/>
              <a:gd name="connsiteY4" fmla="*/ 1999682 h 3813050"/>
              <a:gd name="connsiteX5" fmla="*/ 10951002 w 10951003"/>
              <a:gd name="connsiteY5" fmla="*/ 3331223 h 3813050"/>
              <a:gd name="connsiteX6" fmla="*/ 10469175 w 10951003"/>
              <a:gd name="connsiteY6" fmla="*/ 3813050 h 3813050"/>
              <a:gd name="connsiteX7" fmla="*/ 8541924 w 10951003"/>
              <a:gd name="connsiteY7" fmla="*/ 3813050 h 3813050"/>
              <a:gd name="connsiteX8" fmla="*/ 8060097 w 10951003"/>
              <a:gd name="connsiteY8" fmla="*/ 3331223 h 3813050"/>
              <a:gd name="connsiteX9" fmla="*/ 8060097 w 10951003"/>
              <a:gd name="connsiteY9" fmla="*/ 2399621 h 3813050"/>
              <a:gd name="connsiteX10" fmla="*/ 399945 w 10951003"/>
              <a:gd name="connsiteY10" fmla="*/ 2399621 h 3813050"/>
              <a:gd name="connsiteX11" fmla="*/ 0 w 10951003"/>
              <a:gd name="connsiteY11" fmla="*/ 1999676 h 3813050"/>
              <a:gd name="connsiteX12" fmla="*/ 0 w 10951003"/>
              <a:gd name="connsiteY12" fmla="*/ 399945 h 3813050"/>
              <a:gd name="connsiteX13" fmla="*/ 399945 w 10951003"/>
              <a:gd name="connsiteY13" fmla="*/ 0 h 381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1003" h="3813050">
                <a:moveTo>
                  <a:pt x="399945" y="0"/>
                </a:moveTo>
                <a:lnTo>
                  <a:pt x="10551058" y="0"/>
                </a:lnTo>
                <a:cubicBezTo>
                  <a:pt x="10771942" y="0"/>
                  <a:pt x="10951003" y="179061"/>
                  <a:pt x="10951003" y="399945"/>
                </a:cubicBezTo>
                <a:lnTo>
                  <a:pt x="10951003" y="1999676"/>
                </a:lnTo>
                <a:lnTo>
                  <a:pt x="10951002" y="1999682"/>
                </a:lnTo>
                <a:lnTo>
                  <a:pt x="10951002" y="3331223"/>
                </a:lnTo>
                <a:cubicBezTo>
                  <a:pt x="10951002" y="3597329"/>
                  <a:pt x="10735281" y="3813050"/>
                  <a:pt x="10469175" y="3813050"/>
                </a:cubicBezTo>
                <a:lnTo>
                  <a:pt x="8541924" y="3813050"/>
                </a:lnTo>
                <a:cubicBezTo>
                  <a:pt x="8275818" y="3813050"/>
                  <a:pt x="8060097" y="3597329"/>
                  <a:pt x="8060097" y="3331223"/>
                </a:cubicBezTo>
                <a:lnTo>
                  <a:pt x="8060097" y="2399621"/>
                </a:lnTo>
                <a:lnTo>
                  <a:pt x="399945" y="2399621"/>
                </a:lnTo>
                <a:cubicBezTo>
                  <a:pt x="179061" y="2399621"/>
                  <a:pt x="0" y="2220560"/>
                  <a:pt x="0" y="1999676"/>
                </a:cubicBezTo>
                <a:lnTo>
                  <a:pt x="0" y="399945"/>
                </a:lnTo>
                <a:cubicBezTo>
                  <a:pt x="0" y="179061"/>
                  <a:pt x="179061" y="0"/>
                  <a:pt x="399945" y="0"/>
                </a:cubicBezTo>
                <a:close/>
              </a:path>
            </a:pathLst>
          </a:custGeom>
          <a:noFill/>
          <a:ln>
            <a:prstDash val="dash"/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/>
          </a:p>
        </p:txBody>
      </p:sp>
      <p:sp>
        <p:nvSpPr>
          <p:cNvPr id="87" name="Rectangle 86"/>
          <p:cNvSpPr/>
          <p:nvPr/>
        </p:nvSpPr>
        <p:spPr>
          <a:xfrm>
            <a:off x="10009915" y="1694793"/>
            <a:ext cx="1632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≈ E</a:t>
            </a:r>
            <a:r>
              <a:rPr lang="en-US" b="1" dirty="0"/>
              <a:t>CBC-MAC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1187616" y="5914645"/>
                <a:ext cx="306549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𝐼𝑉</m:t>
                      </m:r>
                      <m:r>
                        <a:rPr lang="nb-NO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lit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m:rPr>
                          <m:lit/>
                        </m:rPr>
                        <a:rPr lang="nb-NO" sz="1600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nb-NO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len</m:t>
                          </m:r>
                        </m:e>
                        <m:sub>
                          <m: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sub>
                      </m:sSub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𝐴𝐷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sz="1600" i="1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16" y="5914645"/>
                <a:ext cx="3065492" cy="338554"/>
              </a:xfrm>
              <a:prstGeom prst="rect">
                <a:avLst/>
              </a:prstGeom>
              <a:blipFill rotWithShape="0">
                <a:blip r:embed="rId17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68500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CCM – Counter Mode with CBC-MAC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55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448892" y="1981349"/>
            <a:ext cx="9447708" cy="3170830"/>
            <a:chOff x="1448892" y="1981349"/>
            <a:chExt cx="9447708" cy="31708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ounded Rectangle 3"/>
                <p:cNvSpPr/>
                <p:nvPr/>
              </p:nvSpPr>
              <p:spPr bwMode="auto">
                <a:xfrm flipH="1">
                  <a:off x="4599767" y="3441612"/>
                  <a:ext cx="792043" cy="272479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" name="Rounded 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4599767" y="3441612"/>
                  <a:ext cx="792043" cy="272479"/>
                </a:xfrm>
                <a:prstGeom prst="round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 bwMode="auto">
                <a:xfrm flipH="1">
                  <a:off x="4155628" y="4113873"/>
                  <a:ext cx="458774" cy="428406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4155628" y="4113873"/>
                  <a:ext cx="458774" cy="42840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TextBox 5"/>
            <p:cNvSpPr txBox="1"/>
            <p:nvPr/>
          </p:nvSpPr>
          <p:spPr>
            <a:xfrm flipH="1">
              <a:off x="3006711" y="4174183"/>
              <a:ext cx="9161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/>
                <a:t>ctr+1</a:t>
              </a:r>
            </a:p>
          </p:txBody>
        </p:sp>
        <p:sp>
          <p:nvSpPr>
            <p:cNvPr id="7" name="Flowchart: Or 6"/>
            <p:cNvSpPr/>
            <p:nvPr/>
          </p:nvSpPr>
          <p:spPr bwMode="auto">
            <a:xfrm flipH="1">
              <a:off x="4878877" y="4211293"/>
              <a:ext cx="233824" cy="233566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8" name="Straight Arrow Connector 7"/>
            <p:cNvCxnSpPr>
              <a:stCxn id="6" idx="1"/>
              <a:endCxn id="5" idx="3"/>
            </p:cNvCxnSpPr>
            <p:nvPr/>
          </p:nvCxnSpPr>
          <p:spPr bwMode="auto">
            <a:xfrm>
              <a:off x="3922897" y="4328072"/>
              <a:ext cx="232731" cy="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Arrow Connector 12"/>
            <p:cNvCxnSpPr>
              <a:stCxn id="5" idx="1"/>
              <a:endCxn id="7" idx="6"/>
            </p:cNvCxnSpPr>
            <p:nvPr/>
          </p:nvCxnSpPr>
          <p:spPr bwMode="auto">
            <a:xfrm>
              <a:off x="4614402" y="4328076"/>
              <a:ext cx="264475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Arrow Connector 15"/>
            <p:cNvCxnSpPr>
              <a:endCxn id="7" idx="0"/>
            </p:cNvCxnSpPr>
            <p:nvPr/>
          </p:nvCxnSpPr>
          <p:spPr bwMode="auto">
            <a:xfrm>
              <a:off x="4995789" y="3714092"/>
              <a:ext cx="0" cy="49720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ounded Rectangle 66"/>
                <p:cNvSpPr/>
                <p:nvPr/>
              </p:nvSpPr>
              <p:spPr bwMode="auto">
                <a:xfrm flipH="1">
                  <a:off x="2999399" y="3441612"/>
                  <a:ext cx="792043" cy="272479"/>
                </a:xfrm>
                <a:prstGeom prst="roundRect">
                  <a:avLst/>
                </a:prstGeom>
                <a:solidFill>
                  <a:srgbClr val="F9DB8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7" name="Rounded Rectangle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2999399" y="3441612"/>
                  <a:ext cx="792043" cy="272479"/>
                </a:xfrm>
                <a:prstGeom prst="round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1" name="Elbow Connector 100"/>
            <p:cNvCxnSpPr>
              <a:stCxn id="192" idx="1"/>
              <a:endCxn id="180" idx="6"/>
            </p:cNvCxnSpPr>
            <p:nvPr/>
          </p:nvCxnSpPr>
          <p:spPr bwMode="auto">
            <a:xfrm>
              <a:off x="2074301" y="2195552"/>
              <a:ext cx="1206107" cy="803014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Rounded Rectangle 129"/>
                <p:cNvSpPr/>
                <p:nvPr/>
              </p:nvSpPr>
              <p:spPr bwMode="auto">
                <a:xfrm flipH="1">
                  <a:off x="4599767" y="4879700"/>
                  <a:ext cx="792043" cy="272479"/>
                </a:xfrm>
                <a:prstGeom prst="roundRect">
                  <a:avLst/>
                </a:prstGeom>
                <a:solidFill>
                  <a:schemeClr val="accent6">
                    <a:lumMod val="9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30" name="Rounded Rectangle 1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4599767" y="4879700"/>
                  <a:ext cx="792043" cy="272479"/>
                </a:xfrm>
                <a:prstGeom prst="round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1" name="Straight Arrow Connector 130"/>
            <p:cNvCxnSpPr>
              <a:stCxn id="7" idx="4"/>
            </p:cNvCxnSpPr>
            <p:nvPr/>
          </p:nvCxnSpPr>
          <p:spPr bwMode="auto">
            <a:xfrm>
              <a:off x="4995789" y="4444860"/>
              <a:ext cx="0" cy="43484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Rounded Rectangle 137"/>
                <p:cNvSpPr/>
                <p:nvPr/>
              </p:nvSpPr>
              <p:spPr bwMode="auto">
                <a:xfrm flipH="1">
                  <a:off x="6453649" y="3441612"/>
                  <a:ext cx="792043" cy="272479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38" name="Rounded Rectangle 1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6453649" y="3441612"/>
                  <a:ext cx="792043" cy="272479"/>
                </a:xfrm>
                <a:prstGeom prst="round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Rectangle 138"/>
                <p:cNvSpPr/>
                <p:nvPr/>
              </p:nvSpPr>
              <p:spPr bwMode="auto">
                <a:xfrm flipH="1">
                  <a:off x="6009509" y="4113873"/>
                  <a:ext cx="458774" cy="428406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39" name="Rectangle 1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6009509" y="4113873"/>
                  <a:ext cx="458774" cy="42840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0" name="TextBox 139"/>
            <p:cNvSpPr txBox="1"/>
            <p:nvPr/>
          </p:nvSpPr>
          <p:spPr>
            <a:xfrm flipH="1">
              <a:off x="4847133" y="4174183"/>
              <a:ext cx="9161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/>
                <a:t>ctr+2</a:t>
              </a:r>
            </a:p>
          </p:txBody>
        </p:sp>
        <p:sp>
          <p:nvSpPr>
            <p:cNvPr id="141" name="Flowchart: Or 140"/>
            <p:cNvSpPr/>
            <p:nvPr/>
          </p:nvSpPr>
          <p:spPr bwMode="auto">
            <a:xfrm flipH="1">
              <a:off x="6732758" y="4211293"/>
              <a:ext cx="233824" cy="233566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142" name="Straight Arrow Connector 141"/>
            <p:cNvCxnSpPr>
              <a:stCxn id="140" idx="1"/>
              <a:endCxn id="139" idx="3"/>
            </p:cNvCxnSpPr>
            <p:nvPr/>
          </p:nvCxnSpPr>
          <p:spPr bwMode="auto">
            <a:xfrm>
              <a:off x="5763319" y="4328072"/>
              <a:ext cx="246190" cy="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Arrow Connector 142"/>
            <p:cNvCxnSpPr>
              <a:stCxn id="139" idx="1"/>
              <a:endCxn id="141" idx="6"/>
            </p:cNvCxnSpPr>
            <p:nvPr/>
          </p:nvCxnSpPr>
          <p:spPr bwMode="auto">
            <a:xfrm>
              <a:off x="6468283" y="4328076"/>
              <a:ext cx="264475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Arrow Connector 143"/>
            <p:cNvCxnSpPr>
              <a:endCxn id="141" idx="0"/>
            </p:cNvCxnSpPr>
            <p:nvPr/>
          </p:nvCxnSpPr>
          <p:spPr bwMode="auto">
            <a:xfrm>
              <a:off x="6849670" y="3714092"/>
              <a:ext cx="0" cy="49720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Rounded Rectangle 144"/>
                <p:cNvSpPr/>
                <p:nvPr/>
              </p:nvSpPr>
              <p:spPr bwMode="auto">
                <a:xfrm flipH="1">
                  <a:off x="6453649" y="4879700"/>
                  <a:ext cx="792043" cy="272479"/>
                </a:xfrm>
                <a:prstGeom prst="roundRect">
                  <a:avLst/>
                </a:prstGeom>
                <a:solidFill>
                  <a:schemeClr val="accent6">
                    <a:lumMod val="9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45" name="Rounded Rectangle 1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6453649" y="4879700"/>
                  <a:ext cx="792043" cy="272479"/>
                </a:xfrm>
                <a:prstGeom prst="round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6" name="Straight Arrow Connector 145"/>
            <p:cNvCxnSpPr>
              <a:stCxn id="141" idx="4"/>
            </p:cNvCxnSpPr>
            <p:nvPr/>
          </p:nvCxnSpPr>
          <p:spPr bwMode="auto">
            <a:xfrm>
              <a:off x="6849670" y="4444860"/>
              <a:ext cx="0" cy="43484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Rounded Rectangle 146"/>
                <p:cNvSpPr/>
                <p:nvPr/>
              </p:nvSpPr>
              <p:spPr bwMode="auto">
                <a:xfrm flipH="1">
                  <a:off x="8310875" y="3441612"/>
                  <a:ext cx="792043" cy="272479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47" name="Rounded Rectangle 1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8310875" y="3441612"/>
                  <a:ext cx="792043" cy="272479"/>
                </a:xfrm>
                <a:prstGeom prst="round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Rectangle 147"/>
                <p:cNvSpPr/>
                <p:nvPr/>
              </p:nvSpPr>
              <p:spPr bwMode="auto">
                <a:xfrm flipH="1">
                  <a:off x="7859697" y="4113873"/>
                  <a:ext cx="458774" cy="428406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48" name="Rectangle 1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7859697" y="4113873"/>
                  <a:ext cx="458774" cy="428406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0" name="TextBox 149"/>
            <p:cNvSpPr txBox="1"/>
            <p:nvPr/>
          </p:nvSpPr>
          <p:spPr>
            <a:xfrm flipH="1">
              <a:off x="6936662" y="4174183"/>
              <a:ext cx="7068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/>
                <a:t>ctr+3</a:t>
              </a:r>
            </a:p>
          </p:txBody>
        </p:sp>
        <p:sp>
          <p:nvSpPr>
            <p:cNvPr id="151" name="Flowchart: Or 150"/>
            <p:cNvSpPr/>
            <p:nvPr/>
          </p:nvSpPr>
          <p:spPr bwMode="auto">
            <a:xfrm flipH="1">
              <a:off x="8589984" y="4211293"/>
              <a:ext cx="233824" cy="233566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152" name="Straight Arrow Connector 151"/>
            <p:cNvCxnSpPr>
              <a:stCxn id="150" idx="1"/>
              <a:endCxn id="148" idx="3"/>
            </p:cNvCxnSpPr>
            <p:nvPr/>
          </p:nvCxnSpPr>
          <p:spPr bwMode="auto">
            <a:xfrm>
              <a:off x="7643482" y="4328072"/>
              <a:ext cx="216215" cy="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3" name="Straight Arrow Connector 152"/>
            <p:cNvCxnSpPr>
              <a:stCxn id="148" idx="1"/>
              <a:endCxn id="151" idx="6"/>
            </p:cNvCxnSpPr>
            <p:nvPr/>
          </p:nvCxnSpPr>
          <p:spPr bwMode="auto">
            <a:xfrm>
              <a:off x="8318472" y="4328076"/>
              <a:ext cx="271512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" name="Straight Arrow Connector 153"/>
            <p:cNvCxnSpPr>
              <a:endCxn id="151" idx="0"/>
            </p:cNvCxnSpPr>
            <p:nvPr/>
          </p:nvCxnSpPr>
          <p:spPr bwMode="auto">
            <a:xfrm>
              <a:off x="8706896" y="3714092"/>
              <a:ext cx="0" cy="49720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Rounded Rectangle 154"/>
                <p:cNvSpPr/>
                <p:nvPr/>
              </p:nvSpPr>
              <p:spPr bwMode="auto">
                <a:xfrm flipH="1">
                  <a:off x="8310875" y="4879700"/>
                  <a:ext cx="792043" cy="272479"/>
                </a:xfrm>
                <a:prstGeom prst="roundRect">
                  <a:avLst/>
                </a:prstGeom>
                <a:solidFill>
                  <a:schemeClr val="accent6">
                    <a:lumMod val="9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55" name="Rounded Rectangle 1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8310875" y="4879700"/>
                  <a:ext cx="792043" cy="272479"/>
                </a:xfrm>
                <a:prstGeom prst="round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6" name="Straight Arrow Connector 155"/>
            <p:cNvCxnSpPr>
              <a:stCxn id="151" idx="4"/>
            </p:cNvCxnSpPr>
            <p:nvPr/>
          </p:nvCxnSpPr>
          <p:spPr bwMode="auto">
            <a:xfrm>
              <a:off x="8706896" y="4444860"/>
              <a:ext cx="0" cy="43484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Rounded Rectangle 156"/>
                <p:cNvSpPr/>
                <p:nvPr/>
              </p:nvSpPr>
              <p:spPr bwMode="auto">
                <a:xfrm flipH="1">
                  <a:off x="1448892" y="3441612"/>
                  <a:ext cx="792043" cy="272479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57" name="Rounded Rectangle 1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1448892" y="3441612"/>
                  <a:ext cx="792043" cy="272479"/>
                </a:xfrm>
                <a:prstGeom prst="round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8" name="Flowchart: Or 157"/>
            <p:cNvSpPr/>
            <p:nvPr/>
          </p:nvSpPr>
          <p:spPr bwMode="auto">
            <a:xfrm flipH="1">
              <a:off x="4882177" y="2884434"/>
              <a:ext cx="228490" cy="233566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159" name="Straight Arrow Connector 158"/>
            <p:cNvCxnSpPr>
              <a:endCxn id="158" idx="4"/>
            </p:cNvCxnSpPr>
            <p:nvPr/>
          </p:nvCxnSpPr>
          <p:spPr bwMode="auto">
            <a:xfrm flipV="1">
              <a:off x="4995789" y="3118000"/>
              <a:ext cx="633" cy="32361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4" name="Rectangle 163"/>
                <p:cNvSpPr/>
                <p:nvPr/>
              </p:nvSpPr>
              <p:spPr bwMode="auto">
                <a:xfrm flipH="1">
                  <a:off x="4766402" y="1986073"/>
                  <a:ext cx="458774" cy="428406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64" name="Rectangle 16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4766402" y="1986073"/>
                  <a:ext cx="458774" cy="428406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5" name="Straight Arrow Connector 164"/>
            <p:cNvCxnSpPr>
              <a:stCxn id="158" idx="0"/>
              <a:endCxn id="164" idx="2"/>
            </p:cNvCxnSpPr>
            <p:nvPr/>
          </p:nvCxnSpPr>
          <p:spPr bwMode="auto">
            <a:xfrm flipH="1" flipV="1">
              <a:off x="4995789" y="2414480"/>
              <a:ext cx="633" cy="46995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8" name="Flowchart: Or 167"/>
            <p:cNvSpPr/>
            <p:nvPr/>
          </p:nvSpPr>
          <p:spPr bwMode="auto">
            <a:xfrm flipH="1">
              <a:off x="6736058" y="2884434"/>
              <a:ext cx="228490" cy="233566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169" name="Straight Arrow Connector 168"/>
            <p:cNvCxnSpPr>
              <a:endCxn id="168" idx="4"/>
            </p:cNvCxnSpPr>
            <p:nvPr/>
          </p:nvCxnSpPr>
          <p:spPr bwMode="auto">
            <a:xfrm flipV="1">
              <a:off x="6849670" y="3118000"/>
              <a:ext cx="633" cy="32361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0" name="Rectangle 169"/>
                <p:cNvSpPr/>
                <p:nvPr/>
              </p:nvSpPr>
              <p:spPr bwMode="auto">
                <a:xfrm flipH="1">
                  <a:off x="6620283" y="1986073"/>
                  <a:ext cx="458774" cy="428406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70" name="Rectangle 1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6620283" y="1986073"/>
                  <a:ext cx="458774" cy="428406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1" name="Straight Arrow Connector 170"/>
            <p:cNvCxnSpPr>
              <a:stCxn id="168" idx="0"/>
              <a:endCxn id="170" idx="2"/>
            </p:cNvCxnSpPr>
            <p:nvPr/>
          </p:nvCxnSpPr>
          <p:spPr bwMode="auto">
            <a:xfrm flipH="1" flipV="1">
              <a:off x="6849670" y="2414480"/>
              <a:ext cx="633" cy="46995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3" name="Flowchart: Or 172"/>
            <p:cNvSpPr/>
            <p:nvPr/>
          </p:nvSpPr>
          <p:spPr bwMode="auto">
            <a:xfrm flipH="1">
              <a:off x="8593284" y="2884434"/>
              <a:ext cx="228490" cy="233566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174" name="Straight Arrow Connector 173"/>
            <p:cNvCxnSpPr>
              <a:endCxn id="173" idx="4"/>
            </p:cNvCxnSpPr>
            <p:nvPr/>
          </p:nvCxnSpPr>
          <p:spPr bwMode="auto">
            <a:xfrm flipV="1">
              <a:off x="8706896" y="3118000"/>
              <a:ext cx="633" cy="32361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5" name="Rectangle 174"/>
                <p:cNvSpPr/>
                <p:nvPr/>
              </p:nvSpPr>
              <p:spPr bwMode="auto">
                <a:xfrm flipH="1">
                  <a:off x="8477509" y="1986073"/>
                  <a:ext cx="458774" cy="428406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75" name="Rectangle 17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8477509" y="1986073"/>
                  <a:ext cx="458774" cy="428406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6" name="Straight Arrow Connector 175"/>
            <p:cNvCxnSpPr>
              <a:stCxn id="173" idx="0"/>
              <a:endCxn id="175" idx="2"/>
            </p:cNvCxnSpPr>
            <p:nvPr/>
          </p:nvCxnSpPr>
          <p:spPr bwMode="auto">
            <a:xfrm flipH="1" flipV="1">
              <a:off x="8706896" y="2414480"/>
              <a:ext cx="633" cy="46995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0" name="Flowchart: Or 179"/>
            <p:cNvSpPr/>
            <p:nvPr/>
          </p:nvSpPr>
          <p:spPr bwMode="auto">
            <a:xfrm flipH="1">
              <a:off x="3280407" y="2881783"/>
              <a:ext cx="228490" cy="233566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181" name="Straight Arrow Connector 180"/>
            <p:cNvCxnSpPr>
              <a:endCxn id="180" idx="4"/>
            </p:cNvCxnSpPr>
            <p:nvPr/>
          </p:nvCxnSpPr>
          <p:spPr bwMode="auto">
            <a:xfrm flipH="1" flipV="1">
              <a:off x="3394653" y="3115349"/>
              <a:ext cx="768" cy="32626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2" name="Rectangle 181"/>
                <p:cNvSpPr/>
                <p:nvPr/>
              </p:nvSpPr>
              <p:spPr bwMode="auto">
                <a:xfrm flipH="1">
                  <a:off x="3165265" y="1981349"/>
                  <a:ext cx="458774" cy="428406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82" name="Rectangle 18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3165265" y="1981349"/>
                  <a:ext cx="458774" cy="42840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3" name="Straight Arrow Connector 182"/>
            <p:cNvCxnSpPr>
              <a:stCxn id="180" idx="0"/>
              <a:endCxn id="182" idx="2"/>
            </p:cNvCxnSpPr>
            <p:nvPr/>
          </p:nvCxnSpPr>
          <p:spPr bwMode="auto">
            <a:xfrm flipV="1">
              <a:off x="3394653" y="2409755"/>
              <a:ext cx="0" cy="47202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0" name="Straight Arrow Connector 189"/>
            <p:cNvCxnSpPr>
              <a:endCxn id="192" idx="2"/>
            </p:cNvCxnSpPr>
            <p:nvPr/>
          </p:nvCxnSpPr>
          <p:spPr bwMode="auto">
            <a:xfrm flipV="1">
              <a:off x="1844914" y="2409755"/>
              <a:ext cx="0" cy="103185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2" name="Rectangle 191"/>
                <p:cNvSpPr/>
                <p:nvPr/>
              </p:nvSpPr>
              <p:spPr bwMode="auto">
                <a:xfrm flipH="1">
                  <a:off x="1615527" y="1981349"/>
                  <a:ext cx="458774" cy="428406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92" name="Rectangle 1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1615527" y="1981349"/>
                  <a:ext cx="458774" cy="42840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8" name="Elbow Connector 197"/>
            <p:cNvCxnSpPr>
              <a:stCxn id="182" idx="1"/>
              <a:endCxn id="158" idx="6"/>
            </p:cNvCxnSpPr>
            <p:nvPr/>
          </p:nvCxnSpPr>
          <p:spPr bwMode="auto">
            <a:xfrm>
              <a:off x="3624040" y="2195552"/>
              <a:ext cx="1258137" cy="805665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1" name="Elbow Connector 200"/>
            <p:cNvCxnSpPr>
              <a:stCxn id="164" idx="1"/>
              <a:endCxn id="168" idx="6"/>
            </p:cNvCxnSpPr>
            <p:nvPr/>
          </p:nvCxnSpPr>
          <p:spPr bwMode="auto">
            <a:xfrm>
              <a:off x="5225176" y="2200276"/>
              <a:ext cx="1510882" cy="800941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5" name="Elbow Connector 204"/>
            <p:cNvCxnSpPr>
              <a:stCxn id="170" idx="1"/>
              <a:endCxn id="173" idx="6"/>
            </p:cNvCxnSpPr>
            <p:nvPr/>
          </p:nvCxnSpPr>
          <p:spPr bwMode="auto">
            <a:xfrm>
              <a:off x="7079058" y="2200276"/>
              <a:ext cx="1514227" cy="800941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" name="Rectangle 207"/>
                <p:cNvSpPr/>
                <p:nvPr/>
              </p:nvSpPr>
              <p:spPr bwMode="auto">
                <a:xfrm flipH="1">
                  <a:off x="9579443" y="4113873"/>
                  <a:ext cx="458774" cy="428406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08" name="Rectangle 20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9579443" y="4113873"/>
                  <a:ext cx="458774" cy="428406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9" name="TextBox 208"/>
            <p:cNvSpPr txBox="1"/>
            <p:nvPr/>
          </p:nvSpPr>
          <p:spPr>
            <a:xfrm flipH="1">
              <a:off x="8543199" y="4174183"/>
              <a:ext cx="7842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err="1"/>
                <a:t>ctr</a:t>
              </a:r>
              <a:endParaRPr lang="en-US" sz="1400" dirty="0"/>
            </a:p>
          </p:txBody>
        </p:sp>
        <p:sp>
          <p:nvSpPr>
            <p:cNvPr id="210" name="Flowchart: Or 209"/>
            <p:cNvSpPr/>
            <p:nvPr/>
          </p:nvSpPr>
          <p:spPr bwMode="auto">
            <a:xfrm flipH="1">
              <a:off x="10383666" y="4211289"/>
              <a:ext cx="233824" cy="233566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211" name="Straight Arrow Connector 210"/>
            <p:cNvCxnSpPr>
              <a:stCxn id="209" idx="1"/>
              <a:endCxn id="208" idx="3"/>
            </p:cNvCxnSpPr>
            <p:nvPr/>
          </p:nvCxnSpPr>
          <p:spPr bwMode="auto">
            <a:xfrm>
              <a:off x="9327479" y="4328072"/>
              <a:ext cx="251964" cy="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2" name="Straight Arrow Connector 211"/>
            <p:cNvCxnSpPr>
              <a:stCxn id="208" idx="1"/>
              <a:endCxn id="210" idx="6"/>
            </p:cNvCxnSpPr>
            <p:nvPr/>
          </p:nvCxnSpPr>
          <p:spPr bwMode="auto">
            <a:xfrm flipV="1">
              <a:off x="10038218" y="4328072"/>
              <a:ext cx="345448" cy="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3" name="Rounded Rectangle 212"/>
                <p:cNvSpPr/>
                <p:nvPr/>
              </p:nvSpPr>
              <p:spPr bwMode="auto">
                <a:xfrm flipH="1">
                  <a:off x="10104557" y="4879700"/>
                  <a:ext cx="792043" cy="272479"/>
                </a:xfrm>
                <a:prstGeom prst="roundRect">
                  <a:avLst/>
                </a:prstGeom>
                <a:solidFill>
                  <a:schemeClr val="accent6">
                    <a:lumMod val="9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13" name="Rounded Rectangle 2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10104557" y="4879700"/>
                  <a:ext cx="792043" cy="272479"/>
                </a:xfrm>
                <a:prstGeom prst="round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4" name="Straight Arrow Connector 213"/>
            <p:cNvCxnSpPr>
              <a:stCxn id="210" idx="4"/>
            </p:cNvCxnSpPr>
            <p:nvPr/>
          </p:nvCxnSpPr>
          <p:spPr bwMode="auto">
            <a:xfrm>
              <a:off x="10500578" y="4444855"/>
              <a:ext cx="0" cy="43484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3" name="Curved Connector 242"/>
            <p:cNvCxnSpPr>
              <a:stCxn id="175" idx="1"/>
              <a:endCxn id="210" idx="0"/>
            </p:cNvCxnSpPr>
            <p:nvPr/>
          </p:nvCxnSpPr>
          <p:spPr bwMode="auto">
            <a:xfrm>
              <a:off x="8936283" y="2200276"/>
              <a:ext cx="1564295" cy="2011013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" name="TextBox 245"/>
                <p:cNvSpPr txBox="1"/>
                <p:nvPr/>
              </p:nvSpPr>
              <p:spPr>
                <a:xfrm>
                  <a:off x="10160240" y="2838448"/>
                  <a:ext cx="28963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46" name="TextBox 2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60240" y="2838448"/>
                  <a:ext cx="289637" cy="307777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1187616" y="5914645"/>
                <a:ext cx="306549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𝐼𝑉</m:t>
                      </m:r>
                      <m:r>
                        <a:rPr lang="nb-NO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lit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m:rPr>
                          <m:lit/>
                        </m:rPr>
                        <a:rPr lang="nb-NO" sz="1600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nb-NO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len</m:t>
                          </m:r>
                        </m:e>
                        <m:sub>
                          <m: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sub>
                      </m:sSub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𝐴𝐷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sz="1600" i="1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16" y="5914645"/>
                <a:ext cx="3065492" cy="338554"/>
              </a:xfrm>
              <a:prstGeom prst="rect">
                <a:avLst/>
              </a:prstGeom>
              <a:blipFill rotWithShape="0">
                <a:blip r:embed="rId16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1168566" y="5576091"/>
                <a:ext cx="169405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/>
                  <a:t>ctr </a:t>
                </a:r>
                <a14:m>
                  <m:oMath xmlns:m="http://schemas.openxmlformats.org/officeDocument/2006/math">
                    <m:r>
                      <a:rPr lang="nb-NO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b-NO" sz="160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nb-NO" sz="16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lit/>
                      </m:rPr>
                      <a:rPr lang="nb-NO" sz="1600" i="1">
                        <a:latin typeface="Cambria Math" panose="02040503050406030204" pitchFamily="18" charset="0"/>
                      </a:rPr>
                      <m:t>||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𝑁</m:t>
                    </m:r>
                    <m:r>
                      <m:rPr>
                        <m:lit/>
                      </m:rPr>
                      <a:rPr lang="nb-NO" sz="1600" i="1">
                        <a:latin typeface="Cambria Math" panose="02040503050406030204" pitchFamily="18" charset="0"/>
                      </a:rPr>
                      <m:t>||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566" y="5576091"/>
                <a:ext cx="1694053" cy="338554"/>
              </a:xfrm>
              <a:prstGeom prst="rect">
                <a:avLst/>
              </a:prstGeom>
              <a:blipFill rotWithShape="0">
                <a:blip r:embed="rId17"/>
                <a:stretch>
                  <a:fillRect l="-2158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43848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CCM – properties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623391" y="1202597"/>
                <a:ext cx="11137237" cy="5068415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b="1" dirty="0"/>
                  <a:t>Theorem: </a:t>
                </a:r>
                <a:r>
                  <a:rPr lang="en-US" sz="1800" dirty="0"/>
                  <a:t>AE secure if </a:t>
                </a:r>
                <a14:m>
                  <m:oMath xmlns:m="http://schemas.openxmlformats.org/officeDocument/2006/math">
                    <m:r>
                      <a:rPr lang="nb-NO" sz="18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1800" b="1" dirty="0"/>
                  <a:t> </a:t>
                </a:r>
                <a:r>
                  <a:rPr lang="en-US" sz="1800" dirty="0"/>
                  <a:t>is a secure PRF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Slow; needs 2 block cipher </a:t>
                </a:r>
                <a:br>
                  <a:rPr lang="en-US" sz="1800" dirty="0"/>
                </a:br>
                <a:r>
                  <a:rPr lang="en-US" sz="1800" dirty="0"/>
                  <a:t>calls per message block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Sequential; not online</a:t>
                </a:r>
                <a:br>
                  <a:rPr lang="en-US" sz="1800" dirty="0"/>
                </a:b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Clunky message encoding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Royalty-free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Designed specifically as an alternative </a:t>
                </a:r>
                <a:br>
                  <a:rPr lang="en-US" sz="1600" dirty="0"/>
                </a:br>
                <a:r>
                  <a:rPr lang="en-US" sz="1600" dirty="0"/>
                  <a:t>to OCB for use in </a:t>
                </a:r>
                <a:r>
                  <a:rPr lang="en-US" sz="1600" dirty="0" err="1"/>
                  <a:t>WiFi</a:t>
                </a:r>
                <a:r>
                  <a:rPr lang="en-US" sz="1600" dirty="0"/>
                  <a:t> (WPA2)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Widely used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Default encryption algorithm in WPA2</a:t>
                </a:r>
              </a:p>
              <a:p>
                <a:pPr marL="474663" lvl="1" indent="0"/>
                <a:endParaRPr lang="en-US" sz="16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391" y="1202597"/>
                <a:ext cx="11137237" cy="5068415"/>
              </a:xfrm>
              <a:blipFill rotWithShape="0">
                <a:blip r:embed="rId2"/>
                <a:stretch>
                  <a:fillRect l="-328" t="-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453690" y="1742939"/>
                <a:ext cx="631507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MS PGothic" panose="020B0600070205080204" pitchFamily="34" charset="-128"/>
                    <a:ea typeface="MS PGothic" panose="020B0600070205080204" pitchFamily="34" charset="-128"/>
                  </a:rPr>
                  <a:t>‟ CCM </a:t>
                </a:r>
                <a:r>
                  <a:rPr lang="en-US" dirty="0"/>
                  <a:t>is the 1989 Volvo station wagon of AEAD modes. </a:t>
                </a:r>
              </a:p>
              <a:p>
                <a:r>
                  <a:rPr lang="en-US" dirty="0"/>
                  <a:t>   It’ll get you to your destination reliably, just not in a hurry.</a:t>
                </a:r>
                <a:r>
                  <a:rPr lang="en-US" dirty="0">
                    <a:latin typeface="MS PGothic" panose="020B0600070205080204" pitchFamily="34" charset="-128"/>
                    <a:ea typeface="MS PGothic" panose="020B0600070205080204" pitchFamily="34" charset="-128"/>
                  </a:rPr>
                  <a:t>”</a:t>
                </a:r>
              </a:p>
              <a:p>
                <a:endParaRPr lang="en-US" dirty="0">
                  <a:latin typeface="MS PGothic" panose="020B0600070205080204" pitchFamily="34" charset="-128"/>
                  <a:ea typeface="MS PGothic" panose="020B0600070205080204" pitchFamily="34" charset="-128"/>
                </a:endParaRPr>
              </a:p>
              <a:p>
                <a:pPr algn="r"/>
                <a:r>
                  <a:rPr lang="en-US" dirty="0">
                    <a:latin typeface="MS PGothic" panose="020B0600070205080204" pitchFamily="34" charset="-128"/>
                    <a:ea typeface="MS PGothic" panose="020B0600070205080204" pitchFamily="34" charset="-128"/>
                  </a:rPr>
                  <a:t>Matthew Green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  </m:t>
                    </m:r>
                  </m:oMath>
                </a14:m>
                <a:r>
                  <a:rPr lang="en-US" dirty="0">
                    <a:latin typeface="MS PGothic" panose="020B0600070205080204" pitchFamily="34" charset="-128"/>
                    <a:ea typeface="MS PGothic" panose="020B0600070205080204" pitchFamily="34" charset="-128"/>
                  </a:rPr>
                  <a:t>    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3690" y="1742939"/>
                <a:ext cx="6315074" cy="1200329"/>
              </a:xfrm>
              <a:prstGeom prst="rect">
                <a:avLst/>
              </a:prstGeom>
              <a:blipFill rotWithShape="0">
                <a:blip r:embed="rId3"/>
                <a:stretch>
                  <a:fillRect l="-869" t="-4061" b="-6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6050575" y="3391102"/>
            <a:ext cx="5304610" cy="2050760"/>
            <a:chOff x="6050575" y="3391102"/>
            <a:chExt cx="5304610" cy="2050760"/>
          </a:xfrm>
        </p:grpSpPr>
        <p:grpSp>
          <p:nvGrpSpPr>
            <p:cNvPr id="71" name="Group 70"/>
            <p:cNvGrpSpPr/>
            <p:nvPr/>
          </p:nvGrpSpPr>
          <p:grpSpPr>
            <a:xfrm>
              <a:off x="6050575" y="3391102"/>
              <a:ext cx="5304610" cy="1780328"/>
              <a:chOff x="6058847" y="3790073"/>
              <a:chExt cx="5304610" cy="17803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Rounded Rectangle 7"/>
                  <p:cNvSpPr/>
                  <p:nvPr/>
                </p:nvSpPr>
                <p:spPr bwMode="auto">
                  <a:xfrm flipH="1">
                    <a:off x="7827971" y="4609968"/>
                    <a:ext cx="444709" cy="152989"/>
                  </a:xfrm>
                  <a:prstGeom prst="round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b-NO" sz="7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7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nb-NO" sz="7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7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700" dirty="0"/>
                  </a:p>
                </p:txBody>
              </p:sp>
            </mc:Choice>
            <mc:Fallback xmlns="">
              <p:sp>
                <p:nvSpPr>
                  <p:cNvPr id="8" name="Rounded Rectangle 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flipH="1">
                    <a:off x="7827971" y="4609968"/>
                    <a:ext cx="444709" cy="152989"/>
                  </a:xfrm>
                  <a:prstGeom prst="round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Rectangle 8"/>
                  <p:cNvSpPr/>
                  <p:nvPr/>
                </p:nvSpPr>
                <p:spPr bwMode="auto">
                  <a:xfrm flipH="1">
                    <a:off x="7578600" y="4987423"/>
                    <a:ext cx="257588" cy="240537"/>
                  </a:xfrm>
                  <a:prstGeom prst="rect">
                    <a:avLst/>
                  </a:prstGeom>
                  <a:solidFill>
                    <a:srgbClr val="FCEDC8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7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sz="7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7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nb-NO" sz="7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oMath>
                      </m:oMathPara>
                    </a14:m>
                    <a:endParaRPr lang="en-US" sz="700" dirty="0"/>
                  </a:p>
                </p:txBody>
              </p:sp>
            </mc:Choice>
            <mc:Fallback xmlns="">
              <p:sp>
                <p:nvSpPr>
                  <p:cNvPr id="9" name="Rectangle 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flipH="1">
                    <a:off x="7578600" y="4987423"/>
                    <a:ext cx="257588" cy="240537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" name="TextBox 9"/>
              <p:cNvSpPr txBox="1"/>
              <p:nvPr/>
            </p:nvSpPr>
            <p:spPr>
              <a:xfrm flipH="1">
                <a:off x="6933516" y="5007107"/>
                <a:ext cx="514411" cy="20005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700" dirty="0"/>
                  <a:t>ctr+1</a:t>
                </a:r>
              </a:p>
            </p:txBody>
          </p:sp>
          <p:sp>
            <p:nvSpPr>
              <p:cNvPr id="11" name="Flowchart: Or 10"/>
              <p:cNvSpPr/>
              <p:nvPr/>
            </p:nvSpPr>
            <p:spPr bwMode="auto">
              <a:xfrm flipH="1">
                <a:off x="7984683" y="5042121"/>
                <a:ext cx="131285" cy="131140"/>
              </a:xfrm>
              <a:prstGeom prst="flowChartOr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700" b="0" i="1">
                  <a:latin typeface="Cambria Math" panose="02040503050406030204" pitchFamily="18" charset="0"/>
                </a:endParaRPr>
              </a:p>
            </p:txBody>
          </p:sp>
          <p:cxnSp>
            <p:nvCxnSpPr>
              <p:cNvPr id="12" name="Straight Arrow Connector 11"/>
              <p:cNvCxnSpPr>
                <a:stCxn id="10" idx="1"/>
                <a:endCxn id="9" idx="3"/>
              </p:cNvCxnSpPr>
              <p:nvPr/>
            </p:nvCxnSpPr>
            <p:spPr bwMode="auto">
              <a:xfrm>
                <a:off x="7447927" y="5107135"/>
                <a:ext cx="130673" cy="55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" name="Straight Arrow Connector 12"/>
              <p:cNvCxnSpPr>
                <a:stCxn id="9" idx="1"/>
                <a:endCxn id="11" idx="6"/>
              </p:cNvCxnSpPr>
              <p:nvPr/>
            </p:nvCxnSpPr>
            <p:spPr bwMode="auto">
              <a:xfrm>
                <a:off x="7836188" y="5107691"/>
                <a:ext cx="148495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" name="Straight Arrow Connector 13"/>
              <p:cNvCxnSpPr/>
              <p:nvPr/>
            </p:nvCxnSpPr>
            <p:spPr bwMode="auto">
              <a:xfrm>
                <a:off x="8050325" y="4762957"/>
                <a:ext cx="0" cy="279164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Rounded Rectangle 14"/>
                  <p:cNvSpPr/>
                  <p:nvPr/>
                </p:nvSpPr>
                <p:spPr bwMode="auto">
                  <a:xfrm flipH="1">
                    <a:off x="6929411" y="4609968"/>
                    <a:ext cx="444709" cy="152989"/>
                  </a:xfrm>
                  <a:prstGeom prst="roundRect">
                    <a:avLst/>
                  </a:prstGeom>
                  <a:solidFill>
                    <a:srgbClr val="F9DB8F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b-NO" sz="7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7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nb-NO" sz="7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nb-NO" sz="7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700" dirty="0"/>
                  </a:p>
                </p:txBody>
              </p:sp>
            </mc:Choice>
            <mc:Fallback xmlns="">
              <p:sp>
                <p:nvSpPr>
                  <p:cNvPr id="15" name="Rounded Rectangle 1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flipH="1">
                    <a:off x="6929411" y="4609968"/>
                    <a:ext cx="444709" cy="152989"/>
                  </a:xfrm>
                  <a:prstGeom prst="round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Elbow Connector 15"/>
              <p:cNvCxnSpPr>
                <a:stCxn id="55" idx="1"/>
                <a:endCxn id="50" idx="6"/>
              </p:cNvCxnSpPr>
              <p:nvPr/>
            </p:nvCxnSpPr>
            <p:spPr bwMode="auto">
              <a:xfrm>
                <a:off x="6409996" y="3910342"/>
                <a:ext cx="677194" cy="450869"/>
              </a:xfrm>
              <a:prstGeom prst="bentConnector3">
                <a:avLst>
                  <a:gd name="adj1" fmla="val 50000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Rounded Rectangle 16"/>
                  <p:cNvSpPr/>
                  <p:nvPr/>
                </p:nvSpPr>
                <p:spPr bwMode="auto">
                  <a:xfrm flipH="1">
                    <a:off x="7827971" y="5417412"/>
                    <a:ext cx="444709" cy="152989"/>
                  </a:xfrm>
                  <a:prstGeom prst="roundRect">
                    <a:avLst/>
                  </a:prstGeom>
                  <a:solidFill>
                    <a:schemeClr val="accent6">
                      <a:lumMod val="90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b-NO" sz="7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7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nb-NO" sz="7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nb-NO" sz="7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700" dirty="0"/>
                  </a:p>
                </p:txBody>
              </p:sp>
            </mc:Choice>
            <mc:Fallback xmlns="">
              <p:sp>
                <p:nvSpPr>
                  <p:cNvPr id="17" name="Rounded Rectangle 1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flipH="1">
                    <a:off x="7827971" y="5417412"/>
                    <a:ext cx="444709" cy="152989"/>
                  </a:xfrm>
                  <a:prstGeom prst="round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8" name="Straight Arrow Connector 17"/>
              <p:cNvCxnSpPr>
                <a:stCxn id="11" idx="4"/>
              </p:cNvCxnSpPr>
              <p:nvPr/>
            </p:nvCxnSpPr>
            <p:spPr bwMode="auto">
              <a:xfrm>
                <a:off x="8050325" y="5173262"/>
                <a:ext cx="0" cy="244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Rounded Rectangle 18"/>
                  <p:cNvSpPr/>
                  <p:nvPr/>
                </p:nvSpPr>
                <p:spPr bwMode="auto">
                  <a:xfrm flipH="1">
                    <a:off x="8868871" y="4609968"/>
                    <a:ext cx="444709" cy="152989"/>
                  </a:xfrm>
                  <a:prstGeom prst="round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b-NO" sz="7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7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nb-NO" sz="7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7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700" dirty="0"/>
                  </a:p>
                </p:txBody>
              </p:sp>
            </mc:Choice>
            <mc:Fallback xmlns="">
              <p:sp>
                <p:nvSpPr>
                  <p:cNvPr id="19" name="Rounded Rectangle 1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flipH="1">
                    <a:off x="8868871" y="4609968"/>
                    <a:ext cx="444709" cy="152989"/>
                  </a:xfrm>
                  <a:prstGeom prst="round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 bwMode="auto">
                  <a:xfrm flipH="1">
                    <a:off x="8619499" y="4987423"/>
                    <a:ext cx="257588" cy="240537"/>
                  </a:xfrm>
                  <a:prstGeom prst="rect">
                    <a:avLst/>
                  </a:prstGeom>
                  <a:solidFill>
                    <a:srgbClr val="FCEDC8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7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sz="7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7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nb-NO" sz="7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oMath>
                      </m:oMathPara>
                    </a14:m>
                    <a:endParaRPr lang="en-US" sz="700" dirty="0"/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flipH="1">
                    <a:off x="8619499" y="4987423"/>
                    <a:ext cx="257588" cy="240537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" name="TextBox 20"/>
              <p:cNvSpPr txBox="1"/>
              <p:nvPr/>
            </p:nvSpPr>
            <p:spPr>
              <a:xfrm flipH="1">
                <a:off x="7966859" y="5007107"/>
                <a:ext cx="514411" cy="20005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700" dirty="0"/>
                  <a:t>ctr+2</a:t>
                </a:r>
              </a:p>
            </p:txBody>
          </p:sp>
          <p:sp>
            <p:nvSpPr>
              <p:cNvPr id="22" name="Flowchart: Or 21"/>
              <p:cNvSpPr/>
              <p:nvPr/>
            </p:nvSpPr>
            <p:spPr bwMode="auto">
              <a:xfrm flipH="1">
                <a:off x="9025582" y="5042121"/>
                <a:ext cx="131285" cy="131140"/>
              </a:xfrm>
              <a:prstGeom prst="flowChartOr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700" b="0" i="1">
                  <a:latin typeface="Cambria Math" panose="02040503050406030204" pitchFamily="18" charset="0"/>
                </a:endParaRPr>
              </a:p>
            </p:txBody>
          </p:sp>
          <p:cxnSp>
            <p:nvCxnSpPr>
              <p:cNvPr id="23" name="Straight Arrow Connector 22"/>
              <p:cNvCxnSpPr>
                <a:stCxn id="21" idx="1"/>
                <a:endCxn id="20" idx="3"/>
              </p:cNvCxnSpPr>
              <p:nvPr/>
            </p:nvCxnSpPr>
            <p:spPr bwMode="auto">
              <a:xfrm>
                <a:off x="8481270" y="5107135"/>
                <a:ext cx="138229" cy="55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" name="Straight Arrow Connector 23"/>
              <p:cNvCxnSpPr>
                <a:stCxn id="20" idx="1"/>
                <a:endCxn id="22" idx="6"/>
              </p:cNvCxnSpPr>
              <p:nvPr/>
            </p:nvCxnSpPr>
            <p:spPr bwMode="auto">
              <a:xfrm>
                <a:off x="8877087" y="5107691"/>
                <a:ext cx="148495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" name="Straight Arrow Connector 24"/>
              <p:cNvCxnSpPr/>
              <p:nvPr/>
            </p:nvCxnSpPr>
            <p:spPr bwMode="auto">
              <a:xfrm>
                <a:off x="9091225" y="4762957"/>
                <a:ext cx="0" cy="279164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Rounded Rectangle 25"/>
                  <p:cNvSpPr/>
                  <p:nvPr/>
                </p:nvSpPr>
                <p:spPr bwMode="auto">
                  <a:xfrm flipH="1">
                    <a:off x="8868871" y="5417412"/>
                    <a:ext cx="444709" cy="152989"/>
                  </a:xfrm>
                  <a:prstGeom prst="roundRect">
                    <a:avLst/>
                  </a:prstGeom>
                  <a:solidFill>
                    <a:schemeClr val="accent6">
                      <a:lumMod val="90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b-NO" sz="7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7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nb-NO" sz="7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nb-NO" sz="7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700" dirty="0"/>
                  </a:p>
                </p:txBody>
              </p:sp>
            </mc:Choice>
            <mc:Fallback xmlns="">
              <p:sp>
                <p:nvSpPr>
                  <p:cNvPr id="26" name="Rounded Rectangle 2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flipH="1">
                    <a:off x="8868871" y="5417412"/>
                    <a:ext cx="444709" cy="152989"/>
                  </a:xfrm>
                  <a:prstGeom prst="round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7" name="Straight Arrow Connector 26"/>
              <p:cNvCxnSpPr>
                <a:stCxn id="22" idx="4"/>
              </p:cNvCxnSpPr>
              <p:nvPr/>
            </p:nvCxnSpPr>
            <p:spPr bwMode="auto">
              <a:xfrm>
                <a:off x="9091225" y="5173262"/>
                <a:ext cx="0" cy="244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Rounded Rectangle 27"/>
                  <p:cNvSpPr/>
                  <p:nvPr/>
                </p:nvSpPr>
                <p:spPr bwMode="auto">
                  <a:xfrm flipH="1">
                    <a:off x="9911649" y="4609968"/>
                    <a:ext cx="444709" cy="152989"/>
                  </a:xfrm>
                  <a:prstGeom prst="round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b-NO" sz="7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7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nb-NO" sz="7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7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700" dirty="0"/>
                  </a:p>
                </p:txBody>
              </p:sp>
            </mc:Choice>
            <mc:Fallback xmlns="">
              <p:sp>
                <p:nvSpPr>
                  <p:cNvPr id="28" name="Rounded Rectangle 2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flipH="1">
                    <a:off x="9911649" y="4609968"/>
                    <a:ext cx="444709" cy="152989"/>
                  </a:xfrm>
                  <a:prstGeom prst="round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Rectangle 28"/>
                  <p:cNvSpPr/>
                  <p:nvPr/>
                </p:nvSpPr>
                <p:spPr bwMode="auto">
                  <a:xfrm flipH="1">
                    <a:off x="9658325" y="4987423"/>
                    <a:ext cx="257588" cy="240537"/>
                  </a:xfrm>
                  <a:prstGeom prst="rect">
                    <a:avLst/>
                  </a:prstGeom>
                  <a:solidFill>
                    <a:srgbClr val="FCEDC8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7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sz="7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7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nb-NO" sz="7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oMath>
                      </m:oMathPara>
                    </a14:m>
                    <a:endParaRPr lang="en-US" sz="700" dirty="0"/>
                  </a:p>
                </p:txBody>
              </p:sp>
            </mc:Choice>
            <mc:Fallback xmlns="">
              <p:sp>
                <p:nvSpPr>
                  <p:cNvPr id="29" name="Rectangle 2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flipH="1">
                    <a:off x="9658325" y="4987423"/>
                    <a:ext cx="257588" cy="240537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" name="TextBox 29"/>
              <p:cNvSpPr txBox="1"/>
              <p:nvPr/>
            </p:nvSpPr>
            <p:spPr>
              <a:xfrm flipH="1">
                <a:off x="9140068" y="5007107"/>
                <a:ext cx="396859" cy="20005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700" dirty="0"/>
                  <a:t>ctr+3</a:t>
                </a:r>
              </a:p>
            </p:txBody>
          </p:sp>
          <p:sp>
            <p:nvSpPr>
              <p:cNvPr id="31" name="Flowchart: Or 30"/>
              <p:cNvSpPr/>
              <p:nvPr/>
            </p:nvSpPr>
            <p:spPr bwMode="auto">
              <a:xfrm flipH="1">
                <a:off x="10068360" y="5042121"/>
                <a:ext cx="131285" cy="131140"/>
              </a:xfrm>
              <a:prstGeom prst="flowChartOr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700" b="0" i="1">
                  <a:latin typeface="Cambria Math" panose="02040503050406030204" pitchFamily="18" charset="0"/>
                </a:endParaRPr>
              </a:p>
            </p:txBody>
          </p:sp>
          <p:cxnSp>
            <p:nvCxnSpPr>
              <p:cNvPr id="32" name="Straight Arrow Connector 31"/>
              <p:cNvCxnSpPr>
                <a:stCxn id="30" idx="1"/>
                <a:endCxn id="29" idx="3"/>
              </p:cNvCxnSpPr>
              <p:nvPr/>
            </p:nvCxnSpPr>
            <p:spPr bwMode="auto">
              <a:xfrm>
                <a:off x="9536927" y="5107135"/>
                <a:ext cx="121398" cy="55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" name="Straight Arrow Connector 32"/>
              <p:cNvCxnSpPr>
                <a:stCxn id="29" idx="1"/>
                <a:endCxn id="31" idx="6"/>
              </p:cNvCxnSpPr>
              <p:nvPr/>
            </p:nvCxnSpPr>
            <p:spPr bwMode="auto">
              <a:xfrm>
                <a:off x="9915914" y="5107691"/>
                <a:ext cx="152446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Straight Arrow Connector 33"/>
              <p:cNvCxnSpPr/>
              <p:nvPr/>
            </p:nvCxnSpPr>
            <p:spPr bwMode="auto">
              <a:xfrm>
                <a:off x="10134003" y="4762957"/>
                <a:ext cx="0" cy="279164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Rounded Rectangle 34"/>
                  <p:cNvSpPr/>
                  <p:nvPr/>
                </p:nvSpPr>
                <p:spPr bwMode="auto">
                  <a:xfrm flipH="1">
                    <a:off x="9911649" y="5417412"/>
                    <a:ext cx="444709" cy="152989"/>
                  </a:xfrm>
                  <a:prstGeom prst="roundRect">
                    <a:avLst/>
                  </a:prstGeom>
                  <a:solidFill>
                    <a:schemeClr val="accent6">
                      <a:lumMod val="90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b-NO" sz="7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7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nb-NO" sz="7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nb-NO" sz="7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700" dirty="0"/>
                  </a:p>
                </p:txBody>
              </p:sp>
            </mc:Choice>
            <mc:Fallback xmlns="">
              <p:sp>
                <p:nvSpPr>
                  <p:cNvPr id="35" name="Rounded Rectangle 3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flipH="1">
                    <a:off x="9911649" y="5417412"/>
                    <a:ext cx="444709" cy="152989"/>
                  </a:xfrm>
                  <a:prstGeom prst="roundRect">
                    <a:avLst/>
                  </a:prstGeom>
                  <a:blipFill rotWithShape="0">
                    <a:blip r:embed="rId12"/>
                    <a:stretch>
                      <a:fillRect/>
                    </a:stretch>
                  </a:blip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6" name="Straight Arrow Connector 35"/>
              <p:cNvCxnSpPr>
                <a:stCxn id="31" idx="4"/>
              </p:cNvCxnSpPr>
              <p:nvPr/>
            </p:nvCxnSpPr>
            <p:spPr bwMode="auto">
              <a:xfrm>
                <a:off x="10134003" y="5173262"/>
                <a:ext cx="0" cy="244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Rounded Rectangle 36"/>
                  <p:cNvSpPr/>
                  <p:nvPr/>
                </p:nvSpPr>
                <p:spPr bwMode="auto">
                  <a:xfrm flipH="1">
                    <a:off x="6058847" y="4609968"/>
                    <a:ext cx="444709" cy="152989"/>
                  </a:xfrm>
                  <a:prstGeom prst="round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70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nb-NO" sz="7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oMath>
                      </m:oMathPara>
                    </a14:m>
                    <a:endParaRPr lang="en-US" sz="700" dirty="0"/>
                  </a:p>
                </p:txBody>
              </p:sp>
            </mc:Choice>
            <mc:Fallback xmlns="">
              <p:sp>
                <p:nvSpPr>
                  <p:cNvPr id="37" name="Rounded Rectangle 3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flipH="1">
                    <a:off x="6058847" y="4609968"/>
                    <a:ext cx="444709" cy="152989"/>
                  </a:xfrm>
                  <a:prstGeom prst="roundRect">
                    <a:avLst/>
                  </a:prstGeom>
                  <a:blipFill rotWithShape="0">
                    <a:blip r:embed="rId13"/>
                    <a:stretch>
                      <a:fillRect/>
                    </a:stretch>
                  </a:blip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8" name="Flowchart: Or 37"/>
              <p:cNvSpPr/>
              <p:nvPr/>
            </p:nvSpPr>
            <p:spPr bwMode="auto">
              <a:xfrm flipH="1">
                <a:off x="7986535" y="4297129"/>
                <a:ext cx="128290" cy="131140"/>
              </a:xfrm>
              <a:prstGeom prst="flowChartOr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700" b="0" i="1">
                  <a:latin typeface="Cambria Math" panose="02040503050406030204" pitchFamily="18" charset="0"/>
                </a:endParaRPr>
              </a:p>
            </p:txBody>
          </p:sp>
          <p:cxnSp>
            <p:nvCxnSpPr>
              <p:cNvPr id="39" name="Straight Arrow Connector 38"/>
              <p:cNvCxnSpPr/>
              <p:nvPr/>
            </p:nvCxnSpPr>
            <p:spPr bwMode="auto">
              <a:xfrm flipV="1">
                <a:off x="8050325" y="4428269"/>
                <a:ext cx="355" cy="18169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Rectangle 39"/>
                  <p:cNvSpPr/>
                  <p:nvPr/>
                </p:nvSpPr>
                <p:spPr bwMode="auto">
                  <a:xfrm flipH="1">
                    <a:off x="7921531" y="3792725"/>
                    <a:ext cx="257588" cy="240537"/>
                  </a:xfrm>
                  <a:prstGeom prst="rect">
                    <a:avLst/>
                  </a:prstGeom>
                  <a:solidFill>
                    <a:srgbClr val="FCEDC8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7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sz="7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7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nb-NO" sz="7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oMath>
                      </m:oMathPara>
                    </a14:m>
                    <a:endParaRPr lang="en-US" sz="700" dirty="0"/>
                  </a:p>
                </p:txBody>
              </p:sp>
            </mc:Choice>
            <mc:Fallback xmlns="">
              <p:sp>
                <p:nvSpPr>
                  <p:cNvPr id="40" name="Rectangle 3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flipH="1">
                    <a:off x="7921531" y="3792725"/>
                    <a:ext cx="257588" cy="240537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1" name="Straight Arrow Connector 40"/>
              <p:cNvCxnSpPr>
                <a:stCxn id="38" idx="0"/>
                <a:endCxn id="40" idx="2"/>
              </p:cNvCxnSpPr>
              <p:nvPr/>
            </p:nvCxnSpPr>
            <p:spPr bwMode="auto">
              <a:xfrm flipH="1" flipV="1">
                <a:off x="8050325" y="4033263"/>
                <a:ext cx="355" cy="263865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2" name="Flowchart: Or 41"/>
              <p:cNvSpPr/>
              <p:nvPr/>
            </p:nvSpPr>
            <p:spPr bwMode="auto">
              <a:xfrm flipH="1">
                <a:off x="9027435" y="4297129"/>
                <a:ext cx="128290" cy="131140"/>
              </a:xfrm>
              <a:prstGeom prst="flowChartOr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700" b="0" i="1">
                  <a:latin typeface="Cambria Math" panose="02040503050406030204" pitchFamily="18" charset="0"/>
                </a:endParaRPr>
              </a:p>
            </p:txBody>
          </p:sp>
          <p:cxnSp>
            <p:nvCxnSpPr>
              <p:cNvPr id="43" name="Straight Arrow Connector 42"/>
              <p:cNvCxnSpPr/>
              <p:nvPr/>
            </p:nvCxnSpPr>
            <p:spPr bwMode="auto">
              <a:xfrm flipV="1">
                <a:off x="9091225" y="4428269"/>
                <a:ext cx="355" cy="18169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Rectangle 43"/>
                  <p:cNvSpPr/>
                  <p:nvPr/>
                </p:nvSpPr>
                <p:spPr bwMode="auto">
                  <a:xfrm flipH="1">
                    <a:off x="8962431" y="3792725"/>
                    <a:ext cx="257588" cy="240537"/>
                  </a:xfrm>
                  <a:prstGeom prst="rect">
                    <a:avLst/>
                  </a:prstGeom>
                  <a:solidFill>
                    <a:srgbClr val="FCEDC8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7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sz="7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7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nb-NO" sz="7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oMath>
                      </m:oMathPara>
                    </a14:m>
                    <a:endParaRPr lang="en-US" sz="700" dirty="0"/>
                  </a:p>
                </p:txBody>
              </p:sp>
            </mc:Choice>
            <mc:Fallback xmlns="">
              <p:sp>
                <p:nvSpPr>
                  <p:cNvPr id="44" name="Rectangle 4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flipH="1">
                    <a:off x="8962431" y="3792725"/>
                    <a:ext cx="257588" cy="240537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5" name="Straight Arrow Connector 44"/>
              <p:cNvCxnSpPr>
                <a:stCxn id="42" idx="0"/>
                <a:endCxn id="44" idx="2"/>
              </p:cNvCxnSpPr>
              <p:nvPr/>
            </p:nvCxnSpPr>
            <p:spPr bwMode="auto">
              <a:xfrm flipH="1" flipV="1">
                <a:off x="9091225" y="4033263"/>
                <a:ext cx="355" cy="263865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6" name="Flowchart: Or 45"/>
              <p:cNvSpPr/>
              <p:nvPr/>
            </p:nvSpPr>
            <p:spPr bwMode="auto">
              <a:xfrm flipH="1">
                <a:off x="10070213" y="4297129"/>
                <a:ext cx="128290" cy="131140"/>
              </a:xfrm>
              <a:prstGeom prst="flowChartOr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700" b="0" i="1">
                  <a:latin typeface="Cambria Math" panose="02040503050406030204" pitchFamily="18" charset="0"/>
                </a:endParaRPr>
              </a:p>
            </p:txBody>
          </p:sp>
          <p:cxnSp>
            <p:nvCxnSpPr>
              <p:cNvPr id="47" name="Straight Arrow Connector 46"/>
              <p:cNvCxnSpPr/>
              <p:nvPr/>
            </p:nvCxnSpPr>
            <p:spPr bwMode="auto">
              <a:xfrm flipV="1">
                <a:off x="10134003" y="4428269"/>
                <a:ext cx="355" cy="18169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Rectangle 47"/>
                  <p:cNvSpPr/>
                  <p:nvPr/>
                </p:nvSpPr>
                <p:spPr bwMode="auto">
                  <a:xfrm flipH="1">
                    <a:off x="10005209" y="3792725"/>
                    <a:ext cx="257588" cy="240537"/>
                  </a:xfrm>
                  <a:prstGeom prst="rect">
                    <a:avLst/>
                  </a:prstGeom>
                  <a:solidFill>
                    <a:srgbClr val="FCEDC8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7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sz="7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7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nb-NO" sz="7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oMath>
                      </m:oMathPara>
                    </a14:m>
                    <a:endParaRPr lang="en-US" sz="700" dirty="0"/>
                  </a:p>
                </p:txBody>
              </p:sp>
            </mc:Choice>
            <mc:Fallback xmlns="">
              <p:sp>
                <p:nvSpPr>
                  <p:cNvPr id="48" name="Rectangle 4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flipH="1">
                    <a:off x="10005209" y="3792725"/>
                    <a:ext cx="257588" cy="240537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9" name="Straight Arrow Connector 48"/>
              <p:cNvCxnSpPr>
                <a:stCxn id="46" idx="0"/>
                <a:endCxn id="48" idx="2"/>
              </p:cNvCxnSpPr>
              <p:nvPr/>
            </p:nvCxnSpPr>
            <p:spPr bwMode="auto">
              <a:xfrm flipH="1" flipV="1">
                <a:off x="10134003" y="4033263"/>
                <a:ext cx="355" cy="263865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0" name="Flowchart: Or 49"/>
              <p:cNvSpPr/>
              <p:nvPr/>
            </p:nvSpPr>
            <p:spPr bwMode="auto">
              <a:xfrm flipH="1">
                <a:off x="7087189" y="4295640"/>
                <a:ext cx="128290" cy="131140"/>
              </a:xfrm>
              <a:prstGeom prst="flowChartOr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700" b="0" i="1">
                  <a:latin typeface="Cambria Math" panose="02040503050406030204" pitchFamily="18" charset="0"/>
                </a:endParaRPr>
              </a:p>
            </p:txBody>
          </p:sp>
          <p:cxnSp>
            <p:nvCxnSpPr>
              <p:cNvPr id="51" name="Straight Arrow Connector 50"/>
              <p:cNvCxnSpPr/>
              <p:nvPr/>
            </p:nvCxnSpPr>
            <p:spPr bwMode="auto">
              <a:xfrm flipH="1" flipV="1">
                <a:off x="7151335" y="4426781"/>
                <a:ext cx="431" cy="18318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Rectangle 51"/>
                  <p:cNvSpPr/>
                  <p:nvPr/>
                </p:nvSpPr>
                <p:spPr bwMode="auto">
                  <a:xfrm flipH="1">
                    <a:off x="7022540" y="3790073"/>
                    <a:ext cx="257588" cy="240537"/>
                  </a:xfrm>
                  <a:prstGeom prst="rect">
                    <a:avLst/>
                  </a:prstGeom>
                  <a:solidFill>
                    <a:srgbClr val="FCEDC8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7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sz="7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7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nb-NO" sz="7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oMath>
                      </m:oMathPara>
                    </a14:m>
                    <a:endParaRPr lang="en-US" sz="700" dirty="0"/>
                  </a:p>
                </p:txBody>
              </p:sp>
            </mc:Choice>
            <mc:Fallback xmlns="">
              <p:sp>
                <p:nvSpPr>
                  <p:cNvPr id="52" name="Rectangle 5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flipH="1">
                    <a:off x="7022540" y="3790073"/>
                    <a:ext cx="257588" cy="240537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/>
                    </a:stretch>
                  </a:blip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3" name="Straight Arrow Connector 52"/>
              <p:cNvCxnSpPr>
                <a:stCxn id="50" idx="0"/>
                <a:endCxn id="52" idx="2"/>
              </p:cNvCxnSpPr>
              <p:nvPr/>
            </p:nvCxnSpPr>
            <p:spPr bwMode="auto">
              <a:xfrm flipV="1">
                <a:off x="7151335" y="4030610"/>
                <a:ext cx="0" cy="26503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4" name="Straight Arrow Connector 53"/>
              <p:cNvCxnSpPr/>
              <p:nvPr/>
            </p:nvCxnSpPr>
            <p:spPr bwMode="auto">
              <a:xfrm flipV="1">
                <a:off x="6281202" y="4030610"/>
                <a:ext cx="0" cy="57935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Rectangle 54"/>
                  <p:cNvSpPr/>
                  <p:nvPr/>
                </p:nvSpPr>
                <p:spPr bwMode="auto">
                  <a:xfrm flipH="1">
                    <a:off x="6152408" y="3790073"/>
                    <a:ext cx="257588" cy="240537"/>
                  </a:xfrm>
                  <a:prstGeom prst="rect">
                    <a:avLst/>
                  </a:prstGeom>
                  <a:solidFill>
                    <a:srgbClr val="FCEDC8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7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sz="7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7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nb-NO" sz="7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oMath>
                      </m:oMathPara>
                    </a14:m>
                    <a:endParaRPr lang="en-US" sz="700" dirty="0"/>
                  </a:p>
                </p:txBody>
              </p:sp>
            </mc:Choice>
            <mc:Fallback xmlns="">
              <p:sp>
                <p:nvSpPr>
                  <p:cNvPr id="55" name="Rectangle 5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flipH="1">
                    <a:off x="6152408" y="3790073"/>
                    <a:ext cx="257588" cy="240537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/>
                    </a:stretch>
                  </a:blip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6" name="Elbow Connector 55"/>
              <p:cNvCxnSpPr>
                <a:stCxn id="52" idx="1"/>
                <a:endCxn id="38" idx="6"/>
              </p:cNvCxnSpPr>
              <p:nvPr/>
            </p:nvCxnSpPr>
            <p:spPr bwMode="auto">
              <a:xfrm>
                <a:off x="7280129" y="3910342"/>
                <a:ext cx="706407" cy="452357"/>
              </a:xfrm>
              <a:prstGeom prst="bentConnector3">
                <a:avLst>
                  <a:gd name="adj1" fmla="val 50000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7" name="Elbow Connector 56"/>
              <p:cNvCxnSpPr>
                <a:stCxn id="40" idx="1"/>
                <a:endCxn id="42" idx="6"/>
              </p:cNvCxnSpPr>
              <p:nvPr/>
            </p:nvCxnSpPr>
            <p:spPr bwMode="auto">
              <a:xfrm>
                <a:off x="8179119" y="3912994"/>
                <a:ext cx="848316" cy="449705"/>
              </a:xfrm>
              <a:prstGeom prst="bentConnector3">
                <a:avLst>
                  <a:gd name="adj1" fmla="val 50000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8" name="Elbow Connector 57"/>
              <p:cNvCxnSpPr>
                <a:stCxn id="44" idx="1"/>
                <a:endCxn id="46" idx="6"/>
              </p:cNvCxnSpPr>
              <p:nvPr/>
            </p:nvCxnSpPr>
            <p:spPr bwMode="auto">
              <a:xfrm>
                <a:off x="9220020" y="3912994"/>
                <a:ext cx="850194" cy="449705"/>
              </a:xfrm>
              <a:prstGeom prst="bentConnector3">
                <a:avLst>
                  <a:gd name="adj1" fmla="val 50000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Rectangle 58"/>
                  <p:cNvSpPr/>
                  <p:nvPr/>
                </p:nvSpPr>
                <p:spPr bwMode="auto">
                  <a:xfrm flipH="1">
                    <a:off x="10623912" y="4987423"/>
                    <a:ext cx="257588" cy="240537"/>
                  </a:xfrm>
                  <a:prstGeom prst="rect">
                    <a:avLst/>
                  </a:prstGeom>
                  <a:solidFill>
                    <a:srgbClr val="FCEDC8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7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sz="7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7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nb-NO" sz="7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oMath>
                      </m:oMathPara>
                    </a14:m>
                    <a:endParaRPr lang="en-US" sz="700" dirty="0"/>
                  </a:p>
                </p:txBody>
              </p:sp>
            </mc:Choice>
            <mc:Fallback xmlns="">
              <p:sp>
                <p:nvSpPr>
                  <p:cNvPr id="59" name="Rectangle 5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flipH="1">
                    <a:off x="10623912" y="4987423"/>
                    <a:ext cx="257588" cy="240537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/>
                    </a:stretch>
                  </a:blip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0" name="TextBox 59"/>
              <p:cNvSpPr txBox="1"/>
              <p:nvPr/>
            </p:nvSpPr>
            <p:spPr>
              <a:xfrm flipH="1">
                <a:off x="10022563" y="5007107"/>
                <a:ext cx="440350" cy="20005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700" dirty="0" err="1"/>
                  <a:t>ctr</a:t>
                </a:r>
                <a:endParaRPr lang="en-US" sz="700" dirty="0"/>
              </a:p>
            </p:txBody>
          </p:sp>
          <p:sp>
            <p:nvSpPr>
              <p:cNvPr id="61" name="Flowchart: Or 60"/>
              <p:cNvSpPr/>
              <p:nvPr/>
            </p:nvSpPr>
            <p:spPr bwMode="auto">
              <a:xfrm flipH="1">
                <a:off x="11075460" y="5042119"/>
                <a:ext cx="131285" cy="131140"/>
              </a:xfrm>
              <a:prstGeom prst="flowChartOr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700" b="0" i="1">
                  <a:latin typeface="Cambria Math" panose="02040503050406030204" pitchFamily="18" charset="0"/>
                </a:endParaRPr>
              </a:p>
            </p:txBody>
          </p:sp>
          <p:cxnSp>
            <p:nvCxnSpPr>
              <p:cNvPr id="62" name="Straight Arrow Connector 61"/>
              <p:cNvCxnSpPr>
                <a:stCxn id="60" idx="1"/>
                <a:endCxn id="59" idx="3"/>
              </p:cNvCxnSpPr>
              <p:nvPr/>
            </p:nvCxnSpPr>
            <p:spPr bwMode="auto">
              <a:xfrm>
                <a:off x="10462913" y="5107135"/>
                <a:ext cx="160999" cy="55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3" name="Straight Arrow Connector 62"/>
              <p:cNvCxnSpPr>
                <a:stCxn id="59" idx="1"/>
                <a:endCxn id="61" idx="6"/>
              </p:cNvCxnSpPr>
              <p:nvPr/>
            </p:nvCxnSpPr>
            <p:spPr bwMode="auto">
              <a:xfrm flipV="1">
                <a:off x="10881501" y="5107689"/>
                <a:ext cx="193959" cy="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Rounded Rectangle 63"/>
                  <p:cNvSpPr/>
                  <p:nvPr/>
                </p:nvSpPr>
                <p:spPr bwMode="auto">
                  <a:xfrm flipH="1">
                    <a:off x="10918748" y="5417412"/>
                    <a:ext cx="444709" cy="152989"/>
                  </a:xfrm>
                  <a:prstGeom prst="roundRect">
                    <a:avLst/>
                  </a:prstGeom>
                  <a:solidFill>
                    <a:schemeClr val="accent6">
                      <a:lumMod val="90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b-NO" sz="7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7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nb-NO" sz="7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nb-NO" sz="7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oMath>
                      </m:oMathPara>
                    </a14:m>
                    <a:endParaRPr lang="en-US" sz="700" dirty="0"/>
                  </a:p>
                </p:txBody>
              </p:sp>
            </mc:Choice>
            <mc:Fallback xmlns="">
              <p:sp>
                <p:nvSpPr>
                  <p:cNvPr id="64" name="Rounded Rectangle 6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flipH="1">
                    <a:off x="10918748" y="5417412"/>
                    <a:ext cx="444709" cy="152989"/>
                  </a:xfrm>
                  <a:prstGeom prst="roundRect">
                    <a:avLst/>
                  </a:prstGeom>
                  <a:blipFill rotWithShape="0">
                    <a:blip r:embed="rId16"/>
                    <a:stretch>
                      <a:fillRect/>
                    </a:stretch>
                  </a:blip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5" name="Straight Arrow Connector 64"/>
              <p:cNvCxnSpPr>
                <a:stCxn id="61" idx="4"/>
              </p:cNvCxnSpPr>
              <p:nvPr/>
            </p:nvCxnSpPr>
            <p:spPr bwMode="auto">
              <a:xfrm>
                <a:off x="11141102" y="5173259"/>
                <a:ext cx="0" cy="24415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6" name="Curved Connector 65"/>
              <p:cNvCxnSpPr>
                <a:stCxn id="48" idx="1"/>
                <a:endCxn id="61" idx="0"/>
              </p:cNvCxnSpPr>
              <p:nvPr/>
            </p:nvCxnSpPr>
            <p:spPr bwMode="auto">
              <a:xfrm>
                <a:off x="10262797" y="3912994"/>
                <a:ext cx="878306" cy="1129125"/>
              </a:xfrm>
              <a:prstGeom prst="curvedConnector2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Box 66"/>
                  <p:cNvSpPr txBox="1"/>
                  <p:nvPr/>
                </p:nvSpPr>
                <p:spPr>
                  <a:xfrm>
                    <a:off x="10950013" y="4271309"/>
                    <a:ext cx="162623" cy="20005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7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oMath>
                      </m:oMathPara>
                    </a14:m>
                    <a:endParaRPr lang="en-US" sz="700" dirty="0"/>
                  </a:p>
                </p:txBody>
              </p:sp>
            </mc:Choice>
            <mc:Fallback xmlns="">
              <p:sp>
                <p:nvSpPr>
                  <p:cNvPr id="67" name="TextBox 6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950013" y="4271309"/>
                    <a:ext cx="162623" cy="200055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 r="-3704"/>
                    </a:stretch>
                  </a:blipFill>
                  <a:ln w="9525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6098350" y="5241807"/>
                  <a:ext cx="1254395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700" b="0" i="1" smtClean="0">
                            <a:latin typeface="Cambria Math" panose="02040503050406030204" pitchFamily="18" charset="0"/>
                          </a:rPr>
                          <m:t>𝐼𝑉</m:t>
                        </m:r>
                        <m:r>
                          <a:rPr lang="nb-NO" sz="700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 sz="700" b="0" i="0" smtClean="0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a:rPr lang="nb-NO" sz="7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lit/>
                          </m:rPr>
                          <a:rPr lang="nb-NO" sz="700" b="0" i="0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nb-NO" sz="7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m:rPr>
                            <m:lit/>
                          </m:rPr>
                          <a:rPr lang="nb-NO" sz="700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nb-NO" sz="7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 sz="700" b="0" i="0" smtClean="0">
                                <a:latin typeface="Cambria Math" panose="02040503050406030204" pitchFamily="18" charset="0"/>
                              </a:rPr>
                              <m:t>len</m:t>
                            </m:r>
                          </m:e>
                          <m:sub>
                            <m:r>
                              <a:rPr lang="nb-NO" sz="700" b="0" i="0" smtClean="0">
                                <a:latin typeface="Cambria Math" panose="02040503050406030204" pitchFamily="18" charset="0"/>
                              </a:rPr>
                              <m:t>16</m:t>
                            </m:r>
                          </m:sub>
                        </m:sSub>
                        <m:d>
                          <m:dPr>
                            <m:ctrlP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𝐴𝐷</m:t>
                            </m:r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oMath>
                    </m:oMathPara>
                  </a14:m>
                  <a:endParaRPr lang="en-US" sz="700" i="1" dirty="0"/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8350" y="5241807"/>
                  <a:ext cx="1254395" cy="200055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/>
                <p:cNvSpPr/>
                <p:nvPr/>
              </p:nvSpPr>
              <p:spPr>
                <a:xfrm>
                  <a:off x="6098350" y="5052341"/>
                  <a:ext cx="822789" cy="20005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700" dirty="0"/>
                    <a:t>ctr </a:t>
                  </a:r>
                  <a14:m>
                    <m:oMath xmlns:m="http://schemas.openxmlformats.org/officeDocument/2006/math">
                      <m:r>
                        <a:rPr lang="nb-NO" sz="7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700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a:rPr lang="nb-NO" sz="7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lit/>
                        </m:rPr>
                        <a:rPr lang="nb-NO" sz="700" i="1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nb-NO" sz="7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m:rPr>
                          <m:lit/>
                        </m:rPr>
                        <a:rPr lang="nb-NO" sz="700" i="1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nb-NO" sz="700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nb-NO" sz="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7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nb-NO" sz="700" i="1">
                              <a:latin typeface="Cambria Math" panose="02040503050406030204" pitchFamily="18" charset="0"/>
                            </a:rPr>
                            <m:t>16</m:t>
                          </m:r>
                        </m:sup>
                      </m:sSup>
                    </m:oMath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70" name="Rectangle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8350" y="5052341"/>
                  <a:ext cx="822789" cy="200055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6378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4" grpId="0" uiExpand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nb-NO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nb-NO" sz="1800" dirty="0"/>
              <a:t>Authenticated encryption: privacy + intergrity in one primitive</a:t>
            </a:r>
          </a:p>
          <a:p>
            <a:pPr>
              <a:buFont typeface="Arial" panose="020B0604020202020204" pitchFamily="34" charset="0"/>
              <a:buChar char="•"/>
            </a:pPr>
            <a:endParaRPr lang="nb-NO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nb-NO" sz="1800" dirty="0"/>
              <a:t>AEAD: AE + </a:t>
            </a:r>
            <a:r>
              <a:rPr lang="nb-NO" sz="1800" i="1" dirty="0"/>
              <a:t>associated </a:t>
            </a:r>
            <a:r>
              <a:rPr lang="nb-NO" sz="1800" dirty="0"/>
              <a:t>data: data that gets integrity protection, but not privacy protection </a:t>
            </a:r>
            <a:br>
              <a:rPr lang="nb-NO" sz="1800" dirty="0"/>
            </a:br>
            <a:r>
              <a:rPr lang="nb-NO" sz="1800" dirty="0"/>
              <a:t>(e.g. protocol headers)</a:t>
            </a:r>
          </a:p>
          <a:p>
            <a:pPr>
              <a:buFont typeface="Arial" panose="020B0604020202020204" pitchFamily="34" charset="0"/>
              <a:buChar char="•"/>
            </a:pPr>
            <a:endParaRPr lang="nb-NO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nb-NO" sz="1800" dirty="0"/>
              <a:t>AEAD </a:t>
            </a:r>
            <a:r>
              <a:rPr lang="nb-NO" sz="1800" dirty="0" err="1"/>
              <a:t>examples</a:t>
            </a:r>
            <a:r>
              <a:rPr lang="nb-NO" sz="1800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600" dirty="0"/>
              <a:t>GCM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600" dirty="0"/>
              <a:t>CCM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600" dirty="0"/>
              <a:t>OCB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b-NO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nb-NO" sz="1800" dirty="0"/>
              <a:t>AEAD is </a:t>
            </a:r>
            <a:r>
              <a:rPr lang="nb-NO" sz="1800" i="1" dirty="0"/>
              <a:t>not</a:t>
            </a:r>
            <a:r>
              <a:rPr lang="nb-NO" sz="1800" dirty="0"/>
              <a:t> a secure channel!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600" dirty="0"/>
              <a:t>Does not provide </a:t>
            </a:r>
            <a:r>
              <a:rPr lang="nb-NO" sz="1600" i="1" dirty="0"/>
              <a:t>replay </a:t>
            </a:r>
            <a:r>
              <a:rPr lang="nb-NO" sz="1600" dirty="0"/>
              <a:t>protection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600" dirty="0"/>
              <a:t>Secure channels from AEAD: add counters/nonces/timers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b-NO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nb-NO" sz="1800" dirty="0" err="1"/>
              <a:t>Next</a:t>
            </a:r>
            <a:r>
              <a:rPr lang="nb-NO" sz="1800" dirty="0"/>
              <a:t> </a:t>
            </a:r>
            <a:r>
              <a:rPr lang="nb-NO" sz="1800" dirty="0" err="1"/>
              <a:t>week</a:t>
            </a:r>
            <a:r>
              <a:rPr lang="nb-NO" sz="1800" dirty="0"/>
              <a:t>: </a:t>
            </a:r>
            <a:r>
              <a:rPr lang="nb-NO" sz="1800" dirty="0" err="1"/>
              <a:t>hash</a:t>
            </a:r>
            <a:r>
              <a:rPr lang="nb-NO" sz="1800" dirty="0"/>
              <a:t> </a:t>
            </a:r>
            <a:r>
              <a:rPr lang="nb-NO" sz="1800" dirty="0" err="1"/>
              <a:t>functions</a:t>
            </a:r>
            <a:r>
              <a:rPr lang="nb-NO" sz="1800" dirty="0"/>
              <a:t> 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185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3392" y="332656"/>
            <a:ext cx="11302337" cy="457200"/>
          </a:xfrm>
        </p:spPr>
        <p:txBody>
          <a:bodyPr/>
          <a:lstStyle/>
          <a:p>
            <a:r>
              <a:rPr lang="en-US" dirty="0"/>
              <a:t>IND-CPA – Indistinguishability against chosen-</a:t>
            </a:r>
            <a:r>
              <a:rPr lang="en-US" dirty="0">
                <a:solidFill>
                  <a:srgbClr val="FF0000"/>
                </a:solidFill>
              </a:rPr>
              <a:t>plaintext</a:t>
            </a:r>
            <a:r>
              <a:rPr lang="en-US" dirty="0"/>
              <a:t> attacks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6" t="10399" r="23520" b="9309"/>
          <a:stretch/>
        </p:blipFill>
        <p:spPr>
          <a:xfrm>
            <a:off x="5655209" y="4358512"/>
            <a:ext cx="956734" cy="11894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4000539"/>
                  </p:ext>
                </p:extLst>
              </p:nvPr>
            </p:nvGraphicFramePr>
            <p:xfrm>
              <a:off x="3436949" y="1996134"/>
              <a:ext cx="2014521" cy="16439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5915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28478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0" i="0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Enc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4000539"/>
                  </p:ext>
                </p:extLst>
              </p:nvPr>
            </p:nvGraphicFramePr>
            <p:xfrm>
              <a:off x="3436949" y="1996134"/>
              <a:ext cx="2014521" cy="16439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5915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12847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301" t="-28302" r="-602" b="-9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21799148"/>
                  </p:ext>
                </p:extLst>
              </p:nvPr>
            </p:nvGraphicFramePr>
            <p:xfrm>
              <a:off x="6800770" y="1993856"/>
              <a:ext cx="2014521" cy="16462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60221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285987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Enc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21799148"/>
                  </p:ext>
                </p:extLst>
              </p:nvPr>
            </p:nvGraphicFramePr>
            <p:xfrm>
              <a:off x="6800770" y="1993856"/>
              <a:ext cx="2014521" cy="16462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60221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12859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301" t="-28302" r="-602" b="-9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Callout 36"/>
              <p:cNvSpPr/>
              <p:nvPr/>
            </p:nvSpPr>
            <p:spPr bwMode="auto">
              <a:xfrm>
                <a:off x="3668410" y="4578515"/>
                <a:ext cx="1727085" cy="856006"/>
              </a:xfrm>
              <a:prstGeom prst="wedgeEllipseCallout">
                <a:avLst>
                  <a:gd name="adj1" fmla="val 66591"/>
                  <a:gd name="adj2" fmla="val -30176"/>
                </a:avLst>
              </a:prstGeom>
              <a:solidFill>
                <a:srgbClr val="FEE9E6"/>
              </a:solidFill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rtlCol="0" anchor="ctr"/>
              <a:lstStyle/>
              <a:p>
                <a:pPr algn="ctr"/>
                <a:r>
                  <a:rPr lang="en-US" sz="1600" b="1" dirty="0"/>
                  <a:t>I’m in World </a:t>
                </a:r>
                <a14:m>
                  <m:oMath xmlns:m="http://schemas.openxmlformats.org/officeDocument/2006/math"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37" name="Oval Callout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68410" y="4578515"/>
                <a:ext cx="1727085" cy="856006"/>
              </a:xfrm>
              <a:prstGeom prst="wedgeEllipseCallout">
                <a:avLst>
                  <a:gd name="adj1" fmla="val 66591"/>
                  <a:gd name="adj2" fmla="val -30176"/>
                </a:avLst>
              </a:prstGeom>
              <a:blipFill rotWithShape="0">
                <a:blip r:embed="rId9"/>
                <a:stretch>
                  <a:fillRect/>
                </a:stretch>
              </a:blipFill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77" b="100000" l="0" r="100000">
                        <a14:foregroundMark x1="40928" y1="9235" x2="35443" y2="9668"/>
                        <a14:foregroundMark x1="34599" y1="6926" x2="31435" y2="8225"/>
                        <a14:foregroundMark x1="31646" y1="7359" x2="26371" y2="8514"/>
                        <a14:foregroundMark x1="27004" y1="3896" x2="39873" y2="2020"/>
                        <a14:foregroundMark x1="27426" y1="18759" x2="23629" y2="30880"/>
                        <a14:foregroundMark x1="35443" y1="43867" x2="35654" y2="41991"/>
                        <a14:foregroundMark x1="32911" y1="46032" x2="32911" y2="44733"/>
                        <a14:foregroundMark x1="31224" y1="1154" x2="36287" y2="433"/>
                        <a14:foregroundMark x1="87131" y1="79654" x2="86920" y2="76335"/>
                        <a14:foregroundMark x1="82489" y1="92496" x2="82489" y2="924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136" y="2512148"/>
            <a:ext cx="293546" cy="429172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 bwMode="auto">
          <a:xfrm>
            <a:off x="4750346" y="3836779"/>
            <a:ext cx="900311" cy="62721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6464300" y="3836779"/>
            <a:ext cx="784862" cy="63797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81063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3392" y="332656"/>
            <a:ext cx="11302337" cy="457200"/>
          </a:xfrm>
        </p:spPr>
        <p:txBody>
          <a:bodyPr/>
          <a:lstStyle/>
          <a:p>
            <a:r>
              <a:rPr lang="en-US" dirty="0"/>
              <a:t>IND-</a:t>
            </a:r>
            <a:r>
              <a:rPr lang="en-US" dirty="0">
                <a:solidFill>
                  <a:srgbClr val="FF0000"/>
                </a:solidFill>
              </a:rPr>
              <a:t>CCA</a:t>
            </a:r>
            <a:r>
              <a:rPr lang="en-US" dirty="0"/>
              <a:t> – Indistinguishability against chosen-</a:t>
            </a:r>
            <a:r>
              <a:rPr lang="en-US" dirty="0">
                <a:solidFill>
                  <a:srgbClr val="FF0000"/>
                </a:solidFill>
              </a:rPr>
              <a:t>ciphertext</a:t>
            </a:r>
            <a:r>
              <a:rPr lang="en-US" dirty="0"/>
              <a:t> attacks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6" t="10399" r="23520" b="9309"/>
          <a:stretch/>
        </p:blipFill>
        <p:spPr>
          <a:xfrm>
            <a:off x="5655209" y="4358512"/>
            <a:ext cx="956734" cy="11894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25978090"/>
                  </p:ext>
                </p:extLst>
              </p:nvPr>
            </p:nvGraphicFramePr>
            <p:xfrm>
              <a:off x="3436949" y="1996134"/>
              <a:ext cx="2014521" cy="16439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5915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28478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0" i="0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Enc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return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Dec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25978090"/>
                  </p:ext>
                </p:extLst>
              </p:nvPr>
            </p:nvGraphicFramePr>
            <p:xfrm>
              <a:off x="3436949" y="1996134"/>
              <a:ext cx="2014521" cy="16439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5915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12847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301" t="-28302" r="-602" b="-9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2103793"/>
                  </p:ext>
                </p:extLst>
              </p:nvPr>
            </p:nvGraphicFramePr>
            <p:xfrm>
              <a:off x="6800770" y="1993856"/>
              <a:ext cx="2014521" cy="164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28520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Enc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return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Dec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2103793"/>
                  </p:ext>
                </p:extLst>
              </p:nvPr>
            </p:nvGraphicFramePr>
            <p:xfrm>
              <a:off x="6800770" y="1993856"/>
              <a:ext cx="2014521" cy="164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1285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301" t="-28436" r="-602" b="-14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7" b="100000" l="0" r="100000">
                        <a14:foregroundMark x1="40928" y1="9235" x2="35443" y2="9668"/>
                        <a14:foregroundMark x1="34599" y1="6926" x2="31435" y2="8225"/>
                        <a14:foregroundMark x1="31646" y1="7359" x2="26371" y2="8514"/>
                        <a14:foregroundMark x1="27004" y1="3896" x2="39873" y2="2020"/>
                        <a14:foregroundMark x1="27426" y1="18759" x2="23629" y2="30880"/>
                        <a14:foregroundMark x1="35443" y1="43867" x2="35654" y2="41991"/>
                        <a14:foregroundMark x1="32911" y1="46032" x2="32911" y2="44733"/>
                        <a14:foregroundMark x1="31224" y1="1154" x2="36287" y2="433"/>
                        <a14:foregroundMark x1="87131" y1="79654" x2="86920" y2="76335"/>
                        <a14:foregroundMark x1="82489" y1="92496" x2="82489" y2="924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136" y="2512148"/>
            <a:ext cx="293546" cy="4291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Callout 36"/>
              <p:cNvSpPr/>
              <p:nvPr/>
            </p:nvSpPr>
            <p:spPr bwMode="auto">
              <a:xfrm>
                <a:off x="3668410" y="4578515"/>
                <a:ext cx="1727085" cy="856006"/>
              </a:xfrm>
              <a:prstGeom prst="wedgeEllipseCallout">
                <a:avLst>
                  <a:gd name="adj1" fmla="val 66591"/>
                  <a:gd name="adj2" fmla="val -30176"/>
                </a:avLst>
              </a:prstGeom>
              <a:solidFill>
                <a:srgbClr val="FEE9E6"/>
              </a:solidFill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rtlCol="0" anchor="ctr"/>
              <a:lstStyle/>
              <a:p>
                <a:pPr algn="ctr"/>
                <a:r>
                  <a:rPr lang="en-US" sz="1600" b="1" dirty="0"/>
                  <a:t>I’m in World </a:t>
                </a:r>
                <a14:m>
                  <m:oMath xmlns:m="http://schemas.openxmlformats.org/officeDocument/2006/math"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37" name="Oval Callout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68410" y="4578515"/>
                <a:ext cx="1727085" cy="856006"/>
              </a:xfrm>
              <a:prstGeom prst="wedgeEllipseCallout">
                <a:avLst>
                  <a:gd name="adj1" fmla="val 66591"/>
                  <a:gd name="adj2" fmla="val -30176"/>
                </a:avLst>
              </a:prstGeom>
              <a:blipFill rotWithShape="0">
                <a:blip r:embed="rId9"/>
                <a:stretch>
                  <a:fillRect/>
                </a:stretch>
              </a:blipFill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645828" y="5047030"/>
                <a:ext cx="397467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Restriction: </a:t>
                </a:r>
                <a:r>
                  <a:rPr lang="en-US" sz="1600" dirty="0"/>
                  <a:t>not allowed to query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600" b="0" i="0" smtClean="0">
                        <a:latin typeface="Cambria Math" panose="02040503050406030204" pitchFamily="18" charset="0"/>
                      </a:rPr>
                      <m:t>Dec</m:t>
                    </m:r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1600" dirty="0"/>
                  <a:t> after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600" b="0" i="0" smtClean="0">
                        <a:latin typeface="Cambria Math" panose="02040503050406030204" pitchFamily="18" charset="0"/>
                      </a:rPr>
                      <m:t>Enc</m:t>
                    </m:r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sz="1600" dirty="0"/>
                  <a:t> call returned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600" b="0" i="0" smtClean="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5828" y="5047030"/>
                <a:ext cx="3974671" cy="584775"/>
              </a:xfrm>
              <a:prstGeom prst="rect">
                <a:avLst/>
              </a:prstGeom>
              <a:blipFill rotWithShape="0">
                <a:blip r:embed="rId10"/>
                <a:stretch>
                  <a:fillRect l="-767" t="-312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 bwMode="auto">
          <a:xfrm>
            <a:off x="4750346" y="3836779"/>
            <a:ext cx="900311" cy="62721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6464300" y="3836779"/>
            <a:ext cx="784862" cy="63797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52175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FPGA – </a:t>
            </a:r>
            <a:r>
              <a:rPr lang="en-US" dirty="0" err="1"/>
              <a:t>Starbleed</a:t>
            </a:r>
            <a:r>
              <a:rPr lang="en-US" dirty="0"/>
              <a:t> attack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83"/>
          <a:stretch/>
        </p:blipFill>
        <p:spPr>
          <a:xfrm>
            <a:off x="2096476" y="1408770"/>
            <a:ext cx="4253467" cy="4157133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737" r="1348"/>
          <a:stretch/>
        </p:blipFill>
        <p:spPr>
          <a:xfrm>
            <a:off x="6111341" y="1733450"/>
            <a:ext cx="4490520" cy="4653542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4276" r="25804"/>
          <a:stretch/>
        </p:blipFill>
        <p:spPr>
          <a:xfrm>
            <a:off x="4239685" y="1498131"/>
            <a:ext cx="3743311" cy="468668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5433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9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FPGA – Field Programmable Gate Array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135696" y="2834159"/>
            <a:ext cx="2030902" cy="1891715"/>
            <a:chOff x="3000376" y="1900912"/>
            <a:chExt cx="2900891" cy="2900892"/>
          </a:xfrm>
        </p:grpSpPr>
        <p:pic>
          <p:nvPicPr>
            <p:cNvPr id="1034" name="Picture 10" descr="64GB RAM Memory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376" y="1900912"/>
              <a:ext cx="2900891" cy="2900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>
              <a:off x="3733800" y="2633133"/>
              <a:ext cx="1430867" cy="14224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538859" y="2166955"/>
            <a:ext cx="1579269" cy="1521124"/>
            <a:chOff x="9308823" y="2149811"/>
            <a:chExt cx="1579269" cy="1521124"/>
          </a:xfrm>
        </p:grpSpPr>
        <p:sp>
          <p:nvSpPr>
            <p:cNvPr id="29" name="Horizontal Scroll 28"/>
            <p:cNvSpPr/>
            <p:nvPr/>
          </p:nvSpPr>
          <p:spPr bwMode="auto">
            <a:xfrm rot="16200000">
              <a:off x="9337896" y="2120738"/>
              <a:ext cx="1521124" cy="1579269"/>
            </a:xfrm>
            <a:prstGeom prst="horizontalScroll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vert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/>
                <a:t/>
              </a:r>
              <a:br>
                <a:rPr lang="en-US" sz="1400" b="1" dirty="0"/>
              </a:br>
              <a:r>
                <a:rPr lang="en-US" sz="1400" b="1" dirty="0"/>
                <a:t/>
              </a:r>
              <a:br>
                <a:rPr lang="en-US" sz="1400" b="1" dirty="0"/>
              </a:br>
              <a:r>
                <a:rPr lang="en-US" sz="1400" b="1" dirty="0"/>
                <a:t> </a:t>
              </a: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/>
                <a:t>  </a:t>
              </a: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9" r="1070"/>
            <a:stretch/>
          </p:blipFill>
          <p:spPr>
            <a:xfrm>
              <a:off x="9586356" y="2454207"/>
              <a:ext cx="1024203" cy="861847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1" name="TextBox 30"/>
          <p:cNvSpPr txBox="1"/>
          <p:nvPr/>
        </p:nvSpPr>
        <p:spPr>
          <a:xfrm>
            <a:off x="7743013" y="1734776"/>
            <a:ext cx="1558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Bitstream</a:t>
            </a:r>
            <a:endParaRPr lang="en-US" dirty="0"/>
          </a:p>
        </p:txBody>
      </p:sp>
      <p:sp>
        <p:nvSpPr>
          <p:cNvPr id="35" name="Down Arrow 34"/>
          <p:cNvSpPr/>
          <p:nvPr/>
        </p:nvSpPr>
        <p:spPr bwMode="auto">
          <a:xfrm rot="4243737">
            <a:off x="6045345" y="2439993"/>
            <a:ext cx="503024" cy="1867564"/>
          </a:xfrm>
          <a:prstGeom prst="downArrow">
            <a:avLst>
              <a:gd name="adj1" fmla="val 52623"/>
              <a:gd name="adj2" fmla="val 80038"/>
            </a:avLst>
          </a:prstGeom>
          <a:solidFill>
            <a:schemeClr val="accent6">
              <a:lumMod val="9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36" name="TextBox 35"/>
          <p:cNvSpPr txBox="1"/>
          <p:nvPr/>
        </p:nvSpPr>
        <p:spPr>
          <a:xfrm rot="20416568">
            <a:off x="5696366" y="2792080"/>
            <a:ext cx="1568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Configure</a:t>
            </a:r>
            <a:endParaRPr lang="en-US" sz="2000" dirty="0"/>
          </a:p>
        </p:txBody>
      </p:sp>
      <p:pic>
        <p:nvPicPr>
          <p:cNvPr id="37" name="Picture 4" descr="Lattice graph - Wikip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587" y="3234112"/>
            <a:ext cx="1099121" cy="109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84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 animBg="1"/>
      <p:bldP spid="36" grpId="0"/>
    </p:bldLst>
  </p:timing>
</p:sld>
</file>

<file path=ppt/theme/theme1.xml><?xml version="1.0" encoding="utf-8"?>
<a:theme xmlns:a="http://schemas.openxmlformats.org/drawingml/2006/main" name="1_TEK4500-UIO">
  <a:themeElements>
    <a:clrScheme name="UI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b="1" dirty="0"/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F80CA8B8-D88A-4F90-A944-3A97B4A00331}" vid="{37435797-98CB-4FFC-AF13-1FC647D06020}"/>
    </a:ext>
  </a:extLst>
</a:theme>
</file>

<file path=ppt/theme/theme2.xml><?xml version="1.0" encoding="utf-8"?>
<a:theme xmlns:a="http://schemas.openxmlformats.org/drawingml/2006/main" name="TEK4500-UIO">
  <a:themeElements>
    <a:clrScheme name="UI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b="1" dirty="0"/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D98F6CE3-5215-439F-B83D-B99FB84D8141}" vid="{C3C4E773-9064-45BA-9BFA-72DEEDBB4312}"/>
    </a:ext>
  </a:extLst>
</a:theme>
</file>

<file path=ppt/theme/theme3.xml><?xml version="1.0" encoding="utf-8"?>
<a:theme xmlns:a="http://schemas.openxmlformats.org/drawingml/2006/main" name="2_TEK4500-UIO">
  <a:themeElements>
    <a:clrScheme name="Custom 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C000"/>
      </a:accent3>
      <a:accent4>
        <a:srgbClr val="7030A0"/>
      </a:accent4>
      <a:accent5>
        <a:srgbClr val="FF0000"/>
      </a:accent5>
      <a:accent6>
        <a:srgbClr val="EEF9F4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DFDA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>
            <a:ea typeface="Cambria Math" panose="02040503050406030204" pitchFamily="18" charset="0"/>
          </a:defRPr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0E1C8BE1-60D2-4044-BAB8-77C985F6EEA1}" vid="{D4B1BC77-4AE2-48B7-94A1-F92EDC65A8B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TEK4500-UIO</Template>
  <TotalTime>7734</TotalTime>
  <Words>1878</Words>
  <Application>Microsoft Office PowerPoint</Application>
  <PresentationFormat>Widescreen</PresentationFormat>
  <Paragraphs>1313</Paragraphs>
  <Slides>57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57</vt:i4>
      </vt:variant>
    </vt:vector>
  </HeadingPairs>
  <TitlesOfParts>
    <vt:vector size="68" baseType="lpstr">
      <vt:lpstr>MS PGothic</vt:lpstr>
      <vt:lpstr>Arial</vt:lpstr>
      <vt:lpstr>Calibri</vt:lpstr>
      <vt:lpstr>Cambria</vt:lpstr>
      <vt:lpstr>Cambria Math</vt:lpstr>
      <vt:lpstr>Consolas</vt:lpstr>
      <vt:lpstr>Times New Roman</vt:lpstr>
      <vt:lpstr>Wingdings</vt:lpstr>
      <vt:lpstr>1_TEK4500-UIO</vt:lpstr>
      <vt:lpstr>TEK4500-UIO</vt:lpstr>
      <vt:lpstr>2_TEK4500-UIO</vt:lpstr>
      <vt:lpstr>Lecture 5 – Authenticated encryption</vt:lpstr>
      <vt:lpstr>Basic goals of cryptography</vt:lpstr>
      <vt:lpstr>IND-CPA – Indistinguishability against chosen-plaintext attacks </vt:lpstr>
      <vt:lpstr>Chosen-plaintext attacks</vt:lpstr>
      <vt:lpstr>Chosen-plaintext attacks</vt:lpstr>
      <vt:lpstr>IND-CPA – Indistinguishability against chosen-plaintext attacks </vt:lpstr>
      <vt:lpstr>IND-CCA – Indistinguishability against chosen-ciphertext attacks </vt:lpstr>
      <vt:lpstr>Xilinx FPGA – Starbleed attack</vt:lpstr>
      <vt:lpstr>FPGA – Field Programmable Gate Array</vt:lpstr>
      <vt:lpstr>FPGA – Field Programmable Gate Array</vt:lpstr>
      <vt:lpstr>FPGA – Field Programmable Gate Array</vt:lpstr>
      <vt:lpstr>FPGA – Field Programmable Gate Array</vt:lpstr>
      <vt:lpstr>FPGA – Field Programmable Gate Array</vt:lpstr>
      <vt:lpstr>Xilinx Starbleed attack</vt:lpstr>
      <vt:lpstr>Xilinx Starbleed attack</vt:lpstr>
      <vt:lpstr>Xilinx Starbleed attack</vt:lpstr>
      <vt:lpstr>Xilinx Starbleed attack</vt:lpstr>
      <vt:lpstr>Xilinx Starbleed attack</vt:lpstr>
      <vt:lpstr>Xilinx Starbleed attack</vt:lpstr>
      <vt:lpstr>Xilinx Starbleed attack</vt:lpstr>
      <vt:lpstr>Xilinx Starbleed attack</vt:lpstr>
      <vt:lpstr>Xilinx Starbleed attack</vt:lpstr>
      <vt:lpstr>PowerPoint Presentation</vt:lpstr>
      <vt:lpstr>Authenticated encryption</vt:lpstr>
      <vt:lpstr>Authenticated encryption – syntax </vt:lpstr>
      <vt:lpstr>Authenticated encryption – security</vt:lpstr>
      <vt:lpstr>Authenticated encryption – security</vt:lpstr>
      <vt:lpstr>AE security definition – implications </vt:lpstr>
      <vt:lpstr>Generic composition: AE from Encryption + MAC</vt:lpstr>
      <vt:lpstr>Generic composition: AE secure?</vt:lpstr>
      <vt:lpstr>EtM – security </vt:lpstr>
      <vt:lpstr>CCA-attacks – revisited </vt:lpstr>
      <vt:lpstr>PowerPoint Presentation</vt:lpstr>
      <vt:lpstr>AEAD – AE with associated data (AD)</vt:lpstr>
      <vt:lpstr>Authenticated encryption w/associated data (AEAD) – syntax </vt:lpstr>
      <vt:lpstr>Authenticated encryption w/associated data (AEAD) – syntax </vt:lpstr>
      <vt:lpstr>Authenticated encryption w/associated data (AEAD) – syntax </vt:lpstr>
      <vt:lpstr>AEAD security (nonce-based)</vt:lpstr>
      <vt:lpstr>PowerPoint Presentation</vt:lpstr>
      <vt:lpstr>GCM – Galois/Counter Mode</vt:lpstr>
      <vt:lpstr>GCM – Galois/Counter Mode</vt:lpstr>
      <vt:lpstr>GCM – Galois/Counter Mode</vt:lpstr>
      <vt:lpstr>GCM – Galois/Counter Mode</vt:lpstr>
      <vt:lpstr>GCM – properties</vt:lpstr>
      <vt:lpstr>Ideal solution: secure channels</vt:lpstr>
      <vt:lpstr>Ideal solution: secure channels</vt:lpstr>
      <vt:lpstr>AES-GCM = secure channel?</vt:lpstr>
      <vt:lpstr>Secure channels – TLS / IPsec</vt:lpstr>
      <vt:lpstr>OCBv3 – Offset Codebook Mode</vt:lpstr>
      <vt:lpstr>OCBv3 – properties </vt:lpstr>
      <vt:lpstr>CCM – Counter Mode with CBC-MAC</vt:lpstr>
      <vt:lpstr>CCM – Counter Mode with CBC-MAC</vt:lpstr>
      <vt:lpstr>CCM – Counter Mode with CBC-MAC</vt:lpstr>
      <vt:lpstr>CCM – Counter Mode with CBC-MAC</vt:lpstr>
      <vt:lpstr>CCM – Counter Mode with CBC-MAC</vt:lpstr>
      <vt:lpstr>CCM – properties 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hakoja</dc:creator>
  <cp:lastModifiedBy>hakoja</cp:lastModifiedBy>
  <cp:revision>492</cp:revision>
  <dcterms:created xsi:type="dcterms:W3CDTF">2020-06-02T10:31:43Z</dcterms:created>
  <dcterms:modified xsi:type="dcterms:W3CDTF">2022-09-21T14:05:04Z</dcterms:modified>
</cp:coreProperties>
</file>