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34"/>
  </p:notesMasterIdLst>
  <p:sldIdLst>
    <p:sldId id="261" r:id="rId3"/>
    <p:sldId id="332" r:id="rId4"/>
    <p:sldId id="331" r:id="rId5"/>
    <p:sldId id="264" r:id="rId6"/>
    <p:sldId id="267" r:id="rId7"/>
    <p:sldId id="268" r:id="rId8"/>
    <p:sldId id="298" r:id="rId9"/>
    <p:sldId id="306" r:id="rId10"/>
    <p:sldId id="269" r:id="rId11"/>
    <p:sldId id="305" r:id="rId12"/>
    <p:sldId id="330" r:id="rId13"/>
    <p:sldId id="265" r:id="rId14"/>
    <p:sldId id="262" r:id="rId15"/>
    <p:sldId id="263" r:id="rId16"/>
    <p:sldId id="314" r:id="rId17"/>
    <p:sldId id="322" r:id="rId18"/>
    <p:sldId id="294" r:id="rId19"/>
    <p:sldId id="317" r:id="rId20"/>
    <p:sldId id="271" r:id="rId21"/>
    <p:sldId id="328" r:id="rId22"/>
    <p:sldId id="319" r:id="rId23"/>
    <p:sldId id="323" r:id="rId24"/>
    <p:sldId id="333" r:id="rId25"/>
    <p:sldId id="320" r:id="rId26"/>
    <p:sldId id="388" r:id="rId27"/>
    <p:sldId id="329" r:id="rId28"/>
    <p:sldId id="324" r:id="rId29"/>
    <p:sldId id="327" r:id="rId30"/>
    <p:sldId id="275" r:id="rId31"/>
    <p:sldId id="276" r:id="rId32"/>
    <p:sldId id="30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koja" initials="h" lastIdx="1" clrIdx="0">
    <p:extLst>
      <p:ext uri="{19B8F6BF-5375-455C-9EA6-DF929625EA0E}">
        <p15:presenceInfo xmlns:p15="http://schemas.microsoft.com/office/powerpoint/2012/main" userId="hakoj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ECFE"/>
    <a:srgbClr val="CFF9DA"/>
    <a:srgbClr val="FFDFDA"/>
    <a:srgbClr val="FFFF66"/>
    <a:srgbClr val="99CCFF"/>
    <a:srgbClr val="E7E2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2" autoAdjust="0"/>
    <p:restoredTop sz="78826" autoAdjust="0"/>
  </p:normalViewPr>
  <p:slideViewPr>
    <p:cSldViewPr snapToGrid="0" showGuides="1">
      <p:cViewPr varScale="1">
        <p:scale>
          <a:sx n="55" d="100"/>
          <a:sy n="55" d="100"/>
        </p:scale>
        <p:origin x="113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94748682730448"/>
          <c:y val="5.7148335175944462E-2"/>
          <c:w val="0.71327084114485684"/>
          <c:h val="0.7967942504960630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9.0297851373291674E-3"/>
                  <c:y val="3.245713964428764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D80-4B2E-B7BA-629528EEADCA}"/>
                </c:ext>
                <c:ext xmlns:c15="http://schemas.microsoft.com/office/drawing/2012/chart" uri="{CE6537A1-D6FC-4f65-9D91-7224C49458BB}"/>
              </c:extLst>
            </c:dLbl>
            <c:dLbl>
              <c:idx val="1"/>
              <c:layout>
                <c:manualLayout>
                  <c:x val="-9.0297851373291674E-3"/>
                  <c:y val="3.2457139644287487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D80-4B2E-B7BA-629528EEADCA}"/>
                </c:ext>
                <c:ext xmlns:c15="http://schemas.microsoft.com/office/drawing/2012/chart" uri="{CE6537A1-D6FC-4f65-9D91-7224C49458BB}"/>
              </c:extLst>
            </c:dLbl>
            <c:dLbl>
              <c:idx val="2"/>
              <c:layout>
                <c:manualLayout>
                  <c:x val="-9.0297851373292506E-3"/>
                  <c:y val="3.245713964428764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D80-4B2E-B7BA-629528EEADCA}"/>
                </c:ext>
                <c:ext xmlns:c15="http://schemas.microsoft.com/office/drawing/2012/chart" uri="{CE6537A1-D6FC-4f65-9D91-7224C49458BB}"/>
              </c:extLst>
            </c:dLbl>
            <c:dLbl>
              <c:idx val="3"/>
              <c:layout>
                <c:manualLayout>
                  <c:x val="-9.0297851373291674E-3"/>
                  <c:y val="3.2457139644287487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D80-4B2E-B7BA-629528EEADC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6">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00</c:v>
                </c:pt>
                <c:pt idx="1">
                  <c:v>01</c:v>
                </c:pt>
                <c:pt idx="2">
                  <c:v>10</c:v>
                </c:pt>
                <c:pt idx="3">
                  <c:v>11</c:v>
                </c:pt>
              </c:strCache>
            </c:strRef>
          </c:cat>
          <c:val>
            <c:numRef>
              <c:f>Sheet1!$B$2:$B$5</c:f>
              <c:numCache>
                <c:formatCode>#\ ?/?</c:formatCode>
                <c:ptCount val="4"/>
                <c:pt idx="0">
                  <c:v>0.25</c:v>
                </c:pt>
                <c:pt idx="1">
                  <c:v>0.125</c:v>
                </c:pt>
                <c:pt idx="2">
                  <c:v>0.5</c:v>
                </c:pt>
                <c:pt idx="3">
                  <c:v>0.125</c:v>
                </c:pt>
              </c:numCache>
            </c:numRef>
          </c:val>
          <c:extLst xmlns:c16r2="http://schemas.microsoft.com/office/drawing/2015/06/chart">
            <c:ext xmlns:c16="http://schemas.microsoft.com/office/drawing/2014/chart" uri="{C3380CC4-5D6E-409C-BE32-E72D297353CC}">
              <c16:uniqueId val="{00000004-A2BC-46BF-9D8E-57479C6B48C7}"/>
            </c:ext>
          </c:extLst>
        </c:ser>
        <c:dLbls>
          <c:showLegendKey val="0"/>
          <c:showVal val="0"/>
          <c:showCatName val="0"/>
          <c:showSerName val="0"/>
          <c:showPercent val="0"/>
          <c:showBubbleSize val="0"/>
        </c:dLbls>
        <c:gapWidth val="219"/>
        <c:overlap val="-27"/>
        <c:axId val="-983301984"/>
        <c:axId val="-983300352"/>
      </c:barChart>
      <c:catAx>
        <c:axId val="-983301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983300352"/>
        <c:crossesAt val="0"/>
        <c:auto val="1"/>
        <c:lblAlgn val="ctr"/>
        <c:lblOffset val="100"/>
        <c:noMultiLvlLbl val="0"/>
      </c:catAx>
      <c:valAx>
        <c:axId val="-983300352"/>
        <c:scaling>
          <c:orientation val="minMax"/>
          <c:max val="1"/>
        </c:scaling>
        <c:delete val="0"/>
        <c:axPos val="l"/>
        <c:majorGridlines>
          <c:spPr>
            <a:ln w="9525" cap="flat" cmpd="sng" algn="ctr">
              <a:solidFill>
                <a:schemeClr val="bg1">
                  <a:lumMod val="95000"/>
                </a:schemeClr>
              </a:solidFill>
              <a:round/>
            </a:ln>
            <a:effectLst/>
          </c:spPr>
        </c:majorGridlines>
        <c:numFmt formatCode="General" sourceLinked="0"/>
        <c:majorTickMark val="none"/>
        <c:minorTickMark val="none"/>
        <c:tickLblPos val="nextTo"/>
        <c:spPr>
          <a:noFill/>
          <a:ln>
            <a:noFill/>
          </a:ln>
          <a:effectLst/>
        </c:spPr>
        <c:txPr>
          <a:bodyPr rot="0" spcFirstLastPara="1" vertOverflow="ellipsis" wrap="square" anchor="ctr" anchorCtr="1"/>
          <a:lstStyle/>
          <a:p>
            <a:pPr>
              <a:defRPr sz="1050" b="0" i="0" u="none" strike="noStrike" kern="1200" baseline="0">
                <a:solidFill>
                  <a:schemeClr val="bg1">
                    <a:lumMod val="65000"/>
                  </a:schemeClr>
                </a:solidFill>
                <a:latin typeface="+mn-lt"/>
                <a:ea typeface="+mn-ea"/>
                <a:cs typeface="+mn-cs"/>
              </a:defRPr>
            </a:pPr>
            <a:endParaRPr lang="en-US"/>
          </a:p>
        </c:txPr>
        <c:crossAx val="-983301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94748682730448"/>
          <c:y val="5.7148335175944462E-2"/>
          <c:w val="0.71327084114485684"/>
          <c:h val="0.79679425049606301"/>
        </c:manualLayout>
      </c:layout>
      <c:barChart>
        <c:barDir val="col"/>
        <c:grouping val="clustered"/>
        <c:varyColors val="0"/>
        <c:ser>
          <c:idx val="0"/>
          <c:order val="0"/>
          <c:tx>
            <c:strRef>
              <c:f>Sheet1!$B$1</c:f>
              <c:strCache>
                <c:ptCount val="1"/>
                <c:pt idx="0">
                  <c:v>Series 1</c:v>
                </c:pt>
              </c:strCache>
            </c:strRef>
          </c:tx>
          <c:spPr>
            <a:solidFill>
              <a:srgbClr val="FF7C80"/>
            </a:solidFill>
            <a:ln>
              <a:noFill/>
            </a:ln>
            <a:effectLst/>
          </c:spPr>
          <c:invertIfNegative val="0"/>
          <c:cat>
            <c:strRef>
              <c:f>Sheet1!$A$2:$A$5</c:f>
              <c:strCache>
                <c:ptCount val="4"/>
                <c:pt idx="0">
                  <c:v>00</c:v>
                </c:pt>
                <c:pt idx="1">
                  <c:v>01</c:v>
                </c:pt>
                <c:pt idx="2">
                  <c:v>10</c:v>
                </c:pt>
                <c:pt idx="3">
                  <c:v>11</c:v>
                </c:pt>
              </c:strCache>
            </c:strRef>
          </c:cat>
          <c:val>
            <c:numRef>
              <c:f>Sheet1!$B$2:$B$5</c:f>
              <c:numCache>
                <c:formatCode>General</c:formatCode>
                <c:ptCount val="4"/>
                <c:pt idx="0">
                  <c:v>0.25</c:v>
                </c:pt>
                <c:pt idx="1">
                  <c:v>0.25</c:v>
                </c:pt>
                <c:pt idx="2">
                  <c:v>0.25</c:v>
                </c:pt>
                <c:pt idx="3">
                  <c:v>0.25</c:v>
                </c:pt>
              </c:numCache>
            </c:numRef>
          </c:val>
          <c:extLst xmlns:c16r2="http://schemas.microsoft.com/office/drawing/2015/06/chart">
            <c:ext xmlns:c16="http://schemas.microsoft.com/office/drawing/2014/chart" uri="{C3380CC4-5D6E-409C-BE32-E72D297353CC}">
              <c16:uniqueId val="{00000000-1A41-4D03-9717-EDA6D518243D}"/>
            </c:ext>
          </c:extLst>
        </c:ser>
        <c:dLbls>
          <c:showLegendKey val="0"/>
          <c:showVal val="0"/>
          <c:showCatName val="0"/>
          <c:showSerName val="0"/>
          <c:showPercent val="0"/>
          <c:showBubbleSize val="0"/>
        </c:dLbls>
        <c:gapWidth val="219"/>
        <c:overlap val="-27"/>
        <c:axId val="-649143456"/>
        <c:axId val="-649124960"/>
      </c:barChart>
      <c:catAx>
        <c:axId val="-64914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649124960"/>
        <c:crossesAt val="0"/>
        <c:auto val="1"/>
        <c:lblAlgn val="ctr"/>
        <c:lblOffset val="100"/>
        <c:noMultiLvlLbl val="0"/>
      </c:catAx>
      <c:valAx>
        <c:axId val="-649124960"/>
        <c:scaling>
          <c:orientation val="minMax"/>
          <c:max val="1"/>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050" b="0" i="0" u="none" strike="noStrike" kern="1200" baseline="0">
                <a:solidFill>
                  <a:schemeClr val="bg1">
                    <a:lumMod val="65000"/>
                  </a:schemeClr>
                </a:solidFill>
                <a:latin typeface="+mn-lt"/>
                <a:ea typeface="+mn-ea"/>
                <a:cs typeface="+mn-cs"/>
              </a:defRPr>
            </a:pPr>
            <a:endParaRPr lang="en-US"/>
          </a:p>
        </c:txPr>
        <c:crossAx val="-649143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94748682730448"/>
          <c:y val="5.7148335175944462E-2"/>
          <c:w val="0.71327084114485684"/>
          <c:h val="0.79679425049606301"/>
        </c:manualLayout>
      </c:layout>
      <c:barChart>
        <c:barDir val="col"/>
        <c:grouping val="clustered"/>
        <c:varyColors val="0"/>
        <c:ser>
          <c:idx val="0"/>
          <c:order val="0"/>
          <c:tx>
            <c:strRef>
              <c:f>Sheet1!$B$1</c:f>
              <c:strCache>
                <c:ptCount val="1"/>
                <c:pt idx="0">
                  <c:v>Series 1</c:v>
                </c:pt>
              </c:strCache>
            </c:strRef>
          </c:tx>
          <c:spPr>
            <a:solidFill>
              <a:srgbClr val="0070C0"/>
            </a:solidFill>
            <a:ln>
              <a:noFill/>
            </a:ln>
            <a:effectLst/>
          </c:spPr>
          <c:invertIfNegative val="0"/>
          <c:cat>
            <c:strRef>
              <c:f>Sheet1!$A$2:$A$5</c:f>
              <c:strCache>
                <c:ptCount val="4"/>
                <c:pt idx="0">
                  <c:v>00</c:v>
                </c:pt>
                <c:pt idx="1">
                  <c:v>01</c:v>
                </c:pt>
                <c:pt idx="2">
                  <c:v>10</c:v>
                </c:pt>
                <c:pt idx="3">
                  <c:v>11</c:v>
                </c:pt>
              </c:strCache>
            </c:strRef>
          </c:cat>
          <c:val>
            <c:numRef>
              <c:f>Sheet1!$B$2:$B$5</c:f>
              <c:numCache>
                <c:formatCode>General</c:formatCode>
                <c:ptCount val="4"/>
                <c:pt idx="0">
                  <c:v>0</c:v>
                </c:pt>
                <c:pt idx="1">
                  <c:v>1</c:v>
                </c:pt>
                <c:pt idx="2">
                  <c:v>0</c:v>
                </c:pt>
                <c:pt idx="3">
                  <c:v>0</c:v>
                </c:pt>
              </c:numCache>
            </c:numRef>
          </c:val>
          <c:extLst xmlns:c16r2="http://schemas.microsoft.com/office/drawing/2015/06/chart">
            <c:ext xmlns:c16="http://schemas.microsoft.com/office/drawing/2014/chart" uri="{C3380CC4-5D6E-409C-BE32-E72D297353CC}">
              <c16:uniqueId val="{00000000-0C56-4F25-8A9B-8770694B1284}"/>
            </c:ext>
          </c:extLst>
        </c:ser>
        <c:dLbls>
          <c:showLegendKey val="0"/>
          <c:showVal val="0"/>
          <c:showCatName val="0"/>
          <c:showSerName val="0"/>
          <c:showPercent val="0"/>
          <c:showBubbleSize val="0"/>
        </c:dLbls>
        <c:gapWidth val="219"/>
        <c:overlap val="-27"/>
        <c:axId val="-842206816"/>
        <c:axId val="-842220960"/>
      </c:barChart>
      <c:catAx>
        <c:axId val="-842206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42220960"/>
        <c:crossesAt val="0"/>
        <c:auto val="1"/>
        <c:lblAlgn val="ctr"/>
        <c:lblOffset val="100"/>
        <c:noMultiLvlLbl val="0"/>
      </c:catAx>
      <c:valAx>
        <c:axId val="-842220960"/>
        <c:scaling>
          <c:orientation val="minMax"/>
          <c:max val="1"/>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050" b="0" i="0" u="none" strike="noStrike" kern="1200" baseline="0">
                <a:solidFill>
                  <a:schemeClr val="bg1">
                    <a:lumMod val="65000"/>
                  </a:schemeClr>
                </a:solidFill>
                <a:latin typeface="+mn-lt"/>
                <a:ea typeface="+mn-ea"/>
                <a:cs typeface="+mn-cs"/>
              </a:defRPr>
            </a:pPr>
            <a:endParaRPr lang="en-US"/>
          </a:p>
        </c:txPr>
        <c:crossAx val="-842206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DF874-0BD9-4678-B258-D41441EE2C68}" type="datetimeFigureOut">
              <a:rPr lang="en-US" smtClean="0"/>
              <a:t>10/5/2022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2BD687-0921-4559-9FF0-9C7CF44CDD06}" type="slidenum">
              <a:rPr lang="en-US" smtClean="0"/>
              <a:t>‹#›</a:t>
            </a:fld>
            <a:endParaRPr lang="en-US"/>
          </a:p>
        </p:txBody>
      </p:sp>
    </p:spTree>
    <p:extLst>
      <p:ext uri="{BB962C8B-B14F-4D97-AF65-F5344CB8AC3E}">
        <p14:creationId xmlns:p14="http://schemas.microsoft.com/office/powerpoint/2010/main" val="2929041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0BB4F-27F5-4A35-A00F-14A545D56046}" type="slidenum">
              <a:rPr lang="en-US" smtClean="0"/>
              <a:t>1</a:t>
            </a:fld>
            <a:endParaRPr lang="en-US" dirty="0"/>
          </a:p>
        </p:txBody>
      </p:sp>
    </p:spTree>
    <p:extLst>
      <p:ext uri="{BB962C8B-B14F-4D97-AF65-F5344CB8AC3E}">
        <p14:creationId xmlns:p14="http://schemas.microsoft.com/office/powerpoint/2010/main" val="687876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Uncommon</a:t>
                </a:r>
                <a:r>
                  <a:rPr lang="en-US" baseline="0" dirty="0"/>
                  <a:t> word list of size </a:t>
                </a:r>
                <a:r>
                  <a:rPr lang="en-US" dirty="0"/>
                  <a:t>65000 = 16 bits </a:t>
                </a:r>
              </a:p>
              <a:p>
                <a:r>
                  <a:rPr lang="en-US" dirty="0"/>
                  <a:t>0,a,o</a:t>
                </a:r>
                <a:r>
                  <a:rPr lang="en-US" baseline="0" dirty="0"/>
                  <a:t> transformations </a:t>
                </a:r>
                <a14:m>
                  <m:oMath xmlns:m="http://schemas.openxmlformats.org/officeDocument/2006/math">
                    <m:r>
                      <a:rPr lang="nb-NO" b="0" i="1" baseline="0" smtClean="0">
                        <a:latin typeface="Cambria Math" panose="02040503050406030204" pitchFamily="18" charset="0"/>
                      </a:rPr>
                      <m:t>≈</m:t>
                    </m:r>
                  </m:oMath>
                </a14:m>
                <a:r>
                  <a:rPr lang="en-US" dirty="0"/>
                  <a:t> 3-4 bits</a:t>
                </a:r>
              </a:p>
              <a:p>
                <a:r>
                  <a:rPr lang="en-US" dirty="0"/>
                  <a:t>Capitalize</a:t>
                </a:r>
                <a:r>
                  <a:rPr lang="en-US" baseline="0" dirty="0"/>
                  <a:t> or not = 1 bit</a:t>
                </a:r>
              </a:p>
              <a:p>
                <a:r>
                  <a:rPr lang="en-US" baseline="0" dirty="0"/>
                  <a:t>Unknown order of trailing number odd special character = 1 bit</a:t>
                </a:r>
              </a:p>
              <a:p>
                <a:r>
                  <a:rPr lang="en-US" baseline="0" dirty="0"/>
                  <a:t>Number </a:t>
                </a:r>
                <a14:m>
                  <m:oMath xmlns:m="http://schemas.openxmlformats.org/officeDocument/2006/math">
                    <m:r>
                      <a:rPr lang="nb-NO" b="0" i="1" baseline="0" smtClean="0">
                        <a:latin typeface="Cambria Math" panose="02040503050406030204" pitchFamily="18" charset="0"/>
                      </a:rPr>
                      <m:t>≈</m:t>
                    </m:r>
                  </m:oMath>
                </a14:m>
                <a:r>
                  <a:rPr lang="en-US" dirty="0"/>
                  <a:t> 3 bits</a:t>
                </a:r>
              </a:p>
              <a:p>
                <a:r>
                  <a:rPr lang="en-US" dirty="0"/>
                  <a:t>Special character = 3 bits</a:t>
                </a:r>
              </a:p>
              <a:p>
                <a:r>
                  <a:rPr lang="en-US" dirty="0"/>
                  <a:t>Unknown</a:t>
                </a:r>
                <a:r>
                  <a:rPr lang="en-US" baseline="0" dirty="0"/>
                  <a:t> punctuation </a:t>
                </a:r>
                <a14:m>
                  <m:oMath xmlns:m="http://schemas.openxmlformats.org/officeDocument/2006/math">
                    <m:r>
                      <a:rPr lang="nb-NO" b="0" i="1" baseline="0" smtClean="0">
                        <a:latin typeface="Cambria Math" panose="02040503050406030204" pitchFamily="18" charset="0"/>
                      </a:rPr>
                      <m:t>≈</m:t>
                    </m:r>
                  </m:oMath>
                </a14:m>
                <a:r>
                  <a:rPr lang="en-US" dirty="0"/>
                  <a:t> 4 bits</a:t>
                </a:r>
              </a:p>
              <a:p>
                <a:r>
                  <a:rPr lang="en-US" dirty="0"/>
                  <a:t>Total = 16 + 3 + 1 +1 + 3 + 4 = 28 bits </a:t>
                </a:r>
              </a:p>
            </p:txBody>
          </p:sp>
        </mc:Choice>
        <mc:Fallback xmlns="">
          <p:sp>
            <p:nvSpPr>
              <p:cNvPr id="3" name="Notes Placeholder 2"/>
              <p:cNvSpPr>
                <a:spLocks noGrp="1"/>
              </p:cNvSpPr>
              <p:nvPr>
                <p:ph type="body" idx="1"/>
              </p:nvPr>
            </p:nvSpPr>
            <p:spPr/>
            <p:txBody>
              <a:bodyPr/>
              <a:lstStyle/>
              <a:p>
                <a:r>
                  <a:rPr lang="en-US" dirty="0" smtClean="0"/>
                  <a:t>Uncommon</a:t>
                </a:r>
                <a:r>
                  <a:rPr lang="en-US" baseline="0" dirty="0" smtClean="0"/>
                  <a:t> word list of size </a:t>
                </a:r>
                <a:r>
                  <a:rPr lang="en-US" dirty="0" smtClean="0"/>
                  <a:t>65000 = 16 bits </a:t>
                </a:r>
              </a:p>
              <a:p>
                <a:r>
                  <a:rPr lang="en-US" dirty="0" smtClean="0"/>
                  <a:t>0,a,o</a:t>
                </a:r>
                <a:r>
                  <a:rPr lang="en-US" baseline="0" dirty="0" smtClean="0"/>
                  <a:t> transformations </a:t>
                </a:r>
                <a:r>
                  <a:rPr lang="nb-NO" b="0" i="0" baseline="0" smtClean="0">
                    <a:latin typeface="Cambria Math" panose="02040503050406030204" pitchFamily="18" charset="0"/>
                  </a:rPr>
                  <a:t>≈</a:t>
                </a:r>
                <a:r>
                  <a:rPr lang="en-US" dirty="0" smtClean="0"/>
                  <a:t> 3-4 bits</a:t>
                </a:r>
              </a:p>
              <a:p>
                <a:r>
                  <a:rPr lang="en-US" dirty="0" smtClean="0"/>
                  <a:t>Capitalize</a:t>
                </a:r>
                <a:r>
                  <a:rPr lang="en-US" baseline="0" dirty="0" smtClean="0"/>
                  <a:t> or not = 1 bit</a:t>
                </a:r>
              </a:p>
              <a:p>
                <a:r>
                  <a:rPr lang="en-US" baseline="0" dirty="0" smtClean="0"/>
                  <a:t>Unknown order of trailing number odd special character = 1 bit</a:t>
                </a:r>
              </a:p>
              <a:p>
                <a:r>
                  <a:rPr lang="en-US" baseline="0" dirty="0" smtClean="0"/>
                  <a:t>Number </a:t>
                </a:r>
                <a:r>
                  <a:rPr lang="nb-NO" b="0" i="0" baseline="0" smtClean="0">
                    <a:latin typeface="Cambria Math" panose="02040503050406030204" pitchFamily="18" charset="0"/>
                  </a:rPr>
                  <a:t>≈</a:t>
                </a:r>
                <a:r>
                  <a:rPr lang="en-US" dirty="0" smtClean="0"/>
                  <a:t> 3 bits</a:t>
                </a:r>
              </a:p>
              <a:p>
                <a:r>
                  <a:rPr lang="en-US" dirty="0" smtClean="0"/>
                  <a:t>Special character = 3 bits</a:t>
                </a:r>
              </a:p>
              <a:p>
                <a:r>
                  <a:rPr lang="en-US" dirty="0" smtClean="0"/>
                  <a:t>Unknown</a:t>
                </a:r>
                <a:r>
                  <a:rPr lang="en-US" baseline="0" dirty="0" smtClean="0"/>
                  <a:t> punctuation </a:t>
                </a:r>
                <a:r>
                  <a:rPr lang="nb-NO" b="0" i="0" baseline="0" smtClean="0">
                    <a:latin typeface="Cambria Math" panose="02040503050406030204" pitchFamily="18" charset="0"/>
                  </a:rPr>
                  <a:t>≈</a:t>
                </a:r>
                <a:r>
                  <a:rPr lang="en-US" dirty="0" smtClean="0"/>
                  <a:t> 4 bits</a:t>
                </a:r>
              </a:p>
              <a:p>
                <a:r>
                  <a:rPr lang="en-US" dirty="0" smtClean="0"/>
                  <a:t>Total = 16 + 3 + 1 +1 + 3 + 4 = 28 bits </a:t>
                </a:r>
                <a:endParaRPr lang="en-US" dirty="0"/>
              </a:p>
            </p:txBody>
          </p:sp>
        </mc:Fallback>
      </mc:AlternateContent>
      <p:sp>
        <p:nvSpPr>
          <p:cNvPr id="4" name="Slide Number Placeholder 3"/>
          <p:cNvSpPr>
            <a:spLocks noGrp="1"/>
          </p:cNvSpPr>
          <p:nvPr>
            <p:ph type="sldNum" sz="quarter" idx="10"/>
          </p:nvPr>
        </p:nvSpPr>
        <p:spPr/>
        <p:txBody>
          <a:bodyPr/>
          <a:lstStyle/>
          <a:p>
            <a:fld id="{272BD687-0921-4559-9FF0-9C7CF44CDD06}" type="slidenum">
              <a:rPr lang="en-US" smtClean="0"/>
              <a:t>20</a:t>
            </a:fld>
            <a:endParaRPr lang="en-US"/>
          </a:p>
        </p:txBody>
      </p:sp>
    </p:spTree>
    <p:extLst>
      <p:ext uri="{BB962C8B-B14F-4D97-AF65-F5344CB8AC3E}">
        <p14:creationId xmlns:p14="http://schemas.microsoft.com/office/powerpoint/2010/main" val="2286438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10BB4F-27F5-4A35-A00F-14A545D56046}" type="slidenum">
              <a:rPr lang="en-US" smtClean="0"/>
              <a:t>30</a:t>
            </a:fld>
            <a:endParaRPr lang="en-US" dirty="0"/>
          </a:p>
        </p:txBody>
      </p:sp>
    </p:spTree>
    <p:extLst>
      <p:ext uri="{BB962C8B-B14F-4D97-AF65-F5344CB8AC3E}">
        <p14:creationId xmlns:p14="http://schemas.microsoft.com/office/powerpoint/2010/main" val="766757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10BB4F-27F5-4A35-A00F-14A545D56046}" type="slidenum">
              <a:rPr lang="en-US" smtClean="0"/>
              <a:t>31</a:t>
            </a:fld>
            <a:endParaRPr lang="en-US" dirty="0"/>
          </a:p>
        </p:txBody>
      </p:sp>
    </p:spTree>
    <p:extLst>
      <p:ext uri="{BB962C8B-B14F-4D97-AF65-F5344CB8AC3E}">
        <p14:creationId xmlns:p14="http://schemas.microsoft.com/office/powerpoint/2010/main" val="599351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accent3">
                    <a:lumMod val="50000"/>
                  </a:schemeClr>
                </a:solidFill>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3525840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23392" y="6248400"/>
            <a:ext cx="2540000" cy="457200"/>
          </a:xfrm>
          <a:prstGeom prst="rect">
            <a:avLst/>
          </a:prstGeom>
          <a:ln/>
        </p:spPr>
        <p:txBody>
          <a:bodyPr/>
          <a:lstStyle>
            <a:lvl1pPr>
              <a:defRPr/>
            </a:lvl1pPr>
          </a:lstStyle>
          <a:p>
            <a:fld id="{CF113A27-8BE8-4A76-AEDC-F1D250123423}" type="datetimeFigureOut">
              <a:rPr lang="en-US" smtClean="0"/>
              <a:t>10/5/2022</a:t>
            </a:fld>
            <a:endParaRPr lang="en-US"/>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9220629" y="6248400"/>
            <a:ext cx="2540000" cy="457200"/>
          </a:xfrm>
          <a:prstGeom prst="rect">
            <a:avLst/>
          </a:prstGeom>
          <a:ln/>
        </p:spPr>
        <p:txBody>
          <a:bodyPr/>
          <a:lstStyle>
            <a:lvl1pPr>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2062405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23392" y="6248400"/>
            <a:ext cx="2540000" cy="457200"/>
          </a:xfrm>
          <a:prstGeom prst="rect">
            <a:avLst/>
          </a:prstGeom>
          <a:ln/>
        </p:spPr>
        <p:txBody>
          <a:bodyPr/>
          <a:lstStyle>
            <a:lvl1pPr>
              <a:defRPr/>
            </a:lvl1pPr>
          </a:lstStyle>
          <a:p>
            <a:fld id="{CF113A27-8BE8-4A76-AEDC-F1D250123423}" type="datetimeFigureOut">
              <a:rPr lang="en-US" smtClean="0"/>
              <a:t>10/5/2022</a:t>
            </a:fld>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9220629" y="6248400"/>
            <a:ext cx="2540000" cy="457200"/>
          </a:xfrm>
          <a:prstGeom prst="rect">
            <a:avLst/>
          </a:prstGeom>
          <a:ln/>
        </p:spPr>
        <p:txBody>
          <a:bodyPr/>
          <a:lstStyle>
            <a:lvl1pPr>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605788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23392" y="6248400"/>
            <a:ext cx="2540000" cy="457200"/>
          </a:xfrm>
          <a:prstGeom prst="rect">
            <a:avLst/>
          </a:prstGeom>
          <a:ln/>
        </p:spPr>
        <p:txBody>
          <a:bodyPr/>
          <a:lstStyle>
            <a:lvl1pPr>
              <a:defRPr/>
            </a:lvl1pPr>
          </a:lstStyle>
          <a:p>
            <a:fld id="{CF113A27-8BE8-4A76-AEDC-F1D250123423}" type="datetimeFigureOut">
              <a:rPr lang="en-US" smtClean="0"/>
              <a:t>10/5/2022</a:t>
            </a:fld>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9220629" y="6248400"/>
            <a:ext cx="2540000" cy="457200"/>
          </a:xfrm>
          <a:prstGeom prst="rect">
            <a:avLst/>
          </a:prstGeom>
          <a:ln/>
        </p:spPr>
        <p:txBody>
          <a:bodyPr/>
          <a:lstStyle>
            <a:lvl1pPr>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1006568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457200"/>
          </a:xfrm>
        </p:spPr>
        <p:txBody>
          <a:bodyPr/>
          <a:lstStyle/>
          <a:p>
            <a:r>
              <a:rPr lang="en-US"/>
              <a:t>Click to edit Master title style</a:t>
            </a:r>
          </a:p>
        </p:txBody>
      </p:sp>
      <p:sp>
        <p:nvSpPr>
          <p:cNvPr id="3" name="Text Placeholder 2"/>
          <p:cNvSpPr>
            <a:spLocks noGrp="1"/>
          </p:cNvSpPr>
          <p:nvPr>
            <p:ph type="body" sz="half" idx="1"/>
          </p:nvPr>
        </p:nvSpPr>
        <p:spPr>
          <a:xfrm>
            <a:off x="914400" y="1371600"/>
            <a:ext cx="508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371600"/>
            <a:ext cx="508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810000"/>
            <a:ext cx="508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623392" y="6248400"/>
            <a:ext cx="2540000" cy="457200"/>
          </a:xfrm>
          <a:prstGeom prst="rect">
            <a:avLst/>
          </a:prstGeom>
          <a:ln/>
        </p:spPr>
        <p:txBody>
          <a:bodyPr/>
          <a:lstStyle>
            <a:lvl1pPr>
              <a:defRPr/>
            </a:lvl1pPr>
          </a:lstStyle>
          <a:p>
            <a:fld id="{CF113A27-8BE8-4A76-AEDC-F1D250123423}" type="datetimeFigureOut">
              <a:rPr lang="en-US" smtClean="0"/>
              <a:t>10/5/2022</a:t>
            </a:fld>
            <a:endParaRPr lang="en-US"/>
          </a:p>
        </p:txBody>
      </p:sp>
      <p:sp>
        <p:nvSpPr>
          <p:cNvPr id="7"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
        <p:nvSpPr>
          <p:cNvPr id="8" name="Rectangle 6"/>
          <p:cNvSpPr>
            <a:spLocks noGrp="1" noChangeArrowheads="1"/>
          </p:cNvSpPr>
          <p:nvPr>
            <p:ph type="sldNum" sz="quarter" idx="12"/>
          </p:nvPr>
        </p:nvSpPr>
        <p:spPr>
          <a:xfrm>
            <a:off x="9220629" y="6248400"/>
            <a:ext cx="2540000" cy="457200"/>
          </a:xfrm>
          <a:prstGeom prst="rect">
            <a:avLst/>
          </a:prstGeom>
          <a:ln/>
        </p:spPr>
        <p:txBody>
          <a:bodyPr/>
          <a:lstStyle>
            <a:lvl1pPr>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3291717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457200"/>
          </a:xfrm>
        </p:spPr>
        <p:txBody>
          <a:bodyPr/>
          <a:lstStyle/>
          <a:p>
            <a:r>
              <a:rPr lang="en-US"/>
              <a:t>Click to edit Master title style</a:t>
            </a:r>
          </a:p>
        </p:txBody>
      </p:sp>
      <p:sp>
        <p:nvSpPr>
          <p:cNvPr id="3" name="Table Placeholder 2"/>
          <p:cNvSpPr>
            <a:spLocks noGrp="1"/>
          </p:cNvSpPr>
          <p:nvPr>
            <p:ph type="tbl" idx="1"/>
          </p:nvPr>
        </p:nvSpPr>
        <p:spPr>
          <a:xfrm>
            <a:off x="914400" y="1371600"/>
            <a:ext cx="10363200" cy="4724400"/>
          </a:xfrm>
        </p:spPr>
        <p:txBody>
          <a:bodyPr/>
          <a:lstStyle/>
          <a:p>
            <a:pPr lvl="0"/>
            <a:r>
              <a:rPr lang="en-US" noProof="0"/>
              <a:t>Click icon to add table</a:t>
            </a:r>
            <a:endParaRPr lang="en-US" noProof="0" dirty="0"/>
          </a:p>
        </p:txBody>
      </p:sp>
      <p:sp>
        <p:nvSpPr>
          <p:cNvPr id="4" name="Rectangle 4"/>
          <p:cNvSpPr>
            <a:spLocks noGrp="1" noChangeArrowheads="1"/>
          </p:cNvSpPr>
          <p:nvPr>
            <p:ph type="dt" sz="half" idx="10"/>
          </p:nvPr>
        </p:nvSpPr>
        <p:spPr>
          <a:xfrm>
            <a:off x="623392" y="6248400"/>
            <a:ext cx="2540000" cy="457200"/>
          </a:xfrm>
          <a:prstGeom prst="rect">
            <a:avLst/>
          </a:prstGeom>
          <a:ln/>
        </p:spPr>
        <p:txBody>
          <a:bodyPr/>
          <a:lstStyle>
            <a:lvl1pPr>
              <a:defRPr/>
            </a:lvl1pPr>
          </a:lstStyle>
          <a:p>
            <a:fld id="{CF113A27-8BE8-4A76-AEDC-F1D250123423}" type="datetimeFigureOut">
              <a:rPr lang="en-US" smtClean="0"/>
              <a:t>10/5/2022</a:t>
            </a:fld>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9220629" y="6248400"/>
            <a:ext cx="2540000" cy="457200"/>
          </a:xfrm>
          <a:prstGeom prst="rect">
            <a:avLst/>
          </a:prstGeom>
          <a:ln/>
        </p:spPr>
        <p:txBody>
          <a:bodyPr/>
          <a:lstStyle>
            <a:lvl1pPr>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775499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1" y="278295"/>
            <a:ext cx="11137237" cy="457200"/>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623392" y="1371600"/>
            <a:ext cx="6201478"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50156" y="1371600"/>
            <a:ext cx="4710473"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a:xfrm>
            <a:off x="623392" y="6526692"/>
            <a:ext cx="2540000" cy="324680"/>
          </a:xfrm>
          <a:prstGeom prst="rect">
            <a:avLst/>
          </a:prstGeom>
          <a:ln/>
        </p:spPr>
        <p:txBody>
          <a:bodyPr/>
          <a:lstStyle>
            <a:lvl1pPr>
              <a:defRPr/>
            </a:lvl1pPr>
          </a:lstStyle>
          <a:p>
            <a:fld id="{CF113A27-8BE8-4A76-AEDC-F1D250123423}" type="datetimeFigureOut">
              <a:rPr lang="en-US" smtClean="0"/>
              <a:t>10/5/2022</a:t>
            </a:fld>
            <a:endParaRPr lang="en-US"/>
          </a:p>
        </p:txBody>
      </p:sp>
      <p:sp>
        <p:nvSpPr>
          <p:cNvPr id="9" name="Rectangle 5"/>
          <p:cNvSpPr>
            <a:spLocks noGrp="1" noChangeArrowheads="1"/>
          </p:cNvSpPr>
          <p:nvPr>
            <p:ph type="ftr" sz="quarter" idx="11"/>
          </p:nvPr>
        </p:nvSpPr>
        <p:spPr>
          <a:xfrm>
            <a:off x="4165600" y="6526692"/>
            <a:ext cx="3860800" cy="324680"/>
          </a:xfrm>
          <a:prstGeom prst="rect">
            <a:avLst/>
          </a:prstGeom>
          <a:ln/>
        </p:spPr>
        <p:txBody>
          <a:bodyPr/>
          <a:lstStyle>
            <a:lvl1pPr algn="ctr">
              <a:defRPr/>
            </a:lvl1pPr>
          </a:lstStyle>
          <a:p>
            <a:endParaRPr lang="en-US"/>
          </a:p>
        </p:txBody>
      </p:sp>
      <p:sp>
        <p:nvSpPr>
          <p:cNvPr id="10" name="Rectangle 6"/>
          <p:cNvSpPr>
            <a:spLocks noGrp="1" noChangeArrowheads="1"/>
          </p:cNvSpPr>
          <p:nvPr>
            <p:ph type="sldNum" sz="quarter" idx="12"/>
          </p:nvPr>
        </p:nvSpPr>
        <p:spPr>
          <a:xfrm>
            <a:off x="9220629" y="6526692"/>
            <a:ext cx="2540000" cy="324680"/>
          </a:xfrm>
          <a:prstGeom prst="rect">
            <a:avLst/>
          </a:prstGeom>
          <a:ln/>
        </p:spPr>
        <p:txBody>
          <a:bodyPr/>
          <a:lstStyle>
            <a:lvl1pPr algn="r">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1481541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Section Header 2">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028342" y="2835345"/>
            <a:ext cx="7751762" cy="1776412"/>
          </a:xfrm>
        </p:spPr>
        <p:txBody>
          <a:bodyPr/>
          <a:lstStyle>
            <a:lvl1pPr>
              <a:defRPr sz="40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78024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bg1">
                    <a:lumMod val="65000"/>
                  </a:schemeClr>
                </a:solidFill>
              </a:defRPr>
            </a:lvl1pPr>
          </a:lstStyle>
          <a:p>
            <a:fld id="{F6590AF8-4F64-4D1C-B3C4-F65976908F52}" type="slidenum">
              <a:rPr lang="en-US" smtClean="0"/>
              <a:pPr/>
              <a:t>‹#›</a:t>
            </a:fld>
            <a:endParaRPr lang="en-US" dirty="0"/>
          </a:p>
        </p:txBody>
      </p:sp>
    </p:spTree>
    <p:extLst>
      <p:ext uri="{BB962C8B-B14F-4D97-AF65-F5344CB8AC3E}">
        <p14:creationId xmlns:p14="http://schemas.microsoft.com/office/powerpoint/2010/main" val="980981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Rectangle 4"/>
          <p:cNvSpPr>
            <a:spLocks noGrp="1" noChangeArrowheads="1"/>
          </p:cNvSpPr>
          <p:nvPr>
            <p:ph type="dt" sz="half" idx="2"/>
          </p:nvPr>
        </p:nvSpPr>
        <p:spPr>
          <a:xfrm>
            <a:off x="623392" y="6386992"/>
            <a:ext cx="2540000" cy="324680"/>
          </a:xfrm>
          <a:prstGeom prst="rect">
            <a:avLst/>
          </a:prstGeom>
          <a:ln/>
        </p:spPr>
        <p:txBody>
          <a:bodyPr/>
          <a:lstStyle>
            <a:lvl1pPr>
              <a:defRPr>
                <a:solidFill>
                  <a:schemeClr val="bg1">
                    <a:lumMod val="65000"/>
                  </a:schemeClr>
                </a:solidFill>
              </a:defRPr>
            </a:lvl1pPr>
          </a:lstStyle>
          <a:p>
            <a:r>
              <a:rPr lang="en-US"/>
              <a:t>25-Aug-20</a:t>
            </a:r>
            <a:endParaRPr lang="en-US" dirty="0"/>
          </a:p>
        </p:txBody>
      </p:sp>
      <p:sp>
        <p:nvSpPr>
          <p:cNvPr id="10" name="Rectangle 5"/>
          <p:cNvSpPr>
            <a:spLocks noGrp="1" noChangeArrowheads="1"/>
          </p:cNvSpPr>
          <p:nvPr>
            <p:ph type="ftr" sz="quarter" idx="3"/>
          </p:nvPr>
        </p:nvSpPr>
        <p:spPr>
          <a:xfrm>
            <a:off x="4165600" y="6386992"/>
            <a:ext cx="3860800" cy="324680"/>
          </a:xfrm>
          <a:prstGeom prst="rect">
            <a:avLst/>
          </a:prstGeom>
          <a:ln/>
        </p:spPr>
        <p:txBody>
          <a:bodyPr/>
          <a:lstStyle>
            <a:lvl1pPr algn="ctr">
              <a:defRPr>
                <a:solidFill>
                  <a:schemeClr val="bg1">
                    <a:lumMod val="65000"/>
                  </a:schemeClr>
                </a:solidFill>
              </a:defRPr>
            </a:lvl1pPr>
          </a:lstStyle>
          <a:p>
            <a:r>
              <a:rPr lang="nb-NO"/>
              <a:t>TEK 4500</a:t>
            </a:r>
            <a:endParaRPr lang="en-US" dirty="0"/>
          </a:p>
        </p:txBody>
      </p:sp>
      <p:sp>
        <p:nvSpPr>
          <p:cNvPr id="12"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bg1">
                    <a:lumMod val="65000"/>
                  </a:schemeClr>
                </a:solidFill>
              </a:defRPr>
            </a:lvl1pPr>
          </a:lstStyle>
          <a:p>
            <a:fld id="{F6590AF8-4F64-4D1C-B3C4-F65976908F52}" type="slidenum">
              <a:rPr lang="en-US" smtClean="0"/>
              <a:pPr/>
              <a:t>‹#›</a:t>
            </a:fld>
            <a:endParaRPr lang="en-US" dirty="0"/>
          </a:p>
        </p:txBody>
      </p:sp>
    </p:spTree>
    <p:extLst>
      <p:ext uri="{BB962C8B-B14F-4D97-AF65-F5344CB8AC3E}">
        <p14:creationId xmlns:p14="http://schemas.microsoft.com/office/powerpoint/2010/main" val="157921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3391" y="1371600"/>
            <a:ext cx="5485309" cy="47244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8401" y="1371600"/>
            <a:ext cx="5512228" cy="47244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7"/>
          <p:cNvSpPr>
            <a:spLocks noGrp="1"/>
          </p:cNvSpPr>
          <p:nvPr>
            <p:ph type="dt" sz="half" idx="10"/>
          </p:nvPr>
        </p:nvSpPr>
        <p:spPr/>
        <p:txBody>
          <a:bodyPr/>
          <a:lstStyle/>
          <a:p>
            <a:r>
              <a:rPr lang="en-US"/>
              <a:t>25-Aug-20</a:t>
            </a:r>
            <a:endParaRPr lang="en-US" dirty="0"/>
          </a:p>
        </p:txBody>
      </p:sp>
      <p:sp>
        <p:nvSpPr>
          <p:cNvPr id="19" name="Footer Placeholder 18"/>
          <p:cNvSpPr>
            <a:spLocks noGrp="1"/>
          </p:cNvSpPr>
          <p:nvPr>
            <p:ph type="ftr" sz="quarter" idx="11"/>
          </p:nvPr>
        </p:nvSpPr>
        <p:spPr/>
        <p:txBody>
          <a:bodyPr/>
          <a:lstStyle/>
          <a:p>
            <a:r>
              <a:rPr lang="nb-NO"/>
              <a:t>TEK 4500</a:t>
            </a:r>
            <a:endParaRPr lang="en-US" dirty="0"/>
          </a:p>
        </p:txBody>
      </p:sp>
      <p:sp>
        <p:nvSpPr>
          <p:cNvPr id="21"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bg1">
                    <a:lumMod val="65000"/>
                  </a:schemeClr>
                </a:solidFill>
              </a:defRPr>
            </a:lvl1pPr>
          </a:lstStyle>
          <a:p>
            <a:fld id="{F6590AF8-4F64-4D1C-B3C4-F65976908F52}" type="slidenum">
              <a:rPr lang="en-US" smtClean="0"/>
              <a:pPr/>
              <a:t>‹#›</a:t>
            </a:fld>
            <a:endParaRPr lang="en-US" dirty="0"/>
          </a:p>
        </p:txBody>
      </p:sp>
    </p:spTree>
    <p:extLst>
      <p:ext uri="{BB962C8B-B14F-4D97-AF65-F5344CB8AC3E}">
        <p14:creationId xmlns:p14="http://schemas.microsoft.com/office/powerpoint/2010/main" val="402738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accent3">
                    <a:lumMod val="50000"/>
                  </a:schemeClr>
                </a:solidFill>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677745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4"/>
          <p:cNvSpPr>
            <a:spLocks noGrp="1" noChangeArrowheads="1"/>
          </p:cNvSpPr>
          <p:nvPr>
            <p:ph type="dt" sz="half" idx="2"/>
          </p:nvPr>
        </p:nvSpPr>
        <p:spPr>
          <a:xfrm>
            <a:off x="623392" y="6386992"/>
            <a:ext cx="2540000" cy="324680"/>
          </a:xfrm>
          <a:prstGeom prst="rect">
            <a:avLst/>
          </a:prstGeom>
          <a:ln/>
        </p:spPr>
        <p:txBody>
          <a:bodyPr/>
          <a:lstStyle>
            <a:lvl1pPr>
              <a:defRPr>
                <a:solidFill>
                  <a:schemeClr val="bg1">
                    <a:lumMod val="65000"/>
                  </a:schemeClr>
                </a:solidFill>
              </a:defRPr>
            </a:lvl1pPr>
          </a:lstStyle>
          <a:p>
            <a:r>
              <a:rPr lang="en-US"/>
              <a:t>25-Aug-20</a:t>
            </a:r>
            <a:endParaRPr lang="en-US" dirty="0"/>
          </a:p>
        </p:txBody>
      </p:sp>
      <p:sp>
        <p:nvSpPr>
          <p:cNvPr id="9" name="Rectangle 5"/>
          <p:cNvSpPr>
            <a:spLocks noGrp="1" noChangeArrowheads="1"/>
          </p:cNvSpPr>
          <p:nvPr>
            <p:ph type="ftr" sz="quarter" idx="3"/>
          </p:nvPr>
        </p:nvSpPr>
        <p:spPr>
          <a:xfrm>
            <a:off x="4165600" y="6386992"/>
            <a:ext cx="3860800" cy="324680"/>
          </a:xfrm>
          <a:prstGeom prst="rect">
            <a:avLst/>
          </a:prstGeom>
          <a:ln/>
        </p:spPr>
        <p:txBody>
          <a:bodyPr/>
          <a:lstStyle>
            <a:lvl1pPr algn="ctr">
              <a:defRPr>
                <a:solidFill>
                  <a:schemeClr val="bg1">
                    <a:lumMod val="65000"/>
                  </a:schemeClr>
                </a:solidFill>
              </a:defRPr>
            </a:lvl1pPr>
          </a:lstStyle>
          <a:p>
            <a:r>
              <a:rPr lang="nb-NO"/>
              <a:t>TEK 4500</a:t>
            </a:r>
            <a:endParaRPr lang="en-US" dirty="0"/>
          </a:p>
        </p:txBody>
      </p:sp>
      <p:sp>
        <p:nvSpPr>
          <p:cNvPr id="11"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bg1">
                    <a:lumMod val="65000"/>
                  </a:schemeClr>
                </a:solidFill>
              </a:defRPr>
            </a:lvl1pPr>
          </a:lstStyle>
          <a:p>
            <a:fld id="{F6590AF8-4F64-4D1C-B3C4-F65976908F52}" type="slidenum">
              <a:rPr lang="en-US" smtClean="0"/>
              <a:pPr/>
              <a:t>‹#›</a:t>
            </a:fld>
            <a:endParaRPr lang="en-US" dirty="0"/>
          </a:p>
        </p:txBody>
      </p:sp>
    </p:spTree>
    <p:extLst>
      <p:ext uri="{BB962C8B-B14F-4D97-AF65-F5344CB8AC3E}">
        <p14:creationId xmlns:p14="http://schemas.microsoft.com/office/powerpoint/2010/main" val="1701769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bg1">
                    <a:lumMod val="65000"/>
                  </a:schemeClr>
                </a:solidFill>
              </a:defRPr>
            </a:lvl1pPr>
          </a:lstStyle>
          <a:p>
            <a:fld id="{F6590AF8-4F64-4D1C-B3C4-F65976908F52}" type="slidenum">
              <a:rPr lang="en-US" smtClean="0"/>
              <a:t>‹#›</a:t>
            </a:fld>
            <a:endParaRPr lang="en-US"/>
          </a:p>
        </p:txBody>
      </p:sp>
    </p:spTree>
    <p:extLst>
      <p:ext uri="{BB962C8B-B14F-4D97-AF65-F5344CB8AC3E}">
        <p14:creationId xmlns:p14="http://schemas.microsoft.com/office/powerpoint/2010/main" val="2844415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0"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bg1">
                    <a:lumMod val="65000"/>
                  </a:schemeClr>
                </a:solidFill>
              </a:defRPr>
            </a:lvl1pPr>
          </a:lstStyle>
          <a:p>
            <a:fld id="{F6590AF8-4F64-4D1C-B3C4-F65976908F52}" type="slidenum">
              <a:rPr lang="en-US" smtClean="0"/>
              <a:t>‹#›</a:t>
            </a:fld>
            <a:endParaRPr lang="en-US"/>
          </a:p>
        </p:txBody>
      </p:sp>
    </p:spTree>
    <p:extLst>
      <p:ext uri="{BB962C8B-B14F-4D97-AF65-F5344CB8AC3E}">
        <p14:creationId xmlns:p14="http://schemas.microsoft.com/office/powerpoint/2010/main" val="1157510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187733" y="4118861"/>
            <a:ext cx="7751762" cy="1776412"/>
          </a:xfrm>
        </p:spPr>
        <p:txBody>
          <a:bodyPr/>
          <a:lstStyle>
            <a:lvl1pPr algn="ctr">
              <a:defRPr sz="3200" b="1"/>
            </a:lvl1pPr>
            <a:lvl2pPr algn="ctr">
              <a:defRPr sz="2800" b="1"/>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66752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0"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accent3">
                    <a:lumMod val="50000"/>
                  </a:schemeClr>
                </a:solidFill>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7810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3391" y="1371600"/>
            <a:ext cx="5485309" cy="47244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8401" y="1371600"/>
            <a:ext cx="5512228" cy="47244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7"/>
          <p:cNvSpPr>
            <a:spLocks noGrp="1"/>
          </p:cNvSpPr>
          <p:nvPr>
            <p:ph type="dt" sz="half" idx="10"/>
          </p:nvPr>
        </p:nvSpPr>
        <p:spPr/>
        <p:txBody>
          <a:bodyPr/>
          <a:lstStyle/>
          <a:p>
            <a:fld id="{CF113A27-8BE8-4A76-AEDC-F1D250123423}" type="datetimeFigureOut">
              <a:rPr lang="en-US" smtClean="0"/>
              <a:t>10/5/2022</a:t>
            </a:fld>
            <a:endParaRPr lang="en-US"/>
          </a:p>
        </p:txBody>
      </p:sp>
      <p:sp>
        <p:nvSpPr>
          <p:cNvPr id="19" name="Footer Placeholder 18"/>
          <p:cNvSpPr>
            <a:spLocks noGrp="1"/>
          </p:cNvSpPr>
          <p:nvPr>
            <p:ph type="ftr" sz="quarter" idx="11"/>
          </p:nvPr>
        </p:nvSpPr>
        <p:spPr/>
        <p:txBody>
          <a:bodyPr/>
          <a:lstStyle/>
          <a:p>
            <a:endParaRPr lang="en-US"/>
          </a:p>
        </p:txBody>
      </p:sp>
      <p:sp>
        <p:nvSpPr>
          <p:cNvPr id="21"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accent3">
                    <a:lumMod val="50000"/>
                  </a:schemeClr>
                </a:solidFill>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360750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4"/>
          <p:cNvSpPr>
            <a:spLocks noGrp="1" noChangeArrowheads="1"/>
          </p:cNvSpPr>
          <p:nvPr>
            <p:ph type="dt" sz="half" idx="10"/>
          </p:nvPr>
        </p:nvSpPr>
        <p:spPr>
          <a:xfrm>
            <a:off x="623392" y="6386992"/>
            <a:ext cx="2540000" cy="324680"/>
          </a:xfrm>
          <a:prstGeom prst="rect">
            <a:avLst/>
          </a:prstGeom>
          <a:ln/>
        </p:spPr>
        <p:txBody>
          <a:bodyPr/>
          <a:lstStyle>
            <a:lvl1pPr>
              <a:defRPr>
                <a:solidFill>
                  <a:schemeClr val="accent3">
                    <a:lumMod val="50000"/>
                  </a:schemeClr>
                </a:solidFill>
              </a:defRPr>
            </a:lvl1pPr>
          </a:lstStyle>
          <a:p>
            <a:fld id="{CF113A27-8BE8-4A76-AEDC-F1D250123423}" type="datetimeFigureOut">
              <a:rPr lang="en-US" smtClean="0"/>
              <a:t>10/5/2022</a:t>
            </a:fld>
            <a:endParaRPr lang="en-US"/>
          </a:p>
        </p:txBody>
      </p:sp>
      <p:sp>
        <p:nvSpPr>
          <p:cNvPr id="14" name="Rectangle 5"/>
          <p:cNvSpPr>
            <a:spLocks noGrp="1" noChangeArrowheads="1"/>
          </p:cNvSpPr>
          <p:nvPr>
            <p:ph type="ftr" sz="quarter" idx="11"/>
          </p:nvPr>
        </p:nvSpPr>
        <p:spPr>
          <a:xfrm>
            <a:off x="4165600" y="6386992"/>
            <a:ext cx="3860800" cy="324680"/>
          </a:xfrm>
          <a:prstGeom prst="rect">
            <a:avLst/>
          </a:prstGeom>
          <a:ln/>
        </p:spPr>
        <p:txBody>
          <a:bodyPr/>
          <a:lstStyle>
            <a:lvl1pPr algn="ctr">
              <a:defRPr>
                <a:solidFill>
                  <a:schemeClr val="accent3">
                    <a:lumMod val="50000"/>
                  </a:schemeClr>
                </a:solidFill>
              </a:defRPr>
            </a:lvl1pPr>
          </a:lstStyle>
          <a:p>
            <a:endParaRPr lang="en-US"/>
          </a:p>
        </p:txBody>
      </p:sp>
      <p:sp>
        <p:nvSpPr>
          <p:cNvPr id="15" name="Rectangle 6"/>
          <p:cNvSpPr>
            <a:spLocks noGrp="1" noChangeArrowheads="1"/>
          </p:cNvSpPr>
          <p:nvPr>
            <p:ph type="sldNum" sz="quarter" idx="12"/>
          </p:nvPr>
        </p:nvSpPr>
        <p:spPr>
          <a:xfrm>
            <a:off x="9220629" y="6386992"/>
            <a:ext cx="2540000" cy="324680"/>
          </a:xfrm>
          <a:prstGeom prst="rect">
            <a:avLst/>
          </a:prstGeom>
          <a:ln/>
        </p:spPr>
        <p:txBody>
          <a:bodyPr/>
          <a:lstStyle>
            <a:lvl1pPr algn="r">
              <a:defRPr>
                <a:solidFill>
                  <a:schemeClr val="accent3">
                    <a:lumMod val="50000"/>
                  </a:schemeClr>
                </a:solidFill>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3465442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Rectangle 4"/>
          <p:cNvSpPr>
            <a:spLocks noGrp="1" noChangeArrowheads="1"/>
          </p:cNvSpPr>
          <p:nvPr>
            <p:ph type="dt" sz="half" idx="2"/>
          </p:nvPr>
        </p:nvSpPr>
        <p:spPr>
          <a:xfrm>
            <a:off x="623392" y="6386992"/>
            <a:ext cx="2540000" cy="324680"/>
          </a:xfrm>
          <a:prstGeom prst="rect">
            <a:avLst/>
          </a:prstGeom>
          <a:ln/>
        </p:spPr>
        <p:txBody>
          <a:bodyPr/>
          <a:lstStyle>
            <a:lvl1pPr>
              <a:defRPr>
                <a:solidFill>
                  <a:schemeClr val="accent3">
                    <a:lumMod val="50000"/>
                  </a:schemeClr>
                </a:solidFill>
              </a:defRPr>
            </a:lvl1pPr>
          </a:lstStyle>
          <a:p>
            <a:fld id="{CF113A27-8BE8-4A76-AEDC-F1D250123423}" type="datetimeFigureOut">
              <a:rPr lang="en-US" smtClean="0"/>
              <a:t>10/5/2022</a:t>
            </a:fld>
            <a:endParaRPr lang="en-US"/>
          </a:p>
        </p:txBody>
      </p:sp>
      <p:sp>
        <p:nvSpPr>
          <p:cNvPr id="10" name="Rectangle 5"/>
          <p:cNvSpPr>
            <a:spLocks noGrp="1" noChangeArrowheads="1"/>
          </p:cNvSpPr>
          <p:nvPr>
            <p:ph type="ftr" sz="quarter" idx="3"/>
          </p:nvPr>
        </p:nvSpPr>
        <p:spPr>
          <a:xfrm>
            <a:off x="4165600" y="6386992"/>
            <a:ext cx="3860800" cy="324680"/>
          </a:xfrm>
          <a:prstGeom prst="rect">
            <a:avLst/>
          </a:prstGeom>
          <a:ln/>
        </p:spPr>
        <p:txBody>
          <a:bodyPr/>
          <a:lstStyle>
            <a:lvl1pPr algn="ctr">
              <a:defRPr>
                <a:solidFill>
                  <a:schemeClr val="accent3">
                    <a:lumMod val="50000"/>
                  </a:schemeClr>
                </a:solidFill>
              </a:defRPr>
            </a:lvl1pPr>
          </a:lstStyle>
          <a:p>
            <a:endParaRPr lang="en-US"/>
          </a:p>
        </p:txBody>
      </p:sp>
      <p:sp>
        <p:nvSpPr>
          <p:cNvPr id="12"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accent3">
                    <a:lumMod val="50000"/>
                  </a:schemeClr>
                </a:solidFill>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165043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4"/>
          <p:cNvSpPr>
            <a:spLocks noGrp="1" noChangeArrowheads="1"/>
          </p:cNvSpPr>
          <p:nvPr>
            <p:ph type="dt" sz="half" idx="2"/>
          </p:nvPr>
        </p:nvSpPr>
        <p:spPr>
          <a:xfrm>
            <a:off x="623392" y="6386992"/>
            <a:ext cx="2540000" cy="324680"/>
          </a:xfrm>
          <a:prstGeom prst="rect">
            <a:avLst/>
          </a:prstGeom>
          <a:ln/>
        </p:spPr>
        <p:txBody>
          <a:bodyPr/>
          <a:lstStyle>
            <a:lvl1pPr>
              <a:defRPr>
                <a:solidFill>
                  <a:schemeClr val="accent3">
                    <a:lumMod val="50000"/>
                  </a:schemeClr>
                </a:solidFill>
              </a:defRPr>
            </a:lvl1pPr>
          </a:lstStyle>
          <a:p>
            <a:fld id="{CF113A27-8BE8-4A76-AEDC-F1D250123423}" type="datetimeFigureOut">
              <a:rPr lang="en-US" smtClean="0"/>
              <a:t>10/5/2022</a:t>
            </a:fld>
            <a:endParaRPr lang="en-US"/>
          </a:p>
        </p:txBody>
      </p:sp>
      <p:sp>
        <p:nvSpPr>
          <p:cNvPr id="9" name="Rectangle 5"/>
          <p:cNvSpPr>
            <a:spLocks noGrp="1" noChangeArrowheads="1"/>
          </p:cNvSpPr>
          <p:nvPr>
            <p:ph type="ftr" sz="quarter" idx="3"/>
          </p:nvPr>
        </p:nvSpPr>
        <p:spPr>
          <a:xfrm>
            <a:off x="4165600" y="6386992"/>
            <a:ext cx="3860800" cy="324680"/>
          </a:xfrm>
          <a:prstGeom prst="rect">
            <a:avLst/>
          </a:prstGeom>
          <a:ln/>
        </p:spPr>
        <p:txBody>
          <a:bodyPr/>
          <a:lstStyle>
            <a:lvl1pPr algn="ctr">
              <a:defRPr>
                <a:solidFill>
                  <a:schemeClr val="accent3">
                    <a:lumMod val="50000"/>
                  </a:schemeClr>
                </a:solidFill>
              </a:defRPr>
            </a:lvl1pPr>
          </a:lstStyle>
          <a:p>
            <a:endParaRPr lang="en-US"/>
          </a:p>
        </p:txBody>
      </p:sp>
      <p:sp>
        <p:nvSpPr>
          <p:cNvPr id="11"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accent3">
                    <a:lumMod val="50000"/>
                  </a:schemeClr>
                </a:solidFill>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76830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028342" y="2835345"/>
            <a:ext cx="7751762" cy="1776412"/>
          </a:xfrm>
        </p:spPr>
        <p:txBody>
          <a:bodyPr/>
          <a:lstStyle>
            <a:lvl1pPr>
              <a:defRPr sz="40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73031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4"/>
          <p:cNvSpPr>
            <a:spLocks noGrp="1" noChangeArrowheads="1"/>
          </p:cNvSpPr>
          <p:nvPr>
            <p:ph type="dt" sz="half" idx="10"/>
          </p:nvPr>
        </p:nvSpPr>
        <p:spPr>
          <a:xfrm>
            <a:off x="623392" y="6386992"/>
            <a:ext cx="2540000" cy="324680"/>
          </a:xfrm>
          <a:prstGeom prst="rect">
            <a:avLst/>
          </a:prstGeom>
          <a:ln/>
        </p:spPr>
        <p:txBody>
          <a:bodyPr/>
          <a:lstStyle>
            <a:lvl1pPr>
              <a:defRPr>
                <a:solidFill>
                  <a:schemeClr val="accent3">
                    <a:lumMod val="50000"/>
                  </a:schemeClr>
                </a:solidFill>
              </a:defRPr>
            </a:lvl1pPr>
          </a:lstStyle>
          <a:p>
            <a:fld id="{CF113A27-8BE8-4A76-AEDC-F1D250123423}" type="datetimeFigureOut">
              <a:rPr lang="en-US" smtClean="0"/>
              <a:t>10/5/2022</a:t>
            </a:fld>
            <a:endParaRPr lang="en-US"/>
          </a:p>
        </p:txBody>
      </p:sp>
      <p:sp>
        <p:nvSpPr>
          <p:cNvPr id="9" name="Rectangle 5"/>
          <p:cNvSpPr>
            <a:spLocks noGrp="1" noChangeArrowheads="1"/>
          </p:cNvSpPr>
          <p:nvPr>
            <p:ph type="ftr" sz="quarter" idx="3"/>
          </p:nvPr>
        </p:nvSpPr>
        <p:spPr>
          <a:xfrm>
            <a:off x="4165600" y="6386992"/>
            <a:ext cx="3860800" cy="324680"/>
          </a:xfrm>
          <a:prstGeom prst="rect">
            <a:avLst/>
          </a:prstGeom>
          <a:ln/>
        </p:spPr>
        <p:txBody>
          <a:bodyPr/>
          <a:lstStyle>
            <a:lvl1pPr algn="ctr">
              <a:defRPr>
                <a:solidFill>
                  <a:schemeClr val="accent3">
                    <a:lumMod val="50000"/>
                  </a:schemeClr>
                </a:solidFill>
              </a:defRPr>
            </a:lvl1pPr>
          </a:lstStyle>
          <a:p>
            <a:endParaRPr lang="en-US"/>
          </a:p>
        </p:txBody>
      </p:sp>
      <p:sp>
        <p:nvSpPr>
          <p:cNvPr id="11"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accent3">
                    <a:lumMod val="50000"/>
                  </a:schemeClr>
                </a:solidFill>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2372315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3392" y="332656"/>
            <a:ext cx="11137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623392" y="1027586"/>
            <a:ext cx="11137237" cy="5068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1" name="Line 7"/>
          <p:cNvSpPr>
            <a:spLocks noChangeShapeType="1"/>
          </p:cNvSpPr>
          <p:nvPr/>
        </p:nvSpPr>
        <p:spPr bwMode="auto">
          <a:xfrm>
            <a:off x="623392" y="908720"/>
            <a:ext cx="1113723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sz="2400"/>
          </a:p>
        </p:txBody>
      </p:sp>
      <p:sp>
        <p:nvSpPr>
          <p:cNvPr id="8" name="Rectangle 4"/>
          <p:cNvSpPr>
            <a:spLocks noGrp="1" noChangeArrowheads="1"/>
          </p:cNvSpPr>
          <p:nvPr>
            <p:ph type="dt" sz="half" idx="2"/>
          </p:nvPr>
        </p:nvSpPr>
        <p:spPr>
          <a:xfrm>
            <a:off x="623392" y="6386992"/>
            <a:ext cx="2540000" cy="324680"/>
          </a:xfrm>
          <a:prstGeom prst="rect">
            <a:avLst/>
          </a:prstGeom>
          <a:ln/>
        </p:spPr>
        <p:txBody>
          <a:bodyPr/>
          <a:lstStyle>
            <a:lvl1pPr>
              <a:defRPr>
                <a:solidFill>
                  <a:schemeClr val="accent3">
                    <a:lumMod val="50000"/>
                  </a:schemeClr>
                </a:solidFill>
              </a:defRPr>
            </a:lvl1pPr>
          </a:lstStyle>
          <a:p>
            <a:fld id="{CF113A27-8BE8-4A76-AEDC-F1D250123423}" type="datetimeFigureOut">
              <a:rPr lang="en-US" smtClean="0"/>
              <a:t>10/5/2022</a:t>
            </a:fld>
            <a:endParaRPr lang="en-US"/>
          </a:p>
        </p:txBody>
      </p:sp>
      <p:sp>
        <p:nvSpPr>
          <p:cNvPr id="9" name="Rectangle 5"/>
          <p:cNvSpPr>
            <a:spLocks noGrp="1" noChangeArrowheads="1"/>
          </p:cNvSpPr>
          <p:nvPr>
            <p:ph type="ftr" sz="quarter" idx="3"/>
          </p:nvPr>
        </p:nvSpPr>
        <p:spPr>
          <a:xfrm>
            <a:off x="4165600" y="6386992"/>
            <a:ext cx="3860800" cy="324680"/>
          </a:xfrm>
          <a:prstGeom prst="rect">
            <a:avLst/>
          </a:prstGeom>
          <a:ln/>
        </p:spPr>
        <p:txBody>
          <a:bodyPr/>
          <a:lstStyle>
            <a:lvl1pPr algn="ctr">
              <a:defRPr>
                <a:solidFill>
                  <a:schemeClr val="accent3">
                    <a:lumMod val="50000"/>
                  </a:schemeClr>
                </a:solidFill>
              </a:defRPr>
            </a:lvl1pPr>
          </a:lstStyle>
          <a:p>
            <a:endParaRPr lang="en-US"/>
          </a:p>
        </p:txBody>
      </p:sp>
      <p:sp>
        <p:nvSpPr>
          <p:cNvPr id="11"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accent3">
                    <a:lumMod val="50000"/>
                  </a:schemeClr>
                </a:solidFill>
              </a:defRPr>
            </a:lvl1pPr>
          </a:lstStyle>
          <a:p>
            <a:fld id="{B5887303-A255-4187-8455-C3447A05631F}" type="slidenum">
              <a:rPr lang="en-US" smtClean="0"/>
              <a:t>‹#›</a:t>
            </a:fld>
            <a:endParaRPr lang="en-US"/>
          </a:p>
        </p:txBody>
      </p:sp>
    </p:spTree>
    <p:extLst>
      <p:ext uri="{BB962C8B-B14F-4D97-AF65-F5344CB8AC3E}">
        <p14:creationId xmlns:p14="http://schemas.microsoft.com/office/powerpoint/2010/main" val="3090451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Times New Roman" pitchFamily="18" charset="0"/>
        </a:defRPr>
      </a:lvl2pPr>
      <a:lvl3pPr algn="l" rtl="0" eaLnBrk="1" fontAlgn="base" hangingPunct="1">
        <a:spcBef>
          <a:spcPct val="0"/>
        </a:spcBef>
        <a:spcAft>
          <a:spcPct val="0"/>
        </a:spcAft>
        <a:defRPr sz="2800" b="1">
          <a:solidFill>
            <a:schemeClr val="tx2"/>
          </a:solidFill>
          <a:latin typeface="Times New Roman" pitchFamily="18" charset="0"/>
        </a:defRPr>
      </a:lvl3pPr>
      <a:lvl4pPr algn="l" rtl="0" eaLnBrk="1" fontAlgn="base" hangingPunct="1">
        <a:spcBef>
          <a:spcPct val="0"/>
        </a:spcBef>
        <a:spcAft>
          <a:spcPct val="0"/>
        </a:spcAft>
        <a:defRPr sz="2800" b="1">
          <a:solidFill>
            <a:schemeClr val="tx2"/>
          </a:solidFill>
          <a:latin typeface="Times New Roman" pitchFamily="18" charset="0"/>
        </a:defRPr>
      </a:lvl4pPr>
      <a:lvl5pPr algn="l" rtl="0" eaLnBrk="1" fontAlgn="base" hangingPunct="1">
        <a:spcBef>
          <a:spcPct val="0"/>
        </a:spcBef>
        <a:spcAft>
          <a:spcPct val="0"/>
        </a:spcAft>
        <a:defRPr sz="2800" b="1">
          <a:solidFill>
            <a:schemeClr val="tx2"/>
          </a:solidFill>
          <a:latin typeface="Times New Roman" pitchFamily="18" charset="0"/>
        </a:defRPr>
      </a:lvl5pPr>
      <a:lvl6pPr marL="457200" algn="l" rtl="0" eaLnBrk="1" fontAlgn="base" hangingPunct="1">
        <a:spcBef>
          <a:spcPct val="0"/>
        </a:spcBef>
        <a:spcAft>
          <a:spcPct val="0"/>
        </a:spcAft>
        <a:defRPr sz="2800" b="1">
          <a:solidFill>
            <a:schemeClr val="tx2"/>
          </a:solidFill>
          <a:latin typeface="Times New Roman" pitchFamily="18" charset="0"/>
        </a:defRPr>
      </a:lvl6pPr>
      <a:lvl7pPr marL="914400" algn="l" rtl="0" eaLnBrk="1" fontAlgn="base" hangingPunct="1">
        <a:spcBef>
          <a:spcPct val="0"/>
        </a:spcBef>
        <a:spcAft>
          <a:spcPct val="0"/>
        </a:spcAft>
        <a:defRPr sz="2800" b="1">
          <a:solidFill>
            <a:schemeClr val="tx2"/>
          </a:solidFill>
          <a:latin typeface="Times New Roman" pitchFamily="18" charset="0"/>
        </a:defRPr>
      </a:lvl7pPr>
      <a:lvl8pPr marL="1371600" algn="l" rtl="0" eaLnBrk="1" fontAlgn="base" hangingPunct="1">
        <a:spcBef>
          <a:spcPct val="0"/>
        </a:spcBef>
        <a:spcAft>
          <a:spcPct val="0"/>
        </a:spcAft>
        <a:defRPr sz="2800" b="1">
          <a:solidFill>
            <a:schemeClr val="tx2"/>
          </a:solidFill>
          <a:latin typeface="Times New Roman" pitchFamily="18" charset="0"/>
        </a:defRPr>
      </a:lvl8pPr>
      <a:lvl9pPr marL="1828800" algn="l" rtl="0" eaLnBrk="1" fontAlgn="base" hangingPunct="1">
        <a:spcBef>
          <a:spcPct val="0"/>
        </a:spcBef>
        <a:spcAft>
          <a:spcPct val="0"/>
        </a:spcAft>
        <a:defRPr sz="28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60413" indent="-285750" algn="l" rtl="0" eaLnBrk="1" fontAlgn="base" hangingPunct="1">
        <a:spcBef>
          <a:spcPct val="20000"/>
        </a:spcBef>
        <a:spcAft>
          <a:spcPct val="0"/>
        </a:spcAft>
        <a:defRPr sz="2000">
          <a:solidFill>
            <a:schemeClr val="tx1"/>
          </a:solidFill>
          <a:latin typeface="+mn-lt"/>
        </a:defRPr>
      </a:lvl2pPr>
      <a:lvl3pPr marL="1179513"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a:solidFill>
            <a:schemeClr val="tx1"/>
          </a:solidFill>
          <a:latin typeface="+mn-lt"/>
        </a:defRPr>
      </a:lvl4pPr>
      <a:lvl5pPr marL="2057400" indent="-228600" algn="l" rtl="0" eaLnBrk="1" fontAlgn="base" hangingPunct="1">
        <a:spcBef>
          <a:spcPct val="20000"/>
        </a:spcBef>
        <a:spcAft>
          <a:spcPct val="0"/>
        </a:spcAft>
        <a:defRPr sz="1600">
          <a:solidFill>
            <a:schemeClr val="tx1"/>
          </a:solidFill>
          <a:latin typeface="+mn-lt"/>
        </a:defRPr>
      </a:lvl5pPr>
      <a:lvl6pPr marL="2514600" indent="-228600" algn="l" rtl="0" eaLnBrk="1" fontAlgn="base" hangingPunct="1">
        <a:spcBef>
          <a:spcPct val="20000"/>
        </a:spcBef>
        <a:spcAft>
          <a:spcPct val="0"/>
        </a:spcAft>
        <a:defRPr sz="1600">
          <a:solidFill>
            <a:schemeClr val="tx1"/>
          </a:solidFill>
          <a:latin typeface="+mn-lt"/>
        </a:defRPr>
      </a:lvl6pPr>
      <a:lvl7pPr marL="2971800" indent="-228600" algn="l" rtl="0" eaLnBrk="1" fontAlgn="base" hangingPunct="1">
        <a:spcBef>
          <a:spcPct val="20000"/>
        </a:spcBef>
        <a:spcAft>
          <a:spcPct val="0"/>
        </a:spcAft>
        <a:defRPr sz="1600">
          <a:solidFill>
            <a:schemeClr val="tx1"/>
          </a:solidFill>
          <a:latin typeface="+mn-lt"/>
        </a:defRPr>
      </a:lvl7pPr>
      <a:lvl8pPr marL="3429000" indent="-228600" algn="l" rtl="0" eaLnBrk="1" fontAlgn="base" hangingPunct="1">
        <a:spcBef>
          <a:spcPct val="20000"/>
        </a:spcBef>
        <a:spcAft>
          <a:spcPct val="0"/>
        </a:spcAft>
        <a:defRPr sz="1600">
          <a:solidFill>
            <a:schemeClr val="tx1"/>
          </a:solidFill>
          <a:latin typeface="+mn-lt"/>
        </a:defRPr>
      </a:lvl8pPr>
      <a:lvl9pPr marL="3886200" indent="-228600" algn="l" rtl="0" eaLnBrk="1" fontAlgn="base" hangingPunct="1">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3392" y="332656"/>
            <a:ext cx="11137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623392" y="1027586"/>
            <a:ext cx="11137237" cy="5068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31" name="Line 7"/>
          <p:cNvSpPr>
            <a:spLocks noChangeShapeType="1"/>
          </p:cNvSpPr>
          <p:nvPr/>
        </p:nvSpPr>
        <p:spPr bwMode="auto">
          <a:xfrm>
            <a:off x="623392" y="908720"/>
            <a:ext cx="1113723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sz="2400"/>
          </a:p>
        </p:txBody>
      </p:sp>
      <p:sp>
        <p:nvSpPr>
          <p:cNvPr id="8" name="Rectangle 4"/>
          <p:cNvSpPr>
            <a:spLocks noGrp="1" noChangeArrowheads="1"/>
          </p:cNvSpPr>
          <p:nvPr>
            <p:ph type="dt" sz="half" idx="2"/>
          </p:nvPr>
        </p:nvSpPr>
        <p:spPr>
          <a:xfrm>
            <a:off x="623392" y="6386992"/>
            <a:ext cx="2540000" cy="324680"/>
          </a:xfrm>
          <a:prstGeom prst="rect">
            <a:avLst/>
          </a:prstGeom>
          <a:ln/>
        </p:spPr>
        <p:txBody>
          <a:bodyPr/>
          <a:lstStyle>
            <a:lvl1pPr>
              <a:defRPr>
                <a:solidFill>
                  <a:schemeClr val="bg1">
                    <a:lumMod val="65000"/>
                  </a:schemeClr>
                </a:solidFill>
              </a:defRPr>
            </a:lvl1pPr>
          </a:lstStyle>
          <a:p>
            <a:r>
              <a:rPr lang="en-US"/>
              <a:t>25-Aug-20</a:t>
            </a:r>
            <a:endParaRPr lang="en-US" dirty="0"/>
          </a:p>
        </p:txBody>
      </p:sp>
      <p:sp>
        <p:nvSpPr>
          <p:cNvPr id="9" name="Rectangle 5"/>
          <p:cNvSpPr>
            <a:spLocks noGrp="1" noChangeArrowheads="1"/>
          </p:cNvSpPr>
          <p:nvPr>
            <p:ph type="ftr" sz="quarter" idx="3"/>
          </p:nvPr>
        </p:nvSpPr>
        <p:spPr>
          <a:xfrm>
            <a:off x="4165600" y="6386992"/>
            <a:ext cx="3860800" cy="324680"/>
          </a:xfrm>
          <a:prstGeom prst="rect">
            <a:avLst/>
          </a:prstGeom>
          <a:ln/>
        </p:spPr>
        <p:txBody>
          <a:bodyPr/>
          <a:lstStyle>
            <a:lvl1pPr algn="ctr">
              <a:defRPr>
                <a:solidFill>
                  <a:schemeClr val="bg1">
                    <a:lumMod val="65000"/>
                  </a:schemeClr>
                </a:solidFill>
              </a:defRPr>
            </a:lvl1pPr>
          </a:lstStyle>
          <a:p>
            <a:r>
              <a:rPr lang="nb-NO"/>
              <a:t>TEK 4500</a:t>
            </a:r>
            <a:endParaRPr lang="en-US" dirty="0"/>
          </a:p>
        </p:txBody>
      </p:sp>
      <p:sp>
        <p:nvSpPr>
          <p:cNvPr id="11" name="Rectangle 6"/>
          <p:cNvSpPr>
            <a:spLocks noGrp="1" noChangeArrowheads="1"/>
          </p:cNvSpPr>
          <p:nvPr>
            <p:ph type="sldNum" sz="quarter" idx="4"/>
          </p:nvPr>
        </p:nvSpPr>
        <p:spPr>
          <a:xfrm>
            <a:off x="9385729" y="6386992"/>
            <a:ext cx="2540000" cy="324680"/>
          </a:xfrm>
          <a:prstGeom prst="rect">
            <a:avLst/>
          </a:prstGeom>
          <a:ln/>
        </p:spPr>
        <p:txBody>
          <a:bodyPr/>
          <a:lstStyle>
            <a:lvl1pPr algn="r">
              <a:defRPr>
                <a:solidFill>
                  <a:schemeClr val="bg1">
                    <a:lumMod val="65000"/>
                  </a:schemeClr>
                </a:solidFill>
              </a:defRPr>
            </a:lvl1pPr>
          </a:lstStyle>
          <a:p>
            <a:fld id="{F6590AF8-4F64-4D1C-B3C4-F65976908F52}" type="slidenum">
              <a:rPr lang="en-US" smtClean="0"/>
              <a:pPr/>
              <a:t>‹#›</a:t>
            </a:fld>
            <a:endParaRPr lang="en-US" dirty="0"/>
          </a:p>
        </p:txBody>
      </p:sp>
    </p:spTree>
    <p:extLst>
      <p:ext uri="{BB962C8B-B14F-4D97-AF65-F5344CB8AC3E}">
        <p14:creationId xmlns:p14="http://schemas.microsoft.com/office/powerpoint/2010/main" val="246640069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hf hdr="0" ft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Times New Roman" pitchFamily="18" charset="0"/>
        </a:defRPr>
      </a:lvl2pPr>
      <a:lvl3pPr algn="l" rtl="0" eaLnBrk="1" fontAlgn="base" hangingPunct="1">
        <a:spcBef>
          <a:spcPct val="0"/>
        </a:spcBef>
        <a:spcAft>
          <a:spcPct val="0"/>
        </a:spcAft>
        <a:defRPr sz="2800" b="1">
          <a:solidFill>
            <a:schemeClr val="tx2"/>
          </a:solidFill>
          <a:latin typeface="Times New Roman" pitchFamily="18" charset="0"/>
        </a:defRPr>
      </a:lvl3pPr>
      <a:lvl4pPr algn="l" rtl="0" eaLnBrk="1" fontAlgn="base" hangingPunct="1">
        <a:spcBef>
          <a:spcPct val="0"/>
        </a:spcBef>
        <a:spcAft>
          <a:spcPct val="0"/>
        </a:spcAft>
        <a:defRPr sz="2800" b="1">
          <a:solidFill>
            <a:schemeClr val="tx2"/>
          </a:solidFill>
          <a:latin typeface="Times New Roman" pitchFamily="18" charset="0"/>
        </a:defRPr>
      </a:lvl4pPr>
      <a:lvl5pPr algn="l" rtl="0" eaLnBrk="1" fontAlgn="base" hangingPunct="1">
        <a:spcBef>
          <a:spcPct val="0"/>
        </a:spcBef>
        <a:spcAft>
          <a:spcPct val="0"/>
        </a:spcAft>
        <a:defRPr sz="2800" b="1">
          <a:solidFill>
            <a:schemeClr val="tx2"/>
          </a:solidFill>
          <a:latin typeface="Times New Roman" pitchFamily="18" charset="0"/>
        </a:defRPr>
      </a:lvl5pPr>
      <a:lvl6pPr marL="457200" algn="l" rtl="0" eaLnBrk="1" fontAlgn="base" hangingPunct="1">
        <a:spcBef>
          <a:spcPct val="0"/>
        </a:spcBef>
        <a:spcAft>
          <a:spcPct val="0"/>
        </a:spcAft>
        <a:defRPr sz="2800" b="1">
          <a:solidFill>
            <a:schemeClr val="tx2"/>
          </a:solidFill>
          <a:latin typeface="Times New Roman" pitchFamily="18" charset="0"/>
        </a:defRPr>
      </a:lvl6pPr>
      <a:lvl7pPr marL="914400" algn="l" rtl="0" eaLnBrk="1" fontAlgn="base" hangingPunct="1">
        <a:spcBef>
          <a:spcPct val="0"/>
        </a:spcBef>
        <a:spcAft>
          <a:spcPct val="0"/>
        </a:spcAft>
        <a:defRPr sz="2800" b="1">
          <a:solidFill>
            <a:schemeClr val="tx2"/>
          </a:solidFill>
          <a:latin typeface="Times New Roman" pitchFamily="18" charset="0"/>
        </a:defRPr>
      </a:lvl7pPr>
      <a:lvl8pPr marL="1371600" algn="l" rtl="0" eaLnBrk="1" fontAlgn="base" hangingPunct="1">
        <a:spcBef>
          <a:spcPct val="0"/>
        </a:spcBef>
        <a:spcAft>
          <a:spcPct val="0"/>
        </a:spcAft>
        <a:defRPr sz="2800" b="1">
          <a:solidFill>
            <a:schemeClr val="tx2"/>
          </a:solidFill>
          <a:latin typeface="Times New Roman" pitchFamily="18" charset="0"/>
        </a:defRPr>
      </a:lvl8pPr>
      <a:lvl9pPr marL="1828800" algn="l" rtl="0" eaLnBrk="1" fontAlgn="base" hangingPunct="1">
        <a:spcBef>
          <a:spcPct val="0"/>
        </a:spcBef>
        <a:spcAft>
          <a:spcPct val="0"/>
        </a:spcAft>
        <a:defRPr sz="28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60413" indent="-285750" algn="l" rtl="0" eaLnBrk="1" fontAlgn="base" hangingPunct="1">
        <a:spcBef>
          <a:spcPct val="20000"/>
        </a:spcBef>
        <a:spcAft>
          <a:spcPct val="0"/>
        </a:spcAft>
        <a:defRPr sz="1800">
          <a:solidFill>
            <a:schemeClr val="tx1"/>
          </a:solidFill>
          <a:latin typeface="+mn-lt"/>
        </a:defRPr>
      </a:lvl2pPr>
      <a:lvl3pPr marL="1179513" indent="-228600" algn="l" rtl="0" eaLnBrk="1" fontAlgn="base" hangingPunct="1">
        <a:spcBef>
          <a:spcPct val="20000"/>
        </a:spcBef>
        <a:spcAft>
          <a:spcPct val="0"/>
        </a:spcAft>
        <a:defRPr sz="16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defRPr sz="1600">
          <a:solidFill>
            <a:schemeClr val="tx1"/>
          </a:solidFill>
          <a:latin typeface="+mn-lt"/>
        </a:defRPr>
      </a:lvl5pPr>
      <a:lvl6pPr marL="2514600" indent="-228600" algn="l" rtl="0" eaLnBrk="1" fontAlgn="base" hangingPunct="1">
        <a:spcBef>
          <a:spcPct val="20000"/>
        </a:spcBef>
        <a:spcAft>
          <a:spcPct val="0"/>
        </a:spcAft>
        <a:defRPr sz="1600">
          <a:solidFill>
            <a:schemeClr val="tx1"/>
          </a:solidFill>
          <a:latin typeface="+mn-lt"/>
        </a:defRPr>
      </a:lvl6pPr>
      <a:lvl7pPr marL="2971800" indent="-228600" algn="l" rtl="0" eaLnBrk="1" fontAlgn="base" hangingPunct="1">
        <a:spcBef>
          <a:spcPct val="20000"/>
        </a:spcBef>
        <a:spcAft>
          <a:spcPct val="0"/>
        </a:spcAft>
        <a:defRPr sz="1600">
          <a:solidFill>
            <a:schemeClr val="tx1"/>
          </a:solidFill>
          <a:latin typeface="+mn-lt"/>
        </a:defRPr>
      </a:lvl7pPr>
      <a:lvl8pPr marL="3429000" indent="-228600" algn="l" rtl="0" eaLnBrk="1" fontAlgn="base" hangingPunct="1">
        <a:spcBef>
          <a:spcPct val="20000"/>
        </a:spcBef>
        <a:spcAft>
          <a:spcPct val="0"/>
        </a:spcAft>
        <a:defRPr sz="1600">
          <a:solidFill>
            <a:schemeClr val="tx1"/>
          </a:solidFill>
          <a:latin typeface="+mn-lt"/>
        </a:defRPr>
      </a:lvl8pPr>
      <a:lvl9pPr marL="3886200" indent="-228600" algn="l" rtl="0" eaLnBrk="1" fontAlgn="base" hangingPunct="1">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akon.jacobsen@its.uio.no" TargetMode="External"/><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12" Type="http://schemas.openxmlformats.org/officeDocument/2006/relationships/image" Target="../media/image310.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42.png"/><Relationship Id="rId11" Type="http://schemas.openxmlformats.org/officeDocument/2006/relationships/image" Target="../media/image20.png"/><Relationship Id="rId5" Type="http://schemas.openxmlformats.org/officeDocument/2006/relationships/image" Target="../media/image41.png"/><Relationship Id="rId10" Type="http://schemas.openxmlformats.org/officeDocument/2006/relationships/image" Target="../media/image11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130.png"/><Relationship Id="rId1" Type="http://schemas.openxmlformats.org/officeDocument/2006/relationships/slideLayout" Target="../slideLayouts/slideLayout18.xml"/><Relationship Id="rId6" Type="http://schemas.openxmlformats.org/officeDocument/2006/relationships/image" Target="../media/image120.png"/><Relationship Id="rId5" Type="http://schemas.openxmlformats.org/officeDocument/2006/relationships/image" Target="../media/image110.png"/><Relationship Id="rId4" Type="http://schemas.openxmlformats.org/officeDocument/2006/relationships/image" Target="../media/image100.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jpg"/><Relationship Id="rId2" Type="http://schemas.openxmlformats.org/officeDocument/2006/relationships/image" Target="../media/image10.jpeg"/><Relationship Id="rId1" Type="http://schemas.openxmlformats.org/officeDocument/2006/relationships/slideLayout" Target="../slideLayouts/slideLayout18.xml"/><Relationship Id="rId6" Type="http://schemas.openxmlformats.org/officeDocument/2006/relationships/hyperlink" Target="https://www.cloudflare.com/learning/ssl/lava-lamp-encryption/" TargetMode="External"/><Relationship Id="rId5" Type="http://schemas.openxmlformats.org/officeDocument/2006/relationships/image" Target="../media/image19.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28.jpeg"/><Relationship Id="rId7" Type="http://schemas.openxmlformats.org/officeDocument/2006/relationships/image" Target="../media/image101.png"/><Relationship Id="rId2" Type="http://schemas.openxmlformats.org/officeDocument/2006/relationships/image" Target="../media/image80.png"/><Relationship Id="rId1" Type="http://schemas.openxmlformats.org/officeDocument/2006/relationships/slideLayout" Target="../slideLayouts/slideLayout17.xml"/><Relationship Id="rId6" Type="http://schemas.openxmlformats.org/officeDocument/2006/relationships/chart" Target="../charts/chart3.xml"/><Relationship Id="rId11" Type="http://schemas.openxmlformats.org/officeDocument/2006/relationships/image" Target="../media/image35.png"/><Relationship Id="rId5" Type="http://schemas.openxmlformats.org/officeDocument/2006/relationships/chart" Target="../charts/chart2.xml"/><Relationship Id="rId10" Type="http://schemas.openxmlformats.org/officeDocument/2006/relationships/image" Target="../media/image34.png"/><Relationship Id="rId4" Type="http://schemas.openxmlformats.org/officeDocument/2006/relationships/chart" Target="../charts/chart1.xml"/><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hyperlink" Target="https://xkcd.com/936"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image" Target="../media/image43.png"/><Relationship Id="rId16" Type="http://schemas.openxmlformats.org/officeDocument/2006/relationships/image" Target="../media/image58.png"/><Relationship Id="rId1" Type="http://schemas.openxmlformats.org/officeDocument/2006/relationships/slideLayout" Target="../slideLayouts/slideLayout18.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26.xml.rels><?xml version="1.0" encoding="UTF-8" standalone="yes"?>
<Relationships xmlns="http://schemas.openxmlformats.org/package/2006/relationships"><Relationship Id="rId8" Type="http://schemas.openxmlformats.org/officeDocument/2006/relationships/image" Target="../media/image480.png"/><Relationship Id="rId13" Type="http://schemas.openxmlformats.org/officeDocument/2006/relationships/image" Target="../media/image63.png"/><Relationship Id="rId3" Type="http://schemas.openxmlformats.org/officeDocument/2006/relationships/image" Target="../media/image430.png"/><Relationship Id="rId7" Type="http://schemas.openxmlformats.org/officeDocument/2006/relationships/image" Target="../media/image470.png"/><Relationship Id="rId12" Type="http://schemas.openxmlformats.org/officeDocument/2006/relationships/image" Target="../media/image520.png"/><Relationship Id="rId2" Type="http://schemas.openxmlformats.org/officeDocument/2006/relationships/image" Target="../media/image370.png"/><Relationship Id="rId1" Type="http://schemas.openxmlformats.org/officeDocument/2006/relationships/slideLayout" Target="../slideLayouts/slideLayout18.xml"/><Relationship Id="rId6" Type="http://schemas.openxmlformats.org/officeDocument/2006/relationships/image" Target="../media/image460.png"/><Relationship Id="rId11" Type="http://schemas.openxmlformats.org/officeDocument/2006/relationships/image" Target="../media/image510.png"/><Relationship Id="rId5" Type="http://schemas.openxmlformats.org/officeDocument/2006/relationships/image" Target="../media/image450.png"/><Relationship Id="rId10" Type="http://schemas.openxmlformats.org/officeDocument/2006/relationships/image" Target="../media/image500.png"/><Relationship Id="rId4" Type="http://schemas.openxmlformats.org/officeDocument/2006/relationships/image" Target="../media/image38.jpeg"/><Relationship Id="rId9" Type="http://schemas.openxmlformats.org/officeDocument/2006/relationships/image" Target="../media/image490.png"/><Relationship Id="rId14" Type="http://schemas.openxmlformats.org/officeDocument/2006/relationships/image" Target="../media/image540.png"/></Relationships>
</file>

<file path=ppt/slides/_rels/slide2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161.png"/><Relationship Id="rId7" Type="http://schemas.openxmlformats.org/officeDocument/2006/relationships/image" Target="../media/image131.pn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11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10.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21.png"/><Relationship Id="rId2" Type="http://schemas.openxmlformats.org/officeDocument/2006/relationships/image" Target="../media/image140.png"/><Relationship Id="rId16"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371.png"/><Relationship Id="rId5" Type="http://schemas.openxmlformats.org/officeDocument/2006/relationships/image" Target="../media/image5.png"/><Relationship Id="rId15" Type="http://schemas.openxmlformats.org/officeDocument/2006/relationships/image" Target="../media/image23.png"/><Relationship Id="rId4" Type="http://schemas.microsoft.com/office/2007/relationships/hdphoto" Target="../media/hdphoto1.wdp"/><Relationship Id="rId9" Type="http://schemas.openxmlformats.org/officeDocument/2006/relationships/image" Target="../media/image190.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0.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60.png"/><Relationship Id="rId12" Type="http://schemas.openxmlformats.org/officeDocument/2006/relationships/image" Target="../media/image310.png"/><Relationship Id="rId2" Type="http://schemas.openxmlformats.org/officeDocument/2006/relationships/image" Target="../media/image250.png"/><Relationship Id="rId1" Type="http://schemas.openxmlformats.org/officeDocument/2006/relationships/slideLayout" Target="../slideLayouts/slideLayout18.xml"/><Relationship Id="rId6" Type="http://schemas.openxmlformats.org/officeDocument/2006/relationships/image" Target="../media/image290.png"/><Relationship Id="rId11" Type="http://schemas.openxmlformats.org/officeDocument/2006/relationships/image" Target="../media/image20.png"/><Relationship Id="rId5" Type="http://schemas.openxmlformats.org/officeDocument/2006/relationships/image" Target="../media/image280.png"/><Relationship Id="rId10" Type="http://schemas.openxmlformats.org/officeDocument/2006/relationships/image" Target="../media/image111.png"/><Relationship Id="rId4" Type="http://schemas.openxmlformats.org/officeDocument/2006/relationships/image" Target="../media/image270.png"/></Relationships>
</file>

<file path=ppt/slides/_rels/slide9.xml.rels><?xml version="1.0" encoding="UTF-8" standalone="yes"?>
<Relationships xmlns="http://schemas.openxmlformats.org/package/2006/relationships"><Relationship Id="rId13" Type="http://schemas.openxmlformats.org/officeDocument/2006/relationships/image" Target="../media/image38.png"/><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18.xml"/><Relationship Id="rId11" Type="http://schemas.openxmlformats.org/officeDocument/2006/relationships/image" Target="../media/image36.png"/><Relationship Id="rId5" Type="http://schemas.openxmlformats.org/officeDocument/2006/relationships/image" Target="../media/image10.png"/><Relationship Id="rId15" Type="http://schemas.openxmlformats.org/officeDocument/2006/relationships/image" Target="../media/image14.png"/><Relationship Id="rId4" Type="http://schemas.openxmlformats.org/officeDocument/2006/relationships/image" Target="../media/image32.png"/><Relationship Id="rId9" Type="http://schemas.openxmlformats.org/officeDocument/2006/relationships/image" Target="../media/image11.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nb-NO" dirty="0"/>
              <a:t>Lecture 7 – Randomness, entropy, </a:t>
            </a:r>
            <a:br>
              <a:rPr lang="nb-NO" dirty="0"/>
            </a:br>
            <a:r>
              <a:rPr lang="nb-NO" dirty="0"/>
              <a:t>TRNG/PRNGs, stream ciphers</a:t>
            </a:r>
            <a:endParaRPr lang="en-US" strike="sngStrike" dirty="0"/>
          </a:p>
        </p:txBody>
      </p:sp>
      <p:sp>
        <p:nvSpPr>
          <p:cNvPr id="3" name="Subtitle 2"/>
          <p:cNvSpPr>
            <a:spLocks noGrp="1"/>
          </p:cNvSpPr>
          <p:nvPr>
            <p:ph type="subTitle" idx="1"/>
          </p:nvPr>
        </p:nvSpPr>
        <p:spPr/>
        <p:txBody>
          <a:bodyPr>
            <a:normAutofit/>
          </a:bodyPr>
          <a:lstStyle/>
          <a:p>
            <a:r>
              <a:rPr lang="nb-NO" b="1" dirty="0"/>
              <a:t>TEK4500</a:t>
            </a:r>
          </a:p>
          <a:p>
            <a:r>
              <a:rPr lang="nb-NO" dirty="0"/>
              <a:t>05.10.2022 </a:t>
            </a:r>
          </a:p>
          <a:p>
            <a:r>
              <a:rPr lang="nb-NO" dirty="0"/>
              <a:t>Håkon Jacobsen</a:t>
            </a:r>
          </a:p>
          <a:p>
            <a:r>
              <a:rPr lang="nb-NO" dirty="0">
                <a:solidFill>
                  <a:schemeClr val="accent6"/>
                </a:solidFill>
                <a:hlinkClick r:id="rId3"/>
              </a:rPr>
              <a:t>hakon.jacobsen@its.uio.no</a:t>
            </a:r>
            <a:endParaRPr lang="nb-NO" dirty="0">
              <a:solidFill>
                <a:schemeClr val="accent6"/>
              </a:solidFill>
            </a:endParaRPr>
          </a:p>
        </p:txBody>
      </p:sp>
    </p:spTree>
    <p:extLst>
      <p:ext uri="{BB962C8B-B14F-4D97-AF65-F5344CB8AC3E}">
        <p14:creationId xmlns:p14="http://schemas.microsoft.com/office/powerpoint/2010/main" val="236738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ciphers – CTR-mode</a:t>
            </a:r>
          </a:p>
        </p:txBody>
      </p:sp>
      <p:sp>
        <p:nvSpPr>
          <p:cNvPr id="3" name="Slide Number Placeholder 2"/>
          <p:cNvSpPr>
            <a:spLocks noGrp="1"/>
          </p:cNvSpPr>
          <p:nvPr>
            <p:ph type="sldNum" sz="quarter" idx="4"/>
          </p:nvPr>
        </p:nvSpPr>
        <p:spPr/>
        <p:txBody>
          <a:bodyPr/>
          <a:lstStyle/>
          <a:p>
            <a:fld id="{F6590AF8-4F64-4D1C-B3C4-F65976908F52}" type="slidenum">
              <a:rPr lang="en-US" smtClean="0"/>
              <a:pPr/>
              <a:t>10</a:t>
            </a:fld>
            <a:endParaRPr lang="en-US" dirty="0"/>
          </a:p>
        </p:txBody>
      </p:sp>
      <p:sp>
        <p:nvSpPr>
          <p:cNvPr id="37" name="Rounded Rectangle 36"/>
          <p:cNvSpPr/>
          <p:nvPr/>
        </p:nvSpPr>
        <p:spPr bwMode="auto">
          <a:xfrm>
            <a:off x="3826134" y="3795590"/>
            <a:ext cx="6911312" cy="297249"/>
          </a:xfrm>
          <a:prstGeom prst="roundRect">
            <a:avLst/>
          </a:prstGeom>
          <a:solidFill>
            <a:srgbClr val="FFDFDA"/>
          </a:solidFill>
          <a:ln w="19050"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b="0" dirty="0">
              <a:ea typeface="Cambria Math" panose="02040503050406030204" pitchFamily="18" charset="0"/>
            </a:endParaRPr>
          </a:p>
        </p:txBody>
      </p:sp>
      <p:sp>
        <p:nvSpPr>
          <p:cNvPr id="43" name="Rounded Rectangle 42"/>
          <p:cNvSpPr/>
          <p:nvPr/>
        </p:nvSpPr>
        <p:spPr bwMode="auto">
          <a:xfrm>
            <a:off x="3814846" y="4397369"/>
            <a:ext cx="3092573" cy="311272"/>
          </a:xfrm>
          <a:prstGeom prst="roundRect">
            <a:avLst/>
          </a:prstGeom>
          <a:solidFill>
            <a:srgbClr val="EEECFE"/>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b="0" dirty="0">
              <a:ea typeface="Cambria Math" panose="02040503050406030204" pitchFamily="18" charset="0"/>
            </a:endParaRPr>
          </a:p>
        </p:txBody>
      </p:sp>
      <p:sp>
        <p:nvSpPr>
          <p:cNvPr id="44" name="Flowchart: Or 43"/>
          <p:cNvSpPr>
            <a:spLocks/>
          </p:cNvSpPr>
          <p:nvPr/>
        </p:nvSpPr>
        <p:spPr bwMode="auto">
          <a:xfrm>
            <a:off x="5254487" y="4160098"/>
            <a:ext cx="171365" cy="171365"/>
          </a:xfrm>
          <a:prstGeom prst="flowChartOr">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000" b="1" dirty="0"/>
          </a:p>
        </p:txBody>
      </p:sp>
      <mc:AlternateContent xmlns:mc="http://schemas.openxmlformats.org/markup-compatibility/2006" xmlns:a14="http://schemas.microsoft.com/office/drawing/2010/main">
        <mc:Choice Requires="a14">
          <p:sp>
            <p:nvSpPr>
              <p:cNvPr id="45" name="Rounded Rectangle 44"/>
              <p:cNvSpPr/>
              <p:nvPr/>
            </p:nvSpPr>
            <p:spPr bwMode="auto">
              <a:xfrm>
                <a:off x="3827602" y="5011819"/>
                <a:ext cx="3079817" cy="318578"/>
              </a:xfrm>
              <a:prstGeom prst="roundRect">
                <a:avLst/>
              </a:prstGeom>
              <a:solidFill>
                <a:srgbClr val="CFF9DA"/>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1600" b="0" i="1" smtClean="0">
                          <a:latin typeface="Cambria Math" panose="02040503050406030204" pitchFamily="18" charset="0"/>
                          <a:ea typeface="Cambria Math" panose="02040503050406030204" pitchFamily="18" charset="0"/>
                        </a:rPr>
                        <m:t> </m:t>
                      </m:r>
                    </m:oMath>
                  </m:oMathPara>
                </a14:m>
                <a:endParaRPr lang="en-US" sz="1600" b="0" dirty="0">
                  <a:ea typeface="Cambria Math" panose="02040503050406030204" pitchFamily="18" charset="0"/>
                </a:endParaRPr>
              </a:p>
            </p:txBody>
          </p:sp>
        </mc:Choice>
        <mc:Fallback xmlns="">
          <p:sp>
            <p:nvSpPr>
              <p:cNvPr id="45" name="Rounded Rectangle 44"/>
              <p:cNvSpPr>
                <a:spLocks noRot="1" noChangeAspect="1" noMove="1" noResize="1" noEditPoints="1" noAdjustHandles="1" noChangeArrowheads="1" noChangeShapeType="1" noTextEdit="1"/>
              </p:cNvSpPr>
              <p:nvPr/>
            </p:nvSpPr>
            <p:spPr bwMode="auto">
              <a:xfrm>
                <a:off x="3827602" y="5011819"/>
                <a:ext cx="3079817" cy="318578"/>
              </a:xfrm>
              <a:prstGeom prst="roundRect">
                <a:avLst/>
              </a:prstGeom>
              <a:blipFill rotWithShape="0">
                <a:blip r:embed="rId2"/>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46" name="TextBox 45"/>
          <p:cNvSpPr txBox="1"/>
          <p:nvPr/>
        </p:nvSpPr>
        <p:spPr>
          <a:xfrm>
            <a:off x="4653198" y="4652541"/>
            <a:ext cx="1373941" cy="400109"/>
          </a:xfrm>
          <a:prstGeom prst="rect">
            <a:avLst/>
          </a:prstGeom>
          <a:noFill/>
        </p:spPr>
        <p:txBody>
          <a:bodyPr wrap="square" rtlCol="0">
            <a:spAutoFit/>
          </a:bodyPr>
          <a:lstStyle/>
          <a:p>
            <a:pPr algn="ctr"/>
            <a:r>
              <a:rPr lang="en-US" sz="2000" dirty="0"/>
              <a:t>=</a:t>
            </a:r>
          </a:p>
        </p:txBody>
      </p:sp>
      <mc:AlternateContent xmlns:mc="http://schemas.openxmlformats.org/markup-compatibility/2006" xmlns:a14="http://schemas.microsoft.com/office/drawing/2010/main">
        <mc:Choice Requires="a14">
          <p:sp>
            <p:nvSpPr>
              <p:cNvPr id="47" name="TextBox 46"/>
              <p:cNvSpPr txBox="1"/>
              <p:nvPr/>
            </p:nvSpPr>
            <p:spPr>
              <a:xfrm>
                <a:off x="4608161" y="4396018"/>
                <a:ext cx="146401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b-NO" sz="1600" b="0" i="1" smtClean="0">
                          <a:latin typeface="Cambria Math" panose="02040503050406030204" pitchFamily="18" charset="0"/>
                        </a:rPr>
                        <m:t>𝑀</m:t>
                      </m:r>
                    </m:oMath>
                  </m:oMathPara>
                </a14:m>
                <a:endParaRPr lang="en-US" sz="16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608161" y="4396018"/>
                <a:ext cx="1464016" cy="33855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608161" y="5018837"/>
                <a:ext cx="146401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b-NO" sz="1600" b="0" i="1" smtClean="0">
                          <a:latin typeface="Cambria Math" panose="02040503050406030204" pitchFamily="18" charset="0"/>
                        </a:rPr>
                        <m:t>𝐶</m:t>
                      </m:r>
                    </m:oMath>
                  </m:oMathPara>
                </a14:m>
                <a:endParaRPr lang="en-US" sz="16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608161" y="5018837"/>
                <a:ext cx="1464016" cy="338554"/>
              </a:xfrm>
              <a:prstGeom prst="rect">
                <a:avLst/>
              </a:prstGeom>
              <a:blipFill rotWithShape="0">
                <a:blip r:embed="rId4"/>
                <a:stretch>
                  <a:fillRect/>
                </a:stretch>
              </a:blipFill>
            </p:spPr>
            <p:txBody>
              <a:bodyPr/>
              <a:lstStyle/>
              <a:p>
                <a:r>
                  <a:rPr lang="en-US">
                    <a:noFill/>
                  </a:rPr>
                  <a:t> </a:t>
                </a:r>
              </a:p>
            </p:txBody>
          </p:sp>
        </mc:Fallback>
      </mc:AlternateContent>
      <p:cxnSp>
        <p:nvCxnSpPr>
          <p:cNvPr id="49" name="Straight Arrow Connector 48"/>
          <p:cNvCxnSpPr>
            <a:stCxn id="50" idx="2"/>
            <a:endCxn id="51" idx="0"/>
          </p:cNvCxnSpPr>
          <p:nvPr/>
        </p:nvCxnSpPr>
        <p:spPr bwMode="auto">
          <a:xfrm flipH="1">
            <a:off x="2789094" y="3003963"/>
            <a:ext cx="14168" cy="2007856"/>
          </a:xfrm>
          <a:prstGeom prst="straightConnector1">
            <a:avLst/>
          </a:prstGeom>
          <a:solidFill>
            <a:schemeClr val="accent1"/>
          </a:solidFill>
          <a:ln w="15875" cap="flat" cmpd="sng" algn="ctr">
            <a:solidFill>
              <a:schemeClr val="tx2"/>
            </a:solidFill>
            <a:prstDash val="dash"/>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Box 49"/>
          <p:cNvSpPr txBox="1"/>
          <p:nvPr/>
        </p:nvSpPr>
        <p:spPr>
          <a:xfrm>
            <a:off x="2116291" y="2665409"/>
            <a:ext cx="1373941" cy="338554"/>
          </a:xfrm>
          <a:prstGeom prst="rect">
            <a:avLst/>
          </a:prstGeom>
          <a:noFill/>
        </p:spPr>
        <p:txBody>
          <a:bodyPr wrap="square" rtlCol="0">
            <a:spAutoFit/>
          </a:bodyPr>
          <a:lstStyle/>
          <a:p>
            <a:pPr algn="ctr"/>
            <a:r>
              <a:rPr lang="en-US" sz="1600" dirty="0" err="1"/>
              <a:t>ctr</a:t>
            </a:r>
            <a:endParaRPr lang="en-US" sz="1600" dirty="0"/>
          </a:p>
        </p:txBody>
      </p:sp>
      <mc:AlternateContent xmlns:mc="http://schemas.openxmlformats.org/markup-compatibility/2006" xmlns:a14="http://schemas.microsoft.com/office/drawing/2010/main">
        <mc:Choice Requires="a14">
          <p:sp>
            <p:nvSpPr>
              <p:cNvPr id="51" name="TextBox 50"/>
              <p:cNvSpPr txBox="1"/>
              <p:nvPr/>
            </p:nvSpPr>
            <p:spPr>
              <a:xfrm>
                <a:off x="2102123" y="5011819"/>
                <a:ext cx="137394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nb-NO" sz="1600" b="0" i="1" smtClean="0">
                              <a:solidFill>
                                <a:schemeClr val="accent1">
                                  <a:lumMod val="50000"/>
                                </a:schemeClr>
                              </a:solidFill>
                              <a:latin typeface="Cambria Math" panose="02040503050406030204" pitchFamily="18" charset="0"/>
                            </a:rPr>
                          </m:ctrlPr>
                        </m:sSubPr>
                        <m:e>
                          <m:r>
                            <a:rPr lang="nb-NO" sz="1600" b="0" i="1" smtClean="0">
                              <a:solidFill>
                                <a:schemeClr val="accent1">
                                  <a:lumMod val="50000"/>
                                </a:schemeClr>
                              </a:solidFill>
                              <a:latin typeface="Cambria Math" panose="02040503050406030204" pitchFamily="18" charset="0"/>
                            </a:rPr>
                            <m:t>𝐶</m:t>
                          </m:r>
                        </m:e>
                        <m:sub>
                          <m:r>
                            <a:rPr lang="nb-NO" sz="1600" b="0" i="1" smtClean="0">
                              <a:solidFill>
                                <a:schemeClr val="accent1">
                                  <a:lumMod val="50000"/>
                                </a:schemeClr>
                              </a:solidFill>
                              <a:latin typeface="Cambria Math" panose="02040503050406030204" pitchFamily="18" charset="0"/>
                            </a:rPr>
                            <m:t>0</m:t>
                          </m:r>
                        </m:sub>
                      </m:sSub>
                    </m:oMath>
                  </m:oMathPara>
                </a14:m>
                <a:endParaRPr lang="en-US" sz="1600" dirty="0">
                  <a:solidFill>
                    <a:schemeClr val="accent1">
                      <a:lumMod val="50000"/>
                    </a:schemeClr>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2102123" y="5011819"/>
                <a:ext cx="1373941" cy="338554"/>
              </a:xfrm>
              <a:prstGeom prst="rect">
                <a:avLst/>
              </a:prstGeom>
              <a:blipFill rotWithShape="0">
                <a:blip r:embed="rId5"/>
                <a:stretch>
                  <a:fillRect/>
                </a:stretch>
              </a:blipFill>
            </p:spPr>
            <p:txBody>
              <a:bodyPr/>
              <a:lstStyle/>
              <a:p>
                <a:r>
                  <a:rPr lang="en-US">
                    <a:noFill/>
                  </a:rPr>
                  <a:t> </a:t>
                </a:r>
              </a:p>
            </p:txBody>
          </p:sp>
        </mc:Fallback>
      </mc:AlternateContent>
      <p:sp>
        <p:nvSpPr>
          <p:cNvPr id="54" name="Rounded Rectangle 53"/>
          <p:cNvSpPr/>
          <p:nvPr/>
        </p:nvSpPr>
        <p:spPr bwMode="auto">
          <a:xfrm>
            <a:off x="3826134" y="3787857"/>
            <a:ext cx="3091011" cy="312623"/>
          </a:xfrm>
          <a:prstGeom prst="roundRect">
            <a:avLst/>
          </a:prstGeom>
          <a:solidFill>
            <a:srgbClr val="FFDFDA"/>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b="0" dirty="0">
              <a:ea typeface="Cambria Math" panose="02040503050406030204" pitchFamily="18" charset="0"/>
            </a:endParaRPr>
          </a:p>
        </p:txBody>
      </p:sp>
      <p:sp>
        <p:nvSpPr>
          <p:cNvPr id="55" name="TextBox 54"/>
          <p:cNvSpPr txBox="1"/>
          <p:nvPr/>
        </p:nvSpPr>
        <p:spPr>
          <a:xfrm>
            <a:off x="4873899" y="3794353"/>
            <a:ext cx="1464016" cy="307777"/>
          </a:xfrm>
          <a:prstGeom prst="rect">
            <a:avLst/>
          </a:prstGeom>
          <a:noFill/>
        </p:spPr>
        <p:txBody>
          <a:bodyPr wrap="square" rtlCol="0">
            <a:spAutoFit/>
          </a:bodyPr>
          <a:lstStyle/>
          <a:p>
            <a:r>
              <a:rPr lang="en-US" sz="1400" dirty="0"/>
              <a:t> keystream</a:t>
            </a:r>
          </a:p>
        </p:txBody>
      </p:sp>
      <p:sp>
        <p:nvSpPr>
          <p:cNvPr id="56" name="TextBox 55"/>
          <p:cNvSpPr txBox="1"/>
          <p:nvPr/>
        </p:nvSpPr>
        <p:spPr>
          <a:xfrm>
            <a:off x="3490232" y="3931087"/>
            <a:ext cx="1373941" cy="338554"/>
          </a:xfrm>
          <a:prstGeom prst="rect">
            <a:avLst/>
          </a:prstGeom>
          <a:noFill/>
        </p:spPr>
        <p:txBody>
          <a:bodyPr wrap="square" rtlCol="0">
            <a:spAutoFit/>
          </a:bodyPr>
          <a:lstStyle/>
          <a:p>
            <a:pPr algn="ctr"/>
            <a:endParaRPr lang="en-US" sz="1600" dirty="0">
              <a:solidFill>
                <a:schemeClr val="bg2">
                  <a:lumMod val="75000"/>
                </a:schemeClr>
              </a:solidFill>
            </a:endParaRPr>
          </a:p>
        </p:txBody>
      </p:sp>
      <mc:AlternateContent xmlns:mc="http://schemas.openxmlformats.org/markup-compatibility/2006" xmlns:a14="http://schemas.microsoft.com/office/drawing/2010/main">
        <mc:Choice Requires="a14">
          <p:sp>
            <p:nvSpPr>
              <p:cNvPr id="77" name="TextBox 76"/>
              <p:cNvSpPr txBox="1"/>
              <p:nvPr/>
            </p:nvSpPr>
            <p:spPr>
              <a:xfrm>
                <a:off x="9506839" y="3192414"/>
                <a:ext cx="808559"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nb-NO" sz="1600" b="0" i="1" smtClean="0">
                          <a:solidFill>
                            <a:sysClr val="windowText" lastClr="000000"/>
                          </a:solidFill>
                          <a:latin typeface="Cambria Math" panose="02040503050406030204" pitchFamily="18" charset="0"/>
                        </a:rPr>
                        <m:t>⋯</m:t>
                      </m:r>
                    </m:oMath>
                  </m:oMathPara>
                </a14:m>
                <a:endParaRPr lang="en-US" sz="1600" dirty="0">
                  <a:solidFill>
                    <a:sysClr val="windowText" lastClr="000000"/>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9506839" y="3192414"/>
                <a:ext cx="808559" cy="338554"/>
              </a:xfrm>
              <a:prstGeom prst="rect">
                <a:avLst/>
              </a:prstGeom>
              <a:blipFill rotWithShape="0">
                <a:blip r:embed="rId6"/>
                <a:stretch>
                  <a:fillRect/>
                </a:stretch>
              </a:blipFill>
            </p:spPr>
            <p:txBody>
              <a:bodyPr/>
              <a:lstStyle/>
              <a:p>
                <a:r>
                  <a:rPr lang="en-US">
                    <a:noFill/>
                  </a:rPr>
                  <a:t> </a:t>
                </a:r>
              </a:p>
            </p:txBody>
          </p:sp>
        </mc:Fallback>
      </mc:AlternateContent>
      <p:sp>
        <p:nvSpPr>
          <p:cNvPr id="78" name="Rectangle 77"/>
          <p:cNvSpPr/>
          <p:nvPr/>
        </p:nvSpPr>
        <p:spPr bwMode="auto">
          <a:xfrm>
            <a:off x="10296874" y="3807369"/>
            <a:ext cx="455406" cy="273600"/>
          </a:xfrm>
          <a:prstGeom prst="rect">
            <a:avLst/>
          </a:prstGeom>
          <a:solidFill>
            <a:srgbClr val="FFDFDA"/>
          </a:solidFill>
          <a:ln w="19050" cap="flat" cmpd="sng" algn="ctr">
            <a:no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b="0" dirty="0">
              <a:ea typeface="Cambria Math" panose="02040503050406030204" pitchFamily="18" charset="0"/>
            </a:endParaRPr>
          </a:p>
        </p:txBody>
      </p:sp>
      <p:grpSp>
        <p:nvGrpSpPr>
          <p:cNvPr id="20" name="Group 19"/>
          <p:cNvGrpSpPr/>
          <p:nvPr/>
        </p:nvGrpSpPr>
        <p:grpSpPr>
          <a:xfrm>
            <a:off x="3758755" y="2665409"/>
            <a:ext cx="808559" cy="1230060"/>
            <a:chOff x="3952256" y="2904677"/>
            <a:chExt cx="808559" cy="1230060"/>
          </a:xfrm>
        </p:grpSpPr>
        <p:cxnSp>
          <p:nvCxnSpPr>
            <p:cNvPr id="39" name="Straight Arrow Connector 38"/>
            <p:cNvCxnSpPr>
              <a:stCxn id="40" idx="2"/>
            </p:cNvCxnSpPr>
            <p:nvPr/>
          </p:nvCxnSpPr>
          <p:spPr bwMode="auto">
            <a:xfrm>
              <a:off x="4356536" y="3243231"/>
              <a:ext cx="0" cy="223745"/>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3952256" y="2904677"/>
              <a:ext cx="808559" cy="338554"/>
            </a:xfrm>
            <a:prstGeom prst="rect">
              <a:avLst/>
            </a:prstGeom>
            <a:noFill/>
          </p:spPr>
          <p:txBody>
            <a:bodyPr wrap="square" rtlCol="0">
              <a:spAutoFit/>
            </a:bodyPr>
            <a:lstStyle/>
            <a:p>
              <a:pPr algn="ctr"/>
              <a:r>
                <a:rPr lang="en-US" sz="1600" dirty="0"/>
                <a:t>ctr+1</a:t>
              </a:r>
            </a:p>
          </p:txBody>
        </p:sp>
        <p:cxnSp>
          <p:nvCxnSpPr>
            <p:cNvPr id="41" name="Straight Arrow Connector 40"/>
            <p:cNvCxnSpPr>
              <a:stCxn id="42" idx="2"/>
            </p:cNvCxnSpPr>
            <p:nvPr/>
          </p:nvCxnSpPr>
          <p:spPr bwMode="auto">
            <a:xfrm>
              <a:off x="4356536" y="3790134"/>
              <a:ext cx="0" cy="216487"/>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2" name="Rectangle 41"/>
                <p:cNvSpPr/>
                <p:nvPr/>
              </p:nvSpPr>
              <p:spPr bwMode="auto">
                <a:xfrm>
                  <a:off x="4178838" y="3466976"/>
                  <a:ext cx="355395" cy="3231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nb-NO" sz="1400" i="1" smtClean="0">
                                <a:solidFill>
                                  <a:schemeClr val="tx1"/>
                                </a:solidFill>
                                <a:latin typeface="Cambria Math" panose="02040503050406030204" pitchFamily="18" charset="0"/>
                                <a:ea typeface="Cambria Math" panose="02040503050406030204" pitchFamily="18" charset="0"/>
                              </a:rPr>
                            </m:ctrlPr>
                          </m:sSubPr>
                          <m:e>
                            <m:r>
                              <a:rPr lang="nb-NO" sz="1400" i="1">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𝐸</m:t>
                            </m:r>
                          </m:e>
                          <m:sub>
                            <m:r>
                              <a:rPr lang="nb-NO" sz="1400" i="1">
                                <a:solidFill>
                                  <a:schemeClr val="tx1"/>
                                </a:solidFill>
                                <a:latin typeface="Cambria Math" panose="02040503050406030204" pitchFamily="18" charset="0"/>
                                <a:ea typeface="Cambria Math" panose="02040503050406030204" pitchFamily="18" charset="0"/>
                              </a:rPr>
                              <m:t>𝐾</m:t>
                            </m:r>
                          </m:sub>
                        </m:sSub>
                      </m:oMath>
                    </m:oMathPara>
                  </a14:m>
                  <a:endParaRPr kumimoji="0" lang="en-US" sz="1400" u="none" strike="noStrike" cap="none" normalizeH="0" baseline="0" dirty="0">
                    <a:ln>
                      <a:noFill/>
                    </a:ln>
                    <a:solidFill>
                      <a:schemeClr val="tx1"/>
                    </a:solidFill>
                    <a:effectLst/>
                  </a:endParaRPr>
                </a:p>
              </p:txBody>
            </p:sp>
          </mc:Choice>
          <mc:Fallback xmlns="">
            <p:sp>
              <p:nvSpPr>
                <p:cNvPr id="42" name="Rectangle 41"/>
                <p:cNvSpPr>
                  <a:spLocks noRot="1" noChangeAspect="1" noMove="1" noResize="1" noEditPoints="1" noAdjustHandles="1" noChangeArrowheads="1" noChangeShapeType="1" noTextEdit="1"/>
                </p:cNvSpPr>
                <p:nvPr/>
              </p:nvSpPr>
              <p:spPr bwMode="auto">
                <a:xfrm>
                  <a:off x="4178838" y="3466976"/>
                  <a:ext cx="355395" cy="323158"/>
                </a:xfrm>
                <a:prstGeom prst="rect">
                  <a:avLst/>
                </a:prstGeom>
                <a:blipFill rotWithShape="0">
                  <a:blip r:embed="rId10"/>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79" name="TextBox 78"/>
            <p:cNvSpPr txBox="1"/>
            <p:nvPr/>
          </p:nvSpPr>
          <p:spPr>
            <a:xfrm>
              <a:off x="3952256" y="3996238"/>
              <a:ext cx="808559" cy="138499"/>
            </a:xfrm>
            <a:prstGeom prst="rect">
              <a:avLst/>
            </a:prstGeom>
            <a:noFill/>
          </p:spPr>
          <p:txBody>
            <a:bodyPr wrap="square" rtlCol="0">
              <a:spAutoFit/>
            </a:bodyPr>
            <a:lstStyle/>
            <a:p>
              <a:pPr algn="ctr"/>
              <a:endParaRPr lang="en-US" sz="300" dirty="0"/>
            </a:p>
          </p:txBody>
        </p:sp>
      </p:grpSp>
      <p:grpSp>
        <p:nvGrpSpPr>
          <p:cNvPr id="80" name="Group 79"/>
          <p:cNvGrpSpPr/>
          <p:nvPr/>
        </p:nvGrpSpPr>
        <p:grpSpPr>
          <a:xfrm>
            <a:off x="4974373" y="2665409"/>
            <a:ext cx="808559" cy="1230060"/>
            <a:chOff x="3952256" y="2904677"/>
            <a:chExt cx="808559" cy="1230060"/>
          </a:xfrm>
        </p:grpSpPr>
        <p:cxnSp>
          <p:nvCxnSpPr>
            <p:cNvPr id="81" name="Straight Arrow Connector 80"/>
            <p:cNvCxnSpPr>
              <a:stCxn id="82" idx="2"/>
            </p:cNvCxnSpPr>
            <p:nvPr/>
          </p:nvCxnSpPr>
          <p:spPr bwMode="auto">
            <a:xfrm>
              <a:off x="4356536" y="3243231"/>
              <a:ext cx="0" cy="223745"/>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TextBox 81"/>
            <p:cNvSpPr txBox="1"/>
            <p:nvPr/>
          </p:nvSpPr>
          <p:spPr>
            <a:xfrm>
              <a:off x="3952256" y="2904677"/>
              <a:ext cx="808559" cy="338554"/>
            </a:xfrm>
            <a:prstGeom prst="rect">
              <a:avLst/>
            </a:prstGeom>
            <a:noFill/>
          </p:spPr>
          <p:txBody>
            <a:bodyPr wrap="square" rtlCol="0">
              <a:spAutoFit/>
            </a:bodyPr>
            <a:lstStyle/>
            <a:p>
              <a:pPr algn="ctr"/>
              <a:r>
                <a:rPr lang="en-US" sz="1600" dirty="0"/>
                <a:t>ctr+2</a:t>
              </a:r>
            </a:p>
          </p:txBody>
        </p:sp>
        <p:cxnSp>
          <p:nvCxnSpPr>
            <p:cNvPr id="83" name="Straight Arrow Connector 82"/>
            <p:cNvCxnSpPr>
              <a:stCxn id="84" idx="2"/>
            </p:cNvCxnSpPr>
            <p:nvPr/>
          </p:nvCxnSpPr>
          <p:spPr bwMode="auto">
            <a:xfrm>
              <a:off x="4356536" y="3790134"/>
              <a:ext cx="0" cy="216487"/>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84" name="Rectangle 83"/>
                <p:cNvSpPr/>
                <p:nvPr/>
              </p:nvSpPr>
              <p:spPr bwMode="auto">
                <a:xfrm>
                  <a:off x="4178838" y="3466976"/>
                  <a:ext cx="355395" cy="3231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nb-NO" sz="1400" i="1" smtClean="0">
                                <a:solidFill>
                                  <a:schemeClr val="tx1"/>
                                </a:solidFill>
                                <a:latin typeface="Cambria Math" panose="02040503050406030204" pitchFamily="18" charset="0"/>
                                <a:ea typeface="Cambria Math" panose="02040503050406030204" pitchFamily="18" charset="0"/>
                              </a:rPr>
                            </m:ctrlPr>
                          </m:sSubPr>
                          <m:e>
                            <m:r>
                              <a:rPr lang="nb-NO" sz="1400" i="1">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𝐸</m:t>
                            </m:r>
                          </m:e>
                          <m:sub>
                            <m:r>
                              <a:rPr lang="nb-NO" sz="1400" i="1">
                                <a:solidFill>
                                  <a:schemeClr val="tx1"/>
                                </a:solidFill>
                                <a:latin typeface="Cambria Math" panose="02040503050406030204" pitchFamily="18" charset="0"/>
                                <a:ea typeface="Cambria Math" panose="02040503050406030204" pitchFamily="18" charset="0"/>
                              </a:rPr>
                              <m:t>𝐾</m:t>
                            </m:r>
                          </m:sub>
                        </m:sSub>
                      </m:oMath>
                    </m:oMathPara>
                  </a14:m>
                  <a:endParaRPr kumimoji="0" lang="en-US" sz="1400" u="none" strike="noStrike" cap="none" normalizeH="0" baseline="0" dirty="0">
                    <a:ln>
                      <a:noFill/>
                    </a:ln>
                    <a:solidFill>
                      <a:schemeClr val="tx1"/>
                    </a:solidFill>
                    <a:effectLst/>
                  </a:endParaRPr>
                </a:p>
              </p:txBody>
            </p:sp>
          </mc:Choice>
          <mc:Fallback xmlns="">
            <p:sp>
              <p:nvSpPr>
                <p:cNvPr id="84" name="Rectangle 83"/>
                <p:cNvSpPr>
                  <a:spLocks noRot="1" noChangeAspect="1" noMove="1" noResize="1" noEditPoints="1" noAdjustHandles="1" noChangeArrowheads="1" noChangeShapeType="1" noTextEdit="1"/>
                </p:cNvSpPr>
                <p:nvPr/>
              </p:nvSpPr>
              <p:spPr bwMode="auto">
                <a:xfrm>
                  <a:off x="4178838" y="3466976"/>
                  <a:ext cx="355395" cy="323158"/>
                </a:xfrm>
                <a:prstGeom prst="rect">
                  <a:avLst/>
                </a:prstGeom>
                <a:blipFill rotWithShape="0">
                  <a:blip r:embed="rId11"/>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85" name="TextBox 84"/>
            <p:cNvSpPr txBox="1"/>
            <p:nvPr/>
          </p:nvSpPr>
          <p:spPr>
            <a:xfrm>
              <a:off x="3952256" y="3996238"/>
              <a:ext cx="808559" cy="138499"/>
            </a:xfrm>
            <a:prstGeom prst="rect">
              <a:avLst/>
            </a:prstGeom>
            <a:noFill/>
          </p:spPr>
          <p:txBody>
            <a:bodyPr wrap="square" rtlCol="0">
              <a:spAutoFit/>
            </a:bodyPr>
            <a:lstStyle/>
            <a:p>
              <a:pPr algn="ctr"/>
              <a:endParaRPr lang="en-US" sz="300" dirty="0"/>
            </a:p>
          </p:txBody>
        </p:sp>
      </p:grpSp>
      <p:grpSp>
        <p:nvGrpSpPr>
          <p:cNvPr id="86" name="Group 85"/>
          <p:cNvGrpSpPr/>
          <p:nvPr/>
        </p:nvGrpSpPr>
        <p:grpSpPr>
          <a:xfrm>
            <a:off x="6189991" y="2665409"/>
            <a:ext cx="808559" cy="1230060"/>
            <a:chOff x="3952256" y="2904677"/>
            <a:chExt cx="808559" cy="1230060"/>
          </a:xfrm>
        </p:grpSpPr>
        <p:cxnSp>
          <p:nvCxnSpPr>
            <p:cNvPr id="87" name="Straight Arrow Connector 86"/>
            <p:cNvCxnSpPr>
              <a:stCxn id="88" idx="2"/>
            </p:cNvCxnSpPr>
            <p:nvPr/>
          </p:nvCxnSpPr>
          <p:spPr bwMode="auto">
            <a:xfrm>
              <a:off x="4356536" y="3243231"/>
              <a:ext cx="0" cy="223745"/>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TextBox 87"/>
            <p:cNvSpPr txBox="1"/>
            <p:nvPr/>
          </p:nvSpPr>
          <p:spPr>
            <a:xfrm>
              <a:off x="3952256" y="2904677"/>
              <a:ext cx="808559" cy="338554"/>
            </a:xfrm>
            <a:prstGeom prst="rect">
              <a:avLst/>
            </a:prstGeom>
            <a:noFill/>
          </p:spPr>
          <p:txBody>
            <a:bodyPr wrap="square" rtlCol="0">
              <a:spAutoFit/>
            </a:bodyPr>
            <a:lstStyle/>
            <a:p>
              <a:pPr algn="ctr"/>
              <a:r>
                <a:rPr lang="en-US" sz="1600" dirty="0"/>
                <a:t>ctr+3</a:t>
              </a:r>
            </a:p>
          </p:txBody>
        </p:sp>
        <p:cxnSp>
          <p:nvCxnSpPr>
            <p:cNvPr id="89" name="Straight Arrow Connector 88"/>
            <p:cNvCxnSpPr>
              <a:stCxn id="90" idx="2"/>
            </p:cNvCxnSpPr>
            <p:nvPr/>
          </p:nvCxnSpPr>
          <p:spPr bwMode="auto">
            <a:xfrm>
              <a:off x="4356536" y="3790134"/>
              <a:ext cx="0" cy="216487"/>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90" name="Rectangle 89"/>
                <p:cNvSpPr/>
                <p:nvPr/>
              </p:nvSpPr>
              <p:spPr bwMode="auto">
                <a:xfrm>
                  <a:off x="4178838" y="3466976"/>
                  <a:ext cx="355395" cy="3231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nb-NO" sz="1400" i="1" smtClean="0">
                                <a:solidFill>
                                  <a:schemeClr val="tx1"/>
                                </a:solidFill>
                                <a:latin typeface="Cambria Math" panose="02040503050406030204" pitchFamily="18" charset="0"/>
                                <a:ea typeface="Cambria Math" panose="02040503050406030204" pitchFamily="18" charset="0"/>
                              </a:rPr>
                            </m:ctrlPr>
                          </m:sSubPr>
                          <m:e>
                            <m:r>
                              <a:rPr lang="nb-NO" sz="1400" i="1">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𝐸</m:t>
                            </m:r>
                          </m:e>
                          <m:sub>
                            <m:r>
                              <a:rPr lang="nb-NO" sz="1400" i="1">
                                <a:solidFill>
                                  <a:schemeClr val="tx1"/>
                                </a:solidFill>
                                <a:latin typeface="Cambria Math" panose="02040503050406030204" pitchFamily="18" charset="0"/>
                                <a:ea typeface="Cambria Math" panose="02040503050406030204" pitchFamily="18" charset="0"/>
                              </a:rPr>
                              <m:t>𝐾</m:t>
                            </m:r>
                          </m:sub>
                        </m:sSub>
                      </m:oMath>
                    </m:oMathPara>
                  </a14:m>
                  <a:endParaRPr kumimoji="0" lang="en-US" sz="1400" u="none" strike="noStrike" cap="none" normalizeH="0" baseline="0" dirty="0">
                    <a:ln>
                      <a:noFill/>
                    </a:ln>
                    <a:solidFill>
                      <a:schemeClr val="tx1"/>
                    </a:solidFill>
                    <a:effectLst/>
                  </a:endParaRPr>
                </a:p>
              </p:txBody>
            </p:sp>
          </mc:Choice>
          <mc:Fallback xmlns="">
            <p:sp>
              <p:nvSpPr>
                <p:cNvPr id="90" name="Rectangle 89"/>
                <p:cNvSpPr>
                  <a:spLocks noRot="1" noChangeAspect="1" noMove="1" noResize="1" noEditPoints="1" noAdjustHandles="1" noChangeArrowheads="1" noChangeShapeType="1" noTextEdit="1"/>
                </p:cNvSpPr>
                <p:nvPr/>
              </p:nvSpPr>
              <p:spPr bwMode="auto">
                <a:xfrm>
                  <a:off x="4178838" y="3466976"/>
                  <a:ext cx="355395" cy="323158"/>
                </a:xfrm>
                <a:prstGeom prst="rect">
                  <a:avLst/>
                </a:prstGeom>
                <a:blipFill rotWithShape="0">
                  <a:blip r:embed="rId10"/>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91" name="TextBox 90"/>
            <p:cNvSpPr txBox="1"/>
            <p:nvPr/>
          </p:nvSpPr>
          <p:spPr>
            <a:xfrm>
              <a:off x="3952256" y="3996238"/>
              <a:ext cx="808559" cy="138499"/>
            </a:xfrm>
            <a:prstGeom prst="rect">
              <a:avLst/>
            </a:prstGeom>
            <a:noFill/>
          </p:spPr>
          <p:txBody>
            <a:bodyPr wrap="square" rtlCol="0">
              <a:spAutoFit/>
            </a:bodyPr>
            <a:lstStyle/>
            <a:p>
              <a:pPr algn="ctr"/>
              <a:endParaRPr lang="en-US" sz="300" dirty="0"/>
            </a:p>
          </p:txBody>
        </p:sp>
      </p:grpSp>
      <p:grpSp>
        <p:nvGrpSpPr>
          <p:cNvPr id="92" name="Group 91"/>
          <p:cNvGrpSpPr/>
          <p:nvPr/>
        </p:nvGrpSpPr>
        <p:grpSpPr>
          <a:xfrm>
            <a:off x="7405609" y="2665409"/>
            <a:ext cx="808559" cy="1230060"/>
            <a:chOff x="3952256" y="2904677"/>
            <a:chExt cx="808559" cy="1230060"/>
          </a:xfrm>
        </p:grpSpPr>
        <p:cxnSp>
          <p:nvCxnSpPr>
            <p:cNvPr id="93" name="Straight Arrow Connector 92"/>
            <p:cNvCxnSpPr>
              <a:stCxn id="94" idx="2"/>
            </p:cNvCxnSpPr>
            <p:nvPr/>
          </p:nvCxnSpPr>
          <p:spPr bwMode="auto">
            <a:xfrm>
              <a:off x="4356536" y="3243231"/>
              <a:ext cx="0" cy="223745"/>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TextBox 93"/>
            <p:cNvSpPr txBox="1"/>
            <p:nvPr/>
          </p:nvSpPr>
          <p:spPr>
            <a:xfrm>
              <a:off x="3952256" y="2904677"/>
              <a:ext cx="808559" cy="338554"/>
            </a:xfrm>
            <a:prstGeom prst="rect">
              <a:avLst/>
            </a:prstGeom>
            <a:noFill/>
          </p:spPr>
          <p:txBody>
            <a:bodyPr wrap="square" rtlCol="0">
              <a:spAutoFit/>
            </a:bodyPr>
            <a:lstStyle/>
            <a:p>
              <a:pPr algn="ctr"/>
              <a:r>
                <a:rPr lang="en-US" sz="1600" dirty="0"/>
                <a:t>ctr+4</a:t>
              </a:r>
            </a:p>
          </p:txBody>
        </p:sp>
        <p:cxnSp>
          <p:nvCxnSpPr>
            <p:cNvPr id="95" name="Straight Arrow Connector 94"/>
            <p:cNvCxnSpPr>
              <a:stCxn id="96" idx="2"/>
            </p:cNvCxnSpPr>
            <p:nvPr/>
          </p:nvCxnSpPr>
          <p:spPr bwMode="auto">
            <a:xfrm>
              <a:off x="4356536" y="3790134"/>
              <a:ext cx="0" cy="216487"/>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96" name="Rectangle 95"/>
                <p:cNvSpPr/>
                <p:nvPr/>
              </p:nvSpPr>
              <p:spPr bwMode="auto">
                <a:xfrm>
                  <a:off x="4178838" y="3466976"/>
                  <a:ext cx="355395" cy="3231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nb-NO" sz="1400" i="1" smtClean="0">
                                <a:solidFill>
                                  <a:schemeClr val="tx1"/>
                                </a:solidFill>
                                <a:latin typeface="Cambria Math" panose="02040503050406030204" pitchFamily="18" charset="0"/>
                                <a:ea typeface="Cambria Math" panose="02040503050406030204" pitchFamily="18" charset="0"/>
                              </a:rPr>
                            </m:ctrlPr>
                          </m:sSubPr>
                          <m:e>
                            <m:r>
                              <a:rPr lang="nb-NO" sz="1400" i="1">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𝐸</m:t>
                            </m:r>
                          </m:e>
                          <m:sub>
                            <m:r>
                              <a:rPr lang="nb-NO" sz="1400" i="1">
                                <a:solidFill>
                                  <a:schemeClr val="tx1"/>
                                </a:solidFill>
                                <a:latin typeface="Cambria Math" panose="02040503050406030204" pitchFamily="18" charset="0"/>
                                <a:ea typeface="Cambria Math" panose="02040503050406030204" pitchFamily="18" charset="0"/>
                              </a:rPr>
                              <m:t>𝐾</m:t>
                            </m:r>
                          </m:sub>
                        </m:sSub>
                      </m:oMath>
                    </m:oMathPara>
                  </a14:m>
                  <a:endParaRPr kumimoji="0" lang="en-US" sz="1400" u="none" strike="noStrike" cap="none" normalizeH="0" baseline="0" dirty="0">
                    <a:ln>
                      <a:noFill/>
                    </a:ln>
                    <a:solidFill>
                      <a:schemeClr val="tx1"/>
                    </a:solidFill>
                    <a:effectLst/>
                  </a:endParaRPr>
                </a:p>
              </p:txBody>
            </p:sp>
          </mc:Choice>
          <mc:Fallback xmlns="">
            <p:sp>
              <p:nvSpPr>
                <p:cNvPr id="96" name="Rectangle 95"/>
                <p:cNvSpPr>
                  <a:spLocks noRot="1" noChangeAspect="1" noMove="1" noResize="1" noEditPoints="1" noAdjustHandles="1" noChangeArrowheads="1" noChangeShapeType="1" noTextEdit="1"/>
                </p:cNvSpPr>
                <p:nvPr/>
              </p:nvSpPr>
              <p:spPr bwMode="auto">
                <a:xfrm>
                  <a:off x="4178838" y="3466976"/>
                  <a:ext cx="355395" cy="323158"/>
                </a:xfrm>
                <a:prstGeom prst="rect">
                  <a:avLst/>
                </a:prstGeom>
                <a:blipFill rotWithShape="0">
                  <a:blip r:embed="rId10"/>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97" name="TextBox 96"/>
            <p:cNvSpPr txBox="1"/>
            <p:nvPr/>
          </p:nvSpPr>
          <p:spPr>
            <a:xfrm>
              <a:off x="3952256" y="3996238"/>
              <a:ext cx="808559" cy="138499"/>
            </a:xfrm>
            <a:prstGeom prst="rect">
              <a:avLst/>
            </a:prstGeom>
            <a:noFill/>
          </p:spPr>
          <p:txBody>
            <a:bodyPr wrap="square" rtlCol="0">
              <a:spAutoFit/>
            </a:bodyPr>
            <a:lstStyle/>
            <a:p>
              <a:pPr algn="ctr"/>
              <a:endParaRPr lang="en-US" sz="300" dirty="0"/>
            </a:p>
          </p:txBody>
        </p:sp>
      </p:grpSp>
      <p:grpSp>
        <p:nvGrpSpPr>
          <p:cNvPr id="98" name="Group 97"/>
          <p:cNvGrpSpPr/>
          <p:nvPr/>
        </p:nvGrpSpPr>
        <p:grpSpPr>
          <a:xfrm>
            <a:off x="8621228" y="2665409"/>
            <a:ext cx="808559" cy="1230060"/>
            <a:chOff x="3952256" y="2904677"/>
            <a:chExt cx="808559" cy="1230060"/>
          </a:xfrm>
        </p:grpSpPr>
        <p:cxnSp>
          <p:nvCxnSpPr>
            <p:cNvPr id="99" name="Straight Arrow Connector 98"/>
            <p:cNvCxnSpPr>
              <a:stCxn id="100" idx="2"/>
            </p:cNvCxnSpPr>
            <p:nvPr/>
          </p:nvCxnSpPr>
          <p:spPr bwMode="auto">
            <a:xfrm>
              <a:off x="4356536" y="3243231"/>
              <a:ext cx="0" cy="223745"/>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TextBox 99"/>
            <p:cNvSpPr txBox="1"/>
            <p:nvPr/>
          </p:nvSpPr>
          <p:spPr>
            <a:xfrm>
              <a:off x="3952256" y="2904677"/>
              <a:ext cx="808559" cy="338554"/>
            </a:xfrm>
            <a:prstGeom prst="rect">
              <a:avLst/>
            </a:prstGeom>
            <a:noFill/>
          </p:spPr>
          <p:txBody>
            <a:bodyPr wrap="square" rtlCol="0">
              <a:spAutoFit/>
            </a:bodyPr>
            <a:lstStyle/>
            <a:p>
              <a:pPr algn="ctr"/>
              <a:r>
                <a:rPr lang="en-US" sz="1600" dirty="0"/>
                <a:t>ctr+5</a:t>
              </a:r>
            </a:p>
          </p:txBody>
        </p:sp>
        <p:cxnSp>
          <p:nvCxnSpPr>
            <p:cNvPr id="101" name="Straight Arrow Connector 100"/>
            <p:cNvCxnSpPr>
              <a:stCxn id="102" idx="2"/>
            </p:cNvCxnSpPr>
            <p:nvPr/>
          </p:nvCxnSpPr>
          <p:spPr bwMode="auto">
            <a:xfrm>
              <a:off x="4356536" y="3790134"/>
              <a:ext cx="0" cy="216487"/>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02" name="Rectangle 101"/>
                <p:cNvSpPr/>
                <p:nvPr/>
              </p:nvSpPr>
              <p:spPr bwMode="auto">
                <a:xfrm>
                  <a:off x="4178838" y="3466976"/>
                  <a:ext cx="355395" cy="3231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nb-NO" sz="1400" i="1" smtClean="0">
                                <a:solidFill>
                                  <a:schemeClr val="tx1"/>
                                </a:solidFill>
                                <a:latin typeface="Cambria Math" panose="02040503050406030204" pitchFamily="18" charset="0"/>
                                <a:ea typeface="Cambria Math" panose="02040503050406030204" pitchFamily="18" charset="0"/>
                              </a:rPr>
                            </m:ctrlPr>
                          </m:sSubPr>
                          <m:e>
                            <m:r>
                              <a:rPr lang="nb-NO" sz="1400" i="1">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𝐸</m:t>
                            </m:r>
                          </m:e>
                          <m:sub>
                            <m:r>
                              <a:rPr lang="nb-NO" sz="1400" i="1">
                                <a:solidFill>
                                  <a:schemeClr val="tx1"/>
                                </a:solidFill>
                                <a:latin typeface="Cambria Math" panose="02040503050406030204" pitchFamily="18" charset="0"/>
                                <a:ea typeface="Cambria Math" panose="02040503050406030204" pitchFamily="18" charset="0"/>
                              </a:rPr>
                              <m:t>𝐾</m:t>
                            </m:r>
                          </m:sub>
                        </m:sSub>
                      </m:oMath>
                    </m:oMathPara>
                  </a14:m>
                  <a:endParaRPr kumimoji="0" lang="en-US" sz="1400" u="none" strike="noStrike" cap="none" normalizeH="0" baseline="0" dirty="0">
                    <a:ln>
                      <a:noFill/>
                    </a:ln>
                    <a:solidFill>
                      <a:schemeClr val="tx1"/>
                    </a:solidFill>
                    <a:effectLst/>
                  </a:endParaRPr>
                </a:p>
              </p:txBody>
            </p:sp>
          </mc:Choice>
          <mc:Fallback xmlns="">
            <p:sp>
              <p:nvSpPr>
                <p:cNvPr id="102" name="Rectangle 101"/>
                <p:cNvSpPr>
                  <a:spLocks noRot="1" noChangeAspect="1" noMove="1" noResize="1" noEditPoints="1" noAdjustHandles="1" noChangeArrowheads="1" noChangeShapeType="1" noTextEdit="1"/>
                </p:cNvSpPr>
                <p:nvPr/>
              </p:nvSpPr>
              <p:spPr bwMode="auto">
                <a:xfrm>
                  <a:off x="4178838" y="3466976"/>
                  <a:ext cx="355395" cy="323158"/>
                </a:xfrm>
                <a:prstGeom prst="rect">
                  <a:avLst/>
                </a:prstGeom>
                <a:blipFill rotWithShape="0">
                  <a:blip r:embed="rId12"/>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103" name="TextBox 102"/>
            <p:cNvSpPr txBox="1"/>
            <p:nvPr/>
          </p:nvSpPr>
          <p:spPr>
            <a:xfrm>
              <a:off x="3952256" y="3996238"/>
              <a:ext cx="808559" cy="138499"/>
            </a:xfrm>
            <a:prstGeom prst="rect">
              <a:avLst/>
            </a:prstGeom>
            <a:noFill/>
          </p:spPr>
          <p:txBody>
            <a:bodyPr wrap="square" rtlCol="0">
              <a:spAutoFit/>
            </a:bodyPr>
            <a:lstStyle/>
            <a:p>
              <a:pPr algn="ctr"/>
              <a:endParaRPr lang="en-US" sz="300" dirty="0"/>
            </a:p>
          </p:txBody>
        </p:sp>
      </p:grpSp>
      <p:sp>
        <p:nvSpPr>
          <p:cNvPr id="4" name="Oval 3"/>
          <p:cNvSpPr/>
          <p:nvPr/>
        </p:nvSpPr>
        <p:spPr bwMode="auto">
          <a:xfrm>
            <a:off x="2479051" y="2505023"/>
            <a:ext cx="672803" cy="646176"/>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5" name="TextBox 4"/>
          <p:cNvSpPr txBox="1"/>
          <p:nvPr/>
        </p:nvSpPr>
        <p:spPr>
          <a:xfrm>
            <a:off x="2372323" y="2104136"/>
            <a:ext cx="1278205" cy="338554"/>
          </a:xfrm>
          <a:prstGeom prst="rect">
            <a:avLst/>
          </a:prstGeom>
          <a:noFill/>
        </p:spPr>
        <p:txBody>
          <a:bodyPr wrap="square" rtlCol="0">
            <a:spAutoFit/>
          </a:bodyPr>
          <a:lstStyle/>
          <a:p>
            <a:r>
              <a:rPr lang="en-US" sz="1600" dirty="0">
                <a:solidFill>
                  <a:srgbClr val="C00000"/>
                </a:solidFill>
              </a:rPr>
              <a:t>Nonce</a:t>
            </a:r>
          </a:p>
        </p:txBody>
      </p:sp>
      <p:sp>
        <p:nvSpPr>
          <p:cNvPr id="52" name="Oval 51"/>
          <p:cNvSpPr/>
          <p:nvPr/>
        </p:nvSpPr>
        <p:spPr bwMode="auto">
          <a:xfrm>
            <a:off x="4080181" y="3324624"/>
            <a:ext cx="260550" cy="254479"/>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53" name="TextBox 52"/>
          <p:cNvSpPr txBox="1"/>
          <p:nvPr/>
        </p:nvSpPr>
        <p:spPr>
          <a:xfrm>
            <a:off x="4372178" y="2345320"/>
            <a:ext cx="1278205" cy="338554"/>
          </a:xfrm>
          <a:prstGeom prst="rect">
            <a:avLst/>
          </a:prstGeom>
          <a:noFill/>
        </p:spPr>
        <p:txBody>
          <a:bodyPr wrap="square" rtlCol="0">
            <a:spAutoFit/>
          </a:bodyPr>
          <a:lstStyle/>
          <a:p>
            <a:r>
              <a:rPr lang="en-US" sz="1600" dirty="0">
                <a:solidFill>
                  <a:srgbClr val="C00000"/>
                </a:solidFill>
              </a:rPr>
              <a:t>Seed / key</a:t>
            </a:r>
          </a:p>
        </p:txBody>
      </p:sp>
      <p:cxnSp>
        <p:nvCxnSpPr>
          <p:cNvPr id="7" name="Straight Connector 6"/>
          <p:cNvCxnSpPr>
            <a:endCxn id="42" idx="3"/>
          </p:cNvCxnSpPr>
          <p:nvPr/>
        </p:nvCxnSpPr>
        <p:spPr bwMode="auto">
          <a:xfrm flipH="1">
            <a:off x="4340732" y="2742409"/>
            <a:ext cx="523441" cy="646878"/>
          </a:xfrm>
          <a:prstGeom prst="line">
            <a:avLst/>
          </a:prstGeom>
          <a:solidFill>
            <a:schemeClr val="accent1"/>
          </a:solidFill>
          <a:ln w="158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641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2" grpId="0" animBg="1"/>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ChaCha20</a:t>
            </a:r>
          </a:p>
        </p:txBody>
      </p:sp>
      <p:sp>
        <p:nvSpPr>
          <p:cNvPr id="3" name="Slide Number Placeholder 2"/>
          <p:cNvSpPr>
            <a:spLocks noGrp="1"/>
          </p:cNvSpPr>
          <p:nvPr>
            <p:ph type="sldNum" sz="quarter" idx="4"/>
          </p:nvPr>
        </p:nvSpPr>
        <p:spPr>
          <a:xfrm>
            <a:off x="11135763" y="6386992"/>
            <a:ext cx="789966" cy="324680"/>
          </a:xfrm>
        </p:spPr>
        <p:txBody>
          <a:bodyPr/>
          <a:lstStyle/>
          <a:p>
            <a:fld id="{F6590AF8-4F64-4D1C-B3C4-F65976908F52}" type="slidenum">
              <a:rPr lang="en-US" smtClean="0"/>
              <a:pPr/>
              <a:t>11</a:t>
            </a:fld>
            <a:endParaRPr lang="en-US" dirty="0"/>
          </a:p>
        </p:txBody>
      </p:sp>
      <mc:AlternateContent xmlns:mc="http://schemas.openxmlformats.org/markup-compatibility/2006" xmlns:a14="http://schemas.microsoft.com/office/drawing/2010/main">
        <mc:Choice Requires="a14">
          <p:sp>
            <p:nvSpPr>
              <p:cNvPr id="5" name="Rectangle 4"/>
              <p:cNvSpPr/>
              <p:nvPr/>
            </p:nvSpPr>
            <p:spPr bwMode="auto">
              <a:xfrm>
                <a:off x="7760111" y="1328979"/>
                <a:ext cx="3675707" cy="4101339"/>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buClr>
                    <a:schemeClr val="tx2">
                      <a:lumMod val="50000"/>
                      <a:lumOff val="50000"/>
                    </a:schemeClr>
                  </a:buClr>
                </a:pPr>
                <a:endParaRPr lang="nb-NO" sz="1050" i="1" dirty="0">
                  <a:latin typeface="Consolas" panose="020B0609020204030204" pitchFamily="49" charset="0"/>
                  <a:ea typeface="Cambria Math" panose="02040503050406030204" pitchFamily="18" charset="0"/>
                </a:endParaRPr>
              </a:p>
              <a:p>
                <a:pPr fontAlgn="base">
                  <a:spcBef>
                    <a:spcPct val="0"/>
                  </a:spcBef>
                  <a:spcAft>
                    <a:spcPct val="0"/>
                  </a:spcAft>
                  <a:buClr>
                    <a:schemeClr val="tx2">
                      <a:lumMod val="50000"/>
                      <a:lumOff val="50000"/>
                    </a:schemeClr>
                  </a:buClr>
                </a:pPr>
                <a:r>
                  <a:rPr lang="nb-NO" sz="1050" b="1" dirty="0">
                    <a:latin typeface="Consolas" panose="020B0609020204030204" pitchFamily="49" charset="0"/>
                    <a:ea typeface="Cambria Math" panose="02040503050406030204" pitchFamily="18" charset="0"/>
                  </a:rPr>
                  <a:t>Algorithm</a:t>
                </a:r>
                <a:r>
                  <a:rPr lang="nb-NO" sz="1050" dirty="0">
                    <a:latin typeface="Consolas" panose="020B0609020204030204" pitchFamily="49" charset="0"/>
                    <a:ea typeface="Cambria Math" panose="02040503050406030204" pitchFamily="18" charset="0"/>
                  </a:rPr>
                  <a:t> E(</a:t>
                </a:r>
                <a:r>
                  <a:rPr lang="nb-NO" sz="1050" dirty="0">
                    <a:solidFill>
                      <a:srgbClr val="FF0000"/>
                    </a:solidFill>
                    <a:latin typeface="Consolas" panose="020B0609020204030204" pitchFamily="49" charset="0"/>
                    <a:ea typeface="Cambria Math" panose="02040503050406030204" pitchFamily="18" charset="0"/>
                  </a:rPr>
                  <a:t>key</a:t>
                </a:r>
                <a:r>
                  <a:rPr lang="nb-NO" sz="1050" dirty="0">
                    <a:latin typeface="Consolas" panose="020B0609020204030204" pitchFamily="49" charset="0"/>
                    <a:ea typeface="Cambria Math" panose="02040503050406030204" pitchFamily="18" charset="0"/>
                  </a:rPr>
                  <a:t>, ctr | nonce)</a:t>
                </a:r>
              </a:p>
              <a:p>
                <a:pPr fontAlgn="base">
                  <a:spcBef>
                    <a:spcPct val="0"/>
                  </a:spcBef>
                  <a:spcAft>
                    <a:spcPct val="0"/>
                  </a:spcAft>
                  <a:buClr>
                    <a:schemeClr val="tx2">
                      <a:lumMod val="50000"/>
                      <a:lumOff val="50000"/>
                    </a:schemeClr>
                  </a:buClr>
                </a:pPr>
                <a:endParaRPr lang="nb-NO" sz="1050" dirty="0">
                  <a:latin typeface="Consolas" panose="020B0609020204030204" pitchFamily="49" charset="0"/>
                  <a:ea typeface="Cambria Math" panose="02040503050406030204" pitchFamily="18" charset="0"/>
                </a:endParaRPr>
              </a:p>
              <a:p>
                <a:pPr marL="457200" indent="-457200" fontAlgn="base">
                  <a:spcBef>
                    <a:spcPct val="0"/>
                  </a:spcBef>
                  <a:spcAft>
                    <a:spcPct val="0"/>
                  </a:spcAft>
                  <a:buClr>
                    <a:schemeClr val="tx2">
                      <a:lumMod val="50000"/>
                      <a:lumOff val="50000"/>
                    </a:schemeClr>
                  </a:buClr>
                  <a:buFont typeface="+mj-lt"/>
                  <a:buAutoNum type="arabicPeriod"/>
                </a:pPr>
                <a:endParaRPr lang="nb-NO" sz="1050" dirty="0">
                  <a:latin typeface="Consolas" panose="020B0609020204030204" pitchFamily="49" charset="0"/>
                  <a:ea typeface="Cambria Math" panose="02040503050406030204" pitchFamily="18" charset="0"/>
                </a:endParaRP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state </a:t>
                </a:r>
                <a14:m>
                  <m:oMath xmlns:m="http://schemas.openxmlformats.org/officeDocument/2006/math">
                    <m:r>
                      <a:rPr lang="nb-NO" sz="1050" b="0" i="1" smtClean="0">
                        <a:latin typeface="Cambria Math" panose="02040503050406030204" pitchFamily="18" charset="0"/>
                        <a:ea typeface="Cambria Math" panose="02040503050406030204" pitchFamily="18" charset="0"/>
                      </a:rPr>
                      <m:t>←</m:t>
                    </m:r>
                  </m:oMath>
                </a14:m>
                <a:r>
                  <a:rPr lang="nb-NO" sz="1050" dirty="0">
                    <a:latin typeface="Consolas" panose="020B0609020204030204" pitchFamily="49" charset="0"/>
                    <a:ea typeface="Cambria Math" panose="02040503050406030204" pitchFamily="18" charset="0"/>
                  </a:rPr>
                  <a:t> const | const | const | const</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14:m>
                  <m:oMath xmlns:m="http://schemas.openxmlformats.org/officeDocument/2006/math">
                    <m:r>
                      <a:rPr lang="nb-NO" sz="1050" i="1" smtClean="0">
                        <a:solidFill>
                          <a:schemeClr val="bg1">
                            <a:lumMod val="95000"/>
                          </a:schemeClr>
                        </a:solidFill>
                        <a:latin typeface="Cambria Math" panose="02040503050406030204" pitchFamily="18" charset="0"/>
                        <a:ea typeface="Cambria Math" panose="02040503050406030204" pitchFamily="18" charset="0"/>
                      </a:rPr>
                      <m:t>←</m:t>
                    </m:r>
                  </m:oMath>
                </a14:m>
                <a:r>
                  <a:rPr lang="nb-NO" sz="1050" dirty="0">
                    <a:latin typeface="Consolas" panose="020B0609020204030204" pitchFamily="49" charset="0"/>
                    <a:ea typeface="Cambria Math" panose="02040503050406030204" pitchFamily="18" charset="0"/>
                  </a:rPr>
                  <a:t> </a:t>
                </a:r>
                <a:r>
                  <a:rPr lang="nb-NO" sz="1050" dirty="0">
                    <a:solidFill>
                      <a:srgbClr val="FF0000"/>
                    </a:solidFill>
                    <a:latin typeface="Consolas" panose="020B0609020204030204" pitchFamily="49" charset="0"/>
                    <a:ea typeface="Cambria Math" panose="02040503050406030204" pitchFamily="18" charset="0"/>
                  </a:rPr>
                  <a:t>key</a:t>
                </a:r>
                <a:r>
                  <a:rPr lang="nb-NO" sz="1050" dirty="0">
                    <a:latin typeface="Consolas" panose="020B0609020204030204" pitchFamily="49" charset="0"/>
                    <a:ea typeface="Cambria Math" panose="02040503050406030204" pitchFamily="18" charset="0"/>
                  </a:rPr>
                  <a:t>   | </a:t>
                </a:r>
                <a:r>
                  <a:rPr lang="nb-NO" sz="1050" dirty="0">
                    <a:solidFill>
                      <a:srgbClr val="FF0000"/>
                    </a:solidFill>
                    <a:latin typeface="Consolas" panose="020B0609020204030204" pitchFamily="49" charset="0"/>
                    <a:ea typeface="Cambria Math" panose="02040503050406030204" pitchFamily="18" charset="0"/>
                  </a:rPr>
                  <a:t>key</a:t>
                </a:r>
                <a:r>
                  <a:rPr lang="nb-NO" sz="1050" dirty="0">
                    <a:latin typeface="Consolas" panose="020B0609020204030204" pitchFamily="49" charset="0"/>
                    <a:ea typeface="Cambria Math" panose="02040503050406030204" pitchFamily="18" charset="0"/>
                  </a:rPr>
                  <a:t>   | </a:t>
                </a:r>
                <a:r>
                  <a:rPr lang="nb-NO" sz="1050" dirty="0">
                    <a:solidFill>
                      <a:srgbClr val="FF0000"/>
                    </a:solidFill>
                    <a:latin typeface="Consolas" panose="020B0609020204030204" pitchFamily="49" charset="0"/>
                    <a:ea typeface="Cambria Math" panose="02040503050406030204" pitchFamily="18" charset="0"/>
                  </a:rPr>
                  <a:t>key</a:t>
                </a:r>
                <a:r>
                  <a:rPr lang="nb-NO" sz="1050" dirty="0">
                    <a:latin typeface="Consolas" panose="020B0609020204030204" pitchFamily="49" charset="0"/>
                    <a:ea typeface="Cambria Math" panose="02040503050406030204" pitchFamily="18" charset="0"/>
                  </a:rPr>
                  <a:t>   | </a:t>
                </a:r>
                <a:r>
                  <a:rPr lang="nb-NO" sz="1050" dirty="0">
                    <a:solidFill>
                      <a:srgbClr val="FF0000"/>
                    </a:solidFill>
                    <a:latin typeface="Consolas" panose="020B0609020204030204" pitchFamily="49" charset="0"/>
                    <a:ea typeface="Cambria Math" panose="02040503050406030204" pitchFamily="18" charset="0"/>
                  </a:rPr>
                  <a:t>key</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14:m>
                  <m:oMath xmlns:m="http://schemas.openxmlformats.org/officeDocument/2006/math">
                    <m:r>
                      <a:rPr lang="nb-NO" sz="1050" i="1" smtClean="0">
                        <a:solidFill>
                          <a:schemeClr val="bg1">
                            <a:lumMod val="95000"/>
                          </a:schemeClr>
                        </a:solidFill>
                        <a:latin typeface="Cambria Math" panose="02040503050406030204" pitchFamily="18" charset="0"/>
                        <a:ea typeface="Cambria Math" panose="02040503050406030204" pitchFamily="18" charset="0"/>
                      </a:rPr>
                      <m:t>←</m:t>
                    </m:r>
                  </m:oMath>
                </a14:m>
                <a:r>
                  <a:rPr lang="nb-NO" sz="1050" dirty="0">
                    <a:latin typeface="Consolas" panose="020B0609020204030204" pitchFamily="49" charset="0"/>
                    <a:ea typeface="Cambria Math" panose="02040503050406030204" pitchFamily="18" charset="0"/>
                  </a:rPr>
                  <a:t> </a:t>
                </a:r>
                <a:r>
                  <a:rPr lang="nb-NO" sz="1050" dirty="0">
                    <a:solidFill>
                      <a:srgbClr val="FF0000"/>
                    </a:solidFill>
                    <a:latin typeface="Consolas" panose="020B0609020204030204" pitchFamily="49" charset="0"/>
                    <a:ea typeface="Cambria Math" panose="02040503050406030204" pitchFamily="18" charset="0"/>
                  </a:rPr>
                  <a:t>key</a:t>
                </a:r>
                <a:r>
                  <a:rPr lang="nb-NO" sz="1050" dirty="0">
                    <a:latin typeface="Consolas" panose="020B0609020204030204" pitchFamily="49" charset="0"/>
                    <a:ea typeface="Cambria Math" panose="02040503050406030204" pitchFamily="18" charset="0"/>
                  </a:rPr>
                  <a:t>   | </a:t>
                </a:r>
                <a:r>
                  <a:rPr lang="nb-NO" sz="1050" dirty="0">
                    <a:solidFill>
                      <a:srgbClr val="FF0000"/>
                    </a:solidFill>
                    <a:latin typeface="Consolas" panose="020B0609020204030204" pitchFamily="49" charset="0"/>
                    <a:ea typeface="Cambria Math" panose="02040503050406030204" pitchFamily="18" charset="0"/>
                  </a:rPr>
                  <a:t>key</a:t>
                </a:r>
                <a:r>
                  <a:rPr lang="nb-NO" sz="1050" dirty="0">
                    <a:latin typeface="Consolas" panose="020B0609020204030204" pitchFamily="49" charset="0"/>
                    <a:ea typeface="Cambria Math" panose="02040503050406030204" pitchFamily="18" charset="0"/>
                  </a:rPr>
                  <a:t>   | </a:t>
                </a:r>
                <a:r>
                  <a:rPr lang="nb-NO" sz="1050" dirty="0">
                    <a:solidFill>
                      <a:srgbClr val="FF0000"/>
                    </a:solidFill>
                    <a:latin typeface="Consolas" panose="020B0609020204030204" pitchFamily="49" charset="0"/>
                    <a:ea typeface="Cambria Math" panose="02040503050406030204" pitchFamily="18" charset="0"/>
                  </a:rPr>
                  <a:t>key</a:t>
                </a:r>
                <a:r>
                  <a:rPr lang="nb-NO" sz="1050" dirty="0">
                    <a:latin typeface="Consolas" panose="020B0609020204030204" pitchFamily="49" charset="0"/>
                    <a:ea typeface="Cambria Math" panose="02040503050406030204" pitchFamily="18" charset="0"/>
                  </a:rPr>
                  <a:t>   | </a:t>
                </a:r>
                <a:r>
                  <a:rPr lang="nb-NO" sz="1050" dirty="0">
                    <a:solidFill>
                      <a:srgbClr val="FF0000"/>
                    </a:solidFill>
                    <a:latin typeface="Consolas" panose="020B0609020204030204" pitchFamily="49" charset="0"/>
                    <a:ea typeface="Cambria Math" panose="02040503050406030204" pitchFamily="18" charset="0"/>
                  </a:rPr>
                  <a:t>key</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14:m>
                  <m:oMath xmlns:m="http://schemas.openxmlformats.org/officeDocument/2006/math">
                    <m:r>
                      <a:rPr lang="nb-NO" sz="1050" i="1" smtClean="0">
                        <a:solidFill>
                          <a:schemeClr val="bg1">
                            <a:lumMod val="95000"/>
                          </a:schemeClr>
                        </a:solidFill>
                        <a:latin typeface="Cambria Math" panose="02040503050406030204" pitchFamily="18" charset="0"/>
                        <a:ea typeface="Cambria Math" panose="02040503050406030204" pitchFamily="18" charset="0"/>
                      </a:rPr>
                      <m:t>←</m:t>
                    </m:r>
                  </m:oMath>
                </a14:m>
                <a:r>
                  <a:rPr lang="nb-NO" sz="1050" dirty="0">
                    <a:solidFill>
                      <a:schemeClr val="bg1">
                        <a:lumMod val="95000"/>
                      </a:schemeClr>
                    </a:solidFill>
                    <a:latin typeface="Consolas" panose="020B0609020204030204" pitchFamily="49" charset="0"/>
                    <a:ea typeface="Cambria Math" panose="02040503050406030204" pitchFamily="18" charset="0"/>
                  </a:rPr>
                  <a:t> </a:t>
                </a:r>
                <a:r>
                  <a:rPr lang="nb-NO" sz="1050" dirty="0">
                    <a:latin typeface="Consolas" panose="020B0609020204030204" pitchFamily="49" charset="0"/>
                    <a:ea typeface="Cambria Math" panose="02040503050406030204" pitchFamily="18" charset="0"/>
                  </a:rPr>
                  <a:t>ctr   | nonce | nonce | nonce </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s </a:t>
                </a:r>
                <a14:m>
                  <m:oMath xmlns:m="http://schemas.openxmlformats.org/officeDocument/2006/math">
                    <m:r>
                      <a:rPr lang="nb-NO" sz="1050" b="0" i="1" smtClean="0">
                        <a:latin typeface="Cambria Math" panose="02040503050406030204" pitchFamily="18" charset="0"/>
                        <a:ea typeface="Cambria Math" panose="02040503050406030204" pitchFamily="18" charset="0"/>
                      </a:rPr>
                      <m:t>←</m:t>
                    </m:r>
                  </m:oMath>
                </a14:m>
                <a:r>
                  <a:rPr lang="nb-NO" sz="1050" dirty="0">
                    <a:latin typeface="Consolas" panose="020B0609020204030204" pitchFamily="49" charset="0"/>
                    <a:ea typeface="Cambria Math" panose="02040503050406030204" pitchFamily="18" charset="0"/>
                  </a:rPr>
                  <a:t> state</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r>
                  <a:rPr lang="nb-NO" sz="1050" b="1" dirty="0">
                    <a:latin typeface="Consolas" panose="020B0609020204030204" pitchFamily="49" charset="0"/>
                    <a:ea typeface="Cambria Math" panose="02040503050406030204" pitchFamily="18" charset="0"/>
                  </a:rPr>
                  <a:t>for</a:t>
                </a:r>
                <a:r>
                  <a:rPr lang="nb-NO" sz="1050" dirty="0">
                    <a:latin typeface="Consolas" panose="020B0609020204030204" pitchFamily="49" charset="0"/>
                    <a:ea typeface="Cambria Math" panose="02040503050406030204" pitchFamily="18" charset="0"/>
                  </a:rPr>
                  <a:t> i = 1 </a:t>
                </a:r>
                <a:r>
                  <a:rPr lang="nb-NO" sz="1050" b="1" dirty="0">
                    <a:latin typeface="Consolas" panose="020B0609020204030204" pitchFamily="49" charset="0"/>
                    <a:ea typeface="Cambria Math" panose="02040503050406030204" pitchFamily="18" charset="0"/>
                  </a:rPr>
                  <a:t>to</a:t>
                </a:r>
                <a:r>
                  <a:rPr lang="nb-NO" sz="1050" dirty="0">
                    <a:latin typeface="Consolas" panose="020B0609020204030204" pitchFamily="49" charset="0"/>
                    <a:ea typeface="Cambria Math" panose="02040503050406030204" pitchFamily="18" charset="0"/>
                  </a:rPr>
                  <a:t> 10 </a:t>
                </a:r>
                <a:r>
                  <a:rPr lang="nb-NO" sz="1050" b="1" dirty="0">
                    <a:latin typeface="Consolas" panose="020B0609020204030204" pitchFamily="49" charset="0"/>
                    <a:ea typeface="Cambria Math" panose="02040503050406030204" pitchFamily="18" charset="0"/>
                  </a:rPr>
                  <a:t>do</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QR(s[0],  s[4],  s[8],  s[12])</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QR(s[1],  s[5],  s[9],  s[13])</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QR(s[2],  s[6],  s[10], s[14])</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QR(s[3],  s[7],  s[11], s[15])</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QR(s[0],  s[5],  s[10], s[15])</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QR(s[1],  s[6],  s[11], s[12])</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QR(s[2],  s[7],  s[8],  s[13])</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QR(s[3],  s[4],  s[9],  s[14])</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r>
                  <a:rPr lang="nb-NO" sz="1050" b="1" dirty="0">
                    <a:latin typeface="Consolas" panose="020B0609020204030204" pitchFamily="49" charset="0"/>
                    <a:ea typeface="Cambria Math" panose="02040503050406030204" pitchFamily="18" charset="0"/>
                  </a:rPr>
                  <a:t>end for</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state += s</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r>
                  <a:rPr lang="nb-NO" sz="1050" b="1" dirty="0">
                    <a:latin typeface="Consolas" panose="020B0609020204030204" pitchFamily="49" charset="0"/>
                    <a:ea typeface="Cambria Math" panose="02040503050406030204" pitchFamily="18" charset="0"/>
                  </a:rPr>
                  <a:t>return</a:t>
                </a:r>
                <a:r>
                  <a:rPr lang="nb-NO" sz="1050" dirty="0">
                    <a:latin typeface="Consolas" panose="020B0609020204030204" pitchFamily="49" charset="0"/>
                    <a:ea typeface="Cambria Math" panose="02040503050406030204" pitchFamily="18" charset="0"/>
                  </a:rPr>
                  <a:t> state</a:t>
                </a:r>
              </a:p>
            </p:txBody>
          </p:sp>
        </mc:Choice>
        <mc:Fallback xmlns="">
          <p:sp>
            <p:nvSpPr>
              <p:cNvPr id="5" name="Rectangle 4"/>
              <p:cNvSpPr>
                <a:spLocks noRot="1" noChangeAspect="1" noMove="1" noResize="1" noEditPoints="1" noAdjustHandles="1" noChangeArrowheads="1" noChangeShapeType="1" noTextEdit="1"/>
              </p:cNvSpPr>
              <p:nvPr/>
            </p:nvSpPr>
            <p:spPr bwMode="auto">
              <a:xfrm>
                <a:off x="7760111" y="1328979"/>
                <a:ext cx="3675707" cy="4101339"/>
              </a:xfrm>
              <a:prstGeom prst="rect">
                <a:avLst/>
              </a:prstGeom>
              <a:blipFill rotWithShape="0">
                <a:blip r:embed="rId3"/>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23536" y="1200537"/>
                <a:ext cx="3070905" cy="249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b-NO" sz="1600" b="0" i="1" smtClean="0">
                          <a:latin typeface="Cambria Math" panose="02040503050406030204" pitchFamily="18" charset="0"/>
                        </a:rPr>
                        <m:t>𝐸</m:t>
                      </m:r>
                      <m:r>
                        <a:rPr lang="nb-NO" sz="1600" b="0" i="1" smtClean="0">
                          <a:latin typeface="Cambria Math" panose="02040503050406030204" pitchFamily="18" charset="0"/>
                        </a:rPr>
                        <m:t> </m:t>
                      </m:r>
                      <m:r>
                        <a:rPr lang="nb-NO" sz="1600" b="0" i="0" smtClean="0">
                          <a:latin typeface="Cambria Math" panose="02040503050406030204" pitchFamily="18" charset="0"/>
                        </a:rPr>
                        <m:t>:</m:t>
                      </m:r>
                      <m:sSup>
                        <m:sSupPr>
                          <m:ctrlPr>
                            <a:rPr lang="nb-NO" sz="1600" b="0" i="1" smtClean="0">
                              <a:solidFill>
                                <a:srgbClr val="FF0000"/>
                              </a:solidFill>
                              <a:latin typeface="Cambria Math" panose="02040503050406030204" pitchFamily="18" charset="0"/>
                            </a:rPr>
                          </m:ctrlPr>
                        </m:sSupPr>
                        <m:e>
                          <m:d>
                            <m:dPr>
                              <m:begChr m:val="{"/>
                              <m:endChr m:val="}"/>
                              <m:ctrlPr>
                                <a:rPr lang="nb-NO" sz="1600" b="0" i="1" smtClean="0">
                                  <a:solidFill>
                                    <a:srgbClr val="FF0000"/>
                                  </a:solidFill>
                                  <a:latin typeface="Cambria Math" panose="02040503050406030204" pitchFamily="18" charset="0"/>
                                </a:rPr>
                              </m:ctrlPr>
                            </m:dPr>
                            <m:e>
                              <m:r>
                                <a:rPr lang="nb-NO" sz="1600" b="0" i="0" smtClean="0">
                                  <a:solidFill>
                                    <a:srgbClr val="FF0000"/>
                                  </a:solidFill>
                                  <a:latin typeface="Cambria Math" panose="02040503050406030204" pitchFamily="18" charset="0"/>
                                </a:rPr>
                                <m:t>0,1</m:t>
                              </m:r>
                            </m:e>
                          </m:d>
                        </m:e>
                        <m:sup>
                          <m:r>
                            <a:rPr lang="nb-NO" sz="1600" b="0" i="1" smtClean="0">
                              <a:solidFill>
                                <a:srgbClr val="FF0000"/>
                              </a:solidFill>
                              <a:latin typeface="Cambria Math" panose="02040503050406030204" pitchFamily="18" charset="0"/>
                            </a:rPr>
                            <m:t>256</m:t>
                          </m:r>
                        </m:sup>
                      </m:sSup>
                      <m:r>
                        <a:rPr lang="nb-NO" sz="1600" b="0" i="1" smtClean="0">
                          <a:latin typeface="Cambria Math" panose="02040503050406030204" pitchFamily="18" charset="0"/>
                        </a:rPr>
                        <m:t>×</m:t>
                      </m:r>
                      <m:sSup>
                        <m:sSupPr>
                          <m:ctrlPr>
                            <a:rPr lang="nb-NO" sz="1600" b="0" i="1" smtClean="0">
                              <a:latin typeface="Cambria Math" panose="02040503050406030204" pitchFamily="18" charset="0"/>
                            </a:rPr>
                          </m:ctrlPr>
                        </m:sSupPr>
                        <m:e>
                          <m:d>
                            <m:dPr>
                              <m:begChr m:val="{"/>
                              <m:endChr m:val="}"/>
                              <m:ctrlPr>
                                <a:rPr lang="nb-NO" sz="1600" b="0" i="1" smtClean="0">
                                  <a:latin typeface="Cambria Math" panose="02040503050406030204" pitchFamily="18" charset="0"/>
                                </a:rPr>
                              </m:ctrlPr>
                            </m:dPr>
                            <m:e>
                              <m:r>
                                <a:rPr lang="nb-NO" sz="1600" b="0" i="1" smtClean="0">
                                  <a:latin typeface="Cambria Math" panose="02040503050406030204" pitchFamily="18" charset="0"/>
                                </a:rPr>
                                <m:t>0,1</m:t>
                              </m:r>
                            </m:e>
                          </m:d>
                        </m:e>
                        <m:sup>
                          <m:r>
                            <a:rPr lang="nb-NO" sz="1600" b="0" i="1" smtClean="0">
                              <a:latin typeface="Cambria Math" panose="02040503050406030204" pitchFamily="18" charset="0"/>
                            </a:rPr>
                            <m:t>128</m:t>
                          </m:r>
                        </m:sup>
                      </m:sSup>
                      <m:r>
                        <a:rPr lang="nb-NO" sz="1600" b="0" i="1" smtClean="0">
                          <a:latin typeface="Cambria Math" panose="02040503050406030204" pitchFamily="18" charset="0"/>
                        </a:rPr>
                        <m:t>→</m:t>
                      </m:r>
                      <m:sSup>
                        <m:sSupPr>
                          <m:ctrlPr>
                            <a:rPr lang="nb-NO" sz="1600" b="0" i="1" smtClean="0">
                              <a:latin typeface="Cambria Math" panose="02040503050406030204" pitchFamily="18" charset="0"/>
                            </a:rPr>
                          </m:ctrlPr>
                        </m:sSupPr>
                        <m:e>
                          <m:d>
                            <m:dPr>
                              <m:begChr m:val="{"/>
                              <m:endChr m:val="}"/>
                              <m:ctrlPr>
                                <a:rPr lang="nb-NO" sz="1600" b="0" i="1" smtClean="0">
                                  <a:latin typeface="Cambria Math" panose="02040503050406030204" pitchFamily="18" charset="0"/>
                                </a:rPr>
                              </m:ctrlPr>
                            </m:dPr>
                            <m:e>
                              <m:r>
                                <a:rPr lang="nb-NO" sz="1600" b="0" i="1" smtClean="0">
                                  <a:latin typeface="Cambria Math" panose="02040503050406030204" pitchFamily="18" charset="0"/>
                                </a:rPr>
                                <m:t>0,1</m:t>
                              </m:r>
                            </m:e>
                          </m:d>
                        </m:e>
                        <m:sup>
                          <m:r>
                            <a:rPr lang="nb-NO" sz="1600" b="0" i="1" smtClean="0">
                              <a:latin typeface="Cambria Math" panose="02040503050406030204" pitchFamily="18" charset="0"/>
                            </a:rPr>
                            <m:t>512</m:t>
                          </m:r>
                        </m:sup>
                      </m:sSup>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623536" y="1200537"/>
                <a:ext cx="3070905" cy="249043"/>
              </a:xfrm>
              <a:prstGeom prst="rect">
                <a:avLst/>
              </a:prstGeom>
              <a:blipFill rotWithShape="0">
                <a:blip r:embed="rId4"/>
                <a:stretch>
                  <a:fillRect b="-7317"/>
                </a:stretch>
              </a:blipFill>
            </p:spPr>
            <p:txBody>
              <a:bodyPr/>
              <a:lstStyle/>
              <a:p>
                <a:r>
                  <a:rPr lang="en-US">
                    <a:noFill/>
                  </a:rPr>
                  <a:t> </a:t>
                </a:r>
              </a:p>
            </p:txBody>
          </p:sp>
        </mc:Fallback>
      </mc:AlternateContent>
      <p:grpSp>
        <p:nvGrpSpPr>
          <p:cNvPr id="56" name="Group 55"/>
          <p:cNvGrpSpPr/>
          <p:nvPr/>
        </p:nvGrpSpPr>
        <p:grpSpPr>
          <a:xfrm>
            <a:off x="760200" y="3916248"/>
            <a:ext cx="5868481" cy="1960201"/>
            <a:chOff x="875821" y="4154422"/>
            <a:chExt cx="5868481" cy="1960201"/>
          </a:xfrm>
        </p:grpSpPr>
        <p:sp>
          <p:nvSpPr>
            <p:cNvPr id="8" name="Rounded Rectangle 7"/>
            <p:cNvSpPr/>
            <p:nvPr/>
          </p:nvSpPr>
          <p:spPr bwMode="auto">
            <a:xfrm>
              <a:off x="1140649" y="5817374"/>
              <a:ext cx="5299215" cy="297249"/>
            </a:xfrm>
            <a:prstGeom prst="roundRect">
              <a:avLst/>
            </a:prstGeom>
            <a:solidFill>
              <a:srgbClr val="FFF5F3"/>
            </a:solidFill>
            <a:ln w="19050"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0" dirty="0">
                  <a:ea typeface="Cambria Math" panose="02040503050406030204" pitchFamily="18" charset="0"/>
                </a:rPr>
                <a:t>keystream</a:t>
              </a:r>
            </a:p>
          </p:txBody>
        </p:sp>
        <mc:AlternateContent xmlns:mc="http://schemas.openxmlformats.org/markup-compatibility/2006" xmlns:a14="http://schemas.microsoft.com/office/drawing/2010/main">
          <mc:Choice Requires="a14">
            <p:sp>
              <p:nvSpPr>
                <p:cNvPr id="9" name="TextBox 8"/>
                <p:cNvSpPr txBox="1"/>
                <p:nvPr/>
              </p:nvSpPr>
              <p:spPr>
                <a:xfrm>
                  <a:off x="4713883" y="5212364"/>
                  <a:ext cx="808559"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nb-NO" sz="1600" b="0" i="1" smtClean="0">
                            <a:solidFill>
                              <a:sysClr val="windowText" lastClr="000000"/>
                            </a:solidFill>
                            <a:latin typeface="Cambria Math" panose="02040503050406030204" pitchFamily="18" charset="0"/>
                          </a:rPr>
                          <m:t>⋯</m:t>
                        </m:r>
                      </m:oMath>
                    </m:oMathPara>
                  </a14:m>
                  <a:endParaRPr lang="en-US" sz="1600" dirty="0">
                    <a:solidFill>
                      <a:sysClr val="windowText" lastClr="00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713883" y="5212364"/>
                  <a:ext cx="808559" cy="338554"/>
                </a:xfrm>
                <a:prstGeom prst="rect">
                  <a:avLst/>
                </a:prstGeom>
                <a:blipFill rotWithShape="0">
                  <a:blip r:embed="rId5"/>
                  <a:stretch>
                    <a:fillRect/>
                  </a:stretch>
                </a:blipFill>
              </p:spPr>
              <p:txBody>
                <a:bodyPr/>
                <a:lstStyle/>
                <a:p>
                  <a:r>
                    <a:rPr lang="en-US">
                      <a:noFill/>
                    </a:rPr>
                    <a:t> </a:t>
                  </a:r>
                </a:p>
              </p:txBody>
            </p:sp>
          </mc:Fallback>
        </mc:AlternateContent>
        <p:cxnSp>
          <p:nvCxnSpPr>
            <p:cNvPr id="11" name="Straight Arrow Connector 10"/>
            <p:cNvCxnSpPr>
              <a:stCxn id="12" idx="2"/>
            </p:cNvCxnSpPr>
            <p:nvPr/>
          </p:nvCxnSpPr>
          <p:spPr bwMode="auto">
            <a:xfrm>
              <a:off x="1477550" y="4964192"/>
              <a:ext cx="0" cy="285300"/>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1073270" y="4687193"/>
              <a:ext cx="808559" cy="276999"/>
            </a:xfrm>
            <a:prstGeom prst="rect">
              <a:avLst/>
            </a:prstGeom>
            <a:noFill/>
          </p:spPr>
          <p:txBody>
            <a:bodyPr wrap="square" rtlCol="0">
              <a:spAutoFit/>
            </a:bodyPr>
            <a:lstStyle/>
            <a:p>
              <a:pPr algn="ctr"/>
              <a:r>
                <a:rPr lang="en-US" sz="1200" dirty="0">
                  <a:latin typeface="Consolas" panose="020B0609020204030204" pitchFamily="49" charset="0"/>
                </a:rPr>
                <a:t>1|nonce</a:t>
              </a:r>
            </a:p>
          </p:txBody>
        </p:sp>
        <p:cxnSp>
          <p:nvCxnSpPr>
            <p:cNvPr id="13" name="Straight Arrow Connector 12"/>
            <p:cNvCxnSpPr>
              <a:stCxn id="14" idx="2"/>
            </p:cNvCxnSpPr>
            <p:nvPr/>
          </p:nvCxnSpPr>
          <p:spPr bwMode="auto">
            <a:xfrm>
              <a:off x="1477550" y="5572650"/>
              <a:ext cx="0" cy="216487"/>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4" name="Rectangle 13"/>
                <p:cNvSpPr/>
                <p:nvPr/>
              </p:nvSpPr>
              <p:spPr bwMode="auto">
                <a:xfrm>
                  <a:off x="1299852" y="5249492"/>
                  <a:ext cx="355395" cy="3231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nb-NO" sz="1400" i="1" smtClean="0">
                                <a:solidFill>
                                  <a:schemeClr val="tx1"/>
                                </a:solidFill>
                                <a:latin typeface="Cambria Math" panose="02040503050406030204" pitchFamily="18" charset="0"/>
                                <a:ea typeface="Cambria Math" panose="02040503050406030204" pitchFamily="18" charset="0"/>
                              </a:rPr>
                            </m:ctrlPr>
                          </m:sSubPr>
                          <m:e>
                            <m:r>
                              <a:rPr lang="nb-NO" sz="1400" i="1">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𝐸</m:t>
                            </m:r>
                          </m:e>
                          <m:sub>
                            <m:r>
                              <a:rPr lang="nb-NO" sz="1400" i="1">
                                <a:solidFill>
                                  <a:schemeClr val="tx1"/>
                                </a:solidFill>
                                <a:latin typeface="Cambria Math" panose="02040503050406030204" pitchFamily="18" charset="0"/>
                                <a:ea typeface="Cambria Math" panose="02040503050406030204" pitchFamily="18" charset="0"/>
                              </a:rPr>
                              <m:t>𝐾</m:t>
                            </m:r>
                          </m:sub>
                        </m:sSub>
                      </m:oMath>
                    </m:oMathPara>
                  </a14:m>
                  <a:endParaRPr kumimoji="0" lang="en-US" sz="1400" u="none" strike="noStrike" cap="none" normalizeH="0" baseline="0" dirty="0">
                    <a:ln>
                      <a:noFill/>
                    </a:ln>
                    <a:solidFill>
                      <a:schemeClr val="tx1"/>
                    </a:solidFill>
                    <a:effectLst/>
                  </a:endParaRPr>
                </a:p>
              </p:txBody>
            </p:sp>
          </mc:Choice>
          <mc:Fallback xmlns="">
            <p:sp>
              <p:nvSpPr>
                <p:cNvPr id="14" name="Rectangle 13"/>
                <p:cNvSpPr>
                  <a:spLocks noRot="1" noChangeAspect="1" noMove="1" noResize="1" noEditPoints="1" noAdjustHandles="1" noChangeArrowheads="1" noChangeShapeType="1" noTextEdit="1"/>
                </p:cNvSpPr>
                <p:nvPr/>
              </p:nvSpPr>
              <p:spPr bwMode="auto">
                <a:xfrm>
                  <a:off x="1299852" y="5249492"/>
                  <a:ext cx="355395" cy="323158"/>
                </a:xfrm>
                <a:prstGeom prst="rect">
                  <a:avLst/>
                </a:prstGeom>
                <a:blipFill rotWithShape="0">
                  <a:blip r:embed="rId6"/>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15" name="TextBox 14"/>
            <p:cNvSpPr txBox="1"/>
            <p:nvPr/>
          </p:nvSpPr>
          <p:spPr>
            <a:xfrm>
              <a:off x="1073270" y="5778754"/>
              <a:ext cx="808559" cy="138499"/>
            </a:xfrm>
            <a:prstGeom prst="rect">
              <a:avLst/>
            </a:prstGeom>
            <a:noFill/>
          </p:spPr>
          <p:txBody>
            <a:bodyPr wrap="square" rtlCol="0">
              <a:spAutoFit/>
            </a:bodyPr>
            <a:lstStyle/>
            <a:p>
              <a:pPr algn="ctr"/>
              <a:endParaRPr lang="en-US" sz="300" dirty="0"/>
            </a:p>
          </p:txBody>
        </p:sp>
        <p:cxnSp>
          <p:nvCxnSpPr>
            <p:cNvPr id="17" name="Straight Arrow Connector 16"/>
            <p:cNvCxnSpPr>
              <a:stCxn id="18" idx="2"/>
            </p:cNvCxnSpPr>
            <p:nvPr/>
          </p:nvCxnSpPr>
          <p:spPr bwMode="auto">
            <a:xfrm>
              <a:off x="2421568" y="4964192"/>
              <a:ext cx="0" cy="285300"/>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a:off x="2017288" y="4687193"/>
              <a:ext cx="808559" cy="276999"/>
            </a:xfrm>
            <a:prstGeom prst="rect">
              <a:avLst/>
            </a:prstGeom>
            <a:noFill/>
          </p:spPr>
          <p:txBody>
            <a:bodyPr wrap="square" rtlCol="0">
              <a:spAutoFit/>
            </a:bodyPr>
            <a:lstStyle/>
            <a:p>
              <a:pPr algn="ctr"/>
              <a:r>
                <a:rPr lang="en-US" sz="1200" dirty="0">
                  <a:latin typeface="Consolas" panose="020B0609020204030204" pitchFamily="49" charset="0"/>
                </a:rPr>
                <a:t>2|nonce</a:t>
              </a:r>
            </a:p>
          </p:txBody>
        </p:sp>
        <p:cxnSp>
          <p:nvCxnSpPr>
            <p:cNvPr id="19" name="Straight Arrow Connector 18"/>
            <p:cNvCxnSpPr>
              <a:stCxn id="20" idx="2"/>
            </p:cNvCxnSpPr>
            <p:nvPr/>
          </p:nvCxnSpPr>
          <p:spPr bwMode="auto">
            <a:xfrm>
              <a:off x="2421568" y="5572650"/>
              <a:ext cx="0" cy="216487"/>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0" name="Rectangle 19"/>
                <p:cNvSpPr/>
                <p:nvPr/>
              </p:nvSpPr>
              <p:spPr bwMode="auto">
                <a:xfrm>
                  <a:off x="2243870" y="5249492"/>
                  <a:ext cx="355395" cy="3231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nb-NO" sz="1400" i="1" smtClean="0">
                                <a:solidFill>
                                  <a:schemeClr val="tx1"/>
                                </a:solidFill>
                                <a:latin typeface="Cambria Math" panose="02040503050406030204" pitchFamily="18" charset="0"/>
                                <a:ea typeface="Cambria Math" panose="02040503050406030204" pitchFamily="18" charset="0"/>
                              </a:rPr>
                            </m:ctrlPr>
                          </m:sSubPr>
                          <m:e>
                            <m:r>
                              <a:rPr lang="nb-NO" sz="1400" i="1">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𝐸</m:t>
                            </m:r>
                          </m:e>
                          <m:sub>
                            <m:r>
                              <a:rPr lang="nb-NO" sz="1400" i="1">
                                <a:solidFill>
                                  <a:schemeClr val="tx1"/>
                                </a:solidFill>
                                <a:latin typeface="Cambria Math" panose="02040503050406030204" pitchFamily="18" charset="0"/>
                                <a:ea typeface="Cambria Math" panose="02040503050406030204" pitchFamily="18" charset="0"/>
                              </a:rPr>
                              <m:t>𝐾</m:t>
                            </m:r>
                          </m:sub>
                        </m:sSub>
                      </m:oMath>
                    </m:oMathPara>
                  </a14:m>
                  <a:endParaRPr kumimoji="0" lang="en-US" sz="1400" u="none" strike="noStrike" cap="none" normalizeH="0" baseline="0" dirty="0">
                    <a:ln>
                      <a:noFill/>
                    </a:ln>
                    <a:solidFill>
                      <a:schemeClr val="tx1"/>
                    </a:solidFill>
                    <a:effectLst/>
                  </a:endParaRPr>
                </a:p>
              </p:txBody>
            </p:sp>
          </mc:Choice>
          <mc:Fallback xmlns="">
            <p:sp>
              <p:nvSpPr>
                <p:cNvPr id="20" name="Rectangle 19"/>
                <p:cNvSpPr>
                  <a:spLocks noRot="1" noChangeAspect="1" noMove="1" noResize="1" noEditPoints="1" noAdjustHandles="1" noChangeArrowheads="1" noChangeShapeType="1" noTextEdit="1"/>
                </p:cNvSpPr>
                <p:nvPr/>
              </p:nvSpPr>
              <p:spPr bwMode="auto">
                <a:xfrm>
                  <a:off x="2243870" y="5249492"/>
                  <a:ext cx="355395" cy="323158"/>
                </a:xfrm>
                <a:prstGeom prst="rect">
                  <a:avLst/>
                </a:prstGeom>
                <a:blipFill rotWithShape="0">
                  <a:blip r:embed="rId7"/>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21" name="TextBox 20"/>
            <p:cNvSpPr txBox="1"/>
            <p:nvPr/>
          </p:nvSpPr>
          <p:spPr>
            <a:xfrm>
              <a:off x="2017288" y="5778754"/>
              <a:ext cx="808559" cy="138499"/>
            </a:xfrm>
            <a:prstGeom prst="rect">
              <a:avLst/>
            </a:prstGeom>
            <a:noFill/>
          </p:spPr>
          <p:txBody>
            <a:bodyPr wrap="square" rtlCol="0">
              <a:spAutoFit/>
            </a:bodyPr>
            <a:lstStyle/>
            <a:p>
              <a:pPr algn="ctr"/>
              <a:endParaRPr lang="en-US" sz="300" dirty="0"/>
            </a:p>
          </p:txBody>
        </p:sp>
        <p:cxnSp>
          <p:nvCxnSpPr>
            <p:cNvPr id="23" name="Straight Arrow Connector 22"/>
            <p:cNvCxnSpPr>
              <a:stCxn id="24" idx="2"/>
            </p:cNvCxnSpPr>
            <p:nvPr/>
          </p:nvCxnSpPr>
          <p:spPr bwMode="auto">
            <a:xfrm>
              <a:off x="3365586" y="4964192"/>
              <a:ext cx="0" cy="285300"/>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p:cNvSpPr txBox="1"/>
            <p:nvPr/>
          </p:nvSpPr>
          <p:spPr>
            <a:xfrm>
              <a:off x="2961306" y="4687193"/>
              <a:ext cx="808559" cy="276999"/>
            </a:xfrm>
            <a:prstGeom prst="rect">
              <a:avLst/>
            </a:prstGeom>
            <a:noFill/>
          </p:spPr>
          <p:txBody>
            <a:bodyPr wrap="square" rtlCol="0">
              <a:spAutoFit/>
            </a:bodyPr>
            <a:lstStyle/>
            <a:p>
              <a:pPr algn="ctr"/>
              <a:r>
                <a:rPr lang="en-US" sz="1200" dirty="0">
                  <a:latin typeface="Consolas" panose="020B0609020204030204" pitchFamily="49" charset="0"/>
                </a:rPr>
                <a:t>3|nonce</a:t>
              </a:r>
            </a:p>
          </p:txBody>
        </p:sp>
        <p:cxnSp>
          <p:nvCxnSpPr>
            <p:cNvPr id="25" name="Straight Arrow Connector 24"/>
            <p:cNvCxnSpPr>
              <a:stCxn id="26" idx="2"/>
            </p:cNvCxnSpPr>
            <p:nvPr/>
          </p:nvCxnSpPr>
          <p:spPr bwMode="auto">
            <a:xfrm>
              <a:off x="3365586" y="5572650"/>
              <a:ext cx="0" cy="216487"/>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6" name="Rectangle 25"/>
                <p:cNvSpPr/>
                <p:nvPr/>
              </p:nvSpPr>
              <p:spPr bwMode="auto">
                <a:xfrm>
                  <a:off x="3187888" y="5249492"/>
                  <a:ext cx="355395" cy="3231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nb-NO" sz="1400" i="1" smtClean="0">
                                <a:solidFill>
                                  <a:schemeClr val="tx1"/>
                                </a:solidFill>
                                <a:latin typeface="Cambria Math" panose="02040503050406030204" pitchFamily="18" charset="0"/>
                                <a:ea typeface="Cambria Math" panose="02040503050406030204" pitchFamily="18" charset="0"/>
                              </a:rPr>
                            </m:ctrlPr>
                          </m:sSubPr>
                          <m:e>
                            <m:r>
                              <a:rPr lang="nb-NO" sz="1400" i="1">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𝐸</m:t>
                            </m:r>
                          </m:e>
                          <m:sub>
                            <m:r>
                              <a:rPr lang="nb-NO" sz="1400" i="1">
                                <a:solidFill>
                                  <a:schemeClr val="tx1"/>
                                </a:solidFill>
                                <a:latin typeface="Cambria Math" panose="02040503050406030204" pitchFamily="18" charset="0"/>
                                <a:ea typeface="Cambria Math" panose="02040503050406030204" pitchFamily="18" charset="0"/>
                              </a:rPr>
                              <m:t>𝐾</m:t>
                            </m:r>
                          </m:sub>
                        </m:sSub>
                      </m:oMath>
                    </m:oMathPara>
                  </a14:m>
                  <a:endParaRPr kumimoji="0" lang="en-US" sz="1400" u="none" strike="noStrike" cap="none" normalizeH="0" baseline="0" dirty="0">
                    <a:ln>
                      <a:noFill/>
                    </a:ln>
                    <a:solidFill>
                      <a:schemeClr val="tx1"/>
                    </a:solidFill>
                    <a:effectLst/>
                  </a:endParaRPr>
                </a:p>
              </p:txBody>
            </p:sp>
          </mc:Choice>
          <mc:Fallback xmlns="">
            <p:sp>
              <p:nvSpPr>
                <p:cNvPr id="26" name="Rectangle 25"/>
                <p:cNvSpPr>
                  <a:spLocks noRot="1" noChangeAspect="1" noMove="1" noResize="1" noEditPoints="1" noAdjustHandles="1" noChangeArrowheads="1" noChangeShapeType="1" noTextEdit="1"/>
                </p:cNvSpPr>
                <p:nvPr/>
              </p:nvSpPr>
              <p:spPr bwMode="auto">
                <a:xfrm>
                  <a:off x="3187888" y="5249492"/>
                  <a:ext cx="355395" cy="323158"/>
                </a:xfrm>
                <a:prstGeom prst="rect">
                  <a:avLst/>
                </a:prstGeom>
                <a:blipFill rotWithShape="0">
                  <a:blip r:embed="rId7"/>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27" name="TextBox 26"/>
            <p:cNvSpPr txBox="1"/>
            <p:nvPr/>
          </p:nvSpPr>
          <p:spPr>
            <a:xfrm>
              <a:off x="2961306" y="5778754"/>
              <a:ext cx="808559" cy="138499"/>
            </a:xfrm>
            <a:prstGeom prst="rect">
              <a:avLst/>
            </a:prstGeom>
            <a:noFill/>
          </p:spPr>
          <p:txBody>
            <a:bodyPr wrap="square" rtlCol="0">
              <a:spAutoFit/>
            </a:bodyPr>
            <a:lstStyle/>
            <a:p>
              <a:pPr algn="ctr"/>
              <a:endParaRPr lang="en-US" sz="300" dirty="0"/>
            </a:p>
          </p:txBody>
        </p:sp>
        <p:cxnSp>
          <p:nvCxnSpPr>
            <p:cNvPr id="29" name="Straight Arrow Connector 28"/>
            <p:cNvCxnSpPr>
              <a:stCxn id="30" idx="2"/>
            </p:cNvCxnSpPr>
            <p:nvPr/>
          </p:nvCxnSpPr>
          <p:spPr bwMode="auto">
            <a:xfrm>
              <a:off x="4309604" y="4964192"/>
              <a:ext cx="0" cy="285300"/>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3905324" y="4687193"/>
              <a:ext cx="808559" cy="276999"/>
            </a:xfrm>
            <a:prstGeom prst="rect">
              <a:avLst/>
            </a:prstGeom>
            <a:noFill/>
          </p:spPr>
          <p:txBody>
            <a:bodyPr wrap="square" rtlCol="0">
              <a:spAutoFit/>
            </a:bodyPr>
            <a:lstStyle/>
            <a:p>
              <a:pPr algn="ctr"/>
              <a:r>
                <a:rPr lang="en-US" sz="1200" dirty="0">
                  <a:latin typeface="Consolas" panose="020B0609020204030204" pitchFamily="49" charset="0"/>
                </a:rPr>
                <a:t>4|nonce</a:t>
              </a:r>
            </a:p>
          </p:txBody>
        </p:sp>
        <p:cxnSp>
          <p:nvCxnSpPr>
            <p:cNvPr id="31" name="Straight Arrow Connector 30"/>
            <p:cNvCxnSpPr>
              <a:stCxn id="32" idx="2"/>
            </p:cNvCxnSpPr>
            <p:nvPr/>
          </p:nvCxnSpPr>
          <p:spPr bwMode="auto">
            <a:xfrm>
              <a:off x="4309604" y="5572650"/>
              <a:ext cx="0" cy="216487"/>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2" name="Rectangle 31"/>
                <p:cNvSpPr/>
                <p:nvPr/>
              </p:nvSpPr>
              <p:spPr bwMode="auto">
                <a:xfrm>
                  <a:off x="4131906" y="5249492"/>
                  <a:ext cx="355395" cy="3231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nb-NO" sz="1400" i="1" smtClean="0">
                                <a:solidFill>
                                  <a:schemeClr val="tx1"/>
                                </a:solidFill>
                                <a:latin typeface="Cambria Math" panose="02040503050406030204" pitchFamily="18" charset="0"/>
                                <a:ea typeface="Cambria Math" panose="02040503050406030204" pitchFamily="18" charset="0"/>
                              </a:rPr>
                            </m:ctrlPr>
                          </m:sSubPr>
                          <m:e>
                            <m:r>
                              <a:rPr lang="nb-NO" sz="1400" i="1">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𝐸</m:t>
                            </m:r>
                          </m:e>
                          <m:sub>
                            <m:r>
                              <a:rPr lang="nb-NO" sz="1400" i="1">
                                <a:solidFill>
                                  <a:schemeClr val="tx1"/>
                                </a:solidFill>
                                <a:latin typeface="Cambria Math" panose="02040503050406030204" pitchFamily="18" charset="0"/>
                                <a:ea typeface="Cambria Math" panose="02040503050406030204" pitchFamily="18" charset="0"/>
                              </a:rPr>
                              <m:t>𝐾</m:t>
                            </m:r>
                          </m:sub>
                        </m:sSub>
                      </m:oMath>
                    </m:oMathPara>
                  </a14:m>
                  <a:endParaRPr kumimoji="0" lang="en-US" sz="1400" u="none" strike="noStrike" cap="none" normalizeH="0" baseline="0" dirty="0">
                    <a:ln>
                      <a:noFill/>
                    </a:ln>
                    <a:solidFill>
                      <a:schemeClr val="tx1"/>
                    </a:solidFill>
                    <a:effectLst/>
                  </a:endParaRPr>
                </a:p>
              </p:txBody>
            </p:sp>
          </mc:Choice>
          <mc:Fallback xmlns="">
            <p:sp>
              <p:nvSpPr>
                <p:cNvPr id="32" name="Rectangle 31"/>
                <p:cNvSpPr>
                  <a:spLocks noRot="1" noChangeAspect="1" noMove="1" noResize="1" noEditPoints="1" noAdjustHandles="1" noChangeArrowheads="1" noChangeShapeType="1" noTextEdit="1"/>
                </p:cNvSpPr>
                <p:nvPr/>
              </p:nvSpPr>
              <p:spPr bwMode="auto">
                <a:xfrm>
                  <a:off x="4131906" y="5249492"/>
                  <a:ext cx="355395" cy="323158"/>
                </a:xfrm>
                <a:prstGeom prst="rect">
                  <a:avLst/>
                </a:prstGeom>
                <a:blipFill rotWithShape="0">
                  <a:blip r:embed="rId7"/>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33" name="TextBox 32"/>
            <p:cNvSpPr txBox="1"/>
            <p:nvPr/>
          </p:nvSpPr>
          <p:spPr>
            <a:xfrm>
              <a:off x="3905324" y="5778754"/>
              <a:ext cx="808559" cy="138499"/>
            </a:xfrm>
            <a:prstGeom prst="rect">
              <a:avLst/>
            </a:prstGeom>
            <a:noFill/>
          </p:spPr>
          <p:txBody>
            <a:bodyPr wrap="square" rtlCol="0">
              <a:spAutoFit/>
            </a:bodyPr>
            <a:lstStyle/>
            <a:p>
              <a:pPr algn="ctr"/>
              <a:endParaRPr lang="en-US" sz="300" dirty="0"/>
            </a:p>
          </p:txBody>
        </p:sp>
        <p:sp>
          <p:nvSpPr>
            <p:cNvPr id="39" name="TextBox 38"/>
            <p:cNvSpPr txBox="1"/>
            <p:nvPr/>
          </p:nvSpPr>
          <p:spPr>
            <a:xfrm>
              <a:off x="5935743" y="5778754"/>
              <a:ext cx="808559" cy="138499"/>
            </a:xfrm>
            <a:prstGeom prst="rect">
              <a:avLst/>
            </a:prstGeom>
            <a:noFill/>
          </p:spPr>
          <p:txBody>
            <a:bodyPr wrap="square" rtlCol="0">
              <a:spAutoFit/>
            </a:bodyPr>
            <a:lstStyle/>
            <a:p>
              <a:pPr algn="ctr"/>
              <a:endParaRPr lang="en-US" sz="300" dirty="0"/>
            </a:p>
          </p:txBody>
        </p:sp>
        <p:sp>
          <p:nvSpPr>
            <p:cNvPr id="40" name="Rectangle 39"/>
            <p:cNvSpPr/>
            <p:nvPr/>
          </p:nvSpPr>
          <p:spPr bwMode="auto">
            <a:xfrm>
              <a:off x="6008707" y="5829198"/>
              <a:ext cx="455406" cy="273600"/>
            </a:xfrm>
            <a:prstGeom prst="rect">
              <a:avLst/>
            </a:prstGeom>
            <a:solidFill>
              <a:srgbClr val="FFF5F3"/>
            </a:solidFill>
            <a:ln w="19050" cap="flat" cmpd="sng" algn="ctr">
              <a:no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b="0" dirty="0">
                <a:ea typeface="Cambria Math" panose="02040503050406030204" pitchFamily="18" charset="0"/>
              </a:endParaRPr>
            </a:p>
          </p:txBody>
        </p:sp>
        <p:sp>
          <p:nvSpPr>
            <p:cNvPr id="46" name="TextBox 45"/>
            <p:cNvSpPr txBox="1"/>
            <p:nvPr/>
          </p:nvSpPr>
          <p:spPr>
            <a:xfrm>
              <a:off x="875821" y="4154422"/>
              <a:ext cx="1820657" cy="371192"/>
            </a:xfrm>
            <a:prstGeom prst="rect">
              <a:avLst/>
            </a:prstGeom>
            <a:noFill/>
          </p:spPr>
          <p:txBody>
            <a:bodyPr wrap="square" rtlCol="0">
              <a:spAutoFit/>
            </a:bodyPr>
            <a:lstStyle/>
            <a:p>
              <a:r>
                <a:rPr lang="en-US" b="1" dirty="0"/>
                <a:t>ChaCha20:</a:t>
              </a:r>
            </a:p>
          </p:txBody>
        </p:sp>
      </p:grpSp>
      <p:cxnSp>
        <p:nvCxnSpPr>
          <p:cNvPr id="49" name="Straight Connector 48"/>
          <p:cNvCxnSpPr/>
          <p:nvPr/>
        </p:nvCxnSpPr>
        <p:spPr bwMode="auto">
          <a:xfrm>
            <a:off x="6861685" y="2267094"/>
            <a:ext cx="1557981" cy="1516712"/>
          </a:xfrm>
          <a:prstGeom prst="line">
            <a:avLst/>
          </a:prstGeom>
          <a:solidFill>
            <a:schemeClr val="accent1"/>
          </a:solidFill>
          <a:ln w="3175"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p:nvPr/>
        </p:nvCxnSpPr>
        <p:spPr bwMode="auto">
          <a:xfrm>
            <a:off x="6861685" y="3699718"/>
            <a:ext cx="1557981" cy="196007"/>
          </a:xfrm>
          <a:prstGeom prst="line">
            <a:avLst/>
          </a:prstGeom>
          <a:solidFill>
            <a:schemeClr val="accent1"/>
          </a:solidFill>
          <a:ln w="3175"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Rectangle 56"/>
          <p:cNvSpPr/>
          <p:nvPr/>
        </p:nvSpPr>
        <p:spPr bwMode="auto">
          <a:xfrm>
            <a:off x="8998017" y="5619377"/>
            <a:ext cx="225235"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0</a:t>
            </a:r>
          </a:p>
        </p:txBody>
      </p:sp>
      <p:sp>
        <p:nvSpPr>
          <p:cNvPr id="58" name="TextBox 57"/>
          <p:cNvSpPr txBox="1"/>
          <p:nvPr/>
        </p:nvSpPr>
        <p:spPr>
          <a:xfrm>
            <a:off x="8419666" y="5909442"/>
            <a:ext cx="581977" cy="276999"/>
          </a:xfrm>
          <a:prstGeom prst="rect">
            <a:avLst/>
          </a:prstGeom>
          <a:noFill/>
        </p:spPr>
        <p:txBody>
          <a:bodyPr wrap="square" rtlCol="0">
            <a:spAutoFit/>
          </a:bodyPr>
          <a:lstStyle/>
          <a:p>
            <a:r>
              <a:rPr lang="en-US" sz="1200" dirty="0">
                <a:latin typeface="Consolas" panose="020B0609020204030204" pitchFamily="49" charset="0"/>
              </a:rPr>
              <a:t>s = </a:t>
            </a:r>
          </a:p>
        </p:txBody>
      </p:sp>
      <p:sp>
        <p:nvSpPr>
          <p:cNvPr id="62" name="Rectangle 61"/>
          <p:cNvSpPr/>
          <p:nvPr/>
        </p:nvSpPr>
        <p:spPr bwMode="auto">
          <a:xfrm>
            <a:off x="9478006" y="5619377"/>
            <a:ext cx="225235"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2</a:t>
            </a:r>
          </a:p>
        </p:txBody>
      </p:sp>
      <p:sp>
        <p:nvSpPr>
          <p:cNvPr id="63" name="Rectangle 62"/>
          <p:cNvSpPr/>
          <p:nvPr/>
        </p:nvSpPr>
        <p:spPr bwMode="auto">
          <a:xfrm>
            <a:off x="9730597" y="5619377"/>
            <a:ext cx="225235"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3</a:t>
            </a:r>
          </a:p>
        </p:txBody>
      </p:sp>
      <p:sp>
        <p:nvSpPr>
          <p:cNvPr id="64" name="Rectangle 63"/>
          <p:cNvSpPr/>
          <p:nvPr/>
        </p:nvSpPr>
        <p:spPr bwMode="auto">
          <a:xfrm>
            <a:off x="8998018" y="5821783"/>
            <a:ext cx="225235"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4</a:t>
            </a:r>
          </a:p>
        </p:txBody>
      </p:sp>
      <p:sp>
        <p:nvSpPr>
          <p:cNvPr id="65" name="Rectangle 64"/>
          <p:cNvSpPr/>
          <p:nvPr/>
        </p:nvSpPr>
        <p:spPr bwMode="auto">
          <a:xfrm>
            <a:off x="9238012" y="5619377"/>
            <a:ext cx="225235"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1</a:t>
            </a:r>
          </a:p>
        </p:txBody>
      </p:sp>
      <p:sp>
        <p:nvSpPr>
          <p:cNvPr id="66" name="Rectangle 65"/>
          <p:cNvSpPr/>
          <p:nvPr/>
        </p:nvSpPr>
        <p:spPr bwMode="auto">
          <a:xfrm>
            <a:off x="9238013" y="5821783"/>
            <a:ext cx="225235"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5</a:t>
            </a:r>
          </a:p>
        </p:txBody>
      </p:sp>
      <p:sp>
        <p:nvSpPr>
          <p:cNvPr id="67" name="Rectangle 66"/>
          <p:cNvSpPr/>
          <p:nvPr/>
        </p:nvSpPr>
        <p:spPr bwMode="auto">
          <a:xfrm>
            <a:off x="9480615" y="5821783"/>
            <a:ext cx="225235"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6</a:t>
            </a:r>
          </a:p>
        </p:txBody>
      </p:sp>
      <p:sp>
        <p:nvSpPr>
          <p:cNvPr id="68" name="Rectangle 67"/>
          <p:cNvSpPr/>
          <p:nvPr/>
        </p:nvSpPr>
        <p:spPr bwMode="auto">
          <a:xfrm>
            <a:off x="9730597" y="5821783"/>
            <a:ext cx="225235"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7</a:t>
            </a:r>
          </a:p>
        </p:txBody>
      </p:sp>
      <p:sp>
        <p:nvSpPr>
          <p:cNvPr id="69" name="Rectangle 68"/>
          <p:cNvSpPr/>
          <p:nvPr/>
        </p:nvSpPr>
        <p:spPr bwMode="auto">
          <a:xfrm>
            <a:off x="8990638" y="6009192"/>
            <a:ext cx="225235"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8</a:t>
            </a:r>
          </a:p>
        </p:txBody>
      </p:sp>
      <p:sp>
        <p:nvSpPr>
          <p:cNvPr id="70" name="Rectangle 69"/>
          <p:cNvSpPr/>
          <p:nvPr/>
        </p:nvSpPr>
        <p:spPr bwMode="auto">
          <a:xfrm>
            <a:off x="9230633" y="6009192"/>
            <a:ext cx="225235"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9</a:t>
            </a:r>
          </a:p>
        </p:txBody>
      </p:sp>
      <p:sp>
        <p:nvSpPr>
          <p:cNvPr id="71" name="Rectangle 70"/>
          <p:cNvSpPr/>
          <p:nvPr/>
        </p:nvSpPr>
        <p:spPr bwMode="auto">
          <a:xfrm>
            <a:off x="9425515" y="6009192"/>
            <a:ext cx="366261"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10</a:t>
            </a:r>
          </a:p>
        </p:txBody>
      </p:sp>
      <p:sp>
        <p:nvSpPr>
          <p:cNvPr id="72" name="Rectangle 71"/>
          <p:cNvSpPr/>
          <p:nvPr/>
        </p:nvSpPr>
        <p:spPr bwMode="auto">
          <a:xfrm>
            <a:off x="9666264" y="6009192"/>
            <a:ext cx="366261"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11</a:t>
            </a:r>
          </a:p>
        </p:txBody>
      </p:sp>
      <p:sp>
        <p:nvSpPr>
          <p:cNvPr id="73" name="Rectangle 72"/>
          <p:cNvSpPr/>
          <p:nvPr/>
        </p:nvSpPr>
        <p:spPr bwMode="auto">
          <a:xfrm>
            <a:off x="8925805" y="6215846"/>
            <a:ext cx="366261"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12</a:t>
            </a:r>
          </a:p>
        </p:txBody>
      </p:sp>
      <p:sp>
        <p:nvSpPr>
          <p:cNvPr id="74" name="Rectangle 73"/>
          <p:cNvSpPr/>
          <p:nvPr/>
        </p:nvSpPr>
        <p:spPr bwMode="auto">
          <a:xfrm>
            <a:off x="9172625" y="6215846"/>
            <a:ext cx="366261"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13</a:t>
            </a:r>
          </a:p>
        </p:txBody>
      </p:sp>
      <p:sp>
        <p:nvSpPr>
          <p:cNvPr id="75" name="Rectangle 74"/>
          <p:cNvSpPr/>
          <p:nvPr/>
        </p:nvSpPr>
        <p:spPr bwMode="auto">
          <a:xfrm>
            <a:off x="9419445" y="6215846"/>
            <a:ext cx="366261"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14</a:t>
            </a:r>
          </a:p>
        </p:txBody>
      </p:sp>
      <p:sp>
        <p:nvSpPr>
          <p:cNvPr id="76" name="Rectangle 75"/>
          <p:cNvSpPr/>
          <p:nvPr/>
        </p:nvSpPr>
        <p:spPr bwMode="auto">
          <a:xfrm>
            <a:off x="9666264" y="6215846"/>
            <a:ext cx="366261" cy="194129"/>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50" dirty="0">
                <a:latin typeface="Consolas" panose="020B0609020204030204" pitchFamily="49" charset="0"/>
                <a:ea typeface="Cambria Math" panose="02040503050406030204" pitchFamily="18" charset="0"/>
              </a:rPr>
              <a:t>15</a:t>
            </a:r>
          </a:p>
        </p:txBody>
      </p:sp>
      <p:sp>
        <p:nvSpPr>
          <p:cNvPr id="52" name="Rectangle 51"/>
          <p:cNvSpPr/>
          <p:nvPr/>
        </p:nvSpPr>
        <p:spPr bwMode="auto">
          <a:xfrm>
            <a:off x="3951957" y="2267094"/>
            <a:ext cx="2909728" cy="1432624"/>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buClr>
                <a:schemeClr val="tx2">
                  <a:lumMod val="50000"/>
                  <a:lumOff val="50000"/>
                </a:schemeClr>
              </a:buClr>
            </a:pPr>
            <a:endParaRPr lang="nb-NO" sz="1050" i="1" dirty="0">
              <a:latin typeface="Consolas" panose="020B0609020204030204" pitchFamily="49" charset="0"/>
              <a:ea typeface="Cambria Math" panose="02040503050406030204" pitchFamily="18" charset="0"/>
            </a:endParaRPr>
          </a:p>
          <a:p>
            <a:pPr fontAlgn="base">
              <a:spcBef>
                <a:spcPct val="0"/>
              </a:spcBef>
              <a:spcAft>
                <a:spcPct val="0"/>
              </a:spcAft>
              <a:buClr>
                <a:schemeClr val="tx2">
                  <a:lumMod val="50000"/>
                  <a:lumOff val="50000"/>
                </a:schemeClr>
              </a:buClr>
            </a:pPr>
            <a:r>
              <a:rPr lang="nb-NO" sz="1050" b="1" dirty="0">
                <a:latin typeface="Consolas" panose="020B0609020204030204" pitchFamily="49" charset="0"/>
                <a:ea typeface="Cambria Math" panose="02040503050406030204" pitchFamily="18" charset="0"/>
              </a:rPr>
              <a:t>Algorithm</a:t>
            </a:r>
            <a:r>
              <a:rPr lang="nb-NO" sz="1050" dirty="0">
                <a:latin typeface="Consolas" panose="020B0609020204030204" pitchFamily="49" charset="0"/>
                <a:ea typeface="Cambria Math" panose="02040503050406030204" pitchFamily="18" charset="0"/>
              </a:rPr>
              <a:t> QR(a, b, c , d)</a:t>
            </a:r>
          </a:p>
          <a:p>
            <a:pPr marL="457200" indent="-457200" fontAlgn="base">
              <a:spcBef>
                <a:spcPct val="0"/>
              </a:spcBef>
              <a:spcAft>
                <a:spcPct val="0"/>
              </a:spcAft>
              <a:buClr>
                <a:schemeClr val="tx2">
                  <a:lumMod val="50000"/>
                  <a:lumOff val="50000"/>
                </a:schemeClr>
              </a:buClr>
              <a:buFont typeface="+mj-lt"/>
              <a:buAutoNum type="arabicPeriod"/>
            </a:pPr>
            <a:endParaRPr lang="nb-NO" sz="1050" dirty="0">
              <a:latin typeface="Consolas" panose="020B0609020204030204" pitchFamily="49" charset="0"/>
              <a:ea typeface="Cambria Math" panose="02040503050406030204" pitchFamily="18" charset="0"/>
            </a:endParaRPr>
          </a:p>
          <a:p>
            <a:pPr marL="268288" indent="-268288"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a += b;   d ^= a;   d &lt;&lt;&lt;= 16;</a:t>
            </a:r>
          </a:p>
          <a:p>
            <a:pPr marL="268288" indent="-268288"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c += d;   b ^= c;   b &lt;&lt;&lt;= 12;</a:t>
            </a:r>
            <a:endParaRPr lang="nb-NO" sz="1050" dirty="0">
              <a:solidFill>
                <a:srgbClr val="FF0000"/>
              </a:solidFill>
              <a:latin typeface="Consolas" panose="020B0609020204030204" pitchFamily="49" charset="0"/>
              <a:ea typeface="Cambria Math" panose="02040503050406030204" pitchFamily="18" charset="0"/>
            </a:endParaRPr>
          </a:p>
          <a:p>
            <a:pPr marL="268288" indent="-268288"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a += b;   d ^= a;   d &lt;&lt;&lt;=  8;</a:t>
            </a:r>
            <a:endParaRPr lang="nb-NO" sz="1050" dirty="0">
              <a:solidFill>
                <a:srgbClr val="FF0000"/>
              </a:solidFill>
              <a:latin typeface="Consolas" panose="020B0609020204030204" pitchFamily="49" charset="0"/>
              <a:ea typeface="Cambria Math" panose="02040503050406030204" pitchFamily="18" charset="0"/>
            </a:endParaRPr>
          </a:p>
          <a:p>
            <a:pPr marL="268288" indent="-268288"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c += d;   b ^= c;   b &lt;&lt;&lt;=  7;</a:t>
            </a:r>
            <a:endParaRPr lang="nb-NO" sz="1050" dirty="0">
              <a:solidFill>
                <a:srgbClr val="FF0000"/>
              </a:solidFill>
              <a:latin typeface="Consolas" panose="020B0609020204030204" pitchFamily="49" charset="0"/>
              <a:ea typeface="Cambria Math" panose="02040503050406030204" pitchFamily="18" charset="0"/>
            </a:endParaRPr>
          </a:p>
          <a:p>
            <a:pPr marL="457200" indent="-457200" fontAlgn="base">
              <a:spcBef>
                <a:spcPct val="0"/>
              </a:spcBef>
              <a:spcAft>
                <a:spcPct val="0"/>
              </a:spcAft>
              <a:buClr>
                <a:schemeClr val="tx2">
                  <a:lumMod val="50000"/>
                  <a:lumOff val="50000"/>
                </a:schemeClr>
              </a:buClr>
              <a:buFont typeface="+mj-lt"/>
              <a:buAutoNum type="arabicPeriod"/>
            </a:pPr>
            <a:endParaRPr lang="nb-NO" sz="1050" dirty="0">
              <a:solidFill>
                <a:srgbClr val="FF0000"/>
              </a:solidFill>
              <a:latin typeface="Consolas" panose="020B0609020204030204" pitchFamily="49" charset="0"/>
              <a:ea typeface="Cambria Math" panose="02040503050406030204" pitchFamily="18" charset="0"/>
            </a:endParaRPr>
          </a:p>
        </p:txBody>
      </p:sp>
    </p:spTree>
    <p:extLst>
      <p:ext uri="{BB962C8B-B14F-4D97-AF65-F5344CB8AC3E}">
        <p14:creationId xmlns:p14="http://schemas.microsoft.com/office/powerpoint/2010/main" val="151278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16" end="1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17" end="1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18" end="1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xEl>
                                              <p:pRg st="19" end="19"/>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xEl>
                                              <p:pRg st="20" end="2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xEl>
                                              <p:pRg st="21" end="2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xEl>
                                              <p:pRg st="22" end="22"/>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
                                            <p:txEl>
                                              <p:pRg st="23" end="2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
                                            <p:bg/>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2">
                                            <p:txEl>
                                              <p:pRg st="1" end="1"/>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
                                            <p:txEl>
                                              <p:pRg st="3" end="3"/>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2">
                                            <p:txEl>
                                              <p:pRg st="4" end="4"/>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2">
                                            <p:txEl>
                                              <p:pRg st="5" end="5"/>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2">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4" nodeType="click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par>
                                <p:cTn id="75" presetID="1" presetClass="entr" presetSubtype="0" fill="hold" grpId="3" nodeType="withEffect">
                                  <p:stCondLst>
                                    <p:cond delay="0"/>
                                  </p:stCondLst>
                                  <p:childTnLst>
                                    <p:set>
                                      <p:cBhvr>
                                        <p:cTn id="76" dur="1" fill="hold">
                                          <p:stCondLst>
                                            <p:cond delay="0"/>
                                          </p:stCondLst>
                                        </p:cTn>
                                        <p:tgtEl>
                                          <p:spTgt spid="64"/>
                                        </p:tgtEl>
                                        <p:attrNameLst>
                                          <p:attrName>style.visibility</p:attrName>
                                        </p:attrNameLst>
                                      </p:cBhvr>
                                      <p:to>
                                        <p:strVal val="visible"/>
                                      </p:to>
                                    </p:set>
                                  </p:childTnLst>
                                </p:cTn>
                              </p:par>
                              <p:par>
                                <p:cTn id="77" presetID="1" presetClass="entr" presetSubtype="0" fill="hold" grpId="4" nodeType="withEffect">
                                  <p:stCondLst>
                                    <p:cond delay="0"/>
                                  </p:stCondLst>
                                  <p:childTnLst>
                                    <p:set>
                                      <p:cBhvr>
                                        <p:cTn id="78" dur="1" fill="hold">
                                          <p:stCondLst>
                                            <p:cond delay="0"/>
                                          </p:stCondLst>
                                        </p:cTn>
                                        <p:tgtEl>
                                          <p:spTgt spid="69"/>
                                        </p:tgtEl>
                                        <p:attrNameLst>
                                          <p:attrName>style.visibility</p:attrName>
                                        </p:attrNameLst>
                                      </p:cBhvr>
                                      <p:to>
                                        <p:strVal val="visible"/>
                                      </p:to>
                                    </p:set>
                                  </p:childTnLst>
                                </p:cTn>
                              </p:par>
                              <p:par>
                                <p:cTn id="79" presetID="1" presetClass="entr" presetSubtype="0" fill="hold" grpId="4" nodeType="withEffect">
                                  <p:stCondLst>
                                    <p:cond delay="0"/>
                                  </p:stCondLst>
                                  <p:childTnLst>
                                    <p:set>
                                      <p:cBhvr>
                                        <p:cTn id="80" dur="1" fill="hold">
                                          <p:stCondLst>
                                            <p:cond delay="0"/>
                                          </p:stCondLst>
                                        </p:cTn>
                                        <p:tgtEl>
                                          <p:spTgt spid="73"/>
                                        </p:tgtEl>
                                        <p:attrNameLst>
                                          <p:attrName>style.visibility</p:attrName>
                                        </p:attrNameLst>
                                      </p:cBhvr>
                                      <p:to>
                                        <p:strVal val="visible"/>
                                      </p:to>
                                    </p:set>
                                  </p:childTnLst>
                                </p:cTn>
                              </p:par>
                              <p:par>
                                <p:cTn id="81" presetID="1" presetClass="entr" presetSubtype="0" fill="hold" grpId="4" nodeType="with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par>
                                <p:cTn id="83" presetID="1" presetClass="entr" presetSubtype="0" fill="hold" grpId="4" nodeType="withEffect">
                                  <p:stCondLst>
                                    <p:cond delay="0"/>
                                  </p:stCondLst>
                                  <p:childTnLst>
                                    <p:set>
                                      <p:cBhvr>
                                        <p:cTn id="84" dur="1" fill="hold">
                                          <p:stCondLst>
                                            <p:cond delay="0"/>
                                          </p:stCondLst>
                                        </p:cTn>
                                        <p:tgtEl>
                                          <p:spTgt spid="66"/>
                                        </p:tgtEl>
                                        <p:attrNameLst>
                                          <p:attrName>style.visibility</p:attrName>
                                        </p:attrNameLst>
                                      </p:cBhvr>
                                      <p:to>
                                        <p:strVal val="visible"/>
                                      </p:to>
                                    </p:set>
                                  </p:childTnLst>
                                </p:cTn>
                              </p:par>
                              <p:par>
                                <p:cTn id="85" presetID="1" presetClass="entr" presetSubtype="0" fill="hold" grpId="3" nodeType="withEffect">
                                  <p:stCondLst>
                                    <p:cond delay="0"/>
                                  </p:stCondLst>
                                  <p:childTnLst>
                                    <p:set>
                                      <p:cBhvr>
                                        <p:cTn id="86" dur="1" fill="hold">
                                          <p:stCondLst>
                                            <p:cond delay="0"/>
                                          </p:stCondLst>
                                        </p:cTn>
                                        <p:tgtEl>
                                          <p:spTgt spid="70"/>
                                        </p:tgtEl>
                                        <p:attrNameLst>
                                          <p:attrName>style.visibility</p:attrName>
                                        </p:attrNameLst>
                                      </p:cBhvr>
                                      <p:to>
                                        <p:strVal val="visible"/>
                                      </p:to>
                                    </p:set>
                                  </p:childTnLst>
                                </p:cTn>
                              </p:par>
                              <p:par>
                                <p:cTn id="87" presetID="1" presetClass="entr" presetSubtype="0" fill="hold" grpId="4" nodeType="withEffect">
                                  <p:stCondLst>
                                    <p:cond delay="0"/>
                                  </p:stCondLst>
                                  <p:childTnLst>
                                    <p:set>
                                      <p:cBhvr>
                                        <p:cTn id="88" dur="1" fill="hold">
                                          <p:stCondLst>
                                            <p:cond delay="0"/>
                                          </p:stCondLst>
                                        </p:cTn>
                                        <p:tgtEl>
                                          <p:spTgt spid="74"/>
                                        </p:tgtEl>
                                        <p:attrNameLst>
                                          <p:attrName>style.visibility</p:attrName>
                                        </p:attrNameLst>
                                      </p:cBhvr>
                                      <p:to>
                                        <p:strVal val="visible"/>
                                      </p:to>
                                    </p:set>
                                  </p:childTnLst>
                                </p:cTn>
                              </p:par>
                              <p:par>
                                <p:cTn id="89" presetID="1" presetClass="entr" presetSubtype="0" fill="hold" grpId="4" nodeType="with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par>
                                <p:cTn id="91" presetID="1" presetClass="entr" presetSubtype="0" fill="hold" grpId="4" nodeType="withEffect">
                                  <p:stCondLst>
                                    <p:cond delay="0"/>
                                  </p:stCondLst>
                                  <p:childTnLst>
                                    <p:set>
                                      <p:cBhvr>
                                        <p:cTn id="92" dur="1" fill="hold">
                                          <p:stCondLst>
                                            <p:cond delay="0"/>
                                          </p:stCondLst>
                                        </p:cTn>
                                        <p:tgtEl>
                                          <p:spTgt spid="67"/>
                                        </p:tgtEl>
                                        <p:attrNameLst>
                                          <p:attrName>style.visibility</p:attrName>
                                        </p:attrNameLst>
                                      </p:cBhvr>
                                      <p:to>
                                        <p:strVal val="visible"/>
                                      </p:to>
                                    </p:set>
                                  </p:childTnLst>
                                </p:cTn>
                              </p:par>
                              <p:par>
                                <p:cTn id="93" presetID="1" presetClass="entr" presetSubtype="0" fill="hold" grpId="4" nodeType="withEffect">
                                  <p:stCondLst>
                                    <p:cond delay="0"/>
                                  </p:stCondLst>
                                  <p:childTnLst>
                                    <p:set>
                                      <p:cBhvr>
                                        <p:cTn id="94" dur="1" fill="hold">
                                          <p:stCondLst>
                                            <p:cond delay="0"/>
                                          </p:stCondLst>
                                        </p:cTn>
                                        <p:tgtEl>
                                          <p:spTgt spid="71"/>
                                        </p:tgtEl>
                                        <p:attrNameLst>
                                          <p:attrName>style.visibility</p:attrName>
                                        </p:attrNameLst>
                                      </p:cBhvr>
                                      <p:to>
                                        <p:strVal val="visible"/>
                                      </p:to>
                                    </p:set>
                                  </p:childTnLst>
                                </p:cTn>
                              </p:par>
                              <p:par>
                                <p:cTn id="95" presetID="1" presetClass="entr" presetSubtype="0" fill="hold" grpId="3" nodeType="withEffect">
                                  <p:stCondLst>
                                    <p:cond delay="0"/>
                                  </p:stCondLst>
                                  <p:childTnLst>
                                    <p:set>
                                      <p:cBhvr>
                                        <p:cTn id="96" dur="1" fill="hold">
                                          <p:stCondLst>
                                            <p:cond delay="0"/>
                                          </p:stCondLst>
                                        </p:cTn>
                                        <p:tgtEl>
                                          <p:spTgt spid="75"/>
                                        </p:tgtEl>
                                        <p:attrNameLst>
                                          <p:attrName>style.visibility</p:attrName>
                                        </p:attrNameLst>
                                      </p:cBhvr>
                                      <p:to>
                                        <p:strVal val="visible"/>
                                      </p:to>
                                    </p:set>
                                  </p:childTnLst>
                                </p:cTn>
                              </p:par>
                              <p:par>
                                <p:cTn id="97" presetID="1" presetClass="entr" presetSubtype="0" fill="hold" grpId="3" nodeType="withEffect">
                                  <p:stCondLst>
                                    <p:cond delay="0"/>
                                  </p:stCondLst>
                                  <p:childTnLst>
                                    <p:set>
                                      <p:cBhvr>
                                        <p:cTn id="98" dur="1" fill="hold">
                                          <p:stCondLst>
                                            <p:cond delay="0"/>
                                          </p:stCondLst>
                                        </p:cTn>
                                        <p:tgtEl>
                                          <p:spTgt spid="63"/>
                                        </p:tgtEl>
                                        <p:attrNameLst>
                                          <p:attrName>style.visibility</p:attrName>
                                        </p:attrNameLst>
                                      </p:cBhvr>
                                      <p:to>
                                        <p:strVal val="visible"/>
                                      </p:to>
                                    </p:set>
                                  </p:childTnLst>
                                </p:cTn>
                              </p:par>
                              <p:par>
                                <p:cTn id="99" presetID="1" presetClass="entr" presetSubtype="0" fill="hold" grpId="4" nodeType="withEffect">
                                  <p:stCondLst>
                                    <p:cond delay="0"/>
                                  </p:stCondLst>
                                  <p:childTnLst>
                                    <p:set>
                                      <p:cBhvr>
                                        <p:cTn id="100" dur="1" fill="hold">
                                          <p:stCondLst>
                                            <p:cond delay="0"/>
                                          </p:stCondLst>
                                        </p:cTn>
                                        <p:tgtEl>
                                          <p:spTgt spid="68"/>
                                        </p:tgtEl>
                                        <p:attrNameLst>
                                          <p:attrName>style.visibility</p:attrName>
                                        </p:attrNameLst>
                                      </p:cBhvr>
                                      <p:to>
                                        <p:strVal val="visible"/>
                                      </p:to>
                                    </p:set>
                                  </p:childTnLst>
                                </p:cTn>
                              </p:par>
                              <p:par>
                                <p:cTn id="101" presetID="1" presetClass="entr" presetSubtype="0" fill="hold" grpId="4" nodeType="withEffect">
                                  <p:stCondLst>
                                    <p:cond delay="0"/>
                                  </p:stCondLst>
                                  <p:childTnLst>
                                    <p:set>
                                      <p:cBhvr>
                                        <p:cTn id="102" dur="1" fill="hold">
                                          <p:stCondLst>
                                            <p:cond delay="0"/>
                                          </p:stCondLst>
                                        </p:cTn>
                                        <p:tgtEl>
                                          <p:spTgt spid="72"/>
                                        </p:tgtEl>
                                        <p:attrNameLst>
                                          <p:attrName>style.visibility</p:attrName>
                                        </p:attrNameLst>
                                      </p:cBhvr>
                                      <p:to>
                                        <p:strVal val="visible"/>
                                      </p:to>
                                    </p:set>
                                  </p:childTnLst>
                                </p:cTn>
                              </p:par>
                              <p:par>
                                <p:cTn id="103" presetID="1" presetClass="entr" presetSubtype="0" fill="hold" grpId="4" nodeType="withEffect">
                                  <p:stCondLst>
                                    <p:cond delay="0"/>
                                  </p:stCondLst>
                                  <p:childTnLst>
                                    <p:set>
                                      <p:cBhvr>
                                        <p:cTn id="104" dur="1" fill="hold">
                                          <p:stCondLst>
                                            <p:cond delay="0"/>
                                          </p:stCondLst>
                                        </p:cTn>
                                        <p:tgtEl>
                                          <p:spTgt spid="7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5" nodeType="clickEffect">
                                  <p:stCondLst>
                                    <p:cond delay="0"/>
                                  </p:stCondLst>
                                  <p:childTnLst>
                                    <p:set>
                                      <p:cBhvr>
                                        <p:cTn id="110" dur="1" fill="hold">
                                          <p:stCondLst>
                                            <p:cond delay="0"/>
                                          </p:stCondLst>
                                        </p:cTn>
                                        <p:tgtEl>
                                          <p:spTgt spid="57"/>
                                        </p:tgtEl>
                                        <p:attrNameLst>
                                          <p:attrName>style.visibility</p:attrName>
                                        </p:attrNameLst>
                                      </p:cBhvr>
                                      <p:to>
                                        <p:strVal val="visible"/>
                                      </p:to>
                                    </p:set>
                                  </p:childTnLst>
                                </p:cTn>
                              </p:par>
                              <p:par>
                                <p:cTn id="111" presetID="1" presetClass="entr" presetSubtype="0" fill="hold" grpId="5" nodeType="withEffect">
                                  <p:stCondLst>
                                    <p:cond delay="0"/>
                                  </p:stCondLst>
                                  <p:childTnLst>
                                    <p:set>
                                      <p:cBhvr>
                                        <p:cTn id="112" dur="1" fill="hold">
                                          <p:stCondLst>
                                            <p:cond delay="0"/>
                                          </p:stCondLst>
                                        </p:cTn>
                                        <p:tgtEl>
                                          <p:spTgt spid="64"/>
                                        </p:tgtEl>
                                        <p:attrNameLst>
                                          <p:attrName>style.visibility</p:attrName>
                                        </p:attrNameLst>
                                      </p:cBhvr>
                                      <p:to>
                                        <p:strVal val="visible"/>
                                      </p:to>
                                    </p:set>
                                  </p:childTnLst>
                                </p:cTn>
                              </p:par>
                              <p:par>
                                <p:cTn id="113" presetID="1" presetClass="entr" presetSubtype="0" fill="hold" grpId="5" nodeType="withEffect">
                                  <p:stCondLst>
                                    <p:cond delay="0"/>
                                  </p:stCondLst>
                                  <p:childTnLst>
                                    <p:set>
                                      <p:cBhvr>
                                        <p:cTn id="114" dur="1" fill="hold">
                                          <p:stCondLst>
                                            <p:cond delay="0"/>
                                          </p:stCondLst>
                                        </p:cTn>
                                        <p:tgtEl>
                                          <p:spTgt spid="69"/>
                                        </p:tgtEl>
                                        <p:attrNameLst>
                                          <p:attrName>style.visibility</p:attrName>
                                        </p:attrNameLst>
                                      </p:cBhvr>
                                      <p:to>
                                        <p:strVal val="visible"/>
                                      </p:to>
                                    </p:set>
                                  </p:childTnLst>
                                </p:cTn>
                              </p:par>
                              <p:par>
                                <p:cTn id="115" presetID="1" presetClass="entr" presetSubtype="0" fill="hold" grpId="5" nodeType="withEffect">
                                  <p:stCondLst>
                                    <p:cond delay="0"/>
                                  </p:stCondLst>
                                  <p:childTnLst>
                                    <p:set>
                                      <p:cBhvr>
                                        <p:cTn id="116" dur="1" fill="hold">
                                          <p:stCondLst>
                                            <p:cond delay="0"/>
                                          </p:stCondLst>
                                        </p:cTn>
                                        <p:tgtEl>
                                          <p:spTgt spid="73"/>
                                        </p:tgtEl>
                                        <p:attrNameLst>
                                          <p:attrName>style.visibility</p:attrName>
                                        </p:attrNameLst>
                                      </p:cBhvr>
                                      <p:to>
                                        <p:strVal val="visible"/>
                                      </p:to>
                                    </p:set>
                                  </p:childTnLst>
                                </p:cTn>
                              </p:par>
                              <p:par>
                                <p:cTn id="117" presetID="1" presetClass="entr" presetSubtype="0" fill="hold" grpId="5" nodeType="withEffect">
                                  <p:stCondLst>
                                    <p:cond delay="0"/>
                                  </p:stCondLst>
                                  <p:childTnLst>
                                    <p:set>
                                      <p:cBhvr>
                                        <p:cTn id="118" dur="1" fill="hold">
                                          <p:stCondLst>
                                            <p:cond delay="0"/>
                                          </p:stCondLst>
                                        </p:cTn>
                                        <p:tgtEl>
                                          <p:spTgt spid="65"/>
                                        </p:tgtEl>
                                        <p:attrNameLst>
                                          <p:attrName>style.visibility</p:attrName>
                                        </p:attrNameLst>
                                      </p:cBhvr>
                                      <p:to>
                                        <p:strVal val="visible"/>
                                      </p:to>
                                    </p:set>
                                  </p:childTnLst>
                                </p:cTn>
                              </p:par>
                              <p:par>
                                <p:cTn id="119" presetID="1" presetClass="entr" presetSubtype="0" fill="hold" grpId="5" nodeType="withEffect">
                                  <p:stCondLst>
                                    <p:cond delay="0"/>
                                  </p:stCondLst>
                                  <p:childTnLst>
                                    <p:set>
                                      <p:cBhvr>
                                        <p:cTn id="120" dur="1" fill="hold">
                                          <p:stCondLst>
                                            <p:cond delay="0"/>
                                          </p:stCondLst>
                                        </p:cTn>
                                        <p:tgtEl>
                                          <p:spTgt spid="66"/>
                                        </p:tgtEl>
                                        <p:attrNameLst>
                                          <p:attrName>style.visibility</p:attrName>
                                        </p:attrNameLst>
                                      </p:cBhvr>
                                      <p:to>
                                        <p:strVal val="visible"/>
                                      </p:to>
                                    </p:set>
                                  </p:childTnLst>
                                </p:cTn>
                              </p:par>
                              <p:par>
                                <p:cTn id="121" presetID="1" presetClass="entr" presetSubtype="0" fill="hold" grpId="5" nodeType="withEffect">
                                  <p:stCondLst>
                                    <p:cond delay="0"/>
                                  </p:stCondLst>
                                  <p:childTnLst>
                                    <p:set>
                                      <p:cBhvr>
                                        <p:cTn id="122" dur="1" fill="hold">
                                          <p:stCondLst>
                                            <p:cond delay="0"/>
                                          </p:stCondLst>
                                        </p:cTn>
                                        <p:tgtEl>
                                          <p:spTgt spid="70"/>
                                        </p:tgtEl>
                                        <p:attrNameLst>
                                          <p:attrName>style.visibility</p:attrName>
                                        </p:attrNameLst>
                                      </p:cBhvr>
                                      <p:to>
                                        <p:strVal val="visible"/>
                                      </p:to>
                                    </p:set>
                                  </p:childTnLst>
                                </p:cTn>
                              </p:par>
                              <p:par>
                                <p:cTn id="123" presetID="1" presetClass="entr" presetSubtype="0" fill="hold" grpId="5" nodeType="withEffect">
                                  <p:stCondLst>
                                    <p:cond delay="0"/>
                                  </p:stCondLst>
                                  <p:childTnLst>
                                    <p:set>
                                      <p:cBhvr>
                                        <p:cTn id="124" dur="1" fill="hold">
                                          <p:stCondLst>
                                            <p:cond delay="0"/>
                                          </p:stCondLst>
                                        </p:cTn>
                                        <p:tgtEl>
                                          <p:spTgt spid="74"/>
                                        </p:tgtEl>
                                        <p:attrNameLst>
                                          <p:attrName>style.visibility</p:attrName>
                                        </p:attrNameLst>
                                      </p:cBhvr>
                                      <p:to>
                                        <p:strVal val="visible"/>
                                      </p:to>
                                    </p:set>
                                  </p:childTnLst>
                                </p:cTn>
                              </p:par>
                              <p:par>
                                <p:cTn id="125" presetID="1" presetClass="entr" presetSubtype="0" fill="hold" grpId="5" nodeType="withEffect">
                                  <p:stCondLst>
                                    <p:cond delay="0"/>
                                  </p:stCondLst>
                                  <p:childTnLst>
                                    <p:set>
                                      <p:cBhvr>
                                        <p:cTn id="126" dur="1" fill="hold">
                                          <p:stCondLst>
                                            <p:cond delay="0"/>
                                          </p:stCondLst>
                                        </p:cTn>
                                        <p:tgtEl>
                                          <p:spTgt spid="62"/>
                                        </p:tgtEl>
                                        <p:attrNameLst>
                                          <p:attrName>style.visibility</p:attrName>
                                        </p:attrNameLst>
                                      </p:cBhvr>
                                      <p:to>
                                        <p:strVal val="visible"/>
                                      </p:to>
                                    </p:set>
                                  </p:childTnLst>
                                </p:cTn>
                              </p:par>
                              <p:par>
                                <p:cTn id="127" presetID="1" presetClass="entr" presetSubtype="0" fill="hold" grpId="5" nodeType="withEffect">
                                  <p:stCondLst>
                                    <p:cond delay="0"/>
                                  </p:stCondLst>
                                  <p:childTnLst>
                                    <p:set>
                                      <p:cBhvr>
                                        <p:cTn id="128" dur="1" fill="hold">
                                          <p:stCondLst>
                                            <p:cond delay="0"/>
                                          </p:stCondLst>
                                        </p:cTn>
                                        <p:tgtEl>
                                          <p:spTgt spid="67"/>
                                        </p:tgtEl>
                                        <p:attrNameLst>
                                          <p:attrName>style.visibility</p:attrName>
                                        </p:attrNameLst>
                                      </p:cBhvr>
                                      <p:to>
                                        <p:strVal val="visible"/>
                                      </p:to>
                                    </p:set>
                                  </p:childTnLst>
                                </p:cTn>
                              </p:par>
                              <p:par>
                                <p:cTn id="129" presetID="1" presetClass="entr" presetSubtype="0" fill="hold" grpId="5" nodeType="withEffect">
                                  <p:stCondLst>
                                    <p:cond delay="0"/>
                                  </p:stCondLst>
                                  <p:childTnLst>
                                    <p:set>
                                      <p:cBhvr>
                                        <p:cTn id="130" dur="1" fill="hold">
                                          <p:stCondLst>
                                            <p:cond delay="0"/>
                                          </p:stCondLst>
                                        </p:cTn>
                                        <p:tgtEl>
                                          <p:spTgt spid="71"/>
                                        </p:tgtEl>
                                        <p:attrNameLst>
                                          <p:attrName>style.visibility</p:attrName>
                                        </p:attrNameLst>
                                      </p:cBhvr>
                                      <p:to>
                                        <p:strVal val="visible"/>
                                      </p:to>
                                    </p:set>
                                  </p:childTnLst>
                                </p:cTn>
                              </p:par>
                              <p:par>
                                <p:cTn id="131" presetID="1" presetClass="entr" presetSubtype="0" fill="hold" grpId="5" nodeType="withEffect">
                                  <p:stCondLst>
                                    <p:cond delay="0"/>
                                  </p:stCondLst>
                                  <p:childTnLst>
                                    <p:set>
                                      <p:cBhvr>
                                        <p:cTn id="132" dur="1" fill="hold">
                                          <p:stCondLst>
                                            <p:cond delay="0"/>
                                          </p:stCondLst>
                                        </p:cTn>
                                        <p:tgtEl>
                                          <p:spTgt spid="75"/>
                                        </p:tgtEl>
                                        <p:attrNameLst>
                                          <p:attrName>style.visibility</p:attrName>
                                        </p:attrNameLst>
                                      </p:cBhvr>
                                      <p:to>
                                        <p:strVal val="visible"/>
                                      </p:to>
                                    </p:set>
                                  </p:childTnLst>
                                </p:cTn>
                              </p:par>
                              <p:par>
                                <p:cTn id="133" presetID="1" presetClass="entr" presetSubtype="0" fill="hold" grpId="5" nodeType="withEffect">
                                  <p:stCondLst>
                                    <p:cond delay="0"/>
                                  </p:stCondLst>
                                  <p:childTnLst>
                                    <p:set>
                                      <p:cBhvr>
                                        <p:cTn id="134" dur="1" fill="hold">
                                          <p:stCondLst>
                                            <p:cond delay="0"/>
                                          </p:stCondLst>
                                        </p:cTn>
                                        <p:tgtEl>
                                          <p:spTgt spid="63"/>
                                        </p:tgtEl>
                                        <p:attrNameLst>
                                          <p:attrName>style.visibility</p:attrName>
                                        </p:attrNameLst>
                                      </p:cBhvr>
                                      <p:to>
                                        <p:strVal val="visible"/>
                                      </p:to>
                                    </p:set>
                                  </p:childTnLst>
                                </p:cTn>
                              </p:par>
                              <p:par>
                                <p:cTn id="135" presetID="1" presetClass="entr" presetSubtype="0" fill="hold" grpId="5" nodeType="withEffect">
                                  <p:stCondLst>
                                    <p:cond delay="0"/>
                                  </p:stCondLst>
                                  <p:childTnLst>
                                    <p:set>
                                      <p:cBhvr>
                                        <p:cTn id="136" dur="1" fill="hold">
                                          <p:stCondLst>
                                            <p:cond delay="0"/>
                                          </p:stCondLst>
                                        </p:cTn>
                                        <p:tgtEl>
                                          <p:spTgt spid="68"/>
                                        </p:tgtEl>
                                        <p:attrNameLst>
                                          <p:attrName>style.visibility</p:attrName>
                                        </p:attrNameLst>
                                      </p:cBhvr>
                                      <p:to>
                                        <p:strVal val="visible"/>
                                      </p:to>
                                    </p:set>
                                  </p:childTnLst>
                                </p:cTn>
                              </p:par>
                              <p:par>
                                <p:cTn id="137" presetID="1" presetClass="entr" presetSubtype="0" fill="hold" grpId="5" nodeType="withEffect">
                                  <p:stCondLst>
                                    <p:cond delay="0"/>
                                  </p:stCondLst>
                                  <p:childTnLst>
                                    <p:set>
                                      <p:cBhvr>
                                        <p:cTn id="138" dur="1" fill="hold">
                                          <p:stCondLst>
                                            <p:cond delay="0"/>
                                          </p:stCondLst>
                                        </p:cTn>
                                        <p:tgtEl>
                                          <p:spTgt spid="72"/>
                                        </p:tgtEl>
                                        <p:attrNameLst>
                                          <p:attrName>style.visibility</p:attrName>
                                        </p:attrNameLst>
                                      </p:cBhvr>
                                      <p:to>
                                        <p:strVal val="visible"/>
                                      </p:to>
                                    </p:set>
                                  </p:childTnLst>
                                </p:cTn>
                              </p:par>
                              <p:par>
                                <p:cTn id="139" presetID="1" presetClass="entr" presetSubtype="0" fill="hold" grpId="5" nodeType="withEffect">
                                  <p:stCondLst>
                                    <p:cond delay="0"/>
                                  </p:stCondLst>
                                  <p:childTnLst>
                                    <p:set>
                                      <p:cBhvr>
                                        <p:cTn id="140" dur="1" fill="hold">
                                          <p:stCondLst>
                                            <p:cond delay="0"/>
                                          </p:stCondLst>
                                        </p:cTn>
                                        <p:tgtEl>
                                          <p:spTgt spid="76"/>
                                        </p:tgtEl>
                                        <p:attrNameLst>
                                          <p:attrName>style.visibility</p:attrName>
                                        </p:attrNameLst>
                                      </p:cBhvr>
                                      <p:to>
                                        <p:strVal val="visible"/>
                                      </p:to>
                                    </p:set>
                                  </p:childTnLst>
                                </p:cTn>
                              </p:par>
                              <p:par>
                                <p:cTn id="141" presetID="1" presetClass="entr" presetSubtype="0" fill="hold" grpId="1" nodeType="withEffect">
                                  <p:stCondLst>
                                    <p:cond delay="0"/>
                                  </p:stCondLst>
                                  <p:childTnLst>
                                    <p:set>
                                      <p:cBhvr>
                                        <p:cTn id="142" dur="1" fill="hold">
                                          <p:stCondLst>
                                            <p:cond delay="0"/>
                                          </p:stCondLst>
                                        </p:cTn>
                                        <p:tgtEl>
                                          <p:spTgt spid="58"/>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3" presetClass="emph" presetSubtype="2" fill="hold" nodeType="clickEffect">
                                  <p:stCondLst>
                                    <p:cond delay="0"/>
                                  </p:stCondLst>
                                  <p:childTnLst>
                                    <p:animClr clrSpc="rgb" dir="cw">
                                      <p:cBhvr override="childStyle">
                                        <p:cTn id="146" dur="10" fill="hold"/>
                                        <p:tgtEl>
                                          <p:spTgt spid="5">
                                            <p:txEl>
                                              <p:pRg st="12" end="12"/>
                                            </p:txEl>
                                          </p:spTgt>
                                        </p:tgtEl>
                                        <p:attrNameLst>
                                          <p:attrName>style.color</p:attrName>
                                        </p:attrNameLst>
                                      </p:cBhvr>
                                      <p:to>
                                        <a:schemeClr val="accent2"/>
                                      </p:to>
                                    </p:animClr>
                                  </p:childTnLst>
                                </p:cTn>
                              </p:par>
                              <p:par>
                                <p:cTn id="147" presetID="3" presetClass="emph" presetSubtype="2" fill="hold" grpId="0" nodeType="withEffect">
                                  <p:stCondLst>
                                    <p:cond delay="0"/>
                                  </p:stCondLst>
                                  <p:childTnLst>
                                    <p:animClr clrSpc="rgb" dir="cw">
                                      <p:cBhvr override="childStyle">
                                        <p:cTn id="148" dur="10" fill="hold"/>
                                        <p:tgtEl>
                                          <p:spTgt spid="57"/>
                                        </p:tgtEl>
                                        <p:attrNameLst>
                                          <p:attrName>style.color</p:attrName>
                                        </p:attrNameLst>
                                      </p:cBhvr>
                                      <p:to>
                                        <a:schemeClr val="accent2"/>
                                      </p:to>
                                    </p:animClr>
                                  </p:childTnLst>
                                </p:cTn>
                              </p:par>
                              <p:par>
                                <p:cTn id="149" presetID="3" presetClass="emph" presetSubtype="2" fill="hold" grpId="0" nodeType="withEffect">
                                  <p:stCondLst>
                                    <p:cond delay="0"/>
                                  </p:stCondLst>
                                  <p:childTnLst>
                                    <p:animClr clrSpc="rgb" dir="cw">
                                      <p:cBhvr override="childStyle">
                                        <p:cTn id="150" dur="10" fill="hold"/>
                                        <p:tgtEl>
                                          <p:spTgt spid="64"/>
                                        </p:tgtEl>
                                        <p:attrNameLst>
                                          <p:attrName>style.color</p:attrName>
                                        </p:attrNameLst>
                                      </p:cBhvr>
                                      <p:to>
                                        <a:schemeClr val="accent2"/>
                                      </p:to>
                                    </p:animClr>
                                  </p:childTnLst>
                                </p:cTn>
                              </p:par>
                              <p:par>
                                <p:cTn id="151" presetID="3" presetClass="emph" presetSubtype="2" fill="hold" grpId="0" nodeType="withEffect">
                                  <p:stCondLst>
                                    <p:cond delay="0"/>
                                  </p:stCondLst>
                                  <p:childTnLst>
                                    <p:animClr clrSpc="rgb" dir="cw">
                                      <p:cBhvr override="childStyle">
                                        <p:cTn id="152" dur="10" fill="hold"/>
                                        <p:tgtEl>
                                          <p:spTgt spid="69"/>
                                        </p:tgtEl>
                                        <p:attrNameLst>
                                          <p:attrName>style.color</p:attrName>
                                        </p:attrNameLst>
                                      </p:cBhvr>
                                      <p:to>
                                        <a:schemeClr val="accent2"/>
                                      </p:to>
                                    </p:animClr>
                                  </p:childTnLst>
                                </p:cTn>
                              </p:par>
                              <p:par>
                                <p:cTn id="153" presetID="3" presetClass="emph" presetSubtype="2" fill="hold" grpId="0" nodeType="withEffect">
                                  <p:stCondLst>
                                    <p:cond delay="0"/>
                                  </p:stCondLst>
                                  <p:childTnLst>
                                    <p:animClr clrSpc="rgb" dir="cw">
                                      <p:cBhvr override="childStyle">
                                        <p:cTn id="154" dur="10" fill="hold"/>
                                        <p:tgtEl>
                                          <p:spTgt spid="73"/>
                                        </p:tgtEl>
                                        <p:attrNameLst>
                                          <p:attrName>style.color</p:attrName>
                                        </p:attrNameLst>
                                      </p:cBhvr>
                                      <p:to>
                                        <a:schemeClr val="accent2"/>
                                      </p:to>
                                    </p:animClr>
                                  </p:childTnLst>
                                </p:cTn>
                              </p:par>
                            </p:childTnLst>
                          </p:cTn>
                        </p:par>
                      </p:childTnLst>
                    </p:cTn>
                  </p:par>
                  <p:par>
                    <p:cTn id="155" fill="hold">
                      <p:stCondLst>
                        <p:cond delay="indefinite"/>
                      </p:stCondLst>
                      <p:childTnLst>
                        <p:par>
                          <p:cTn id="156" fill="hold">
                            <p:stCondLst>
                              <p:cond delay="0"/>
                            </p:stCondLst>
                            <p:childTnLst>
                              <p:par>
                                <p:cTn id="157" presetID="3" presetClass="emph" presetSubtype="2" fill="hold" nodeType="clickEffect">
                                  <p:stCondLst>
                                    <p:cond delay="0"/>
                                  </p:stCondLst>
                                  <p:childTnLst>
                                    <p:animClr clrSpc="rgb" dir="cw">
                                      <p:cBhvr override="childStyle">
                                        <p:cTn id="158" dur="10" fill="hold"/>
                                        <p:tgtEl>
                                          <p:spTgt spid="5">
                                            <p:txEl>
                                              <p:pRg st="12" end="12"/>
                                            </p:txEl>
                                          </p:spTgt>
                                        </p:tgtEl>
                                        <p:attrNameLst>
                                          <p:attrName>style.color</p:attrName>
                                        </p:attrNameLst>
                                      </p:cBhvr>
                                      <p:to>
                                        <a:srgbClr val="000000"/>
                                      </p:to>
                                    </p:animClr>
                                  </p:childTnLst>
                                </p:cTn>
                              </p:par>
                              <p:par>
                                <p:cTn id="159" presetID="3" presetClass="emph" presetSubtype="2" fill="hold" grpId="1" nodeType="withEffect">
                                  <p:stCondLst>
                                    <p:cond delay="0"/>
                                  </p:stCondLst>
                                  <p:childTnLst>
                                    <p:animClr clrSpc="rgb" dir="cw">
                                      <p:cBhvr override="childStyle">
                                        <p:cTn id="160" dur="10" fill="hold"/>
                                        <p:tgtEl>
                                          <p:spTgt spid="57"/>
                                        </p:tgtEl>
                                        <p:attrNameLst>
                                          <p:attrName>style.color</p:attrName>
                                        </p:attrNameLst>
                                      </p:cBhvr>
                                      <p:to>
                                        <a:srgbClr val="000000"/>
                                      </p:to>
                                    </p:animClr>
                                  </p:childTnLst>
                                </p:cTn>
                              </p:par>
                              <p:par>
                                <p:cTn id="161" presetID="3" presetClass="emph" presetSubtype="2" fill="hold" grpId="1" nodeType="withEffect">
                                  <p:stCondLst>
                                    <p:cond delay="0"/>
                                  </p:stCondLst>
                                  <p:childTnLst>
                                    <p:animClr clrSpc="rgb" dir="cw">
                                      <p:cBhvr override="childStyle">
                                        <p:cTn id="162" dur="10" fill="hold"/>
                                        <p:tgtEl>
                                          <p:spTgt spid="64"/>
                                        </p:tgtEl>
                                        <p:attrNameLst>
                                          <p:attrName>style.color</p:attrName>
                                        </p:attrNameLst>
                                      </p:cBhvr>
                                      <p:to>
                                        <a:srgbClr val="000000"/>
                                      </p:to>
                                    </p:animClr>
                                  </p:childTnLst>
                                </p:cTn>
                              </p:par>
                              <p:par>
                                <p:cTn id="163" presetID="3" presetClass="emph" presetSubtype="2" fill="hold" grpId="1" nodeType="withEffect">
                                  <p:stCondLst>
                                    <p:cond delay="0"/>
                                  </p:stCondLst>
                                  <p:childTnLst>
                                    <p:animClr clrSpc="rgb" dir="cw">
                                      <p:cBhvr override="childStyle">
                                        <p:cTn id="164" dur="10" fill="hold"/>
                                        <p:tgtEl>
                                          <p:spTgt spid="69"/>
                                        </p:tgtEl>
                                        <p:attrNameLst>
                                          <p:attrName>style.color</p:attrName>
                                        </p:attrNameLst>
                                      </p:cBhvr>
                                      <p:to>
                                        <a:srgbClr val="000000"/>
                                      </p:to>
                                    </p:animClr>
                                  </p:childTnLst>
                                </p:cTn>
                              </p:par>
                              <p:par>
                                <p:cTn id="165" presetID="3" presetClass="emph" presetSubtype="2" fill="hold" grpId="1" nodeType="withEffect">
                                  <p:stCondLst>
                                    <p:cond delay="0"/>
                                  </p:stCondLst>
                                  <p:childTnLst>
                                    <p:animClr clrSpc="rgb" dir="cw">
                                      <p:cBhvr override="childStyle">
                                        <p:cTn id="166" dur="10" fill="hold"/>
                                        <p:tgtEl>
                                          <p:spTgt spid="73"/>
                                        </p:tgtEl>
                                        <p:attrNameLst>
                                          <p:attrName>style.color</p:attrName>
                                        </p:attrNameLst>
                                      </p:cBhvr>
                                      <p:to>
                                        <a:srgbClr val="000000"/>
                                      </p:to>
                                    </p:animClr>
                                  </p:childTnLst>
                                </p:cTn>
                              </p:par>
                              <p:par>
                                <p:cTn id="167" presetID="3" presetClass="emph" presetSubtype="2" fill="hold" nodeType="withEffect">
                                  <p:stCondLst>
                                    <p:cond delay="0"/>
                                  </p:stCondLst>
                                  <p:childTnLst>
                                    <p:animClr clrSpc="rgb" dir="cw">
                                      <p:cBhvr override="childStyle">
                                        <p:cTn id="168" dur="10" fill="hold"/>
                                        <p:tgtEl>
                                          <p:spTgt spid="5">
                                            <p:txEl>
                                              <p:pRg st="13" end="13"/>
                                            </p:txEl>
                                          </p:spTgt>
                                        </p:tgtEl>
                                        <p:attrNameLst>
                                          <p:attrName>style.color</p:attrName>
                                        </p:attrNameLst>
                                      </p:cBhvr>
                                      <p:to>
                                        <a:srgbClr val="FF0000"/>
                                      </p:to>
                                    </p:animClr>
                                  </p:childTnLst>
                                </p:cTn>
                              </p:par>
                              <p:par>
                                <p:cTn id="169" presetID="3" presetClass="emph" presetSubtype="2" fill="hold" grpId="0" nodeType="withEffect">
                                  <p:stCondLst>
                                    <p:cond delay="0"/>
                                  </p:stCondLst>
                                  <p:childTnLst>
                                    <p:animClr clrSpc="rgb" dir="cw">
                                      <p:cBhvr override="childStyle">
                                        <p:cTn id="170" dur="10" fill="hold"/>
                                        <p:tgtEl>
                                          <p:spTgt spid="65"/>
                                        </p:tgtEl>
                                        <p:attrNameLst>
                                          <p:attrName>style.color</p:attrName>
                                        </p:attrNameLst>
                                      </p:cBhvr>
                                      <p:to>
                                        <a:srgbClr val="FF0000"/>
                                      </p:to>
                                    </p:animClr>
                                  </p:childTnLst>
                                </p:cTn>
                              </p:par>
                              <p:par>
                                <p:cTn id="171" presetID="3" presetClass="emph" presetSubtype="2" fill="hold" grpId="0" nodeType="withEffect">
                                  <p:stCondLst>
                                    <p:cond delay="0"/>
                                  </p:stCondLst>
                                  <p:childTnLst>
                                    <p:animClr clrSpc="rgb" dir="cw">
                                      <p:cBhvr override="childStyle">
                                        <p:cTn id="172" dur="10" fill="hold"/>
                                        <p:tgtEl>
                                          <p:spTgt spid="66"/>
                                        </p:tgtEl>
                                        <p:attrNameLst>
                                          <p:attrName>style.color</p:attrName>
                                        </p:attrNameLst>
                                      </p:cBhvr>
                                      <p:to>
                                        <a:srgbClr val="FF0000"/>
                                      </p:to>
                                    </p:animClr>
                                  </p:childTnLst>
                                </p:cTn>
                              </p:par>
                              <p:par>
                                <p:cTn id="173" presetID="3" presetClass="emph" presetSubtype="2" fill="hold" grpId="0" nodeType="withEffect">
                                  <p:stCondLst>
                                    <p:cond delay="0"/>
                                  </p:stCondLst>
                                  <p:childTnLst>
                                    <p:animClr clrSpc="rgb" dir="cw">
                                      <p:cBhvr override="childStyle">
                                        <p:cTn id="174" dur="10" fill="hold"/>
                                        <p:tgtEl>
                                          <p:spTgt spid="70"/>
                                        </p:tgtEl>
                                        <p:attrNameLst>
                                          <p:attrName>style.color</p:attrName>
                                        </p:attrNameLst>
                                      </p:cBhvr>
                                      <p:to>
                                        <a:srgbClr val="FF0000"/>
                                      </p:to>
                                    </p:animClr>
                                  </p:childTnLst>
                                </p:cTn>
                              </p:par>
                              <p:par>
                                <p:cTn id="175" presetID="3" presetClass="emph" presetSubtype="2" fill="hold" grpId="0" nodeType="withEffect">
                                  <p:stCondLst>
                                    <p:cond delay="0"/>
                                  </p:stCondLst>
                                  <p:childTnLst>
                                    <p:animClr clrSpc="rgb" dir="cw">
                                      <p:cBhvr override="childStyle">
                                        <p:cTn id="176" dur="10" fill="hold"/>
                                        <p:tgtEl>
                                          <p:spTgt spid="74"/>
                                        </p:tgtEl>
                                        <p:attrNameLst>
                                          <p:attrName>style.color</p:attrName>
                                        </p:attrNameLst>
                                      </p:cBhvr>
                                      <p:to>
                                        <a:srgbClr val="FF0000"/>
                                      </p:to>
                                    </p:animClr>
                                  </p:childTnLst>
                                </p:cTn>
                              </p:par>
                            </p:childTnLst>
                          </p:cTn>
                        </p:par>
                      </p:childTnLst>
                    </p:cTn>
                  </p:par>
                  <p:par>
                    <p:cTn id="177" fill="hold">
                      <p:stCondLst>
                        <p:cond delay="indefinite"/>
                      </p:stCondLst>
                      <p:childTnLst>
                        <p:par>
                          <p:cTn id="178" fill="hold">
                            <p:stCondLst>
                              <p:cond delay="0"/>
                            </p:stCondLst>
                            <p:childTnLst>
                              <p:par>
                                <p:cTn id="179" presetID="3" presetClass="emph" presetSubtype="2" fill="hold" nodeType="clickEffect">
                                  <p:stCondLst>
                                    <p:cond delay="0"/>
                                  </p:stCondLst>
                                  <p:childTnLst>
                                    <p:animClr clrSpc="rgb" dir="cw">
                                      <p:cBhvr override="childStyle">
                                        <p:cTn id="180" dur="10" fill="hold"/>
                                        <p:tgtEl>
                                          <p:spTgt spid="5">
                                            <p:txEl>
                                              <p:pRg st="13" end="13"/>
                                            </p:txEl>
                                          </p:spTgt>
                                        </p:tgtEl>
                                        <p:attrNameLst>
                                          <p:attrName>style.color</p:attrName>
                                        </p:attrNameLst>
                                      </p:cBhvr>
                                      <p:to>
                                        <a:srgbClr val="000000"/>
                                      </p:to>
                                    </p:animClr>
                                  </p:childTnLst>
                                </p:cTn>
                              </p:par>
                              <p:par>
                                <p:cTn id="181" presetID="3" presetClass="emph" presetSubtype="2" fill="hold" grpId="1" nodeType="withEffect">
                                  <p:stCondLst>
                                    <p:cond delay="0"/>
                                  </p:stCondLst>
                                  <p:childTnLst>
                                    <p:animClr clrSpc="rgb" dir="cw">
                                      <p:cBhvr override="childStyle">
                                        <p:cTn id="182" dur="10" fill="hold"/>
                                        <p:tgtEl>
                                          <p:spTgt spid="65"/>
                                        </p:tgtEl>
                                        <p:attrNameLst>
                                          <p:attrName>style.color</p:attrName>
                                        </p:attrNameLst>
                                      </p:cBhvr>
                                      <p:to>
                                        <a:srgbClr val="000000"/>
                                      </p:to>
                                    </p:animClr>
                                  </p:childTnLst>
                                </p:cTn>
                              </p:par>
                              <p:par>
                                <p:cTn id="183" presetID="3" presetClass="emph" presetSubtype="2" fill="hold" grpId="1" nodeType="withEffect">
                                  <p:stCondLst>
                                    <p:cond delay="0"/>
                                  </p:stCondLst>
                                  <p:childTnLst>
                                    <p:animClr clrSpc="rgb" dir="cw">
                                      <p:cBhvr override="childStyle">
                                        <p:cTn id="184" dur="10" fill="hold"/>
                                        <p:tgtEl>
                                          <p:spTgt spid="66"/>
                                        </p:tgtEl>
                                        <p:attrNameLst>
                                          <p:attrName>style.color</p:attrName>
                                        </p:attrNameLst>
                                      </p:cBhvr>
                                      <p:to>
                                        <a:srgbClr val="000000"/>
                                      </p:to>
                                    </p:animClr>
                                  </p:childTnLst>
                                </p:cTn>
                              </p:par>
                              <p:par>
                                <p:cTn id="185" presetID="3" presetClass="emph" presetSubtype="2" fill="hold" grpId="1" nodeType="withEffect">
                                  <p:stCondLst>
                                    <p:cond delay="0"/>
                                  </p:stCondLst>
                                  <p:childTnLst>
                                    <p:animClr clrSpc="rgb" dir="cw">
                                      <p:cBhvr override="childStyle">
                                        <p:cTn id="186" dur="10" fill="hold"/>
                                        <p:tgtEl>
                                          <p:spTgt spid="70"/>
                                        </p:tgtEl>
                                        <p:attrNameLst>
                                          <p:attrName>style.color</p:attrName>
                                        </p:attrNameLst>
                                      </p:cBhvr>
                                      <p:to>
                                        <a:srgbClr val="000000"/>
                                      </p:to>
                                    </p:animClr>
                                  </p:childTnLst>
                                </p:cTn>
                              </p:par>
                              <p:par>
                                <p:cTn id="187" presetID="3" presetClass="emph" presetSubtype="2" fill="hold" grpId="1" nodeType="withEffect">
                                  <p:stCondLst>
                                    <p:cond delay="0"/>
                                  </p:stCondLst>
                                  <p:childTnLst>
                                    <p:animClr clrSpc="rgb" dir="cw">
                                      <p:cBhvr override="childStyle">
                                        <p:cTn id="188" dur="10" fill="hold"/>
                                        <p:tgtEl>
                                          <p:spTgt spid="74"/>
                                        </p:tgtEl>
                                        <p:attrNameLst>
                                          <p:attrName>style.color</p:attrName>
                                        </p:attrNameLst>
                                      </p:cBhvr>
                                      <p:to>
                                        <a:srgbClr val="000000"/>
                                      </p:to>
                                    </p:animClr>
                                  </p:childTnLst>
                                </p:cTn>
                              </p:par>
                              <p:par>
                                <p:cTn id="189" presetID="3" presetClass="emph" presetSubtype="2" fill="hold" nodeType="withEffect">
                                  <p:stCondLst>
                                    <p:cond delay="0"/>
                                  </p:stCondLst>
                                  <p:childTnLst>
                                    <p:animClr clrSpc="rgb" dir="cw">
                                      <p:cBhvr override="childStyle">
                                        <p:cTn id="190" dur="10" fill="hold"/>
                                        <p:tgtEl>
                                          <p:spTgt spid="5">
                                            <p:txEl>
                                              <p:pRg st="14" end="14"/>
                                            </p:txEl>
                                          </p:spTgt>
                                        </p:tgtEl>
                                        <p:attrNameLst>
                                          <p:attrName>style.color</p:attrName>
                                        </p:attrNameLst>
                                      </p:cBhvr>
                                      <p:to>
                                        <a:srgbClr val="009972"/>
                                      </p:to>
                                    </p:animClr>
                                  </p:childTnLst>
                                </p:cTn>
                              </p:par>
                              <p:par>
                                <p:cTn id="191" presetID="3" presetClass="emph" presetSubtype="2" fill="hold" grpId="0" nodeType="withEffect">
                                  <p:stCondLst>
                                    <p:cond delay="0"/>
                                  </p:stCondLst>
                                  <p:childTnLst>
                                    <p:animClr clrSpc="rgb" dir="cw">
                                      <p:cBhvr override="childStyle">
                                        <p:cTn id="192" dur="10" fill="hold"/>
                                        <p:tgtEl>
                                          <p:spTgt spid="62"/>
                                        </p:tgtEl>
                                        <p:attrNameLst>
                                          <p:attrName>style.color</p:attrName>
                                        </p:attrNameLst>
                                      </p:cBhvr>
                                      <p:to>
                                        <a:srgbClr val="009972"/>
                                      </p:to>
                                    </p:animClr>
                                  </p:childTnLst>
                                </p:cTn>
                              </p:par>
                              <p:par>
                                <p:cTn id="193" presetID="3" presetClass="emph" presetSubtype="2" fill="hold" grpId="0" nodeType="withEffect">
                                  <p:stCondLst>
                                    <p:cond delay="0"/>
                                  </p:stCondLst>
                                  <p:childTnLst>
                                    <p:animClr clrSpc="rgb" dir="cw">
                                      <p:cBhvr override="childStyle">
                                        <p:cTn id="194" dur="10" fill="hold"/>
                                        <p:tgtEl>
                                          <p:spTgt spid="67"/>
                                        </p:tgtEl>
                                        <p:attrNameLst>
                                          <p:attrName>style.color</p:attrName>
                                        </p:attrNameLst>
                                      </p:cBhvr>
                                      <p:to>
                                        <a:srgbClr val="009972"/>
                                      </p:to>
                                    </p:animClr>
                                  </p:childTnLst>
                                </p:cTn>
                              </p:par>
                              <p:par>
                                <p:cTn id="195" presetID="3" presetClass="emph" presetSubtype="2" fill="hold" grpId="0" nodeType="withEffect">
                                  <p:stCondLst>
                                    <p:cond delay="0"/>
                                  </p:stCondLst>
                                  <p:childTnLst>
                                    <p:animClr clrSpc="rgb" dir="cw">
                                      <p:cBhvr override="childStyle">
                                        <p:cTn id="196" dur="10" fill="hold"/>
                                        <p:tgtEl>
                                          <p:spTgt spid="71"/>
                                        </p:tgtEl>
                                        <p:attrNameLst>
                                          <p:attrName>style.color</p:attrName>
                                        </p:attrNameLst>
                                      </p:cBhvr>
                                      <p:to>
                                        <a:srgbClr val="009972"/>
                                      </p:to>
                                    </p:animClr>
                                  </p:childTnLst>
                                </p:cTn>
                              </p:par>
                              <p:par>
                                <p:cTn id="197" presetID="3" presetClass="emph" presetSubtype="2" fill="hold" grpId="0" nodeType="withEffect">
                                  <p:stCondLst>
                                    <p:cond delay="0"/>
                                  </p:stCondLst>
                                  <p:childTnLst>
                                    <p:animClr clrSpc="rgb" dir="cw">
                                      <p:cBhvr override="childStyle">
                                        <p:cTn id="198" dur="10" fill="hold"/>
                                        <p:tgtEl>
                                          <p:spTgt spid="75"/>
                                        </p:tgtEl>
                                        <p:attrNameLst>
                                          <p:attrName>style.color</p:attrName>
                                        </p:attrNameLst>
                                      </p:cBhvr>
                                      <p:to>
                                        <a:srgbClr val="009972"/>
                                      </p:to>
                                    </p:animClr>
                                  </p:childTnLst>
                                </p:cTn>
                              </p:par>
                            </p:childTnLst>
                          </p:cTn>
                        </p:par>
                      </p:childTnLst>
                    </p:cTn>
                  </p:par>
                  <p:par>
                    <p:cTn id="199" fill="hold">
                      <p:stCondLst>
                        <p:cond delay="indefinite"/>
                      </p:stCondLst>
                      <p:childTnLst>
                        <p:par>
                          <p:cTn id="200" fill="hold">
                            <p:stCondLst>
                              <p:cond delay="0"/>
                            </p:stCondLst>
                            <p:childTnLst>
                              <p:par>
                                <p:cTn id="201" presetID="3" presetClass="emph" presetSubtype="2" fill="hold" nodeType="clickEffect">
                                  <p:stCondLst>
                                    <p:cond delay="0"/>
                                  </p:stCondLst>
                                  <p:childTnLst>
                                    <p:animClr clrSpc="rgb" dir="cw">
                                      <p:cBhvr override="childStyle">
                                        <p:cTn id="202" dur="10" fill="hold"/>
                                        <p:tgtEl>
                                          <p:spTgt spid="5">
                                            <p:txEl>
                                              <p:pRg st="14" end="14"/>
                                            </p:txEl>
                                          </p:spTgt>
                                        </p:tgtEl>
                                        <p:attrNameLst>
                                          <p:attrName>style.color</p:attrName>
                                        </p:attrNameLst>
                                      </p:cBhvr>
                                      <p:to>
                                        <a:srgbClr val="000000"/>
                                      </p:to>
                                    </p:animClr>
                                  </p:childTnLst>
                                </p:cTn>
                              </p:par>
                              <p:par>
                                <p:cTn id="203" presetID="3" presetClass="emph" presetSubtype="2" fill="hold" grpId="1" nodeType="withEffect">
                                  <p:stCondLst>
                                    <p:cond delay="0"/>
                                  </p:stCondLst>
                                  <p:childTnLst>
                                    <p:animClr clrSpc="rgb" dir="cw">
                                      <p:cBhvr override="childStyle">
                                        <p:cTn id="204" dur="10" fill="hold"/>
                                        <p:tgtEl>
                                          <p:spTgt spid="62"/>
                                        </p:tgtEl>
                                        <p:attrNameLst>
                                          <p:attrName>style.color</p:attrName>
                                        </p:attrNameLst>
                                      </p:cBhvr>
                                      <p:to>
                                        <a:srgbClr val="000000"/>
                                      </p:to>
                                    </p:animClr>
                                  </p:childTnLst>
                                </p:cTn>
                              </p:par>
                              <p:par>
                                <p:cTn id="205" presetID="3" presetClass="emph" presetSubtype="2" fill="hold" grpId="1" nodeType="withEffect">
                                  <p:stCondLst>
                                    <p:cond delay="0"/>
                                  </p:stCondLst>
                                  <p:childTnLst>
                                    <p:animClr clrSpc="rgb" dir="cw">
                                      <p:cBhvr override="childStyle">
                                        <p:cTn id="206" dur="10" fill="hold"/>
                                        <p:tgtEl>
                                          <p:spTgt spid="67"/>
                                        </p:tgtEl>
                                        <p:attrNameLst>
                                          <p:attrName>style.color</p:attrName>
                                        </p:attrNameLst>
                                      </p:cBhvr>
                                      <p:to>
                                        <a:srgbClr val="000000"/>
                                      </p:to>
                                    </p:animClr>
                                  </p:childTnLst>
                                </p:cTn>
                              </p:par>
                              <p:par>
                                <p:cTn id="207" presetID="3" presetClass="emph" presetSubtype="2" fill="hold" grpId="1" nodeType="withEffect">
                                  <p:stCondLst>
                                    <p:cond delay="0"/>
                                  </p:stCondLst>
                                  <p:childTnLst>
                                    <p:animClr clrSpc="rgb" dir="cw">
                                      <p:cBhvr override="childStyle">
                                        <p:cTn id="208" dur="10" fill="hold"/>
                                        <p:tgtEl>
                                          <p:spTgt spid="71"/>
                                        </p:tgtEl>
                                        <p:attrNameLst>
                                          <p:attrName>style.color</p:attrName>
                                        </p:attrNameLst>
                                      </p:cBhvr>
                                      <p:to>
                                        <a:srgbClr val="000000"/>
                                      </p:to>
                                    </p:animClr>
                                  </p:childTnLst>
                                </p:cTn>
                              </p:par>
                              <p:par>
                                <p:cTn id="209" presetID="3" presetClass="emph" presetSubtype="2" fill="hold" grpId="1" nodeType="withEffect">
                                  <p:stCondLst>
                                    <p:cond delay="0"/>
                                  </p:stCondLst>
                                  <p:childTnLst>
                                    <p:animClr clrSpc="rgb" dir="cw">
                                      <p:cBhvr override="childStyle">
                                        <p:cTn id="210" dur="10" fill="hold"/>
                                        <p:tgtEl>
                                          <p:spTgt spid="75"/>
                                        </p:tgtEl>
                                        <p:attrNameLst>
                                          <p:attrName>style.color</p:attrName>
                                        </p:attrNameLst>
                                      </p:cBhvr>
                                      <p:to>
                                        <a:srgbClr val="000000"/>
                                      </p:to>
                                    </p:animClr>
                                  </p:childTnLst>
                                </p:cTn>
                              </p:par>
                              <p:par>
                                <p:cTn id="211" presetID="3" presetClass="emph" presetSubtype="2" fill="hold" nodeType="withEffect">
                                  <p:stCondLst>
                                    <p:cond delay="0"/>
                                  </p:stCondLst>
                                  <p:childTnLst>
                                    <p:animClr clrSpc="rgb" dir="cw">
                                      <p:cBhvr override="childStyle">
                                        <p:cTn id="212" dur="10" fill="hold"/>
                                        <p:tgtEl>
                                          <p:spTgt spid="5">
                                            <p:txEl>
                                              <p:pRg st="15" end="15"/>
                                            </p:txEl>
                                          </p:spTgt>
                                        </p:tgtEl>
                                        <p:attrNameLst>
                                          <p:attrName>style.color</p:attrName>
                                        </p:attrNameLst>
                                      </p:cBhvr>
                                      <p:to>
                                        <a:srgbClr val="FFC000"/>
                                      </p:to>
                                    </p:animClr>
                                  </p:childTnLst>
                                </p:cTn>
                              </p:par>
                              <p:par>
                                <p:cTn id="213" presetID="3" presetClass="emph" presetSubtype="2" fill="hold" grpId="0" nodeType="withEffect">
                                  <p:stCondLst>
                                    <p:cond delay="0"/>
                                  </p:stCondLst>
                                  <p:childTnLst>
                                    <p:animClr clrSpc="rgb" dir="cw">
                                      <p:cBhvr override="childStyle">
                                        <p:cTn id="214" dur="10" fill="hold"/>
                                        <p:tgtEl>
                                          <p:spTgt spid="63"/>
                                        </p:tgtEl>
                                        <p:attrNameLst>
                                          <p:attrName>style.color</p:attrName>
                                        </p:attrNameLst>
                                      </p:cBhvr>
                                      <p:to>
                                        <a:srgbClr val="FFC000"/>
                                      </p:to>
                                    </p:animClr>
                                  </p:childTnLst>
                                </p:cTn>
                              </p:par>
                              <p:par>
                                <p:cTn id="215" presetID="3" presetClass="emph" presetSubtype="2" fill="hold" grpId="0" nodeType="withEffect">
                                  <p:stCondLst>
                                    <p:cond delay="0"/>
                                  </p:stCondLst>
                                  <p:childTnLst>
                                    <p:animClr clrSpc="rgb" dir="cw">
                                      <p:cBhvr override="childStyle">
                                        <p:cTn id="216" dur="10" fill="hold"/>
                                        <p:tgtEl>
                                          <p:spTgt spid="68"/>
                                        </p:tgtEl>
                                        <p:attrNameLst>
                                          <p:attrName>style.color</p:attrName>
                                        </p:attrNameLst>
                                      </p:cBhvr>
                                      <p:to>
                                        <a:srgbClr val="FFC000"/>
                                      </p:to>
                                    </p:animClr>
                                  </p:childTnLst>
                                </p:cTn>
                              </p:par>
                              <p:par>
                                <p:cTn id="217" presetID="3" presetClass="emph" presetSubtype="2" fill="hold" grpId="0" nodeType="withEffect">
                                  <p:stCondLst>
                                    <p:cond delay="0"/>
                                  </p:stCondLst>
                                  <p:childTnLst>
                                    <p:animClr clrSpc="rgb" dir="cw">
                                      <p:cBhvr override="childStyle">
                                        <p:cTn id="218" dur="10" fill="hold"/>
                                        <p:tgtEl>
                                          <p:spTgt spid="72"/>
                                        </p:tgtEl>
                                        <p:attrNameLst>
                                          <p:attrName>style.color</p:attrName>
                                        </p:attrNameLst>
                                      </p:cBhvr>
                                      <p:to>
                                        <a:srgbClr val="FFC000"/>
                                      </p:to>
                                    </p:animClr>
                                  </p:childTnLst>
                                </p:cTn>
                              </p:par>
                              <p:par>
                                <p:cTn id="219" presetID="3" presetClass="emph" presetSubtype="2" fill="hold" grpId="0" nodeType="withEffect">
                                  <p:stCondLst>
                                    <p:cond delay="0"/>
                                  </p:stCondLst>
                                  <p:childTnLst>
                                    <p:animClr clrSpc="rgb" dir="cw">
                                      <p:cBhvr override="childStyle">
                                        <p:cTn id="220" dur="10" fill="hold"/>
                                        <p:tgtEl>
                                          <p:spTgt spid="76"/>
                                        </p:tgtEl>
                                        <p:attrNameLst>
                                          <p:attrName>style.color</p:attrName>
                                        </p:attrNameLst>
                                      </p:cBhvr>
                                      <p:to>
                                        <a:srgbClr val="FFC000"/>
                                      </p:to>
                                    </p:animClr>
                                  </p:childTnLst>
                                </p:cTn>
                              </p:par>
                            </p:childTnLst>
                          </p:cTn>
                        </p:par>
                      </p:childTnLst>
                    </p:cTn>
                  </p:par>
                  <p:par>
                    <p:cTn id="221" fill="hold">
                      <p:stCondLst>
                        <p:cond delay="indefinite"/>
                      </p:stCondLst>
                      <p:childTnLst>
                        <p:par>
                          <p:cTn id="222" fill="hold">
                            <p:stCondLst>
                              <p:cond delay="0"/>
                            </p:stCondLst>
                            <p:childTnLst>
                              <p:par>
                                <p:cTn id="223" presetID="3" presetClass="emph" presetSubtype="2" fill="hold" nodeType="clickEffect">
                                  <p:stCondLst>
                                    <p:cond delay="0"/>
                                  </p:stCondLst>
                                  <p:childTnLst>
                                    <p:animClr clrSpc="rgb" dir="cw">
                                      <p:cBhvr override="childStyle">
                                        <p:cTn id="224" dur="10" fill="hold"/>
                                        <p:tgtEl>
                                          <p:spTgt spid="5">
                                            <p:txEl>
                                              <p:pRg st="15" end="15"/>
                                            </p:txEl>
                                          </p:spTgt>
                                        </p:tgtEl>
                                        <p:attrNameLst>
                                          <p:attrName>style.color</p:attrName>
                                        </p:attrNameLst>
                                      </p:cBhvr>
                                      <p:to>
                                        <a:srgbClr val="000000"/>
                                      </p:to>
                                    </p:animClr>
                                  </p:childTnLst>
                                </p:cTn>
                              </p:par>
                              <p:par>
                                <p:cTn id="225" presetID="3" presetClass="emph" presetSubtype="2" fill="hold" grpId="1" nodeType="withEffect">
                                  <p:stCondLst>
                                    <p:cond delay="0"/>
                                  </p:stCondLst>
                                  <p:childTnLst>
                                    <p:animClr clrSpc="rgb" dir="cw">
                                      <p:cBhvr override="childStyle">
                                        <p:cTn id="226" dur="10" fill="hold"/>
                                        <p:tgtEl>
                                          <p:spTgt spid="63"/>
                                        </p:tgtEl>
                                        <p:attrNameLst>
                                          <p:attrName>style.color</p:attrName>
                                        </p:attrNameLst>
                                      </p:cBhvr>
                                      <p:to>
                                        <a:srgbClr val="000000"/>
                                      </p:to>
                                    </p:animClr>
                                  </p:childTnLst>
                                </p:cTn>
                              </p:par>
                              <p:par>
                                <p:cTn id="227" presetID="3" presetClass="emph" presetSubtype="2" fill="hold" grpId="1" nodeType="withEffect">
                                  <p:stCondLst>
                                    <p:cond delay="0"/>
                                  </p:stCondLst>
                                  <p:childTnLst>
                                    <p:animClr clrSpc="rgb" dir="cw">
                                      <p:cBhvr override="childStyle">
                                        <p:cTn id="228" dur="10" fill="hold"/>
                                        <p:tgtEl>
                                          <p:spTgt spid="68"/>
                                        </p:tgtEl>
                                        <p:attrNameLst>
                                          <p:attrName>style.color</p:attrName>
                                        </p:attrNameLst>
                                      </p:cBhvr>
                                      <p:to>
                                        <a:srgbClr val="000000"/>
                                      </p:to>
                                    </p:animClr>
                                  </p:childTnLst>
                                </p:cTn>
                              </p:par>
                              <p:par>
                                <p:cTn id="229" presetID="3" presetClass="emph" presetSubtype="2" fill="hold" grpId="1" nodeType="withEffect">
                                  <p:stCondLst>
                                    <p:cond delay="0"/>
                                  </p:stCondLst>
                                  <p:childTnLst>
                                    <p:animClr clrSpc="rgb" dir="cw">
                                      <p:cBhvr override="childStyle">
                                        <p:cTn id="230" dur="10" fill="hold"/>
                                        <p:tgtEl>
                                          <p:spTgt spid="72"/>
                                        </p:tgtEl>
                                        <p:attrNameLst>
                                          <p:attrName>style.color</p:attrName>
                                        </p:attrNameLst>
                                      </p:cBhvr>
                                      <p:to>
                                        <a:srgbClr val="000000"/>
                                      </p:to>
                                    </p:animClr>
                                  </p:childTnLst>
                                </p:cTn>
                              </p:par>
                              <p:par>
                                <p:cTn id="231" presetID="3" presetClass="emph" presetSubtype="2" fill="hold" grpId="1" nodeType="withEffect">
                                  <p:stCondLst>
                                    <p:cond delay="0"/>
                                  </p:stCondLst>
                                  <p:childTnLst>
                                    <p:animClr clrSpc="rgb" dir="cw">
                                      <p:cBhvr override="childStyle">
                                        <p:cTn id="232" dur="10" fill="hold"/>
                                        <p:tgtEl>
                                          <p:spTgt spid="76"/>
                                        </p:tgtEl>
                                        <p:attrNameLst>
                                          <p:attrName>style.color</p:attrName>
                                        </p:attrNameLst>
                                      </p:cBhvr>
                                      <p:to>
                                        <a:srgbClr val="000000"/>
                                      </p:to>
                                    </p:animClr>
                                  </p:childTnLst>
                                </p:cTn>
                              </p:par>
                              <p:par>
                                <p:cTn id="233" presetID="3" presetClass="emph" presetSubtype="2" fill="hold" nodeType="withEffect">
                                  <p:stCondLst>
                                    <p:cond delay="0"/>
                                  </p:stCondLst>
                                  <p:childTnLst>
                                    <p:animClr clrSpc="rgb" dir="cw">
                                      <p:cBhvr override="childStyle">
                                        <p:cTn id="234" dur="10" fill="hold"/>
                                        <p:tgtEl>
                                          <p:spTgt spid="5">
                                            <p:txEl>
                                              <p:pRg st="16" end="16"/>
                                            </p:txEl>
                                          </p:spTgt>
                                        </p:tgtEl>
                                        <p:attrNameLst>
                                          <p:attrName>style.color</p:attrName>
                                        </p:attrNameLst>
                                      </p:cBhvr>
                                      <p:to>
                                        <a:schemeClr val="accent2"/>
                                      </p:to>
                                    </p:animClr>
                                  </p:childTnLst>
                                </p:cTn>
                              </p:par>
                              <p:par>
                                <p:cTn id="235" presetID="3" presetClass="emph" presetSubtype="2" fill="hold" grpId="2" nodeType="withEffect">
                                  <p:stCondLst>
                                    <p:cond delay="0"/>
                                  </p:stCondLst>
                                  <p:childTnLst>
                                    <p:animClr clrSpc="rgb" dir="cw">
                                      <p:cBhvr override="childStyle">
                                        <p:cTn id="236" dur="10" fill="hold"/>
                                        <p:tgtEl>
                                          <p:spTgt spid="57"/>
                                        </p:tgtEl>
                                        <p:attrNameLst>
                                          <p:attrName>style.color</p:attrName>
                                        </p:attrNameLst>
                                      </p:cBhvr>
                                      <p:to>
                                        <a:schemeClr val="accent2"/>
                                      </p:to>
                                    </p:animClr>
                                  </p:childTnLst>
                                </p:cTn>
                              </p:par>
                              <p:par>
                                <p:cTn id="237" presetID="3" presetClass="emph" presetSubtype="2" fill="hold" grpId="2" nodeType="withEffect">
                                  <p:stCondLst>
                                    <p:cond delay="0"/>
                                  </p:stCondLst>
                                  <p:childTnLst>
                                    <p:animClr clrSpc="rgb" dir="cw">
                                      <p:cBhvr override="childStyle">
                                        <p:cTn id="238" dur="10" fill="hold"/>
                                        <p:tgtEl>
                                          <p:spTgt spid="66"/>
                                        </p:tgtEl>
                                        <p:attrNameLst>
                                          <p:attrName>style.color</p:attrName>
                                        </p:attrNameLst>
                                      </p:cBhvr>
                                      <p:to>
                                        <a:schemeClr val="accent2"/>
                                      </p:to>
                                    </p:animClr>
                                  </p:childTnLst>
                                </p:cTn>
                              </p:par>
                              <p:par>
                                <p:cTn id="239" presetID="3" presetClass="emph" presetSubtype="2" fill="hold" grpId="2" nodeType="withEffect">
                                  <p:stCondLst>
                                    <p:cond delay="0"/>
                                  </p:stCondLst>
                                  <p:childTnLst>
                                    <p:animClr clrSpc="rgb" dir="cw">
                                      <p:cBhvr override="childStyle">
                                        <p:cTn id="240" dur="10" fill="hold"/>
                                        <p:tgtEl>
                                          <p:spTgt spid="71"/>
                                        </p:tgtEl>
                                        <p:attrNameLst>
                                          <p:attrName>style.color</p:attrName>
                                        </p:attrNameLst>
                                      </p:cBhvr>
                                      <p:to>
                                        <a:schemeClr val="accent2"/>
                                      </p:to>
                                    </p:animClr>
                                  </p:childTnLst>
                                </p:cTn>
                              </p:par>
                              <p:par>
                                <p:cTn id="241" presetID="3" presetClass="emph" presetSubtype="2" fill="hold" grpId="2" nodeType="withEffect">
                                  <p:stCondLst>
                                    <p:cond delay="0"/>
                                  </p:stCondLst>
                                  <p:childTnLst>
                                    <p:animClr clrSpc="rgb" dir="cw">
                                      <p:cBhvr override="childStyle">
                                        <p:cTn id="242" dur="10" fill="hold"/>
                                        <p:tgtEl>
                                          <p:spTgt spid="76"/>
                                        </p:tgtEl>
                                        <p:attrNameLst>
                                          <p:attrName>style.color</p:attrName>
                                        </p:attrNameLst>
                                      </p:cBhvr>
                                      <p:to>
                                        <a:schemeClr val="accent2"/>
                                      </p:to>
                                    </p:animClr>
                                  </p:childTnLst>
                                </p:cTn>
                              </p:par>
                            </p:childTnLst>
                          </p:cTn>
                        </p:par>
                      </p:childTnLst>
                    </p:cTn>
                  </p:par>
                  <p:par>
                    <p:cTn id="243" fill="hold">
                      <p:stCondLst>
                        <p:cond delay="indefinite"/>
                      </p:stCondLst>
                      <p:childTnLst>
                        <p:par>
                          <p:cTn id="244" fill="hold">
                            <p:stCondLst>
                              <p:cond delay="0"/>
                            </p:stCondLst>
                            <p:childTnLst>
                              <p:par>
                                <p:cTn id="245" presetID="3" presetClass="emph" presetSubtype="2" fill="hold" nodeType="clickEffect">
                                  <p:stCondLst>
                                    <p:cond delay="0"/>
                                  </p:stCondLst>
                                  <p:childTnLst>
                                    <p:animClr clrSpc="rgb" dir="cw">
                                      <p:cBhvr override="childStyle">
                                        <p:cTn id="246" dur="10" fill="hold"/>
                                        <p:tgtEl>
                                          <p:spTgt spid="5">
                                            <p:txEl>
                                              <p:pRg st="16" end="16"/>
                                            </p:txEl>
                                          </p:spTgt>
                                        </p:tgtEl>
                                        <p:attrNameLst>
                                          <p:attrName>style.color</p:attrName>
                                        </p:attrNameLst>
                                      </p:cBhvr>
                                      <p:to>
                                        <a:srgbClr val="000000"/>
                                      </p:to>
                                    </p:animClr>
                                  </p:childTnLst>
                                </p:cTn>
                              </p:par>
                              <p:par>
                                <p:cTn id="247" presetID="3" presetClass="emph" presetSubtype="2" fill="hold" grpId="3" nodeType="withEffect">
                                  <p:stCondLst>
                                    <p:cond delay="0"/>
                                  </p:stCondLst>
                                  <p:childTnLst>
                                    <p:animClr clrSpc="rgb" dir="cw">
                                      <p:cBhvr override="childStyle">
                                        <p:cTn id="248" dur="10" fill="hold"/>
                                        <p:tgtEl>
                                          <p:spTgt spid="57"/>
                                        </p:tgtEl>
                                        <p:attrNameLst>
                                          <p:attrName>style.color</p:attrName>
                                        </p:attrNameLst>
                                      </p:cBhvr>
                                      <p:to>
                                        <a:srgbClr val="000000"/>
                                      </p:to>
                                    </p:animClr>
                                  </p:childTnLst>
                                </p:cTn>
                              </p:par>
                              <p:par>
                                <p:cTn id="249" presetID="3" presetClass="emph" presetSubtype="2" fill="hold" grpId="3" nodeType="withEffect">
                                  <p:stCondLst>
                                    <p:cond delay="0"/>
                                  </p:stCondLst>
                                  <p:childTnLst>
                                    <p:animClr clrSpc="rgb" dir="cw">
                                      <p:cBhvr override="childStyle">
                                        <p:cTn id="250" dur="10" fill="hold"/>
                                        <p:tgtEl>
                                          <p:spTgt spid="66"/>
                                        </p:tgtEl>
                                        <p:attrNameLst>
                                          <p:attrName>style.color</p:attrName>
                                        </p:attrNameLst>
                                      </p:cBhvr>
                                      <p:to>
                                        <a:srgbClr val="000000"/>
                                      </p:to>
                                    </p:animClr>
                                  </p:childTnLst>
                                </p:cTn>
                              </p:par>
                              <p:par>
                                <p:cTn id="251" presetID="3" presetClass="emph" presetSubtype="2" fill="hold" grpId="3" nodeType="withEffect">
                                  <p:stCondLst>
                                    <p:cond delay="0"/>
                                  </p:stCondLst>
                                  <p:childTnLst>
                                    <p:animClr clrSpc="rgb" dir="cw">
                                      <p:cBhvr override="childStyle">
                                        <p:cTn id="252" dur="10" fill="hold"/>
                                        <p:tgtEl>
                                          <p:spTgt spid="71"/>
                                        </p:tgtEl>
                                        <p:attrNameLst>
                                          <p:attrName>style.color</p:attrName>
                                        </p:attrNameLst>
                                      </p:cBhvr>
                                      <p:to>
                                        <a:srgbClr val="000000"/>
                                      </p:to>
                                    </p:animClr>
                                  </p:childTnLst>
                                </p:cTn>
                              </p:par>
                              <p:par>
                                <p:cTn id="253" presetID="3" presetClass="emph" presetSubtype="2" fill="hold" grpId="3" nodeType="withEffect">
                                  <p:stCondLst>
                                    <p:cond delay="0"/>
                                  </p:stCondLst>
                                  <p:childTnLst>
                                    <p:animClr clrSpc="rgb" dir="cw">
                                      <p:cBhvr override="childStyle">
                                        <p:cTn id="254" dur="10" fill="hold"/>
                                        <p:tgtEl>
                                          <p:spTgt spid="76"/>
                                        </p:tgtEl>
                                        <p:attrNameLst>
                                          <p:attrName>style.color</p:attrName>
                                        </p:attrNameLst>
                                      </p:cBhvr>
                                      <p:to>
                                        <a:srgbClr val="000000"/>
                                      </p:to>
                                    </p:animClr>
                                  </p:childTnLst>
                                </p:cTn>
                              </p:par>
                              <p:par>
                                <p:cTn id="255" presetID="3" presetClass="emph" presetSubtype="2" fill="hold" nodeType="withEffect">
                                  <p:stCondLst>
                                    <p:cond delay="0"/>
                                  </p:stCondLst>
                                  <p:childTnLst>
                                    <p:animClr clrSpc="rgb" dir="cw">
                                      <p:cBhvr override="childStyle">
                                        <p:cTn id="256" dur="10" fill="hold"/>
                                        <p:tgtEl>
                                          <p:spTgt spid="5">
                                            <p:txEl>
                                              <p:pRg st="17" end="17"/>
                                            </p:txEl>
                                          </p:spTgt>
                                        </p:tgtEl>
                                        <p:attrNameLst>
                                          <p:attrName>style.color</p:attrName>
                                        </p:attrNameLst>
                                      </p:cBhvr>
                                      <p:to>
                                        <a:srgbClr val="FF0000"/>
                                      </p:to>
                                    </p:animClr>
                                  </p:childTnLst>
                                </p:cTn>
                              </p:par>
                              <p:par>
                                <p:cTn id="257" presetID="3" presetClass="emph" presetSubtype="2" fill="hold" grpId="2" nodeType="withEffect">
                                  <p:stCondLst>
                                    <p:cond delay="0"/>
                                  </p:stCondLst>
                                  <p:childTnLst>
                                    <p:animClr clrSpc="rgb" dir="cw">
                                      <p:cBhvr override="childStyle">
                                        <p:cTn id="258" dur="10" fill="hold"/>
                                        <p:tgtEl>
                                          <p:spTgt spid="73"/>
                                        </p:tgtEl>
                                        <p:attrNameLst>
                                          <p:attrName>style.color</p:attrName>
                                        </p:attrNameLst>
                                      </p:cBhvr>
                                      <p:to>
                                        <a:srgbClr val="FF0000"/>
                                      </p:to>
                                    </p:animClr>
                                  </p:childTnLst>
                                </p:cTn>
                              </p:par>
                              <p:par>
                                <p:cTn id="259" presetID="3" presetClass="emph" presetSubtype="2" fill="hold" grpId="2" nodeType="withEffect">
                                  <p:stCondLst>
                                    <p:cond delay="0"/>
                                  </p:stCondLst>
                                  <p:childTnLst>
                                    <p:animClr clrSpc="rgb" dir="cw">
                                      <p:cBhvr override="childStyle">
                                        <p:cTn id="260" dur="10" fill="hold"/>
                                        <p:tgtEl>
                                          <p:spTgt spid="65"/>
                                        </p:tgtEl>
                                        <p:attrNameLst>
                                          <p:attrName>style.color</p:attrName>
                                        </p:attrNameLst>
                                      </p:cBhvr>
                                      <p:to>
                                        <a:srgbClr val="FF0000"/>
                                      </p:to>
                                    </p:animClr>
                                  </p:childTnLst>
                                </p:cTn>
                              </p:par>
                              <p:par>
                                <p:cTn id="261" presetID="3" presetClass="emph" presetSubtype="2" fill="hold" grpId="2" nodeType="withEffect">
                                  <p:stCondLst>
                                    <p:cond delay="0"/>
                                  </p:stCondLst>
                                  <p:childTnLst>
                                    <p:animClr clrSpc="rgb" dir="cw">
                                      <p:cBhvr override="childStyle">
                                        <p:cTn id="262" dur="10" fill="hold"/>
                                        <p:tgtEl>
                                          <p:spTgt spid="67"/>
                                        </p:tgtEl>
                                        <p:attrNameLst>
                                          <p:attrName>style.color</p:attrName>
                                        </p:attrNameLst>
                                      </p:cBhvr>
                                      <p:to>
                                        <a:srgbClr val="FF0000"/>
                                      </p:to>
                                    </p:animClr>
                                  </p:childTnLst>
                                </p:cTn>
                              </p:par>
                              <p:par>
                                <p:cTn id="263" presetID="3" presetClass="emph" presetSubtype="2" fill="hold" grpId="2" nodeType="withEffect">
                                  <p:stCondLst>
                                    <p:cond delay="0"/>
                                  </p:stCondLst>
                                  <p:childTnLst>
                                    <p:animClr clrSpc="rgb" dir="cw">
                                      <p:cBhvr override="childStyle">
                                        <p:cTn id="264" dur="10" fill="hold"/>
                                        <p:tgtEl>
                                          <p:spTgt spid="72"/>
                                        </p:tgtEl>
                                        <p:attrNameLst>
                                          <p:attrName>style.color</p:attrName>
                                        </p:attrNameLst>
                                      </p:cBhvr>
                                      <p:to>
                                        <a:srgbClr val="FF0000"/>
                                      </p:to>
                                    </p:animClr>
                                  </p:childTnLst>
                                </p:cTn>
                              </p:par>
                            </p:childTnLst>
                          </p:cTn>
                        </p:par>
                      </p:childTnLst>
                    </p:cTn>
                  </p:par>
                  <p:par>
                    <p:cTn id="265" fill="hold">
                      <p:stCondLst>
                        <p:cond delay="indefinite"/>
                      </p:stCondLst>
                      <p:childTnLst>
                        <p:par>
                          <p:cTn id="266" fill="hold">
                            <p:stCondLst>
                              <p:cond delay="0"/>
                            </p:stCondLst>
                            <p:childTnLst>
                              <p:par>
                                <p:cTn id="267" presetID="3" presetClass="emph" presetSubtype="2" fill="hold" nodeType="clickEffect">
                                  <p:stCondLst>
                                    <p:cond delay="0"/>
                                  </p:stCondLst>
                                  <p:childTnLst>
                                    <p:animClr clrSpc="rgb" dir="cw">
                                      <p:cBhvr override="childStyle">
                                        <p:cTn id="268" dur="10" fill="hold"/>
                                        <p:tgtEl>
                                          <p:spTgt spid="5">
                                            <p:txEl>
                                              <p:pRg st="17" end="17"/>
                                            </p:txEl>
                                          </p:spTgt>
                                        </p:tgtEl>
                                        <p:attrNameLst>
                                          <p:attrName>style.color</p:attrName>
                                        </p:attrNameLst>
                                      </p:cBhvr>
                                      <p:to>
                                        <a:srgbClr val="000000"/>
                                      </p:to>
                                    </p:animClr>
                                  </p:childTnLst>
                                </p:cTn>
                              </p:par>
                              <p:par>
                                <p:cTn id="269" presetID="3" presetClass="emph" presetSubtype="2" fill="hold" grpId="3" nodeType="withEffect">
                                  <p:stCondLst>
                                    <p:cond delay="0"/>
                                  </p:stCondLst>
                                  <p:childTnLst>
                                    <p:animClr clrSpc="rgb" dir="cw">
                                      <p:cBhvr override="childStyle">
                                        <p:cTn id="270" dur="10" fill="hold"/>
                                        <p:tgtEl>
                                          <p:spTgt spid="73"/>
                                        </p:tgtEl>
                                        <p:attrNameLst>
                                          <p:attrName>style.color</p:attrName>
                                        </p:attrNameLst>
                                      </p:cBhvr>
                                      <p:to>
                                        <a:srgbClr val="000000"/>
                                      </p:to>
                                    </p:animClr>
                                  </p:childTnLst>
                                </p:cTn>
                              </p:par>
                              <p:par>
                                <p:cTn id="271" presetID="3" presetClass="emph" presetSubtype="2" fill="hold" grpId="3" nodeType="withEffect">
                                  <p:stCondLst>
                                    <p:cond delay="0"/>
                                  </p:stCondLst>
                                  <p:childTnLst>
                                    <p:animClr clrSpc="rgb" dir="cw">
                                      <p:cBhvr override="childStyle">
                                        <p:cTn id="272" dur="10" fill="hold"/>
                                        <p:tgtEl>
                                          <p:spTgt spid="65"/>
                                        </p:tgtEl>
                                        <p:attrNameLst>
                                          <p:attrName>style.color</p:attrName>
                                        </p:attrNameLst>
                                      </p:cBhvr>
                                      <p:to>
                                        <a:srgbClr val="000000"/>
                                      </p:to>
                                    </p:animClr>
                                  </p:childTnLst>
                                </p:cTn>
                              </p:par>
                              <p:par>
                                <p:cTn id="273" presetID="3" presetClass="emph" presetSubtype="2" fill="hold" grpId="3" nodeType="withEffect">
                                  <p:stCondLst>
                                    <p:cond delay="0"/>
                                  </p:stCondLst>
                                  <p:childTnLst>
                                    <p:animClr clrSpc="rgb" dir="cw">
                                      <p:cBhvr override="childStyle">
                                        <p:cTn id="274" dur="10" fill="hold"/>
                                        <p:tgtEl>
                                          <p:spTgt spid="67"/>
                                        </p:tgtEl>
                                        <p:attrNameLst>
                                          <p:attrName>style.color</p:attrName>
                                        </p:attrNameLst>
                                      </p:cBhvr>
                                      <p:to>
                                        <a:srgbClr val="000000"/>
                                      </p:to>
                                    </p:animClr>
                                  </p:childTnLst>
                                </p:cTn>
                              </p:par>
                              <p:par>
                                <p:cTn id="275" presetID="3" presetClass="emph" presetSubtype="2" fill="hold" grpId="3" nodeType="withEffect">
                                  <p:stCondLst>
                                    <p:cond delay="0"/>
                                  </p:stCondLst>
                                  <p:childTnLst>
                                    <p:animClr clrSpc="rgb" dir="cw">
                                      <p:cBhvr override="childStyle">
                                        <p:cTn id="276" dur="10" fill="hold"/>
                                        <p:tgtEl>
                                          <p:spTgt spid="72"/>
                                        </p:tgtEl>
                                        <p:attrNameLst>
                                          <p:attrName>style.color</p:attrName>
                                        </p:attrNameLst>
                                      </p:cBhvr>
                                      <p:to>
                                        <a:srgbClr val="000000"/>
                                      </p:to>
                                    </p:animClr>
                                  </p:childTnLst>
                                </p:cTn>
                              </p:par>
                              <p:par>
                                <p:cTn id="277" presetID="3" presetClass="emph" presetSubtype="2" fill="hold" nodeType="withEffect">
                                  <p:stCondLst>
                                    <p:cond delay="0"/>
                                  </p:stCondLst>
                                  <p:childTnLst>
                                    <p:animClr clrSpc="rgb" dir="cw">
                                      <p:cBhvr override="childStyle">
                                        <p:cTn id="278" dur="10" fill="hold"/>
                                        <p:tgtEl>
                                          <p:spTgt spid="5">
                                            <p:txEl>
                                              <p:pRg st="18" end="18"/>
                                            </p:txEl>
                                          </p:spTgt>
                                        </p:tgtEl>
                                        <p:attrNameLst>
                                          <p:attrName>style.color</p:attrName>
                                        </p:attrNameLst>
                                      </p:cBhvr>
                                      <p:to>
                                        <a:srgbClr val="009972"/>
                                      </p:to>
                                    </p:animClr>
                                  </p:childTnLst>
                                </p:cTn>
                              </p:par>
                              <p:par>
                                <p:cTn id="279" presetID="3" presetClass="emph" presetSubtype="2" fill="hold" grpId="2" nodeType="withEffect">
                                  <p:stCondLst>
                                    <p:cond delay="0"/>
                                  </p:stCondLst>
                                  <p:childTnLst>
                                    <p:animClr clrSpc="rgb" dir="cw">
                                      <p:cBhvr override="childStyle">
                                        <p:cTn id="280" dur="10" fill="hold"/>
                                        <p:tgtEl>
                                          <p:spTgt spid="69"/>
                                        </p:tgtEl>
                                        <p:attrNameLst>
                                          <p:attrName>style.color</p:attrName>
                                        </p:attrNameLst>
                                      </p:cBhvr>
                                      <p:to>
                                        <a:srgbClr val="009972"/>
                                      </p:to>
                                    </p:animClr>
                                  </p:childTnLst>
                                </p:cTn>
                              </p:par>
                              <p:par>
                                <p:cTn id="281" presetID="3" presetClass="emph" presetSubtype="2" fill="hold" grpId="2" nodeType="withEffect">
                                  <p:stCondLst>
                                    <p:cond delay="0"/>
                                  </p:stCondLst>
                                  <p:childTnLst>
                                    <p:animClr clrSpc="rgb" dir="cw">
                                      <p:cBhvr override="childStyle">
                                        <p:cTn id="282" dur="10" fill="hold"/>
                                        <p:tgtEl>
                                          <p:spTgt spid="74"/>
                                        </p:tgtEl>
                                        <p:attrNameLst>
                                          <p:attrName>style.color</p:attrName>
                                        </p:attrNameLst>
                                      </p:cBhvr>
                                      <p:to>
                                        <a:srgbClr val="009972"/>
                                      </p:to>
                                    </p:animClr>
                                  </p:childTnLst>
                                </p:cTn>
                              </p:par>
                              <p:par>
                                <p:cTn id="283" presetID="3" presetClass="emph" presetSubtype="2" fill="hold" grpId="2" nodeType="withEffect">
                                  <p:stCondLst>
                                    <p:cond delay="0"/>
                                  </p:stCondLst>
                                  <p:childTnLst>
                                    <p:animClr clrSpc="rgb" dir="cw">
                                      <p:cBhvr override="childStyle">
                                        <p:cTn id="284" dur="10" fill="hold"/>
                                        <p:tgtEl>
                                          <p:spTgt spid="62"/>
                                        </p:tgtEl>
                                        <p:attrNameLst>
                                          <p:attrName>style.color</p:attrName>
                                        </p:attrNameLst>
                                      </p:cBhvr>
                                      <p:to>
                                        <a:srgbClr val="009972"/>
                                      </p:to>
                                    </p:animClr>
                                  </p:childTnLst>
                                </p:cTn>
                              </p:par>
                              <p:par>
                                <p:cTn id="285" presetID="3" presetClass="emph" presetSubtype="2" fill="hold" grpId="2" nodeType="withEffect">
                                  <p:stCondLst>
                                    <p:cond delay="0"/>
                                  </p:stCondLst>
                                  <p:childTnLst>
                                    <p:animClr clrSpc="rgb" dir="cw">
                                      <p:cBhvr override="childStyle">
                                        <p:cTn id="286" dur="10" fill="hold"/>
                                        <p:tgtEl>
                                          <p:spTgt spid="68"/>
                                        </p:tgtEl>
                                        <p:attrNameLst>
                                          <p:attrName>style.color</p:attrName>
                                        </p:attrNameLst>
                                      </p:cBhvr>
                                      <p:to>
                                        <a:srgbClr val="009972"/>
                                      </p:to>
                                    </p:animClr>
                                  </p:childTnLst>
                                </p:cTn>
                              </p:par>
                            </p:childTnLst>
                          </p:cTn>
                        </p:par>
                      </p:childTnLst>
                    </p:cTn>
                  </p:par>
                  <p:par>
                    <p:cTn id="287" fill="hold">
                      <p:stCondLst>
                        <p:cond delay="indefinite"/>
                      </p:stCondLst>
                      <p:childTnLst>
                        <p:par>
                          <p:cTn id="288" fill="hold">
                            <p:stCondLst>
                              <p:cond delay="0"/>
                            </p:stCondLst>
                            <p:childTnLst>
                              <p:par>
                                <p:cTn id="289" presetID="3" presetClass="emph" presetSubtype="2" fill="hold" nodeType="clickEffect">
                                  <p:stCondLst>
                                    <p:cond delay="0"/>
                                  </p:stCondLst>
                                  <p:childTnLst>
                                    <p:animClr clrSpc="rgb" dir="cw">
                                      <p:cBhvr override="childStyle">
                                        <p:cTn id="290" dur="10" fill="hold"/>
                                        <p:tgtEl>
                                          <p:spTgt spid="5">
                                            <p:txEl>
                                              <p:pRg st="18" end="18"/>
                                            </p:txEl>
                                          </p:spTgt>
                                        </p:tgtEl>
                                        <p:attrNameLst>
                                          <p:attrName>style.color</p:attrName>
                                        </p:attrNameLst>
                                      </p:cBhvr>
                                      <p:to>
                                        <a:srgbClr val="000000"/>
                                      </p:to>
                                    </p:animClr>
                                  </p:childTnLst>
                                </p:cTn>
                              </p:par>
                              <p:par>
                                <p:cTn id="291" presetID="3" presetClass="emph" presetSubtype="2" fill="hold" grpId="3" nodeType="withEffect">
                                  <p:stCondLst>
                                    <p:cond delay="0"/>
                                  </p:stCondLst>
                                  <p:childTnLst>
                                    <p:animClr clrSpc="rgb" dir="cw">
                                      <p:cBhvr override="childStyle">
                                        <p:cTn id="292" dur="10" fill="hold"/>
                                        <p:tgtEl>
                                          <p:spTgt spid="69"/>
                                        </p:tgtEl>
                                        <p:attrNameLst>
                                          <p:attrName>style.color</p:attrName>
                                        </p:attrNameLst>
                                      </p:cBhvr>
                                      <p:to>
                                        <a:srgbClr val="000000"/>
                                      </p:to>
                                    </p:animClr>
                                  </p:childTnLst>
                                </p:cTn>
                              </p:par>
                              <p:par>
                                <p:cTn id="293" presetID="3" presetClass="emph" presetSubtype="2" fill="hold" grpId="3" nodeType="withEffect">
                                  <p:stCondLst>
                                    <p:cond delay="0"/>
                                  </p:stCondLst>
                                  <p:childTnLst>
                                    <p:animClr clrSpc="rgb" dir="cw">
                                      <p:cBhvr override="childStyle">
                                        <p:cTn id="294" dur="10" fill="hold"/>
                                        <p:tgtEl>
                                          <p:spTgt spid="74"/>
                                        </p:tgtEl>
                                        <p:attrNameLst>
                                          <p:attrName>style.color</p:attrName>
                                        </p:attrNameLst>
                                      </p:cBhvr>
                                      <p:to>
                                        <a:srgbClr val="000000"/>
                                      </p:to>
                                    </p:animClr>
                                  </p:childTnLst>
                                </p:cTn>
                              </p:par>
                              <p:par>
                                <p:cTn id="295" presetID="3" presetClass="emph" presetSubtype="2" fill="hold" grpId="3" nodeType="withEffect">
                                  <p:stCondLst>
                                    <p:cond delay="0"/>
                                  </p:stCondLst>
                                  <p:childTnLst>
                                    <p:animClr clrSpc="rgb" dir="cw">
                                      <p:cBhvr override="childStyle">
                                        <p:cTn id="296" dur="10" fill="hold"/>
                                        <p:tgtEl>
                                          <p:spTgt spid="62"/>
                                        </p:tgtEl>
                                        <p:attrNameLst>
                                          <p:attrName>style.color</p:attrName>
                                        </p:attrNameLst>
                                      </p:cBhvr>
                                      <p:to>
                                        <a:srgbClr val="000000"/>
                                      </p:to>
                                    </p:animClr>
                                  </p:childTnLst>
                                </p:cTn>
                              </p:par>
                              <p:par>
                                <p:cTn id="297" presetID="3" presetClass="emph" presetSubtype="2" fill="hold" grpId="3" nodeType="withEffect">
                                  <p:stCondLst>
                                    <p:cond delay="0"/>
                                  </p:stCondLst>
                                  <p:childTnLst>
                                    <p:animClr clrSpc="rgb" dir="cw">
                                      <p:cBhvr override="childStyle">
                                        <p:cTn id="298" dur="10" fill="hold"/>
                                        <p:tgtEl>
                                          <p:spTgt spid="68"/>
                                        </p:tgtEl>
                                        <p:attrNameLst>
                                          <p:attrName>style.color</p:attrName>
                                        </p:attrNameLst>
                                      </p:cBhvr>
                                      <p:to>
                                        <a:srgbClr val="000000"/>
                                      </p:to>
                                    </p:animClr>
                                  </p:childTnLst>
                                </p:cTn>
                              </p:par>
                              <p:par>
                                <p:cTn id="299" presetID="3" presetClass="emph" presetSubtype="2" fill="hold" nodeType="withEffect">
                                  <p:stCondLst>
                                    <p:cond delay="0"/>
                                  </p:stCondLst>
                                  <p:childTnLst>
                                    <p:animClr clrSpc="rgb" dir="cw">
                                      <p:cBhvr override="childStyle">
                                        <p:cTn id="300" dur="10" fill="hold"/>
                                        <p:tgtEl>
                                          <p:spTgt spid="5">
                                            <p:txEl>
                                              <p:pRg st="19" end="19"/>
                                            </p:txEl>
                                          </p:spTgt>
                                        </p:tgtEl>
                                        <p:attrNameLst>
                                          <p:attrName>style.color</p:attrName>
                                        </p:attrNameLst>
                                      </p:cBhvr>
                                      <p:to>
                                        <a:srgbClr val="FFC000"/>
                                      </p:to>
                                    </p:animClr>
                                  </p:childTnLst>
                                </p:cTn>
                              </p:par>
                              <p:par>
                                <p:cTn id="301" presetID="3" presetClass="emph" presetSubtype="2" fill="hold" grpId="2" nodeType="withEffect">
                                  <p:stCondLst>
                                    <p:cond delay="0"/>
                                  </p:stCondLst>
                                  <p:childTnLst>
                                    <p:animClr clrSpc="rgb" dir="cw">
                                      <p:cBhvr override="childStyle">
                                        <p:cTn id="302" dur="10" fill="hold"/>
                                        <p:tgtEl>
                                          <p:spTgt spid="64"/>
                                        </p:tgtEl>
                                        <p:attrNameLst>
                                          <p:attrName>style.color</p:attrName>
                                        </p:attrNameLst>
                                      </p:cBhvr>
                                      <p:to>
                                        <a:srgbClr val="FFC000"/>
                                      </p:to>
                                    </p:animClr>
                                  </p:childTnLst>
                                </p:cTn>
                              </p:par>
                              <p:par>
                                <p:cTn id="303" presetID="3" presetClass="emph" presetSubtype="2" fill="hold" grpId="2" nodeType="withEffect">
                                  <p:stCondLst>
                                    <p:cond delay="0"/>
                                  </p:stCondLst>
                                  <p:childTnLst>
                                    <p:animClr clrSpc="rgb" dir="cw">
                                      <p:cBhvr override="childStyle">
                                        <p:cTn id="304" dur="10" fill="hold"/>
                                        <p:tgtEl>
                                          <p:spTgt spid="70"/>
                                        </p:tgtEl>
                                        <p:attrNameLst>
                                          <p:attrName>style.color</p:attrName>
                                        </p:attrNameLst>
                                      </p:cBhvr>
                                      <p:to>
                                        <a:srgbClr val="FFC000"/>
                                      </p:to>
                                    </p:animClr>
                                  </p:childTnLst>
                                </p:cTn>
                              </p:par>
                              <p:par>
                                <p:cTn id="305" presetID="3" presetClass="emph" presetSubtype="2" fill="hold" grpId="2" nodeType="withEffect">
                                  <p:stCondLst>
                                    <p:cond delay="0"/>
                                  </p:stCondLst>
                                  <p:childTnLst>
                                    <p:animClr clrSpc="rgb" dir="cw">
                                      <p:cBhvr override="childStyle">
                                        <p:cTn id="306" dur="10" fill="hold"/>
                                        <p:tgtEl>
                                          <p:spTgt spid="75"/>
                                        </p:tgtEl>
                                        <p:attrNameLst>
                                          <p:attrName>style.color</p:attrName>
                                        </p:attrNameLst>
                                      </p:cBhvr>
                                      <p:to>
                                        <a:srgbClr val="FFC000"/>
                                      </p:to>
                                    </p:animClr>
                                  </p:childTnLst>
                                </p:cTn>
                              </p:par>
                              <p:par>
                                <p:cTn id="307" presetID="3" presetClass="emph" presetSubtype="2" fill="hold" grpId="2" nodeType="withEffect">
                                  <p:stCondLst>
                                    <p:cond delay="0"/>
                                  </p:stCondLst>
                                  <p:childTnLst>
                                    <p:animClr clrSpc="rgb" dir="cw">
                                      <p:cBhvr override="childStyle">
                                        <p:cTn id="308" dur="10" fill="hold"/>
                                        <p:tgtEl>
                                          <p:spTgt spid="63"/>
                                        </p:tgtEl>
                                        <p:attrNameLst>
                                          <p:attrName>style.color</p:attrName>
                                        </p:attrNameLst>
                                      </p:cBhvr>
                                      <p:to>
                                        <a:srgbClr val="FFC000"/>
                                      </p:to>
                                    </p:animClr>
                                  </p:childTnLst>
                                </p:cTn>
                              </p:par>
                            </p:childTnLst>
                          </p:cTn>
                        </p:par>
                      </p:childTnLst>
                    </p:cTn>
                  </p:par>
                  <p:par>
                    <p:cTn id="309" fill="hold">
                      <p:stCondLst>
                        <p:cond delay="indefinite"/>
                      </p:stCondLst>
                      <p:childTnLst>
                        <p:par>
                          <p:cTn id="310" fill="hold">
                            <p:stCondLst>
                              <p:cond delay="0"/>
                            </p:stCondLst>
                            <p:childTnLst>
                              <p:par>
                                <p:cTn id="311" presetID="3" presetClass="emph" presetSubtype="2" fill="hold" nodeType="clickEffect">
                                  <p:stCondLst>
                                    <p:cond delay="0"/>
                                  </p:stCondLst>
                                  <p:childTnLst>
                                    <p:animClr clrSpc="rgb" dir="cw">
                                      <p:cBhvr override="childStyle">
                                        <p:cTn id="312" dur="10" fill="hold"/>
                                        <p:tgtEl>
                                          <p:spTgt spid="5">
                                            <p:txEl>
                                              <p:pRg st="19" end="19"/>
                                            </p:txEl>
                                          </p:spTgt>
                                        </p:tgtEl>
                                        <p:attrNameLst>
                                          <p:attrName>style.color</p:attrName>
                                        </p:attrNameLst>
                                      </p:cBhvr>
                                      <p:to>
                                        <a:srgbClr val="000000"/>
                                      </p:to>
                                    </p:animClr>
                                  </p:childTnLst>
                                </p:cTn>
                              </p:par>
                              <p:par>
                                <p:cTn id="313" presetID="3" presetClass="emph" presetSubtype="2" fill="hold" grpId="4" nodeType="withEffect">
                                  <p:stCondLst>
                                    <p:cond delay="0"/>
                                  </p:stCondLst>
                                  <p:childTnLst>
                                    <p:animClr clrSpc="rgb" dir="cw">
                                      <p:cBhvr override="childStyle">
                                        <p:cTn id="314" dur="10" fill="hold"/>
                                        <p:tgtEl>
                                          <p:spTgt spid="64"/>
                                        </p:tgtEl>
                                        <p:attrNameLst>
                                          <p:attrName>style.color</p:attrName>
                                        </p:attrNameLst>
                                      </p:cBhvr>
                                      <p:to>
                                        <a:srgbClr val="000000"/>
                                      </p:to>
                                    </p:animClr>
                                  </p:childTnLst>
                                </p:cTn>
                              </p:par>
                              <p:par>
                                <p:cTn id="315" presetID="3" presetClass="emph" presetSubtype="2" fill="hold" grpId="4" nodeType="withEffect">
                                  <p:stCondLst>
                                    <p:cond delay="0"/>
                                  </p:stCondLst>
                                  <p:childTnLst>
                                    <p:animClr clrSpc="rgb" dir="cw">
                                      <p:cBhvr override="childStyle">
                                        <p:cTn id="316" dur="10" fill="hold"/>
                                        <p:tgtEl>
                                          <p:spTgt spid="70"/>
                                        </p:tgtEl>
                                        <p:attrNameLst>
                                          <p:attrName>style.color</p:attrName>
                                        </p:attrNameLst>
                                      </p:cBhvr>
                                      <p:to>
                                        <a:srgbClr val="000000"/>
                                      </p:to>
                                    </p:animClr>
                                  </p:childTnLst>
                                </p:cTn>
                              </p:par>
                              <p:par>
                                <p:cTn id="317" presetID="3" presetClass="emph" presetSubtype="2" fill="hold" grpId="4" nodeType="withEffect">
                                  <p:stCondLst>
                                    <p:cond delay="0"/>
                                  </p:stCondLst>
                                  <p:childTnLst>
                                    <p:animClr clrSpc="rgb" dir="cw">
                                      <p:cBhvr override="childStyle">
                                        <p:cTn id="318" dur="10" fill="hold"/>
                                        <p:tgtEl>
                                          <p:spTgt spid="75"/>
                                        </p:tgtEl>
                                        <p:attrNameLst>
                                          <p:attrName>style.color</p:attrName>
                                        </p:attrNameLst>
                                      </p:cBhvr>
                                      <p:to>
                                        <a:srgbClr val="000000"/>
                                      </p:to>
                                    </p:animClr>
                                  </p:childTnLst>
                                </p:cTn>
                              </p:par>
                              <p:par>
                                <p:cTn id="319" presetID="3" presetClass="emph" presetSubtype="2" fill="hold" grpId="4" nodeType="withEffect">
                                  <p:stCondLst>
                                    <p:cond delay="0"/>
                                  </p:stCondLst>
                                  <p:childTnLst>
                                    <p:animClr clrSpc="rgb" dir="cw">
                                      <p:cBhvr override="childStyle">
                                        <p:cTn id="320" dur="10" fill="hold"/>
                                        <p:tgtEl>
                                          <p:spTgt spid="63"/>
                                        </p:tgtEl>
                                        <p:attrNameLst>
                                          <p:attrName>style.color</p:attrName>
                                        </p:attrNameLst>
                                      </p:cBhvr>
                                      <p:to>
                                        <a:srgbClr val="0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7" grpId="0"/>
      <p:bldP spid="57" grpId="0"/>
      <p:bldP spid="57" grpId="1"/>
      <p:bldP spid="57" grpId="2"/>
      <p:bldP spid="57" grpId="3"/>
      <p:bldP spid="57" grpId="4"/>
      <p:bldP spid="57" grpId="5"/>
      <p:bldP spid="58" grpId="0"/>
      <p:bldP spid="58" grpId="1"/>
      <p:bldP spid="62" grpId="0"/>
      <p:bldP spid="62" grpId="1"/>
      <p:bldP spid="62" grpId="2"/>
      <p:bldP spid="62" grpId="3"/>
      <p:bldP spid="62" grpId="4"/>
      <p:bldP spid="62" grpId="5"/>
      <p:bldP spid="63" grpId="0"/>
      <p:bldP spid="63" grpId="1"/>
      <p:bldP spid="63" grpId="2"/>
      <p:bldP spid="63" grpId="3"/>
      <p:bldP spid="63" grpId="4"/>
      <p:bldP spid="63" grpId="5"/>
      <p:bldP spid="64" grpId="0"/>
      <p:bldP spid="64" grpId="1"/>
      <p:bldP spid="64" grpId="2"/>
      <p:bldP spid="64" grpId="3"/>
      <p:bldP spid="64" grpId="4"/>
      <p:bldP spid="64" grpId="5"/>
      <p:bldP spid="65" grpId="0"/>
      <p:bldP spid="65" grpId="1"/>
      <p:bldP spid="65" grpId="2"/>
      <p:bldP spid="65" grpId="3"/>
      <p:bldP spid="65" grpId="4"/>
      <p:bldP spid="65" grpId="5"/>
      <p:bldP spid="66" grpId="0"/>
      <p:bldP spid="66" grpId="1"/>
      <p:bldP spid="66" grpId="2"/>
      <p:bldP spid="66" grpId="3"/>
      <p:bldP spid="66" grpId="4"/>
      <p:bldP spid="66" grpId="5"/>
      <p:bldP spid="67" grpId="0"/>
      <p:bldP spid="67" grpId="1"/>
      <p:bldP spid="67" grpId="2"/>
      <p:bldP spid="67" grpId="3"/>
      <p:bldP spid="67" grpId="4"/>
      <p:bldP spid="67" grpId="5"/>
      <p:bldP spid="68" grpId="0"/>
      <p:bldP spid="68" grpId="1"/>
      <p:bldP spid="68" grpId="2"/>
      <p:bldP spid="68" grpId="3"/>
      <p:bldP spid="68" grpId="4"/>
      <p:bldP spid="68" grpId="5"/>
      <p:bldP spid="69" grpId="0"/>
      <p:bldP spid="69" grpId="1"/>
      <p:bldP spid="69" grpId="2"/>
      <p:bldP spid="69" grpId="3"/>
      <p:bldP spid="69" grpId="4"/>
      <p:bldP spid="69" grpId="5"/>
      <p:bldP spid="70" grpId="0"/>
      <p:bldP spid="70" grpId="1"/>
      <p:bldP spid="70" grpId="2"/>
      <p:bldP spid="70" grpId="3"/>
      <p:bldP spid="70" grpId="4"/>
      <p:bldP spid="70" grpId="5"/>
      <p:bldP spid="71" grpId="0"/>
      <p:bldP spid="71" grpId="1"/>
      <p:bldP spid="71" grpId="2"/>
      <p:bldP spid="71" grpId="3"/>
      <p:bldP spid="71" grpId="4"/>
      <p:bldP spid="71" grpId="5"/>
      <p:bldP spid="72" grpId="0"/>
      <p:bldP spid="72" grpId="1"/>
      <p:bldP spid="72" grpId="2"/>
      <p:bldP spid="72" grpId="3"/>
      <p:bldP spid="72" grpId="4"/>
      <p:bldP spid="72" grpId="5"/>
      <p:bldP spid="73" grpId="0"/>
      <p:bldP spid="73" grpId="1"/>
      <p:bldP spid="73" grpId="2"/>
      <p:bldP spid="73" grpId="3"/>
      <p:bldP spid="73" grpId="4"/>
      <p:bldP spid="73" grpId="5"/>
      <p:bldP spid="74" grpId="0"/>
      <p:bldP spid="74" grpId="1"/>
      <p:bldP spid="74" grpId="2"/>
      <p:bldP spid="74" grpId="3"/>
      <p:bldP spid="74" grpId="4"/>
      <p:bldP spid="74" grpId="5"/>
      <p:bldP spid="75" grpId="0"/>
      <p:bldP spid="75" grpId="1"/>
      <p:bldP spid="75" grpId="2"/>
      <p:bldP spid="75" grpId="3"/>
      <p:bldP spid="75" grpId="4"/>
      <p:bldP spid="75" grpId="5"/>
      <p:bldP spid="76" grpId="0"/>
      <p:bldP spid="76" grpId="1"/>
      <p:bldP spid="76" grpId="2"/>
      <p:bldP spid="76" grpId="3"/>
      <p:bldP spid="76" grpId="4"/>
      <p:bldP spid="76" grpId="5"/>
      <p:bldP spid="52"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ChaCha20</a:t>
            </a:r>
          </a:p>
        </p:txBody>
      </p:sp>
      <p:sp>
        <p:nvSpPr>
          <p:cNvPr id="4" name="Content Placeholder 3"/>
          <p:cNvSpPr>
            <a:spLocks noGrp="1"/>
          </p:cNvSpPr>
          <p:nvPr>
            <p:ph sz="half" idx="1"/>
          </p:nvPr>
        </p:nvSpPr>
        <p:spPr>
          <a:xfrm>
            <a:off x="623391" y="1371600"/>
            <a:ext cx="6755604" cy="4724400"/>
          </a:xfrm>
        </p:spPr>
        <p:txBody>
          <a:bodyPr/>
          <a:lstStyle/>
          <a:p>
            <a:pPr>
              <a:buFont typeface="Arial" panose="020B0604020202020204" pitchFamily="34" charset="0"/>
              <a:buChar char="•"/>
            </a:pPr>
            <a:r>
              <a:rPr lang="en-US" sz="1800" dirty="0"/>
              <a:t>Extremely simple</a:t>
            </a:r>
          </a:p>
          <a:p>
            <a:pPr lvl="1">
              <a:buFont typeface="Arial" panose="020B0604020202020204" pitchFamily="34" charset="0"/>
              <a:buChar char="•"/>
            </a:pPr>
            <a:r>
              <a:rPr lang="en-US" sz="1600" dirty="0"/>
              <a:t>only ARX operations (add-rotate-</a:t>
            </a:r>
            <a:r>
              <a:rPr lang="en-US" sz="1600" dirty="0" err="1"/>
              <a:t>xor</a:t>
            </a:r>
            <a:r>
              <a:rPr lang="en-US" sz="1600" dirty="0"/>
              <a:t>)</a:t>
            </a:r>
          </a:p>
          <a:p>
            <a:pPr>
              <a:buFont typeface="Arial" panose="020B0604020202020204" pitchFamily="34" charset="0"/>
              <a:buChar char="•"/>
            </a:pPr>
            <a:endParaRPr lang="en-US" sz="1800" dirty="0"/>
          </a:p>
          <a:p>
            <a:pPr>
              <a:buFont typeface="Arial" panose="020B0604020202020204" pitchFamily="34" charset="0"/>
              <a:buChar char="•"/>
            </a:pPr>
            <a:r>
              <a:rPr lang="en-US" sz="1800" dirty="0"/>
              <a:t>Very fast in SW</a:t>
            </a:r>
          </a:p>
          <a:p>
            <a:pPr lvl="1">
              <a:buFont typeface="Arial" panose="020B0604020202020204" pitchFamily="34" charset="0"/>
              <a:buChar char="•"/>
            </a:pPr>
            <a:r>
              <a:rPr lang="en-US" sz="1600" dirty="0"/>
              <a:t>no HW support required</a:t>
            </a:r>
          </a:p>
          <a:p>
            <a:pPr lvl="1">
              <a:buFont typeface="Arial" panose="020B0604020202020204" pitchFamily="34" charset="0"/>
              <a:buChar char="•"/>
            </a:pPr>
            <a:r>
              <a:rPr lang="en-US" sz="1600" dirty="0"/>
              <a:t>faster than AES(-CTR) without AES-NI instructions</a:t>
            </a:r>
          </a:p>
          <a:p>
            <a:pPr>
              <a:buFont typeface="Arial" panose="020B0604020202020204" pitchFamily="34" charset="0"/>
              <a:buChar char="•"/>
            </a:pPr>
            <a:endParaRPr lang="en-US" sz="1800" dirty="0"/>
          </a:p>
          <a:p>
            <a:pPr>
              <a:buFont typeface="Arial" panose="020B0604020202020204" pitchFamily="34" charset="0"/>
              <a:buChar char="•"/>
            </a:pPr>
            <a:r>
              <a:rPr lang="en-US" sz="1800" dirty="0"/>
              <a:t>Constant time – no tables</a:t>
            </a:r>
          </a:p>
          <a:p>
            <a:pPr>
              <a:buFont typeface="Arial" panose="020B0604020202020204" pitchFamily="34" charset="0"/>
              <a:buChar char="•"/>
            </a:pPr>
            <a:endParaRPr lang="en-US" sz="1800" dirty="0"/>
          </a:p>
          <a:p>
            <a:pPr>
              <a:buFont typeface="Arial" panose="020B0604020202020204" pitchFamily="34" charset="0"/>
              <a:buChar char="•"/>
            </a:pPr>
            <a:r>
              <a:rPr lang="en-US" sz="1800" dirty="0"/>
              <a:t>No key-setup, no subkeys</a:t>
            </a:r>
          </a:p>
          <a:p>
            <a:pPr>
              <a:buFont typeface="Arial" panose="020B0604020202020204" pitchFamily="34" charset="0"/>
              <a:buChar char="•"/>
            </a:pPr>
            <a:endParaRPr lang="en-US" sz="1800" dirty="0"/>
          </a:p>
          <a:p>
            <a:pPr>
              <a:buFont typeface="Arial" panose="020B0604020202020204" pitchFamily="34" charset="0"/>
              <a:buChar char="•"/>
            </a:pPr>
            <a:r>
              <a:rPr lang="en-US" sz="1800" dirty="0"/>
              <a:t>Often combined with the MAC Poly1305 to create an AEAD</a:t>
            </a:r>
          </a:p>
          <a:p>
            <a:pPr>
              <a:buFont typeface="Arial" panose="020B0604020202020204" pitchFamily="34" charset="0"/>
              <a:buChar char="•"/>
            </a:pPr>
            <a:endParaRPr lang="en-US" sz="1800" dirty="0"/>
          </a:p>
          <a:p>
            <a:pPr>
              <a:buFont typeface="Arial" panose="020B0604020202020204" pitchFamily="34" charset="0"/>
              <a:buChar char="•"/>
            </a:pPr>
            <a:r>
              <a:rPr lang="en-US" sz="1800" dirty="0"/>
              <a:t>Designed by Daniel J. Bernstein</a:t>
            </a:r>
          </a:p>
        </p:txBody>
      </p:sp>
      <p:sp>
        <p:nvSpPr>
          <p:cNvPr id="3" name="Slide Number Placeholder 2"/>
          <p:cNvSpPr>
            <a:spLocks noGrp="1"/>
          </p:cNvSpPr>
          <p:nvPr>
            <p:ph type="sldNum" sz="quarter" idx="4"/>
          </p:nvPr>
        </p:nvSpPr>
        <p:spPr/>
        <p:txBody>
          <a:bodyPr/>
          <a:lstStyle/>
          <a:p>
            <a:fld id="{F6590AF8-4F64-4D1C-B3C4-F65976908F52}" type="slidenum">
              <a:rPr lang="en-US" smtClean="0"/>
              <a:pPr/>
              <a:t>12</a:t>
            </a:fld>
            <a:endParaRPr lang="en-US" dirty="0"/>
          </a:p>
        </p:txBody>
      </p:sp>
      <mc:AlternateContent xmlns:mc="http://schemas.openxmlformats.org/markup-compatibility/2006" xmlns:a14="http://schemas.microsoft.com/office/drawing/2010/main">
        <mc:Choice Requires="a14">
          <p:sp>
            <p:nvSpPr>
              <p:cNvPr id="7" name="Rectangle 6"/>
              <p:cNvSpPr/>
              <p:nvPr/>
            </p:nvSpPr>
            <p:spPr bwMode="auto">
              <a:xfrm>
                <a:off x="7760111" y="1328979"/>
                <a:ext cx="3675707" cy="4101339"/>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buClr>
                    <a:schemeClr val="tx2">
                      <a:lumMod val="50000"/>
                      <a:lumOff val="50000"/>
                    </a:schemeClr>
                  </a:buClr>
                </a:pPr>
                <a:endParaRPr lang="nb-NO" sz="1050" i="1" dirty="0">
                  <a:latin typeface="Consolas" panose="020B0609020204030204" pitchFamily="49" charset="0"/>
                  <a:ea typeface="Cambria Math" panose="02040503050406030204" pitchFamily="18" charset="0"/>
                </a:endParaRPr>
              </a:p>
              <a:p>
                <a:pPr fontAlgn="base">
                  <a:spcBef>
                    <a:spcPct val="0"/>
                  </a:spcBef>
                  <a:spcAft>
                    <a:spcPct val="0"/>
                  </a:spcAft>
                  <a:buClr>
                    <a:schemeClr val="tx2">
                      <a:lumMod val="50000"/>
                      <a:lumOff val="50000"/>
                    </a:schemeClr>
                  </a:buClr>
                </a:pPr>
                <a:r>
                  <a:rPr lang="nb-NO" sz="1050" b="1" dirty="0">
                    <a:latin typeface="Consolas" panose="020B0609020204030204" pitchFamily="49" charset="0"/>
                    <a:ea typeface="Cambria Math" panose="02040503050406030204" pitchFamily="18" charset="0"/>
                  </a:rPr>
                  <a:t>Algorithm</a:t>
                </a:r>
                <a:r>
                  <a:rPr lang="nb-NO" sz="1050" dirty="0">
                    <a:latin typeface="Consolas" panose="020B0609020204030204" pitchFamily="49" charset="0"/>
                    <a:ea typeface="Cambria Math" panose="02040503050406030204" pitchFamily="18" charset="0"/>
                  </a:rPr>
                  <a:t> E(</a:t>
                </a:r>
                <a:r>
                  <a:rPr lang="nb-NO" sz="1050" dirty="0">
                    <a:solidFill>
                      <a:srgbClr val="FF0000"/>
                    </a:solidFill>
                    <a:latin typeface="Consolas" panose="020B0609020204030204" pitchFamily="49" charset="0"/>
                    <a:ea typeface="Cambria Math" panose="02040503050406030204" pitchFamily="18" charset="0"/>
                  </a:rPr>
                  <a:t>key</a:t>
                </a:r>
                <a:r>
                  <a:rPr lang="nb-NO" sz="1050" dirty="0">
                    <a:latin typeface="Consolas" panose="020B0609020204030204" pitchFamily="49" charset="0"/>
                    <a:ea typeface="Cambria Math" panose="02040503050406030204" pitchFamily="18" charset="0"/>
                  </a:rPr>
                  <a:t>, ctr | nonce)</a:t>
                </a:r>
              </a:p>
              <a:p>
                <a:pPr fontAlgn="base">
                  <a:spcBef>
                    <a:spcPct val="0"/>
                  </a:spcBef>
                  <a:spcAft>
                    <a:spcPct val="0"/>
                  </a:spcAft>
                  <a:buClr>
                    <a:schemeClr val="tx2">
                      <a:lumMod val="50000"/>
                      <a:lumOff val="50000"/>
                    </a:schemeClr>
                  </a:buClr>
                </a:pPr>
                <a:endParaRPr lang="nb-NO" sz="1050" dirty="0">
                  <a:latin typeface="Consolas" panose="020B0609020204030204" pitchFamily="49" charset="0"/>
                  <a:ea typeface="Cambria Math" panose="02040503050406030204" pitchFamily="18" charset="0"/>
                </a:endParaRPr>
              </a:p>
              <a:p>
                <a:pPr marL="457200" indent="-457200" fontAlgn="base">
                  <a:spcBef>
                    <a:spcPct val="0"/>
                  </a:spcBef>
                  <a:spcAft>
                    <a:spcPct val="0"/>
                  </a:spcAft>
                  <a:buClr>
                    <a:schemeClr val="tx2">
                      <a:lumMod val="50000"/>
                      <a:lumOff val="50000"/>
                    </a:schemeClr>
                  </a:buClr>
                  <a:buFont typeface="+mj-lt"/>
                  <a:buAutoNum type="arabicPeriod"/>
                </a:pPr>
                <a:endParaRPr lang="nb-NO" sz="1050" dirty="0">
                  <a:latin typeface="Consolas" panose="020B0609020204030204" pitchFamily="49" charset="0"/>
                  <a:ea typeface="Cambria Math" panose="02040503050406030204" pitchFamily="18" charset="0"/>
                </a:endParaRP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state </a:t>
                </a:r>
                <a14:m>
                  <m:oMath xmlns:m="http://schemas.openxmlformats.org/officeDocument/2006/math">
                    <m:r>
                      <a:rPr lang="nb-NO" sz="1050" b="0" i="1" smtClean="0">
                        <a:latin typeface="Cambria Math" panose="02040503050406030204" pitchFamily="18" charset="0"/>
                        <a:ea typeface="Cambria Math" panose="02040503050406030204" pitchFamily="18" charset="0"/>
                      </a:rPr>
                      <m:t>←</m:t>
                    </m:r>
                  </m:oMath>
                </a14:m>
                <a:r>
                  <a:rPr lang="nb-NO" sz="1050" dirty="0">
                    <a:latin typeface="Consolas" panose="020B0609020204030204" pitchFamily="49" charset="0"/>
                    <a:ea typeface="Cambria Math" panose="02040503050406030204" pitchFamily="18" charset="0"/>
                  </a:rPr>
                  <a:t> const | const | const | const</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14:m>
                  <m:oMath xmlns:m="http://schemas.openxmlformats.org/officeDocument/2006/math">
                    <m:r>
                      <a:rPr lang="nb-NO" sz="1050" i="1" smtClean="0">
                        <a:solidFill>
                          <a:schemeClr val="bg1">
                            <a:lumMod val="95000"/>
                          </a:schemeClr>
                        </a:solidFill>
                        <a:latin typeface="Cambria Math" panose="02040503050406030204" pitchFamily="18" charset="0"/>
                        <a:ea typeface="Cambria Math" panose="02040503050406030204" pitchFamily="18" charset="0"/>
                      </a:rPr>
                      <m:t>←</m:t>
                    </m:r>
                  </m:oMath>
                </a14:m>
                <a:r>
                  <a:rPr lang="nb-NO" sz="1050" dirty="0">
                    <a:latin typeface="Consolas" panose="020B0609020204030204" pitchFamily="49" charset="0"/>
                    <a:ea typeface="Cambria Math" panose="02040503050406030204" pitchFamily="18" charset="0"/>
                  </a:rPr>
                  <a:t> </a:t>
                </a:r>
                <a:r>
                  <a:rPr lang="nb-NO" sz="1050" dirty="0">
                    <a:solidFill>
                      <a:srgbClr val="FF0000"/>
                    </a:solidFill>
                    <a:latin typeface="Consolas" panose="020B0609020204030204" pitchFamily="49" charset="0"/>
                    <a:ea typeface="Cambria Math" panose="02040503050406030204" pitchFamily="18" charset="0"/>
                  </a:rPr>
                  <a:t>key</a:t>
                </a:r>
                <a:r>
                  <a:rPr lang="nb-NO" sz="1050" dirty="0">
                    <a:latin typeface="Consolas" panose="020B0609020204030204" pitchFamily="49" charset="0"/>
                    <a:ea typeface="Cambria Math" panose="02040503050406030204" pitchFamily="18" charset="0"/>
                  </a:rPr>
                  <a:t>   | </a:t>
                </a:r>
                <a:r>
                  <a:rPr lang="nb-NO" sz="1050" dirty="0">
                    <a:solidFill>
                      <a:srgbClr val="FF0000"/>
                    </a:solidFill>
                    <a:latin typeface="Consolas" panose="020B0609020204030204" pitchFamily="49" charset="0"/>
                    <a:ea typeface="Cambria Math" panose="02040503050406030204" pitchFamily="18" charset="0"/>
                  </a:rPr>
                  <a:t>key</a:t>
                </a:r>
                <a:r>
                  <a:rPr lang="nb-NO" sz="1050" dirty="0">
                    <a:latin typeface="Consolas" panose="020B0609020204030204" pitchFamily="49" charset="0"/>
                    <a:ea typeface="Cambria Math" panose="02040503050406030204" pitchFamily="18" charset="0"/>
                  </a:rPr>
                  <a:t>   | </a:t>
                </a:r>
                <a:r>
                  <a:rPr lang="nb-NO" sz="1050" dirty="0">
                    <a:solidFill>
                      <a:srgbClr val="FF0000"/>
                    </a:solidFill>
                    <a:latin typeface="Consolas" panose="020B0609020204030204" pitchFamily="49" charset="0"/>
                    <a:ea typeface="Cambria Math" panose="02040503050406030204" pitchFamily="18" charset="0"/>
                  </a:rPr>
                  <a:t>key</a:t>
                </a:r>
                <a:r>
                  <a:rPr lang="nb-NO" sz="1050" dirty="0">
                    <a:latin typeface="Consolas" panose="020B0609020204030204" pitchFamily="49" charset="0"/>
                    <a:ea typeface="Cambria Math" panose="02040503050406030204" pitchFamily="18" charset="0"/>
                  </a:rPr>
                  <a:t>   | </a:t>
                </a:r>
                <a:r>
                  <a:rPr lang="nb-NO" sz="1050" dirty="0">
                    <a:solidFill>
                      <a:srgbClr val="FF0000"/>
                    </a:solidFill>
                    <a:latin typeface="Consolas" panose="020B0609020204030204" pitchFamily="49" charset="0"/>
                    <a:ea typeface="Cambria Math" panose="02040503050406030204" pitchFamily="18" charset="0"/>
                  </a:rPr>
                  <a:t>key</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14:m>
                  <m:oMath xmlns:m="http://schemas.openxmlformats.org/officeDocument/2006/math">
                    <m:r>
                      <a:rPr lang="nb-NO" sz="1050" i="1" smtClean="0">
                        <a:solidFill>
                          <a:schemeClr val="bg1">
                            <a:lumMod val="95000"/>
                          </a:schemeClr>
                        </a:solidFill>
                        <a:latin typeface="Cambria Math" panose="02040503050406030204" pitchFamily="18" charset="0"/>
                        <a:ea typeface="Cambria Math" panose="02040503050406030204" pitchFamily="18" charset="0"/>
                      </a:rPr>
                      <m:t>←</m:t>
                    </m:r>
                  </m:oMath>
                </a14:m>
                <a:r>
                  <a:rPr lang="nb-NO" sz="1050" dirty="0">
                    <a:latin typeface="Consolas" panose="020B0609020204030204" pitchFamily="49" charset="0"/>
                    <a:ea typeface="Cambria Math" panose="02040503050406030204" pitchFamily="18" charset="0"/>
                  </a:rPr>
                  <a:t> </a:t>
                </a:r>
                <a:r>
                  <a:rPr lang="nb-NO" sz="1050" dirty="0">
                    <a:solidFill>
                      <a:srgbClr val="FF0000"/>
                    </a:solidFill>
                    <a:latin typeface="Consolas" panose="020B0609020204030204" pitchFamily="49" charset="0"/>
                    <a:ea typeface="Cambria Math" panose="02040503050406030204" pitchFamily="18" charset="0"/>
                  </a:rPr>
                  <a:t>key</a:t>
                </a:r>
                <a:r>
                  <a:rPr lang="nb-NO" sz="1050" dirty="0">
                    <a:latin typeface="Consolas" panose="020B0609020204030204" pitchFamily="49" charset="0"/>
                    <a:ea typeface="Cambria Math" panose="02040503050406030204" pitchFamily="18" charset="0"/>
                  </a:rPr>
                  <a:t>   | </a:t>
                </a:r>
                <a:r>
                  <a:rPr lang="nb-NO" sz="1050" dirty="0">
                    <a:solidFill>
                      <a:srgbClr val="FF0000"/>
                    </a:solidFill>
                    <a:latin typeface="Consolas" panose="020B0609020204030204" pitchFamily="49" charset="0"/>
                    <a:ea typeface="Cambria Math" panose="02040503050406030204" pitchFamily="18" charset="0"/>
                  </a:rPr>
                  <a:t>key</a:t>
                </a:r>
                <a:r>
                  <a:rPr lang="nb-NO" sz="1050" dirty="0">
                    <a:latin typeface="Consolas" panose="020B0609020204030204" pitchFamily="49" charset="0"/>
                    <a:ea typeface="Cambria Math" panose="02040503050406030204" pitchFamily="18" charset="0"/>
                  </a:rPr>
                  <a:t>   | </a:t>
                </a:r>
                <a:r>
                  <a:rPr lang="nb-NO" sz="1050" dirty="0">
                    <a:solidFill>
                      <a:srgbClr val="FF0000"/>
                    </a:solidFill>
                    <a:latin typeface="Consolas" panose="020B0609020204030204" pitchFamily="49" charset="0"/>
                    <a:ea typeface="Cambria Math" panose="02040503050406030204" pitchFamily="18" charset="0"/>
                  </a:rPr>
                  <a:t>key</a:t>
                </a:r>
                <a:r>
                  <a:rPr lang="nb-NO" sz="1050" dirty="0">
                    <a:latin typeface="Consolas" panose="020B0609020204030204" pitchFamily="49" charset="0"/>
                    <a:ea typeface="Cambria Math" panose="02040503050406030204" pitchFamily="18" charset="0"/>
                  </a:rPr>
                  <a:t>   | </a:t>
                </a:r>
                <a:r>
                  <a:rPr lang="nb-NO" sz="1050" dirty="0">
                    <a:solidFill>
                      <a:srgbClr val="FF0000"/>
                    </a:solidFill>
                    <a:latin typeface="Consolas" panose="020B0609020204030204" pitchFamily="49" charset="0"/>
                    <a:ea typeface="Cambria Math" panose="02040503050406030204" pitchFamily="18" charset="0"/>
                  </a:rPr>
                  <a:t>key</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14:m>
                  <m:oMath xmlns:m="http://schemas.openxmlformats.org/officeDocument/2006/math">
                    <m:r>
                      <a:rPr lang="nb-NO" sz="1050" i="1" smtClean="0">
                        <a:solidFill>
                          <a:schemeClr val="bg1">
                            <a:lumMod val="95000"/>
                          </a:schemeClr>
                        </a:solidFill>
                        <a:latin typeface="Cambria Math" panose="02040503050406030204" pitchFamily="18" charset="0"/>
                        <a:ea typeface="Cambria Math" panose="02040503050406030204" pitchFamily="18" charset="0"/>
                      </a:rPr>
                      <m:t>←</m:t>
                    </m:r>
                  </m:oMath>
                </a14:m>
                <a:r>
                  <a:rPr lang="nb-NO" sz="1050" dirty="0">
                    <a:solidFill>
                      <a:schemeClr val="bg1">
                        <a:lumMod val="95000"/>
                      </a:schemeClr>
                    </a:solidFill>
                    <a:latin typeface="Consolas" panose="020B0609020204030204" pitchFamily="49" charset="0"/>
                    <a:ea typeface="Cambria Math" panose="02040503050406030204" pitchFamily="18" charset="0"/>
                  </a:rPr>
                  <a:t> </a:t>
                </a:r>
                <a:r>
                  <a:rPr lang="nb-NO" sz="1050" dirty="0">
                    <a:latin typeface="Consolas" panose="020B0609020204030204" pitchFamily="49" charset="0"/>
                    <a:ea typeface="Cambria Math" panose="02040503050406030204" pitchFamily="18" charset="0"/>
                  </a:rPr>
                  <a:t>ctr   | nonce | nonce | nonce </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s </a:t>
                </a:r>
                <a14:m>
                  <m:oMath xmlns:m="http://schemas.openxmlformats.org/officeDocument/2006/math">
                    <m:r>
                      <a:rPr lang="nb-NO" sz="1050" b="0" i="1" smtClean="0">
                        <a:latin typeface="Cambria Math" panose="02040503050406030204" pitchFamily="18" charset="0"/>
                        <a:ea typeface="Cambria Math" panose="02040503050406030204" pitchFamily="18" charset="0"/>
                      </a:rPr>
                      <m:t>←</m:t>
                    </m:r>
                  </m:oMath>
                </a14:m>
                <a:r>
                  <a:rPr lang="nb-NO" sz="1050" dirty="0">
                    <a:latin typeface="Consolas" panose="020B0609020204030204" pitchFamily="49" charset="0"/>
                    <a:ea typeface="Cambria Math" panose="02040503050406030204" pitchFamily="18" charset="0"/>
                  </a:rPr>
                  <a:t> state</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r>
                  <a:rPr lang="nb-NO" sz="1050" b="1" dirty="0">
                    <a:latin typeface="Consolas" panose="020B0609020204030204" pitchFamily="49" charset="0"/>
                    <a:ea typeface="Cambria Math" panose="02040503050406030204" pitchFamily="18" charset="0"/>
                  </a:rPr>
                  <a:t>for</a:t>
                </a:r>
                <a:r>
                  <a:rPr lang="nb-NO" sz="1050" dirty="0">
                    <a:latin typeface="Consolas" panose="020B0609020204030204" pitchFamily="49" charset="0"/>
                    <a:ea typeface="Cambria Math" panose="02040503050406030204" pitchFamily="18" charset="0"/>
                  </a:rPr>
                  <a:t> i = 1 </a:t>
                </a:r>
                <a:r>
                  <a:rPr lang="nb-NO" sz="1050" b="1" dirty="0">
                    <a:latin typeface="Consolas" panose="020B0609020204030204" pitchFamily="49" charset="0"/>
                    <a:ea typeface="Cambria Math" panose="02040503050406030204" pitchFamily="18" charset="0"/>
                  </a:rPr>
                  <a:t>to</a:t>
                </a:r>
                <a:r>
                  <a:rPr lang="nb-NO" sz="1050" dirty="0">
                    <a:latin typeface="Consolas" panose="020B0609020204030204" pitchFamily="49" charset="0"/>
                    <a:ea typeface="Cambria Math" panose="02040503050406030204" pitchFamily="18" charset="0"/>
                  </a:rPr>
                  <a:t> 10 </a:t>
                </a:r>
                <a:r>
                  <a:rPr lang="nb-NO" sz="1050" b="1" dirty="0">
                    <a:latin typeface="Consolas" panose="020B0609020204030204" pitchFamily="49" charset="0"/>
                    <a:ea typeface="Cambria Math" panose="02040503050406030204" pitchFamily="18" charset="0"/>
                  </a:rPr>
                  <a:t>do</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QR(s[0],  s[4],  s[8],  s[12])</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QR(s[1],  s[5],  s[9],  s[13])</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QR(s[2],  s[6],  s[10], s[14])</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QR(s[3],  s[7],  s[11], s[15])</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QR(s[0],  s[5],  s[10], s[15])</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QR(s[1],  s[6],  s[11], s[12])</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QR(s[2],  s[7],  s[8],  s[13])</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QR(s[3],  s[4],  s[9],  s[14])</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r>
                  <a:rPr lang="nb-NO" sz="1050" b="1" dirty="0">
                    <a:latin typeface="Consolas" panose="020B0609020204030204" pitchFamily="49" charset="0"/>
                    <a:ea typeface="Cambria Math" panose="02040503050406030204" pitchFamily="18" charset="0"/>
                  </a:rPr>
                  <a:t>end for</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state += s</a:t>
                </a:r>
              </a:p>
              <a:p>
                <a:pPr marL="360363" indent="-360363" fontAlgn="base">
                  <a:spcBef>
                    <a:spcPct val="0"/>
                  </a:spcBef>
                  <a:spcAft>
                    <a:spcPct val="0"/>
                  </a:spcAft>
                  <a:buClr>
                    <a:schemeClr val="tx2">
                      <a:lumMod val="50000"/>
                      <a:lumOff val="50000"/>
                    </a:schemeClr>
                  </a:buClr>
                  <a:buFont typeface="+mj-lt"/>
                  <a:buAutoNum type="arabicPeriod"/>
                </a:pPr>
                <a:r>
                  <a:rPr lang="nb-NO" sz="1050" dirty="0">
                    <a:latin typeface="Consolas" panose="020B0609020204030204" pitchFamily="49" charset="0"/>
                    <a:ea typeface="Cambria Math" panose="02040503050406030204" pitchFamily="18" charset="0"/>
                  </a:rPr>
                  <a:t> </a:t>
                </a:r>
                <a:r>
                  <a:rPr lang="nb-NO" sz="1050" b="1" dirty="0">
                    <a:latin typeface="Consolas" panose="020B0609020204030204" pitchFamily="49" charset="0"/>
                    <a:ea typeface="Cambria Math" panose="02040503050406030204" pitchFamily="18" charset="0"/>
                  </a:rPr>
                  <a:t>return</a:t>
                </a:r>
                <a:r>
                  <a:rPr lang="nb-NO" sz="1050" dirty="0">
                    <a:latin typeface="Consolas" panose="020B0609020204030204" pitchFamily="49" charset="0"/>
                    <a:ea typeface="Cambria Math" panose="02040503050406030204" pitchFamily="18" charset="0"/>
                  </a:rPr>
                  <a:t> state</a:t>
                </a:r>
              </a:p>
            </p:txBody>
          </p:sp>
        </mc:Choice>
        <mc:Fallback xmlns="">
          <p:sp>
            <p:nvSpPr>
              <p:cNvPr id="7" name="Rectangle 6"/>
              <p:cNvSpPr>
                <a:spLocks noRot="1" noChangeAspect="1" noMove="1" noResize="1" noEditPoints="1" noAdjustHandles="1" noChangeArrowheads="1" noChangeShapeType="1" noTextEdit="1"/>
              </p:cNvSpPr>
              <p:nvPr/>
            </p:nvSpPr>
            <p:spPr bwMode="auto">
              <a:xfrm>
                <a:off x="7760111" y="1328979"/>
                <a:ext cx="3675707" cy="4101339"/>
              </a:xfrm>
              <a:prstGeom prst="rect">
                <a:avLst/>
              </a:prstGeom>
              <a:blipFill rotWithShape="0">
                <a:blip r:embed="rId2"/>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Tree>
    <p:extLst>
      <p:ext uri="{BB962C8B-B14F-4D97-AF65-F5344CB8AC3E}">
        <p14:creationId xmlns:p14="http://schemas.microsoft.com/office/powerpoint/2010/main" val="770289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Randomness</a:t>
            </a:r>
          </a:p>
        </p:txBody>
      </p:sp>
      <p:sp>
        <p:nvSpPr>
          <p:cNvPr id="3" name="Slide Number Placeholder 2"/>
          <p:cNvSpPr>
            <a:spLocks noGrp="1"/>
          </p:cNvSpPr>
          <p:nvPr>
            <p:ph type="sldNum" sz="quarter" idx="4"/>
          </p:nvPr>
        </p:nvSpPr>
        <p:spPr/>
        <p:txBody>
          <a:bodyPr/>
          <a:lstStyle/>
          <a:p>
            <a:fld id="{F6590AF8-4F64-4D1C-B3C4-F65976908F52}" type="slidenum">
              <a:rPr lang="en-US" smtClean="0"/>
              <a:pPr/>
              <a:t>13</a:t>
            </a:fld>
            <a:endParaRPr lang="en-US" dirty="0"/>
          </a:p>
        </p:txBody>
      </p:sp>
      <p:pic>
        <p:nvPicPr>
          <p:cNvPr id="1028" name="Picture 4" descr="https://i.imgflip.com/581pb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0356" y="2103120"/>
            <a:ext cx="4443308" cy="249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354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TRNG</a:t>
            </a:r>
          </a:p>
        </p:txBody>
      </p:sp>
      <p:sp>
        <p:nvSpPr>
          <p:cNvPr id="3" name="Slide Number Placeholder 2"/>
          <p:cNvSpPr>
            <a:spLocks noGrp="1"/>
          </p:cNvSpPr>
          <p:nvPr>
            <p:ph type="sldNum" sz="quarter" idx="4"/>
          </p:nvPr>
        </p:nvSpPr>
        <p:spPr/>
        <p:txBody>
          <a:bodyPr/>
          <a:lstStyle/>
          <a:p>
            <a:fld id="{F6590AF8-4F64-4D1C-B3C4-F65976908F52}" type="slidenum">
              <a:rPr lang="en-US" smtClean="0"/>
              <a:pPr/>
              <a:t>14</a:t>
            </a:fld>
            <a:endParaRPr lang="en-US" dirty="0"/>
          </a:p>
        </p:txBody>
      </p:sp>
      <p:pic>
        <p:nvPicPr>
          <p:cNvPr id="4" name="Picture 2" descr="How Your Encryption May Be Depending on a Few Lava Lam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1947" y="1547640"/>
            <a:ext cx="3644265" cy="20499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381438" y="4264544"/>
            <a:ext cx="2436273" cy="1017816"/>
            <a:chOff x="999474" y="1266313"/>
            <a:chExt cx="2436273" cy="1017816"/>
          </a:xfrm>
        </p:grpSpPr>
        <p:pic>
          <p:nvPicPr>
            <p:cNvPr id="1026" name="Picture 2" descr="https://upload.wikimedia.org/wikipedia/commons/thumb/f/f7/Ring_oscillator_%283-stage%29.svg/1920px-Ring_oscillator_%283-stage%29.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474" y="1675061"/>
              <a:ext cx="2436273" cy="6090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58137" y="1266313"/>
              <a:ext cx="1718945" cy="276999"/>
            </a:xfrm>
            <a:prstGeom prst="rect">
              <a:avLst/>
            </a:prstGeom>
            <a:noFill/>
          </p:spPr>
          <p:txBody>
            <a:bodyPr wrap="square" lIns="0" tIns="0" rIns="0" bIns="0" rtlCol="0" anchor="ctr">
              <a:spAutoFit/>
            </a:bodyPr>
            <a:lstStyle/>
            <a:p>
              <a:r>
                <a:rPr lang="en-US" b="0" dirty="0"/>
                <a:t>Ring oscillators</a:t>
              </a:r>
            </a:p>
          </p:txBody>
        </p:sp>
      </p:grpSp>
      <p:grpSp>
        <p:nvGrpSpPr>
          <p:cNvPr id="7" name="Group 6"/>
          <p:cNvGrpSpPr/>
          <p:nvPr/>
        </p:nvGrpSpPr>
        <p:grpSpPr>
          <a:xfrm>
            <a:off x="721681" y="1378830"/>
            <a:ext cx="4926764" cy="2030829"/>
            <a:chOff x="409165" y="3115032"/>
            <a:chExt cx="4926764" cy="2030829"/>
          </a:xfrm>
        </p:grpSpPr>
        <p:pic>
          <p:nvPicPr>
            <p:cNvPr id="1028" name="Picture 4" descr="Behind Intel's New Random-Number Generator - IEEE Spectrum"/>
            <p:cNvPicPr>
              <a:picLocks noChangeAspect="1" noChangeArrowheads="1"/>
            </p:cNvPicPr>
            <p:nvPr/>
          </p:nvPicPr>
          <p:blipFill rotWithShape="1">
            <a:blip r:embed="rId4">
              <a:extLst>
                <a:ext uri="{28A0092B-C50C-407E-A947-70E740481C1C}">
                  <a14:useLocalDpi xmlns:a14="http://schemas.microsoft.com/office/drawing/2010/main" val="0"/>
                </a:ext>
              </a:extLst>
            </a:blip>
            <a:srcRect l="253" r="-7993"/>
            <a:stretch/>
          </p:blipFill>
          <p:spPr bwMode="auto">
            <a:xfrm>
              <a:off x="409165" y="3537281"/>
              <a:ext cx="4926764" cy="16085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13074" y="3115032"/>
              <a:ext cx="1718945" cy="276999"/>
            </a:xfrm>
            <a:prstGeom prst="rect">
              <a:avLst/>
            </a:prstGeom>
            <a:noFill/>
          </p:spPr>
          <p:txBody>
            <a:bodyPr wrap="square" lIns="0" tIns="0" rIns="0" bIns="0" rtlCol="0" anchor="ctr">
              <a:spAutoFit/>
            </a:bodyPr>
            <a:lstStyle/>
            <a:p>
              <a:r>
                <a:rPr lang="en-US" b="0" dirty="0"/>
                <a:t>Thermal noise</a:t>
              </a:r>
            </a:p>
          </p:txBody>
        </p:sp>
      </p:grpSp>
      <p:pic>
        <p:nvPicPr>
          <p:cNvPr id="1030" name="Picture 6" descr="Can a computer generate a truly random number? - Quora"/>
          <p:cNvPicPr>
            <a:picLocks noChangeAspect="1" noChangeArrowheads="1"/>
          </p:cNvPicPr>
          <p:nvPr/>
        </p:nvPicPr>
        <p:blipFill rotWithShape="1">
          <a:blip r:embed="rId5">
            <a:extLst>
              <a:ext uri="{28A0092B-C50C-407E-A947-70E740481C1C}">
                <a14:useLocalDpi xmlns:a14="http://schemas.microsoft.com/office/drawing/2010/main" val="0"/>
              </a:ext>
            </a:extLst>
          </a:blip>
          <a:srcRect b="44604"/>
          <a:stretch/>
        </p:blipFill>
        <p:spPr bwMode="auto">
          <a:xfrm>
            <a:off x="4558044" y="4673292"/>
            <a:ext cx="3677849" cy="16298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044535" y="4172210"/>
            <a:ext cx="4697689" cy="461665"/>
          </a:xfrm>
          <a:prstGeom prst="rect">
            <a:avLst/>
          </a:prstGeom>
          <a:noFill/>
        </p:spPr>
        <p:txBody>
          <a:bodyPr wrap="square" lIns="0" tIns="0" rIns="0" bIns="0" rtlCol="0" anchor="ctr">
            <a:spAutoFit/>
          </a:bodyPr>
          <a:lstStyle/>
          <a:p>
            <a:pPr algn="ctr"/>
            <a:r>
              <a:rPr lang="en-US" b="0" dirty="0"/>
              <a:t>Quantum magic </a:t>
            </a:r>
            <a:br>
              <a:rPr lang="en-US" b="0" dirty="0"/>
            </a:br>
            <a:r>
              <a:rPr lang="en-US" sz="1200" b="0" dirty="0"/>
              <a:t>(radioactive decay, quantum tunneling, etc…) </a:t>
            </a:r>
            <a:endParaRPr lang="en-US" b="0" dirty="0"/>
          </a:p>
        </p:txBody>
      </p:sp>
      <p:sp>
        <p:nvSpPr>
          <p:cNvPr id="9" name="Rectangle 8"/>
          <p:cNvSpPr/>
          <p:nvPr/>
        </p:nvSpPr>
        <p:spPr>
          <a:xfrm>
            <a:off x="7599680" y="3710545"/>
            <a:ext cx="4368800" cy="461665"/>
          </a:xfrm>
          <a:prstGeom prst="rect">
            <a:avLst/>
          </a:prstGeom>
        </p:spPr>
        <p:txBody>
          <a:bodyPr wrap="square">
            <a:spAutoFit/>
          </a:bodyPr>
          <a:lstStyle/>
          <a:p>
            <a:r>
              <a:rPr lang="en-US" sz="1200" dirty="0">
                <a:hlinkClick r:id="rId6"/>
              </a:rPr>
              <a:t>https://www.cloudflare.com/learning/ssl/lava-lamp-encryption/</a:t>
            </a:r>
            <a:endParaRPr lang="en-US" sz="1200" dirty="0"/>
          </a:p>
          <a:p>
            <a:endParaRPr lang="en-US" sz="1200" dirty="0"/>
          </a:p>
        </p:txBody>
      </p:sp>
      <p:sp>
        <p:nvSpPr>
          <p:cNvPr id="14" name="TextBox 13"/>
          <p:cNvSpPr txBox="1"/>
          <p:nvPr/>
        </p:nvSpPr>
        <p:spPr>
          <a:xfrm>
            <a:off x="5370244" y="3344101"/>
            <a:ext cx="2701987" cy="307777"/>
          </a:xfrm>
          <a:prstGeom prst="rect">
            <a:avLst/>
          </a:prstGeom>
          <a:noFill/>
        </p:spPr>
        <p:txBody>
          <a:bodyPr wrap="square" lIns="0" tIns="0" rIns="0" bIns="0" rtlCol="0" anchor="ctr">
            <a:spAutoFit/>
          </a:bodyPr>
          <a:lstStyle/>
          <a:p>
            <a:r>
              <a:rPr lang="en-US" sz="2000" b="1" dirty="0"/>
              <a:t>Entropy sources</a:t>
            </a: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3862" y="4633875"/>
            <a:ext cx="2128186" cy="1417372"/>
          </a:xfrm>
          <a:prstGeom prst="rect">
            <a:avLst/>
          </a:prstGeom>
        </p:spPr>
      </p:pic>
    </p:spTree>
    <p:extLst>
      <p:ext uri="{BB962C8B-B14F-4D97-AF65-F5344CB8AC3E}">
        <p14:creationId xmlns:p14="http://schemas.microsoft.com/office/powerpoint/2010/main" val="33753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4"/>
                                        </p:tgtEl>
                                        <p:attrNameLst>
                                          <p:attrName>style.opacity</p:attrName>
                                        </p:attrNameLst>
                                      </p:cBhvr>
                                      <p:to>
                                        <p:strVal val="0.15"/>
                                      </p:to>
                                    </p:set>
                                    <p:animEffect filter="image" prLst="opacity: 0.15">
                                      <p:cBhvr rctx="IE">
                                        <p:cTn id="13" dur="indefinite"/>
                                        <p:tgtEl>
                                          <p:spTgt spid="4"/>
                                        </p:tgtEl>
                                      </p:cBhvr>
                                    </p:animEffect>
                                  </p:childTnLst>
                                </p:cTn>
                              </p:par>
                              <p:par>
                                <p:cTn id="14" presetID="9" presetClass="emph" presetSubtype="0" grpId="1" nodeType="withEffect">
                                  <p:stCondLst>
                                    <p:cond delay="0"/>
                                  </p:stCondLst>
                                  <p:childTnLst>
                                    <p:set>
                                      <p:cBhvr rctx="PPT">
                                        <p:cTn id="15" dur="indefinite"/>
                                        <p:tgtEl>
                                          <p:spTgt spid="9"/>
                                        </p:tgtEl>
                                        <p:attrNameLst>
                                          <p:attrName>style.opacity</p:attrName>
                                        </p:attrNameLst>
                                      </p:cBhvr>
                                      <p:to>
                                        <p:strVal val="0.15"/>
                                      </p:to>
                                    </p:set>
                                    <p:animEffect filter="image" prLst="opacity: 0.15">
                                      <p:cBhvr rctx="IE">
                                        <p:cTn id="16" dur="indefinite"/>
                                        <p:tgtEl>
                                          <p:spTgt spid="9"/>
                                        </p:tgtEl>
                                      </p:cBhvr>
                                    </p:animEffect>
                                  </p:childTnLst>
                                </p:cTn>
                              </p:par>
                              <p:par>
                                <p:cTn id="17" presetID="9" presetClass="emph" presetSubtype="0" nodeType="withEffect">
                                  <p:stCondLst>
                                    <p:cond delay="0"/>
                                  </p:stCondLst>
                                  <p:childTnLst>
                                    <p:set>
                                      <p:cBhvr rctx="PPT">
                                        <p:cTn id="18" dur="indefinite"/>
                                        <p:tgtEl>
                                          <p:spTgt spid="7"/>
                                        </p:tgtEl>
                                        <p:attrNameLst>
                                          <p:attrName>style.opacity</p:attrName>
                                        </p:attrNameLst>
                                      </p:cBhvr>
                                      <p:to>
                                        <p:strVal val="0.15"/>
                                      </p:to>
                                    </p:set>
                                    <p:animEffect filter="image" prLst="opacity: 0.15">
                                      <p:cBhvr rctx="IE">
                                        <p:cTn id="19" dur="indefinite"/>
                                        <p:tgtEl>
                                          <p:spTgt spid="7"/>
                                        </p:tgtEl>
                                      </p:cBhvr>
                                    </p:animEffect>
                                  </p:childTnLst>
                                </p:cTn>
                              </p:par>
                              <p:par>
                                <p:cTn id="20" presetID="9" presetClass="emph" presetSubtype="0" grpId="0" nodeType="withEffect">
                                  <p:stCondLst>
                                    <p:cond delay="0"/>
                                  </p:stCondLst>
                                  <p:childTnLst>
                                    <p:set>
                                      <p:cBhvr rctx="PPT">
                                        <p:cTn id="21" dur="indefinite"/>
                                        <p:tgtEl>
                                          <p:spTgt spid="12"/>
                                        </p:tgtEl>
                                        <p:attrNameLst>
                                          <p:attrName>style.opacity</p:attrName>
                                        </p:attrNameLst>
                                      </p:cBhvr>
                                      <p:to>
                                        <p:strVal val="0.15"/>
                                      </p:to>
                                    </p:set>
                                    <p:animEffect filter="image" prLst="opacity: 0.15">
                                      <p:cBhvr rctx="IE">
                                        <p:cTn id="22" dur="indefinite"/>
                                        <p:tgtEl>
                                          <p:spTgt spid="12"/>
                                        </p:tgtEl>
                                      </p:cBhvr>
                                    </p:animEffect>
                                  </p:childTnLst>
                                </p:cTn>
                              </p:par>
                              <p:par>
                                <p:cTn id="23" presetID="9" presetClass="emph" presetSubtype="0" nodeType="withEffect">
                                  <p:stCondLst>
                                    <p:cond delay="0"/>
                                  </p:stCondLst>
                                  <p:childTnLst>
                                    <p:set>
                                      <p:cBhvr rctx="PPT">
                                        <p:cTn id="24" dur="indefinite"/>
                                        <p:tgtEl>
                                          <p:spTgt spid="1030"/>
                                        </p:tgtEl>
                                        <p:attrNameLst>
                                          <p:attrName>style.opacity</p:attrName>
                                        </p:attrNameLst>
                                      </p:cBhvr>
                                      <p:to>
                                        <p:strVal val="0.15"/>
                                      </p:to>
                                    </p:set>
                                    <p:animEffect filter="image" prLst="opacity: 0.15">
                                      <p:cBhvr rctx="IE">
                                        <p:cTn id="25" dur="indefinite"/>
                                        <p:tgtEl>
                                          <p:spTgt spid="1030"/>
                                        </p:tgtEl>
                                      </p:cBhvr>
                                    </p:animEffect>
                                  </p:childTnLst>
                                </p:cTn>
                              </p:par>
                              <p:par>
                                <p:cTn id="26" presetID="9" presetClass="emph" presetSubtype="0" nodeType="withEffect">
                                  <p:stCondLst>
                                    <p:cond delay="0"/>
                                  </p:stCondLst>
                                  <p:childTnLst>
                                    <p:set>
                                      <p:cBhvr rctx="PPT">
                                        <p:cTn id="27" dur="indefinite"/>
                                        <p:tgtEl>
                                          <p:spTgt spid="10"/>
                                        </p:tgtEl>
                                        <p:attrNameLst>
                                          <p:attrName>style.opacity</p:attrName>
                                        </p:attrNameLst>
                                      </p:cBhvr>
                                      <p:to>
                                        <p:strVal val="0.15"/>
                                      </p:to>
                                    </p:set>
                                    <p:animEffect filter="image" prLst="opacity: 0.15">
                                      <p:cBhvr rctx="IE">
                                        <p:cTn id="28"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254248" y="2669809"/>
            <a:ext cx="5318627" cy="538174"/>
            <a:chOff x="6254248" y="2669809"/>
            <a:chExt cx="5318627" cy="538174"/>
          </a:xfrm>
        </p:grpSpPr>
        <p:sp>
          <p:nvSpPr>
            <p:cNvPr id="25" name="Freeform 24"/>
            <p:cNvSpPr/>
            <p:nvPr/>
          </p:nvSpPr>
          <p:spPr bwMode="auto">
            <a:xfrm>
              <a:off x="11001375" y="2730967"/>
              <a:ext cx="571500" cy="477016"/>
            </a:xfrm>
            <a:custGeom>
              <a:avLst/>
              <a:gdLst>
                <a:gd name="connsiteX0" fmla="*/ 0 w 571500"/>
                <a:gd name="connsiteY0" fmla="*/ 228926 h 477016"/>
                <a:gd name="connsiteX1" fmla="*/ 61913 w 571500"/>
                <a:gd name="connsiteY1" fmla="*/ 57476 h 477016"/>
                <a:gd name="connsiteX2" fmla="*/ 135732 w 571500"/>
                <a:gd name="connsiteY2" fmla="*/ 12232 h 477016"/>
                <a:gd name="connsiteX3" fmla="*/ 195263 w 571500"/>
                <a:gd name="connsiteY3" fmla="*/ 31282 h 477016"/>
                <a:gd name="connsiteX4" fmla="*/ 300038 w 571500"/>
                <a:gd name="connsiteY4" fmla="*/ 331320 h 477016"/>
                <a:gd name="connsiteX5" fmla="*/ 402432 w 571500"/>
                <a:gd name="connsiteY5" fmla="*/ 476576 h 477016"/>
                <a:gd name="connsiteX6" fmla="*/ 528638 w 571500"/>
                <a:gd name="connsiteY6" fmla="*/ 374182 h 477016"/>
                <a:gd name="connsiteX7" fmla="*/ 571500 w 571500"/>
                <a:gd name="connsiteY7" fmla="*/ 309888 h 47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0" h="477016">
                  <a:moveTo>
                    <a:pt x="0" y="228926"/>
                  </a:moveTo>
                  <a:cubicBezTo>
                    <a:pt x="19645" y="161259"/>
                    <a:pt x="39291" y="93592"/>
                    <a:pt x="61913" y="57476"/>
                  </a:cubicBezTo>
                  <a:cubicBezTo>
                    <a:pt x="84535" y="21360"/>
                    <a:pt x="113507" y="16598"/>
                    <a:pt x="135732" y="12232"/>
                  </a:cubicBezTo>
                  <a:cubicBezTo>
                    <a:pt x="157957" y="7866"/>
                    <a:pt x="167879" y="-21899"/>
                    <a:pt x="195263" y="31282"/>
                  </a:cubicBezTo>
                  <a:cubicBezTo>
                    <a:pt x="222647" y="84463"/>
                    <a:pt x="265510" y="257104"/>
                    <a:pt x="300038" y="331320"/>
                  </a:cubicBezTo>
                  <a:cubicBezTo>
                    <a:pt x="334566" y="405536"/>
                    <a:pt x="364332" y="469432"/>
                    <a:pt x="402432" y="476576"/>
                  </a:cubicBezTo>
                  <a:cubicBezTo>
                    <a:pt x="440532" y="483720"/>
                    <a:pt x="500460" y="401963"/>
                    <a:pt x="528638" y="374182"/>
                  </a:cubicBezTo>
                  <a:cubicBezTo>
                    <a:pt x="556816" y="346401"/>
                    <a:pt x="564158" y="328144"/>
                    <a:pt x="571500" y="309888"/>
                  </a:cubicBezTo>
                </a:path>
              </a:pathLst>
            </a:custGeom>
            <a:noFill/>
            <a:ln w="19050" cap="flat" cmpd="sng" algn="ctr">
              <a:solidFill>
                <a:srgbClr val="FFC000"/>
              </a:solidFill>
              <a:prstDash val="solid"/>
              <a:round/>
              <a:headEnd type="none" w="med" len="med"/>
              <a:tailEnd type="none" w="med" len="med"/>
            </a:ln>
            <a:effectLst/>
            <a:extLst/>
          </p:spPr>
          <p:txBody>
            <a:bodyPr rtlCol="0" anchor="ctr"/>
            <a:lstStyle/>
            <a:p>
              <a:pPr algn="ctr"/>
              <a:endParaRPr lang="en-US"/>
            </a:p>
          </p:txBody>
        </p:sp>
        <p:sp>
          <p:nvSpPr>
            <p:cNvPr id="22" name="Freeform 21"/>
            <p:cNvSpPr/>
            <p:nvPr/>
          </p:nvSpPr>
          <p:spPr bwMode="auto">
            <a:xfrm>
              <a:off x="6254248" y="2669809"/>
              <a:ext cx="4748212" cy="517770"/>
            </a:xfrm>
            <a:custGeom>
              <a:avLst/>
              <a:gdLst>
                <a:gd name="connsiteX0" fmla="*/ 0 w 4748212"/>
                <a:gd name="connsiteY0" fmla="*/ 230276 h 520692"/>
                <a:gd name="connsiteX1" fmla="*/ 61912 w 4748212"/>
                <a:gd name="connsiteY1" fmla="*/ 96926 h 520692"/>
                <a:gd name="connsiteX2" fmla="*/ 114300 w 4748212"/>
                <a:gd name="connsiteY2" fmla="*/ 15964 h 520692"/>
                <a:gd name="connsiteX3" fmla="*/ 180975 w 4748212"/>
                <a:gd name="connsiteY3" fmla="*/ 6439 h 520692"/>
                <a:gd name="connsiteX4" fmla="*/ 247650 w 4748212"/>
                <a:gd name="connsiteY4" fmla="*/ 63589 h 520692"/>
                <a:gd name="connsiteX5" fmla="*/ 280987 w 4748212"/>
                <a:gd name="connsiteY5" fmla="*/ 273139 h 520692"/>
                <a:gd name="connsiteX6" fmla="*/ 376237 w 4748212"/>
                <a:gd name="connsiteY6" fmla="*/ 482689 h 520692"/>
                <a:gd name="connsiteX7" fmla="*/ 523875 w 4748212"/>
                <a:gd name="connsiteY7" fmla="*/ 387439 h 520692"/>
                <a:gd name="connsiteX8" fmla="*/ 695325 w 4748212"/>
                <a:gd name="connsiteY8" fmla="*/ 163601 h 520692"/>
                <a:gd name="connsiteX9" fmla="*/ 804862 w 4748212"/>
                <a:gd name="connsiteY9" fmla="*/ 54064 h 520692"/>
                <a:gd name="connsiteX10" fmla="*/ 928687 w 4748212"/>
                <a:gd name="connsiteY10" fmla="*/ 11201 h 520692"/>
                <a:gd name="connsiteX11" fmla="*/ 990600 w 4748212"/>
                <a:gd name="connsiteY11" fmla="*/ 196939 h 520692"/>
                <a:gd name="connsiteX12" fmla="*/ 1033462 w 4748212"/>
                <a:gd name="connsiteY12" fmla="*/ 411251 h 520692"/>
                <a:gd name="connsiteX13" fmla="*/ 1138237 w 4748212"/>
                <a:gd name="connsiteY13" fmla="*/ 458876 h 520692"/>
                <a:gd name="connsiteX14" fmla="*/ 1200150 w 4748212"/>
                <a:gd name="connsiteY14" fmla="*/ 387439 h 520692"/>
                <a:gd name="connsiteX15" fmla="*/ 1290637 w 4748212"/>
                <a:gd name="connsiteY15" fmla="*/ 125501 h 520692"/>
                <a:gd name="connsiteX16" fmla="*/ 1338262 w 4748212"/>
                <a:gd name="connsiteY16" fmla="*/ 54064 h 520692"/>
                <a:gd name="connsiteX17" fmla="*/ 1428750 w 4748212"/>
                <a:gd name="connsiteY17" fmla="*/ 25489 h 520692"/>
                <a:gd name="connsiteX18" fmla="*/ 1509712 w 4748212"/>
                <a:gd name="connsiteY18" fmla="*/ 135026 h 520692"/>
                <a:gd name="connsiteX19" fmla="*/ 1562100 w 4748212"/>
                <a:gd name="connsiteY19" fmla="*/ 392201 h 520692"/>
                <a:gd name="connsiteX20" fmla="*/ 1638300 w 4748212"/>
                <a:gd name="connsiteY20" fmla="*/ 492214 h 520692"/>
                <a:gd name="connsiteX21" fmla="*/ 1771650 w 4748212"/>
                <a:gd name="connsiteY21" fmla="*/ 392201 h 520692"/>
                <a:gd name="connsiteX22" fmla="*/ 1838325 w 4748212"/>
                <a:gd name="connsiteY22" fmla="*/ 177889 h 520692"/>
                <a:gd name="connsiteX23" fmla="*/ 1909762 w 4748212"/>
                <a:gd name="connsiteY23" fmla="*/ 39776 h 520692"/>
                <a:gd name="connsiteX24" fmla="*/ 1990725 w 4748212"/>
                <a:gd name="connsiteY24" fmla="*/ 39776 h 520692"/>
                <a:gd name="connsiteX25" fmla="*/ 2095500 w 4748212"/>
                <a:gd name="connsiteY25" fmla="*/ 392201 h 520692"/>
                <a:gd name="connsiteX26" fmla="*/ 2190750 w 4748212"/>
                <a:gd name="connsiteY26" fmla="*/ 487451 h 520692"/>
                <a:gd name="connsiteX27" fmla="*/ 2343150 w 4748212"/>
                <a:gd name="connsiteY27" fmla="*/ 392201 h 520692"/>
                <a:gd name="connsiteX28" fmla="*/ 2390775 w 4748212"/>
                <a:gd name="connsiteY28" fmla="*/ 220751 h 520692"/>
                <a:gd name="connsiteX29" fmla="*/ 2471737 w 4748212"/>
                <a:gd name="connsiteY29" fmla="*/ 39776 h 520692"/>
                <a:gd name="connsiteX30" fmla="*/ 2566987 w 4748212"/>
                <a:gd name="connsiteY30" fmla="*/ 35014 h 520692"/>
                <a:gd name="connsiteX31" fmla="*/ 2662237 w 4748212"/>
                <a:gd name="connsiteY31" fmla="*/ 268376 h 520692"/>
                <a:gd name="connsiteX32" fmla="*/ 2767012 w 4748212"/>
                <a:gd name="connsiteY32" fmla="*/ 487451 h 520692"/>
                <a:gd name="connsiteX33" fmla="*/ 2862262 w 4748212"/>
                <a:gd name="connsiteY33" fmla="*/ 501739 h 520692"/>
                <a:gd name="connsiteX34" fmla="*/ 2995612 w 4748212"/>
                <a:gd name="connsiteY34" fmla="*/ 311239 h 520692"/>
                <a:gd name="connsiteX35" fmla="*/ 3076575 w 4748212"/>
                <a:gd name="connsiteY35" fmla="*/ 25489 h 520692"/>
                <a:gd name="connsiteX36" fmla="*/ 3205162 w 4748212"/>
                <a:gd name="connsiteY36" fmla="*/ 39776 h 520692"/>
                <a:gd name="connsiteX37" fmla="*/ 3248025 w 4748212"/>
                <a:gd name="connsiteY37" fmla="*/ 254089 h 520692"/>
                <a:gd name="connsiteX38" fmla="*/ 3295650 w 4748212"/>
                <a:gd name="connsiteY38" fmla="*/ 416014 h 520692"/>
                <a:gd name="connsiteX39" fmla="*/ 3348037 w 4748212"/>
                <a:gd name="connsiteY39" fmla="*/ 496976 h 520692"/>
                <a:gd name="connsiteX40" fmla="*/ 3424237 w 4748212"/>
                <a:gd name="connsiteY40" fmla="*/ 492214 h 520692"/>
                <a:gd name="connsiteX41" fmla="*/ 3524250 w 4748212"/>
                <a:gd name="connsiteY41" fmla="*/ 373151 h 520692"/>
                <a:gd name="connsiteX42" fmla="*/ 3614737 w 4748212"/>
                <a:gd name="connsiteY42" fmla="*/ 58826 h 520692"/>
                <a:gd name="connsiteX43" fmla="*/ 3743325 w 4748212"/>
                <a:gd name="connsiteY43" fmla="*/ 49301 h 520692"/>
                <a:gd name="connsiteX44" fmla="*/ 3867150 w 4748212"/>
                <a:gd name="connsiteY44" fmla="*/ 420776 h 520692"/>
                <a:gd name="connsiteX45" fmla="*/ 3971925 w 4748212"/>
                <a:gd name="connsiteY45" fmla="*/ 482689 h 520692"/>
                <a:gd name="connsiteX46" fmla="*/ 4076700 w 4748212"/>
                <a:gd name="connsiteY46" fmla="*/ 420776 h 520692"/>
                <a:gd name="connsiteX47" fmla="*/ 4152900 w 4748212"/>
                <a:gd name="connsiteY47" fmla="*/ 139789 h 520692"/>
                <a:gd name="connsiteX48" fmla="*/ 4167187 w 4748212"/>
                <a:gd name="connsiteY48" fmla="*/ 58826 h 520692"/>
                <a:gd name="connsiteX49" fmla="*/ 4191000 w 4748212"/>
                <a:gd name="connsiteY49" fmla="*/ 25489 h 520692"/>
                <a:gd name="connsiteX50" fmla="*/ 4271962 w 4748212"/>
                <a:gd name="connsiteY50" fmla="*/ 20726 h 520692"/>
                <a:gd name="connsiteX51" fmla="*/ 4433887 w 4748212"/>
                <a:gd name="connsiteY51" fmla="*/ 96926 h 520692"/>
                <a:gd name="connsiteX52" fmla="*/ 4529137 w 4748212"/>
                <a:gd name="connsiteY52" fmla="*/ 420776 h 520692"/>
                <a:gd name="connsiteX53" fmla="*/ 4581525 w 4748212"/>
                <a:gd name="connsiteY53" fmla="*/ 506501 h 520692"/>
                <a:gd name="connsiteX54" fmla="*/ 4681537 w 4748212"/>
                <a:gd name="connsiteY54" fmla="*/ 454114 h 520692"/>
                <a:gd name="connsiteX55" fmla="*/ 4748212 w 4748212"/>
                <a:gd name="connsiteY55" fmla="*/ 287426 h 520692"/>
                <a:gd name="connsiteX0" fmla="*/ 0 w 4748212"/>
                <a:gd name="connsiteY0" fmla="*/ 230276 h 520692"/>
                <a:gd name="connsiteX1" fmla="*/ 61912 w 4748212"/>
                <a:gd name="connsiteY1" fmla="*/ 96926 h 520692"/>
                <a:gd name="connsiteX2" fmla="*/ 114300 w 4748212"/>
                <a:gd name="connsiteY2" fmla="*/ 15964 h 520692"/>
                <a:gd name="connsiteX3" fmla="*/ 180975 w 4748212"/>
                <a:gd name="connsiteY3" fmla="*/ 6439 h 520692"/>
                <a:gd name="connsiteX4" fmla="*/ 247650 w 4748212"/>
                <a:gd name="connsiteY4" fmla="*/ 63589 h 520692"/>
                <a:gd name="connsiteX5" fmla="*/ 280987 w 4748212"/>
                <a:gd name="connsiteY5" fmla="*/ 273139 h 520692"/>
                <a:gd name="connsiteX6" fmla="*/ 376237 w 4748212"/>
                <a:gd name="connsiteY6" fmla="*/ 482689 h 520692"/>
                <a:gd name="connsiteX7" fmla="*/ 523875 w 4748212"/>
                <a:gd name="connsiteY7" fmla="*/ 387439 h 520692"/>
                <a:gd name="connsiteX8" fmla="*/ 685800 w 4748212"/>
                <a:gd name="connsiteY8" fmla="*/ 120738 h 520692"/>
                <a:gd name="connsiteX9" fmla="*/ 804862 w 4748212"/>
                <a:gd name="connsiteY9" fmla="*/ 54064 h 520692"/>
                <a:gd name="connsiteX10" fmla="*/ 928687 w 4748212"/>
                <a:gd name="connsiteY10" fmla="*/ 11201 h 520692"/>
                <a:gd name="connsiteX11" fmla="*/ 990600 w 4748212"/>
                <a:gd name="connsiteY11" fmla="*/ 196939 h 520692"/>
                <a:gd name="connsiteX12" fmla="*/ 1033462 w 4748212"/>
                <a:gd name="connsiteY12" fmla="*/ 411251 h 520692"/>
                <a:gd name="connsiteX13" fmla="*/ 1138237 w 4748212"/>
                <a:gd name="connsiteY13" fmla="*/ 458876 h 520692"/>
                <a:gd name="connsiteX14" fmla="*/ 1200150 w 4748212"/>
                <a:gd name="connsiteY14" fmla="*/ 387439 h 520692"/>
                <a:gd name="connsiteX15" fmla="*/ 1290637 w 4748212"/>
                <a:gd name="connsiteY15" fmla="*/ 125501 h 520692"/>
                <a:gd name="connsiteX16" fmla="*/ 1338262 w 4748212"/>
                <a:gd name="connsiteY16" fmla="*/ 54064 h 520692"/>
                <a:gd name="connsiteX17" fmla="*/ 1428750 w 4748212"/>
                <a:gd name="connsiteY17" fmla="*/ 25489 h 520692"/>
                <a:gd name="connsiteX18" fmla="*/ 1509712 w 4748212"/>
                <a:gd name="connsiteY18" fmla="*/ 135026 h 520692"/>
                <a:gd name="connsiteX19" fmla="*/ 1562100 w 4748212"/>
                <a:gd name="connsiteY19" fmla="*/ 392201 h 520692"/>
                <a:gd name="connsiteX20" fmla="*/ 1638300 w 4748212"/>
                <a:gd name="connsiteY20" fmla="*/ 492214 h 520692"/>
                <a:gd name="connsiteX21" fmla="*/ 1771650 w 4748212"/>
                <a:gd name="connsiteY21" fmla="*/ 392201 h 520692"/>
                <a:gd name="connsiteX22" fmla="*/ 1838325 w 4748212"/>
                <a:gd name="connsiteY22" fmla="*/ 177889 h 520692"/>
                <a:gd name="connsiteX23" fmla="*/ 1909762 w 4748212"/>
                <a:gd name="connsiteY23" fmla="*/ 39776 h 520692"/>
                <a:gd name="connsiteX24" fmla="*/ 1990725 w 4748212"/>
                <a:gd name="connsiteY24" fmla="*/ 39776 h 520692"/>
                <a:gd name="connsiteX25" fmla="*/ 2095500 w 4748212"/>
                <a:gd name="connsiteY25" fmla="*/ 392201 h 520692"/>
                <a:gd name="connsiteX26" fmla="*/ 2190750 w 4748212"/>
                <a:gd name="connsiteY26" fmla="*/ 487451 h 520692"/>
                <a:gd name="connsiteX27" fmla="*/ 2343150 w 4748212"/>
                <a:gd name="connsiteY27" fmla="*/ 392201 h 520692"/>
                <a:gd name="connsiteX28" fmla="*/ 2390775 w 4748212"/>
                <a:gd name="connsiteY28" fmla="*/ 220751 h 520692"/>
                <a:gd name="connsiteX29" fmla="*/ 2471737 w 4748212"/>
                <a:gd name="connsiteY29" fmla="*/ 39776 h 520692"/>
                <a:gd name="connsiteX30" fmla="*/ 2566987 w 4748212"/>
                <a:gd name="connsiteY30" fmla="*/ 35014 h 520692"/>
                <a:gd name="connsiteX31" fmla="*/ 2662237 w 4748212"/>
                <a:gd name="connsiteY31" fmla="*/ 268376 h 520692"/>
                <a:gd name="connsiteX32" fmla="*/ 2767012 w 4748212"/>
                <a:gd name="connsiteY32" fmla="*/ 487451 h 520692"/>
                <a:gd name="connsiteX33" fmla="*/ 2862262 w 4748212"/>
                <a:gd name="connsiteY33" fmla="*/ 501739 h 520692"/>
                <a:gd name="connsiteX34" fmla="*/ 2995612 w 4748212"/>
                <a:gd name="connsiteY34" fmla="*/ 311239 h 520692"/>
                <a:gd name="connsiteX35" fmla="*/ 3076575 w 4748212"/>
                <a:gd name="connsiteY35" fmla="*/ 25489 h 520692"/>
                <a:gd name="connsiteX36" fmla="*/ 3205162 w 4748212"/>
                <a:gd name="connsiteY36" fmla="*/ 39776 h 520692"/>
                <a:gd name="connsiteX37" fmla="*/ 3248025 w 4748212"/>
                <a:gd name="connsiteY37" fmla="*/ 254089 h 520692"/>
                <a:gd name="connsiteX38" fmla="*/ 3295650 w 4748212"/>
                <a:gd name="connsiteY38" fmla="*/ 416014 h 520692"/>
                <a:gd name="connsiteX39" fmla="*/ 3348037 w 4748212"/>
                <a:gd name="connsiteY39" fmla="*/ 496976 h 520692"/>
                <a:gd name="connsiteX40" fmla="*/ 3424237 w 4748212"/>
                <a:gd name="connsiteY40" fmla="*/ 492214 h 520692"/>
                <a:gd name="connsiteX41" fmla="*/ 3524250 w 4748212"/>
                <a:gd name="connsiteY41" fmla="*/ 373151 h 520692"/>
                <a:gd name="connsiteX42" fmla="*/ 3614737 w 4748212"/>
                <a:gd name="connsiteY42" fmla="*/ 58826 h 520692"/>
                <a:gd name="connsiteX43" fmla="*/ 3743325 w 4748212"/>
                <a:gd name="connsiteY43" fmla="*/ 49301 h 520692"/>
                <a:gd name="connsiteX44" fmla="*/ 3867150 w 4748212"/>
                <a:gd name="connsiteY44" fmla="*/ 420776 h 520692"/>
                <a:gd name="connsiteX45" fmla="*/ 3971925 w 4748212"/>
                <a:gd name="connsiteY45" fmla="*/ 482689 h 520692"/>
                <a:gd name="connsiteX46" fmla="*/ 4076700 w 4748212"/>
                <a:gd name="connsiteY46" fmla="*/ 420776 h 520692"/>
                <a:gd name="connsiteX47" fmla="*/ 4152900 w 4748212"/>
                <a:gd name="connsiteY47" fmla="*/ 139789 h 520692"/>
                <a:gd name="connsiteX48" fmla="*/ 4167187 w 4748212"/>
                <a:gd name="connsiteY48" fmla="*/ 58826 h 520692"/>
                <a:gd name="connsiteX49" fmla="*/ 4191000 w 4748212"/>
                <a:gd name="connsiteY49" fmla="*/ 25489 h 520692"/>
                <a:gd name="connsiteX50" fmla="*/ 4271962 w 4748212"/>
                <a:gd name="connsiteY50" fmla="*/ 20726 h 520692"/>
                <a:gd name="connsiteX51" fmla="*/ 4433887 w 4748212"/>
                <a:gd name="connsiteY51" fmla="*/ 96926 h 520692"/>
                <a:gd name="connsiteX52" fmla="*/ 4529137 w 4748212"/>
                <a:gd name="connsiteY52" fmla="*/ 420776 h 520692"/>
                <a:gd name="connsiteX53" fmla="*/ 4581525 w 4748212"/>
                <a:gd name="connsiteY53" fmla="*/ 506501 h 520692"/>
                <a:gd name="connsiteX54" fmla="*/ 4681537 w 4748212"/>
                <a:gd name="connsiteY54" fmla="*/ 454114 h 520692"/>
                <a:gd name="connsiteX55" fmla="*/ 4748212 w 4748212"/>
                <a:gd name="connsiteY55" fmla="*/ 287426 h 520692"/>
                <a:gd name="connsiteX0" fmla="*/ 0 w 4748212"/>
                <a:gd name="connsiteY0" fmla="*/ 232129 h 522545"/>
                <a:gd name="connsiteX1" fmla="*/ 61912 w 4748212"/>
                <a:gd name="connsiteY1" fmla="*/ 98779 h 522545"/>
                <a:gd name="connsiteX2" fmla="*/ 114300 w 4748212"/>
                <a:gd name="connsiteY2" fmla="*/ 17817 h 522545"/>
                <a:gd name="connsiteX3" fmla="*/ 180975 w 4748212"/>
                <a:gd name="connsiteY3" fmla="*/ 8292 h 522545"/>
                <a:gd name="connsiteX4" fmla="*/ 247650 w 4748212"/>
                <a:gd name="connsiteY4" fmla="*/ 65442 h 522545"/>
                <a:gd name="connsiteX5" fmla="*/ 280987 w 4748212"/>
                <a:gd name="connsiteY5" fmla="*/ 274992 h 522545"/>
                <a:gd name="connsiteX6" fmla="*/ 376237 w 4748212"/>
                <a:gd name="connsiteY6" fmla="*/ 484542 h 522545"/>
                <a:gd name="connsiteX7" fmla="*/ 523875 w 4748212"/>
                <a:gd name="connsiteY7" fmla="*/ 389292 h 522545"/>
                <a:gd name="connsiteX8" fmla="*/ 685800 w 4748212"/>
                <a:gd name="connsiteY8" fmla="*/ 122591 h 522545"/>
                <a:gd name="connsiteX9" fmla="*/ 790574 w 4748212"/>
                <a:gd name="connsiteY9" fmla="*/ 27342 h 522545"/>
                <a:gd name="connsiteX10" fmla="*/ 928687 w 4748212"/>
                <a:gd name="connsiteY10" fmla="*/ 13054 h 522545"/>
                <a:gd name="connsiteX11" fmla="*/ 990600 w 4748212"/>
                <a:gd name="connsiteY11" fmla="*/ 198792 h 522545"/>
                <a:gd name="connsiteX12" fmla="*/ 1033462 w 4748212"/>
                <a:gd name="connsiteY12" fmla="*/ 413104 h 522545"/>
                <a:gd name="connsiteX13" fmla="*/ 1138237 w 4748212"/>
                <a:gd name="connsiteY13" fmla="*/ 460729 h 522545"/>
                <a:gd name="connsiteX14" fmla="*/ 1200150 w 4748212"/>
                <a:gd name="connsiteY14" fmla="*/ 389292 h 522545"/>
                <a:gd name="connsiteX15" fmla="*/ 1290637 w 4748212"/>
                <a:gd name="connsiteY15" fmla="*/ 127354 h 522545"/>
                <a:gd name="connsiteX16" fmla="*/ 1338262 w 4748212"/>
                <a:gd name="connsiteY16" fmla="*/ 55917 h 522545"/>
                <a:gd name="connsiteX17" fmla="*/ 1428750 w 4748212"/>
                <a:gd name="connsiteY17" fmla="*/ 27342 h 522545"/>
                <a:gd name="connsiteX18" fmla="*/ 1509712 w 4748212"/>
                <a:gd name="connsiteY18" fmla="*/ 136879 h 522545"/>
                <a:gd name="connsiteX19" fmla="*/ 1562100 w 4748212"/>
                <a:gd name="connsiteY19" fmla="*/ 394054 h 522545"/>
                <a:gd name="connsiteX20" fmla="*/ 1638300 w 4748212"/>
                <a:gd name="connsiteY20" fmla="*/ 494067 h 522545"/>
                <a:gd name="connsiteX21" fmla="*/ 1771650 w 4748212"/>
                <a:gd name="connsiteY21" fmla="*/ 394054 h 522545"/>
                <a:gd name="connsiteX22" fmla="*/ 1838325 w 4748212"/>
                <a:gd name="connsiteY22" fmla="*/ 179742 h 522545"/>
                <a:gd name="connsiteX23" fmla="*/ 1909762 w 4748212"/>
                <a:gd name="connsiteY23" fmla="*/ 41629 h 522545"/>
                <a:gd name="connsiteX24" fmla="*/ 1990725 w 4748212"/>
                <a:gd name="connsiteY24" fmla="*/ 41629 h 522545"/>
                <a:gd name="connsiteX25" fmla="*/ 2095500 w 4748212"/>
                <a:gd name="connsiteY25" fmla="*/ 394054 h 522545"/>
                <a:gd name="connsiteX26" fmla="*/ 2190750 w 4748212"/>
                <a:gd name="connsiteY26" fmla="*/ 489304 h 522545"/>
                <a:gd name="connsiteX27" fmla="*/ 2343150 w 4748212"/>
                <a:gd name="connsiteY27" fmla="*/ 394054 h 522545"/>
                <a:gd name="connsiteX28" fmla="*/ 2390775 w 4748212"/>
                <a:gd name="connsiteY28" fmla="*/ 222604 h 522545"/>
                <a:gd name="connsiteX29" fmla="*/ 2471737 w 4748212"/>
                <a:gd name="connsiteY29" fmla="*/ 41629 h 522545"/>
                <a:gd name="connsiteX30" fmla="*/ 2566987 w 4748212"/>
                <a:gd name="connsiteY30" fmla="*/ 36867 h 522545"/>
                <a:gd name="connsiteX31" fmla="*/ 2662237 w 4748212"/>
                <a:gd name="connsiteY31" fmla="*/ 270229 h 522545"/>
                <a:gd name="connsiteX32" fmla="*/ 2767012 w 4748212"/>
                <a:gd name="connsiteY32" fmla="*/ 489304 h 522545"/>
                <a:gd name="connsiteX33" fmla="*/ 2862262 w 4748212"/>
                <a:gd name="connsiteY33" fmla="*/ 503592 h 522545"/>
                <a:gd name="connsiteX34" fmla="*/ 2995612 w 4748212"/>
                <a:gd name="connsiteY34" fmla="*/ 313092 h 522545"/>
                <a:gd name="connsiteX35" fmla="*/ 3076575 w 4748212"/>
                <a:gd name="connsiteY35" fmla="*/ 27342 h 522545"/>
                <a:gd name="connsiteX36" fmla="*/ 3205162 w 4748212"/>
                <a:gd name="connsiteY36" fmla="*/ 41629 h 522545"/>
                <a:gd name="connsiteX37" fmla="*/ 3248025 w 4748212"/>
                <a:gd name="connsiteY37" fmla="*/ 255942 h 522545"/>
                <a:gd name="connsiteX38" fmla="*/ 3295650 w 4748212"/>
                <a:gd name="connsiteY38" fmla="*/ 417867 h 522545"/>
                <a:gd name="connsiteX39" fmla="*/ 3348037 w 4748212"/>
                <a:gd name="connsiteY39" fmla="*/ 498829 h 522545"/>
                <a:gd name="connsiteX40" fmla="*/ 3424237 w 4748212"/>
                <a:gd name="connsiteY40" fmla="*/ 494067 h 522545"/>
                <a:gd name="connsiteX41" fmla="*/ 3524250 w 4748212"/>
                <a:gd name="connsiteY41" fmla="*/ 375004 h 522545"/>
                <a:gd name="connsiteX42" fmla="*/ 3614737 w 4748212"/>
                <a:gd name="connsiteY42" fmla="*/ 60679 h 522545"/>
                <a:gd name="connsiteX43" fmla="*/ 3743325 w 4748212"/>
                <a:gd name="connsiteY43" fmla="*/ 51154 h 522545"/>
                <a:gd name="connsiteX44" fmla="*/ 3867150 w 4748212"/>
                <a:gd name="connsiteY44" fmla="*/ 422629 h 522545"/>
                <a:gd name="connsiteX45" fmla="*/ 3971925 w 4748212"/>
                <a:gd name="connsiteY45" fmla="*/ 484542 h 522545"/>
                <a:gd name="connsiteX46" fmla="*/ 4076700 w 4748212"/>
                <a:gd name="connsiteY46" fmla="*/ 422629 h 522545"/>
                <a:gd name="connsiteX47" fmla="*/ 4152900 w 4748212"/>
                <a:gd name="connsiteY47" fmla="*/ 141642 h 522545"/>
                <a:gd name="connsiteX48" fmla="*/ 4167187 w 4748212"/>
                <a:gd name="connsiteY48" fmla="*/ 60679 h 522545"/>
                <a:gd name="connsiteX49" fmla="*/ 4191000 w 4748212"/>
                <a:gd name="connsiteY49" fmla="*/ 27342 h 522545"/>
                <a:gd name="connsiteX50" fmla="*/ 4271962 w 4748212"/>
                <a:gd name="connsiteY50" fmla="*/ 22579 h 522545"/>
                <a:gd name="connsiteX51" fmla="*/ 4433887 w 4748212"/>
                <a:gd name="connsiteY51" fmla="*/ 98779 h 522545"/>
                <a:gd name="connsiteX52" fmla="*/ 4529137 w 4748212"/>
                <a:gd name="connsiteY52" fmla="*/ 422629 h 522545"/>
                <a:gd name="connsiteX53" fmla="*/ 4581525 w 4748212"/>
                <a:gd name="connsiteY53" fmla="*/ 508354 h 522545"/>
                <a:gd name="connsiteX54" fmla="*/ 4681537 w 4748212"/>
                <a:gd name="connsiteY54" fmla="*/ 455967 h 522545"/>
                <a:gd name="connsiteX55" fmla="*/ 4748212 w 4748212"/>
                <a:gd name="connsiteY55" fmla="*/ 289279 h 522545"/>
                <a:gd name="connsiteX0" fmla="*/ 0 w 4748212"/>
                <a:gd name="connsiteY0" fmla="*/ 232129 h 522545"/>
                <a:gd name="connsiteX1" fmla="*/ 61912 w 4748212"/>
                <a:gd name="connsiteY1" fmla="*/ 98779 h 522545"/>
                <a:gd name="connsiteX2" fmla="*/ 114300 w 4748212"/>
                <a:gd name="connsiteY2" fmla="*/ 17817 h 522545"/>
                <a:gd name="connsiteX3" fmla="*/ 180975 w 4748212"/>
                <a:gd name="connsiteY3" fmla="*/ 8292 h 522545"/>
                <a:gd name="connsiteX4" fmla="*/ 247650 w 4748212"/>
                <a:gd name="connsiteY4" fmla="*/ 65442 h 522545"/>
                <a:gd name="connsiteX5" fmla="*/ 280987 w 4748212"/>
                <a:gd name="connsiteY5" fmla="*/ 274992 h 522545"/>
                <a:gd name="connsiteX6" fmla="*/ 376237 w 4748212"/>
                <a:gd name="connsiteY6" fmla="*/ 484542 h 522545"/>
                <a:gd name="connsiteX7" fmla="*/ 547688 w 4748212"/>
                <a:gd name="connsiteY7" fmla="*/ 398817 h 522545"/>
                <a:gd name="connsiteX8" fmla="*/ 685800 w 4748212"/>
                <a:gd name="connsiteY8" fmla="*/ 122591 h 522545"/>
                <a:gd name="connsiteX9" fmla="*/ 790574 w 4748212"/>
                <a:gd name="connsiteY9" fmla="*/ 27342 h 522545"/>
                <a:gd name="connsiteX10" fmla="*/ 928687 w 4748212"/>
                <a:gd name="connsiteY10" fmla="*/ 13054 h 522545"/>
                <a:gd name="connsiteX11" fmla="*/ 990600 w 4748212"/>
                <a:gd name="connsiteY11" fmla="*/ 198792 h 522545"/>
                <a:gd name="connsiteX12" fmla="*/ 1033462 w 4748212"/>
                <a:gd name="connsiteY12" fmla="*/ 413104 h 522545"/>
                <a:gd name="connsiteX13" fmla="*/ 1138237 w 4748212"/>
                <a:gd name="connsiteY13" fmla="*/ 460729 h 522545"/>
                <a:gd name="connsiteX14" fmla="*/ 1200150 w 4748212"/>
                <a:gd name="connsiteY14" fmla="*/ 389292 h 522545"/>
                <a:gd name="connsiteX15" fmla="*/ 1290637 w 4748212"/>
                <a:gd name="connsiteY15" fmla="*/ 127354 h 522545"/>
                <a:gd name="connsiteX16" fmla="*/ 1338262 w 4748212"/>
                <a:gd name="connsiteY16" fmla="*/ 55917 h 522545"/>
                <a:gd name="connsiteX17" fmla="*/ 1428750 w 4748212"/>
                <a:gd name="connsiteY17" fmla="*/ 27342 h 522545"/>
                <a:gd name="connsiteX18" fmla="*/ 1509712 w 4748212"/>
                <a:gd name="connsiteY18" fmla="*/ 136879 h 522545"/>
                <a:gd name="connsiteX19" fmla="*/ 1562100 w 4748212"/>
                <a:gd name="connsiteY19" fmla="*/ 394054 h 522545"/>
                <a:gd name="connsiteX20" fmla="*/ 1638300 w 4748212"/>
                <a:gd name="connsiteY20" fmla="*/ 494067 h 522545"/>
                <a:gd name="connsiteX21" fmla="*/ 1771650 w 4748212"/>
                <a:gd name="connsiteY21" fmla="*/ 394054 h 522545"/>
                <a:gd name="connsiteX22" fmla="*/ 1838325 w 4748212"/>
                <a:gd name="connsiteY22" fmla="*/ 179742 h 522545"/>
                <a:gd name="connsiteX23" fmla="*/ 1909762 w 4748212"/>
                <a:gd name="connsiteY23" fmla="*/ 41629 h 522545"/>
                <a:gd name="connsiteX24" fmla="*/ 1990725 w 4748212"/>
                <a:gd name="connsiteY24" fmla="*/ 41629 h 522545"/>
                <a:gd name="connsiteX25" fmla="*/ 2095500 w 4748212"/>
                <a:gd name="connsiteY25" fmla="*/ 394054 h 522545"/>
                <a:gd name="connsiteX26" fmla="*/ 2190750 w 4748212"/>
                <a:gd name="connsiteY26" fmla="*/ 489304 h 522545"/>
                <a:gd name="connsiteX27" fmla="*/ 2343150 w 4748212"/>
                <a:gd name="connsiteY27" fmla="*/ 394054 h 522545"/>
                <a:gd name="connsiteX28" fmla="*/ 2390775 w 4748212"/>
                <a:gd name="connsiteY28" fmla="*/ 222604 h 522545"/>
                <a:gd name="connsiteX29" fmla="*/ 2471737 w 4748212"/>
                <a:gd name="connsiteY29" fmla="*/ 41629 h 522545"/>
                <a:gd name="connsiteX30" fmla="*/ 2566987 w 4748212"/>
                <a:gd name="connsiteY30" fmla="*/ 36867 h 522545"/>
                <a:gd name="connsiteX31" fmla="*/ 2662237 w 4748212"/>
                <a:gd name="connsiteY31" fmla="*/ 270229 h 522545"/>
                <a:gd name="connsiteX32" fmla="*/ 2767012 w 4748212"/>
                <a:gd name="connsiteY32" fmla="*/ 489304 h 522545"/>
                <a:gd name="connsiteX33" fmla="*/ 2862262 w 4748212"/>
                <a:gd name="connsiteY33" fmla="*/ 503592 h 522545"/>
                <a:gd name="connsiteX34" fmla="*/ 2995612 w 4748212"/>
                <a:gd name="connsiteY34" fmla="*/ 313092 h 522545"/>
                <a:gd name="connsiteX35" fmla="*/ 3076575 w 4748212"/>
                <a:gd name="connsiteY35" fmla="*/ 27342 h 522545"/>
                <a:gd name="connsiteX36" fmla="*/ 3205162 w 4748212"/>
                <a:gd name="connsiteY36" fmla="*/ 41629 h 522545"/>
                <a:gd name="connsiteX37" fmla="*/ 3248025 w 4748212"/>
                <a:gd name="connsiteY37" fmla="*/ 255942 h 522545"/>
                <a:gd name="connsiteX38" fmla="*/ 3295650 w 4748212"/>
                <a:gd name="connsiteY38" fmla="*/ 417867 h 522545"/>
                <a:gd name="connsiteX39" fmla="*/ 3348037 w 4748212"/>
                <a:gd name="connsiteY39" fmla="*/ 498829 h 522545"/>
                <a:gd name="connsiteX40" fmla="*/ 3424237 w 4748212"/>
                <a:gd name="connsiteY40" fmla="*/ 494067 h 522545"/>
                <a:gd name="connsiteX41" fmla="*/ 3524250 w 4748212"/>
                <a:gd name="connsiteY41" fmla="*/ 375004 h 522545"/>
                <a:gd name="connsiteX42" fmla="*/ 3614737 w 4748212"/>
                <a:gd name="connsiteY42" fmla="*/ 60679 h 522545"/>
                <a:gd name="connsiteX43" fmla="*/ 3743325 w 4748212"/>
                <a:gd name="connsiteY43" fmla="*/ 51154 h 522545"/>
                <a:gd name="connsiteX44" fmla="*/ 3867150 w 4748212"/>
                <a:gd name="connsiteY44" fmla="*/ 422629 h 522545"/>
                <a:gd name="connsiteX45" fmla="*/ 3971925 w 4748212"/>
                <a:gd name="connsiteY45" fmla="*/ 484542 h 522545"/>
                <a:gd name="connsiteX46" fmla="*/ 4076700 w 4748212"/>
                <a:gd name="connsiteY46" fmla="*/ 422629 h 522545"/>
                <a:gd name="connsiteX47" fmla="*/ 4152900 w 4748212"/>
                <a:gd name="connsiteY47" fmla="*/ 141642 h 522545"/>
                <a:gd name="connsiteX48" fmla="*/ 4167187 w 4748212"/>
                <a:gd name="connsiteY48" fmla="*/ 60679 h 522545"/>
                <a:gd name="connsiteX49" fmla="*/ 4191000 w 4748212"/>
                <a:gd name="connsiteY49" fmla="*/ 27342 h 522545"/>
                <a:gd name="connsiteX50" fmla="*/ 4271962 w 4748212"/>
                <a:gd name="connsiteY50" fmla="*/ 22579 h 522545"/>
                <a:gd name="connsiteX51" fmla="*/ 4433887 w 4748212"/>
                <a:gd name="connsiteY51" fmla="*/ 98779 h 522545"/>
                <a:gd name="connsiteX52" fmla="*/ 4529137 w 4748212"/>
                <a:gd name="connsiteY52" fmla="*/ 422629 h 522545"/>
                <a:gd name="connsiteX53" fmla="*/ 4581525 w 4748212"/>
                <a:gd name="connsiteY53" fmla="*/ 508354 h 522545"/>
                <a:gd name="connsiteX54" fmla="*/ 4681537 w 4748212"/>
                <a:gd name="connsiteY54" fmla="*/ 455967 h 522545"/>
                <a:gd name="connsiteX55" fmla="*/ 4748212 w 4748212"/>
                <a:gd name="connsiteY55" fmla="*/ 289279 h 522545"/>
                <a:gd name="connsiteX0" fmla="*/ 0 w 4748212"/>
                <a:gd name="connsiteY0" fmla="*/ 232129 h 522545"/>
                <a:gd name="connsiteX1" fmla="*/ 61912 w 4748212"/>
                <a:gd name="connsiteY1" fmla="*/ 98779 h 522545"/>
                <a:gd name="connsiteX2" fmla="*/ 114300 w 4748212"/>
                <a:gd name="connsiteY2" fmla="*/ 17817 h 522545"/>
                <a:gd name="connsiteX3" fmla="*/ 180975 w 4748212"/>
                <a:gd name="connsiteY3" fmla="*/ 8292 h 522545"/>
                <a:gd name="connsiteX4" fmla="*/ 247650 w 4748212"/>
                <a:gd name="connsiteY4" fmla="*/ 65442 h 522545"/>
                <a:gd name="connsiteX5" fmla="*/ 280987 w 4748212"/>
                <a:gd name="connsiteY5" fmla="*/ 274992 h 522545"/>
                <a:gd name="connsiteX6" fmla="*/ 376237 w 4748212"/>
                <a:gd name="connsiteY6" fmla="*/ 484542 h 522545"/>
                <a:gd name="connsiteX7" fmla="*/ 547688 w 4748212"/>
                <a:gd name="connsiteY7" fmla="*/ 398817 h 522545"/>
                <a:gd name="connsiteX8" fmla="*/ 685800 w 4748212"/>
                <a:gd name="connsiteY8" fmla="*/ 122591 h 522545"/>
                <a:gd name="connsiteX9" fmla="*/ 790574 w 4748212"/>
                <a:gd name="connsiteY9" fmla="*/ 27342 h 522545"/>
                <a:gd name="connsiteX10" fmla="*/ 928687 w 4748212"/>
                <a:gd name="connsiteY10" fmla="*/ 13054 h 522545"/>
                <a:gd name="connsiteX11" fmla="*/ 990600 w 4748212"/>
                <a:gd name="connsiteY11" fmla="*/ 198792 h 522545"/>
                <a:gd name="connsiteX12" fmla="*/ 1033462 w 4748212"/>
                <a:gd name="connsiteY12" fmla="*/ 413104 h 522545"/>
                <a:gd name="connsiteX13" fmla="*/ 1138237 w 4748212"/>
                <a:gd name="connsiteY13" fmla="*/ 460729 h 522545"/>
                <a:gd name="connsiteX14" fmla="*/ 1200150 w 4748212"/>
                <a:gd name="connsiteY14" fmla="*/ 389292 h 522545"/>
                <a:gd name="connsiteX15" fmla="*/ 1290637 w 4748212"/>
                <a:gd name="connsiteY15" fmla="*/ 127354 h 522545"/>
                <a:gd name="connsiteX16" fmla="*/ 1338262 w 4748212"/>
                <a:gd name="connsiteY16" fmla="*/ 55917 h 522545"/>
                <a:gd name="connsiteX17" fmla="*/ 1428750 w 4748212"/>
                <a:gd name="connsiteY17" fmla="*/ 27342 h 522545"/>
                <a:gd name="connsiteX18" fmla="*/ 1509712 w 4748212"/>
                <a:gd name="connsiteY18" fmla="*/ 136879 h 522545"/>
                <a:gd name="connsiteX19" fmla="*/ 1562100 w 4748212"/>
                <a:gd name="connsiteY19" fmla="*/ 394054 h 522545"/>
                <a:gd name="connsiteX20" fmla="*/ 1638300 w 4748212"/>
                <a:gd name="connsiteY20" fmla="*/ 494067 h 522545"/>
                <a:gd name="connsiteX21" fmla="*/ 1771650 w 4748212"/>
                <a:gd name="connsiteY21" fmla="*/ 394054 h 522545"/>
                <a:gd name="connsiteX22" fmla="*/ 1838325 w 4748212"/>
                <a:gd name="connsiteY22" fmla="*/ 179742 h 522545"/>
                <a:gd name="connsiteX23" fmla="*/ 1909762 w 4748212"/>
                <a:gd name="connsiteY23" fmla="*/ 41629 h 522545"/>
                <a:gd name="connsiteX24" fmla="*/ 1990725 w 4748212"/>
                <a:gd name="connsiteY24" fmla="*/ 41629 h 522545"/>
                <a:gd name="connsiteX25" fmla="*/ 2109787 w 4748212"/>
                <a:gd name="connsiteY25" fmla="*/ 355954 h 522545"/>
                <a:gd name="connsiteX26" fmla="*/ 2190750 w 4748212"/>
                <a:gd name="connsiteY26" fmla="*/ 489304 h 522545"/>
                <a:gd name="connsiteX27" fmla="*/ 2343150 w 4748212"/>
                <a:gd name="connsiteY27" fmla="*/ 394054 h 522545"/>
                <a:gd name="connsiteX28" fmla="*/ 2390775 w 4748212"/>
                <a:gd name="connsiteY28" fmla="*/ 222604 h 522545"/>
                <a:gd name="connsiteX29" fmla="*/ 2471737 w 4748212"/>
                <a:gd name="connsiteY29" fmla="*/ 41629 h 522545"/>
                <a:gd name="connsiteX30" fmla="*/ 2566987 w 4748212"/>
                <a:gd name="connsiteY30" fmla="*/ 36867 h 522545"/>
                <a:gd name="connsiteX31" fmla="*/ 2662237 w 4748212"/>
                <a:gd name="connsiteY31" fmla="*/ 270229 h 522545"/>
                <a:gd name="connsiteX32" fmla="*/ 2767012 w 4748212"/>
                <a:gd name="connsiteY32" fmla="*/ 489304 h 522545"/>
                <a:gd name="connsiteX33" fmla="*/ 2862262 w 4748212"/>
                <a:gd name="connsiteY33" fmla="*/ 503592 h 522545"/>
                <a:gd name="connsiteX34" fmla="*/ 2995612 w 4748212"/>
                <a:gd name="connsiteY34" fmla="*/ 313092 h 522545"/>
                <a:gd name="connsiteX35" fmla="*/ 3076575 w 4748212"/>
                <a:gd name="connsiteY35" fmla="*/ 27342 h 522545"/>
                <a:gd name="connsiteX36" fmla="*/ 3205162 w 4748212"/>
                <a:gd name="connsiteY36" fmla="*/ 41629 h 522545"/>
                <a:gd name="connsiteX37" fmla="*/ 3248025 w 4748212"/>
                <a:gd name="connsiteY37" fmla="*/ 255942 h 522545"/>
                <a:gd name="connsiteX38" fmla="*/ 3295650 w 4748212"/>
                <a:gd name="connsiteY38" fmla="*/ 417867 h 522545"/>
                <a:gd name="connsiteX39" fmla="*/ 3348037 w 4748212"/>
                <a:gd name="connsiteY39" fmla="*/ 498829 h 522545"/>
                <a:gd name="connsiteX40" fmla="*/ 3424237 w 4748212"/>
                <a:gd name="connsiteY40" fmla="*/ 494067 h 522545"/>
                <a:gd name="connsiteX41" fmla="*/ 3524250 w 4748212"/>
                <a:gd name="connsiteY41" fmla="*/ 375004 h 522545"/>
                <a:gd name="connsiteX42" fmla="*/ 3614737 w 4748212"/>
                <a:gd name="connsiteY42" fmla="*/ 60679 h 522545"/>
                <a:gd name="connsiteX43" fmla="*/ 3743325 w 4748212"/>
                <a:gd name="connsiteY43" fmla="*/ 51154 h 522545"/>
                <a:gd name="connsiteX44" fmla="*/ 3867150 w 4748212"/>
                <a:gd name="connsiteY44" fmla="*/ 422629 h 522545"/>
                <a:gd name="connsiteX45" fmla="*/ 3971925 w 4748212"/>
                <a:gd name="connsiteY45" fmla="*/ 484542 h 522545"/>
                <a:gd name="connsiteX46" fmla="*/ 4076700 w 4748212"/>
                <a:gd name="connsiteY46" fmla="*/ 422629 h 522545"/>
                <a:gd name="connsiteX47" fmla="*/ 4152900 w 4748212"/>
                <a:gd name="connsiteY47" fmla="*/ 141642 h 522545"/>
                <a:gd name="connsiteX48" fmla="*/ 4167187 w 4748212"/>
                <a:gd name="connsiteY48" fmla="*/ 60679 h 522545"/>
                <a:gd name="connsiteX49" fmla="*/ 4191000 w 4748212"/>
                <a:gd name="connsiteY49" fmla="*/ 27342 h 522545"/>
                <a:gd name="connsiteX50" fmla="*/ 4271962 w 4748212"/>
                <a:gd name="connsiteY50" fmla="*/ 22579 h 522545"/>
                <a:gd name="connsiteX51" fmla="*/ 4433887 w 4748212"/>
                <a:gd name="connsiteY51" fmla="*/ 98779 h 522545"/>
                <a:gd name="connsiteX52" fmla="*/ 4529137 w 4748212"/>
                <a:gd name="connsiteY52" fmla="*/ 422629 h 522545"/>
                <a:gd name="connsiteX53" fmla="*/ 4581525 w 4748212"/>
                <a:gd name="connsiteY53" fmla="*/ 508354 h 522545"/>
                <a:gd name="connsiteX54" fmla="*/ 4681537 w 4748212"/>
                <a:gd name="connsiteY54" fmla="*/ 455967 h 522545"/>
                <a:gd name="connsiteX55" fmla="*/ 4748212 w 4748212"/>
                <a:gd name="connsiteY55" fmla="*/ 289279 h 522545"/>
                <a:gd name="connsiteX0" fmla="*/ 0 w 4748212"/>
                <a:gd name="connsiteY0" fmla="*/ 232129 h 522545"/>
                <a:gd name="connsiteX1" fmla="*/ 61912 w 4748212"/>
                <a:gd name="connsiteY1" fmla="*/ 98779 h 522545"/>
                <a:gd name="connsiteX2" fmla="*/ 114300 w 4748212"/>
                <a:gd name="connsiteY2" fmla="*/ 17817 h 522545"/>
                <a:gd name="connsiteX3" fmla="*/ 180975 w 4748212"/>
                <a:gd name="connsiteY3" fmla="*/ 8292 h 522545"/>
                <a:gd name="connsiteX4" fmla="*/ 247650 w 4748212"/>
                <a:gd name="connsiteY4" fmla="*/ 65442 h 522545"/>
                <a:gd name="connsiteX5" fmla="*/ 280987 w 4748212"/>
                <a:gd name="connsiteY5" fmla="*/ 274992 h 522545"/>
                <a:gd name="connsiteX6" fmla="*/ 376237 w 4748212"/>
                <a:gd name="connsiteY6" fmla="*/ 484542 h 522545"/>
                <a:gd name="connsiteX7" fmla="*/ 547688 w 4748212"/>
                <a:gd name="connsiteY7" fmla="*/ 398817 h 522545"/>
                <a:gd name="connsiteX8" fmla="*/ 685800 w 4748212"/>
                <a:gd name="connsiteY8" fmla="*/ 122591 h 522545"/>
                <a:gd name="connsiteX9" fmla="*/ 790574 w 4748212"/>
                <a:gd name="connsiteY9" fmla="*/ 27342 h 522545"/>
                <a:gd name="connsiteX10" fmla="*/ 928687 w 4748212"/>
                <a:gd name="connsiteY10" fmla="*/ 13054 h 522545"/>
                <a:gd name="connsiteX11" fmla="*/ 990600 w 4748212"/>
                <a:gd name="connsiteY11" fmla="*/ 198792 h 522545"/>
                <a:gd name="connsiteX12" fmla="*/ 1033462 w 4748212"/>
                <a:gd name="connsiteY12" fmla="*/ 413104 h 522545"/>
                <a:gd name="connsiteX13" fmla="*/ 1138237 w 4748212"/>
                <a:gd name="connsiteY13" fmla="*/ 460729 h 522545"/>
                <a:gd name="connsiteX14" fmla="*/ 1200150 w 4748212"/>
                <a:gd name="connsiteY14" fmla="*/ 389292 h 522545"/>
                <a:gd name="connsiteX15" fmla="*/ 1290637 w 4748212"/>
                <a:gd name="connsiteY15" fmla="*/ 127354 h 522545"/>
                <a:gd name="connsiteX16" fmla="*/ 1338262 w 4748212"/>
                <a:gd name="connsiteY16" fmla="*/ 55917 h 522545"/>
                <a:gd name="connsiteX17" fmla="*/ 1428750 w 4748212"/>
                <a:gd name="connsiteY17" fmla="*/ 27342 h 522545"/>
                <a:gd name="connsiteX18" fmla="*/ 1509712 w 4748212"/>
                <a:gd name="connsiteY18" fmla="*/ 136879 h 522545"/>
                <a:gd name="connsiteX19" fmla="*/ 1562100 w 4748212"/>
                <a:gd name="connsiteY19" fmla="*/ 394054 h 522545"/>
                <a:gd name="connsiteX20" fmla="*/ 1638300 w 4748212"/>
                <a:gd name="connsiteY20" fmla="*/ 494067 h 522545"/>
                <a:gd name="connsiteX21" fmla="*/ 1771650 w 4748212"/>
                <a:gd name="connsiteY21" fmla="*/ 394054 h 522545"/>
                <a:gd name="connsiteX22" fmla="*/ 1838325 w 4748212"/>
                <a:gd name="connsiteY22" fmla="*/ 179742 h 522545"/>
                <a:gd name="connsiteX23" fmla="*/ 1909762 w 4748212"/>
                <a:gd name="connsiteY23" fmla="*/ 41629 h 522545"/>
                <a:gd name="connsiteX24" fmla="*/ 2033588 w 4748212"/>
                <a:gd name="connsiteY24" fmla="*/ 65441 h 522545"/>
                <a:gd name="connsiteX25" fmla="*/ 2109787 w 4748212"/>
                <a:gd name="connsiteY25" fmla="*/ 355954 h 522545"/>
                <a:gd name="connsiteX26" fmla="*/ 2190750 w 4748212"/>
                <a:gd name="connsiteY26" fmla="*/ 489304 h 522545"/>
                <a:gd name="connsiteX27" fmla="*/ 2343150 w 4748212"/>
                <a:gd name="connsiteY27" fmla="*/ 394054 h 522545"/>
                <a:gd name="connsiteX28" fmla="*/ 2390775 w 4748212"/>
                <a:gd name="connsiteY28" fmla="*/ 222604 h 522545"/>
                <a:gd name="connsiteX29" fmla="*/ 2471737 w 4748212"/>
                <a:gd name="connsiteY29" fmla="*/ 41629 h 522545"/>
                <a:gd name="connsiteX30" fmla="*/ 2566987 w 4748212"/>
                <a:gd name="connsiteY30" fmla="*/ 36867 h 522545"/>
                <a:gd name="connsiteX31" fmla="*/ 2662237 w 4748212"/>
                <a:gd name="connsiteY31" fmla="*/ 270229 h 522545"/>
                <a:gd name="connsiteX32" fmla="*/ 2767012 w 4748212"/>
                <a:gd name="connsiteY32" fmla="*/ 489304 h 522545"/>
                <a:gd name="connsiteX33" fmla="*/ 2862262 w 4748212"/>
                <a:gd name="connsiteY33" fmla="*/ 503592 h 522545"/>
                <a:gd name="connsiteX34" fmla="*/ 2995612 w 4748212"/>
                <a:gd name="connsiteY34" fmla="*/ 313092 h 522545"/>
                <a:gd name="connsiteX35" fmla="*/ 3076575 w 4748212"/>
                <a:gd name="connsiteY35" fmla="*/ 27342 h 522545"/>
                <a:gd name="connsiteX36" fmla="*/ 3205162 w 4748212"/>
                <a:gd name="connsiteY36" fmla="*/ 41629 h 522545"/>
                <a:gd name="connsiteX37" fmla="*/ 3248025 w 4748212"/>
                <a:gd name="connsiteY37" fmla="*/ 255942 h 522545"/>
                <a:gd name="connsiteX38" fmla="*/ 3295650 w 4748212"/>
                <a:gd name="connsiteY38" fmla="*/ 417867 h 522545"/>
                <a:gd name="connsiteX39" fmla="*/ 3348037 w 4748212"/>
                <a:gd name="connsiteY39" fmla="*/ 498829 h 522545"/>
                <a:gd name="connsiteX40" fmla="*/ 3424237 w 4748212"/>
                <a:gd name="connsiteY40" fmla="*/ 494067 h 522545"/>
                <a:gd name="connsiteX41" fmla="*/ 3524250 w 4748212"/>
                <a:gd name="connsiteY41" fmla="*/ 375004 h 522545"/>
                <a:gd name="connsiteX42" fmla="*/ 3614737 w 4748212"/>
                <a:gd name="connsiteY42" fmla="*/ 60679 h 522545"/>
                <a:gd name="connsiteX43" fmla="*/ 3743325 w 4748212"/>
                <a:gd name="connsiteY43" fmla="*/ 51154 h 522545"/>
                <a:gd name="connsiteX44" fmla="*/ 3867150 w 4748212"/>
                <a:gd name="connsiteY44" fmla="*/ 422629 h 522545"/>
                <a:gd name="connsiteX45" fmla="*/ 3971925 w 4748212"/>
                <a:gd name="connsiteY45" fmla="*/ 484542 h 522545"/>
                <a:gd name="connsiteX46" fmla="*/ 4076700 w 4748212"/>
                <a:gd name="connsiteY46" fmla="*/ 422629 h 522545"/>
                <a:gd name="connsiteX47" fmla="*/ 4152900 w 4748212"/>
                <a:gd name="connsiteY47" fmla="*/ 141642 h 522545"/>
                <a:gd name="connsiteX48" fmla="*/ 4167187 w 4748212"/>
                <a:gd name="connsiteY48" fmla="*/ 60679 h 522545"/>
                <a:gd name="connsiteX49" fmla="*/ 4191000 w 4748212"/>
                <a:gd name="connsiteY49" fmla="*/ 27342 h 522545"/>
                <a:gd name="connsiteX50" fmla="*/ 4271962 w 4748212"/>
                <a:gd name="connsiteY50" fmla="*/ 22579 h 522545"/>
                <a:gd name="connsiteX51" fmla="*/ 4433887 w 4748212"/>
                <a:gd name="connsiteY51" fmla="*/ 98779 h 522545"/>
                <a:gd name="connsiteX52" fmla="*/ 4529137 w 4748212"/>
                <a:gd name="connsiteY52" fmla="*/ 422629 h 522545"/>
                <a:gd name="connsiteX53" fmla="*/ 4581525 w 4748212"/>
                <a:gd name="connsiteY53" fmla="*/ 508354 h 522545"/>
                <a:gd name="connsiteX54" fmla="*/ 4681537 w 4748212"/>
                <a:gd name="connsiteY54" fmla="*/ 455967 h 522545"/>
                <a:gd name="connsiteX55" fmla="*/ 4748212 w 4748212"/>
                <a:gd name="connsiteY55" fmla="*/ 289279 h 522545"/>
                <a:gd name="connsiteX0" fmla="*/ 0 w 4748212"/>
                <a:gd name="connsiteY0" fmla="*/ 232129 h 522545"/>
                <a:gd name="connsiteX1" fmla="*/ 61912 w 4748212"/>
                <a:gd name="connsiteY1" fmla="*/ 98779 h 522545"/>
                <a:gd name="connsiteX2" fmla="*/ 114300 w 4748212"/>
                <a:gd name="connsiteY2" fmla="*/ 17817 h 522545"/>
                <a:gd name="connsiteX3" fmla="*/ 180975 w 4748212"/>
                <a:gd name="connsiteY3" fmla="*/ 8292 h 522545"/>
                <a:gd name="connsiteX4" fmla="*/ 247650 w 4748212"/>
                <a:gd name="connsiteY4" fmla="*/ 65442 h 522545"/>
                <a:gd name="connsiteX5" fmla="*/ 280987 w 4748212"/>
                <a:gd name="connsiteY5" fmla="*/ 274992 h 522545"/>
                <a:gd name="connsiteX6" fmla="*/ 376237 w 4748212"/>
                <a:gd name="connsiteY6" fmla="*/ 484542 h 522545"/>
                <a:gd name="connsiteX7" fmla="*/ 547688 w 4748212"/>
                <a:gd name="connsiteY7" fmla="*/ 398817 h 522545"/>
                <a:gd name="connsiteX8" fmla="*/ 685800 w 4748212"/>
                <a:gd name="connsiteY8" fmla="*/ 122591 h 522545"/>
                <a:gd name="connsiteX9" fmla="*/ 790574 w 4748212"/>
                <a:gd name="connsiteY9" fmla="*/ 27342 h 522545"/>
                <a:gd name="connsiteX10" fmla="*/ 928687 w 4748212"/>
                <a:gd name="connsiteY10" fmla="*/ 13054 h 522545"/>
                <a:gd name="connsiteX11" fmla="*/ 990600 w 4748212"/>
                <a:gd name="connsiteY11" fmla="*/ 198792 h 522545"/>
                <a:gd name="connsiteX12" fmla="*/ 1033462 w 4748212"/>
                <a:gd name="connsiteY12" fmla="*/ 413104 h 522545"/>
                <a:gd name="connsiteX13" fmla="*/ 1138237 w 4748212"/>
                <a:gd name="connsiteY13" fmla="*/ 460729 h 522545"/>
                <a:gd name="connsiteX14" fmla="*/ 1200150 w 4748212"/>
                <a:gd name="connsiteY14" fmla="*/ 389292 h 522545"/>
                <a:gd name="connsiteX15" fmla="*/ 1290637 w 4748212"/>
                <a:gd name="connsiteY15" fmla="*/ 127354 h 522545"/>
                <a:gd name="connsiteX16" fmla="*/ 1338262 w 4748212"/>
                <a:gd name="connsiteY16" fmla="*/ 55917 h 522545"/>
                <a:gd name="connsiteX17" fmla="*/ 1428750 w 4748212"/>
                <a:gd name="connsiteY17" fmla="*/ 27342 h 522545"/>
                <a:gd name="connsiteX18" fmla="*/ 1509712 w 4748212"/>
                <a:gd name="connsiteY18" fmla="*/ 136879 h 522545"/>
                <a:gd name="connsiteX19" fmla="*/ 1562100 w 4748212"/>
                <a:gd name="connsiteY19" fmla="*/ 394054 h 522545"/>
                <a:gd name="connsiteX20" fmla="*/ 1638300 w 4748212"/>
                <a:gd name="connsiteY20" fmla="*/ 494067 h 522545"/>
                <a:gd name="connsiteX21" fmla="*/ 1771650 w 4748212"/>
                <a:gd name="connsiteY21" fmla="*/ 394054 h 522545"/>
                <a:gd name="connsiteX22" fmla="*/ 1838325 w 4748212"/>
                <a:gd name="connsiteY22" fmla="*/ 179742 h 522545"/>
                <a:gd name="connsiteX23" fmla="*/ 1909762 w 4748212"/>
                <a:gd name="connsiteY23" fmla="*/ 41629 h 522545"/>
                <a:gd name="connsiteX24" fmla="*/ 2033588 w 4748212"/>
                <a:gd name="connsiteY24" fmla="*/ 65441 h 522545"/>
                <a:gd name="connsiteX25" fmla="*/ 2109787 w 4748212"/>
                <a:gd name="connsiteY25" fmla="*/ 355954 h 522545"/>
                <a:gd name="connsiteX26" fmla="*/ 2190750 w 4748212"/>
                <a:gd name="connsiteY26" fmla="*/ 489304 h 522545"/>
                <a:gd name="connsiteX27" fmla="*/ 2343150 w 4748212"/>
                <a:gd name="connsiteY27" fmla="*/ 394054 h 522545"/>
                <a:gd name="connsiteX28" fmla="*/ 2390775 w 4748212"/>
                <a:gd name="connsiteY28" fmla="*/ 222604 h 522545"/>
                <a:gd name="connsiteX29" fmla="*/ 2471737 w 4748212"/>
                <a:gd name="connsiteY29" fmla="*/ 41629 h 522545"/>
                <a:gd name="connsiteX30" fmla="*/ 2566987 w 4748212"/>
                <a:gd name="connsiteY30" fmla="*/ 36867 h 522545"/>
                <a:gd name="connsiteX31" fmla="*/ 2662237 w 4748212"/>
                <a:gd name="connsiteY31" fmla="*/ 270229 h 522545"/>
                <a:gd name="connsiteX32" fmla="*/ 2767012 w 4748212"/>
                <a:gd name="connsiteY32" fmla="*/ 489304 h 522545"/>
                <a:gd name="connsiteX33" fmla="*/ 2862262 w 4748212"/>
                <a:gd name="connsiteY33" fmla="*/ 503592 h 522545"/>
                <a:gd name="connsiteX34" fmla="*/ 2995612 w 4748212"/>
                <a:gd name="connsiteY34" fmla="*/ 313092 h 522545"/>
                <a:gd name="connsiteX35" fmla="*/ 3076575 w 4748212"/>
                <a:gd name="connsiteY35" fmla="*/ 27342 h 522545"/>
                <a:gd name="connsiteX36" fmla="*/ 3205162 w 4748212"/>
                <a:gd name="connsiteY36" fmla="*/ 41629 h 522545"/>
                <a:gd name="connsiteX37" fmla="*/ 3248025 w 4748212"/>
                <a:gd name="connsiteY37" fmla="*/ 255942 h 522545"/>
                <a:gd name="connsiteX38" fmla="*/ 3295650 w 4748212"/>
                <a:gd name="connsiteY38" fmla="*/ 417867 h 522545"/>
                <a:gd name="connsiteX39" fmla="*/ 3348037 w 4748212"/>
                <a:gd name="connsiteY39" fmla="*/ 498829 h 522545"/>
                <a:gd name="connsiteX40" fmla="*/ 3424237 w 4748212"/>
                <a:gd name="connsiteY40" fmla="*/ 494067 h 522545"/>
                <a:gd name="connsiteX41" fmla="*/ 3495675 w 4748212"/>
                <a:gd name="connsiteY41" fmla="*/ 346429 h 522545"/>
                <a:gd name="connsiteX42" fmla="*/ 3614737 w 4748212"/>
                <a:gd name="connsiteY42" fmla="*/ 60679 h 522545"/>
                <a:gd name="connsiteX43" fmla="*/ 3743325 w 4748212"/>
                <a:gd name="connsiteY43" fmla="*/ 51154 h 522545"/>
                <a:gd name="connsiteX44" fmla="*/ 3867150 w 4748212"/>
                <a:gd name="connsiteY44" fmla="*/ 422629 h 522545"/>
                <a:gd name="connsiteX45" fmla="*/ 3971925 w 4748212"/>
                <a:gd name="connsiteY45" fmla="*/ 484542 h 522545"/>
                <a:gd name="connsiteX46" fmla="*/ 4076700 w 4748212"/>
                <a:gd name="connsiteY46" fmla="*/ 422629 h 522545"/>
                <a:gd name="connsiteX47" fmla="*/ 4152900 w 4748212"/>
                <a:gd name="connsiteY47" fmla="*/ 141642 h 522545"/>
                <a:gd name="connsiteX48" fmla="*/ 4167187 w 4748212"/>
                <a:gd name="connsiteY48" fmla="*/ 60679 h 522545"/>
                <a:gd name="connsiteX49" fmla="*/ 4191000 w 4748212"/>
                <a:gd name="connsiteY49" fmla="*/ 27342 h 522545"/>
                <a:gd name="connsiteX50" fmla="*/ 4271962 w 4748212"/>
                <a:gd name="connsiteY50" fmla="*/ 22579 h 522545"/>
                <a:gd name="connsiteX51" fmla="*/ 4433887 w 4748212"/>
                <a:gd name="connsiteY51" fmla="*/ 98779 h 522545"/>
                <a:gd name="connsiteX52" fmla="*/ 4529137 w 4748212"/>
                <a:gd name="connsiteY52" fmla="*/ 422629 h 522545"/>
                <a:gd name="connsiteX53" fmla="*/ 4581525 w 4748212"/>
                <a:gd name="connsiteY53" fmla="*/ 508354 h 522545"/>
                <a:gd name="connsiteX54" fmla="*/ 4681537 w 4748212"/>
                <a:gd name="connsiteY54" fmla="*/ 455967 h 522545"/>
                <a:gd name="connsiteX55" fmla="*/ 4748212 w 4748212"/>
                <a:gd name="connsiteY55" fmla="*/ 289279 h 522545"/>
                <a:gd name="connsiteX0" fmla="*/ 0 w 4748212"/>
                <a:gd name="connsiteY0" fmla="*/ 232129 h 522545"/>
                <a:gd name="connsiteX1" fmla="*/ 61912 w 4748212"/>
                <a:gd name="connsiteY1" fmla="*/ 98779 h 522545"/>
                <a:gd name="connsiteX2" fmla="*/ 114300 w 4748212"/>
                <a:gd name="connsiteY2" fmla="*/ 17817 h 522545"/>
                <a:gd name="connsiteX3" fmla="*/ 180975 w 4748212"/>
                <a:gd name="connsiteY3" fmla="*/ 8292 h 522545"/>
                <a:gd name="connsiteX4" fmla="*/ 247650 w 4748212"/>
                <a:gd name="connsiteY4" fmla="*/ 65442 h 522545"/>
                <a:gd name="connsiteX5" fmla="*/ 280987 w 4748212"/>
                <a:gd name="connsiteY5" fmla="*/ 274992 h 522545"/>
                <a:gd name="connsiteX6" fmla="*/ 376237 w 4748212"/>
                <a:gd name="connsiteY6" fmla="*/ 484542 h 522545"/>
                <a:gd name="connsiteX7" fmla="*/ 547688 w 4748212"/>
                <a:gd name="connsiteY7" fmla="*/ 398817 h 522545"/>
                <a:gd name="connsiteX8" fmla="*/ 685800 w 4748212"/>
                <a:gd name="connsiteY8" fmla="*/ 122591 h 522545"/>
                <a:gd name="connsiteX9" fmla="*/ 790574 w 4748212"/>
                <a:gd name="connsiteY9" fmla="*/ 27342 h 522545"/>
                <a:gd name="connsiteX10" fmla="*/ 928687 w 4748212"/>
                <a:gd name="connsiteY10" fmla="*/ 13054 h 522545"/>
                <a:gd name="connsiteX11" fmla="*/ 990600 w 4748212"/>
                <a:gd name="connsiteY11" fmla="*/ 198792 h 522545"/>
                <a:gd name="connsiteX12" fmla="*/ 1033462 w 4748212"/>
                <a:gd name="connsiteY12" fmla="*/ 413104 h 522545"/>
                <a:gd name="connsiteX13" fmla="*/ 1138237 w 4748212"/>
                <a:gd name="connsiteY13" fmla="*/ 460729 h 522545"/>
                <a:gd name="connsiteX14" fmla="*/ 1200150 w 4748212"/>
                <a:gd name="connsiteY14" fmla="*/ 389292 h 522545"/>
                <a:gd name="connsiteX15" fmla="*/ 1290637 w 4748212"/>
                <a:gd name="connsiteY15" fmla="*/ 127354 h 522545"/>
                <a:gd name="connsiteX16" fmla="*/ 1338262 w 4748212"/>
                <a:gd name="connsiteY16" fmla="*/ 55917 h 522545"/>
                <a:gd name="connsiteX17" fmla="*/ 1428750 w 4748212"/>
                <a:gd name="connsiteY17" fmla="*/ 27342 h 522545"/>
                <a:gd name="connsiteX18" fmla="*/ 1509712 w 4748212"/>
                <a:gd name="connsiteY18" fmla="*/ 136879 h 522545"/>
                <a:gd name="connsiteX19" fmla="*/ 1562100 w 4748212"/>
                <a:gd name="connsiteY19" fmla="*/ 394054 h 522545"/>
                <a:gd name="connsiteX20" fmla="*/ 1638300 w 4748212"/>
                <a:gd name="connsiteY20" fmla="*/ 494067 h 522545"/>
                <a:gd name="connsiteX21" fmla="*/ 1771650 w 4748212"/>
                <a:gd name="connsiteY21" fmla="*/ 394054 h 522545"/>
                <a:gd name="connsiteX22" fmla="*/ 1838325 w 4748212"/>
                <a:gd name="connsiteY22" fmla="*/ 179742 h 522545"/>
                <a:gd name="connsiteX23" fmla="*/ 1909762 w 4748212"/>
                <a:gd name="connsiteY23" fmla="*/ 41629 h 522545"/>
                <a:gd name="connsiteX24" fmla="*/ 2033588 w 4748212"/>
                <a:gd name="connsiteY24" fmla="*/ 65441 h 522545"/>
                <a:gd name="connsiteX25" fmla="*/ 2109787 w 4748212"/>
                <a:gd name="connsiteY25" fmla="*/ 355954 h 522545"/>
                <a:gd name="connsiteX26" fmla="*/ 2190750 w 4748212"/>
                <a:gd name="connsiteY26" fmla="*/ 489304 h 522545"/>
                <a:gd name="connsiteX27" fmla="*/ 2343150 w 4748212"/>
                <a:gd name="connsiteY27" fmla="*/ 394054 h 522545"/>
                <a:gd name="connsiteX28" fmla="*/ 2390775 w 4748212"/>
                <a:gd name="connsiteY28" fmla="*/ 222604 h 522545"/>
                <a:gd name="connsiteX29" fmla="*/ 2471737 w 4748212"/>
                <a:gd name="connsiteY29" fmla="*/ 41629 h 522545"/>
                <a:gd name="connsiteX30" fmla="*/ 2566987 w 4748212"/>
                <a:gd name="connsiteY30" fmla="*/ 36867 h 522545"/>
                <a:gd name="connsiteX31" fmla="*/ 2662237 w 4748212"/>
                <a:gd name="connsiteY31" fmla="*/ 270229 h 522545"/>
                <a:gd name="connsiteX32" fmla="*/ 2767012 w 4748212"/>
                <a:gd name="connsiteY32" fmla="*/ 489304 h 522545"/>
                <a:gd name="connsiteX33" fmla="*/ 2862262 w 4748212"/>
                <a:gd name="connsiteY33" fmla="*/ 503592 h 522545"/>
                <a:gd name="connsiteX34" fmla="*/ 2995612 w 4748212"/>
                <a:gd name="connsiteY34" fmla="*/ 313092 h 522545"/>
                <a:gd name="connsiteX35" fmla="*/ 3076575 w 4748212"/>
                <a:gd name="connsiteY35" fmla="*/ 27342 h 522545"/>
                <a:gd name="connsiteX36" fmla="*/ 3205162 w 4748212"/>
                <a:gd name="connsiteY36" fmla="*/ 41629 h 522545"/>
                <a:gd name="connsiteX37" fmla="*/ 3248025 w 4748212"/>
                <a:gd name="connsiteY37" fmla="*/ 255942 h 522545"/>
                <a:gd name="connsiteX38" fmla="*/ 3295650 w 4748212"/>
                <a:gd name="connsiteY38" fmla="*/ 417867 h 522545"/>
                <a:gd name="connsiteX39" fmla="*/ 3348037 w 4748212"/>
                <a:gd name="connsiteY39" fmla="*/ 498829 h 522545"/>
                <a:gd name="connsiteX40" fmla="*/ 3424237 w 4748212"/>
                <a:gd name="connsiteY40" fmla="*/ 494067 h 522545"/>
                <a:gd name="connsiteX41" fmla="*/ 3495675 w 4748212"/>
                <a:gd name="connsiteY41" fmla="*/ 346429 h 522545"/>
                <a:gd name="connsiteX42" fmla="*/ 3614737 w 4748212"/>
                <a:gd name="connsiteY42" fmla="*/ 60679 h 522545"/>
                <a:gd name="connsiteX43" fmla="*/ 3743325 w 4748212"/>
                <a:gd name="connsiteY43" fmla="*/ 51154 h 522545"/>
                <a:gd name="connsiteX44" fmla="*/ 3867150 w 4748212"/>
                <a:gd name="connsiteY44" fmla="*/ 422629 h 522545"/>
                <a:gd name="connsiteX45" fmla="*/ 3971925 w 4748212"/>
                <a:gd name="connsiteY45" fmla="*/ 484542 h 522545"/>
                <a:gd name="connsiteX46" fmla="*/ 4076700 w 4748212"/>
                <a:gd name="connsiteY46" fmla="*/ 422629 h 522545"/>
                <a:gd name="connsiteX47" fmla="*/ 4152900 w 4748212"/>
                <a:gd name="connsiteY47" fmla="*/ 141642 h 522545"/>
                <a:gd name="connsiteX48" fmla="*/ 4195762 w 4748212"/>
                <a:gd name="connsiteY48" fmla="*/ 84491 h 522545"/>
                <a:gd name="connsiteX49" fmla="*/ 4191000 w 4748212"/>
                <a:gd name="connsiteY49" fmla="*/ 27342 h 522545"/>
                <a:gd name="connsiteX50" fmla="*/ 4271962 w 4748212"/>
                <a:gd name="connsiteY50" fmla="*/ 22579 h 522545"/>
                <a:gd name="connsiteX51" fmla="*/ 4433887 w 4748212"/>
                <a:gd name="connsiteY51" fmla="*/ 98779 h 522545"/>
                <a:gd name="connsiteX52" fmla="*/ 4529137 w 4748212"/>
                <a:gd name="connsiteY52" fmla="*/ 422629 h 522545"/>
                <a:gd name="connsiteX53" fmla="*/ 4581525 w 4748212"/>
                <a:gd name="connsiteY53" fmla="*/ 508354 h 522545"/>
                <a:gd name="connsiteX54" fmla="*/ 4681537 w 4748212"/>
                <a:gd name="connsiteY54" fmla="*/ 455967 h 522545"/>
                <a:gd name="connsiteX55" fmla="*/ 4748212 w 4748212"/>
                <a:gd name="connsiteY55" fmla="*/ 289279 h 522545"/>
                <a:gd name="connsiteX0" fmla="*/ 0 w 4748212"/>
                <a:gd name="connsiteY0" fmla="*/ 232129 h 522545"/>
                <a:gd name="connsiteX1" fmla="*/ 61912 w 4748212"/>
                <a:gd name="connsiteY1" fmla="*/ 98779 h 522545"/>
                <a:gd name="connsiteX2" fmla="*/ 114300 w 4748212"/>
                <a:gd name="connsiteY2" fmla="*/ 17817 h 522545"/>
                <a:gd name="connsiteX3" fmla="*/ 180975 w 4748212"/>
                <a:gd name="connsiteY3" fmla="*/ 8292 h 522545"/>
                <a:gd name="connsiteX4" fmla="*/ 247650 w 4748212"/>
                <a:gd name="connsiteY4" fmla="*/ 65442 h 522545"/>
                <a:gd name="connsiteX5" fmla="*/ 280987 w 4748212"/>
                <a:gd name="connsiteY5" fmla="*/ 274992 h 522545"/>
                <a:gd name="connsiteX6" fmla="*/ 376237 w 4748212"/>
                <a:gd name="connsiteY6" fmla="*/ 484542 h 522545"/>
                <a:gd name="connsiteX7" fmla="*/ 547688 w 4748212"/>
                <a:gd name="connsiteY7" fmla="*/ 398817 h 522545"/>
                <a:gd name="connsiteX8" fmla="*/ 685800 w 4748212"/>
                <a:gd name="connsiteY8" fmla="*/ 122591 h 522545"/>
                <a:gd name="connsiteX9" fmla="*/ 790574 w 4748212"/>
                <a:gd name="connsiteY9" fmla="*/ 27342 h 522545"/>
                <a:gd name="connsiteX10" fmla="*/ 928687 w 4748212"/>
                <a:gd name="connsiteY10" fmla="*/ 13054 h 522545"/>
                <a:gd name="connsiteX11" fmla="*/ 990600 w 4748212"/>
                <a:gd name="connsiteY11" fmla="*/ 198792 h 522545"/>
                <a:gd name="connsiteX12" fmla="*/ 1033462 w 4748212"/>
                <a:gd name="connsiteY12" fmla="*/ 413104 h 522545"/>
                <a:gd name="connsiteX13" fmla="*/ 1138237 w 4748212"/>
                <a:gd name="connsiteY13" fmla="*/ 460729 h 522545"/>
                <a:gd name="connsiteX14" fmla="*/ 1200150 w 4748212"/>
                <a:gd name="connsiteY14" fmla="*/ 389292 h 522545"/>
                <a:gd name="connsiteX15" fmla="*/ 1290637 w 4748212"/>
                <a:gd name="connsiteY15" fmla="*/ 127354 h 522545"/>
                <a:gd name="connsiteX16" fmla="*/ 1338262 w 4748212"/>
                <a:gd name="connsiteY16" fmla="*/ 55917 h 522545"/>
                <a:gd name="connsiteX17" fmla="*/ 1428750 w 4748212"/>
                <a:gd name="connsiteY17" fmla="*/ 27342 h 522545"/>
                <a:gd name="connsiteX18" fmla="*/ 1509712 w 4748212"/>
                <a:gd name="connsiteY18" fmla="*/ 136879 h 522545"/>
                <a:gd name="connsiteX19" fmla="*/ 1562100 w 4748212"/>
                <a:gd name="connsiteY19" fmla="*/ 394054 h 522545"/>
                <a:gd name="connsiteX20" fmla="*/ 1638300 w 4748212"/>
                <a:gd name="connsiteY20" fmla="*/ 494067 h 522545"/>
                <a:gd name="connsiteX21" fmla="*/ 1771650 w 4748212"/>
                <a:gd name="connsiteY21" fmla="*/ 394054 h 522545"/>
                <a:gd name="connsiteX22" fmla="*/ 1838325 w 4748212"/>
                <a:gd name="connsiteY22" fmla="*/ 179742 h 522545"/>
                <a:gd name="connsiteX23" fmla="*/ 1909762 w 4748212"/>
                <a:gd name="connsiteY23" fmla="*/ 41629 h 522545"/>
                <a:gd name="connsiteX24" fmla="*/ 2033588 w 4748212"/>
                <a:gd name="connsiteY24" fmla="*/ 65441 h 522545"/>
                <a:gd name="connsiteX25" fmla="*/ 2109787 w 4748212"/>
                <a:gd name="connsiteY25" fmla="*/ 355954 h 522545"/>
                <a:gd name="connsiteX26" fmla="*/ 2190750 w 4748212"/>
                <a:gd name="connsiteY26" fmla="*/ 489304 h 522545"/>
                <a:gd name="connsiteX27" fmla="*/ 2343150 w 4748212"/>
                <a:gd name="connsiteY27" fmla="*/ 394054 h 522545"/>
                <a:gd name="connsiteX28" fmla="*/ 2390775 w 4748212"/>
                <a:gd name="connsiteY28" fmla="*/ 222604 h 522545"/>
                <a:gd name="connsiteX29" fmla="*/ 2471737 w 4748212"/>
                <a:gd name="connsiteY29" fmla="*/ 41629 h 522545"/>
                <a:gd name="connsiteX30" fmla="*/ 2566987 w 4748212"/>
                <a:gd name="connsiteY30" fmla="*/ 36867 h 522545"/>
                <a:gd name="connsiteX31" fmla="*/ 2662237 w 4748212"/>
                <a:gd name="connsiteY31" fmla="*/ 270229 h 522545"/>
                <a:gd name="connsiteX32" fmla="*/ 2767012 w 4748212"/>
                <a:gd name="connsiteY32" fmla="*/ 489304 h 522545"/>
                <a:gd name="connsiteX33" fmla="*/ 2862262 w 4748212"/>
                <a:gd name="connsiteY33" fmla="*/ 503592 h 522545"/>
                <a:gd name="connsiteX34" fmla="*/ 2995612 w 4748212"/>
                <a:gd name="connsiteY34" fmla="*/ 313092 h 522545"/>
                <a:gd name="connsiteX35" fmla="*/ 3076575 w 4748212"/>
                <a:gd name="connsiteY35" fmla="*/ 27342 h 522545"/>
                <a:gd name="connsiteX36" fmla="*/ 3205162 w 4748212"/>
                <a:gd name="connsiteY36" fmla="*/ 41629 h 522545"/>
                <a:gd name="connsiteX37" fmla="*/ 3248025 w 4748212"/>
                <a:gd name="connsiteY37" fmla="*/ 255942 h 522545"/>
                <a:gd name="connsiteX38" fmla="*/ 3295650 w 4748212"/>
                <a:gd name="connsiteY38" fmla="*/ 417867 h 522545"/>
                <a:gd name="connsiteX39" fmla="*/ 3348037 w 4748212"/>
                <a:gd name="connsiteY39" fmla="*/ 498829 h 522545"/>
                <a:gd name="connsiteX40" fmla="*/ 3424237 w 4748212"/>
                <a:gd name="connsiteY40" fmla="*/ 494067 h 522545"/>
                <a:gd name="connsiteX41" fmla="*/ 3495675 w 4748212"/>
                <a:gd name="connsiteY41" fmla="*/ 346429 h 522545"/>
                <a:gd name="connsiteX42" fmla="*/ 3614737 w 4748212"/>
                <a:gd name="connsiteY42" fmla="*/ 60679 h 522545"/>
                <a:gd name="connsiteX43" fmla="*/ 3743325 w 4748212"/>
                <a:gd name="connsiteY43" fmla="*/ 51154 h 522545"/>
                <a:gd name="connsiteX44" fmla="*/ 3867150 w 4748212"/>
                <a:gd name="connsiteY44" fmla="*/ 422629 h 522545"/>
                <a:gd name="connsiteX45" fmla="*/ 3971925 w 4748212"/>
                <a:gd name="connsiteY45" fmla="*/ 484542 h 522545"/>
                <a:gd name="connsiteX46" fmla="*/ 4076700 w 4748212"/>
                <a:gd name="connsiteY46" fmla="*/ 422629 h 522545"/>
                <a:gd name="connsiteX47" fmla="*/ 4152900 w 4748212"/>
                <a:gd name="connsiteY47" fmla="*/ 141642 h 522545"/>
                <a:gd name="connsiteX48" fmla="*/ 4195762 w 4748212"/>
                <a:gd name="connsiteY48" fmla="*/ 84491 h 522545"/>
                <a:gd name="connsiteX49" fmla="*/ 4238625 w 4748212"/>
                <a:gd name="connsiteY49" fmla="*/ 32104 h 522545"/>
                <a:gd name="connsiteX50" fmla="*/ 4271962 w 4748212"/>
                <a:gd name="connsiteY50" fmla="*/ 22579 h 522545"/>
                <a:gd name="connsiteX51" fmla="*/ 4433887 w 4748212"/>
                <a:gd name="connsiteY51" fmla="*/ 98779 h 522545"/>
                <a:gd name="connsiteX52" fmla="*/ 4529137 w 4748212"/>
                <a:gd name="connsiteY52" fmla="*/ 422629 h 522545"/>
                <a:gd name="connsiteX53" fmla="*/ 4581525 w 4748212"/>
                <a:gd name="connsiteY53" fmla="*/ 508354 h 522545"/>
                <a:gd name="connsiteX54" fmla="*/ 4681537 w 4748212"/>
                <a:gd name="connsiteY54" fmla="*/ 455967 h 522545"/>
                <a:gd name="connsiteX55" fmla="*/ 4748212 w 4748212"/>
                <a:gd name="connsiteY55" fmla="*/ 289279 h 522545"/>
                <a:gd name="connsiteX0" fmla="*/ 0 w 4748212"/>
                <a:gd name="connsiteY0" fmla="*/ 232129 h 522545"/>
                <a:gd name="connsiteX1" fmla="*/ 61912 w 4748212"/>
                <a:gd name="connsiteY1" fmla="*/ 98779 h 522545"/>
                <a:gd name="connsiteX2" fmla="*/ 114300 w 4748212"/>
                <a:gd name="connsiteY2" fmla="*/ 17817 h 522545"/>
                <a:gd name="connsiteX3" fmla="*/ 180975 w 4748212"/>
                <a:gd name="connsiteY3" fmla="*/ 8292 h 522545"/>
                <a:gd name="connsiteX4" fmla="*/ 247650 w 4748212"/>
                <a:gd name="connsiteY4" fmla="*/ 65442 h 522545"/>
                <a:gd name="connsiteX5" fmla="*/ 280987 w 4748212"/>
                <a:gd name="connsiteY5" fmla="*/ 274992 h 522545"/>
                <a:gd name="connsiteX6" fmla="*/ 376237 w 4748212"/>
                <a:gd name="connsiteY6" fmla="*/ 484542 h 522545"/>
                <a:gd name="connsiteX7" fmla="*/ 547688 w 4748212"/>
                <a:gd name="connsiteY7" fmla="*/ 398817 h 522545"/>
                <a:gd name="connsiteX8" fmla="*/ 685800 w 4748212"/>
                <a:gd name="connsiteY8" fmla="*/ 122591 h 522545"/>
                <a:gd name="connsiteX9" fmla="*/ 790574 w 4748212"/>
                <a:gd name="connsiteY9" fmla="*/ 27342 h 522545"/>
                <a:gd name="connsiteX10" fmla="*/ 928687 w 4748212"/>
                <a:gd name="connsiteY10" fmla="*/ 13054 h 522545"/>
                <a:gd name="connsiteX11" fmla="*/ 990600 w 4748212"/>
                <a:gd name="connsiteY11" fmla="*/ 198792 h 522545"/>
                <a:gd name="connsiteX12" fmla="*/ 1033462 w 4748212"/>
                <a:gd name="connsiteY12" fmla="*/ 413104 h 522545"/>
                <a:gd name="connsiteX13" fmla="*/ 1138237 w 4748212"/>
                <a:gd name="connsiteY13" fmla="*/ 460729 h 522545"/>
                <a:gd name="connsiteX14" fmla="*/ 1200150 w 4748212"/>
                <a:gd name="connsiteY14" fmla="*/ 389292 h 522545"/>
                <a:gd name="connsiteX15" fmla="*/ 1290637 w 4748212"/>
                <a:gd name="connsiteY15" fmla="*/ 127354 h 522545"/>
                <a:gd name="connsiteX16" fmla="*/ 1338262 w 4748212"/>
                <a:gd name="connsiteY16" fmla="*/ 55917 h 522545"/>
                <a:gd name="connsiteX17" fmla="*/ 1428750 w 4748212"/>
                <a:gd name="connsiteY17" fmla="*/ 27342 h 522545"/>
                <a:gd name="connsiteX18" fmla="*/ 1509712 w 4748212"/>
                <a:gd name="connsiteY18" fmla="*/ 136879 h 522545"/>
                <a:gd name="connsiteX19" fmla="*/ 1562100 w 4748212"/>
                <a:gd name="connsiteY19" fmla="*/ 394054 h 522545"/>
                <a:gd name="connsiteX20" fmla="*/ 1638300 w 4748212"/>
                <a:gd name="connsiteY20" fmla="*/ 494067 h 522545"/>
                <a:gd name="connsiteX21" fmla="*/ 1771650 w 4748212"/>
                <a:gd name="connsiteY21" fmla="*/ 394054 h 522545"/>
                <a:gd name="connsiteX22" fmla="*/ 1838325 w 4748212"/>
                <a:gd name="connsiteY22" fmla="*/ 179742 h 522545"/>
                <a:gd name="connsiteX23" fmla="*/ 1909762 w 4748212"/>
                <a:gd name="connsiteY23" fmla="*/ 41629 h 522545"/>
                <a:gd name="connsiteX24" fmla="*/ 2033588 w 4748212"/>
                <a:gd name="connsiteY24" fmla="*/ 65441 h 522545"/>
                <a:gd name="connsiteX25" fmla="*/ 2109787 w 4748212"/>
                <a:gd name="connsiteY25" fmla="*/ 355954 h 522545"/>
                <a:gd name="connsiteX26" fmla="*/ 2190750 w 4748212"/>
                <a:gd name="connsiteY26" fmla="*/ 489304 h 522545"/>
                <a:gd name="connsiteX27" fmla="*/ 2343150 w 4748212"/>
                <a:gd name="connsiteY27" fmla="*/ 394054 h 522545"/>
                <a:gd name="connsiteX28" fmla="*/ 2390775 w 4748212"/>
                <a:gd name="connsiteY28" fmla="*/ 222604 h 522545"/>
                <a:gd name="connsiteX29" fmla="*/ 2471737 w 4748212"/>
                <a:gd name="connsiteY29" fmla="*/ 41629 h 522545"/>
                <a:gd name="connsiteX30" fmla="*/ 2566987 w 4748212"/>
                <a:gd name="connsiteY30" fmla="*/ 36867 h 522545"/>
                <a:gd name="connsiteX31" fmla="*/ 2662237 w 4748212"/>
                <a:gd name="connsiteY31" fmla="*/ 270229 h 522545"/>
                <a:gd name="connsiteX32" fmla="*/ 2767012 w 4748212"/>
                <a:gd name="connsiteY32" fmla="*/ 489304 h 522545"/>
                <a:gd name="connsiteX33" fmla="*/ 2862262 w 4748212"/>
                <a:gd name="connsiteY33" fmla="*/ 503592 h 522545"/>
                <a:gd name="connsiteX34" fmla="*/ 2995612 w 4748212"/>
                <a:gd name="connsiteY34" fmla="*/ 313092 h 522545"/>
                <a:gd name="connsiteX35" fmla="*/ 3076575 w 4748212"/>
                <a:gd name="connsiteY35" fmla="*/ 27342 h 522545"/>
                <a:gd name="connsiteX36" fmla="*/ 3205162 w 4748212"/>
                <a:gd name="connsiteY36" fmla="*/ 41629 h 522545"/>
                <a:gd name="connsiteX37" fmla="*/ 3248025 w 4748212"/>
                <a:gd name="connsiteY37" fmla="*/ 255942 h 522545"/>
                <a:gd name="connsiteX38" fmla="*/ 3295650 w 4748212"/>
                <a:gd name="connsiteY38" fmla="*/ 417867 h 522545"/>
                <a:gd name="connsiteX39" fmla="*/ 3348037 w 4748212"/>
                <a:gd name="connsiteY39" fmla="*/ 498829 h 522545"/>
                <a:gd name="connsiteX40" fmla="*/ 3424237 w 4748212"/>
                <a:gd name="connsiteY40" fmla="*/ 494067 h 522545"/>
                <a:gd name="connsiteX41" fmla="*/ 3495675 w 4748212"/>
                <a:gd name="connsiteY41" fmla="*/ 346429 h 522545"/>
                <a:gd name="connsiteX42" fmla="*/ 3614737 w 4748212"/>
                <a:gd name="connsiteY42" fmla="*/ 60679 h 522545"/>
                <a:gd name="connsiteX43" fmla="*/ 3743325 w 4748212"/>
                <a:gd name="connsiteY43" fmla="*/ 51154 h 522545"/>
                <a:gd name="connsiteX44" fmla="*/ 3867150 w 4748212"/>
                <a:gd name="connsiteY44" fmla="*/ 422629 h 522545"/>
                <a:gd name="connsiteX45" fmla="*/ 3971925 w 4748212"/>
                <a:gd name="connsiteY45" fmla="*/ 484542 h 522545"/>
                <a:gd name="connsiteX46" fmla="*/ 4076700 w 4748212"/>
                <a:gd name="connsiteY46" fmla="*/ 422629 h 522545"/>
                <a:gd name="connsiteX47" fmla="*/ 4152900 w 4748212"/>
                <a:gd name="connsiteY47" fmla="*/ 141642 h 522545"/>
                <a:gd name="connsiteX48" fmla="*/ 4195762 w 4748212"/>
                <a:gd name="connsiteY48" fmla="*/ 84491 h 522545"/>
                <a:gd name="connsiteX49" fmla="*/ 4238625 w 4748212"/>
                <a:gd name="connsiteY49" fmla="*/ 32104 h 522545"/>
                <a:gd name="connsiteX50" fmla="*/ 4352925 w 4748212"/>
                <a:gd name="connsiteY50" fmla="*/ 32104 h 522545"/>
                <a:gd name="connsiteX51" fmla="*/ 4433887 w 4748212"/>
                <a:gd name="connsiteY51" fmla="*/ 98779 h 522545"/>
                <a:gd name="connsiteX52" fmla="*/ 4529137 w 4748212"/>
                <a:gd name="connsiteY52" fmla="*/ 422629 h 522545"/>
                <a:gd name="connsiteX53" fmla="*/ 4581525 w 4748212"/>
                <a:gd name="connsiteY53" fmla="*/ 508354 h 522545"/>
                <a:gd name="connsiteX54" fmla="*/ 4681537 w 4748212"/>
                <a:gd name="connsiteY54" fmla="*/ 455967 h 522545"/>
                <a:gd name="connsiteX55" fmla="*/ 4748212 w 4748212"/>
                <a:gd name="connsiteY55" fmla="*/ 289279 h 522545"/>
                <a:gd name="connsiteX0" fmla="*/ 0 w 4748212"/>
                <a:gd name="connsiteY0" fmla="*/ 232129 h 522545"/>
                <a:gd name="connsiteX1" fmla="*/ 61912 w 4748212"/>
                <a:gd name="connsiteY1" fmla="*/ 98779 h 522545"/>
                <a:gd name="connsiteX2" fmla="*/ 114300 w 4748212"/>
                <a:gd name="connsiteY2" fmla="*/ 17817 h 522545"/>
                <a:gd name="connsiteX3" fmla="*/ 180975 w 4748212"/>
                <a:gd name="connsiteY3" fmla="*/ 8292 h 522545"/>
                <a:gd name="connsiteX4" fmla="*/ 247650 w 4748212"/>
                <a:gd name="connsiteY4" fmla="*/ 65442 h 522545"/>
                <a:gd name="connsiteX5" fmla="*/ 280987 w 4748212"/>
                <a:gd name="connsiteY5" fmla="*/ 274992 h 522545"/>
                <a:gd name="connsiteX6" fmla="*/ 376237 w 4748212"/>
                <a:gd name="connsiteY6" fmla="*/ 484542 h 522545"/>
                <a:gd name="connsiteX7" fmla="*/ 547688 w 4748212"/>
                <a:gd name="connsiteY7" fmla="*/ 398817 h 522545"/>
                <a:gd name="connsiteX8" fmla="*/ 685800 w 4748212"/>
                <a:gd name="connsiteY8" fmla="*/ 122591 h 522545"/>
                <a:gd name="connsiteX9" fmla="*/ 790574 w 4748212"/>
                <a:gd name="connsiteY9" fmla="*/ 27342 h 522545"/>
                <a:gd name="connsiteX10" fmla="*/ 928687 w 4748212"/>
                <a:gd name="connsiteY10" fmla="*/ 13054 h 522545"/>
                <a:gd name="connsiteX11" fmla="*/ 990600 w 4748212"/>
                <a:gd name="connsiteY11" fmla="*/ 198792 h 522545"/>
                <a:gd name="connsiteX12" fmla="*/ 1033462 w 4748212"/>
                <a:gd name="connsiteY12" fmla="*/ 413104 h 522545"/>
                <a:gd name="connsiteX13" fmla="*/ 1138237 w 4748212"/>
                <a:gd name="connsiteY13" fmla="*/ 460729 h 522545"/>
                <a:gd name="connsiteX14" fmla="*/ 1200150 w 4748212"/>
                <a:gd name="connsiteY14" fmla="*/ 389292 h 522545"/>
                <a:gd name="connsiteX15" fmla="*/ 1290637 w 4748212"/>
                <a:gd name="connsiteY15" fmla="*/ 127354 h 522545"/>
                <a:gd name="connsiteX16" fmla="*/ 1338262 w 4748212"/>
                <a:gd name="connsiteY16" fmla="*/ 55917 h 522545"/>
                <a:gd name="connsiteX17" fmla="*/ 1428750 w 4748212"/>
                <a:gd name="connsiteY17" fmla="*/ 27342 h 522545"/>
                <a:gd name="connsiteX18" fmla="*/ 1509712 w 4748212"/>
                <a:gd name="connsiteY18" fmla="*/ 136879 h 522545"/>
                <a:gd name="connsiteX19" fmla="*/ 1562100 w 4748212"/>
                <a:gd name="connsiteY19" fmla="*/ 394054 h 522545"/>
                <a:gd name="connsiteX20" fmla="*/ 1638300 w 4748212"/>
                <a:gd name="connsiteY20" fmla="*/ 494067 h 522545"/>
                <a:gd name="connsiteX21" fmla="*/ 1771650 w 4748212"/>
                <a:gd name="connsiteY21" fmla="*/ 394054 h 522545"/>
                <a:gd name="connsiteX22" fmla="*/ 1838325 w 4748212"/>
                <a:gd name="connsiteY22" fmla="*/ 179742 h 522545"/>
                <a:gd name="connsiteX23" fmla="*/ 1909762 w 4748212"/>
                <a:gd name="connsiteY23" fmla="*/ 41629 h 522545"/>
                <a:gd name="connsiteX24" fmla="*/ 2033588 w 4748212"/>
                <a:gd name="connsiteY24" fmla="*/ 65441 h 522545"/>
                <a:gd name="connsiteX25" fmla="*/ 2109787 w 4748212"/>
                <a:gd name="connsiteY25" fmla="*/ 355954 h 522545"/>
                <a:gd name="connsiteX26" fmla="*/ 2190750 w 4748212"/>
                <a:gd name="connsiteY26" fmla="*/ 489304 h 522545"/>
                <a:gd name="connsiteX27" fmla="*/ 2343150 w 4748212"/>
                <a:gd name="connsiteY27" fmla="*/ 394054 h 522545"/>
                <a:gd name="connsiteX28" fmla="*/ 2390775 w 4748212"/>
                <a:gd name="connsiteY28" fmla="*/ 222604 h 522545"/>
                <a:gd name="connsiteX29" fmla="*/ 2471737 w 4748212"/>
                <a:gd name="connsiteY29" fmla="*/ 41629 h 522545"/>
                <a:gd name="connsiteX30" fmla="*/ 2566987 w 4748212"/>
                <a:gd name="connsiteY30" fmla="*/ 36867 h 522545"/>
                <a:gd name="connsiteX31" fmla="*/ 2662237 w 4748212"/>
                <a:gd name="connsiteY31" fmla="*/ 270229 h 522545"/>
                <a:gd name="connsiteX32" fmla="*/ 2767012 w 4748212"/>
                <a:gd name="connsiteY32" fmla="*/ 489304 h 522545"/>
                <a:gd name="connsiteX33" fmla="*/ 2862262 w 4748212"/>
                <a:gd name="connsiteY33" fmla="*/ 503592 h 522545"/>
                <a:gd name="connsiteX34" fmla="*/ 2995612 w 4748212"/>
                <a:gd name="connsiteY34" fmla="*/ 313092 h 522545"/>
                <a:gd name="connsiteX35" fmla="*/ 3076575 w 4748212"/>
                <a:gd name="connsiteY35" fmla="*/ 27342 h 522545"/>
                <a:gd name="connsiteX36" fmla="*/ 3205162 w 4748212"/>
                <a:gd name="connsiteY36" fmla="*/ 41629 h 522545"/>
                <a:gd name="connsiteX37" fmla="*/ 3248025 w 4748212"/>
                <a:gd name="connsiteY37" fmla="*/ 255942 h 522545"/>
                <a:gd name="connsiteX38" fmla="*/ 3295650 w 4748212"/>
                <a:gd name="connsiteY38" fmla="*/ 417867 h 522545"/>
                <a:gd name="connsiteX39" fmla="*/ 3348037 w 4748212"/>
                <a:gd name="connsiteY39" fmla="*/ 498829 h 522545"/>
                <a:gd name="connsiteX40" fmla="*/ 3424237 w 4748212"/>
                <a:gd name="connsiteY40" fmla="*/ 494067 h 522545"/>
                <a:gd name="connsiteX41" fmla="*/ 3495675 w 4748212"/>
                <a:gd name="connsiteY41" fmla="*/ 346429 h 522545"/>
                <a:gd name="connsiteX42" fmla="*/ 3614737 w 4748212"/>
                <a:gd name="connsiteY42" fmla="*/ 60679 h 522545"/>
                <a:gd name="connsiteX43" fmla="*/ 3743325 w 4748212"/>
                <a:gd name="connsiteY43" fmla="*/ 51154 h 522545"/>
                <a:gd name="connsiteX44" fmla="*/ 3867150 w 4748212"/>
                <a:gd name="connsiteY44" fmla="*/ 422629 h 522545"/>
                <a:gd name="connsiteX45" fmla="*/ 3971925 w 4748212"/>
                <a:gd name="connsiteY45" fmla="*/ 484542 h 522545"/>
                <a:gd name="connsiteX46" fmla="*/ 4076700 w 4748212"/>
                <a:gd name="connsiteY46" fmla="*/ 422629 h 522545"/>
                <a:gd name="connsiteX47" fmla="*/ 4152900 w 4748212"/>
                <a:gd name="connsiteY47" fmla="*/ 141642 h 522545"/>
                <a:gd name="connsiteX48" fmla="*/ 4186237 w 4748212"/>
                <a:gd name="connsiteY48" fmla="*/ 84491 h 522545"/>
                <a:gd name="connsiteX49" fmla="*/ 4238625 w 4748212"/>
                <a:gd name="connsiteY49" fmla="*/ 32104 h 522545"/>
                <a:gd name="connsiteX50" fmla="*/ 4352925 w 4748212"/>
                <a:gd name="connsiteY50" fmla="*/ 32104 h 522545"/>
                <a:gd name="connsiteX51" fmla="*/ 4433887 w 4748212"/>
                <a:gd name="connsiteY51" fmla="*/ 98779 h 522545"/>
                <a:gd name="connsiteX52" fmla="*/ 4529137 w 4748212"/>
                <a:gd name="connsiteY52" fmla="*/ 422629 h 522545"/>
                <a:gd name="connsiteX53" fmla="*/ 4581525 w 4748212"/>
                <a:gd name="connsiteY53" fmla="*/ 508354 h 522545"/>
                <a:gd name="connsiteX54" fmla="*/ 4681537 w 4748212"/>
                <a:gd name="connsiteY54" fmla="*/ 455967 h 522545"/>
                <a:gd name="connsiteX55" fmla="*/ 4748212 w 4748212"/>
                <a:gd name="connsiteY55" fmla="*/ 289279 h 522545"/>
                <a:gd name="connsiteX0" fmla="*/ 0 w 4748212"/>
                <a:gd name="connsiteY0" fmla="*/ 230277 h 520693"/>
                <a:gd name="connsiteX1" fmla="*/ 61912 w 4748212"/>
                <a:gd name="connsiteY1" fmla="*/ 96927 h 520693"/>
                <a:gd name="connsiteX2" fmla="*/ 114300 w 4748212"/>
                <a:gd name="connsiteY2" fmla="*/ 15965 h 520693"/>
                <a:gd name="connsiteX3" fmla="*/ 180975 w 4748212"/>
                <a:gd name="connsiteY3" fmla="*/ 6440 h 520693"/>
                <a:gd name="connsiteX4" fmla="*/ 247650 w 4748212"/>
                <a:gd name="connsiteY4" fmla="*/ 63590 h 520693"/>
                <a:gd name="connsiteX5" fmla="*/ 280987 w 4748212"/>
                <a:gd name="connsiteY5" fmla="*/ 273140 h 520693"/>
                <a:gd name="connsiteX6" fmla="*/ 376237 w 4748212"/>
                <a:gd name="connsiteY6" fmla="*/ 482690 h 520693"/>
                <a:gd name="connsiteX7" fmla="*/ 547688 w 4748212"/>
                <a:gd name="connsiteY7" fmla="*/ 396965 h 520693"/>
                <a:gd name="connsiteX8" fmla="*/ 685800 w 4748212"/>
                <a:gd name="connsiteY8" fmla="*/ 120739 h 520693"/>
                <a:gd name="connsiteX9" fmla="*/ 790574 w 4748212"/>
                <a:gd name="connsiteY9" fmla="*/ 25490 h 520693"/>
                <a:gd name="connsiteX10" fmla="*/ 895349 w 4748212"/>
                <a:gd name="connsiteY10" fmla="*/ 30252 h 520693"/>
                <a:gd name="connsiteX11" fmla="*/ 990600 w 4748212"/>
                <a:gd name="connsiteY11" fmla="*/ 196940 h 520693"/>
                <a:gd name="connsiteX12" fmla="*/ 1033462 w 4748212"/>
                <a:gd name="connsiteY12" fmla="*/ 411252 h 520693"/>
                <a:gd name="connsiteX13" fmla="*/ 1138237 w 4748212"/>
                <a:gd name="connsiteY13" fmla="*/ 458877 h 520693"/>
                <a:gd name="connsiteX14" fmla="*/ 1200150 w 4748212"/>
                <a:gd name="connsiteY14" fmla="*/ 387440 h 520693"/>
                <a:gd name="connsiteX15" fmla="*/ 1290637 w 4748212"/>
                <a:gd name="connsiteY15" fmla="*/ 125502 h 520693"/>
                <a:gd name="connsiteX16" fmla="*/ 1338262 w 4748212"/>
                <a:gd name="connsiteY16" fmla="*/ 54065 h 520693"/>
                <a:gd name="connsiteX17" fmla="*/ 1428750 w 4748212"/>
                <a:gd name="connsiteY17" fmla="*/ 25490 h 520693"/>
                <a:gd name="connsiteX18" fmla="*/ 1509712 w 4748212"/>
                <a:gd name="connsiteY18" fmla="*/ 135027 h 520693"/>
                <a:gd name="connsiteX19" fmla="*/ 1562100 w 4748212"/>
                <a:gd name="connsiteY19" fmla="*/ 392202 h 520693"/>
                <a:gd name="connsiteX20" fmla="*/ 1638300 w 4748212"/>
                <a:gd name="connsiteY20" fmla="*/ 492215 h 520693"/>
                <a:gd name="connsiteX21" fmla="*/ 1771650 w 4748212"/>
                <a:gd name="connsiteY21" fmla="*/ 392202 h 520693"/>
                <a:gd name="connsiteX22" fmla="*/ 1838325 w 4748212"/>
                <a:gd name="connsiteY22" fmla="*/ 177890 h 520693"/>
                <a:gd name="connsiteX23" fmla="*/ 1909762 w 4748212"/>
                <a:gd name="connsiteY23" fmla="*/ 39777 h 520693"/>
                <a:gd name="connsiteX24" fmla="*/ 2033588 w 4748212"/>
                <a:gd name="connsiteY24" fmla="*/ 63589 h 520693"/>
                <a:gd name="connsiteX25" fmla="*/ 2109787 w 4748212"/>
                <a:gd name="connsiteY25" fmla="*/ 354102 h 520693"/>
                <a:gd name="connsiteX26" fmla="*/ 2190750 w 4748212"/>
                <a:gd name="connsiteY26" fmla="*/ 487452 h 520693"/>
                <a:gd name="connsiteX27" fmla="*/ 2343150 w 4748212"/>
                <a:gd name="connsiteY27" fmla="*/ 392202 h 520693"/>
                <a:gd name="connsiteX28" fmla="*/ 2390775 w 4748212"/>
                <a:gd name="connsiteY28" fmla="*/ 220752 h 520693"/>
                <a:gd name="connsiteX29" fmla="*/ 2471737 w 4748212"/>
                <a:gd name="connsiteY29" fmla="*/ 39777 h 520693"/>
                <a:gd name="connsiteX30" fmla="*/ 2566987 w 4748212"/>
                <a:gd name="connsiteY30" fmla="*/ 35015 h 520693"/>
                <a:gd name="connsiteX31" fmla="*/ 2662237 w 4748212"/>
                <a:gd name="connsiteY31" fmla="*/ 268377 h 520693"/>
                <a:gd name="connsiteX32" fmla="*/ 2767012 w 4748212"/>
                <a:gd name="connsiteY32" fmla="*/ 487452 h 520693"/>
                <a:gd name="connsiteX33" fmla="*/ 2862262 w 4748212"/>
                <a:gd name="connsiteY33" fmla="*/ 501740 h 520693"/>
                <a:gd name="connsiteX34" fmla="*/ 2995612 w 4748212"/>
                <a:gd name="connsiteY34" fmla="*/ 311240 h 520693"/>
                <a:gd name="connsiteX35" fmla="*/ 3076575 w 4748212"/>
                <a:gd name="connsiteY35" fmla="*/ 25490 h 520693"/>
                <a:gd name="connsiteX36" fmla="*/ 3205162 w 4748212"/>
                <a:gd name="connsiteY36" fmla="*/ 39777 h 520693"/>
                <a:gd name="connsiteX37" fmla="*/ 3248025 w 4748212"/>
                <a:gd name="connsiteY37" fmla="*/ 254090 h 520693"/>
                <a:gd name="connsiteX38" fmla="*/ 3295650 w 4748212"/>
                <a:gd name="connsiteY38" fmla="*/ 416015 h 520693"/>
                <a:gd name="connsiteX39" fmla="*/ 3348037 w 4748212"/>
                <a:gd name="connsiteY39" fmla="*/ 496977 h 520693"/>
                <a:gd name="connsiteX40" fmla="*/ 3424237 w 4748212"/>
                <a:gd name="connsiteY40" fmla="*/ 492215 h 520693"/>
                <a:gd name="connsiteX41" fmla="*/ 3495675 w 4748212"/>
                <a:gd name="connsiteY41" fmla="*/ 344577 h 520693"/>
                <a:gd name="connsiteX42" fmla="*/ 3614737 w 4748212"/>
                <a:gd name="connsiteY42" fmla="*/ 58827 h 520693"/>
                <a:gd name="connsiteX43" fmla="*/ 3743325 w 4748212"/>
                <a:gd name="connsiteY43" fmla="*/ 49302 h 520693"/>
                <a:gd name="connsiteX44" fmla="*/ 3867150 w 4748212"/>
                <a:gd name="connsiteY44" fmla="*/ 420777 h 520693"/>
                <a:gd name="connsiteX45" fmla="*/ 3971925 w 4748212"/>
                <a:gd name="connsiteY45" fmla="*/ 482690 h 520693"/>
                <a:gd name="connsiteX46" fmla="*/ 4076700 w 4748212"/>
                <a:gd name="connsiteY46" fmla="*/ 420777 h 520693"/>
                <a:gd name="connsiteX47" fmla="*/ 4152900 w 4748212"/>
                <a:gd name="connsiteY47" fmla="*/ 139790 h 520693"/>
                <a:gd name="connsiteX48" fmla="*/ 4186237 w 4748212"/>
                <a:gd name="connsiteY48" fmla="*/ 82639 h 520693"/>
                <a:gd name="connsiteX49" fmla="*/ 4238625 w 4748212"/>
                <a:gd name="connsiteY49" fmla="*/ 30252 h 520693"/>
                <a:gd name="connsiteX50" fmla="*/ 4352925 w 4748212"/>
                <a:gd name="connsiteY50" fmla="*/ 30252 h 520693"/>
                <a:gd name="connsiteX51" fmla="*/ 4433887 w 4748212"/>
                <a:gd name="connsiteY51" fmla="*/ 96927 h 520693"/>
                <a:gd name="connsiteX52" fmla="*/ 4529137 w 4748212"/>
                <a:gd name="connsiteY52" fmla="*/ 420777 h 520693"/>
                <a:gd name="connsiteX53" fmla="*/ 4581525 w 4748212"/>
                <a:gd name="connsiteY53" fmla="*/ 506502 h 520693"/>
                <a:gd name="connsiteX54" fmla="*/ 4681537 w 4748212"/>
                <a:gd name="connsiteY54" fmla="*/ 454115 h 520693"/>
                <a:gd name="connsiteX55" fmla="*/ 4748212 w 4748212"/>
                <a:gd name="connsiteY55" fmla="*/ 287427 h 520693"/>
                <a:gd name="connsiteX0" fmla="*/ 0 w 4748212"/>
                <a:gd name="connsiteY0" fmla="*/ 230277 h 520693"/>
                <a:gd name="connsiteX1" fmla="*/ 61912 w 4748212"/>
                <a:gd name="connsiteY1" fmla="*/ 96927 h 520693"/>
                <a:gd name="connsiteX2" fmla="*/ 114300 w 4748212"/>
                <a:gd name="connsiteY2" fmla="*/ 15965 h 520693"/>
                <a:gd name="connsiteX3" fmla="*/ 180975 w 4748212"/>
                <a:gd name="connsiteY3" fmla="*/ 6440 h 520693"/>
                <a:gd name="connsiteX4" fmla="*/ 247650 w 4748212"/>
                <a:gd name="connsiteY4" fmla="*/ 63590 h 520693"/>
                <a:gd name="connsiteX5" fmla="*/ 280987 w 4748212"/>
                <a:gd name="connsiteY5" fmla="*/ 273140 h 520693"/>
                <a:gd name="connsiteX6" fmla="*/ 376237 w 4748212"/>
                <a:gd name="connsiteY6" fmla="*/ 482690 h 520693"/>
                <a:gd name="connsiteX7" fmla="*/ 547688 w 4748212"/>
                <a:gd name="connsiteY7" fmla="*/ 396965 h 520693"/>
                <a:gd name="connsiteX8" fmla="*/ 685800 w 4748212"/>
                <a:gd name="connsiteY8" fmla="*/ 120739 h 520693"/>
                <a:gd name="connsiteX9" fmla="*/ 790574 w 4748212"/>
                <a:gd name="connsiteY9" fmla="*/ 25490 h 520693"/>
                <a:gd name="connsiteX10" fmla="*/ 895349 w 4748212"/>
                <a:gd name="connsiteY10" fmla="*/ 30252 h 520693"/>
                <a:gd name="connsiteX11" fmla="*/ 952500 w 4748212"/>
                <a:gd name="connsiteY11" fmla="*/ 206465 h 520693"/>
                <a:gd name="connsiteX12" fmla="*/ 1033462 w 4748212"/>
                <a:gd name="connsiteY12" fmla="*/ 411252 h 520693"/>
                <a:gd name="connsiteX13" fmla="*/ 1138237 w 4748212"/>
                <a:gd name="connsiteY13" fmla="*/ 458877 h 520693"/>
                <a:gd name="connsiteX14" fmla="*/ 1200150 w 4748212"/>
                <a:gd name="connsiteY14" fmla="*/ 387440 h 520693"/>
                <a:gd name="connsiteX15" fmla="*/ 1290637 w 4748212"/>
                <a:gd name="connsiteY15" fmla="*/ 125502 h 520693"/>
                <a:gd name="connsiteX16" fmla="*/ 1338262 w 4748212"/>
                <a:gd name="connsiteY16" fmla="*/ 54065 h 520693"/>
                <a:gd name="connsiteX17" fmla="*/ 1428750 w 4748212"/>
                <a:gd name="connsiteY17" fmla="*/ 25490 h 520693"/>
                <a:gd name="connsiteX18" fmla="*/ 1509712 w 4748212"/>
                <a:gd name="connsiteY18" fmla="*/ 135027 h 520693"/>
                <a:gd name="connsiteX19" fmla="*/ 1562100 w 4748212"/>
                <a:gd name="connsiteY19" fmla="*/ 392202 h 520693"/>
                <a:gd name="connsiteX20" fmla="*/ 1638300 w 4748212"/>
                <a:gd name="connsiteY20" fmla="*/ 492215 h 520693"/>
                <a:gd name="connsiteX21" fmla="*/ 1771650 w 4748212"/>
                <a:gd name="connsiteY21" fmla="*/ 392202 h 520693"/>
                <a:gd name="connsiteX22" fmla="*/ 1838325 w 4748212"/>
                <a:gd name="connsiteY22" fmla="*/ 177890 h 520693"/>
                <a:gd name="connsiteX23" fmla="*/ 1909762 w 4748212"/>
                <a:gd name="connsiteY23" fmla="*/ 39777 h 520693"/>
                <a:gd name="connsiteX24" fmla="*/ 2033588 w 4748212"/>
                <a:gd name="connsiteY24" fmla="*/ 63589 h 520693"/>
                <a:gd name="connsiteX25" fmla="*/ 2109787 w 4748212"/>
                <a:gd name="connsiteY25" fmla="*/ 354102 h 520693"/>
                <a:gd name="connsiteX26" fmla="*/ 2190750 w 4748212"/>
                <a:gd name="connsiteY26" fmla="*/ 487452 h 520693"/>
                <a:gd name="connsiteX27" fmla="*/ 2343150 w 4748212"/>
                <a:gd name="connsiteY27" fmla="*/ 392202 h 520693"/>
                <a:gd name="connsiteX28" fmla="*/ 2390775 w 4748212"/>
                <a:gd name="connsiteY28" fmla="*/ 220752 h 520693"/>
                <a:gd name="connsiteX29" fmla="*/ 2471737 w 4748212"/>
                <a:gd name="connsiteY29" fmla="*/ 39777 h 520693"/>
                <a:gd name="connsiteX30" fmla="*/ 2566987 w 4748212"/>
                <a:gd name="connsiteY30" fmla="*/ 35015 h 520693"/>
                <a:gd name="connsiteX31" fmla="*/ 2662237 w 4748212"/>
                <a:gd name="connsiteY31" fmla="*/ 268377 h 520693"/>
                <a:gd name="connsiteX32" fmla="*/ 2767012 w 4748212"/>
                <a:gd name="connsiteY32" fmla="*/ 487452 h 520693"/>
                <a:gd name="connsiteX33" fmla="*/ 2862262 w 4748212"/>
                <a:gd name="connsiteY33" fmla="*/ 501740 h 520693"/>
                <a:gd name="connsiteX34" fmla="*/ 2995612 w 4748212"/>
                <a:gd name="connsiteY34" fmla="*/ 311240 h 520693"/>
                <a:gd name="connsiteX35" fmla="*/ 3076575 w 4748212"/>
                <a:gd name="connsiteY35" fmla="*/ 25490 h 520693"/>
                <a:gd name="connsiteX36" fmla="*/ 3205162 w 4748212"/>
                <a:gd name="connsiteY36" fmla="*/ 39777 h 520693"/>
                <a:gd name="connsiteX37" fmla="*/ 3248025 w 4748212"/>
                <a:gd name="connsiteY37" fmla="*/ 254090 h 520693"/>
                <a:gd name="connsiteX38" fmla="*/ 3295650 w 4748212"/>
                <a:gd name="connsiteY38" fmla="*/ 416015 h 520693"/>
                <a:gd name="connsiteX39" fmla="*/ 3348037 w 4748212"/>
                <a:gd name="connsiteY39" fmla="*/ 496977 h 520693"/>
                <a:gd name="connsiteX40" fmla="*/ 3424237 w 4748212"/>
                <a:gd name="connsiteY40" fmla="*/ 492215 h 520693"/>
                <a:gd name="connsiteX41" fmla="*/ 3495675 w 4748212"/>
                <a:gd name="connsiteY41" fmla="*/ 344577 h 520693"/>
                <a:gd name="connsiteX42" fmla="*/ 3614737 w 4748212"/>
                <a:gd name="connsiteY42" fmla="*/ 58827 h 520693"/>
                <a:gd name="connsiteX43" fmla="*/ 3743325 w 4748212"/>
                <a:gd name="connsiteY43" fmla="*/ 49302 h 520693"/>
                <a:gd name="connsiteX44" fmla="*/ 3867150 w 4748212"/>
                <a:gd name="connsiteY44" fmla="*/ 420777 h 520693"/>
                <a:gd name="connsiteX45" fmla="*/ 3971925 w 4748212"/>
                <a:gd name="connsiteY45" fmla="*/ 482690 h 520693"/>
                <a:gd name="connsiteX46" fmla="*/ 4076700 w 4748212"/>
                <a:gd name="connsiteY46" fmla="*/ 420777 h 520693"/>
                <a:gd name="connsiteX47" fmla="*/ 4152900 w 4748212"/>
                <a:gd name="connsiteY47" fmla="*/ 139790 h 520693"/>
                <a:gd name="connsiteX48" fmla="*/ 4186237 w 4748212"/>
                <a:gd name="connsiteY48" fmla="*/ 82639 h 520693"/>
                <a:gd name="connsiteX49" fmla="*/ 4238625 w 4748212"/>
                <a:gd name="connsiteY49" fmla="*/ 30252 h 520693"/>
                <a:gd name="connsiteX50" fmla="*/ 4352925 w 4748212"/>
                <a:gd name="connsiteY50" fmla="*/ 30252 h 520693"/>
                <a:gd name="connsiteX51" fmla="*/ 4433887 w 4748212"/>
                <a:gd name="connsiteY51" fmla="*/ 96927 h 520693"/>
                <a:gd name="connsiteX52" fmla="*/ 4529137 w 4748212"/>
                <a:gd name="connsiteY52" fmla="*/ 420777 h 520693"/>
                <a:gd name="connsiteX53" fmla="*/ 4581525 w 4748212"/>
                <a:gd name="connsiteY53" fmla="*/ 506502 h 520693"/>
                <a:gd name="connsiteX54" fmla="*/ 4681537 w 4748212"/>
                <a:gd name="connsiteY54" fmla="*/ 454115 h 520693"/>
                <a:gd name="connsiteX55" fmla="*/ 4748212 w 4748212"/>
                <a:gd name="connsiteY55" fmla="*/ 287427 h 520693"/>
                <a:gd name="connsiteX0" fmla="*/ 0 w 4748212"/>
                <a:gd name="connsiteY0" fmla="*/ 230277 h 520693"/>
                <a:gd name="connsiteX1" fmla="*/ 61912 w 4748212"/>
                <a:gd name="connsiteY1" fmla="*/ 96927 h 520693"/>
                <a:gd name="connsiteX2" fmla="*/ 114300 w 4748212"/>
                <a:gd name="connsiteY2" fmla="*/ 15965 h 520693"/>
                <a:gd name="connsiteX3" fmla="*/ 180975 w 4748212"/>
                <a:gd name="connsiteY3" fmla="*/ 6440 h 520693"/>
                <a:gd name="connsiteX4" fmla="*/ 247650 w 4748212"/>
                <a:gd name="connsiteY4" fmla="*/ 63590 h 520693"/>
                <a:gd name="connsiteX5" fmla="*/ 280987 w 4748212"/>
                <a:gd name="connsiteY5" fmla="*/ 273140 h 520693"/>
                <a:gd name="connsiteX6" fmla="*/ 376237 w 4748212"/>
                <a:gd name="connsiteY6" fmla="*/ 482690 h 520693"/>
                <a:gd name="connsiteX7" fmla="*/ 547688 w 4748212"/>
                <a:gd name="connsiteY7" fmla="*/ 396965 h 520693"/>
                <a:gd name="connsiteX8" fmla="*/ 685800 w 4748212"/>
                <a:gd name="connsiteY8" fmla="*/ 120739 h 520693"/>
                <a:gd name="connsiteX9" fmla="*/ 790574 w 4748212"/>
                <a:gd name="connsiteY9" fmla="*/ 25490 h 520693"/>
                <a:gd name="connsiteX10" fmla="*/ 895349 w 4748212"/>
                <a:gd name="connsiteY10" fmla="*/ 30252 h 520693"/>
                <a:gd name="connsiteX11" fmla="*/ 952500 w 4748212"/>
                <a:gd name="connsiteY11" fmla="*/ 206465 h 520693"/>
                <a:gd name="connsiteX12" fmla="*/ 1033462 w 4748212"/>
                <a:gd name="connsiteY12" fmla="*/ 411252 h 520693"/>
                <a:gd name="connsiteX13" fmla="*/ 1138237 w 4748212"/>
                <a:gd name="connsiteY13" fmla="*/ 458877 h 520693"/>
                <a:gd name="connsiteX14" fmla="*/ 1200150 w 4748212"/>
                <a:gd name="connsiteY14" fmla="*/ 387440 h 520693"/>
                <a:gd name="connsiteX15" fmla="*/ 1290637 w 4748212"/>
                <a:gd name="connsiteY15" fmla="*/ 125502 h 520693"/>
                <a:gd name="connsiteX16" fmla="*/ 1338262 w 4748212"/>
                <a:gd name="connsiteY16" fmla="*/ 54065 h 520693"/>
                <a:gd name="connsiteX17" fmla="*/ 1428750 w 4748212"/>
                <a:gd name="connsiteY17" fmla="*/ 25490 h 520693"/>
                <a:gd name="connsiteX18" fmla="*/ 1509712 w 4748212"/>
                <a:gd name="connsiteY18" fmla="*/ 135027 h 520693"/>
                <a:gd name="connsiteX19" fmla="*/ 1562100 w 4748212"/>
                <a:gd name="connsiteY19" fmla="*/ 392202 h 520693"/>
                <a:gd name="connsiteX20" fmla="*/ 1638300 w 4748212"/>
                <a:gd name="connsiteY20" fmla="*/ 492215 h 520693"/>
                <a:gd name="connsiteX21" fmla="*/ 1771650 w 4748212"/>
                <a:gd name="connsiteY21" fmla="*/ 392202 h 520693"/>
                <a:gd name="connsiteX22" fmla="*/ 1838325 w 4748212"/>
                <a:gd name="connsiteY22" fmla="*/ 177890 h 520693"/>
                <a:gd name="connsiteX23" fmla="*/ 1909762 w 4748212"/>
                <a:gd name="connsiteY23" fmla="*/ 39777 h 520693"/>
                <a:gd name="connsiteX24" fmla="*/ 2033588 w 4748212"/>
                <a:gd name="connsiteY24" fmla="*/ 63589 h 520693"/>
                <a:gd name="connsiteX25" fmla="*/ 2109787 w 4748212"/>
                <a:gd name="connsiteY25" fmla="*/ 354102 h 520693"/>
                <a:gd name="connsiteX26" fmla="*/ 2190750 w 4748212"/>
                <a:gd name="connsiteY26" fmla="*/ 487452 h 520693"/>
                <a:gd name="connsiteX27" fmla="*/ 2314575 w 4748212"/>
                <a:gd name="connsiteY27" fmla="*/ 387439 h 520693"/>
                <a:gd name="connsiteX28" fmla="*/ 2390775 w 4748212"/>
                <a:gd name="connsiteY28" fmla="*/ 220752 h 520693"/>
                <a:gd name="connsiteX29" fmla="*/ 2471737 w 4748212"/>
                <a:gd name="connsiteY29" fmla="*/ 39777 h 520693"/>
                <a:gd name="connsiteX30" fmla="*/ 2566987 w 4748212"/>
                <a:gd name="connsiteY30" fmla="*/ 35015 h 520693"/>
                <a:gd name="connsiteX31" fmla="*/ 2662237 w 4748212"/>
                <a:gd name="connsiteY31" fmla="*/ 268377 h 520693"/>
                <a:gd name="connsiteX32" fmla="*/ 2767012 w 4748212"/>
                <a:gd name="connsiteY32" fmla="*/ 487452 h 520693"/>
                <a:gd name="connsiteX33" fmla="*/ 2862262 w 4748212"/>
                <a:gd name="connsiteY33" fmla="*/ 501740 h 520693"/>
                <a:gd name="connsiteX34" fmla="*/ 2995612 w 4748212"/>
                <a:gd name="connsiteY34" fmla="*/ 311240 h 520693"/>
                <a:gd name="connsiteX35" fmla="*/ 3076575 w 4748212"/>
                <a:gd name="connsiteY35" fmla="*/ 25490 h 520693"/>
                <a:gd name="connsiteX36" fmla="*/ 3205162 w 4748212"/>
                <a:gd name="connsiteY36" fmla="*/ 39777 h 520693"/>
                <a:gd name="connsiteX37" fmla="*/ 3248025 w 4748212"/>
                <a:gd name="connsiteY37" fmla="*/ 254090 h 520693"/>
                <a:gd name="connsiteX38" fmla="*/ 3295650 w 4748212"/>
                <a:gd name="connsiteY38" fmla="*/ 416015 h 520693"/>
                <a:gd name="connsiteX39" fmla="*/ 3348037 w 4748212"/>
                <a:gd name="connsiteY39" fmla="*/ 496977 h 520693"/>
                <a:gd name="connsiteX40" fmla="*/ 3424237 w 4748212"/>
                <a:gd name="connsiteY40" fmla="*/ 492215 h 520693"/>
                <a:gd name="connsiteX41" fmla="*/ 3495675 w 4748212"/>
                <a:gd name="connsiteY41" fmla="*/ 344577 h 520693"/>
                <a:gd name="connsiteX42" fmla="*/ 3614737 w 4748212"/>
                <a:gd name="connsiteY42" fmla="*/ 58827 h 520693"/>
                <a:gd name="connsiteX43" fmla="*/ 3743325 w 4748212"/>
                <a:gd name="connsiteY43" fmla="*/ 49302 h 520693"/>
                <a:gd name="connsiteX44" fmla="*/ 3867150 w 4748212"/>
                <a:gd name="connsiteY44" fmla="*/ 420777 h 520693"/>
                <a:gd name="connsiteX45" fmla="*/ 3971925 w 4748212"/>
                <a:gd name="connsiteY45" fmla="*/ 482690 h 520693"/>
                <a:gd name="connsiteX46" fmla="*/ 4076700 w 4748212"/>
                <a:gd name="connsiteY46" fmla="*/ 420777 h 520693"/>
                <a:gd name="connsiteX47" fmla="*/ 4152900 w 4748212"/>
                <a:gd name="connsiteY47" fmla="*/ 139790 h 520693"/>
                <a:gd name="connsiteX48" fmla="*/ 4186237 w 4748212"/>
                <a:gd name="connsiteY48" fmla="*/ 82639 h 520693"/>
                <a:gd name="connsiteX49" fmla="*/ 4238625 w 4748212"/>
                <a:gd name="connsiteY49" fmla="*/ 30252 h 520693"/>
                <a:gd name="connsiteX50" fmla="*/ 4352925 w 4748212"/>
                <a:gd name="connsiteY50" fmla="*/ 30252 h 520693"/>
                <a:gd name="connsiteX51" fmla="*/ 4433887 w 4748212"/>
                <a:gd name="connsiteY51" fmla="*/ 96927 h 520693"/>
                <a:gd name="connsiteX52" fmla="*/ 4529137 w 4748212"/>
                <a:gd name="connsiteY52" fmla="*/ 420777 h 520693"/>
                <a:gd name="connsiteX53" fmla="*/ 4581525 w 4748212"/>
                <a:gd name="connsiteY53" fmla="*/ 506502 h 520693"/>
                <a:gd name="connsiteX54" fmla="*/ 4681537 w 4748212"/>
                <a:gd name="connsiteY54" fmla="*/ 454115 h 520693"/>
                <a:gd name="connsiteX55" fmla="*/ 4748212 w 4748212"/>
                <a:gd name="connsiteY55" fmla="*/ 287427 h 520693"/>
                <a:gd name="connsiteX0" fmla="*/ 0 w 4748212"/>
                <a:gd name="connsiteY0" fmla="*/ 230277 h 520693"/>
                <a:gd name="connsiteX1" fmla="*/ 61912 w 4748212"/>
                <a:gd name="connsiteY1" fmla="*/ 96927 h 520693"/>
                <a:gd name="connsiteX2" fmla="*/ 114300 w 4748212"/>
                <a:gd name="connsiteY2" fmla="*/ 15965 h 520693"/>
                <a:gd name="connsiteX3" fmla="*/ 180975 w 4748212"/>
                <a:gd name="connsiteY3" fmla="*/ 6440 h 520693"/>
                <a:gd name="connsiteX4" fmla="*/ 247650 w 4748212"/>
                <a:gd name="connsiteY4" fmla="*/ 63590 h 520693"/>
                <a:gd name="connsiteX5" fmla="*/ 280987 w 4748212"/>
                <a:gd name="connsiteY5" fmla="*/ 273140 h 520693"/>
                <a:gd name="connsiteX6" fmla="*/ 376237 w 4748212"/>
                <a:gd name="connsiteY6" fmla="*/ 482690 h 520693"/>
                <a:gd name="connsiteX7" fmla="*/ 547688 w 4748212"/>
                <a:gd name="connsiteY7" fmla="*/ 396965 h 520693"/>
                <a:gd name="connsiteX8" fmla="*/ 685800 w 4748212"/>
                <a:gd name="connsiteY8" fmla="*/ 120739 h 520693"/>
                <a:gd name="connsiteX9" fmla="*/ 790574 w 4748212"/>
                <a:gd name="connsiteY9" fmla="*/ 25490 h 520693"/>
                <a:gd name="connsiteX10" fmla="*/ 895349 w 4748212"/>
                <a:gd name="connsiteY10" fmla="*/ 30252 h 520693"/>
                <a:gd name="connsiteX11" fmla="*/ 952500 w 4748212"/>
                <a:gd name="connsiteY11" fmla="*/ 206465 h 520693"/>
                <a:gd name="connsiteX12" fmla="*/ 1033462 w 4748212"/>
                <a:gd name="connsiteY12" fmla="*/ 411252 h 520693"/>
                <a:gd name="connsiteX13" fmla="*/ 1138237 w 4748212"/>
                <a:gd name="connsiteY13" fmla="*/ 458877 h 520693"/>
                <a:gd name="connsiteX14" fmla="*/ 1200150 w 4748212"/>
                <a:gd name="connsiteY14" fmla="*/ 387440 h 520693"/>
                <a:gd name="connsiteX15" fmla="*/ 1290637 w 4748212"/>
                <a:gd name="connsiteY15" fmla="*/ 125502 h 520693"/>
                <a:gd name="connsiteX16" fmla="*/ 1338262 w 4748212"/>
                <a:gd name="connsiteY16" fmla="*/ 54065 h 520693"/>
                <a:gd name="connsiteX17" fmla="*/ 1428750 w 4748212"/>
                <a:gd name="connsiteY17" fmla="*/ 25490 h 520693"/>
                <a:gd name="connsiteX18" fmla="*/ 1509712 w 4748212"/>
                <a:gd name="connsiteY18" fmla="*/ 135027 h 520693"/>
                <a:gd name="connsiteX19" fmla="*/ 1562100 w 4748212"/>
                <a:gd name="connsiteY19" fmla="*/ 392202 h 520693"/>
                <a:gd name="connsiteX20" fmla="*/ 1638300 w 4748212"/>
                <a:gd name="connsiteY20" fmla="*/ 492215 h 520693"/>
                <a:gd name="connsiteX21" fmla="*/ 1771650 w 4748212"/>
                <a:gd name="connsiteY21" fmla="*/ 392202 h 520693"/>
                <a:gd name="connsiteX22" fmla="*/ 1838325 w 4748212"/>
                <a:gd name="connsiteY22" fmla="*/ 177890 h 520693"/>
                <a:gd name="connsiteX23" fmla="*/ 1909762 w 4748212"/>
                <a:gd name="connsiteY23" fmla="*/ 39777 h 520693"/>
                <a:gd name="connsiteX24" fmla="*/ 2033588 w 4748212"/>
                <a:gd name="connsiteY24" fmla="*/ 63589 h 520693"/>
                <a:gd name="connsiteX25" fmla="*/ 2109787 w 4748212"/>
                <a:gd name="connsiteY25" fmla="*/ 354102 h 520693"/>
                <a:gd name="connsiteX26" fmla="*/ 2190750 w 4748212"/>
                <a:gd name="connsiteY26" fmla="*/ 487452 h 520693"/>
                <a:gd name="connsiteX27" fmla="*/ 2314575 w 4748212"/>
                <a:gd name="connsiteY27" fmla="*/ 387439 h 520693"/>
                <a:gd name="connsiteX28" fmla="*/ 2371725 w 4748212"/>
                <a:gd name="connsiteY28" fmla="*/ 201702 h 520693"/>
                <a:gd name="connsiteX29" fmla="*/ 2471737 w 4748212"/>
                <a:gd name="connsiteY29" fmla="*/ 39777 h 520693"/>
                <a:gd name="connsiteX30" fmla="*/ 2566987 w 4748212"/>
                <a:gd name="connsiteY30" fmla="*/ 35015 h 520693"/>
                <a:gd name="connsiteX31" fmla="*/ 2662237 w 4748212"/>
                <a:gd name="connsiteY31" fmla="*/ 268377 h 520693"/>
                <a:gd name="connsiteX32" fmla="*/ 2767012 w 4748212"/>
                <a:gd name="connsiteY32" fmla="*/ 487452 h 520693"/>
                <a:gd name="connsiteX33" fmla="*/ 2862262 w 4748212"/>
                <a:gd name="connsiteY33" fmla="*/ 501740 h 520693"/>
                <a:gd name="connsiteX34" fmla="*/ 2995612 w 4748212"/>
                <a:gd name="connsiteY34" fmla="*/ 311240 h 520693"/>
                <a:gd name="connsiteX35" fmla="*/ 3076575 w 4748212"/>
                <a:gd name="connsiteY35" fmla="*/ 25490 h 520693"/>
                <a:gd name="connsiteX36" fmla="*/ 3205162 w 4748212"/>
                <a:gd name="connsiteY36" fmla="*/ 39777 h 520693"/>
                <a:gd name="connsiteX37" fmla="*/ 3248025 w 4748212"/>
                <a:gd name="connsiteY37" fmla="*/ 254090 h 520693"/>
                <a:gd name="connsiteX38" fmla="*/ 3295650 w 4748212"/>
                <a:gd name="connsiteY38" fmla="*/ 416015 h 520693"/>
                <a:gd name="connsiteX39" fmla="*/ 3348037 w 4748212"/>
                <a:gd name="connsiteY39" fmla="*/ 496977 h 520693"/>
                <a:gd name="connsiteX40" fmla="*/ 3424237 w 4748212"/>
                <a:gd name="connsiteY40" fmla="*/ 492215 h 520693"/>
                <a:gd name="connsiteX41" fmla="*/ 3495675 w 4748212"/>
                <a:gd name="connsiteY41" fmla="*/ 344577 h 520693"/>
                <a:gd name="connsiteX42" fmla="*/ 3614737 w 4748212"/>
                <a:gd name="connsiteY42" fmla="*/ 58827 h 520693"/>
                <a:gd name="connsiteX43" fmla="*/ 3743325 w 4748212"/>
                <a:gd name="connsiteY43" fmla="*/ 49302 h 520693"/>
                <a:gd name="connsiteX44" fmla="*/ 3867150 w 4748212"/>
                <a:gd name="connsiteY44" fmla="*/ 420777 h 520693"/>
                <a:gd name="connsiteX45" fmla="*/ 3971925 w 4748212"/>
                <a:gd name="connsiteY45" fmla="*/ 482690 h 520693"/>
                <a:gd name="connsiteX46" fmla="*/ 4076700 w 4748212"/>
                <a:gd name="connsiteY46" fmla="*/ 420777 h 520693"/>
                <a:gd name="connsiteX47" fmla="*/ 4152900 w 4748212"/>
                <a:gd name="connsiteY47" fmla="*/ 139790 h 520693"/>
                <a:gd name="connsiteX48" fmla="*/ 4186237 w 4748212"/>
                <a:gd name="connsiteY48" fmla="*/ 82639 h 520693"/>
                <a:gd name="connsiteX49" fmla="*/ 4238625 w 4748212"/>
                <a:gd name="connsiteY49" fmla="*/ 30252 h 520693"/>
                <a:gd name="connsiteX50" fmla="*/ 4352925 w 4748212"/>
                <a:gd name="connsiteY50" fmla="*/ 30252 h 520693"/>
                <a:gd name="connsiteX51" fmla="*/ 4433887 w 4748212"/>
                <a:gd name="connsiteY51" fmla="*/ 96927 h 520693"/>
                <a:gd name="connsiteX52" fmla="*/ 4529137 w 4748212"/>
                <a:gd name="connsiteY52" fmla="*/ 420777 h 520693"/>
                <a:gd name="connsiteX53" fmla="*/ 4581525 w 4748212"/>
                <a:gd name="connsiteY53" fmla="*/ 506502 h 520693"/>
                <a:gd name="connsiteX54" fmla="*/ 4681537 w 4748212"/>
                <a:gd name="connsiteY54" fmla="*/ 454115 h 520693"/>
                <a:gd name="connsiteX55" fmla="*/ 4748212 w 4748212"/>
                <a:gd name="connsiteY55" fmla="*/ 287427 h 520693"/>
                <a:gd name="connsiteX0" fmla="*/ 0 w 4748212"/>
                <a:gd name="connsiteY0" fmla="*/ 230277 h 520693"/>
                <a:gd name="connsiteX1" fmla="*/ 61912 w 4748212"/>
                <a:gd name="connsiteY1" fmla="*/ 96927 h 520693"/>
                <a:gd name="connsiteX2" fmla="*/ 114300 w 4748212"/>
                <a:gd name="connsiteY2" fmla="*/ 15965 h 520693"/>
                <a:gd name="connsiteX3" fmla="*/ 180975 w 4748212"/>
                <a:gd name="connsiteY3" fmla="*/ 6440 h 520693"/>
                <a:gd name="connsiteX4" fmla="*/ 247650 w 4748212"/>
                <a:gd name="connsiteY4" fmla="*/ 63590 h 520693"/>
                <a:gd name="connsiteX5" fmla="*/ 280987 w 4748212"/>
                <a:gd name="connsiteY5" fmla="*/ 273140 h 520693"/>
                <a:gd name="connsiteX6" fmla="*/ 376237 w 4748212"/>
                <a:gd name="connsiteY6" fmla="*/ 482690 h 520693"/>
                <a:gd name="connsiteX7" fmla="*/ 547688 w 4748212"/>
                <a:gd name="connsiteY7" fmla="*/ 396965 h 520693"/>
                <a:gd name="connsiteX8" fmla="*/ 685800 w 4748212"/>
                <a:gd name="connsiteY8" fmla="*/ 120739 h 520693"/>
                <a:gd name="connsiteX9" fmla="*/ 790574 w 4748212"/>
                <a:gd name="connsiteY9" fmla="*/ 25490 h 520693"/>
                <a:gd name="connsiteX10" fmla="*/ 895349 w 4748212"/>
                <a:gd name="connsiteY10" fmla="*/ 30252 h 520693"/>
                <a:gd name="connsiteX11" fmla="*/ 952500 w 4748212"/>
                <a:gd name="connsiteY11" fmla="*/ 206465 h 520693"/>
                <a:gd name="connsiteX12" fmla="*/ 1033462 w 4748212"/>
                <a:gd name="connsiteY12" fmla="*/ 411252 h 520693"/>
                <a:gd name="connsiteX13" fmla="*/ 1138237 w 4748212"/>
                <a:gd name="connsiteY13" fmla="*/ 458877 h 520693"/>
                <a:gd name="connsiteX14" fmla="*/ 1200150 w 4748212"/>
                <a:gd name="connsiteY14" fmla="*/ 387440 h 520693"/>
                <a:gd name="connsiteX15" fmla="*/ 1290637 w 4748212"/>
                <a:gd name="connsiteY15" fmla="*/ 125502 h 520693"/>
                <a:gd name="connsiteX16" fmla="*/ 1338262 w 4748212"/>
                <a:gd name="connsiteY16" fmla="*/ 54065 h 520693"/>
                <a:gd name="connsiteX17" fmla="*/ 1428750 w 4748212"/>
                <a:gd name="connsiteY17" fmla="*/ 25490 h 520693"/>
                <a:gd name="connsiteX18" fmla="*/ 1509712 w 4748212"/>
                <a:gd name="connsiteY18" fmla="*/ 135027 h 520693"/>
                <a:gd name="connsiteX19" fmla="*/ 1562100 w 4748212"/>
                <a:gd name="connsiteY19" fmla="*/ 392202 h 520693"/>
                <a:gd name="connsiteX20" fmla="*/ 1638300 w 4748212"/>
                <a:gd name="connsiteY20" fmla="*/ 492215 h 520693"/>
                <a:gd name="connsiteX21" fmla="*/ 1771650 w 4748212"/>
                <a:gd name="connsiteY21" fmla="*/ 392202 h 520693"/>
                <a:gd name="connsiteX22" fmla="*/ 1838325 w 4748212"/>
                <a:gd name="connsiteY22" fmla="*/ 177890 h 520693"/>
                <a:gd name="connsiteX23" fmla="*/ 1909762 w 4748212"/>
                <a:gd name="connsiteY23" fmla="*/ 39777 h 520693"/>
                <a:gd name="connsiteX24" fmla="*/ 2033588 w 4748212"/>
                <a:gd name="connsiteY24" fmla="*/ 63589 h 520693"/>
                <a:gd name="connsiteX25" fmla="*/ 2109787 w 4748212"/>
                <a:gd name="connsiteY25" fmla="*/ 354102 h 520693"/>
                <a:gd name="connsiteX26" fmla="*/ 2190750 w 4748212"/>
                <a:gd name="connsiteY26" fmla="*/ 487452 h 520693"/>
                <a:gd name="connsiteX27" fmla="*/ 2314575 w 4748212"/>
                <a:gd name="connsiteY27" fmla="*/ 387439 h 520693"/>
                <a:gd name="connsiteX28" fmla="*/ 2371725 w 4748212"/>
                <a:gd name="connsiteY28" fmla="*/ 201702 h 520693"/>
                <a:gd name="connsiteX29" fmla="*/ 2443162 w 4748212"/>
                <a:gd name="connsiteY29" fmla="*/ 35014 h 520693"/>
                <a:gd name="connsiteX30" fmla="*/ 2566987 w 4748212"/>
                <a:gd name="connsiteY30" fmla="*/ 35015 h 520693"/>
                <a:gd name="connsiteX31" fmla="*/ 2662237 w 4748212"/>
                <a:gd name="connsiteY31" fmla="*/ 268377 h 520693"/>
                <a:gd name="connsiteX32" fmla="*/ 2767012 w 4748212"/>
                <a:gd name="connsiteY32" fmla="*/ 487452 h 520693"/>
                <a:gd name="connsiteX33" fmla="*/ 2862262 w 4748212"/>
                <a:gd name="connsiteY33" fmla="*/ 501740 h 520693"/>
                <a:gd name="connsiteX34" fmla="*/ 2995612 w 4748212"/>
                <a:gd name="connsiteY34" fmla="*/ 311240 h 520693"/>
                <a:gd name="connsiteX35" fmla="*/ 3076575 w 4748212"/>
                <a:gd name="connsiteY35" fmla="*/ 25490 h 520693"/>
                <a:gd name="connsiteX36" fmla="*/ 3205162 w 4748212"/>
                <a:gd name="connsiteY36" fmla="*/ 39777 h 520693"/>
                <a:gd name="connsiteX37" fmla="*/ 3248025 w 4748212"/>
                <a:gd name="connsiteY37" fmla="*/ 254090 h 520693"/>
                <a:gd name="connsiteX38" fmla="*/ 3295650 w 4748212"/>
                <a:gd name="connsiteY38" fmla="*/ 416015 h 520693"/>
                <a:gd name="connsiteX39" fmla="*/ 3348037 w 4748212"/>
                <a:gd name="connsiteY39" fmla="*/ 496977 h 520693"/>
                <a:gd name="connsiteX40" fmla="*/ 3424237 w 4748212"/>
                <a:gd name="connsiteY40" fmla="*/ 492215 h 520693"/>
                <a:gd name="connsiteX41" fmla="*/ 3495675 w 4748212"/>
                <a:gd name="connsiteY41" fmla="*/ 344577 h 520693"/>
                <a:gd name="connsiteX42" fmla="*/ 3614737 w 4748212"/>
                <a:gd name="connsiteY42" fmla="*/ 58827 h 520693"/>
                <a:gd name="connsiteX43" fmla="*/ 3743325 w 4748212"/>
                <a:gd name="connsiteY43" fmla="*/ 49302 h 520693"/>
                <a:gd name="connsiteX44" fmla="*/ 3867150 w 4748212"/>
                <a:gd name="connsiteY44" fmla="*/ 420777 h 520693"/>
                <a:gd name="connsiteX45" fmla="*/ 3971925 w 4748212"/>
                <a:gd name="connsiteY45" fmla="*/ 482690 h 520693"/>
                <a:gd name="connsiteX46" fmla="*/ 4076700 w 4748212"/>
                <a:gd name="connsiteY46" fmla="*/ 420777 h 520693"/>
                <a:gd name="connsiteX47" fmla="*/ 4152900 w 4748212"/>
                <a:gd name="connsiteY47" fmla="*/ 139790 h 520693"/>
                <a:gd name="connsiteX48" fmla="*/ 4186237 w 4748212"/>
                <a:gd name="connsiteY48" fmla="*/ 82639 h 520693"/>
                <a:gd name="connsiteX49" fmla="*/ 4238625 w 4748212"/>
                <a:gd name="connsiteY49" fmla="*/ 30252 h 520693"/>
                <a:gd name="connsiteX50" fmla="*/ 4352925 w 4748212"/>
                <a:gd name="connsiteY50" fmla="*/ 30252 h 520693"/>
                <a:gd name="connsiteX51" fmla="*/ 4433887 w 4748212"/>
                <a:gd name="connsiteY51" fmla="*/ 96927 h 520693"/>
                <a:gd name="connsiteX52" fmla="*/ 4529137 w 4748212"/>
                <a:gd name="connsiteY52" fmla="*/ 420777 h 520693"/>
                <a:gd name="connsiteX53" fmla="*/ 4581525 w 4748212"/>
                <a:gd name="connsiteY53" fmla="*/ 506502 h 520693"/>
                <a:gd name="connsiteX54" fmla="*/ 4681537 w 4748212"/>
                <a:gd name="connsiteY54" fmla="*/ 454115 h 520693"/>
                <a:gd name="connsiteX55" fmla="*/ 4748212 w 4748212"/>
                <a:gd name="connsiteY55" fmla="*/ 287427 h 520693"/>
                <a:gd name="connsiteX0" fmla="*/ 0 w 4748212"/>
                <a:gd name="connsiteY0" fmla="*/ 230277 h 520693"/>
                <a:gd name="connsiteX1" fmla="*/ 61912 w 4748212"/>
                <a:gd name="connsiteY1" fmla="*/ 96927 h 520693"/>
                <a:gd name="connsiteX2" fmla="*/ 114300 w 4748212"/>
                <a:gd name="connsiteY2" fmla="*/ 15965 h 520693"/>
                <a:gd name="connsiteX3" fmla="*/ 180975 w 4748212"/>
                <a:gd name="connsiteY3" fmla="*/ 6440 h 520693"/>
                <a:gd name="connsiteX4" fmla="*/ 247650 w 4748212"/>
                <a:gd name="connsiteY4" fmla="*/ 63590 h 520693"/>
                <a:gd name="connsiteX5" fmla="*/ 280987 w 4748212"/>
                <a:gd name="connsiteY5" fmla="*/ 273140 h 520693"/>
                <a:gd name="connsiteX6" fmla="*/ 376237 w 4748212"/>
                <a:gd name="connsiteY6" fmla="*/ 482690 h 520693"/>
                <a:gd name="connsiteX7" fmla="*/ 547688 w 4748212"/>
                <a:gd name="connsiteY7" fmla="*/ 396965 h 520693"/>
                <a:gd name="connsiteX8" fmla="*/ 685800 w 4748212"/>
                <a:gd name="connsiteY8" fmla="*/ 120739 h 520693"/>
                <a:gd name="connsiteX9" fmla="*/ 790574 w 4748212"/>
                <a:gd name="connsiteY9" fmla="*/ 25490 h 520693"/>
                <a:gd name="connsiteX10" fmla="*/ 895349 w 4748212"/>
                <a:gd name="connsiteY10" fmla="*/ 30252 h 520693"/>
                <a:gd name="connsiteX11" fmla="*/ 952500 w 4748212"/>
                <a:gd name="connsiteY11" fmla="*/ 206465 h 520693"/>
                <a:gd name="connsiteX12" fmla="*/ 1033462 w 4748212"/>
                <a:gd name="connsiteY12" fmla="*/ 411252 h 520693"/>
                <a:gd name="connsiteX13" fmla="*/ 1138237 w 4748212"/>
                <a:gd name="connsiteY13" fmla="*/ 458877 h 520693"/>
                <a:gd name="connsiteX14" fmla="*/ 1200150 w 4748212"/>
                <a:gd name="connsiteY14" fmla="*/ 387440 h 520693"/>
                <a:gd name="connsiteX15" fmla="*/ 1290637 w 4748212"/>
                <a:gd name="connsiteY15" fmla="*/ 125502 h 520693"/>
                <a:gd name="connsiteX16" fmla="*/ 1338262 w 4748212"/>
                <a:gd name="connsiteY16" fmla="*/ 54065 h 520693"/>
                <a:gd name="connsiteX17" fmla="*/ 1428750 w 4748212"/>
                <a:gd name="connsiteY17" fmla="*/ 25490 h 520693"/>
                <a:gd name="connsiteX18" fmla="*/ 1509712 w 4748212"/>
                <a:gd name="connsiteY18" fmla="*/ 135027 h 520693"/>
                <a:gd name="connsiteX19" fmla="*/ 1562100 w 4748212"/>
                <a:gd name="connsiteY19" fmla="*/ 392202 h 520693"/>
                <a:gd name="connsiteX20" fmla="*/ 1638300 w 4748212"/>
                <a:gd name="connsiteY20" fmla="*/ 492215 h 520693"/>
                <a:gd name="connsiteX21" fmla="*/ 1771650 w 4748212"/>
                <a:gd name="connsiteY21" fmla="*/ 392202 h 520693"/>
                <a:gd name="connsiteX22" fmla="*/ 1838325 w 4748212"/>
                <a:gd name="connsiteY22" fmla="*/ 177890 h 520693"/>
                <a:gd name="connsiteX23" fmla="*/ 1909762 w 4748212"/>
                <a:gd name="connsiteY23" fmla="*/ 39777 h 520693"/>
                <a:gd name="connsiteX24" fmla="*/ 2033588 w 4748212"/>
                <a:gd name="connsiteY24" fmla="*/ 63589 h 520693"/>
                <a:gd name="connsiteX25" fmla="*/ 2109787 w 4748212"/>
                <a:gd name="connsiteY25" fmla="*/ 354102 h 520693"/>
                <a:gd name="connsiteX26" fmla="*/ 2190750 w 4748212"/>
                <a:gd name="connsiteY26" fmla="*/ 487452 h 520693"/>
                <a:gd name="connsiteX27" fmla="*/ 2286000 w 4748212"/>
                <a:gd name="connsiteY27" fmla="*/ 396964 h 520693"/>
                <a:gd name="connsiteX28" fmla="*/ 2371725 w 4748212"/>
                <a:gd name="connsiteY28" fmla="*/ 201702 h 520693"/>
                <a:gd name="connsiteX29" fmla="*/ 2443162 w 4748212"/>
                <a:gd name="connsiteY29" fmla="*/ 35014 h 520693"/>
                <a:gd name="connsiteX30" fmla="*/ 2566987 w 4748212"/>
                <a:gd name="connsiteY30" fmla="*/ 35015 h 520693"/>
                <a:gd name="connsiteX31" fmla="*/ 2662237 w 4748212"/>
                <a:gd name="connsiteY31" fmla="*/ 268377 h 520693"/>
                <a:gd name="connsiteX32" fmla="*/ 2767012 w 4748212"/>
                <a:gd name="connsiteY32" fmla="*/ 487452 h 520693"/>
                <a:gd name="connsiteX33" fmla="*/ 2862262 w 4748212"/>
                <a:gd name="connsiteY33" fmla="*/ 501740 h 520693"/>
                <a:gd name="connsiteX34" fmla="*/ 2995612 w 4748212"/>
                <a:gd name="connsiteY34" fmla="*/ 311240 h 520693"/>
                <a:gd name="connsiteX35" fmla="*/ 3076575 w 4748212"/>
                <a:gd name="connsiteY35" fmla="*/ 25490 h 520693"/>
                <a:gd name="connsiteX36" fmla="*/ 3205162 w 4748212"/>
                <a:gd name="connsiteY36" fmla="*/ 39777 h 520693"/>
                <a:gd name="connsiteX37" fmla="*/ 3248025 w 4748212"/>
                <a:gd name="connsiteY37" fmla="*/ 254090 h 520693"/>
                <a:gd name="connsiteX38" fmla="*/ 3295650 w 4748212"/>
                <a:gd name="connsiteY38" fmla="*/ 416015 h 520693"/>
                <a:gd name="connsiteX39" fmla="*/ 3348037 w 4748212"/>
                <a:gd name="connsiteY39" fmla="*/ 496977 h 520693"/>
                <a:gd name="connsiteX40" fmla="*/ 3424237 w 4748212"/>
                <a:gd name="connsiteY40" fmla="*/ 492215 h 520693"/>
                <a:gd name="connsiteX41" fmla="*/ 3495675 w 4748212"/>
                <a:gd name="connsiteY41" fmla="*/ 344577 h 520693"/>
                <a:gd name="connsiteX42" fmla="*/ 3614737 w 4748212"/>
                <a:gd name="connsiteY42" fmla="*/ 58827 h 520693"/>
                <a:gd name="connsiteX43" fmla="*/ 3743325 w 4748212"/>
                <a:gd name="connsiteY43" fmla="*/ 49302 h 520693"/>
                <a:gd name="connsiteX44" fmla="*/ 3867150 w 4748212"/>
                <a:gd name="connsiteY44" fmla="*/ 420777 h 520693"/>
                <a:gd name="connsiteX45" fmla="*/ 3971925 w 4748212"/>
                <a:gd name="connsiteY45" fmla="*/ 482690 h 520693"/>
                <a:gd name="connsiteX46" fmla="*/ 4076700 w 4748212"/>
                <a:gd name="connsiteY46" fmla="*/ 420777 h 520693"/>
                <a:gd name="connsiteX47" fmla="*/ 4152900 w 4748212"/>
                <a:gd name="connsiteY47" fmla="*/ 139790 h 520693"/>
                <a:gd name="connsiteX48" fmla="*/ 4186237 w 4748212"/>
                <a:gd name="connsiteY48" fmla="*/ 82639 h 520693"/>
                <a:gd name="connsiteX49" fmla="*/ 4238625 w 4748212"/>
                <a:gd name="connsiteY49" fmla="*/ 30252 h 520693"/>
                <a:gd name="connsiteX50" fmla="*/ 4352925 w 4748212"/>
                <a:gd name="connsiteY50" fmla="*/ 30252 h 520693"/>
                <a:gd name="connsiteX51" fmla="*/ 4433887 w 4748212"/>
                <a:gd name="connsiteY51" fmla="*/ 96927 h 520693"/>
                <a:gd name="connsiteX52" fmla="*/ 4529137 w 4748212"/>
                <a:gd name="connsiteY52" fmla="*/ 420777 h 520693"/>
                <a:gd name="connsiteX53" fmla="*/ 4581525 w 4748212"/>
                <a:gd name="connsiteY53" fmla="*/ 506502 h 520693"/>
                <a:gd name="connsiteX54" fmla="*/ 4681537 w 4748212"/>
                <a:gd name="connsiteY54" fmla="*/ 454115 h 520693"/>
                <a:gd name="connsiteX55" fmla="*/ 4748212 w 4748212"/>
                <a:gd name="connsiteY55" fmla="*/ 287427 h 520693"/>
                <a:gd name="connsiteX0" fmla="*/ 0 w 4748212"/>
                <a:gd name="connsiteY0" fmla="*/ 230277 h 520693"/>
                <a:gd name="connsiteX1" fmla="*/ 61912 w 4748212"/>
                <a:gd name="connsiteY1" fmla="*/ 96927 h 520693"/>
                <a:gd name="connsiteX2" fmla="*/ 114300 w 4748212"/>
                <a:gd name="connsiteY2" fmla="*/ 15965 h 520693"/>
                <a:gd name="connsiteX3" fmla="*/ 180975 w 4748212"/>
                <a:gd name="connsiteY3" fmla="*/ 6440 h 520693"/>
                <a:gd name="connsiteX4" fmla="*/ 247650 w 4748212"/>
                <a:gd name="connsiteY4" fmla="*/ 63590 h 520693"/>
                <a:gd name="connsiteX5" fmla="*/ 280987 w 4748212"/>
                <a:gd name="connsiteY5" fmla="*/ 273140 h 520693"/>
                <a:gd name="connsiteX6" fmla="*/ 376237 w 4748212"/>
                <a:gd name="connsiteY6" fmla="*/ 482690 h 520693"/>
                <a:gd name="connsiteX7" fmla="*/ 547688 w 4748212"/>
                <a:gd name="connsiteY7" fmla="*/ 396965 h 520693"/>
                <a:gd name="connsiteX8" fmla="*/ 685800 w 4748212"/>
                <a:gd name="connsiteY8" fmla="*/ 120739 h 520693"/>
                <a:gd name="connsiteX9" fmla="*/ 790574 w 4748212"/>
                <a:gd name="connsiteY9" fmla="*/ 25490 h 520693"/>
                <a:gd name="connsiteX10" fmla="*/ 895349 w 4748212"/>
                <a:gd name="connsiteY10" fmla="*/ 30252 h 520693"/>
                <a:gd name="connsiteX11" fmla="*/ 952500 w 4748212"/>
                <a:gd name="connsiteY11" fmla="*/ 206465 h 520693"/>
                <a:gd name="connsiteX12" fmla="*/ 1033462 w 4748212"/>
                <a:gd name="connsiteY12" fmla="*/ 411252 h 520693"/>
                <a:gd name="connsiteX13" fmla="*/ 1138237 w 4748212"/>
                <a:gd name="connsiteY13" fmla="*/ 458877 h 520693"/>
                <a:gd name="connsiteX14" fmla="*/ 1200150 w 4748212"/>
                <a:gd name="connsiteY14" fmla="*/ 387440 h 520693"/>
                <a:gd name="connsiteX15" fmla="*/ 1290637 w 4748212"/>
                <a:gd name="connsiteY15" fmla="*/ 125502 h 520693"/>
                <a:gd name="connsiteX16" fmla="*/ 1338262 w 4748212"/>
                <a:gd name="connsiteY16" fmla="*/ 54065 h 520693"/>
                <a:gd name="connsiteX17" fmla="*/ 1428750 w 4748212"/>
                <a:gd name="connsiteY17" fmla="*/ 25490 h 520693"/>
                <a:gd name="connsiteX18" fmla="*/ 1509712 w 4748212"/>
                <a:gd name="connsiteY18" fmla="*/ 135027 h 520693"/>
                <a:gd name="connsiteX19" fmla="*/ 1562100 w 4748212"/>
                <a:gd name="connsiteY19" fmla="*/ 392202 h 520693"/>
                <a:gd name="connsiteX20" fmla="*/ 1638300 w 4748212"/>
                <a:gd name="connsiteY20" fmla="*/ 492215 h 520693"/>
                <a:gd name="connsiteX21" fmla="*/ 1771650 w 4748212"/>
                <a:gd name="connsiteY21" fmla="*/ 392202 h 520693"/>
                <a:gd name="connsiteX22" fmla="*/ 1838325 w 4748212"/>
                <a:gd name="connsiteY22" fmla="*/ 177890 h 520693"/>
                <a:gd name="connsiteX23" fmla="*/ 1909762 w 4748212"/>
                <a:gd name="connsiteY23" fmla="*/ 39777 h 520693"/>
                <a:gd name="connsiteX24" fmla="*/ 2033588 w 4748212"/>
                <a:gd name="connsiteY24" fmla="*/ 63589 h 520693"/>
                <a:gd name="connsiteX25" fmla="*/ 2109787 w 4748212"/>
                <a:gd name="connsiteY25" fmla="*/ 354102 h 520693"/>
                <a:gd name="connsiteX26" fmla="*/ 2190750 w 4748212"/>
                <a:gd name="connsiteY26" fmla="*/ 487452 h 520693"/>
                <a:gd name="connsiteX27" fmla="*/ 2286000 w 4748212"/>
                <a:gd name="connsiteY27" fmla="*/ 396964 h 520693"/>
                <a:gd name="connsiteX28" fmla="*/ 2366963 w 4748212"/>
                <a:gd name="connsiteY28" fmla="*/ 196939 h 520693"/>
                <a:gd name="connsiteX29" fmla="*/ 2443162 w 4748212"/>
                <a:gd name="connsiteY29" fmla="*/ 35014 h 520693"/>
                <a:gd name="connsiteX30" fmla="*/ 2566987 w 4748212"/>
                <a:gd name="connsiteY30" fmla="*/ 35015 h 520693"/>
                <a:gd name="connsiteX31" fmla="*/ 2662237 w 4748212"/>
                <a:gd name="connsiteY31" fmla="*/ 268377 h 520693"/>
                <a:gd name="connsiteX32" fmla="*/ 2767012 w 4748212"/>
                <a:gd name="connsiteY32" fmla="*/ 487452 h 520693"/>
                <a:gd name="connsiteX33" fmla="*/ 2862262 w 4748212"/>
                <a:gd name="connsiteY33" fmla="*/ 501740 h 520693"/>
                <a:gd name="connsiteX34" fmla="*/ 2995612 w 4748212"/>
                <a:gd name="connsiteY34" fmla="*/ 311240 h 520693"/>
                <a:gd name="connsiteX35" fmla="*/ 3076575 w 4748212"/>
                <a:gd name="connsiteY35" fmla="*/ 25490 h 520693"/>
                <a:gd name="connsiteX36" fmla="*/ 3205162 w 4748212"/>
                <a:gd name="connsiteY36" fmla="*/ 39777 h 520693"/>
                <a:gd name="connsiteX37" fmla="*/ 3248025 w 4748212"/>
                <a:gd name="connsiteY37" fmla="*/ 254090 h 520693"/>
                <a:gd name="connsiteX38" fmla="*/ 3295650 w 4748212"/>
                <a:gd name="connsiteY38" fmla="*/ 416015 h 520693"/>
                <a:gd name="connsiteX39" fmla="*/ 3348037 w 4748212"/>
                <a:gd name="connsiteY39" fmla="*/ 496977 h 520693"/>
                <a:gd name="connsiteX40" fmla="*/ 3424237 w 4748212"/>
                <a:gd name="connsiteY40" fmla="*/ 492215 h 520693"/>
                <a:gd name="connsiteX41" fmla="*/ 3495675 w 4748212"/>
                <a:gd name="connsiteY41" fmla="*/ 344577 h 520693"/>
                <a:gd name="connsiteX42" fmla="*/ 3614737 w 4748212"/>
                <a:gd name="connsiteY42" fmla="*/ 58827 h 520693"/>
                <a:gd name="connsiteX43" fmla="*/ 3743325 w 4748212"/>
                <a:gd name="connsiteY43" fmla="*/ 49302 h 520693"/>
                <a:gd name="connsiteX44" fmla="*/ 3867150 w 4748212"/>
                <a:gd name="connsiteY44" fmla="*/ 420777 h 520693"/>
                <a:gd name="connsiteX45" fmla="*/ 3971925 w 4748212"/>
                <a:gd name="connsiteY45" fmla="*/ 482690 h 520693"/>
                <a:gd name="connsiteX46" fmla="*/ 4076700 w 4748212"/>
                <a:gd name="connsiteY46" fmla="*/ 420777 h 520693"/>
                <a:gd name="connsiteX47" fmla="*/ 4152900 w 4748212"/>
                <a:gd name="connsiteY47" fmla="*/ 139790 h 520693"/>
                <a:gd name="connsiteX48" fmla="*/ 4186237 w 4748212"/>
                <a:gd name="connsiteY48" fmla="*/ 82639 h 520693"/>
                <a:gd name="connsiteX49" fmla="*/ 4238625 w 4748212"/>
                <a:gd name="connsiteY49" fmla="*/ 30252 h 520693"/>
                <a:gd name="connsiteX50" fmla="*/ 4352925 w 4748212"/>
                <a:gd name="connsiteY50" fmla="*/ 30252 h 520693"/>
                <a:gd name="connsiteX51" fmla="*/ 4433887 w 4748212"/>
                <a:gd name="connsiteY51" fmla="*/ 96927 h 520693"/>
                <a:gd name="connsiteX52" fmla="*/ 4529137 w 4748212"/>
                <a:gd name="connsiteY52" fmla="*/ 420777 h 520693"/>
                <a:gd name="connsiteX53" fmla="*/ 4581525 w 4748212"/>
                <a:gd name="connsiteY53" fmla="*/ 506502 h 520693"/>
                <a:gd name="connsiteX54" fmla="*/ 4681537 w 4748212"/>
                <a:gd name="connsiteY54" fmla="*/ 454115 h 520693"/>
                <a:gd name="connsiteX55" fmla="*/ 4748212 w 4748212"/>
                <a:gd name="connsiteY55" fmla="*/ 287427 h 520693"/>
                <a:gd name="connsiteX0" fmla="*/ 0 w 4748212"/>
                <a:gd name="connsiteY0" fmla="*/ 230277 h 520693"/>
                <a:gd name="connsiteX1" fmla="*/ 61912 w 4748212"/>
                <a:gd name="connsiteY1" fmla="*/ 96927 h 520693"/>
                <a:gd name="connsiteX2" fmla="*/ 114300 w 4748212"/>
                <a:gd name="connsiteY2" fmla="*/ 15965 h 520693"/>
                <a:gd name="connsiteX3" fmla="*/ 180975 w 4748212"/>
                <a:gd name="connsiteY3" fmla="*/ 6440 h 520693"/>
                <a:gd name="connsiteX4" fmla="*/ 247650 w 4748212"/>
                <a:gd name="connsiteY4" fmla="*/ 63590 h 520693"/>
                <a:gd name="connsiteX5" fmla="*/ 280987 w 4748212"/>
                <a:gd name="connsiteY5" fmla="*/ 273140 h 520693"/>
                <a:gd name="connsiteX6" fmla="*/ 376237 w 4748212"/>
                <a:gd name="connsiteY6" fmla="*/ 482690 h 520693"/>
                <a:gd name="connsiteX7" fmla="*/ 547688 w 4748212"/>
                <a:gd name="connsiteY7" fmla="*/ 396965 h 520693"/>
                <a:gd name="connsiteX8" fmla="*/ 685800 w 4748212"/>
                <a:gd name="connsiteY8" fmla="*/ 120739 h 520693"/>
                <a:gd name="connsiteX9" fmla="*/ 790574 w 4748212"/>
                <a:gd name="connsiteY9" fmla="*/ 25490 h 520693"/>
                <a:gd name="connsiteX10" fmla="*/ 895349 w 4748212"/>
                <a:gd name="connsiteY10" fmla="*/ 30252 h 520693"/>
                <a:gd name="connsiteX11" fmla="*/ 952500 w 4748212"/>
                <a:gd name="connsiteY11" fmla="*/ 206465 h 520693"/>
                <a:gd name="connsiteX12" fmla="*/ 1033462 w 4748212"/>
                <a:gd name="connsiteY12" fmla="*/ 411252 h 520693"/>
                <a:gd name="connsiteX13" fmla="*/ 1138237 w 4748212"/>
                <a:gd name="connsiteY13" fmla="*/ 458877 h 520693"/>
                <a:gd name="connsiteX14" fmla="*/ 1200150 w 4748212"/>
                <a:gd name="connsiteY14" fmla="*/ 387440 h 520693"/>
                <a:gd name="connsiteX15" fmla="*/ 1290637 w 4748212"/>
                <a:gd name="connsiteY15" fmla="*/ 125502 h 520693"/>
                <a:gd name="connsiteX16" fmla="*/ 1338262 w 4748212"/>
                <a:gd name="connsiteY16" fmla="*/ 54065 h 520693"/>
                <a:gd name="connsiteX17" fmla="*/ 1428750 w 4748212"/>
                <a:gd name="connsiteY17" fmla="*/ 25490 h 520693"/>
                <a:gd name="connsiteX18" fmla="*/ 1509712 w 4748212"/>
                <a:gd name="connsiteY18" fmla="*/ 135027 h 520693"/>
                <a:gd name="connsiteX19" fmla="*/ 1562100 w 4748212"/>
                <a:gd name="connsiteY19" fmla="*/ 392202 h 520693"/>
                <a:gd name="connsiteX20" fmla="*/ 1638300 w 4748212"/>
                <a:gd name="connsiteY20" fmla="*/ 492215 h 520693"/>
                <a:gd name="connsiteX21" fmla="*/ 1771650 w 4748212"/>
                <a:gd name="connsiteY21" fmla="*/ 392202 h 520693"/>
                <a:gd name="connsiteX22" fmla="*/ 1838325 w 4748212"/>
                <a:gd name="connsiteY22" fmla="*/ 177890 h 520693"/>
                <a:gd name="connsiteX23" fmla="*/ 1909762 w 4748212"/>
                <a:gd name="connsiteY23" fmla="*/ 39777 h 520693"/>
                <a:gd name="connsiteX24" fmla="*/ 2033588 w 4748212"/>
                <a:gd name="connsiteY24" fmla="*/ 63589 h 520693"/>
                <a:gd name="connsiteX25" fmla="*/ 2109787 w 4748212"/>
                <a:gd name="connsiteY25" fmla="*/ 354102 h 520693"/>
                <a:gd name="connsiteX26" fmla="*/ 2190750 w 4748212"/>
                <a:gd name="connsiteY26" fmla="*/ 487452 h 520693"/>
                <a:gd name="connsiteX27" fmla="*/ 2286000 w 4748212"/>
                <a:gd name="connsiteY27" fmla="*/ 396964 h 520693"/>
                <a:gd name="connsiteX28" fmla="*/ 2366963 w 4748212"/>
                <a:gd name="connsiteY28" fmla="*/ 196939 h 520693"/>
                <a:gd name="connsiteX29" fmla="*/ 2414587 w 4748212"/>
                <a:gd name="connsiteY29" fmla="*/ 35014 h 520693"/>
                <a:gd name="connsiteX30" fmla="*/ 2566987 w 4748212"/>
                <a:gd name="connsiteY30" fmla="*/ 35015 h 520693"/>
                <a:gd name="connsiteX31" fmla="*/ 2662237 w 4748212"/>
                <a:gd name="connsiteY31" fmla="*/ 268377 h 520693"/>
                <a:gd name="connsiteX32" fmla="*/ 2767012 w 4748212"/>
                <a:gd name="connsiteY32" fmla="*/ 487452 h 520693"/>
                <a:gd name="connsiteX33" fmla="*/ 2862262 w 4748212"/>
                <a:gd name="connsiteY33" fmla="*/ 501740 h 520693"/>
                <a:gd name="connsiteX34" fmla="*/ 2995612 w 4748212"/>
                <a:gd name="connsiteY34" fmla="*/ 311240 h 520693"/>
                <a:gd name="connsiteX35" fmla="*/ 3076575 w 4748212"/>
                <a:gd name="connsiteY35" fmla="*/ 25490 h 520693"/>
                <a:gd name="connsiteX36" fmla="*/ 3205162 w 4748212"/>
                <a:gd name="connsiteY36" fmla="*/ 39777 h 520693"/>
                <a:gd name="connsiteX37" fmla="*/ 3248025 w 4748212"/>
                <a:gd name="connsiteY37" fmla="*/ 254090 h 520693"/>
                <a:gd name="connsiteX38" fmla="*/ 3295650 w 4748212"/>
                <a:gd name="connsiteY38" fmla="*/ 416015 h 520693"/>
                <a:gd name="connsiteX39" fmla="*/ 3348037 w 4748212"/>
                <a:gd name="connsiteY39" fmla="*/ 496977 h 520693"/>
                <a:gd name="connsiteX40" fmla="*/ 3424237 w 4748212"/>
                <a:gd name="connsiteY40" fmla="*/ 492215 h 520693"/>
                <a:gd name="connsiteX41" fmla="*/ 3495675 w 4748212"/>
                <a:gd name="connsiteY41" fmla="*/ 344577 h 520693"/>
                <a:gd name="connsiteX42" fmla="*/ 3614737 w 4748212"/>
                <a:gd name="connsiteY42" fmla="*/ 58827 h 520693"/>
                <a:gd name="connsiteX43" fmla="*/ 3743325 w 4748212"/>
                <a:gd name="connsiteY43" fmla="*/ 49302 h 520693"/>
                <a:gd name="connsiteX44" fmla="*/ 3867150 w 4748212"/>
                <a:gd name="connsiteY44" fmla="*/ 420777 h 520693"/>
                <a:gd name="connsiteX45" fmla="*/ 3971925 w 4748212"/>
                <a:gd name="connsiteY45" fmla="*/ 482690 h 520693"/>
                <a:gd name="connsiteX46" fmla="*/ 4076700 w 4748212"/>
                <a:gd name="connsiteY46" fmla="*/ 420777 h 520693"/>
                <a:gd name="connsiteX47" fmla="*/ 4152900 w 4748212"/>
                <a:gd name="connsiteY47" fmla="*/ 139790 h 520693"/>
                <a:gd name="connsiteX48" fmla="*/ 4186237 w 4748212"/>
                <a:gd name="connsiteY48" fmla="*/ 82639 h 520693"/>
                <a:gd name="connsiteX49" fmla="*/ 4238625 w 4748212"/>
                <a:gd name="connsiteY49" fmla="*/ 30252 h 520693"/>
                <a:gd name="connsiteX50" fmla="*/ 4352925 w 4748212"/>
                <a:gd name="connsiteY50" fmla="*/ 30252 h 520693"/>
                <a:gd name="connsiteX51" fmla="*/ 4433887 w 4748212"/>
                <a:gd name="connsiteY51" fmla="*/ 96927 h 520693"/>
                <a:gd name="connsiteX52" fmla="*/ 4529137 w 4748212"/>
                <a:gd name="connsiteY52" fmla="*/ 420777 h 520693"/>
                <a:gd name="connsiteX53" fmla="*/ 4581525 w 4748212"/>
                <a:gd name="connsiteY53" fmla="*/ 506502 h 520693"/>
                <a:gd name="connsiteX54" fmla="*/ 4681537 w 4748212"/>
                <a:gd name="connsiteY54" fmla="*/ 454115 h 520693"/>
                <a:gd name="connsiteX55" fmla="*/ 4748212 w 4748212"/>
                <a:gd name="connsiteY55" fmla="*/ 287427 h 520693"/>
                <a:gd name="connsiteX0" fmla="*/ 0 w 4748212"/>
                <a:gd name="connsiteY0" fmla="*/ 230277 h 520693"/>
                <a:gd name="connsiteX1" fmla="*/ 61912 w 4748212"/>
                <a:gd name="connsiteY1" fmla="*/ 96927 h 520693"/>
                <a:gd name="connsiteX2" fmla="*/ 114300 w 4748212"/>
                <a:gd name="connsiteY2" fmla="*/ 15965 h 520693"/>
                <a:gd name="connsiteX3" fmla="*/ 180975 w 4748212"/>
                <a:gd name="connsiteY3" fmla="*/ 6440 h 520693"/>
                <a:gd name="connsiteX4" fmla="*/ 247650 w 4748212"/>
                <a:gd name="connsiteY4" fmla="*/ 63590 h 520693"/>
                <a:gd name="connsiteX5" fmla="*/ 280987 w 4748212"/>
                <a:gd name="connsiteY5" fmla="*/ 273140 h 520693"/>
                <a:gd name="connsiteX6" fmla="*/ 376237 w 4748212"/>
                <a:gd name="connsiteY6" fmla="*/ 482690 h 520693"/>
                <a:gd name="connsiteX7" fmla="*/ 547688 w 4748212"/>
                <a:gd name="connsiteY7" fmla="*/ 396965 h 520693"/>
                <a:gd name="connsiteX8" fmla="*/ 685800 w 4748212"/>
                <a:gd name="connsiteY8" fmla="*/ 120739 h 520693"/>
                <a:gd name="connsiteX9" fmla="*/ 790574 w 4748212"/>
                <a:gd name="connsiteY9" fmla="*/ 25490 h 520693"/>
                <a:gd name="connsiteX10" fmla="*/ 895349 w 4748212"/>
                <a:gd name="connsiteY10" fmla="*/ 30252 h 520693"/>
                <a:gd name="connsiteX11" fmla="*/ 952500 w 4748212"/>
                <a:gd name="connsiteY11" fmla="*/ 206465 h 520693"/>
                <a:gd name="connsiteX12" fmla="*/ 1033462 w 4748212"/>
                <a:gd name="connsiteY12" fmla="*/ 411252 h 520693"/>
                <a:gd name="connsiteX13" fmla="*/ 1138237 w 4748212"/>
                <a:gd name="connsiteY13" fmla="*/ 458877 h 520693"/>
                <a:gd name="connsiteX14" fmla="*/ 1200150 w 4748212"/>
                <a:gd name="connsiteY14" fmla="*/ 387440 h 520693"/>
                <a:gd name="connsiteX15" fmla="*/ 1290637 w 4748212"/>
                <a:gd name="connsiteY15" fmla="*/ 125502 h 520693"/>
                <a:gd name="connsiteX16" fmla="*/ 1338262 w 4748212"/>
                <a:gd name="connsiteY16" fmla="*/ 54065 h 520693"/>
                <a:gd name="connsiteX17" fmla="*/ 1428750 w 4748212"/>
                <a:gd name="connsiteY17" fmla="*/ 25490 h 520693"/>
                <a:gd name="connsiteX18" fmla="*/ 1509712 w 4748212"/>
                <a:gd name="connsiteY18" fmla="*/ 135027 h 520693"/>
                <a:gd name="connsiteX19" fmla="*/ 1562100 w 4748212"/>
                <a:gd name="connsiteY19" fmla="*/ 392202 h 520693"/>
                <a:gd name="connsiteX20" fmla="*/ 1638300 w 4748212"/>
                <a:gd name="connsiteY20" fmla="*/ 492215 h 520693"/>
                <a:gd name="connsiteX21" fmla="*/ 1771650 w 4748212"/>
                <a:gd name="connsiteY21" fmla="*/ 392202 h 520693"/>
                <a:gd name="connsiteX22" fmla="*/ 1838325 w 4748212"/>
                <a:gd name="connsiteY22" fmla="*/ 177890 h 520693"/>
                <a:gd name="connsiteX23" fmla="*/ 1909762 w 4748212"/>
                <a:gd name="connsiteY23" fmla="*/ 39777 h 520693"/>
                <a:gd name="connsiteX24" fmla="*/ 2033588 w 4748212"/>
                <a:gd name="connsiteY24" fmla="*/ 63589 h 520693"/>
                <a:gd name="connsiteX25" fmla="*/ 2109787 w 4748212"/>
                <a:gd name="connsiteY25" fmla="*/ 354102 h 520693"/>
                <a:gd name="connsiteX26" fmla="*/ 2190750 w 4748212"/>
                <a:gd name="connsiteY26" fmla="*/ 487452 h 520693"/>
                <a:gd name="connsiteX27" fmla="*/ 2286000 w 4748212"/>
                <a:gd name="connsiteY27" fmla="*/ 396964 h 520693"/>
                <a:gd name="connsiteX28" fmla="*/ 2366963 w 4748212"/>
                <a:gd name="connsiteY28" fmla="*/ 196939 h 520693"/>
                <a:gd name="connsiteX29" fmla="*/ 2452687 w 4748212"/>
                <a:gd name="connsiteY29" fmla="*/ 49301 h 520693"/>
                <a:gd name="connsiteX30" fmla="*/ 2566987 w 4748212"/>
                <a:gd name="connsiteY30" fmla="*/ 35015 h 520693"/>
                <a:gd name="connsiteX31" fmla="*/ 2662237 w 4748212"/>
                <a:gd name="connsiteY31" fmla="*/ 268377 h 520693"/>
                <a:gd name="connsiteX32" fmla="*/ 2767012 w 4748212"/>
                <a:gd name="connsiteY32" fmla="*/ 487452 h 520693"/>
                <a:gd name="connsiteX33" fmla="*/ 2862262 w 4748212"/>
                <a:gd name="connsiteY33" fmla="*/ 501740 h 520693"/>
                <a:gd name="connsiteX34" fmla="*/ 2995612 w 4748212"/>
                <a:gd name="connsiteY34" fmla="*/ 311240 h 520693"/>
                <a:gd name="connsiteX35" fmla="*/ 3076575 w 4748212"/>
                <a:gd name="connsiteY35" fmla="*/ 25490 h 520693"/>
                <a:gd name="connsiteX36" fmla="*/ 3205162 w 4748212"/>
                <a:gd name="connsiteY36" fmla="*/ 39777 h 520693"/>
                <a:gd name="connsiteX37" fmla="*/ 3248025 w 4748212"/>
                <a:gd name="connsiteY37" fmla="*/ 254090 h 520693"/>
                <a:gd name="connsiteX38" fmla="*/ 3295650 w 4748212"/>
                <a:gd name="connsiteY38" fmla="*/ 416015 h 520693"/>
                <a:gd name="connsiteX39" fmla="*/ 3348037 w 4748212"/>
                <a:gd name="connsiteY39" fmla="*/ 496977 h 520693"/>
                <a:gd name="connsiteX40" fmla="*/ 3424237 w 4748212"/>
                <a:gd name="connsiteY40" fmla="*/ 492215 h 520693"/>
                <a:gd name="connsiteX41" fmla="*/ 3495675 w 4748212"/>
                <a:gd name="connsiteY41" fmla="*/ 344577 h 520693"/>
                <a:gd name="connsiteX42" fmla="*/ 3614737 w 4748212"/>
                <a:gd name="connsiteY42" fmla="*/ 58827 h 520693"/>
                <a:gd name="connsiteX43" fmla="*/ 3743325 w 4748212"/>
                <a:gd name="connsiteY43" fmla="*/ 49302 h 520693"/>
                <a:gd name="connsiteX44" fmla="*/ 3867150 w 4748212"/>
                <a:gd name="connsiteY44" fmla="*/ 420777 h 520693"/>
                <a:gd name="connsiteX45" fmla="*/ 3971925 w 4748212"/>
                <a:gd name="connsiteY45" fmla="*/ 482690 h 520693"/>
                <a:gd name="connsiteX46" fmla="*/ 4076700 w 4748212"/>
                <a:gd name="connsiteY46" fmla="*/ 420777 h 520693"/>
                <a:gd name="connsiteX47" fmla="*/ 4152900 w 4748212"/>
                <a:gd name="connsiteY47" fmla="*/ 139790 h 520693"/>
                <a:gd name="connsiteX48" fmla="*/ 4186237 w 4748212"/>
                <a:gd name="connsiteY48" fmla="*/ 82639 h 520693"/>
                <a:gd name="connsiteX49" fmla="*/ 4238625 w 4748212"/>
                <a:gd name="connsiteY49" fmla="*/ 30252 h 520693"/>
                <a:gd name="connsiteX50" fmla="*/ 4352925 w 4748212"/>
                <a:gd name="connsiteY50" fmla="*/ 30252 h 520693"/>
                <a:gd name="connsiteX51" fmla="*/ 4433887 w 4748212"/>
                <a:gd name="connsiteY51" fmla="*/ 96927 h 520693"/>
                <a:gd name="connsiteX52" fmla="*/ 4529137 w 4748212"/>
                <a:gd name="connsiteY52" fmla="*/ 420777 h 520693"/>
                <a:gd name="connsiteX53" fmla="*/ 4581525 w 4748212"/>
                <a:gd name="connsiteY53" fmla="*/ 506502 h 520693"/>
                <a:gd name="connsiteX54" fmla="*/ 4681537 w 4748212"/>
                <a:gd name="connsiteY54" fmla="*/ 454115 h 520693"/>
                <a:gd name="connsiteX55" fmla="*/ 4748212 w 4748212"/>
                <a:gd name="connsiteY55" fmla="*/ 287427 h 520693"/>
                <a:gd name="connsiteX0" fmla="*/ 0 w 4748212"/>
                <a:gd name="connsiteY0" fmla="*/ 230277 h 520693"/>
                <a:gd name="connsiteX1" fmla="*/ 61912 w 4748212"/>
                <a:gd name="connsiteY1" fmla="*/ 96927 h 520693"/>
                <a:gd name="connsiteX2" fmla="*/ 114300 w 4748212"/>
                <a:gd name="connsiteY2" fmla="*/ 15965 h 520693"/>
                <a:gd name="connsiteX3" fmla="*/ 180975 w 4748212"/>
                <a:gd name="connsiteY3" fmla="*/ 6440 h 520693"/>
                <a:gd name="connsiteX4" fmla="*/ 247650 w 4748212"/>
                <a:gd name="connsiteY4" fmla="*/ 63590 h 520693"/>
                <a:gd name="connsiteX5" fmla="*/ 280987 w 4748212"/>
                <a:gd name="connsiteY5" fmla="*/ 273140 h 520693"/>
                <a:gd name="connsiteX6" fmla="*/ 376237 w 4748212"/>
                <a:gd name="connsiteY6" fmla="*/ 482690 h 520693"/>
                <a:gd name="connsiteX7" fmla="*/ 547688 w 4748212"/>
                <a:gd name="connsiteY7" fmla="*/ 396965 h 520693"/>
                <a:gd name="connsiteX8" fmla="*/ 685800 w 4748212"/>
                <a:gd name="connsiteY8" fmla="*/ 120739 h 520693"/>
                <a:gd name="connsiteX9" fmla="*/ 790574 w 4748212"/>
                <a:gd name="connsiteY9" fmla="*/ 25490 h 520693"/>
                <a:gd name="connsiteX10" fmla="*/ 895349 w 4748212"/>
                <a:gd name="connsiteY10" fmla="*/ 30252 h 520693"/>
                <a:gd name="connsiteX11" fmla="*/ 952500 w 4748212"/>
                <a:gd name="connsiteY11" fmla="*/ 206465 h 520693"/>
                <a:gd name="connsiteX12" fmla="*/ 1033462 w 4748212"/>
                <a:gd name="connsiteY12" fmla="*/ 411252 h 520693"/>
                <a:gd name="connsiteX13" fmla="*/ 1138237 w 4748212"/>
                <a:gd name="connsiteY13" fmla="*/ 458877 h 520693"/>
                <a:gd name="connsiteX14" fmla="*/ 1200150 w 4748212"/>
                <a:gd name="connsiteY14" fmla="*/ 387440 h 520693"/>
                <a:gd name="connsiteX15" fmla="*/ 1290637 w 4748212"/>
                <a:gd name="connsiteY15" fmla="*/ 125502 h 520693"/>
                <a:gd name="connsiteX16" fmla="*/ 1338262 w 4748212"/>
                <a:gd name="connsiteY16" fmla="*/ 54065 h 520693"/>
                <a:gd name="connsiteX17" fmla="*/ 1428750 w 4748212"/>
                <a:gd name="connsiteY17" fmla="*/ 25490 h 520693"/>
                <a:gd name="connsiteX18" fmla="*/ 1509712 w 4748212"/>
                <a:gd name="connsiteY18" fmla="*/ 135027 h 520693"/>
                <a:gd name="connsiteX19" fmla="*/ 1562100 w 4748212"/>
                <a:gd name="connsiteY19" fmla="*/ 392202 h 520693"/>
                <a:gd name="connsiteX20" fmla="*/ 1638300 w 4748212"/>
                <a:gd name="connsiteY20" fmla="*/ 492215 h 520693"/>
                <a:gd name="connsiteX21" fmla="*/ 1771650 w 4748212"/>
                <a:gd name="connsiteY21" fmla="*/ 392202 h 520693"/>
                <a:gd name="connsiteX22" fmla="*/ 1838325 w 4748212"/>
                <a:gd name="connsiteY22" fmla="*/ 177890 h 520693"/>
                <a:gd name="connsiteX23" fmla="*/ 1909762 w 4748212"/>
                <a:gd name="connsiteY23" fmla="*/ 39777 h 520693"/>
                <a:gd name="connsiteX24" fmla="*/ 2033588 w 4748212"/>
                <a:gd name="connsiteY24" fmla="*/ 63589 h 520693"/>
                <a:gd name="connsiteX25" fmla="*/ 2109787 w 4748212"/>
                <a:gd name="connsiteY25" fmla="*/ 354102 h 520693"/>
                <a:gd name="connsiteX26" fmla="*/ 2190750 w 4748212"/>
                <a:gd name="connsiteY26" fmla="*/ 487452 h 520693"/>
                <a:gd name="connsiteX27" fmla="*/ 2286000 w 4748212"/>
                <a:gd name="connsiteY27" fmla="*/ 396964 h 520693"/>
                <a:gd name="connsiteX28" fmla="*/ 2405063 w 4748212"/>
                <a:gd name="connsiteY28" fmla="*/ 192176 h 520693"/>
                <a:gd name="connsiteX29" fmla="*/ 2452687 w 4748212"/>
                <a:gd name="connsiteY29" fmla="*/ 49301 h 520693"/>
                <a:gd name="connsiteX30" fmla="*/ 2566987 w 4748212"/>
                <a:gd name="connsiteY30" fmla="*/ 35015 h 520693"/>
                <a:gd name="connsiteX31" fmla="*/ 2662237 w 4748212"/>
                <a:gd name="connsiteY31" fmla="*/ 268377 h 520693"/>
                <a:gd name="connsiteX32" fmla="*/ 2767012 w 4748212"/>
                <a:gd name="connsiteY32" fmla="*/ 487452 h 520693"/>
                <a:gd name="connsiteX33" fmla="*/ 2862262 w 4748212"/>
                <a:gd name="connsiteY33" fmla="*/ 501740 h 520693"/>
                <a:gd name="connsiteX34" fmla="*/ 2995612 w 4748212"/>
                <a:gd name="connsiteY34" fmla="*/ 311240 h 520693"/>
                <a:gd name="connsiteX35" fmla="*/ 3076575 w 4748212"/>
                <a:gd name="connsiteY35" fmla="*/ 25490 h 520693"/>
                <a:gd name="connsiteX36" fmla="*/ 3205162 w 4748212"/>
                <a:gd name="connsiteY36" fmla="*/ 39777 h 520693"/>
                <a:gd name="connsiteX37" fmla="*/ 3248025 w 4748212"/>
                <a:gd name="connsiteY37" fmla="*/ 254090 h 520693"/>
                <a:gd name="connsiteX38" fmla="*/ 3295650 w 4748212"/>
                <a:gd name="connsiteY38" fmla="*/ 416015 h 520693"/>
                <a:gd name="connsiteX39" fmla="*/ 3348037 w 4748212"/>
                <a:gd name="connsiteY39" fmla="*/ 496977 h 520693"/>
                <a:gd name="connsiteX40" fmla="*/ 3424237 w 4748212"/>
                <a:gd name="connsiteY40" fmla="*/ 492215 h 520693"/>
                <a:gd name="connsiteX41" fmla="*/ 3495675 w 4748212"/>
                <a:gd name="connsiteY41" fmla="*/ 344577 h 520693"/>
                <a:gd name="connsiteX42" fmla="*/ 3614737 w 4748212"/>
                <a:gd name="connsiteY42" fmla="*/ 58827 h 520693"/>
                <a:gd name="connsiteX43" fmla="*/ 3743325 w 4748212"/>
                <a:gd name="connsiteY43" fmla="*/ 49302 h 520693"/>
                <a:gd name="connsiteX44" fmla="*/ 3867150 w 4748212"/>
                <a:gd name="connsiteY44" fmla="*/ 420777 h 520693"/>
                <a:gd name="connsiteX45" fmla="*/ 3971925 w 4748212"/>
                <a:gd name="connsiteY45" fmla="*/ 482690 h 520693"/>
                <a:gd name="connsiteX46" fmla="*/ 4076700 w 4748212"/>
                <a:gd name="connsiteY46" fmla="*/ 420777 h 520693"/>
                <a:gd name="connsiteX47" fmla="*/ 4152900 w 4748212"/>
                <a:gd name="connsiteY47" fmla="*/ 139790 h 520693"/>
                <a:gd name="connsiteX48" fmla="*/ 4186237 w 4748212"/>
                <a:gd name="connsiteY48" fmla="*/ 82639 h 520693"/>
                <a:gd name="connsiteX49" fmla="*/ 4238625 w 4748212"/>
                <a:gd name="connsiteY49" fmla="*/ 30252 h 520693"/>
                <a:gd name="connsiteX50" fmla="*/ 4352925 w 4748212"/>
                <a:gd name="connsiteY50" fmla="*/ 30252 h 520693"/>
                <a:gd name="connsiteX51" fmla="*/ 4433887 w 4748212"/>
                <a:gd name="connsiteY51" fmla="*/ 96927 h 520693"/>
                <a:gd name="connsiteX52" fmla="*/ 4529137 w 4748212"/>
                <a:gd name="connsiteY52" fmla="*/ 420777 h 520693"/>
                <a:gd name="connsiteX53" fmla="*/ 4581525 w 4748212"/>
                <a:gd name="connsiteY53" fmla="*/ 506502 h 520693"/>
                <a:gd name="connsiteX54" fmla="*/ 4681537 w 4748212"/>
                <a:gd name="connsiteY54" fmla="*/ 454115 h 520693"/>
                <a:gd name="connsiteX55" fmla="*/ 4748212 w 4748212"/>
                <a:gd name="connsiteY55" fmla="*/ 287427 h 520693"/>
                <a:gd name="connsiteX0" fmla="*/ 0 w 4748212"/>
                <a:gd name="connsiteY0" fmla="*/ 230277 h 520693"/>
                <a:gd name="connsiteX1" fmla="*/ 61912 w 4748212"/>
                <a:gd name="connsiteY1" fmla="*/ 96927 h 520693"/>
                <a:gd name="connsiteX2" fmla="*/ 114300 w 4748212"/>
                <a:gd name="connsiteY2" fmla="*/ 15965 h 520693"/>
                <a:gd name="connsiteX3" fmla="*/ 180975 w 4748212"/>
                <a:gd name="connsiteY3" fmla="*/ 6440 h 520693"/>
                <a:gd name="connsiteX4" fmla="*/ 247650 w 4748212"/>
                <a:gd name="connsiteY4" fmla="*/ 63590 h 520693"/>
                <a:gd name="connsiteX5" fmla="*/ 280987 w 4748212"/>
                <a:gd name="connsiteY5" fmla="*/ 273140 h 520693"/>
                <a:gd name="connsiteX6" fmla="*/ 376237 w 4748212"/>
                <a:gd name="connsiteY6" fmla="*/ 482690 h 520693"/>
                <a:gd name="connsiteX7" fmla="*/ 547688 w 4748212"/>
                <a:gd name="connsiteY7" fmla="*/ 396965 h 520693"/>
                <a:gd name="connsiteX8" fmla="*/ 685800 w 4748212"/>
                <a:gd name="connsiteY8" fmla="*/ 120739 h 520693"/>
                <a:gd name="connsiteX9" fmla="*/ 790574 w 4748212"/>
                <a:gd name="connsiteY9" fmla="*/ 25490 h 520693"/>
                <a:gd name="connsiteX10" fmla="*/ 895349 w 4748212"/>
                <a:gd name="connsiteY10" fmla="*/ 30252 h 520693"/>
                <a:gd name="connsiteX11" fmla="*/ 952500 w 4748212"/>
                <a:gd name="connsiteY11" fmla="*/ 206465 h 520693"/>
                <a:gd name="connsiteX12" fmla="*/ 1033462 w 4748212"/>
                <a:gd name="connsiteY12" fmla="*/ 411252 h 520693"/>
                <a:gd name="connsiteX13" fmla="*/ 1138237 w 4748212"/>
                <a:gd name="connsiteY13" fmla="*/ 458877 h 520693"/>
                <a:gd name="connsiteX14" fmla="*/ 1200150 w 4748212"/>
                <a:gd name="connsiteY14" fmla="*/ 387440 h 520693"/>
                <a:gd name="connsiteX15" fmla="*/ 1290637 w 4748212"/>
                <a:gd name="connsiteY15" fmla="*/ 125502 h 520693"/>
                <a:gd name="connsiteX16" fmla="*/ 1338262 w 4748212"/>
                <a:gd name="connsiteY16" fmla="*/ 54065 h 520693"/>
                <a:gd name="connsiteX17" fmla="*/ 1428750 w 4748212"/>
                <a:gd name="connsiteY17" fmla="*/ 25490 h 520693"/>
                <a:gd name="connsiteX18" fmla="*/ 1509712 w 4748212"/>
                <a:gd name="connsiteY18" fmla="*/ 135027 h 520693"/>
                <a:gd name="connsiteX19" fmla="*/ 1562100 w 4748212"/>
                <a:gd name="connsiteY19" fmla="*/ 392202 h 520693"/>
                <a:gd name="connsiteX20" fmla="*/ 1638300 w 4748212"/>
                <a:gd name="connsiteY20" fmla="*/ 492215 h 520693"/>
                <a:gd name="connsiteX21" fmla="*/ 1771650 w 4748212"/>
                <a:gd name="connsiteY21" fmla="*/ 392202 h 520693"/>
                <a:gd name="connsiteX22" fmla="*/ 1838325 w 4748212"/>
                <a:gd name="connsiteY22" fmla="*/ 177890 h 520693"/>
                <a:gd name="connsiteX23" fmla="*/ 1909762 w 4748212"/>
                <a:gd name="connsiteY23" fmla="*/ 39777 h 520693"/>
                <a:gd name="connsiteX24" fmla="*/ 2033588 w 4748212"/>
                <a:gd name="connsiteY24" fmla="*/ 63589 h 520693"/>
                <a:gd name="connsiteX25" fmla="*/ 2109787 w 4748212"/>
                <a:gd name="connsiteY25" fmla="*/ 354102 h 520693"/>
                <a:gd name="connsiteX26" fmla="*/ 2190750 w 4748212"/>
                <a:gd name="connsiteY26" fmla="*/ 487452 h 520693"/>
                <a:gd name="connsiteX27" fmla="*/ 2314575 w 4748212"/>
                <a:gd name="connsiteY27" fmla="*/ 406489 h 520693"/>
                <a:gd name="connsiteX28" fmla="*/ 2405063 w 4748212"/>
                <a:gd name="connsiteY28" fmla="*/ 192176 h 520693"/>
                <a:gd name="connsiteX29" fmla="*/ 2452687 w 4748212"/>
                <a:gd name="connsiteY29" fmla="*/ 49301 h 520693"/>
                <a:gd name="connsiteX30" fmla="*/ 2566987 w 4748212"/>
                <a:gd name="connsiteY30" fmla="*/ 35015 h 520693"/>
                <a:gd name="connsiteX31" fmla="*/ 2662237 w 4748212"/>
                <a:gd name="connsiteY31" fmla="*/ 268377 h 520693"/>
                <a:gd name="connsiteX32" fmla="*/ 2767012 w 4748212"/>
                <a:gd name="connsiteY32" fmla="*/ 487452 h 520693"/>
                <a:gd name="connsiteX33" fmla="*/ 2862262 w 4748212"/>
                <a:gd name="connsiteY33" fmla="*/ 501740 h 520693"/>
                <a:gd name="connsiteX34" fmla="*/ 2995612 w 4748212"/>
                <a:gd name="connsiteY34" fmla="*/ 311240 h 520693"/>
                <a:gd name="connsiteX35" fmla="*/ 3076575 w 4748212"/>
                <a:gd name="connsiteY35" fmla="*/ 25490 h 520693"/>
                <a:gd name="connsiteX36" fmla="*/ 3205162 w 4748212"/>
                <a:gd name="connsiteY36" fmla="*/ 39777 h 520693"/>
                <a:gd name="connsiteX37" fmla="*/ 3248025 w 4748212"/>
                <a:gd name="connsiteY37" fmla="*/ 254090 h 520693"/>
                <a:gd name="connsiteX38" fmla="*/ 3295650 w 4748212"/>
                <a:gd name="connsiteY38" fmla="*/ 416015 h 520693"/>
                <a:gd name="connsiteX39" fmla="*/ 3348037 w 4748212"/>
                <a:gd name="connsiteY39" fmla="*/ 496977 h 520693"/>
                <a:gd name="connsiteX40" fmla="*/ 3424237 w 4748212"/>
                <a:gd name="connsiteY40" fmla="*/ 492215 h 520693"/>
                <a:gd name="connsiteX41" fmla="*/ 3495675 w 4748212"/>
                <a:gd name="connsiteY41" fmla="*/ 344577 h 520693"/>
                <a:gd name="connsiteX42" fmla="*/ 3614737 w 4748212"/>
                <a:gd name="connsiteY42" fmla="*/ 58827 h 520693"/>
                <a:gd name="connsiteX43" fmla="*/ 3743325 w 4748212"/>
                <a:gd name="connsiteY43" fmla="*/ 49302 h 520693"/>
                <a:gd name="connsiteX44" fmla="*/ 3867150 w 4748212"/>
                <a:gd name="connsiteY44" fmla="*/ 420777 h 520693"/>
                <a:gd name="connsiteX45" fmla="*/ 3971925 w 4748212"/>
                <a:gd name="connsiteY45" fmla="*/ 482690 h 520693"/>
                <a:gd name="connsiteX46" fmla="*/ 4076700 w 4748212"/>
                <a:gd name="connsiteY46" fmla="*/ 420777 h 520693"/>
                <a:gd name="connsiteX47" fmla="*/ 4152900 w 4748212"/>
                <a:gd name="connsiteY47" fmla="*/ 139790 h 520693"/>
                <a:gd name="connsiteX48" fmla="*/ 4186237 w 4748212"/>
                <a:gd name="connsiteY48" fmla="*/ 82639 h 520693"/>
                <a:gd name="connsiteX49" fmla="*/ 4238625 w 4748212"/>
                <a:gd name="connsiteY49" fmla="*/ 30252 h 520693"/>
                <a:gd name="connsiteX50" fmla="*/ 4352925 w 4748212"/>
                <a:gd name="connsiteY50" fmla="*/ 30252 h 520693"/>
                <a:gd name="connsiteX51" fmla="*/ 4433887 w 4748212"/>
                <a:gd name="connsiteY51" fmla="*/ 96927 h 520693"/>
                <a:gd name="connsiteX52" fmla="*/ 4529137 w 4748212"/>
                <a:gd name="connsiteY52" fmla="*/ 420777 h 520693"/>
                <a:gd name="connsiteX53" fmla="*/ 4581525 w 4748212"/>
                <a:gd name="connsiteY53" fmla="*/ 506502 h 520693"/>
                <a:gd name="connsiteX54" fmla="*/ 4681537 w 4748212"/>
                <a:gd name="connsiteY54" fmla="*/ 454115 h 520693"/>
                <a:gd name="connsiteX55" fmla="*/ 4748212 w 4748212"/>
                <a:gd name="connsiteY55" fmla="*/ 287427 h 520693"/>
                <a:gd name="connsiteX0" fmla="*/ 0 w 4748212"/>
                <a:gd name="connsiteY0" fmla="*/ 230277 h 520443"/>
                <a:gd name="connsiteX1" fmla="*/ 61912 w 4748212"/>
                <a:gd name="connsiteY1" fmla="*/ 96927 h 520443"/>
                <a:gd name="connsiteX2" fmla="*/ 114300 w 4748212"/>
                <a:gd name="connsiteY2" fmla="*/ 15965 h 520443"/>
                <a:gd name="connsiteX3" fmla="*/ 180975 w 4748212"/>
                <a:gd name="connsiteY3" fmla="*/ 6440 h 520443"/>
                <a:gd name="connsiteX4" fmla="*/ 247650 w 4748212"/>
                <a:gd name="connsiteY4" fmla="*/ 63590 h 520443"/>
                <a:gd name="connsiteX5" fmla="*/ 280987 w 4748212"/>
                <a:gd name="connsiteY5" fmla="*/ 273140 h 520443"/>
                <a:gd name="connsiteX6" fmla="*/ 376237 w 4748212"/>
                <a:gd name="connsiteY6" fmla="*/ 482690 h 520443"/>
                <a:gd name="connsiteX7" fmla="*/ 547688 w 4748212"/>
                <a:gd name="connsiteY7" fmla="*/ 396965 h 520443"/>
                <a:gd name="connsiteX8" fmla="*/ 685800 w 4748212"/>
                <a:gd name="connsiteY8" fmla="*/ 120739 h 520443"/>
                <a:gd name="connsiteX9" fmla="*/ 790574 w 4748212"/>
                <a:gd name="connsiteY9" fmla="*/ 25490 h 520443"/>
                <a:gd name="connsiteX10" fmla="*/ 895349 w 4748212"/>
                <a:gd name="connsiteY10" fmla="*/ 30252 h 520443"/>
                <a:gd name="connsiteX11" fmla="*/ 952500 w 4748212"/>
                <a:gd name="connsiteY11" fmla="*/ 206465 h 520443"/>
                <a:gd name="connsiteX12" fmla="*/ 1033462 w 4748212"/>
                <a:gd name="connsiteY12" fmla="*/ 411252 h 520443"/>
                <a:gd name="connsiteX13" fmla="*/ 1138237 w 4748212"/>
                <a:gd name="connsiteY13" fmla="*/ 458877 h 520443"/>
                <a:gd name="connsiteX14" fmla="*/ 1200150 w 4748212"/>
                <a:gd name="connsiteY14" fmla="*/ 387440 h 520443"/>
                <a:gd name="connsiteX15" fmla="*/ 1290637 w 4748212"/>
                <a:gd name="connsiteY15" fmla="*/ 125502 h 520443"/>
                <a:gd name="connsiteX16" fmla="*/ 1338262 w 4748212"/>
                <a:gd name="connsiteY16" fmla="*/ 54065 h 520443"/>
                <a:gd name="connsiteX17" fmla="*/ 1428750 w 4748212"/>
                <a:gd name="connsiteY17" fmla="*/ 25490 h 520443"/>
                <a:gd name="connsiteX18" fmla="*/ 1509712 w 4748212"/>
                <a:gd name="connsiteY18" fmla="*/ 135027 h 520443"/>
                <a:gd name="connsiteX19" fmla="*/ 1562100 w 4748212"/>
                <a:gd name="connsiteY19" fmla="*/ 392202 h 520443"/>
                <a:gd name="connsiteX20" fmla="*/ 1638300 w 4748212"/>
                <a:gd name="connsiteY20" fmla="*/ 492215 h 520443"/>
                <a:gd name="connsiteX21" fmla="*/ 1771650 w 4748212"/>
                <a:gd name="connsiteY21" fmla="*/ 392202 h 520443"/>
                <a:gd name="connsiteX22" fmla="*/ 1838325 w 4748212"/>
                <a:gd name="connsiteY22" fmla="*/ 177890 h 520443"/>
                <a:gd name="connsiteX23" fmla="*/ 1909762 w 4748212"/>
                <a:gd name="connsiteY23" fmla="*/ 39777 h 520443"/>
                <a:gd name="connsiteX24" fmla="*/ 2033588 w 4748212"/>
                <a:gd name="connsiteY24" fmla="*/ 63589 h 520443"/>
                <a:gd name="connsiteX25" fmla="*/ 2109787 w 4748212"/>
                <a:gd name="connsiteY25" fmla="*/ 354102 h 520443"/>
                <a:gd name="connsiteX26" fmla="*/ 2190750 w 4748212"/>
                <a:gd name="connsiteY26" fmla="*/ 487452 h 520443"/>
                <a:gd name="connsiteX27" fmla="*/ 2314575 w 4748212"/>
                <a:gd name="connsiteY27" fmla="*/ 406489 h 520443"/>
                <a:gd name="connsiteX28" fmla="*/ 2405063 w 4748212"/>
                <a:gd name="connsiteY28" fmla="*/ 192176 h 520443"/>
                <a:gd name="connsiteX29" fmla="*/ 2452687 w 4748212"/>
                <a:gd name="connsiteY29" fmla="*/ 49301 h 520443"/>
                <a:gd name="connsiteX30" fmla="*/ 2566987 w 4748212"/>
                <a:gd name="connsiteY30" fmla="*/ 35015 h 520443"/>
                <a:gd name="connsiteX31" fmla="*/ 2643187 w 4748212"/>
                <a:gd name="connsiteY31" fmla="*/ 273140 h 520443"/>
                <a:gd name="connsiteX32" fmla="*/ 2767012 w 4748212"/>
                <a:gd name="connsiteY32" fmla="*/ 487452 h 520443"/>
                <a:gd name="connsiteX33" fmla="*/ 2862262 w 4748212"/>
                <a:gd name="connsiteY33" fmla="*/ 501740 h 520443"/>
                <a:gd name="connsiteX34" fmla="*/ 2995612 w 4748212"/>
                <a:gd name="connsiteY34" fmla="*/ 311240 h 520443"/>
                <a:gd name="connsiteX35" fmla="*/ 3076575 w 4748212"/>
                <a:gd name="connsiteY35" fmla="*/ 25490 h 520443"/>
                <a:gd name="connsiteX36" fmla="*/ 3205162 w 4748212"/>
                <a:gd name="connsiteY36" fmla="*/ 39777 h 520443"/>
                <a:gd name="connsiteX37" fmla="*/ 3248025 w 4748212"/>
                <a:gd name="connsiteY37" fmla="*/ 254090 h 520443"/>
                <a:gd name="connsiteX38" fmla="*/ 3295650 w 4748212"/>
                <a:gd name="connsiteY38" fmla="*/ 416015 h 520443"/>
                <a:gd name="connsiteX39" fmla="*/ 3348037 w 4748212"/>
                <a:gd name="connsiteY39" fmla="*/ 496977 h 520443"/>
                <a:gd name="connsiteX40" fmla="*/ 3424237 w 4748212"/>
                <a:gd name="connsiteY40" fmla="*/ 492215 h 520443"/>
                <a:gd name="connsiteX41" fmla="*/ 3495675 w 4748212"/>
                <a:gd name="connsiteY41" fmla="*/ 344577 h 520443"/>
                <a:gd name="connsiteX42" fmla="*/ 3614737 w 4748212"/>
                <a:gd name="connsiteY42" fmla="*/ 58827 h 520443"/>
                <a:gd name="connsiteX43" fmla="*/ 3743325 w 4748212"/>
                <a:gd name="connsiteY43" fmla="*/ 49302 h 520443"/>
                <a:gd name="connsiteX44" fmla="*/ 3867150 w 4748212"/>
                <a:gd name="connsiteY44" fmla="*/ 420777 h 520443"/>
                <a:gd name="connsiteX45" fmla="*/ 3971925 w 4748212"/>
                <a:gd name="connsiteY45" fmla="*/ 482690 h 520443"/>
                <a:gd name="connsiteX46" fmla="*/ 4076700 w 4748212"/>
                <a:gd name="connsiteY46" fmla="*/ 420777 h 520443"/>
                <a:gd name="connsiteX47" fmla="*/ 4152900 w 4748212"/>
                <a:gd name="connsiteY47" fmla="*/ 139790 h 520443"/>
                <a:gd name="connsiteX48" fmla="*/ 4186237 w 4748212"/>
                <a:gd name="connsiteY48" fmla="*/ 82639 h 520443"/>
                <a:gd name="connsiteX49" fmla="*/ 4238625 w 4748212"/>
                <a:gd name="connsiteY49" fmla="*/ 30252 h 520443"/>
                <a:gd name="connsiteX50" fmla="*/ 4352925 w 4748212"/>
                <a:gd name="connsiteY50" fmla="*/ 30252 h 520443"/>
                <a:gd name="connsiteX51" fmla="*/ 4433887 w 4748212"/>
                <a:gd name="connsiteY51" fmla="*/ 96927 h 520443"/>
                <a:gd name="connsiteX52" fmla="*/ 4529137 w 4748212"/>
                <a:gd name="connsiteY52" fmla="*/ 420777 h 520443"/>
                <a:gd name="connsiteX53" fmla="*/ 4581525 w 4748212"/>
                <a:gd name="connsiteY53" fmla="*/ 506502 h 520443"/>
                <a:gd name="connsiteX54" fmla="*/ 4681537 w 4748212"/>
                <a:gd name="connsiteY54" fmla="*/ 454115 h 520443"/>
                <a:gd name="connsiteX55" fmla="*/ 4748212 w 4748212"/>
                <a:gd name="connsiteY55" fmla="*/ 287427 h 520443"/>
                <a:gd name="connsiteX0" fmla="*/ 0 w 4748212"/>
                <a:gd name="connsiteY0" fmla="*/ 230277 h 517770"/>
                <a:gd name="connsiteX1" fmla="*/ 61912 w 4748212"/>
                <a:gd name="connsiteY1" fmla="*/ 96927 h 517770"/>
                <a:gd name="connsiteX2" fmla="*/ 114300 w 4748212"/>
                <a:gd name="connsiteY2" fmla="*/ 15965 h 517770"/>
                <a:gd name="connsiteX3" fmla="*/ 180975 w 4748212"/>
                <a:gd name="connsiteY3" fmla="*/ 6440 h 517770"/>
                <a:gd name="connsiteX4" fmla="*/ 247650 w 4748212"/>
                <a:gd name="connsiteY4" fmla="*/ 63590 h 517770"/>
                <a:gd name="connsiteX5" fmla="*/ 280987 w 4748212"/>
                <a:gd name="connsiteY5" fmla="*/ 273140 h 517770"/>
                <a:gd name="connsiteX6" fmla="*/ 376237 w 4748212"/>
                <a:gd name="connsiteY6" fmla="*/ 482690 h 517770"/>
                <a:gd name="connsiteX7" fmla="*/ 547688 w 4748212"/>
                <a:gd name="connsiteY7" fmla="*/ 396965 h 517770"/>
                <a:gd name="connsiteX8" fmla="*/ 685800 w 4748212"/>
                <a:gd name="connsiteY8" fmla="*/ 120739 h 517770"/>
                <a:gd name="connsiteX9" fmla="*/ 790574 w 4748212"/>
                <a:gd name="connsiteY9" fmla="*/ 25490 h 517770"/>
                <a:gd name="connsiteX10" fmla="*/ 895349 w 4748212"/>
                <a:gd name="connsiteY10" fmla="*/ 30252 h 517770"/>
                <a:gd name="connsiteX11" fmla="*/ 952500 w 4748212"/>
                <a:gd name="connsiteY11" fmla="*/ 206465 h 517770"/>
                <a:gd name="connsiteX12" fmla="*/ 1033462 w 4748212"/>
                <a:gd name="connsiteY12" fmla="*/ 411252 h 517770"/>
                <a:gd name="connsiteX13" fmla="*/ 1138237 w 4748212"/>
                <a:gd name="connsiteY13" fmla="*/ 458877 h 517770"/>
                <a:gd name="connsiteX14" fmla="*/ 1200150 w 4748212"/>
                <a:gd name="connsiteY14" fmla="*/ 387440 h 517770"/>
                <a:gd name="connsiteX15" fmla="*/ 1290637 w 4748212"/>
                <a:gd name="connsiteY15" fmla="*/ 125502 h 517770"/>
                <a:gd name="connsiteX16" fmla="*/ 1338262 w 4748212"/>
                <a:gd name="connsiteY16" fmla="*/ 54065 h 517770"/>
                <a:gd name="connsiteX17" fmla="*/ 1428750 w 4748212"/>
                <a:gd name="connsiteY17" fmla="*/ 25490 h 517770"/>
                <a:gd name="connsiteX18" fmla="*/ 1509712 w 4748212"/>
                <a:gd name="connsiteY18" fmla="*/ 135027 h 517770"/>
                <a:gd name="connsiteX19" fmla="*/ 1562100 w 4748212"/>
                <a:gd name="connsiteY19" fmla="*/ 392202 h 517770"/>
                <a:gd name="connsiteX20" fmla="*/ 1638300 w 4748212"/>
                <a:gd name="connsiteY20" fmla="*/ 492215 h 517770"/>
                <a:gd name="connsiteX21" fmla="*/ 1771650 w 4748212"/>
                <a:gd name="connsiteY21" fmla="*/ 392202 h 517770"/>
                <a:gd name="connsiteX22" fmla="*/ 1838325 w 4748212"/>
                <a:gd name="connsiteY22" fmla="*/ 177890 h 517770"/>
                <a:gd name="connsiteX23" fmla="*/ 1909762 w 4748212"/>
                <a:gd name="connsiteY23" fmla="*/ 39777 h 517770"/>
                <a:gd name="connsiteX24" fmla="*/ 2033588 w 4748212"/>
                <a:gd name="connsiteY24" fmla="*/ 63589 h 517770"/>
                <a:gd name="connsiteX25" fmla="*/ 2109787 w 4748212"/>
                <a:gd name="connsiteY25" fmla="*/ 354102 h 517770"/>
                <a:gd name="connsiteX26" fmla="*/ 2190750 w 4748212"/>
                <a:gd name="connsiteY26" fmla="*/ 487452 h 517770"/>
                <a:gd name="connsiteX27" fmla="*/ 2314575 w 4748212"/>
                <a:gd name="connsiteY27" fmla="*/ 406489 h 517770"/>
                <a:gd name="connsiteX28" fmla="*/ 2405063 w 4748212"/>
                <a:gd name="connsiteY28" fmla="*/ 192176 h 517770"/>
                <a:gd name="connsiteX29" fmla="*/ 2452687 w 4748212"/>
                <a:gd name="connsiteY29" fmla="*/ 49301 h 517770"/>
                <a:gd name="connsiteX30" fmla="*/ 2566987 w 4748212"/>
                <a:gd name="connsiteY30" fmla="*/ 35015 h 517770"/>
                <a:gd name="connsiteX31" fmla="*/ 2633662 w 4748212"/>
                <a:gd name="connsiteY31" fmla="*/ 327909 h 517770"/>
                <a:gd name="connsiteX32" fmla="*/ 2767012 w 4748212"/>
                <a:gd name="connsiteY32" fmla="*/ 487452 h 517770"/>
                <a:gd name="connsiteX33" fmla="*/ 2862262 w 4748212"/>
                <a:gd name="connsiteY33" fmla="*/ 501740 h 517770"/>
                <a:gd name="connsiteX34" fmla="*/ 2995612 w 4748212"/>
                <a:gd name="connsiteY34" fmla="*/ 311240 h 517770"/>
                <a:gd name="connsiteX35" fmla="*/ 3076575 w 4748212"/>
                <a:gd name="connsiteY35" fmla="*/ 25490 h 517770"/>
                <a:gd name="connsiteX36" fmla="*/ 3205162 w 4748212"/>
                <a:gd name="connsiteY36" fmla="*/ 39777 h 517770"/>
                <a:gd name="connsiteX37" fmla="*/ 3248025 w 4748212"/>
                <a:gd name="connsiteY37" fmla="*/ 254090 h 517770"/>
                <a:gd name="connsiteX38" fmla="*/ 3295650 w 4748212"/>
                <a:gd name="connsiteY38" fmla="*/ 416015 h 517770"/>
                <a:gd name="connsiteX39" fmla="*/ 3348037 w 4748212"/>
                <a:gd name="connsiteY39" fmla="*/ 496977 h 517770"/>
                <a:gd name="connsiteX40" fmla="*/ 3424237 w 4748212"/>
                <a:gd name="connsiteY40" fmla="*/ 492215 h 517770"/>
                <a:gd name="connsiteX41" fmla="*/ 3495675 w 4748212"/>
                <a:gd name="connsiteY41" fmla="*/ 344577 h 517770"/>
                <a:gd name="connsiteX42" fmla="*/ 3614737 w 4748212"/>
                <a:gd name="connsiteY42" fmla="*/ 58827 h 517770"/>
                <a:gd name="connsiteX43" fmla="*/ 3743325 w 4748212"/>
                <a:gd name="connsiteY43" fmla="*/ 49302 h 517770"/>
                <a:gd name="connsiteX44" fmla="*/ 3867150 w 4748212"/>
                <a:gd name="connsiteY44" fmla="*/ 420777 h 517770"/>
                <a:gd name="connsiteX45" fmla="*/ 3971925 w 4748212"/>
                <a:gd name="connsiteY45" fmla="*/ 482690 h 517770"/>
                <a:gd name="connsiteX46" fmla="*/ 4076700 w 4748212"/>
                <a:gd name="connsiteY46" fmla="*/ 420777 h 517770"/>
                <a:gd name="connsiteX47" fmla="*/ 4152900 w 4748212"/>
                <a:gd name="connsiteY47" fmla="*/ 139790 h 517770"/>
                <a:gd name="connsiteX48" fmla="*/ 4186237 w 4748212"/>
                <a:gd name="connsiteY48" fmla="*/ 82639 h 517770"/>
                <a:gd name="connsiteX49" fmla="*/ 4238625 w 4748212"/>
                <a:gd name="connsiteY49" fmla="*/ 30252 h 517770"/>
                <a:gd name="connsiteX50" fmla="*/ 4352925 w 4748212"/>
                <a:gd name="connsiteY50" fmla="*/ 30252 h 517770"/>
                <a:gd name="connsiteX51" fmla="*/ 4433887 w 4748212"/>
                <a:gd name="connsiteY51" fmla="*/ 96927 h 517770"/>
                <a:gd name="connsiteX52" fmla="*/ 4529137 w 4748212"/>
                <a:gd name="connsiteY52" fmla="*/ 420777 h 517770"/>
                <a:gd name="connsiteX53" fmla="*/ 4581525 w 4748212"/>
                <a:gd name="connsiteY53" fmla="*/ 506502 h 517770"/>
                <a:gd name="connsiteX54" fmla="*/ 4681537 w 4748212"/>
                <a:gd name="connsiteY54" fmla="*/ 454115 h 517770"/>
                <a:gd name="connsiteX55" fmla="*/ 4748212 w 4748212"/>
                <a:gd name="connsiteY55" fmla="*/ 287427 h 517770"/>
                <a:gd name="connsiteX0" fmla="*/ 0 w 4748212"/>
                <a:gd name="connsiteY0" fmla="*/ 230277 h 517770"/>
                <a:gd name="connsiteX1" fmla="*/ 61912 w 4748212"/>
                <a:gd name="connsiteY1" fmla="*/ 96927 h 517770"/>
                <a:gd name="connsiteX2" fmla="*/ 114300 w 4748212"/>
                <a:gd name="connsiteY2" fmla="*/ 15965 h 517770"/>
                <a:gd name="connsiteX3" fmla="*/ 180975 w 4748212"/>
                <a:gd name="connsiteY3" fmla="*/ 6440 h 517770"/>
                <a:gd name="connsiteX4" fmla="*/ 247650 w 4748212"/>
                <a:gd name="connsiteY4" fmla="*/ 63590 h 517770"/>
                <a:gd name="connsiteX5" fmla="*/ 280987 w 4748212"/>
                <a:gd name="connsiteY5" fmla="*/ 273140 h 517770"/>
                <a:gd name="connsiteX6" fmla="*/ 376237 w 4748212"/>
                <a:gd name="connsiteY6" fmla="*/ 482690 h 517770"/>
                <a:gd name="connsiteX7" fmla="*/ 547688 w 4748212"/>
                <a:gd name="connsiteY7" fmla="*/ 396965 h 517770"/>
                <a:gd name="connsiteX8" fmla="*/ 685800 w 4748212"/>
                <a:gd name="connsiteY8" fmla="*/ 120739 h 517770"/>
                <a:gd name="connsiteX9" fmla="*/ 790574 w 4748212"/>
                <a:gd name="connsiteY9" fmla="*/ 25490 h 517770"/>
                <a:gd name="connsiteX10" fmla="*/ 895349 w 4748212"/>
                <a:gd name="connsiteY10" fmla="*/ 30252 h 517770"/>
                <a:gd name="connsiteX11" fmla="*/ 952500 w 4748212"/>
                <a:gd name="connsiteY11" fmla="*/ 206465 h 517770"/>
                <a:gd name="connsiteX12" fmla="*/ 1033462 w 4748212"/>
                <a:gd name="connsiteY12" fmla="*/ 411252 h 517770"/>
                <a:gd name="connsiteX13" fmla="*/ 1138237 w 4748212"/>
                <a:gd name="connsiteY13" fmla="*/ 458877 h 517770"/>
                <a:gd name="connsiteX14" fmla="*/ 1200150 w 4748212"/>
                <a:gd name="connsiteY14" fmla="*/ 387440 h 517770"/>
                <a:gd name="connsiteX15" fmla="*/ 1290637 w 4748212"/>
                <a:gd name="connsiteY15" fmla="*/ 125502 h 517770"/>
                <a:gd name="connsiteX16" fmla="*/ 1338262 w 4748212"/>
                <a:gd name="connsiteY16" fmla="*/ 54065 h 517770"/>
                <a:gd name="connsiteX17" fmla="*/ 1428750 w 4748212"/>
                <a:gd name="connsiteY17" fmla="*/ 25490 h 517770"/>
                <a:gd name="connsiteX18" fmla="*/ 1509712 w 4748212"/>
                <a:gd name="connsiteY18" fmla="*/ 135027 h 517770"/>
                <a:gd name="connsiteX19" fmla="*/ 1562100 w 4748212"/>
                <a:gd name="connsiteY19" fmla="*/ 392202 h 517770"/>
                <a:gd name="connsiteX20" fmla="*/ 1638300 w 4748212"/>
                <a:gd name="connsiteY20" fmla="*/ 492215 h 517770"/>
                <a:gd name="connsiteX21" fmla="*/ 1771650 w 4748212"/>
                <a:gd name="connsiteY21" fmla="*/ 392202 h 517770"/>
                <a:gd name="connsiteX22" fmla="*/ 1838325 w 4748212"/>
                <a:gd name="connsiteY22" fmla="*/ 177890 h 517770"/>
                <a:gd name="connsiteX23" fmla="*/ 1909762 w 4748212"/>
                <a:gd name="connsiteY23" fmla="*/ 39777 h 517770"/>
                <a:gd name="connsiteX24" fmla="*/ 2033588 w 4748212"/>
                <a:gd name="connsiteY24" fmla="*/ 63589 h 517770"/>
                <a:gd name="connsiteX25" fmla="*/ 2109787 w 4748212"/>
                <a:gd name="connsiteY25" fmla="*/ 354102 h 517770"/>
                <a:gd name="connsiteX26" fmla="*/ 2190750 w 4748212"/>
                <a:gd name="connsiteY26" fmla="*/ 487452 h 517770"/>
                <a:gd name="connsiteX27" fmla="*/ 2314575 w 4748212"/>
                <a:gd name="connsiteY27" fmla="*/ 406489 h 517770"/>
                <a:gd name="connsiteX28" fmla="*/ 2381250 w 4748212"/>
                <a:gd name="connsiteY28" fmla="*/ 192176 h 517770"/>
                <a:gd name="connsiteX29" fmla="*/ 2452687 w 4748212"/>
                <a:gd name="connsiteY29" fmla="*/ 49301 h 517770"/>
                <a:gd name="connsiteX30" fmla="*/ 2566987 w 4748212"/>
                <a:gd name="connsiteY30" fmla="*/ 35015 h 517770"/>
                <a:gd name="connsiteX31" fmla="*/ 2633662 w 4748212"/>
                <a:gd name="connsiteY31" fmla="*/ 327909 h 517770"/>
                <a:gd name="connsiteX32" fmla="*/ 2767012 w 4748212"/>
                <a:gd name="connsiteY32" fmla="*/ 487452 h 517770"/>
                <a:gd name="connsiteX33" fmla="*/ 2862262 w 4748212"/>
                <a:gd name="connsiteY33" fmla="*/ 501740 h 517770"/>
                <a:gd name="connsiteX34" fmla="*/ 2995612 w 4748212"/>
                <a:gd name="connsiteY34" fmla="*/ 311240 h 517770"/>
                <a:gd name="connsiteX35" fmla="*/ 3076575 w 4748212"/>
                <a:gd name="connsiteY35" fmla="*/ 25490 h 517770"/>
                <a:gd name="connsiteX36" fmla="*/ 3205162 w 4748212"/>
                <a:gd name="connsiteY36" fmla="*/ 39777 h 517770"/>
                <a:gd name="connsiteX37" fmla="*/ 3248025 w 4748212"/>
                <a:gd name="connsiteY37" fmla="*/ 254090 h 517770"/>
                <a:gd name="connsiteX38" fmla="*/ 3295650 w 4748212"/>
                <a:gd name="connsiteY38" fmla="*/ 416015 h 517770"/>
                <a:gd name="connsiteX39" fmla="*/ 3348037 w 4748212"/>
                <a:gd name="connsiteY39" fmla="*/ 496977 h 517770"/>
                <a:gd name="connsiteX40" fmla="*/ 3424237 w 4748212"/>
                <a:gd name="connsiteY40" fmla="*/ 492215 h 517770"/>
                <a:gd name="connsiteX41" fmla="*/ 3495675 w 4748212"/>
                <a:gd name="connsiteY41" fmla="*/ 344577 h 517770"/>
                <a:gd name="connsiteX42" fmla="*/ 3614737 w 4748212"/>
                <a:gd name="connsiteY42" fmla="*/ 58827 h 517770"/>
                <a:gd name="connsiteX43" fmla="*/ 3743325 w 4748212"/>
                <a:gd name="connsiteY43" fmla="*/ 49302 h 517770"/>
                <a:gd name="connsiteX44" fmla="*/ 3867150 w 4748212"/>
                <a:gd name="connsiteY44" fmla="*/ 420777 h 517770"/>
                <a:gd name="connsiteX45" fmla="*/ 3971925 w 4748212"/>
                <a:gd name="connsiteY45" fmla="*/ 482690 h 517770"/>
                <a:gd name="connsiteX46" fmla="*/ 4076700 w 4748212"/>
                <a:gd name="connsiteY46" fmla="*/ 420777 h 517770"/>
                <a:gd name="connsiteX47" fmla="*/ 4152900 w 4748212"/>
                <a:gd name="connsiteY47" fmla="*/ 139790 h 517770"/>
                <a:gd name="connsiteX48" fmla="*/ 4186237 w 4748212"/>
                <a:gd name="connsiteY48" fmla="*/ 82639 h 517770"/>
                <a:gd name="connsiteX49" fmla="*/ 4238625 w 4748212"/>
                <a:gd name="connsiteY49" fmla="*/ 30252 h 517770"/>
                <a:gd name="connsiteX50" fmla="*/ 4352925 w 4748212"/>
                <a:gd name="connsiteY50" fmla="*/ 30252 h 517770"/>
                <a:gd name="connsiteX51" fmla="*/ 4433887 w 4748212"/>
                <a:gd name="connsiteY51" fmla="*/ 96927 h 517770"/>
                <a:gd name="connsiteX52" fmla="*/ 4529137 w 4748212"/>
                <a:gd name="connsiteY52" fmla="*/ 420777 h 517770"/>
                <a:gd name="connsiteX53" fmla="*/ 4581525 w 4748212"/>
                <a:gd name="connsiteY53" fmla="*/ 506502 h 517770"/>
                <a:gd name="connsiteX54" fmla="*/ 4681537 w 4748212"/>
                <a:gd name="connsiteY54" fmla="*/ 454115 h 517770"/>
                <a:gd name="connsiteX55" fmla="*/ 4748212 w 4748212"/>
                <a:gd name="connsiteY55" fmla="*/ 287427 h 51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748212" h="517770">
                  <a:moveTo>
                    <a:pt x="0" y="230277"/>
                  </a:moveTo>
                  <a:cubicBezTo>
                    <a:pt x="21431" y="181461"/>
                    <a:pt x="42862" y="132646"/>
                    <a:pt x="61912" y="96927"/>
                  </a:cubicBezTo>
                  <a:cubicBezTo>
                    <a:pt x="80962" y="61208"/>
                    <a:pt x="94456" y="31046"/>
                    <a:pt x="114300" y="15965"/>
                  </a:cubicBezTo>
                  <a:cubicBezTo>
                    <a:pt x="134144" y="884"/>
                    <a:pt x="158750" y="-1498"/>
                    <a:pt x="180975" y="6440"/>
                  </a:cubicBezTo>
                  <a:cubicBezTo>
                    <a:pt x="203200" y="14377"/>
                    <a:pt x="230981" y="19140"/>
                    <a:pt x="247650" y="63590"/>
                  </a:cubicBezTo>
                  <a:cubicBezTo>
                    <a:pt x="264319" y="108040"/>
                    <a:pt x="259556" y="203290"/>
                    <a:pt x="280987" y="273140"/>
                  </a:cubicBezTo>
                  <a:cubicBezTo>
                    <a:pt x="302418" y="342990"/>
                    <a:pt x="331787" y="462053"/>
                    <a:pt x="376237" y="482690"/>
                  </a:cubicBezTo>
                  <a:cubicBezTo>
                    <a:pt x="420687" y="503328"/>
                    <a:pt x="496094" y="457290"/>
                    <a:pt x="547688" y="396965"/>
                  </a:cubicBezTo>
                  <a:cubicBezTo>
                    <a:pt x="599282" y="336640"/>
                    <a:pt x="645319" y="182652"/>
                    <a:pt x="685800" y="120739"/>
                  </a:cubicBezTo>
                  <a:cubicBezTo>
                    <a:pt x="726281" y="58827"/>
                    <a:pt x="755649" y="40571"/>
                    <a:pt x="790574" y="25490"/>
                  </a:cubicBezTo>
                  <a:cubicBezTo>
                    <a:pt x="825499" y="10409"/>
                    <a:pt x="868361" y="90"/>
                    <a:pt x="895349" y="30252"/>
                  </a:cubicBezTo>
                  <a:cubicBezTo>
                    <a:pt x="922337" y="60414"/>
                    <a:pt x="929481" y="142965"/>
                    <a:pt x="952500" y="206465"/>
                  </a:cubicBezTo>
                  <a:cubicBezTo>
                    <a:pt x="975519" y="269965"/>
                    <a:pt x="1002506" y="369183"/>
                    <a:pt x="1033462" y="411252"/>
                  </a:cubicBezTo>
                  <a:cubicBezTo>
                    <a:pt x="1064418" y="453321"/>
                    <a:pt x="1110456" y="462846"/>
                    <a:pt x="1138237" y="458877"/>
                  </a:cubicBezTo>
                  <a:cubicBezTo>
                    <a:pt x="1166018" y="454908"/>
                    <a:pt x="1174750" y="443003"/>
                    <a:pt x="1200150" y="387440"/>
                  </a:cubicBezTo>
                  <a:cubicBezTo>
                    <a:pt x="1225550" y="331878"/>
                    <a:pt x="1267618" y="181065"/>
                    <a:pt x="1290637" y="125502"/>
                  </a:cubicBezTo>
                  <a:cubicBezTo>
                    <a:pt x="1313656" y="69939"/>
                    <a:pt x="1315243" y="70734"/>
                    <a:pt x="1338262" y="54065"/>
                  </a:cubicBezTo>
                  <a:cubicBezTo>
                    <a:pt x="1361281" y="37396"/>
                    <a:pt x="1400175" y="11996"/>
                    <a:pt x="1428750" y="25490"/>
                  </a:cubicBezTo>
                  <a:cubicBezTo>
                    <a:pt x="1457325" y="38984"/>
                    <a:pt x="1487487" y="73908"/>
                    <a:pt x="1509712" y="135027"/>
                  </a:cubicBezTo>
                  <a:cubicBezTo>
                    <a:pt x="1531937" y="196146"/>
                    <a:pt x="1540669" y="332671"/>
                    <a:pt x="1562100" y="392202"/>
                  </a:cubicBezTo>
                  <a:cubicBezTo>
                    <a:pt x="1583531" y="451733"/>
                    <a:pt x="1603375" y="492215"/>
                    <a:pt x="1638300" y="492215"/>
                  </a:cubicBezTo>
                  <a:cubicBezTo>
                    <a:pt x="1673225" y="492215"/>
                    <a:pt x="1738312" y="444590"/>
                    <a:pt x="1771650" y="392202"/>
                  </a:cubicBezTo>
                  <a:cubicBezTo>
                    <a:pt x="1804988" y="339814"/>
                    <a:pt x="1815306" y="236628"/>
                    <a:pt x="1838325" y="177890"/>
                  </a:cubicBezTo>
                  <a:cubicBezTo>
                    <a:pt x="1861344" y="119152"/>
                    <a:pt x="1877218" y="58827"/>
                    <a:pt x="1909762" y="39777"/>
                  </a:cubicBezTo>
                  <a:cubicBezTo>
                    <a:pt x="1942306" y="20727"/>
                    <a:pt x="2000250" y="11201"/>
                    <a:pt x="2033588" y="63589"/>
                  </a:cubicBezTo>
                  <a:cubicBezTo>
                    <a:pt x="2066926" y="115977"/>
                    <a:pt x="2083593" y="283458"/>
                    <a:pt x="2109787" y="354102"/>
                  </a:cubicBezTo>
                  <a:cubicBezTo>
                    <a:pt x="2135981" y="424746"/>
                    <a:pt x="2156619" y="478721"/>
                    <a:pt x="2190750" y="487452"/>
                  </a:cubicBezTo>
                  <a:cubicBezTo>
                    <a:pt x="2224881" y="496183"/>
                    <a:pt x="2282825" y="455702"/>
                    <a:pt x="2314575" y="406489"/>
                  </a:cubicBezTo>
                  <a:cubicBezTo>
                    <a:pt x="2346325" y="357276"/>
                    <a:pt x="2358231" y="251707"/>
                    <a:pt x="2381250" y="192176"/>
                  </a:cubicBezTo>
                  <a:cubicBezTo>
                    <a:pt x="2404269" y="132645"/>
                    <a:pt x="2421731" y="75494"/>
                    <a:pt x="2452687" y="49301"/>
                  </a:cubicBezTo>
                  <a:cubicBezTo>
                    <a:pt x="2483643" y="23108"/>
                    <a:pt x="2536824" y="-11420"/>
                    <a:pt x="2566987" y="35015"/>
                  </a:cubicBezTo>
                  <a:cubicBezTo>
                    <a:pt x="2597150" y="81450"/>
                    <a:pt x="2600325" y="252503"/>
                    <a:pt x="2633662" y="327909"/>
                  </a:cubicBezTo>
                  <a:cubicBezTo>
                    <a:pt x="2666999" y="403315"/>
                    <a:pt x="2728912" y="458480"/>
                    <a:pt x="2767012" y="487452"/>
                  </a:cubicBezTo>
                  <a:cubicBezTo>
                    <a:pt x="2805112" y="516424"/>
                    <a:pt x="2824162" y="531109"/>
                    <a:pt x="2862262" y="501740"/>
                  </a:cubicBezTo>
                  <a:cubicBezTo>
                    <a:pt x="2900362" y="472371"/>
                    <a:pt x="2959893" y="390615"/>
                    <a:pt x="2995612" y="311240"/>
                  </a:cubicBezTo>
                  <a:cubicBezTo>
                    <a:pt x="3031331" y="231865"/>
                    <a:pt x="3041650" y="70734"/>
                    <a:pt x="3076575" y="25490"/>
                  </a:cubicBezTo>
                  <a:cubicBezTo>
                    <a:pt x="3111500" y="-19754"/>
                    <a:pt x="3176587" y="1677"/>
                    <a:pt x="3205162" y="39777"/>
                  </a:cubicBezTo>
                  <a:cubicBezTo>
                    <a:pt x="3233737" y="77877"/>
                    <a:pt x="3232944" y="191384"/>
                    <a:pt x="3248025" y="254090"/>
                  </a:cubicBezTo>
                  <a:cubicBezTo>
                    <a:pt x="3263106" y="316796"/>
                    <a:pt x="3278981" y="375534"/>
                    <a:pt x="3295650" y="416015"/>
                  </a:cubicBezTo>
                  <a:cubicBezTo>
                    <a:pt x="3312319" y="456496"/>
                    <a:pt x="3326606" y="484277"/>
                    <a:pt x="3348037" y="496977"/>
                  </a:cubicBezTo>
                  <a:cubicBezTo>
                    <a:pt x="3369468" y="509677"/>
                    <a:pt x="3399631" y="517615"/>
                    <a:pt x="3424237" y="492215"/>
                  </a:cubicBezTo>
                  <a:cubicBezTo>
                    <a:pt x="3448843" y="466815"/>
                    <a:pt x="3463925" y="416808"/>
                    <a:pt x="3495675" y="344577"/>
                  </a:cubicBezTo>
                  <a:cubicBezTo>
                    <a:pt x="3527425" y="272346"/>
                    <a:pt x="3573462" y="108039"/>
                    <a:pt x="3614737" y="58827"/>
                  </a:cubicBezTo>
                  <a:cubicBezTo>
                    <a:pt x="3656012" y="9615"/>
                    <a:pt x="3701256" y="-11023"/>
                    <a:pt x="3743325" y="49302"/>
                  </a:cubicBezTo>
                  <a:cubicBezTo>
                    <a:pt x="3785394" y="109627"/>
                    <a:pt x="3829050" y="348546"/>
                    <a:pt x="3867150" y="420777"/>
                  </a:cubicBezTo>
                  <a:cubicBezTo>
                    <a:pt x="3905250" y="493008"/>
                    <a:pt x="3937000" y="482690"/>
                    <a:pt x="3971925" y="482690"/>
                  </a:cubicBezTo>
                  <a:cubicBezTo>
                    <a:pt x="4006850" y="482690"/>
                    <a:pt x="4046538" y="477927"/>
                    <a:pt x="4076700" y="420777"/>
                  </a:cubicBezTo>
                  <a:cubicBezTo>
                    <a:pt x="4106862" y="363627"/>
                    <a:pt x="4134644" y="196146"/>
                    <a:pt x="4152900" y="139790"/>
                  </a:cubicBezTo>
                  <a:cubicBezTo>
                    <a:pt x="4171156" y="83434"/>
                    <a:pt x="4171949" y="100895"/>
                    <a:pt x="4186237" y="82639"/>
                  </a:cubicBezTo>
                  <a:cubicBezTo>
                    <a:pt x="4200525" y="64383"/>
                    <a:pt x="4210844" y="38983"/>
                    <a:pt x="4238625" y="30252"/>
                  </a:cubicBezTo>
                  <a:cubicBezTo>
                    <a:pt x="4266406" y="21521"/>
                    <a:pt x="4320381" y="19140"/>
                    <a:pt x="4352925" y="30252"/>
                  </a:cubicBezTo>
                  <a:cubicBezTo>
                    <a:pt x="4385469" y="41364"/>
                    <a:pt x="4404518" y="31840"/>
                    <a:pt x="4433887" y="96927"/>
                  </a:cubicBezTo>
                  <a:cubicBezTo>
                    <a:pt x="4463256" y="162014"/>
                    <a:pt x="4504531" y="352515"/>
                    <a:pt x="4529137" y="420777"/>
                  </a:cubicBezTo>
                  <a:cubicBezTo>
                    <a:pt x="4553743" y="489039"/>
                    <a:pt x="4556125" y="500946"/>
                    <a:pt x="4581525" y="506502"/>
                  </a:cubicBezTo>
                  <a:cubicBezTo>
                    <a:pt x="4606925" y="512058"/>
                    <a:pt x="4653756" y="490627"/>
                    <a:pt x="4681537" y="454115"/>
                  </a:cubicBezTo>
                  <a:cubicBezTo>
                    <a:pt x="4709318" y="417603"/>
                    <a:pt x="4728765" y="352515"/>
                    <a:pt x="4748212" y="287427"/>
                  </a:cubicBezTo>
                </a:path>
              </a:pathLst>
            </a:custGeom>
            <a:noFill/>
            <a:ln w="19050" cap="flat" cmpd="sng" algn="ctr">
              <a:solidFill>
                <a:srgbClr val="FFC000"/>
              </a:solidFill>
              <a:prstDash val="solid"/>
              <a:round/>
              <a:headEnd type="none" w="med" len="med"/>
              <a:tailEnd type="none" w="med" len="med"/>
            </a:ln>
            <a:effectLst/>
            <a:extLst/>
          </p:spPr>
          <p:txBody>
            <a:bodyPr rtlCol="0" anchor="ctr"/>
            <a:lstStyle/>
            <a:p>
              <a:pPr algn="ctr"/>
              <a:endParaRPr lang="en-US"/>
            </a:p>
          </p:txBody>
        </p:sp>
      </p:grpSp>
      <p:cxnSp>
        <p:nvCxnSpPr>
          <p:cNvPr id="70" name="Straight Connector 69"/>
          <p:cNvCxnSpPr/>
          <p:nvPr/>
        </p:nvCxnSpPr>
        <p:spPr bwMode="auto">
          <a:xfrm>
            <a:off x="11421035" y="2413906"/>
            <a:ext cx="0" cy="2735656"/>
          </a:xfrm>
          <a:prstGeom prst="line">
            <a:avLst/>
          </a:prstGeom>
          <a:solidFill>
            <a:schemeClr val="accent1"/>
          </a:solidFill>
          <a:ln w="12700"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Straight Connector 93"/>
          <p:cNvCxnSpPr/>
          <p:nvPr/>
        </p:nvCxnSpPr>
        <p:spPr bwMode="auto">
          <a:xfrm>
            <a:off x="8898908" y="2413906"/>
            <a:ext cx="0" cy="2735656"/>
          </a:xfrm>
          <a:prstGeom prst="line">
            <a:avLst/>
          </a:prstGeom>
          <a:solidFill>
            <a:schemeClr val="accent1"/>
          </a:solidFill>
          <a:ln w="12700"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Straight Connector 156"/>
          <p:cNvCxnSpPr/>
          <p:nvPr/>
        </p:nvCxnSpPr>
        <p:spPr bwMode="auto">
          <a:xfrm>
            <a:off x="6373724" y="2413906"/>
            <a:ext cx="0" cy="2735656"/>
          </a:xfrm>
          <a:prstGeom prst="line">
            <a:avLst/>
          </a:prstGeom>
          <a:solidFill>
            <a:schemeClr val="accent1"/>
          </a:solidFill>
          <a:ln w="12700"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p:txBody>
          <a:bodyPr/>
          <a:lstStyle/>
          <a:p>
            <a:r>
              <a:rPr lang="en-US" dirty="0"/>
              <a:t>Ring-oscillators</a:t>
            </a:r>
          </a:p>
        </p:txBody>
      </p:sp>
      <p:sp>
        <p:nvSpPr>
          <p:cNvPr id="3" name="Slide Number Placeholder 2"/>
          <p:cNvSpPr>
            <a:spLocks noGrp="1"/>
          </p:cNvSpPr>
          <p:nvPr>
            <p:ph type="sldNum" sz="quarter" idx="4"/>
          </p:nvPr>
        </p:nvSpPr>
        <p:spPr/>
        <p:txBody>
          <a:bodyPr/>
          <a:lstStyle/>
          <a:p>
            <a:fld id="{F6590AF8-4F64-4D1C-B3C4-F65976908F52}" type="slidenum">
              <a:rPr lang="en-US" smtClean="0"/>
              <a:pPr/>
              <a:t>15</a:t>
            </a:fld>
            <a:endParaRPr lang="en-US" dirty="0"/>
          </a:p>
        </p:txBody>
      </p:sp>
      <p:grpSp>
        <p:nvGrpSpPr>
          <p:cNvPr id="125" name="Group 124"/>
          <p:cNvGrpSpPr/>
          <p:nvPr/>
        </p:nvGrpSpPr>
        <p:grpSpPr>
          <a:xfrm>
            <a:off x="4138342" y="2699011"/>
            <a:ext cx="2622706" cy="1018411"/>
            <a:chOff x="2450944" y="2838048"/>
            <a:chExt cx="2622706" cy="1018411"/>
          </a:xfrm>
        </p:grpSpPr>
        <p:grpSp>
          <p:nvGrpSpPr>
            <p:cNvPr id="87" name="Group 86"/>
            <p:cNvGrpSpPr/>
            <p:nvPr/>
          </p:nvGrpSpPr>
          <p:grpSpPr>
            <a:xfrm>
              <a:off x="3045756" y="3033955"/>
              <a:ext cx="755387" cy="822504"/>
              <a:chOff x="2476877" y="2542866"/>
              <a:chExt cx="755387" cy="822504"/>
            </a:xfrm>
          </p:grpSpPr>
          <p:sp>
            <p:nvSpPr>
              <p:cNvPr id="85" name="Isosceles Triangle 84"/>
              <p:cNvSpPr/>
              <p:nvPr/>
            </p:nvSpPr>
            <p:spPr bwMode="auto">
              <a:xfrm rot="5400000">
                <a:off x="2406176" y="2613567"/>
                <a:ext cx="822504" cy="681101"/>
              </a:xfrm>
              <a:prstGeom prst="triangl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86" name="Oval 85"/>
              <p:cNvSpPr>
                <a:spLocks noChangeAspect="1"/>
              </p:cNvSpPr>
              <p:nvPr/>
            </p:nvSpPr>
            <p:spPr bwMode="auto">
              <a:xfrm>
                <a:off x="3160264" y="2914125"/>
                <a:ext cx="72000" cy="72000"/>
              </a:xfrm>
              <a:prstGeom prst="ellips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grpSp>
        <p:cxnSp>
          <p:nvCxnSpPr>
            <p:cNvPr id="88" name="Straight Connector 87"/>
            <p:cNvCxnSpPr>
              <a:stCxn id="86" idx="6"/>
            </p:cNvCxnSpPr>
            <p:nvPr/>
          </p:nvCxnSpPr>
          <p:spPr bwMode="auto">
            <a:xfrm>
              <a:off x="3801143" y="3441214"/>
              <a:ext cx="1272507" cy="0"/>
            </a:xfrm>
            <a:prstGeom prst="line">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Connector 91"/>
            <p:cNvCxnSpPr>
              <a:endCxn id="85" idx="3"/>
            </p:cNvCxnSpPr>
            <p:nvPr/>
          </p:nvCxnSpPr>
          <p:spPr bwMode="auto">
            <a:xfrm>
              <a:off x="2450944" y="3445207"/>
              <a:ext cx="594813" cy="0"/>
            </a:xfrm>
            <a:prstGeom prst="line">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Straight Connector 95"/>
            <p:cNvCxnSpPr/>
            <p:nvPr/>
          </p:nvCxnSpPr>
          <p:spPr bwMode="auto">
            <a:xfrm flipV="1">
              <a:off x="4165904" y="2838048"/>
              <a:ext cx="0" cy="610511"/>
            </a:xfrm>
            <a:prstGeom prst="line">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p:cNvCxnSpPr/>
            <p:nvPr/>
          </p:nvCxnSpPr>
          <p:spPr bwMode="auto">
            <a:xfrm flipH="1">
              <a:off x="2450944" y="2840194"/>
              <a:ext cx="1714960" cy="0"/>
            </a:xfrm>
            <a:prstGeom prst="line">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p:cNvCxnSpPr/>
            <p:nvPr/>
          </p:nvCxnSpPr>
          <p:spPr bwMode="auto">
            <a:xfrm flipH="1">
              <a:off x="2458289" y="2838048"/>
              <a:ext cx="1" cy="610511"/>
            </a:xfrm>
            <a:prstGeom prst="line">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0" name="TextBox 159"/>
          <p:cNvSpPr txBox="1"/>
          <p:nvPr/>
        </p:nvSpPr>
        <p:spPr>
          <a:xfrm>
            <a:off x="5240645" y="4149164"/>
            <a:ext cx="755387" cy="338554"/>
          </a:xfrm>
          <a:prstGeom prst="rect">
            <a:avLst/>
          </a:prstGeom>
          <a:noFill/>
        </p:spPr>
        <p:txBody>
          <a:bodyPr wrap="square" rtlCol="0">
            <a:spAutoFit/>
          </a:bodyPr>
          <a:lstStyle/>
          <a:p>
            <a:r>
              <a:rPr lang="en-US" sz="1600" dirty="0"/>
              <a:t>Clock</a:t>
            </a:r>
          </a:p>
        </p:txBody>
      </p:sp>
      <p:sp>
        <p:nvSpPr>
          <p:cNvPr id="161" name="TextBox 160"/>
          <p:cNvSpPr txBox="1"/>
          <p:nvPr/>
        </p:nvSpPr>
        <p:spPr>
          <a:xfrm>
            <a:off x="6167979" y="5278683"/>
            <a:ext cx="755387" cy="261610"/>
          </a:xfrm>
          <a:prstGeom prst="rect">
            <a:avLst/>
          </a:prstGeom>
          <a:noFill/>
        </p:spPr>
        <p:txBody>
          <a:bodyPr wrap="square" rtlCol="0">
            <a:spAutoFit/>
          </a:bodyPr>
          <a:lstStyle/>
          <a:p>
            <a:r>
              <a:rPr lang="en-US" sz="1100" dirty="0"/>
              <a:t>sample</a:t>
            </a:r>
          </a:p>
        </p:txBody>
      </p:sp>
      <p:sp>
        <p:nvSpPr>
          <p:cNvPr id="162" name="TextBox 161"/>
          <p:cNvSpPr txBox="1"/>
          <p:nvPr/>
        </p:nvSpPr>
        <p:spPr>
          <a:xfrm>
            <a:off x="8692524" y="5282954"/>
            <a:ext cx="755387" cy="261610"/>
          </a:xfrm>
          <a:prstGeom prst="rect">
            <a:avLst/>
          </a:prstGeom>
          <a:noFill/>
        </p:spPr>
        <p:txBody>
          <a:bodyPr wrap="square" rtlCol="0">
            <a:spAutoFit/>
          </a:bodyPr>
          <a:lstStyle/>
          <a:p>
            <a:r>
              <a:rPr lang="en-US" sz="1100" dirty="0"/>
              <a:t>sample</a:t>
            </a:r>
          </a:p>
        </p:txBody>
      </p:sp>
      <p:sp>
        <p:nvSpPr>
          <p:cNvPr id="4" name="TextBox 3"/>
          <p:cNvSpPr txBox="1"/>
          <p:nvPr/>
        </p:nvSpPr>
        <p:spPr>
          <a:xfrm>
            <a:off x="3105632" y="3641581"/>
            <a:ext cx="1099038" cy="307777"/>
          </a:xfrm>
          <a:prstGeom prst="rect">
            <a:avLst/>
          </a:prstGeom>
          <a:noFill/>
        </p:spPr>
        <p:txBody>
          <a:bodyPr wrap="square" rtlCol="0">
            <a:spAutoFit/>
          </a:bodyPr>
          <a:lstStyle/>
          <a:p>
            <a:r>
              <a:rPr lang="en-US" sz="1400" dirty="0">
                <a:solidFill>
                  <a:srgbClr val="C00000"/>
                </a:solidFill>
              </a:rPr>
              <a:t>Shot noise</a:t>
            </a:r>
          </a:p>
        </p:txBody>
      </p:sp>
      <p:sp>
        <p:nvSpPr>
          <p:cNvPr id="58" name="TextBox 57"/>
          <p:cNvSpPr txBox="1"/>
          <p:nvPr/>
        </p:nvSpPr>
        <p:spPr>
          <a:xfrm>
            <a:off x="3092282" y="4111955"/>
            <a:ext cx="1754179" cy="307777"/>
          </a:xfrm>
          <a:prstGeom prst="rect">
            <a:avLst/>
          </a:prstGeom>
          <a:noFill/>
        </p:spPr>
        <p:txBody>
          <a:bodyPr wrap="square" rtlCol="0">
            <a:spAutoFit/>
          </a:bodyPr>
          <a:lstStyle/>
          <a:p>
            <a:r>
              <a:rPr lang="en-US" sz="1400" dirty="0">
                <a:solidFill>
                  <a:srgbClr val="C00000"/>
                </a:solidFill>
              </a:rPr>
              <a:t>Thermal agitation </a:t>
            </a:r>
          </a:p>
        </p:txBody>
      </p:sp>
      <p:pic>
        <p:nvPicPr>
          <p:cNvPr id="1028" name="Picture 4" descr="See the source image"/>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10843" y="3126871"/>
            <a:ext cx="379799" cy="37979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bwMode="auto">
          <a:xfrm flipH="1">
            <a:off x="4151008" y="3411752"/>
            <a:ext cx="703596" cy="270502"/>
          </a:xfrm>
          <a:prstGeom prst="straightConnector1">
            <a:avLst/>
          </a:prstGeom>
          <a:solidFill>
            <a:schemeClr val="accent1"/>
          </a:solidFill>
          <a:ln w="19050" cap="flat" cmpd="sng" algn="ctr">
            <a:solidFill>
              <a:schemeClr val="accent5">
                <a:lumMod val="40000"/>
                <a:lumOff val="60000"/>
              </a:schemeClr>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Arrow Connector 67"/>
          <p:cNvCxnSpPr/>
          <p:nvPr/>
        </p:nvCxnSpPr>
        <p:spPr bwMode="auto">
          <a:xfrm flipH="1">
            <a:off x="4424862" y="3481353"/>
            <a:ext cx="466864" cy="628235"/>
          </a:xfrm>
          <a:prstGeom prst="straightConnector1">
            <a:avLst/>
          </a:prstGeom>
          <a:solidFill>
            <a:schemeClr val="accent1"/>
          </a:solidFill>
          <a:ln w="19050" cap="flat" cmpd="sng" algn="ctr">
            <a:solidFill>
              <a:schemeClr val="accent5">
                <a:lumMod val="40000"/>
                <a:lumOff val="60000"/>
              </a:schemeClr>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7" name="TextBox 96"/>
          <p:cNvSpPr txBox="1"/>
          <p:nvPr/>
        </p:nvSpPr>
        <p:spPr>
          <a:xfrm>
            <a:off x="11217069" y="5278683"/>
            <a:ext cx="755387" cy="261610"/>
          </a:xfrm>
          <a:prstGeom prst="rect">
            <a:avLst/>
          </a:prstGeom>
          <a:noFill/>
        </p:spPr>
        <p:txBody>
          <a:bodyPr wrap="square" rtlCol="0">
            <a:spAutoFit/>
          </a:bodyPr>
          <a:lstStyle/>
          <a:p>
            <a:r>
              <a:rPr lang="en-US" sz="1100" dirty="0"/>
              <a:t>sample</a:t>
            </a:r>
          </a:p>
        </p:txBody>
      </p:sp>
      <p:grpSp>
        <p:nvGrpSpPr>
          <p:cNvPr id="20" name="Group 19"/>
          <p:cNvGrpSpPr/>
          <p:nvPr/>
        </p:nvGrpSpPr>
        <p:grpSpPr>
          <a:xfrm>
            <a:off x="6089338" y="3995711"/>
            <a:ext cx="5577112" cy="325172"/>
            <a:chOff x="6183517" y="3995711"/>
            <a:chExt cx="5577112" cy="325172"/>
          </a:xfrm>
        </p:grpSpPr>
        <p:grpSp>
          <p:nvGrpSpPr>
            <p:cNvPr id="15" name="Group 14"/>
            <p:cNvGrpSpPr/>
            <p:nvPr/>
          </p:nvGrpSpPr>
          <p:grpSpPr>
            <a:xfrm>
              <a:off x="6467430" y="3995711"/>
              <a:ext cx="5293199" cy="325172"/>
              <a:chOff x="6295411" y="3995711"/>
              <a:chExt cx="5293199" cy="325172"/>
            </a:xfrm>
          </p:grpSpPr>
          <p:grpSp>
            <p:nvGrpSpPr>
              <p:cNvPr id="169" name="Group 168"/>
              <p:cNvGrpSpPr/>
              <p:nvPr/>
            </p:nvGrpSpPr>
            <p:grpSpPr>
              <a:xfrm>
                <a:off x="6295411" y="3998467"/>
                <a:ext cx="2525817" cy="322416"/>
                <a:chOff x="6292349" y="2752040"/>
                <a:chExt cx="634005" cy="322416"/>
              </a:xfrm>
            </p:grpSpPr>
            <p:cxnSp>
              <p:nvCxnSpPr>
                <p:cNvPr id="175" name="Straight Connector 174"/>
                <p:cNvCxnSpPr/>
                <p:nvPr/>
              </p:nvCxnSpPr>
              <p:spPr bwMode="auto">
                <a:xfrm>
                  <a:off x="6292349" y="2754796"/>
                  <a:ext cx="317482"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Straight Connector 175"/>
                <p:cNvCxnSpPr/>
                <p:nvPr/>
              </p:nvCxnSpPr>
              <p:spPr bwMode="auto">
                <a:xfrm>
                  <a:off x="6607983" y="2752040"/>
                  <a:ext cx="0" cy="322416"/>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Straight Connector 176"/>
                <p:cNvCxnSpPr/>
                <p:nvPr/>
              </p:nvCxnSpPr>
              <p:spPr bwMode="auto">
                <a:xfrm>
                  <a:off x="6607098" y="3067313"/>
                  <a:ext cx="319256"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Straight Connector 177"/>
                <p:cNvCxnSpPr/>
                <p:nvPr/>
              </p:nvCxnSpPr>
              <p:spPr bwMode="auto">
                <a:xfrm>
                  <a:off x="6292349" y="2752040"/>
                  <a:ext cx="0" cy="322416"/>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71" name="Straight Connector 170"/>
              <p:cNvCxnSpPr/>
              <p:nvPr/>
            </p:nvCxnSpPr>
            <p:spPr bwMode="auto">
              <a:xfrm>
                <a:off x="8821229" y="4001223"/>
                <a:ext cx="1244808"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Straight Connector 171"/>
              <p:cNvCxnSpPr/>
              <p:nvPr/>
            </p:nvCxnSpPr>
            <p:spPr bwMode="auto">
              <a:xfrm>
                <a:off x="10066781" y="3998467"/>
                <a:ext cx="0" cy="322416"/>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Straight Connector 172"/>
              <p:cNvCxnSpPr/>
              <p:nvPr/>
            </p:nvCxnSpPr>
            <p:spPr bwMode="auto">
              <a:xfrm>
                <a:off x="10066037" y="4313740"/>
                <a:ext cx="129239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Straight Connector 173"/>
              <p:cNvCxnSpPr/>
              <p:nvPr/>
            </p:nvCxnSpPr>
            <p:spPr bwMode="auto">
              <a:xfrm>
                <a:off x="8821229" y="3998467"/>
                <a:ext cx="0" cy="322416"/>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Straight Connector 178"/>
              <p:cNvCxnSpPr/>
              <p:nvPr/>
            </p:nvCxnSpPr>
            <p:spPr bwMode="auto">
              <a:xfrm>
                <a:off x="11346531" y="3998467"/>
                <a:ext cx="24207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Straight Connector 179"/>
              <p:cNvCxnSpPr/>
              <p:nvPr/>
            </p:nvCxnSpPr>
            <p:spPr bwMode="auto">
              <a:xfrm>
                <a:off x="11346531" y="3995711"/>
                <a:ext cx="0" cy="322416"/>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1" name="Straight Connector 180"/>
            <p:cNvCxnSpPr/>
            <p:nvPr/>
          </p:nvCxnSpPr>
          <p:spPr bwMode="auto">
            <a:xfrm>
              <a:off x="6183517" y="4320883"/>
              <a:ext cx="283913"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 name="Group 22"/>
          <p:cNvGrpSpPr/>
          <p:nvPr/>
        </p:nvGrpSpPr>
        <p:grpSpPr>
          <a:xfrm>
            <a:off x="6276620" y="2646176"/>
            <a:ext cx="5280042" cy="579505"/>
            <a:chOff x="6484780" y="2791526"/>
            <a:chExt cx="5280042" cy="579505"/>
          </a:xfrm>
        </p:grpSpPr>
        <p:sp>
          <p:nvSpPr>
            <p:cNvPr id="14" name="Freeform 13"/>
            <p:cNvSpPr/>
            <p:nvPr/>
          </p:nvSpPr>
          <p:spPr bwMode="auto">
            <a:xfrm rot="21540000">
              <a:off x="11190816" y="2858928"/>
              <a:ext cx="574006" cy="482651"/>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 name="connsiteX0" fmla="*/ 0 w 1723353"/>
                <a:gd name="connsiteY0" fmla="*/ 539223 h 1079006"/>
                <a:gd name="connsiteX1" fmla="*/ 231006 w 1723353"/>
                <a:gd name="connsiteY1" fmla="*/ 134962 h 1079006"/>
                <a:gd name="connsiteX2" fmla="*/ 529389 w 1723353"/>
                <a:gd name="connsiteY2" fmla="*/ 208 h 1079006"/>
                <a:gd name="connsiteX3" fmla="*/ 721894 w 1723353"/>
                <a:gd name="connsiteY3" fmla="*/ 115711 h 1079006"/>
                <a:gd name="connsiteX4" fmla="*/ 866273 w 1723353"/>
                <a:gd name="connsiteY4" fmla="*/ 510347 h 1079006"/>
                <a:gd name="connsiteX5" fmla="*/ 1010652 w 1723353"/>
                <a:gd name="connsiteY5" fmla="*/ 847231 h 1079006"/>
                <a:gd name="connsiteX6" fmla="*/ 1251284 w 1723353"/>
                <a:gd name="connsiteY6" fmla="*/ 1078238 h 1079006"/>
                <a:gd name="connsiteX7" fmla="*/ 1588168 w 1723353"/>
                <a:gd name="connsiteY7" fmla="*/ 914608 h 1079006"/>
                <a:gd name="connsiteX8" fmla="*/ 1720736 w 1723353"/>
                <a:gd name="connsiteY8" fmla="*/ 716478 h 1079006"/>
                <a:gd name="connsiteX9" fmla="*/ 1689887 w 1723353"/>
                <a:gd name="connsiteY9" fmla="*/ 789093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3353"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703783" y="737397"/>
                    <a:pt x="1720736" y="716478"/>
                  </a:cubicBezTo>
                  <a:cubicBezTo>
                    <a:pt x="1737689" y="695559"/>
                    <a:pt x="1665824" y="858876"/>
                    <a:pt x="1689887" y="789093"/>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grpSp>
          <p:nvGrpSpPr>
            <p:cNvPr id="232" name="Group 231"/>
            <p:cNvGrpSpPr/>
            <p:nvPr/>
          </p:nvGrpSpPr>
          <p:grpSpPr>
            <a:xfrm rot="21540000">
              <a:off x="6484780" y="2791526"/>
              <a:ext cx="4707274" cy="579505"/>
              <a:chOff x="3329821" y="1286661"/>
              <a:chExt cx="5609238" cy="777997"/>
            </a:xfrm>
          </p:grpSpPr>
          <p:grpSp>
            <p:nvGrpSpPr>
              <p:cNvPr id="233" name="Group 232"/>
              <p:cNvGrpSpPr/>
              <p:nvPr/>
            </p:nvGrpSpPr>
            <p:grpSpPr>
              <a:xfrm>
                <a:off x="3329821" y="1286661"/>
                <a:ext cx="2804640" cy="701538"/>
                <a:chOff x="3329821" y="1286661"/>
                <a:chExt cx="2804640" cy="701538"/>
              </a:xfrm>
            </p:grpSpPr>
            <p:grpSp>
              <p:nvGrpSpPr>
                <p:cNvPr id="241" name="Group 240"/>
                <p:cNvGrpSpPr/>
                <p:nvPr/>
              </p:nvGrpSpPr>
              <p:grpSpPr>
                <a:xfrm>
                  <a:off x="3329821" y="1286661"/>
                  <a:ext cx="1402320" cy="665415"/>
                  <a:chOff x="3329821" y="1286661"/>
                  <a:chExt cx="1402320" cy="665415"/>
                </a:xfrm>
              </p:grpSpPr>
              <p:sp>
                <p:nvSpPr>
                  <p:cNvPr id="245" name="Freeform 244"/>
                  <p:cNvSpPr/>
                  <p:nvPr/>
                </p:nvSpPr>
                <p:spPr bwMode="auto">
                  <a:xfrm>
                    <a:off x="3329821" y="1286661"/>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sp>
                <p:nvSpPr>
                  <p:cNvPr id="246" name="Freeform 245"/>
                  <p:cNvSpPr/>
                  <p:nvPr/>
                </p:nvSpPr>
                <p:spPr bwMode="auto">
                  <a:xfrm>
                    <a:off x="4030981" y="1304107"/>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grpSp>
            <p:grpSp>
              <p:nvGrpSpPr>
                <p:cNvPr id="242" name="Group 241"/>
                <p:cNvGrpSpPr/>
                <p:nvPr/>
              </p:nvGrpSpPr>
              <p:grpSpPr>
                <a:xfrm>
                  <a:off x="4732141" y="1322784"/>
                  <a:ext cx="1402320" cy="665415"/>
                  <a:chOff x="3329821" y="1286661"/>
                  <a:chExt cx="1402320" cy="665415"/>
                </a:xfrm>
              </p:grpSpPr>
              <p:sp>
                <p:nvSpPr>
                  <p:cNvPr id="243" name="Freeform 242"/>
                  <p:cNvSpPr/>
                  <p:nvPr/>
                </p:nvSpPr>
                <p:spPr bwMode="auto">
                  <a:xfrm>
                    <a:off x="3329821" y="1286661"/>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sp>
                <p:nvSpPr>
                  <p:cNvPr id="244" name="Freeform 243"/>
                  <p:cNvSpPr/>
                  <p:nvPr/>
                </p:nvSpPr>
                <p:spPr bwMode="auto">
                  <a:xfrm>
                    <a:off x="4030981" y="1304107"/>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grpSp>
          </p:grpSp>
          <p:grpSp>
            <p:nvGrpSpPr>
              <p:cNvPr id="234" name="Group 233"/>
              <p:cNvGrpSpPr/>
              <p:nvPr/>
            </p:nvGrpSpPr>
            <p:grpSpPr>
              <a:xfrm>
                <a:off x="6134419" y="1363120"/>
                <a:ext cx="2804640" cy="701538"/>
                <a:chOff x="3329821" y="1286661"/>
                <a:chExt cx="2804640" cy="701538"/>
              </a:xfrm>
            </p:grpSpPr>
            <p:grpSp>
              <p:nvGrpSpPr>
                <p:cNvPr id="235" name="Group 234"/>
                <p:cNvGrpSpPr/>
                <p:nvPr/>
              </p:nvGrpSpPr>
              <p:grpSpPr>
                <a:xfrm>
                  <a:off x="3329821" y="1286661"/>
                  <a:ext cx="1402320" cy="665415"/>
                  <a:chOff x="3329821" y="1286661"/>
                  <a:chExt cx="1402320" cy="665415"/>
                </a:xfrm>
              </p:grpSpPr>
              <p:sp>
                <p:nvSpPr>
                  <p:cNvPr id="239" name="Freeform 238"/>
                  <p:cNvSpPr/>
                  <p:nvPr/>
                </p:nvSpPr>
                <p:spPr bwMode="auto">
                  <a:xfrm>
                    <a:off x="3329821" y="1286661"/>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sp>
                <p:nvSpPr>
                  <p:cNvPr id="240" name="Freeform 239"/>
                  <p:cNvSpPr/>
                  <p:nvPr/>
                </p:nvSpPr>
                <p:spPr bwMode="auto">
                  <a:xfrm>
                    <a:off x="4030981" y="1304107"/>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grpSp>
            <p:grpSp>
              <p:nvGrpSpPr>
                <p:cNvPr id="236" name="Group 235"/>
                <p:cNvGrpSpPr/>
                <p:nvPr/>
              </p:nvGrpSpPr>
              <p:grpSpPr>
                <a:xfrm>
                  <a:off x="4732141" y="1322784"/>
                  <a:ext cx="1402320" cy="665415"/>
                  <a:chOff x="3329821" y="1286661"/>
                  <a:chExt cx="1402320" cy="665415"/>
                </a:xfrm>
              </p:grpSpPr>
              <p:sp>
                <p:nvSpPr>
                  <p:cNvPr id="237" name="Freeform 236"/>
                  <p:cNvSpPr/>
                  <p:nvPr/>
                </p:nvSpPr>
                <p:spPr bwMode="auto">
                  <a:xfrm>
                    <a:off x="3329821" y="1286661"/>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sp>
                <p:nvSpPr>
                  <p:cNvPr id="238" name="Freeform 237"/>
                  <p:cNvSpPr/>
                  <p:nvPr/>
                </p:nvSpPr>
                <p:spPr bwMode="auto">
                  <a:xfrm>
                    <a:off x="4030981" y="1304107"/>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grpSp>
          </p:grpSp>
        </p:grpSp>
      </p:grpSp>
    </p:spTree>
    <p:extLst>
      <p:ext uri="{BB962C8B-B14F-4D97-AF65-F5344CB8AC3E}">
        <p14:creationId xmlns:p14="http://schemas.microsoft.com/office/powerpoint/2010/main" val="306245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161" grpId="0"/>
      <p:bldP spid="162" grpId="0"/>
      <p:bldP spid="4" grpId="0"/>
      <p:bldP spid="58" grpId="0"/>
      <p:bldP spid="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Freeform 229"/>
          <p:cNvSpPr/>
          <p:nvPr/>
        </p:nvSpPr>
        <p:spPr bwMode="auto">
          <a:xfrm>
            <a:off x="6201861" y="2664209"/>
            <a:ext cx="4848224" cy="528610"/>
          </a:xfrm>
          <a:custGeom>
            <a:avLst/>
            <a:gdLst>
              <a:gd name="connsiteX0" fmla="*/ 0 w 4748212"/>
              <a:gd name="connsiteY0" fmla="*/ 230276 h 520692"/>
              <a:gd name="connsiteX1" fmla="*/ 61912 w 4748212"/>
              <a:gd name="connsiteY1" fmla="*/ 96926 h 520692"/>
              <a:gd name="connsiteX2" fmla="*/ 114300 w 4748212"/>
              <a:gd name="connsiteY2" fmla="*/ 15964 h 520692"/>
              <a:gd name="connsiteX3" fmla="*/ 180975 w 4748212"/>
              <a:gd name="connsiteY3" fmla="*/ 6439 h 520692"/>
              <a:gd name="connsiteX4" fmla="*/ 247650 w 4748212"/>
              <a:gd name="connsiteY4" fmla="*/ 63589 h 520692"/>
              <a:gd name="connsiteX5" fmla="*/ 280987 w 4748212"/>
              <a:gd name="connsiteY5" fmla="*/ 273139 h 520692"/>
              <a:gd name="connsiteX6" fmla="*/ 376237 w 4748212"/>
              <a:gd name="connsiteY6" fmla="*/ 482689 h 520692"/>
              <a:gd name="connsiteX7" fmla="*/ 523875 w 4748212"/>
              <a:gd name="connsiteY7" fmla="*/ 387439 h 520692"/>
              <a:gd name="connsiteX8" fmla="*/ 695325 w 4748212"/>
              <a:gd name="connsiteY8" fmla="*/ 163601 h 520692"/>
              <a:gd name="connsiteX9" fmla="*/ 804862 w 4748212"/>
              <a:gd name="connsiteY9" fmla="*/ 54064 h 520692"/>
              <a:gd name="connsiteX10" fmla="*/ 928687 w 4748212"/>
              <a:gd name="connsiteY10" fmla="*/ 11201 h 520692"/>
              <a:gd name="connsiteX11" fmla="*/ 990600 w 4748212"/>
              <a:gd name="connsiteY11" fmla="*/ 196939 h 520692"/>
              <a:gd name="connsiteX12" fmla="*/ 1033462 w 4748212"/>
              <a:gd name="connsiteY12" fmla="*/ 411251 h 520692"/>
              <a:gd name="connsiteX13" fmla="*/ 1138237 w 4748212"/>
              <a:gd name="connsiteY13" fmla="*/ 458876 h 520692"/>
              <a:gd name="connsiteX14" fmla="*/ 1200150 w 4748212"/>
              <a:gd name="connsiteY14" fmla="*/ 387439 h 520692"/>
              <a:gd name="connsiteX15" fmla="*/ 1290637 w 4748212"/>
              <a:gd name="connsiteY15" fmla="*/ 125501 h 520692"/>
              <a:gd name="connsiteX16" fmla="*/ 1338262 w 4748212"/>
              <a:gd name="connsiteY16" fmla="*/ 54064 h 520692"/>
              <a:gd name="connsiteX17" fmla="*/ 1428750 w 4748212"/>
              <a:gd name="connsiteY17" fmla="*/ 25489 h 520692"/>
              <a:gd name="connsiteX18" fmla="*/ 1509712 w 4748212"/>
              <a:gd name="connsiteY18" fmla="*/ 135026 h 520692"/>
              <a:gd name="connsiteX19" fmla="*/ 1562100 w 4748212"/>
              <a:gd name="connsiteY19" fmla="*/ 392201 h 520692"/>
              <a:gd name="connsiteX20" fmla="*/ 1638300 w 4748212"/>
              <a:gd name="connsiteY20" fmla="*/ 492214 h 520692"/>
              <a:gd name="connsiteX21" fmla="*/ 1771650 w 4748212"/>
              <a:gd name="connsiteY21" fmla="*/ 392201 h 520692"/>
              <a:gd name="connsiteX22" fmla="*/ 1838325 w 4748212"/>
              <a:gd name="connsiteY22" fmla="*/ 177889 h 520692"/>
              <a:gd name="connsiteX23" fmla="*/ 1909762 w 4748212"/>
              <a:gd name="connsiteY23" fmla="*/ 39776 h 520692"/>
              <a:gd name="connsiteX24" fmla="*/ 1990725 w 4748212"/>
              <a:gd name="connsiteY24" fmla="*/ 39776 h 520692"/>
              <a:gd name="connsiteX25" fmla="*/ 2095500 w 4748212"/>
              <a:gd name="connsiteY25" fmla="*/ 392201 h 520692"/>
              <a:gd name="connsiteX26" fmla="*/ 2190750 w 4748212"/>
              <a:gd name="connsiteY26" fmla="*/ 487451 h 520692"/>
              <a:gd name="connsiteX27" fmla="*/ 2343150 w 4748212"/>
              <a:gd name="connsiteY27" fmla="*/ 392201 h 520692"/>
              <a:gd name="connsiteX28" fmla="*/ 2390775 w 4748212"/>
              <a:gd name="connsiteY28" fmla="*/ 220751 h 520692"/>
              <a:gd name="connsiteX29" fmla="*/ 2471737 w 4748212"/>
              <a:gd name="connsiteY29" fmla="*/ 39776 h 520692"/>
              <a:gd name="connsiteX30" fmla="*/ 2566987 w 4748212"/>
              <a:gd name="connsiteY30" fmla="*/ 35014 h 520692"/>
              <a:gd name="connsiteX31" fmla="*/ 2662237 w 4748212"/>
              <a:gd name="connsiteY31" fmla="*/ 268376 h 520692"/>
              <a:gd name="connsiteX32" fmla="*/ 2767012 w 4748212"/>
              <a:gd name="connsiteY32" fmla="*/ 487451 h 520692"/>
              <a:gd name="connsiteX33" fmla="*/ 2862262 w 4748212"/>
              <a:gd name="connsiteY33" fmla="*/ 501739 h 520692"/>
              <a:gd name="connsiteX34" fmla="*/ 2995612 w 4748212"/>
              <a:gd name="connsiteY34" fmla="*/ 311239 h 520692"/>
              <a:gd name="connsiteX35" fmla="*/ 3076575 w 4748212"/>
              <a:gd name="connsiteY35" fmla="*/ 25489 h 520692"/>
              <a:gd name="connsiteX36" fmla="*/ 3205162 w 4748212"/>
              <a:gd name="connsiteY36" fmla="*/ 39776 h 520692"/>
              <a:gd name="connsiteX37" fmla="*/ 3248025 w 4748212"/>
              <a:gd name="connsiteY37" fmla="*/ 254089 h 520692"/>
              <a:gd name="connsiteX38" fmla="*/ 3295650 w 4748212"/>
              <a:gd name="connsiteY38" fmla="*/ 416014 h 520692"/>
              <a:gd name="connsiteX39" fmla="*/ 3348037 w 4748212"/>
              <a:gd name="connsiteY39" fmla="*/ 496976 h 520692"/>
              <a:gd name="connsiteX40" fmla="*/ 3424237 w 4748212"/>
              <a:gd name="connsiteY40" fmla="*/ 492214 h 520692"/>
              <a:gd name="connsiteX41" fmla="*/ 3524250 w 4748212"/>
              <a:gd name="connsiteY41" fmla="*/ 373151 h 520692"/>
              <a:gd name="connsiteX42" fmla="*/ 3614737 w 4748212"/>
              <a:gd name="connsiteY42" fmla="*/ 58826 h 520692"/>
              <a:gd name="connsiteX43" fmla="*/ 3743325 w 4748212"/>
              <a:gd name="connsiteY43" fmla="*/ 49301 h 520692"/>
              <a:gd name="connsiteX44" fmla="*/ 3867150 w 4748212"/>
              <a:gd name="connsiteY44" fmla="*/ 420776 h 520692"/>
              <a:gd name="connsiteX45" fmla="*/ 3971925 w 4748212"/>
              <a:gd name="connsiteY45" fmla="*/ 482689 h 520692"/>
              <a:gd name="connsiteX46" fmla="*/ 4076700 w 4748212"/>
              <a:gd name="connsiteY46" fmla="*/ 420776 h 520692"/>
              <a:gd name="connsiteX47" fmla="*/ 4152900 w 4748212"/>
              <a:gd name="connsiteY47" fmla="*/ 139789 h 520692"/>
              <a:gd name="connsiteX48" fmla="*/ 4167187 w 4748212"/>
              <a:gd name="connsiteY48" fmla="*/ 58826 h 520692"/>
              <a:gd name="connsiteX49" fmla="*/ 4191000 w 4748212"/>
              <a:gd name="connsiteY49" fmla="*/ 25489 h 520692"/>
              <a:gd name="connsiteX50" fmla="*/ 4271962 w 4748212"/>
              <a:gd name="connsiteY50" fmla="*/ 20726 h 520692"/>
              <a:gd name="connsiteX51" fmla="*/ 4433887 w 4748212"/>
              <a:gd name="connsiteY51" fmla="*/ 96926 h 520692"/>
              <a:gd name="connsiteX52" fmla="*/ 4529137 w 4748212"/>
              <a:gd name="connsiteY52" fmla="*/ 420776 h 520692"/>
              <a:gd name="connsiteX53" fmla="*/ 4581525 w 4748212"/>
              <a:gd name="connsiteY53" fmla="*/ 506501 h 520692"/>
              <a:gd name="connsiteX54" fmla="*/ 4681537 w 4748212"/>
              <a:gd name="connsiteY54" fmla="*/ 454114 h 520692"/>
              <a:gd name="connsiteX55" fmla="*/ 4748212 w 4748212"/>
              <a:gd name="connsiteY55" fmla="*/ 287426 h 520692"/>
              <a:gd name="connsiteX0" fmla="*/ 0 w 4748212"/>
              <a:gd name="connsiteY0" fmla="*/ 230276 h 520692"/>
              <a:gd name="connsiteX1" fmla="*/ 61912 w 4748212"/>
              <a:gd name="connsiteY1" fmla="*/ 96926 h 520692"/>
              <a:gd name="connsiteX2" fmla="*/ 114300 w 4748212"/>
              <a:gd name="connsiteY2" fmla="*/ 15964 h 520692"/>
              <a:gd name="connsiteX3" fmla="*/ 180975 w 4748212"/>
              <a:gd name="connsiteY3" fmla="*/ 6439 h 520692"/>
              <a:gd name="connsiteX4" fmla="*/ 247650 w 4748212"/>
              <a:gd name="connsiteY4" fmla="*/ 63589 h 520692"/>
              <a:gd name="connsiteX5" fmla="*/ 280987 w 4748212"/>
              <a:gd name="connsiteY5" fmla="*/ 273139 h 520692"/>
              <a:gd name="connsiteX6" fmla="*/ 376237 w 4748212"/>
              <a:gd name="connsiteY6" fmla="*/ 482689 h 520692"/>
              <a:gd name="connsiteX7" fmla="*/ 523875 w 4748212"/>
              <a:gd name="connsiteY7" fmla="*/ 387439 h 520692"/>
              <a:gd name="connsiteX8" fmla="*/ 685800 w 4748212"/>
              <a:gd name="connsiteY8" fmla="*/ 120738 h 520692"/>
              <a:gd name="connsiteX9" fmla="*/ 804862 w 4748212"/>
              <a:gd name="connsiteY9" fmla="*/ 54064 h 520692"/>
              <a:gd name="connsiteX10" fmla="*/ 928687 w 4748212"/>
              <a:gd name="connsiteY10" fmla="*/ 11201 h 520692"/>
              <a:gd name="connsiteX11" fmla="*/ 990600 w 4748212"/>
              <a:gd name="connsiteY11" fmla="*/ 196939 h 520692"/>
              <a:gd name="connsiteX12" fmla="*/ 1033462 w 4748212"/>
              <a:gd name="connsiteY12" fmla="*/ 411251 h 520692"/>
              <a:gd name="connsiteX13" fmla="*/ 1138237 w 4748212"/>
              <a:gd name="connsiteY13" fmla="*/ 458876 h 520692"/>
              <a:gd name="connsiteX14" fmla="*/ 1200150 w 4748212"/>
              <a:gd name="connsiteY14" fmla="*/ 387439 h 520692"/>
              <a:gd name="connsiteX15" fmla="*/ 1290637 w 4748212"/>
              <a:gd name="connsiteY15" fmla="*/ 125501 h 520692"/>
              <a:gd name="connsiteX16" fmla="*/ 1338262 w 4748212"/>
              <a:gd name="connsiteY16" fmla="*/ 54064 h 520692"/>
              <a:gd name="connsiteX17" fmla="*/ 1428750 w 4748212"/>
              <a:gd name="connsiteY17" fmla="*/ 25489 h 520692"/>
              <a:gd name="connsiteX18" fmla="*/ 1509712 w 4748212"/>
              <a:gd name="connsiteY18" fmla="*/ 135026 h 520692"/>
              <a:gd name="connsiteX19" fmla="*/ 1562100 w 4748212"/>
              <a:gd name="connsiteY19" fmla="*/ 392201 h 520692"/>
              <a:gd name="connsiteX20" fmla="*/ 1638300 w 4748212"/>
              <a:gd name="connsiteY20" fmla="*/ 492214 h 520692"/>
              <a:gd name="connsiteX21" fmla="*/ 1771650 w 4748212"/>
              <a:gd name="connsiteY21" fmla="*/ 392201 h 520692"/>
              <a:gd name="connsiteX22" fmla="*/ 1838325 w 4748212"/>
              <a:gd name="connsiteY22" fmla="*/ 177889 h 520692"/>
              <a:gd name="connsiteX23" fmla="*/ 1909762 w 4748212"/>
              <a:gd name="connsiteY23" fmla="*/ 39776 h 520692"/>
              <a:gd name="connsiteX24" fmla="*/ 1990725 w 4748212"/>
              <a:gd name="connsiteY24" fmla="*/ 39776 h 520692"/>
              <a:gd name="connsiteX25" fmla="*/ 2095500 w 4748212"/>
              <a:gd name="connsiteY25" fmla="*/ 392201 h 520692"/>
              <a:gd name="connsiteX26" fmla="*/ 2190750 w 4748212"/>
              <a:gd name="connsiteY26" fmla="*/ 487451 h 520692"/>
              <a:gd name="connsiteX27" fmla="*/ 2343150 w 4748212"/>
              <a:gd name="connsiteY27" fmla="*/ 392201 h 520692"/>
              <a:gd name="connsiteX28" fmla="*/ 2390775 w 4748212"/>
              <a:gd name="connsiteY28" fmla="*/ 220751 h 520692"/>
              <a:gd name="connsiteX29" fmla="*/ 2471737 w 4748212"/>
              <a:gd name="connsiteY29" fmla="*/ 39776 h 520692"/>
              <a:gd name="connsiteX30" fmla="*/ 2566987 w 4748212"/>
              <a:gd name="connsiteY30" fmla="*/ 35014 h 520692"/>
              <a:gd name="connsiteX31" fmla="*/ 2662237 w 4748212"/>
              <a:gd name="connsiteY31" fmla="*/ 268376 h 520692"/>
              <a:gd name="connsiteX32" fmla="*/ 2767012 w 4748212"/>
              <a:gd name="connsiteY32" fmla="*/ 487451 h 520692"/>
              <a:gd name="connsiteX33" fmla="*/ 2862262 w 4748212"/>
              <a:gd name="connsiteY33" fmla="*/ 501739 h 520692"/>
              <a:gd name="connsiteX34" fmla="*/ 2995612 w 4748212"/>
              <a:gd name="connsiteY34" fmla="*/ 311239 h 520692"/>
              <a:gd name="connsiteX35" fmla="*/ 3076575 w 4748212"/>
              <a:gd name="connsiteY35" fmla="*/ 25489 h 520692"/>
              <a:gd name="connsiteX36" fmla="*/ 3205162 w 4748212"/>
              <a:gd name="connsiteY36" fmla="*/ 39776 h 520692"/>
              <a:gd name="connsiteX37" fmla="*/ 3248025 w 4748212"/>
              <a:gd name="connsiteY37" fmla="*/ 254089 h 520692"/>
              <a:gd name="connsiteX38" fmla="*/ 3295650 w 4748212"/>
              <a:gd name="connsiteY38" fmla="*/ 416014 h 520692"/>
              <a:gd name="connsiteX39" fmla="*/ 3348037 w 4748212"/>
              <a:gd name="connsiteY39" fmla="*/ 496976 h 520692"/>
              <a:gd name="connsiteX40" fmla="*/ 3424237 w 4748212"/>
              <a:gd name="connsiteY40" fmla="*/ 492214 h 520692"/>
              <a:gd name="connsiteX41" fmla="*/ 3524250 w 4748212"/>
              <a:gd name="connsiteY41" fmla="*/ 373151 h 520692"/>
              <a:gd name="connsiteX42" fmla="*/ 3614737 w 4748212"/>
              <a:gd name="connsiteY42" fmla="*/ 58826 h 520692"/>
              <a:gd name="connsiteX43" fmla="*/ 3743325 w 4748212"/>
              <a:gd name="connsiteY43" fmla="*/ 49301 h 520692"/>
              <a:gd name="connsiteX44" fmla="*/ 3867150 w 4748212"/>
              <a:gd name="connsiteY44" fmla="*/ 420776 h 520692"/>
              <a:gd name="connsiteX45" fmla="*/ 3971925 w 4748212"/>
              <a:gd name="connsiteY45" fmla="*/ 482689 h 520692"/>
              <a:gd name="connsiteX46" fmla="*/ 4076700 w 4748212"/>
              <a:gd name="connsiteY46" fmla="*/ 420776 h 520692"/>
              <a:gd name="connsiteX47" fmla="*/ 4152900 w 4748212"/>
              <a:gd name="connsiteY47" fmla="*/ 139789 h 520692"/>
              <a:gd name="connsiteX48" fmla="*/ 4167187 w 4748212"/>
              <a:gd name="connsiteY48" fmla="*/ 58826 h 520692"/>
              <a:gd name="connsiteX49" fmla="*/ 4191000 w 4748212"/>
              <a:gd name="connsiteY49" fmla="*/ 25489 h 520692"/>
              <a:gd name="connsiteX50" fmla="*/ 4271962 w 4748212"/>
              <a:gd name="connsiteY50" fmla="*/ 20726 h 520692"/>
              <a:gd name="connsiteX51" fmla="*/ 4433887 w 4748212"/>
              <a:gd name="connsiteY51" fmla="*/ 96926 h 520692"/>
              <a:gd name="connsiteX52" fmla="*/ 4529137 w 4748212"/>
              <a:gd name="connsiteY52" fmla="*/ 420776 h 520692"/>
              <a:gd name="connsiteX53" fmla="*/ 4581525 w 4748212"/>
              <a:gd name="connsiteY53" fmla="*/ 506501 h 520692"/>
              <a:gd name="connsiteX54" fmla="*/ 4681537 w 4748212"/>
              <a:gd name="connsiteY54" fmla="*/ 454114 h 520692"/>
              <a:gd name="connsiteX55" fmla="*/ 4748212 w 4748212"/>
              <a:gd name="connsiteY55" fmla="*/ 287426 h 520692"/>
              <a:gd name="connsiteX0" fmla="*/ 0 w 4748212"/>
              <a:gd name="connsiteY0" fmla="*/ 232129 h 522545"/>
              <a:gd name="connsiteX1" fmla="*/ 61912 w 4748212"/>
              <a:gd name="connsiteY1" fmla="*/ 98779 h 522545"/>
              <a:gd name="connsiteX2" fmla="*/ 114300 w 4748212"/>
              <a:gd name="connsiteY2" fmla="*/ 17817 h 522545"/>
              <a:gd name="connsiteX3" fmla="*/ 180975 w 4748212"/>
              <a:gd name="connsiteY3" fmla="*/ 8292 h 522545"/>
              <a:gd name="connsiteX4" fmla="*/ 247650 w 4748212"/>
              <a:gd name="connsiteY4" fmla="*/ 65442 h 522545"/>
              <a:gd name="connsiteX5" fmla="*/ 280987 w 4748212"/>
              <a:gd name="connsiteY5" fmla="*/ 274992 h 522545"/>
              <a:gd name="connsiteX6" fmla="*/ 376237 w 4748212"/>
              <a:gd name="connsiteY6" fmla="*/ 484542 h 522545"/>
              <a:gd name="connsiteX7" fmla="*/ 523875 w 4748212"/>
              <a:gd name="connsiteY7" fmla="*/ 389292 h 522545"/>
              <a:gd name="connsiteX8" fmla="*/ 685800 w 4748212"/>
              <a:gd name="connsiteY8" fmla="*/ 122591 h 522545"/>
              <a:gd name="connsiteX9" fmla="*/ 790574 w 4748212"/>
              <a:gd name="connsiteY9" fmla="*/ 27342 h 522545"/>
              <a:gd name="connsiteX10" fmla="*/ 928687 w 4748212"/>
              <a:gd name="connsiteY10" fmla="*/ 13054 h 522545"/>
              <a:gd name="connsiteX11" fmla="*/ 990600 w 4748212"/>
              <a:gd name="connsiteY11" fmla="*/ 198792 h 522545"/>
              <a:gd name="connsiteX12" fmla="*/ 1033462 w 4748212"/>
              <a:gd name="connsiteY12" fmla="*/ 413104 h 522545"/>
              <a:gd name="connsiteX13" fmla="*/ 1138237 w 4748212"/>
              <a:gd name="connsiteY13" fmla="*/ 460729 h 522545"/>
              <a:gd name="connsiteX14" fmla="*/ 1200150 w 4748212"/>
              <a:gd name="connsiteY14" fmla="*/ 389292 h 522545"/>
              <a:gd name="connsiteX15" fmla="*/ 1290637 w 4748212"/>
              <a:gd name="connsiteY15" fmla="*/ 127354 h 522545"/>
              <a:gd name="connsiteX16" fmla="*/ 1338262 w 4748212"/>
              <a:gd name="connsiteY16" fmla="*/ 55917 h 522545"/>
              <a:gd name="connsiteX17" fmla="*/ 1428750 w 4748212"/>
              <a:gd name="connsiteY17" fmla="*/ 27342 h 522545"/>
              <a:gd name="connsiteX18" fmla="*/ 1509712 w 4748212"/>
              <a:gd name="connsiteY18" fmla="*/ 136879 h 522545"/>
              <a:gd name="connsiteX19" fmla="*/ 1562100 w 4748212"/>
              <a:gd name="connsiteY19" fmla="*/ 394054 h 522545"/>
              <a:gd name="connsiteX20" fmla="*/ 1638300 w 4748212"/>
              <a:gd name="connsiteY20" fmla="*/ 494067 h 522545"/>
              <a:gd name="connsiteX21" fmla="*/ 1771650 w 4748212"/>
              <a:gd name="connsiteY21" fmla="*/ 394054 h 522545"/>
              <a:gd name="connsiteX22" fmla="*/ 1838325 w 4748212"/>
              <a:gd name="connsiteY22" fmla="*/ 179742 h 522545"/>
              <a:gd name="connsiteX23" fmla="*/ 1909762 w 4748212"/>
              <a:gd name="connsiteY23" fmla="*/ 41629 h 522545"/>
              <a:gd name="connsiteX24" fmla="*/ 1990725 w 4748212"/>
              <a:gd name="connsiteY24" fmla="*/ 41629 h 522545"/>
              <a:gd name="connsiteX25" fmla="*/ 2095500 w 4748212"/>
              <a:gd name="connsiteY25" fmla="*/ 394054 h 522545"/>
              <a:gd name="connsiteX26" fmla="*/ 2190750 w 4748212"/>
              <a:gd name="connsiteY26" fmla="*/ 489304 h 522545"/>
              <a:gd name="connsiteX27" fmla="*/ 2343150 w 4748212"/>
              <a:gd name="connsiteY27" fmla="*/ 394054 h 522545"/>
              <a:gd name="connsiteX28" fmla="*/ 2390775 w 4748212"/>
              <a:gd name="connsiteY28" fmla="*/ 222604 h 522545"/>
              <a:gd name="connsiteX29" fmla="*/ 2471737 w 4748212"/>
              <a:gd name="connsiteY29" fmla="*/ 41629 h 522545"/>
              <a:gd name="connsiteX30" fmla="*/ 2566987 w 4748212"/>
              <a:gd name="connsiteY30" fmla="*/ 36867 h 522545"/>
              <a:gd name="connsiteX31" fmla="*/ 2662237 w 4748212"/>
              <a:gd name="connsiteY31" fmla="*/ 270229 h 522545"/>
              <a:gd name="connsiteX32" fmla="*/ 2767012 w 4748212"/>
              <a:gd name="connsiteY32" fmla="*/ 489304 h 522545"/>
              <a:gd name="connsiteX33" fmla="*/ 2862262 w 4748212"/>
              <a:gd name="connsiteY33" fmla="*/ 503592 h 522545"/>
              <a:gd name="connsiteX34" fmla="*/ 2995612 w 4748212"/>
              <a:gd name="connsiteY34" fmla="*/ 313092 h 522545"/>
              <a:gd name="connsiteX35" fmla="*/ 3076575 w 4748212"/>
              <a:gd name="connsiteY35" fmla="*/ 27342 h 522545"/>
              <a:gd name="connsiteX36" fmla="*/ 3205162 w 4748212"/>
              <a:gd name="connsiteY36" fmla="*/ 41629 h 522545"/>
              <a:gd name="connsiteX37" fmla="*/ 3248025 w 4748212"/>
              <a:gd name="connsiteY37" fmla="*/ 255942 h 522545"/>
              <a:gd name="connsiteX38" fmla="*/ 3295650 w 4748212"/>
              <a:gd name="connsiteY38" fmla="*/ 417867 h 522545"/>
              <a:gd name="connsiteX39" fmla="*/ 3348037 w 4748212"/>
              <a:gd name="connsiteY39" fmla="*/ 498829 h 522545"/>
              <a:gd name="connsiteX40" fmla="*/ 3424237 w 4748212"/>
              <a:gd name="connsiteY40" fmla="*/ 494067 h 522545"/>
              <a:gd name="connsiteX41" fmla="*/ 3524250 w 4748212"/>
              <a:gd name="connsiteY41" fmla="*/ 375004 h 522545"/>
              <a:gd name="connsiteX42" fmla="*/ 3614737 w 4748212"/>
              <a:gd name="connsiteY42" fmla="*/ 60679 h 522545"/>
              <a:gd name="connsiteX43" fmla="*/ 3743325 w 4748212"/>
              <a:gd name="connsiteY43" fmla="*/ 51154 h 522545"/>
              <a:gd name="connsiteX44" fmla="*/ 3867150 w 4748212"/>
              <a:gd name="connsiteY44" fmla="*/ 422629 h 522545"/>
              <a:gd name="connsiteX45" fmla="*/ 3971925 w 4748212"/>
              <a:gd name="connsiteY45" fmla="*/ 484542 h 522545"/>
              <a:gd name="connsiteX46" fmla="*/ 4076700 w 4748212"/>
              <a:gd name="connsiteY46" fmla="*/ 422629 h 522545"/>
              <a:gd name="connsiteX47" fmla="*/ 4152900 w 4748212"/>
              <a:gd name="connsiteY47" fmla="*/ 141642 h 522545"/>
              <a:gd name="connsiteX48" fmla="*/ 4167187 w 4748212"/>
              <a:gd name="connsiteY48" fmla="*/ 60679 h 522545"/>
              <a:gd name="connsiteX49" fmla="*/ 4191000 w 4748212"/>
              <a:gd name="connsiteY49" fmla="*/ 27342 h 522545"/>
              <a:gd name="connsiteX50" fmla="*/ 4271962 w 4748212"/>
              <a:gd name="connsiteY50" fmla="*/ 22579 h 522545"/>
              <a:gd name="connsiteX51" fmla="*/ 4433887 w 4748212"/>
              <a:gd name="connsiteY51" fmla="*/ 98779 h 522545"/>
              <a:gd name="connsiteX52" fmla="*/ 4529137 w 4748212"/>
              <a:gd name="connsiteY52" fmla="*/ 422629 h 522545"/>
              <a:gd name="connsiteX53" fmla="*/ 4581525 w 4748212"/>
              <a:gd name="connsiteY53" fmla="*/ 508354 h 522545"/>
              <a:gd name="connsiteX54" fmla="*/ 4681537 w 4748212"/>
              <a:gd name="connsiteY54" fmla="*/ 455967 h 522545"/>
              <a:gd name="connsiteX55" fmla="*/ 4748212 w 4748212"/>
              <a:gd name="connsiteY55" fmla="*/ 289279 h 522545"/>
              <a:gd name="connsiteX0" fmla="*/ 0 w 4748212"/>
              <a:gd name="connsiteY0" fmla="*/ 232129 h 522545"/>
              <a:gd name="connsiteX1" fmla="*/ 61912 w 4748212"/>
              <a:gd name="connsiteY1" fmla="*/ 98779 h 522545"/>
              <a:gd name="connsiteX2" fmla="*/ 114300 w 4748212"/>
              <a:gd name="connsiteY2" fmla="*/ 17817 h 522545"/>
              <a:gd name="connsiteX3" fmla="*/ 180975 w 4748212"/>
              <a:gd name="connsiteY3" fmla="*/ 8292 h 522545"/>
              <a:gd name="connsiteX4" fmla="*/ 247650 w 4748212"/>
              <a:gd name="connsiteY4" fmla="*/ 65442 h 522545"/>
              <a:gd name="connsiteX5" fmla="*/ 280987 w 4748212"/>
              <a:gd name="connsiteY5" fmla="*/ 274992 h 522545"/>
              <a:gd name="connsiteX6" fmla="*/ 376237 w 4748212"/>
              <a:gd name="connsiteY6" fmla="*/ 484542 h 522545"/>
              <a:gd name="connsiteX7" fmla="*/ 547688 w 4748212"/>
              <a:gd name="connsiteY7" fmla="*/ 398817 h 522545"/>
              <a:gd name="connsiteX8" fmla="*/ 685800 w 4748212"/>
              <a:gd name="connsiteY8" fmla="*/ 122591 h 522545"/>
              <a:gd name="connsiteX9" fmla="*/ 790574 w 4748212"/>
              <a:gd name="connsiteY9" fmla="*/ 27342 h 522545"/>
              <a:gd name="connsiteX10" fmla="*/ 928687 w 4748212"/>
              <a:gd name="connsiteY10" fmla="*/ 13054 h 522545"/>
              <a:gd name="connsiteX11" fmla="*/ 990600 w 4748212"/>
              <a:gd name="connsiteY11" fmla="*/ 198792 h 522545"/>
              <a:gd name="connsiteX12" fmla="*/ 1033462 w 4748212"/>
              <a:gd name="connsiteY12" fmla="*/ 413104 h 522545"/>
              <a:gd name="connsiteX13" fmla="*/ 1138237 w 4748212"/>
              <a:gd name="connsiteY13" fmla="*/ 460729 h 522545"/>
              <a:gd name="connsiteX14" fmla="*/ 1200150 w 4748212"/>
              <a:gd name="connsiteY14" fmla="*/ 389292 h 522545"/>
              <a:gd name="connsiteX15" fmla="*/ 1290637 w 4748212"/>
              <a:gd name="connsiteY15" fmla="*/ 127354 h 522545"/>
              <a:gd name="connsiteX16" fmla="*/ 1338262 w 4748212"/>
              <a:gd name="connsiteY16" fmla="*/ 55917 h 522545"/>
              <a:gd name="connsiteX17" fmla="*/ 1428750 w 4748212"/>
              <a:gd name="connsiteY17" fmla="*/ 27342 h 522545"/>
              <a:gd name="connsiteX18" fmla="*/ 1509712 w 4748212"/>
              <a:gd name="connsiteY18" fmla="*/ 136879 h 522545"/>
              <a:gd name="connsiteX19" fmla="*/ 1562100 w 4748212"/>
              <a:gd name="connsiteY19" fmla="*/ 394054 h 522545"/>
              <a:gd name="connsiteX20" fmla="*/ 1638300 w 4748212"/>
              <a:gd name="connsiteY20" fmla="*/ 494067 h 522545"/>
              <a:gd name="connsiteX21" fmla="*/ 1771650 w 4748212"/>
              <a:gd name="connsiteY21" fmla="*/ 394054 h 522545"/>
              <a:gd name="connsiteX22" fmla="*/ 1838325 w 4748212"/>
              <a:gd name="connsiteY22" fmla="*/ 179742 h 522545"/>
              <a:gd name="connsiteX23" fmla="*/ 1909762 w 4748212"/>
              <a:gd name="connsiteY23" fmla="*/ 41629 h 522545"/>
              <a:gd name="connsiteX24" fmla="*/ 1990725 w 4748212"/>
              <a:gd name="connsiteY24" fmla="*/ 41629 h 522545"/>
              <a:gd name="connsiteX25" fmla="*/ 2095500 w 4748212"/>
              <a:gd name="connsiteY25" fmla="*/ 394054 h 522545"/>
              <a:gd name="connsiteX26" fmla="*/ 2190750 w 4748212"/>
              <a:gd name="connsiteY26" fmla="*/ 489304 h 522545"/>
              <a:gd name="connsiteX27" fmla="*/ 2343150 w 4748212"/>
              <a:gd name="connsiteY27" fmla="*/ 394054 h 522545"/>
              <a:gd name="connsiteX28" fmla="*/ 2390775 w 4748212"/>
              <a:gd name="connsiteY28" fmla="*/ 222604 h 522545"/>
              <a:gd name="connsiteX29" fmla="*/ 2471737 w 4748212"/>
              <a:gd name="connsiteY29" fmla="*/ 41629 h 522545"/>
              <a:gd name="connsiteX30" fmla="*/ 2566987 w 4748212"/>
              <a:gd name="connsiteY30" fmla="*/ 36867 h 522545"/>
              <a:gd name="connsiteX31" fmla="*/ 2662237 w 4748212"/>
              <a:gd name="connsiteY31" fmla="*/ 270229 h 522545"/>
              <a:gd name="connsiteX32" fmla="*/ 2767012 w 4748212"/>
              <a:gd name="connsiteY32" fmla="*/ 489304 h 522545"/>
              <a:gd name="connsiteX33" fmla="*/ 2862262 w 4748212"/>
              <a:gd name="connsiteY33" fmla="*/ 503592 h 522545"/>
              <a:gd name="connsiteX34" fmla="*/ 2995612 w 4748212"/>
              <a:gd name="connsiteY34" fmla="*/ 313092 h 522545"/>
              <a:gd name="connsiteX35" fmla="*/ 3076575 w 4748212"/>
              <a:gd name="connsiteY35" fmla="*/ 27342 h 522545"/>
              <a:gd name="connsiteX36" fmla="*/ 3205162 w 4748212"/>
              <a:gd name="connsiteY36" fmla="*/ 41629 h 522545"/>
              <a:gd name="connsiteX37" fmla="*/ 3248025 w 4748212"/>
              <a:gd name="connsiteY37" fmla="*/ 255942 h 522545"/>
              <a:gd name="connsiteX38" fmla="*/ 3295650 w 4748212"/>
              <a:gd name="connsiteY38" fmla="*/ 417867 h 522545"/>
              <a:gd name="connsiteX39" fmla="*/ 3348037 w 4748212"/>
              <a:gd name="connsiteY39" fmla="*/ 498829 h 522545"/>
              <a:gd name="connsiteX40" fmla="*/ 3424237 w 4748212"/>
              <a:gd name="connsiteY40" fmla="*/ 494067 h 522545"/>
              <a:gd name="connsiteX41" fmla="*/ 3524250 w 4748212"/>
              <a:gd name="connsiteY41" fmla="*/ 375004 h 522545"/>
              <a:gd name="connsiteX42" fmla="*/ 3614737 w 4748212"/>
              <a:gd name="connsiteY42" fmla="*/ 60679 h 522545"/>
              <a:gd name="connsiteX43" fmla="*/ 3743325 w 4748212"/>
              <a:gd name="connsiteY43" fmla="*/ 51154 h 522545"/>
              <a:gd name="connsiteX44" fmla="*/ 3867150 w 4748212"/>
              <a:gd name="connsiteY44" fmla="*/ 422629 h 522545"/>
              <a:gd name="connsiteX45" fmla="*/ 3971925 w 4748212"/>
              <a:gd name="connsiteY45" fmla="*/ 484542 h 522545"/>
              <a:gd name="connsiteX46" fmla="*/ 4076700 w 4748212"/>
              <a:gd name="connsiteY46" fmla="*/ 422629 h 522545"/>
              <a:gd name="connsiteX47" fmla="*/ 4152900 w 4748212"/>
              <a:gd name="connsiteY47" fmla="*/ 141642 h 522545"/>
              <a:gd name="connsiteX48" fmla="*/ 4167187 w 4748212"/>
              <a:gd name="connsiteY48" fmla="*/ 60679 h 522545"/>
              <a:gd name="connsiteX49" fmla="*/ 4191000 w 4748212"/>
              <a:gd name="connsiteY49" fmla="*/ 27342 h 522545"/>
              <a:gd name="connsiteX50" fmla="*/ 4271962 w 4748212"/>
              <a:gd name="connsiteY50" fmla="*/ 22579 h 522545"/>
              <a:gd name="connsiteX51" fmla="*/ 4433887 w 4748212"/>
              <a:gd name="connsiteY51" fmla="*/ 98779 h 522545"/>
              <a:gd name="connsiteX52" fmla="*/ 4529137 w 4748212"/>
              <a:gd name="connsiteY52" fmla="*/ 422629 h 522545"/>
              <a:gd name="connsiteX53" fmla="*/ 4581525 w 4748212"/>
              <a:gd name="connsiteY53" fmla="*/ 508354 h 522545"/>
              <a:gd name="connsiteX54" fmla="*/ 4681537 w 4748212"/>
              <a:gd name="connsiteY54" fmla="*/ 455967 h 522545"/>
              <a:gd name="connsiteX55" fmla="*/ 4748212 w 4748212"/>
              <a:gd name="connsiteY55" fmla="*/ 289279 h 522545"/>
              <a:gd name="connsiteX0" fmla="*/ 0 w 4748212"/>
              <a:gd name="connsiteY0" fmla="*/ 232129 h 522545"/>
              <a:gd name="connsiteX1" fmla="*/ 61912 w 4748212"/>
              <a:gd name="connsiteY1" fmla="*/ 98779 h 522545"/>
              <a:gd name="connsiteX2" fmla="*/ 114300 w 4748212"/>
              <a:gd name="connsiteY2" fmla="*/ 17817 h 522545"/>
              <a:gd name="connsiteX3" fmla="*/ 180975 w 4748212"/>
              <a:gd name="connsiteY3" fmla="*/ 8292 h 522545"/>
              <a:gd name="connsiteX4" fmla="*/ 247650 w 4748212"/>
              <a:gd name="connsiteY4" fmla="*/ 65442 h 522545"/>
              <a:gd name="connsiteX5" fmla="*/ 280987 w 4748212"/>
              <a:gd name="connsiteY5" fmla="*/ 274992 h 522545"/>
              <a:gd name="connsiteX6" fmla="*/ 376237 w 4748212"/>
              <a:gd name="connsiteY6" fmla="*/ 484542 h 522545"/>
              <a:gd name="connsiteX7" fmla="*/ 547688 w 4748212"/>
              <a:gd name="connsiteY7" fmla="*/ 398817 h 522545"/>
              <a:gd name="connsiteX8" fmla="*/ 685800 w 4748212"/>
              <a:gd name="connsiteY8" fmla="*/ 122591 h 522545"/>
              <a:gd name="connsiteX9" fmla="*/ 790574 w 4748212"/>
              <a:gd name="connsiteY9" fmla="*/ 27342 h 522545"/>
              <a:gd name="connsiteX10" fmla="*/ 928687 w 4748212"/>
              <a:gd name="connsiteY10" fmla="*/ 13054 h 522545"/>
              <a:gd name="connsiteX11" fmla="*/ 990600 w 4748212"/>
              <a:gd name="connsiteY11" fmla="*/ 198792 h 522545"/>
              <a:gd name="connsiteX12" fmla="*/ 1033462 w 4748212"/>
              <a:gd name="connsiteY12" fmla="*/ 413104 h 522545"/>
              <a:gd name="connsiteX13" fmla="*/ 1138237 w 4748212"/>
              <a:gd name="connsiteY13" fmla="*/ 460729 h 522545"/>
              <a:gd name="connsiteX14" fmla="*/ 1200150 w 4748212"/>
              <a:gd name="connsiteY14" fmla="*/ 389292 h 522545"/>
              <a:gd name="connsiteX15" fmla="*/ 1290637 w 4748212"/>
              <a:gd name="connsiteY15" fmla="*/ 127354 h 522545"/>
              <a:gd name="connsiteX16" fmla="*/ 1338262 w 4748212"/>
              <a:gd name="connsiteY16" fmla="*/ 55917 h 522545"/>
              <a:gd name="connsiteX17" fmla="*/ 1428750 w 4748212"/>
              <a:gd name="connsiteY17" fmla="*/ 27342 h 522545"/>
              <a:gd name="connsiteX18" fmla="*/ 1509712 w 4748212"/>
              <a:gd name="connsiteY18" fmla="*/ 136879 h 522545"/>
              <a:gd name="connsiteX19" fmla="*/ 1562100 w 4748212"/>
              <a:gd name="connsiteY19" fmla="*/ 394054 h 522545"/>
              <a:gd name="connsiteX20" fmla="*/ 1638300 w 4748212"/>
              <a:gd name="connsiteY20" fmla="*/ 494067 h 522545"/>
              <a:gd name="connsiteX21" fmla="*/ 1771650 w 4748212"/>
              <a:gd name="connsiteY21" fmla="*/ 394054 h 522545"/>
              <a:gd name="connsiteX22" fmla="*/ 1838325 w 4748212"/>
              <a:gd name="connsiteY22" fmla="*/ 179742 h 522545"/>
              <a:gd name="connsiteX23" fmla="*/ 1909762 w 4748212"/>
              <a:gd name="connsiteY23" fmla="*/ 41629 h 522545"/>
              <a:gd name="connsiteX24" fmla="*/ 1990725 w 4748212"/>
              <a:gd name="connsiteY24" fmla="*/ 41629 h 522545"/>
              <a:gd name="connsiteX25" fmla="*/ 2109787 w 4748212"/>
              <a:gd name="connsiteY25" fmla="*/ 355954 h 522545"/>
              <a:gd name="connsiteX26" fmla="*/ 2190750 w 4748212"/>
              <a:gd name="connsiteY26" fmla="*/ 489304 h 522545"/>
              <a:gd name="connsiteX27" fmla="*/ 2343150 w 4748212"/>
              <a:gd name="connsiteY27" fmla="*/ 394054 h 522545"/>
              <a:gd name="connsiteX28" fmla="*/ 2390775 w 4748212"/>
              <a:gd name="connsiteY28" fmla="*/ 222604 h 522545"/>
              <a:gd name="connsiteX29" fmla="*/ 2471737 w 4748212"/>
              <a:gd name="connsiteY29" fmla="*/ 41629 h 522545"/>
              <a:gd name="connsiteX30" fmla="*/ 2566987 w 4748212"/>
              <a:gd name="connsiteY30" fmla="*/ 36867 h 522545"/>
              <a:gd name="connsiteX31" fmla="*/ 2662237 w 4748212"/>
              <a:gd name="connsiteY31" fmla="*/ 270229 h 522545"/>
              <a:gd name="connsiteX32" fmla="*/ 2767012 w 4748212"/>
              <a:gd name="connsiteY32" fmla="*/ 489304 h 522545"/>
              <a:gd name="connsiteX33" fmla="*/ 2862262 w 4748212"/>
              <a:gd name="connsiteY33" fmla="*/ 503592 h 522545"/>
              <a:gd name="connsiteX34" fmla="*/ 2995612 w 4748212"/>
              <a:gd name="connsiteY34" fmla="*/ 313092 h 522545"/>
              <a:gd name="connsiteX35" fmla="*/ 3076575 w 4748212"/>
              <a:gd name="connsiteY35" fmla="*/ 27342 h 522545"/>
              <a:gd name="connsiteX36" fmla="*/ 3205162 w 4748212"/>
              <a:gd name="connsiteY36" fmla="*/ 41629 h 522545"/>
              <a:gd name="connsiteX37" fmla="*/ 3248025 w 4748212"/>
              <a:gd name="connsiteY37" fmla="*/ 255942 h 522545"/>
              <a:gd name="connsiteX38" fmla="*/ 3295650 w 4748212"/>
              <a:gd name="connsiteY38" fmla="*/ 417867 h 522545"/>
              <a:gd name="connsiteX39" fmla="*/ 3348037 w 4748212"/>
              <a:gd name="connsiteY39" fmla="*/ 498829 h 522545"/>
              <a:gd name="connsiteX40" fmla="*/ 3424237 w 4748212"/>
              <a:gd name="connsiteY40" fmla="*/ 494067 h 522545"/>
              <a:gd name="connsiteX41" fmla="*/ 3524250 w 4748212"/>
              <a:gd name="connsiteY41" fmla="*/ 375004 h 522545"/>
              <a:gd name="connsiteX42" fmla="*/ 3614737 w 4748212"/>
              <a:gd name="connsiteY42" fmla="*/ 60679 h 522545"/>
              <a:gd name="connsiteX43" fmla="*/ 3743325 w 4748212"/>
              <a:gd name="connsiteY43" fmla="*/ 51154 h 522545"/>
              <a:gd name="connsiteX44" fmla="*/ 3867150 w 4748212"/>
              <a:gd name="connsiteY44" fmla="*/ 422629 h 522545"/>
              <a:gd name="connsiteX45" fmla="*/ 3971925 w 4748212"/>
              <a:gd name="connsiteY45" fmla="*/ 484542 h 522545"/>
              <a:gd name="connsiteX46" fmla="*/ 4076700 w 4748212"/>
              <a:gd name="connsiteY46" fmla="*/ 422629 h 522545"/>
              <a:gd name="connsiteX47" fmla="*/ 4152900 w 4748212"/>
              <a:gd name="connsiteY47" fmla="*/ 141642 h 522545"/>
              <a:gd name="connsiteX48" fmla="*/ 4167187 w 4748212"/>
              <a:gd name="connsiteY48" fmla="*/ 60679 h 522545"/>
              <a:gd name="connsiteX49" fmla="*/ 4191000 w 4748212"/>
              <a:gd name="connsiteY49" fmla="*/ 27342 h 522545"/>
              <a:gd name="connsiteX50" fmla="*/ 4271962 w 4748212"/>
              <a:gd name="connsiteY50" fmla="*/ 22579 h 522545"/>
              <a:gd name="connsiteX51" fmla="*/ 4433887 w 4748212"/>
              <a:gd name="connsiteY51" fmla="*/ 98779 h 522545"/>
              <a:gd name="connsiteX52" fmla="*/ 4529137 w 4748212"/>
              <a:gd name="connsiteY52" fmla="*/ 422629 h 522545"/>
              <a:gd name="connsiteX53" fmla="*/ 4581525 w 4748212"/>
              <a:gd name="connsiteY53" fmla="*/ 508354 h 522545"/>
              <a:gd name="connsiteX54" fmla="*/ 4681537 w 4748212"/>
              <a:gd name="connsiteY54" fmla="*/ 455967 h 522545"/>
              <a:gd name="connsiteX55" fmla="*/ 4748212 w 4748212"/>
              <a:gd name="connsiteY55" fmla="*/ 289279 h 522545"/>
              <a:gd name="connsiteX0" fmla="*/ 0 w 4748212"/>
              <a:gd name="connsiteY0" fmla="*/ 232129 h 522545"/>
              <a:gd name="connsiteX1" fmla="*/ 61912 w 4748212"/>
              <a:gd name="connsiteY1" fmla="*/ 98779 h 522545"/>
              <a:gd name="connsiteX2" fmla="*/ 114300 w 4748212"/>
              <a:gd name="connsiteY2" fmla="*/ 17817 h 522545"/>
              <a:gd name="connsiteX3" fmla="*/ 180975 w 4748212"/>
              <a:gd name="connsiteY3" fmla="*/ 8292 h 522545"/>
              <a:gd name="connsiteX4" fmla="*/ 247650 w 4748212"/>
              <a:gd name="connsiteY4" fmla="*/ 65442 h 522545"/>
              <a:gd name="connsiteX5" fmla="*/ 280987 w 4748212"/>
              <a:gd name="connsiteY5" fmla="*/ 274992 h 522545"/>
              <a:gd name="connsiteX6" fmla="*/ 376237 w 4748212"/>
              <a:gd name="connsiteY6" fmla="*/ 484542 h 522545"/>
              <a:gd name="connsiteX7" fmla="*/ 547688 w 4748212"/>
              <a:gd name="connsiteY7" fmla="*/ 398817 h 522545"/>
              <a:gd name="connsiteX8" fmla="*/ 685800 w 4748212"/>
              <a:gd name="connsiteY8" fmla="*/ 122591 h 522545"/>
              <a:gd name="connsiteX9" fmla="*/ 790574 w 4748212"/>
              <a:gd name="connsiteY9" fmla="*/ 27342 h 522545"/>
              <a:gd name="connsiteX10" fmla="*/ 928687 w 4748212"/>
              <a:gd name="connsiteY10" fmla="*/ 13054 h 522545"/>
              <a:gd name="connsiteX11" fmla="*/ 990600 w 4748212"/>
              <a:gd name="connsiteY11" fmla="*/ 198792 h 522545"/>
              <a:gd name="connsiteX12" fmla="*/ 1033462 w 4748212"/>
              <a:gd name="connsiteY12" fmla="*/ 413104 h 522545"/>
              <a:gd name="connsiteX13" fmla="*/ 1138237 w 4748212"/>
              <a:gd name="connsiteY13" fmla="*/ 460729 h 522545"/>
              <a:gd name="connsiteX14" fmla="*/ 1200150 w 4748212"/>
              <a:gd name="connsiteY14" fmla="*/ 389292 h 522545"/>
              <a:gd name="connsiteX15" fmla="*/ 1290637 w 4748212"/>
              <a:gd name="connsiteY15" fmla="*/ 127354 h 522545"/>
              <a:gd name="connsiteX16" fmla="*/ 1338262 w 4748212"/>
              <a:gd name="connsiteY16" fmla="*/ 55917 h 522545"/>
              <a:gd name="connsiteX17" fmla="*/ 1428750 w 4748212"/>
              <a:gd name="connsiteY17" fmla="*/ 27342 h 522545"/>
              <a:gd name="connsiteX18" fmla="*/ 1509712 w 4748212"/>
              <a:gd name="connsiteY18" fmla="*/ 136879 h 522545"/>
              <a:gd name="connsiteX19" fmla="*/ 1562100 w 4748212"/>
              <a:gd name="connsiteY19" fmla="*/ 394054 h 522545"/>
              <a:gd name="connsiteX20" fmla="*/ 1638300 w 4748212"/>
              <a:gd name="connsiteY20" fmla="*/ 494067 h 522545"/>
              <a:gd name="connsiteX21" fmla="*/ 1771650 w 4748212"/>
              <a:gd name="connsiteY21" fmla="*/ 394054 h 522545"/>
              <a:gd name="connsiteX22" fmla="*/ 1838325 w 4748212"/>
              <a:gd name="connsiteY22" fmla="*/ 179742 h 522545"/>
              <a:gd name="connsiteX23" fmla="*/ 1909762 w 4748212"/>
              <a:gd name="connsiteY23" fmla="*/ 41629 h 522545"/>
              <a:gd name="connsiteX24" fmla="*/ 2033588 w 4748212"/>
              <a:gd name="connsiteY24" fmla="*/ 65441 h 522545"/>
              <a:gd name="connsiteX25" fmla="*/ 2109787 w 4748212"/>
              <a:gd name="connsiteY25" fmla="*/ 355954 h 522545"/>
              <a:gd name="connsiteX26" fmla="*/ 2190750 w 4748212"/>
              <a:gd name="connsiteY26" fmla="*/ 489304 h 522545"/>
              <a:gd name="connsiteX27" fmla="*/ 2343150 w 4748212"/>
              <a:gd name="connsiteY27" fmla="*/ 394054 h 522545"/>
              <a:gd name="connsiteX28" fmla="*/ 2390775 w 4748212"/>
              <a:gd name="connsiteY28" fmla="*/ 222604 h 522545"/>
              <a:gd name="connsiteX29" fmla="*/ 2471737 w 4748212"/>
              <a:gd name="connsiteY29" fmla="*/ 41629 h 522545"/>
              <a:gd name="connsiteX30" fmla="*/ 2566987 w 4748212"/>
              <a:gd name="connsiteY30" fmla="*/ 36867 h 522545"/>
              <a:gd name="connsiteX31" fmla="*/ 2662237 w 4748212"/>
              <a:gd name="connsiteY31" fmla="*/ 270229 h 522545"/>
              <a:gd name="connsiteX32" fmla="*/ 2767012 w 4748212"/>
              <a:gd name="connsiteY32" fmla="*/ 489304 h 522545"/>
              <a:gd name="connsiteX33" fmla="*/ 2862262 w 4748212"/>
              <a:gd name="connsiteY33" fmla="*/ 503592 h 522545"/>
              <a:gd name="connsiteX34" fmla="*/ 2995612 w 4748212"/>
              <a:gd name="connsiteY34" fmla="*/ 313092 h 522545"/>
              <a:gd name="connsiteX35" fmla="*/ 3076575 w 4748212"/>
              <a:gd name="connsiteY35" fmla="*/ 27342 h 522545"/>
              <a:gd name="connsiteX36" fmla="*/ 3205162 w 4748212"/>
              <a:gd name="connsiteY36" fmla="*/ 41629 h 522545"/>
              <a:gd name="connsiteX37" fmla="*/ 3248025 w 4748212"/>
              <a:gd name="connsiteY37" fmla="*/ 255942 h 522545"/>
              <a:gd name="connsiteX38" fmla="*/ 3295650 w 4748212"/>
              <a:gd name="connsiteY38" fmla="*/ 417867 h 522545"/>
              <a:gd name="connsiteX39" fmla="*/ 3348037 w 4748212"/>
              <a:gd name="connsiteY39" fmla="*/ 498829 h 522545"/>
              <a:gd name="connsiteX40" fmla="*/ 3424237 w 4748212"/>
              <a:gd name="connsiteY40" fmla="*/ 494067 h 522545"/>
              <a:gd name="connsiteX41" fmla="*/ 3524250 w 4748212"/>
              <a:gd name="connsiteY41" fmla="*/ 375004 h 522545"/>
              <a:gd name="connsiteX42" fmla="*/ 3614737 w 4748212"/>
              <a:gd name="connsiteY42" fmla="*/ 60679 h 522545"/>
              <a:gd name="connsiteX43" fmla="*/ 3743325 w 4748212"/>
              <a:gd name="connsiteY43" fmla="*/ 51154 h 522545"/>
              <a:gd name="connsiteX44" fmla="*/ 3867150 w 4748212"/>
              <a:gd name="connsiteY44" fmla="*/ 422629 h 522545"/>
              <a:gd name="connsiteX45" fmla="*/ 3971925 w 4748212"/>
              <a:gd name="connsiteY45" fmla="*/ 484542 h 522545"/>
              <a:gd name="connsiteX46" fmla="*/ 4076700 w 4748212"/>
              <a:gd name="connsiteY46" fmla="*/ 422629 h 522545"/>
              <a:gd name="connsiteX47" fmla="*/ 4152900 w 4748212"/>
              <a:gd name="connsiteY47" fmla="*/ 141642 h 522545"/>
              <a:gd name="connsiteX48" fmla="*/ 4167187 w 4748212"/>
              <a:gd name="connsiteY48" fmla="*/ 60679 h 522545"/>
              <a:gd name="connsiteX49" fmla="*/ 4191000 w 4748212"/>
              <a:gd name="connsiteY49" fmla="*/ 27342 h 522545"/>
              <a:gd name="connsiteX50" fmla="*/ 4271962 w 4748212"/>
              <a:gd name="connsiteY50" fmla="*/ 22579 h 522545"/>
              <a:gd name="connsiteX51" fmla="*/ 4433887 w 4748212"/>
              <a:gd name="connsiteY51" fmla="*/ 98779 h 522545"/>
              <a:gd name="connsiteX52" fmla="*/ 4529137 w 4748212"/>
              <a:gd name="connsiteY52" fmla="*/ 422629 h 522545"/>
              <a:gd name="connsiteX53" fmla="*/ 4581525 w 4748212"/>
              <a:gd name="connsiteY53" fmla="*/ 508354 h 522545"/>
              <a:gd name="connsiteX54" fmla="*/ 4681537 w 4748212"/>
              <a:gd name="connsiteY54" fmla="*/ 455967 h 522545"/>
              <a:gd name="connsiteX55" fmla="*/ 4748212 w 4748212"/>
              <a:gd name="connsiteY55" fmla="*/ 289279 h 522545"/>
              <a:gd name="connsiteX0" fmla="*/ 0 w 4748212"/>
              <a:gd name="connsiteY0" fmla="*/ 232129 h 522545"/>
              <a:gd name="connsiteX1" fmla="*/ 61912 w 4748212"/>
              <a:gd name="connsiteY1" fmla="*/ 98779 h 522545"/>
              <a:gd name="connsiteX2" fmla="*/ 114300 w 4748212"/>
              <a:gd name="connsiteY2" fmla="*/ 17817 h 522545"/>
              <a:gd name="connsiteX3" fmla="*/ 180975 w 4748212"/>
              <a:gd name="connsiteY3" fmla="*/ 8292 h 522545"/>
              <a:gd name="connsiteX4" fmla="*/ 247650 w 4748212"/>
              <a:gd name="connsiteY4" fmla="*/ 65442 h 522545"/>
              <a:gd name="connsiteX5" fmla="*/ 280987 w 4748212"/>
              <a:gd name="connsiteY5" fmla="*/ 274992 h 522545"/>
              <a:gd name="connsiteX6" fmla="*/ 376237 w 4748212"/>
              <a:gd name="connsiteY6" fmla="*/ 484542 h 522545"/>
              <a:gd name="connsiteX7" fmla="*/ 547688 w 4748212"/>
              <a:gd name="connsiteY7" fmla="*/ 398817 h 522545"/>
              <a:gd name="connsiteX8" fmla="*/ 685800 w 4748212"/>
              <a:gd name="connsiteY8" fmla="*/ 122591 h 522545"/>
              <a:gd name="connsiteX9" fmla="*/ 790574 w 4748212"/>
              <a:gd name="connsiteY9" fmla="*/ 27342 h 522545"/>
              <a:gd name="connsiteX10" fmla="*/ 928687 w 4748212"/>
              <a:gd name="connsiteY10" fmla="*/ 13054 h 522545"/>
              <a:gd name="connsiteX11" fmla="*/ 990600 w 4748212"/>
              <a:gd name="connsiteY11" fmla="*/ 198792 h 522545"/>
              <a:gd name="connsiteX12" fmla="*/ 1033462 w 4748212"/>
              <a:gd name="connsiteY12" fmla="*/ 413104 h 522545"/>
              <a:gd name="connsiteX13" fmla="*/ 1138237 w 4748212"/>
              <a:gd name="connsiteY13" fmla="*/ 460729 h 522545"/>
              <a:gd name="connsiteX14" fmla="*/ 1200150 w 4748212"/>
              <a:gd name="connsiteY14" fmla="*/ 389292 h 522545"/>
              <a:gd name="connsiteX15" fmla="*/ 1290637 w 4748212"/>
              <a:gd name="connsiteY15" fmla="*/ 127354 h 522545"/>
              <a:gd name="connsiteX16" fmla="*/ 1338262 w 4748212"/>
              <a:gd name="connsiteY16" fmla="*/ 55917 h 522545"/>
              <a:gd name="connsiteX17" fmla="*/ 1428750 w 4748212"/>
              <a:gd name="connsiteY17" fmla="*/ 27342 h 522545"/>
              <a:gd name="connsiteX18" fmla="*/ 1509712 w 4748212"/>
              <a:gd name="connsiteY18" fmla="*/ 136879 h 522545"/>
              <a:gd name="connsiteX19" fmla="*/ 1562100 w 4748212"/>
              <a:gd name="connsiteY19" fmla="*/ 394054 h 522545"/>
              <a:gd name="connsiteX20" fmla="*/ 1638300 w 4748212"/>
              <a:gd name="connsiteY20" fmla="*/ 494067 h 522545"/>
              <a:gd name="connsiteX21" fmla="*/ 1771650 w 4748212"/>
              <a:gd name="connsiteY21" fmla="*/ 394054 h 522545"/>
              <a:gd name="connsiteX22" fmla="*/ 1838325 w 4748212"/>
              <a:gd name="connsiteY22" fmla="*/ 179742 h 522545"/>
              <a:gd name="connsiteX23" fmla="*/ 1909762 w 4748212"/>
              <a:gd name="connsiteY23" fmla="*/ 41629 h 522545"/>
              <a:gd name="connsiteX24" fmla="*/ 2033588 w 4748212"/>
              <a:gd name="connsiteY24" fmla="*/ 65441 h 522545"/>
              <a:gd name="connsiteX25" fmla="*/ 2109787 w 4748212"/>
              <a:gd name="connsiteY25" fmla="*/ 355954 h 522545"/>
              <a:gd name="connsiteX26" fmla="*/ 2190750 w 4748212"/>
              <a:gd name="connsiteY26" fmla="*/ 489304 h 522545"/>
              <a:gd name="connsiteX27" fmla="*/ 2343150 w 4748212"/>
              <a:gd name="connsiteY27" fmla="*/ 394054 h 522545"/>
              <a:gd name="connsiteX28" fmla="*/ 2390775 w 4748212"/>
              <a:gd name="connsiteY28" fmla="*/ 222604 h 522545"/>
              <a:gd name="connsiteX29" fmla="*/ 2471737 w 4748212"/>
              <a:gd name="connsiteY29" fmla="*/ 41629 h 522545"/>
              <a:gd name="connsiteX30" fmla="*/ 2566987 w 4748212"/>
              <a:gd name="connsiteY30" fmla="*/ 36867 h 522545"/>
              <a:gd name="connsiteX31" fmla="*/ 2662237 w 4748212"/>
              <a:gd name="connsiteY31" fmla="*/ 270229 h 522545"/>
              <a:gd name="connsiteX32" fmla="*/ 2767012 w 4748212"/>
              <a:gd name="connsiteY32" fmla="*/ 489304 h 522545"/>
              <a:gd name="connsiteX33" fmla="*/ 2862262 w 4748212"/>
              <a:gd name="connsiteY33" fmla="*/ 503592 h 522545"/>
              <a:gd name="connsiteX34" fmla="*/ 2995612 w 4748212"/>
              <a:gd name="connsiteY34" fmla="*/ 313092 h 522545"/>
              <a:gd name="connsiteX35" fmla="*/ 3076575 w 4748212"/>
              <a:gd name="connsiteY35" fmla="*/ 27342 h 522545"/>
              <a:gd name="connsiteX36" fmla="*/ 3205162 w 4748212"/>
              <a:gd name="connsiteY36" fmla="*/ 41629 h 522545"/>
              <a:gd name="connsiteX37" fmla="*/ 3248025 w 4748212"/>
              <a:gd name="connsiteY37" fmla="*/ 255942 h 522545"/>
              <a:gd name="connsiteX38" fmla="*/ 3295650 w 4748212"/>
              <a:gd name="connsiteY38" fmla="*/ 417867 h 522545"/>
              <a:gd name="connsiteX39" fmla="*/ 3348037 w 4748212"/>
              <a:gd name="connsiteY39" fmla="*/ 498829 h 522545"/>
              <a:gd name="connsiteX40" fmla="*/ 3424237 w 4748212"/>
              <a:gd name="connsiteY40" fmla="*/ 494067 h 522545"/>
              <a:gd name="connsiteX41" fmla="*/ 3495675 w 4748212"/>
              <a:gd name="connsiteY41" fmla="*/ 346429 h 522545"/>
              <a:gd name="connsiteX42" fmla="*/ 3614737 w 4748212"/>
              <a:gd name="connsiteY42" fmla="*/ 60679 h 522545"/>
              <a:gd name="connsiteX43" fmla="*/ 3743325 w 4748212"/>
              <a:gd name="connsiteY43" fmla="*/ 51154 h 522545"/>
              <a:gd name="connsiteX44" fmla="*/ 3867150 w 4748212"/>
              <a:gd name="connsiteY44" fmla="*/ 422629 h 522545"/>
              <a:gd name="connsiteX45" fmla="*/ 3971925 w 4748212"/>
              <a:gd name="connsiteY45" fmla="*/ 484542 h 522545"/>
              <a:gd name="connsiteX46" fmla="*/ 4076700 w 4748212"/>
              <a:gd name="connsiteY46" fmla="*/ 422629 h 522545"/>
              <a:gd name="connsiteX47" fmla="*/ 4152900 w 4748212"/>
              <a:gd name="connsiteY47" fmla="*/ 141642 h 522545"/>
              <a:gd name="connsiteX48" fmla="*/ 4167187 w 4748212"/>
              <a:gd name="connsiteY48" fmla="*/ 60679 h 522545"/>
              <a:gd name="connsiteX49" fmla="*/ 4191000 w 4748212"/>
              <a:gd name="connsiteY49" fmla="*/ 27342 h 522545"/>
              <a:gd name="connsiteX50" fmla="*/ 4271962 w 4748212"/>
              <a:gd name="connsiteY50" fmla="*/ 22579 h 522545"/>
              <a:gd name="connsiteX51" fmla="*/ 4433887 w 4748212"/>
              <a:gd name="connsiteY51" fmla="*/ 98779 h 522545"/>
              <a:gd name="connsiteX52" fmla="*/ 4529137 w 4748212"/>
              <a:gd name="connsiteY52" fmla="*/ 422629 h 522545"/>
              <a:gd name="connsiteX53" fmla="*/ 4581525 w 4748212"/>
              <a:gd name="connsiteY53" fmla="*/ 508354 h 522545"/>
              <a:gd name="connsiteX54" fmla="*/ 4681537 w 4748212"/>
              <a:gd name="connsiteY54" fmla="*/ 455967 h 522545"/>
              <a:gd name="connsiteX55" fmla="*/ 4748212 w 4748212"/>
              <a:gd name="connsiteY55" fmla="*/ 289279 h 522545"/>
              <a:gd name="connsiteX0" fmla="*/ 0 w 4748212"/>
              <a:gd name="connsiteY0" fmla="*/ 232129 h 522545"/>
              <a:gd name="connsiteX1" fmla="*/ 61912 w 4748212"/>
              <a:gd name="connsiteY1" fmla="*/ 98779 h 522545"/>
              <a:gd name="connsiteX2" fmla="*/ 114300 w 4748212"/>
              <a:gd name="connsiteY2" fmla="*/ 17817 h 522545"/>
              <a:gd name="connsiteX3" fmla="*/ 180975 w 4748212"/>
              <a:gd name="connsiteY3" fmla="*/ 8292 h 522545"/>
              <a:gd name="connsiteX4" fmla="*/ 247650 w 4748212"/>
              <a:gd name="connsiteY4" fmla="*/ 65442 h 522545"/>
              <a:gd name="connsiteX5" fmla="*/ 280987 w 4748212"/>
              <a:gd name="connsiteY5" fmla="*/ 274992 h 522545"/>
              <a:gd name="connsiteX6" fmla="*/ 376237 w 4748212"/>
              <a:gd name="connsiteY6" fmla="*/ 484542 h 522545"/>
              <a:gd name="connsiteX7" fmla="*/ 547688 w 4748212"/>
              <a:gd name="connsiteY7" fmla="*/ 398817 h 522545"/>
              <a:gd name="connsiteX8" fmla="*/ 685800 w 4748212"/>
              <a:gd name="connsiteY8" fmla="*/ 122591 h 522545"/>
              <a:gd name="connsiteX9" fmla="*/ 790574 w 4748212"/>
              <a:gd name="connsiteY9" fmla="*/ 27342 h 522545"/>
              <a:gd name="connsiteX10" fmla="*/ 928687 w 4748212"/>
              <a:gd name="connsiteY10" fmla="*/ 13054 h 522545"/>
              <a:gd name="connsiteX11" fmla="*/ 990600 w 4748212"/>
              <a:gd name="connsiteY11" fmla="*/ 198792 h 522545"/>
              <a:gd name="connsiteX12" fmla="*/ 1033462 w 4748212"/>
              <a:gd name="connsiteY12" fmla="*/ 413104 h 522545"/>
              <a:gd name="connsiteX13" fmla="*/ 1138237 w 4748212"/>
              <a:gd name="connsiteY13" fmla="*/ 460729 h 522545"/>
              <a:gd name="connsiteX14" fmla="*/ 1200150 w 4748212"/>
              <a:gd name="connsiteY14" fmla="*/ 389292 h 522545"/>
              <a:gd name="connsiteX15" fmla="*/ 1290637 w 4748212"/>
              <a:gd name="connsiteY15" fmla="*/ 127354 h 522545"/>
              <a:gd name="connsiteX16" fmla="*/ 1338262 w 4748212"/>
              <a:gd name="connsiteY16" fmla="*/ 55917 h 522545"/>
              <a:gd name="connsiteX17" fmla="*/ 1428750 w 4748212"/>
              <a:gd name="connsiteY17" fmla="*/ 27342 h 522545"/>
              <a:gd name="connsiteX18" fmla="*/ 1509712 w 4748212"/>
              <a:gd name="connsiteY18" fmla="*/ 136879 h 522545"/>
              <a:gd name="connsiteX19" fmla="*/ 1562100 w 4748212"/>
              <a:gd name="connsiteY19" fmla="*/ 394054 h 522545"/>
              <a:gd name="connsiteX20" fmla="*/ 1638300 w 4748212"/>
              <a:gd name="connsiteY20" fmla="*/ 494067 h 522545"/>
              <a:gd name="connsiteX21" fmla="*/ 1771650 w 4748212"/>
              <a:gd name="connsiteY21" fmla="*/ 394054 h 522545"/>
              <a:gd name="connsiteX22" fmla="*/ 1838325 w 4748212"/>
              <a:gd name="connsiteY22" fmla="*/ 179742 h 522545"/>
              <a:gd name="connsiteX23" fmla="*/ 1909762 w 4748212"/>
              <a:gd name="connsiteY23" fmla="*/ 41629 h 522545"/>
              <a:gd name="connsiteX24" fmla="*/ 2033588 w 4748212"/>
              <a:gd name="connsiteY24" fmla="*/ 65441 h 522545"/>
              <a:gd name="connsiteX25" fmla="*/ 2109787 w 4748212"/>
              <a:gd name="connsiteY25" fmla="*/ 355954 h 522545"/>
              <a:gd name="connsiteX26" fmla="*/ 2190750 w 4748212"/>
              <a:gd name="connsiteY26" fmla="*/ 489304 h 522545"/>
              <a:gd name="connsiteX27" fmla="*/ 2343150 w 4748212"/>
              <a:gd name="connsiteY27" fmla="*/ 394054 h 522545"/>
              <a:gd name="connsiteX28" fmla="*/ 2390775 w 4748212"/>
              <a:gd name="connsiteY28" fmla="*/ 222604 h 522545"/>
              <a:gd name="connsiteX29" fmla="*/ 2471737 w 4748212"/>
              <a:gd name="connsiteY29" fmla="*/ 41629 h 522545"/>
              <a:gd name="connsiteX30" fmla="*/ 2566987 w 4748212"/>
              <a:gd name="connsiteY30" fmla="*/ 36867 h 522545"/>
              <a:gd name="connsiteX31" fmla="*/ 2662237 w 4748212"/>
              <a:gd name="connsiteY31" fmla="*/ 270229 h 522545"/>
              <a:gd name="connsiteX32" fmla="*/ 2767012 w 4748212"/>
              <a:gd name="connsiteY32" fmla="*/ 489304 h 522545"/>
              <a:gd name="connsiteX33" fmla="*/ 2862262 w 4748212"/>
              <a:gd name="connsiteY33" fmla="*/ 503592 h 522545"/>
              <a:gd name="connsiteX34" fmla="*/ 2995612 w 4748212"/>
              <a:gd name="connsiteY34" fmla="*/ 313092 h 522545"/>
              <a:gd name="connsiteX35" fmla="*/ 3076575 w 4748212"/>
              <a:gd name="connsiteY35" fmla="*/ 27342 h 522545"/>
              <a:gd name="connsiteX36" fmla="*/ 3205162 w 4748212"/>
              <a:gd name="connsiteY36" fmla="*/ 41629 h 522545"/>
              <a:gd name="connsiteX37" fmla="*/ 3248025 w 4748212"/>
              <a:gd name="connsiteY37" fmla="*/ 255942 h 522545"/>
              <a:gd name="connsiteX38" fmla="*/ 3295650 w 4748212"/>
              <a:gd name="connsiteY38" fmla="*/ 417867 h 522545"/>
              <a:gd name="connsiteX39" fmla="*/ 3348037 w 4748212"/>
              <a:gd name="connsiteY39" fmla="*/ 498829 h 522545"/>
              <a:gd name="connsiteX40" fmla="*/ 3424237 w 4748212"/>
              <a:gd name="connsiteY40" fmla="*/ 494067 h 522545"/>
              <a:gd name="connsiteX41" fmla="*/ 3495675 w 4748212"/>
              <a:gd name="connsiteY41" fmla="*/ 346429 h 522545"/>
              <a:gd name="connsiteX42" fmla="*/ 3614737 w 4748212"/>
              <a:gd name="connsiteY42" fmla="*/ 60679 h 522545"/>
              <a:gd name="connsiteX43" fmla="*/ 3743325 w 4748212"/>
              <a:gd name="connsiteY43" fmla="*/ 51154 h 522545"/>
              <a:gd name="connsiteX44" fmla="*/ 3867150 w 4748212"/>
              <a:gd name="connsiteY44" fmla="*/ 422629 h 522545"/>
              <a:gd name="connsiteX45" fmla="*/ 3971925 w 4748212"/>
              <a:gd name="connsiteY45" fmla="*/ 484542 h 522545"/>
              <a:gd name="connsiteX46" fmla="*/ 4076700 w 4748212"/>
              <a:gd name="connsiteY46" fmla="*/ 422629 h 522545"/>
              <a:gd name="connsiteX47" fmla="*/ 4152900 w 4748212"/>
              <a:gd name="connsiteY47" fmla="*/ 141642 h 522545"/>
              <a:gd name="connsiteX48" fmla="*/ 4195762 w 4748212"/>
              <a:gd name="connsiteY48" fmla="*/ 84491 h 522545"/>
              <a:gd name="connsiteX49" fmla="*/ 4191000 w 4748212"/>
              <a:gd name="connsiteY49" fmla="*/ 27342 h 522545"/>
              <a:gd name="connsiteX50" fmla="*/ 4271962 w 4748212"/>
              <a:gd name="connsiteY50" fmla="*/ 22579 h 522545"/>
              <a:gd name="connsiteX51" fmla="*/ 4433887 w 4748212"/>
              <a:gd name="connsiteY51" fmla="*/ 98779 h 522545"/>
              <a:gd name="connsiteX52" fmla="*/ 4529137 w 4748212"/>
              <a:gd name="connsiteY52" fmla="*/ 422629 h 522545"/>
              <a:gd name="connsiteX53" fmla="*/ 4581525 w 4748212"/>
              <a:gd name="connsiteY53" fmla="*/ 508354 h 522545"/>
              <a:gd name="connsiteX54" fmla="*/ 4681537 w 4748212"/>
              <a:gd name="connsiteY54" fmla="*/ 455967 h 522545"/>
              <a:gd name="connsiteX55" fmla="*/ 4748212 w 4748212"/>
              <a:gd name="connsiteY55" fmla="*/ 289279 h 522545"/>
              <a:gd name="connsiteX0" fmla="*/ 0 w 4748212"/>
              <a:gd name="connsiteY0" fmla="*/ 232129 h 522545"/>
              <a:gd name="connsiteX1" fmla="*/ 61912 w 4748212"/>
              <a:gd name="connsiteY1" fmla="*/ 98779 h 522545"/>
              <a:gd name="connsiteX2" fmla="*/ 114300 w 4748212"/>
              <a:gd name="connsiteY2" fmla="*/ 17817 h 522545"/>
              <a:gd name="connsiteX3" fmla="*/ 180975 w 4748212"/>
              <a:gd name="connsiteY3" fmla="*/ 8292 h 522545"/>
              <a:gd name="connsiteX4" fmla="*/ 247650 w 4748212"/>
              <a:gd name="connsiteY4" fmla="*/ 65442 h 522545"/>
              <a:gd name="connsiteX5" fmla="*/ 280987 w 4748212"/>
              <a:gd name="connsiteY5" fmla="*/ 274992 h 522545"/>
              <a:gd name="connsiteX6" fmla="*/ 376237 w 4748212"/>
              <a:gd name="connsiteY6" fmla="*/ 484542 h 522545"/>
              <a:gd name="connsiteX7" fmla="*/ 547688 w 4748212"/>
              <a:gd name="connsiteY7" fmla="*/ 398817 h 522545"/>
              <a:gd name="connsiteX8" fmla="*/ 685800 w 4748212"/>
              <a:gd name="connsiteY8" fmla="*/ 122591 h 522545"/>
              <a:gd name="connsiteX9" fmla="*/ 790574 w 4748212"/>
              <a:gd name="connsiteY9" fmla="*/ 27342 h 522545"/>
              <a:gd name="connsiteX10" fmla="*/ 928687 w 4748212"/>
              <a:gd name="connsiteY10" fmla="*/ 13054 h 522545"/>
              <a:gd name="connsiteX11" fmla="*/ 990600 w 4748212"/>
              <a:gd name="connsiteY11" fmla="*/ 198792 h 522545"/>
              <a:gd name="connsiteX12" fmla="*/ 1033462 w 4748212"/>
              <a:gd name="connsiteY12" fmla="*/ 413104 h 522545"/>
              <a:gd name="connsiteX13" fmla="*/ 1138237 w 4748212"/>
              <a:gd name="connsiteY13" fmla="*/ 460729 h 522545"/>
              <a:gd name="connsiteX14" fmla="*/ 1200150 w 4748212"/>
              <a:gd name="connsiteY14" fmla="*/ 389292 h 522545"/>
              <a:gd name="connsiteX15" fmla="*/ 1290637 w 4748212"/>
              <a:gd name="connsiteY15" fmla="*/ 127354 h 522545"/>
              <a:gd name="connsiteX16" fmla="*/ 1338262 w 4748212"/>
              <a:gd name="connsiteY16" fmla="*/ 55917 h 522545"/>
              <a:gd name="connsiteX17" fmla="*/ 1428750 w 4748212"/>
              <a:gd name="connsiteY17" fmla="*/ 27342 h 522545"/>
              <a:gd name="connsiteX18" fmla="*/ 1509712 w 4748212"/>
              <a:gd name="connsiteY18" fmla="*/ 136879 h 522545"/>
              <a:gd name="connsiteX19" fmla="*/ 1562100 w 4748212"/>
              <a:gd name="connsiteY19" fmla="*/ 394054 h 522545"/>
              <a:gd name="connsiteX20" fmla="*/ 1638300 w 4748212"/>
              <a:gd name="connsiteY20" fmla="*/ 494067 h 522545"/>
              <a:gd name="connsiteX21" fmla="*/ 1771650 w 4748212"/>
              <a:gd name="connsiteY21" fmla="*/ 394054 h 522545"/>
              <a:gd name="connsiteX22" fmla="*/ 1838325 w 4748212"/>
              <a:gd name="connsiteY22" fmla="*/ 179742 h 522545"/>
              <a:gd name="connsiteX23" fmla="*/ 1909762 w 4748212"/>
              <a:gd name="connsiteY23" fmla="*/ 41629 h 522545"/>
              <a:gd name="connsiteX24" fmla="*/ 2033588 w 4748212"/>
              <a:gd name="connsiteY24" fmla="*/ 65441 h 522545"/>
              <a:gd name="connsiteX25" fmla="*/ 2109787 w 4748212"/>
              <a:gd name="connsiteY25" fmla="*/ 355954 h 522545"/>
              <a:gd name="connsiteX26" fmla="*/ 2190750 w 4748212"/>
              <a:gd name="connsiteY26" fmla="*/ 489304 h 522545"/>
              <a:gd name="connsiteX27" fmla="*/ 2343150 w 4748212"/>
              <a:gd name="connsiteY27" fmla="*/ 394054 h 522545"/>
              <a:gd name="connsiteX28" fmla="*/ 2390775 w 4748212"/>
              <a:gd name="connsiteY28" fmla="*/ 222604 h 522545"/>
              <a:gd name="connsiteX29" fmla="*/ 2471737 w 4748212"/>
              <a:gd name="connsiteY29" fmla="*/ 41629 h 522545"/>
              <a:gd name="connsiteX30" fmla="*/ 2566987 w 4748212"/>
              <a:gd name="connsiteY30" fmla="*/ 36867 h 522545"/>
              <a:gd name="connsiteX31" fmla="*/ 2662237 w 4748212"/>
              <a:gd name="connsiteY31" fmla="*/ 270229 h 522545"/>
              <a:gd name="connsiteX32" fmla="*/ 2767012 w 4748212"/>
              <a:gd name="connsiteY32" fmla="*/ 489304 h 522545"/>
              <a:gd name="connsiteX33" fmla="*/ 2862262 w 4748212"/>
              <a:gd name="connsiteY33" fmla="*/ 503592 h 522545"/>
              <a:gd name="connsiteX34" fmla="*/ 2995612 w 4748212"/>
              <a:gd name="connsiteY34" fmla="*/ 313092 h 522545"/>
              <a:gd name="connsiteX35" fmla="*/ 3076575 w 4748212"/>
              <a:gd name="connsiteY35" fmla="*/ 27342 h 522545"/>
              <a:gd name="connsiteX36" fmla="*/ 3205162 w 4748212"/>
              <a:gd name="connsiteY36" fmla="*/ 41629 h 522545"/>
              <a:gd name="connsiteX37" fmla="*/ 3248025 w 4748212"/>
              <a:gd name="connsiteY37" fmla="*/ 255942 h 522545"/>
              <a:gd name="connsiteX38" fmla="*/ 3295650 w 4748212"/>
              <a:gd name="connsiteY38" fmla="*/ 417867 h 522545"/>
              <a:gd name="connsiteX39" fmla="*/ 3348037 w 4748212"/>
              <a:gd name="connsiteY39" fmla="*/ 498829 h 522545"/>
              <a:gd name="connsiteX40" fmla="*/ 3424237 w 4748212"/>
              <a:gd name="connsiteY40" fmla="*/ 494067 h 522545"/>
              <a:gd name="connsiteX41" fmla="*/ 3495675 w 4748212"/>
              <a:gd name="connsiteY41" fmla="*/ 346429 h 522545"/>
              <a:gd name="connsiteX42" fmla="*/ 3614737 w 4748212"/>
              <a:gd name="connsiteY42" fmla="*/ 60679 h 522545"/>
              <a:gd name="connsiteX43" fmla="*/ 3743325 w 4748212"/>
              <a:gd name="connsiteY43" fmla="*/ 51154 h 522545"/>
              <a:gd name="connsiteX44" fmla="*/ 3867150 w 4748212"/>
              <a:gd name="connsiteY44" fmla="*/ 422629 h 522545"/>
              <a:gd name="connsiteX45" fmla="*/ 3971925 w 4748212"/>
              <a:gd name="connsiteY45" fmla="*/ 484542 h 522545"/>
              <a:gd name="connsiteX46" fmla="*/ 4076700 w 4748212"/>
              <a:gd name="connsiteY46" fmla="*/ 422629 h 522545"/>
              <a:gd name="connsiteX47" fmla="*/ 4152900 w 4748212"/>
              <a:gd name="connsiteY47" fmla="*/ 141642 h 522545"/>
              <a:gd name="connsiteX48" fmla="*/ 4195762 w 4748212"/>
              <a:gd name="connsiteY48" fmla="*/ 84491 h 522545"/>
              <a:gd name="connsiteX49" fmla="*/ 4238625 w 4748212"/>
              <a:gd name="connsiteY49" fmla="*/ 32104 h 522545"/>
              <a:gd name="connsiteX50" fmla="*/ 4271962 w 4748212"/>
              <a:gd name="connsiteY50" fmla="*/ 22579 h 522545"/>
              <a:gd name="connsiteX51" fmla="*/ 4433887 w 4748212"/>
              <a:gd name="connsiteY51" fmla="*/ 98779 h 522545"/>
              <a:gd name="connsiteX52" fmla="*/ 4529137 w 4748212"/>
              <a:gd name="connsiteY52" fmla="*/ 422629 h 522545"/>
              <a:gd name="connsiteX53" fmla="*/ 4581525 w 4748212"/>
              <a:gd name="connsiteY53" fmla="*/ 508354 h 522545"/>
              <a:gd name="connsiteX54" fmla="*/ 4681537 w 4748212"/>
              <a:gd name="connsiteY54" fmla="*/ 455967 h 522545"/>
              <a:gd name="connsiteX55" fmla="*/ 4748212 w 4748212"/>
              <a:gd name="connsiteY55" fmla="*/ 289279 h 522545"/>
              <a:gd name="connsiteX0" fmla="*/ 0 w 4748212"/>
              <a:gd name="connsiteY0" fmla="*/ 232129 h 522545"/>
              <a:gd name="connsiteX1" fmla="*/ 61912 w 4748212"/>
              <a:gd name="connsiteY1" fmla="*/ 98779 h 522545"/>
              <a:gd name="connsiteX2" fmla="*/ 114300 w 4748212"/>
              <a:gd name="connsiteY2" fmla="*/ 17817 h 522545"/>
              <a:gd name="connsiteX3" fmla="*/ 180975 w 4748212"/>
              <a:gd name="connsiteY3" fmla="*/ 8292 h 522545"/>
              <a:gd name="connsiteX4" fmla="*/ 247650 w 4748212"/>
              <a:gd name="connsiteY4" fmla="*/ 65442 h 522545"/>
              <a:gd name="connsiteX5" fmla="*/ 280987 w 4748212"/>
              <a:gd name="connsiteY5" fmla="*/ 274992 h 522545"/>
              <a:gd name="connsiteX6" fmla="*/ 376237 w 4748212"/>
              <a:gd name="connsiteY6" fmla="*/ 484542 h 522545"/>
              <a:gd name="connsiteX7" fmla="*/ 547688 w 4748212"/>
              <a:gd name="connsiteY7" fmla="*/ 398817 h 522545"/>
              <a:gd name="connsiteX8" fmla="*/ 685800 w 4748212"/>
              <a:gd name="connsiteY8" fmla="*/ 122591 h 522545"/>
              <a:gd name="connsiteX9" fmla="*/ 790574 w 4748212"/>
              <a:gd name="connsiteY9" fmla="*/ 27342 h 522545"/>
              <a:gd name="connsiteX10" fmla="*/ 928687 w 4748212"/>
              <a:gd name="connsiteY10" fmla="*/ 13054 h 522545"/>
              <a:gd name="connsiteX11" fmla="*/ 990600 w 4748212"/>
              <a:gd name="connsiteY11" fmla="*/ 198792 h 522545"/>
              <a:gd name="connsiteX12" fmla="*/ 1033462 w 4748212"/>
              <a:gd name="connsiteY12" fmla="*/ 413104 h 522545"/>
              <a:gd name="connsiteX13" fmla="*/ 1138237 w 4748212"/>
              <a:gd name="connsiteY13" fmla="*/ 460729 h 522545"/>
              <a:gd name="connsiteX14" fmla="*/ 1200150 w 4748212"/>
              <a:gd name="connsiteY14" fmla="*/ 389292 h 522545"/>
              <a:gd name="connsiteX15" fmla="*/ 1290637 w 4748212"/>
              <a:gd name="connsiteY15" fmla="*/ 127354 h 522545"/>
              <a:gd name="connsiteX16" fmla="*/ 1338262 w 4748212"/>
              <a:gd name="connsiteY16" fmla="*/ 55917 h 522545"/>
              <a:gd name="connsiteX17" fmla="*/ 1428750 w 4748212"/>
              <a:gd name="connsiteY17" fmla="*/ 27342 h 522545"/>
              <a:gd name="connsiteX18" fmla="*/ 1509712 w 4748212"/>
              <a:gd name="connsiteY18" fmla="*/ 136879 h 522545"/>
              <a:gd name="connsiteX19" fmla="*/ 1562100 w 4748212"/>
              <a:gd name="connsiteY19" fmla="*/ 394054 h 522545"/>
              <a:gd name="connsiteX20" fmla="*/ 1638300 w 4748212"/>
              <a:gd name="connsiteY20" fmla="*/ 494067 h 522545"/>
              <a:gd name="connsiteX21" fmla="*/ 1771650 w 4748212"/>
              <a:gd name="connsiteY21" fmla="*/ 394054 h 522545"/>
              <a:gd name="connsiteX22" fmla="*/ 1838325 w 4748212"/>
              <a:gd name="connsiteY22" fmla="*/ 179742 h 522545"/>
              <a:gd name="connsiteX23" fmla="*/ 1909762 w 4748212"/>
              <a:gd name="connsiteY23" fmla="*/ 41629 h 522545"/>
              <a:gd name="connsiteX24" fmla="*/ 2033588 w 4748212"/>
              <a:gd name="connsiteY24" fmla="*/ 65441 h 522545"/>
              <a:gd name="connsiteX25" fmla="*/ 2109787 w 4748212"/>
              <a:gd name="connsiteY25" fmla="*/ 355954 h 522545"/>
              <a:gd name="connsiteX26" fmla="*/ 2190750 w 4748212"/>
              <a:gd name="connsiteY26" fmla="*/ 489304 h 522545"/>
              <a:gd name="connsiteX27" fmla="*/ 2343150 w 4748212"/>
              <a:gd name="connsiteY27" fmla="*/ 394054 h 522545"/>
              <a:gd name="connsiteX28" fmla="*/ 2390775 w 4748212"/>
              <a:gd name="connsiteY28" fmla="*/ 222604 h 522545"/>
              <a:gd name="connsiteX29" fmla="*/ 2471737 w 4748212"/>
              <a:gd name="connsiteY29" fmla="*/ 41629 h 522545"/>
              <a:gd name="connsiteX30" fmla="*/ 2566987 w 4748212"/>
              <a:gd name="connsiteY30" fmla="*/ 36867 h 522545"/>
              <a:gd name="connsiteX31" fmla="*/ 2662237 w 4748212"/>
              <a:gd name="connsiteY31" fmla="*/ 270229 h 522545"/>
              <a:gd name="connsiteX32" fmla="*/ 2767012 w 4748212"/>
              <a:gd name="connsiteY32" fmla="*/ 489304 h 522545"/>
              <a:gd name="connsiteX33" fmla="*/ 2862262 w 4748212"/>
              <a:gd name="connsiteY33" fmla="*/ 503592 h 522545"/>
              <a:gd name="connsiteX34" fmla="*/ 2995612 w 4748212"/>
              <a:gd name="connsiteY34" fmla="*/ 313092 h 522545"/>
              <a:gd name="connsiteX35" fmla="*/ 3076575 w 4748212"/>
              <a:gd name="connsiteY35" fmla="*/ 27342 h 522545"/>
              <a:gd name="connsiteX36" fmla="*/ 3205162 w 4748212"/>
              <a:gd name="connsiteY36" fmla="*/ 41629 h 522545"/>
              <a:gd name="connsiteX37" fmla="*/ 3248025 w 4748212"/>
              <a:gd name="connsiteY37" fmla="*/ 255942 h 522545"/>
              <a:gd name="connsiteX38" fmla="*/ 3295650 w 4748212"/>
              <a:gd name="connsiteY38" fmla="*/ 417867 h 522545"/>
              <a:gd name="connsiteX39" fmla="*/ 3348037 w 4748212"/>
              <a:gd name="connsiteY39" fmla="*/ 498829 h 522545"/>
              <a:gd name="connsiteX40" fmla="*/ 3424237 w 4748212"/>
              <a:gd name="connsiteY40" fmla="*/ 494067 h 522545"/>
              <a:gd name="connsiteX41" fmla="*/ 3495675 w 4748212"/>
              <a:gd name="connsiteY41" fmla="*/ 346429 h 522545"/>
              <a:gd name="connsiteX42" fmla="*/ 3614737 w 4748212"/>
              <a:gd name="connsiteY42" fmla="*/ 60679 h 522545"/>
              <a:gd name="connsiteX43" fmla="*/ 3743325 w 4748212"/>
              <a:gd name="connsiteY43" fmla="*/ 51154 h 522545"/>
              <a:gd name="connsiteX44" fmla="*/ 3867150 w 4748212"/>
              <a:gd name="connsiteY44" fmla="*/ 422629 h 522545"/>
              <a:gd name="connsiteX45" fmla="*/ 3971925 w 4748212"/>
              <a:gd name="connsiteY45" fmla="*/ 484542 h 522545"/>
              <a:gd name="connsiteX46" fmla="*/ 4076700 w 4748212"/>
              <a:gd name="connsiteY46" fmla="*/ 422629 h 522545"/>
              <a:gd name="connsiteX47" fmla="*/ 4152900 w 4748212"/>
              <a:gd name="connsiteY47" fmla="*/ 141642 h 522545"/>
              <a:gd name="connsiteX48" fmla="*/ 4195762 w 4748212"/>
              <a:gd name="connsiteY48" fmla="*/ 84491 h 522545"/>
              <a:gd name="connsiteX49" fmla="*/ 4238625 w 4748212"/>
              <a:gd name="connsiteY49" fmla="*/ 32104 h 522545"/>
              <a:gd name="connsiteX50" fmla="*/ 4352925 w 4748212"/>
              <a:gd name="connsiteY50" fmla="*/ 32104 h 522545"/>
              <a:gd name="connsiteX51" fmla="*/ 4433887 w 4748212"/>
              <a:gd name="connsiteY51" fmla="*/ 98779 h 522545"/>
              <a:gd name="connsiteX52" fmla="*/ 4529137 w 4748212"/>
              <a:gd name="connsiteY52" fmla="*/ 422629 h 522545"/>
              <a:gd name="connsiteX53" fmla="*/ 4581525 w 4748212"/>
              <a:gd name="connsiteY53" fmla="*/ 508354 h 522545"/>
              <a:gd name="connsiteX54" fmla="*/ 4681537 w 4748212"/>
              <a:gd name="connsiteY54" fmla="*/ 455967 h 522545"/>
              <a:gd name="connsiteX55" fmla="*/ 4748212 w 4748212"/>
              <a:gd name="connsiteY55" fmla="*/ 289279 h 522545"/>
              <a:gd name="connsiteX0" fmla="*/ 0 w 4748212"/>
              <a:gd name="connsiteY0" fmla="*/ 232129 h 522545"/>
              <a:gd name="connsiteX1" fmla="*/ 61912 w 4748212"/>
              <a:gd name="connsiteY1" fmla="*/ 98779 h 522545"/>
              <a:gd name="connsiteX2" fmla="*/ 114300 w 4748212"/>
              <a:gd name="connsiteY2" fmla="*/ 17817 h 522545"/>
              <a:gd name="connsiteX3" fmla="*/ 180975 w 4748212"/>
              <a:gd name="connsiteY3" fmla="*/ 8292 h 522545"/>
              <a:gd name="connsiteX4" fmla="*/ 247650 w 4748212"/>
              <a:gd name="connsiteY4" fmla="*/ 65442 h 522545"/>
              <a:gd name="connsiteX5" fmla="*/ 280987 w 4748212"/>
              <a:gd name="connsiteY5" fmla="*/ 274992 h 522545"/>
              <a:gd name="connsiteX6" fmla="*/ 376237 w 4748212"/>
              <a:gd name="connsiteY6" fmla="*/ 484542 h 522545"/>
              <a:gd name="connsiteX7" fmla="*/ 547688 w 4748212"/>
              <a:gd name="connsiteY7" fmla="*/ 398817 h 522545"/>
              <a:gd name="connsiteX8" fmla="*/ 685800 w 4748212"/>
              <a:gd name="connsiteY8" fmla="*/ 122591 h 522545"/>
              <a:gd name="connsiteX9" fmla="*/ 790574 w 4748212"/>
              <a:gd name="connsiteY9" fmla="*/ 27342 h 522545"/>
              <a:gd name="connsiteX10" fmla="*/ 928687 w 4748212"/>
              <a:gd name="connsiteY10" fmla="*/ 13054 h 522545"/>
              <a:gd name="connsiteX11" fmla="*/ 990600 w 4748212"/>
              <a:gd name="connsiteY11" fmla="*/ 198792 h 522545"/>
              <a:gd name="connsiteX12" fmla="*/ 1033462 w 4748212"/>
              <a:gd name="connsiteY12" fmla="*/ 413104 h 522545"/>
              <a:gd name="connsiteX13" fmla="*/ 1138237 w 4748212"/>
              <a:gd name="connsiteY13" fmla="*/ 460729 h 522545"/>
              <a:gd name="connsiteX14" fmla="*/ 1200150 w 4748212"/>
              <a:gd name="connsiteY14" fmla="*/ 389292 h 522545"/>
              <a:gd name="connsiteX15" fmla="*/ 1290637 w 4748212"/>
              <a:gd name="connsiteY15" fmla="*/ 127354 h 522545"/>
              <a:gd name="connsiteX16" fmla="*/ 1338262 w 4748212"/>
              <a:gd name="connsiteY16" fmla="*/ 55917 h 522545"/>
              <a:gd name="connsiteX17" fmla="*/ 1428750 w 4748212"/>
              <a:gd name="connsiteY17" fmla="*/ 27342 h 522545"/>
              <a:gd name="connsiteX18" fmla="*/ 1509712 w 4748212"/>
              <a:gd name="connsiteY18" fmla="*/ 136879 h 522545"/>
              <a:gd name="connsiteX19" fmla="*/ 1562100 w 4748212"/>
              <a:gd name="connsiteY19" fmla="*/ 394054 h 522545"/>
              <a:gd name="connsiteX20" fmla="*/ 1638300 w 4748212"/>
              <a:gd name="connsiteY20" fmla="*/ 494067 h 522545"/>
              <a:gd name="connsiteX21" fmla="*/ 1771650 w 4748212"/>
              <a:gd name="connsiteY21" fmla="*/ 394054 h 522545"/>
              <a:gd name="connsiteX22" fmla="*/ 1838325 w 4748212"/>
              <a:gd name="connsiteY22" fmla="*/ 179742 h 522545"/>
              <a:gd name="connsiteX23" fmla="*/ 1909762 w 4748212"/>
              <a:gd name="connsiteY23" fmla="*/ 41629 h 522545"/>
              <a:gd name="connsiteX24" fmla="*/ 2033588 w 4748212"/>
              <a:gd name="connsiteY24" fmla="*/ 65441 h 522545"/>
              <a:gd name="connsiteX25" fmla="*/ 2109787 w 4748212"/>
              <a:gd name="connsiteY25" fmla="*/ 355954 h 522545"/>
              <a:gd name="connsiteX26" fmla="*/ 2190750 w 4748212"/>
              <a:gd name="connsiteY26" fmla="*/ 489304 h 522545"/>
              <a:gd name="connsiteX27" fmla="*/ 2343150 w 4748212"/>
              <a:gd name="connsiteY27" fmla="*/ 394054 h 522545"/>
              <a:gd name="connsiteX28" fmla="*/ 2390775 w 4748212"/>
              <a:gd name="connsiteY28" fmla="*/ 222604 h 522545"/>
              <a:gd name="connsiteX29" fmla="*/ 2471737 w 4748212"/>
              <a:gd name="connsiteY29" fmla="*/ 41629 h 522545"/>
              <a:gd name="connsiteX30" fmla="*/ 2566987 w 4748212"/>
              <a:gd name="connsiteY30" fmla="*/ 36867 h 522545"/>
              <a:gd name="connsiteX31" fmla="*/ 2662237 w 4748212"/>
              <a:gd name="connsiteY31" fmla="*/ 270229 h 522545"/>
              <a:gd name="connsiteX32" fmla="*/ 2767012 w 4748212"/>
              <a:gd name="connsiteY32" fmla="*/ 489304 h 522545"/>
              <a:gd name="connsiteX33" fmla="*/ 2862262 w 4748212"/>
              <a:gd name="connsiteY33" fmla="*/ 503592 h 522545"/>
              <a:gd name="connsiteX34" fmla="*/ 2995612 w 4748212"/>
              <a:gd name="connsiteY34" fmla="*/ 313092 h 522545"/>
              <a:gd name="connsiteX35" fmla="*/ 3076575 w 4748212"/>
              <a:gd name="connsiteY35" fmla="*/ 27342 h 522545"/>
              <a:gd name="connsiteX36" fmla="*/ 3205162 w 4748212"/>
              <a:gd name="connsiteY36" fmla="*/ 41629 h 522545"/>
              <a:gd name="connsiteX37" fmla="*/ 3248025 w 4748212"/>
              <a:gd name="connsiteY37" fmla="*/ 255942 h 522545"/>
              <a:gd name="connsiteX38" fmla="*/ 3295650 w 4748212"/>
              <a:gd name="connsiteY38" fmla="*/ 417867 h 522545"/>
              <a:gd name="connsiteX39" fmla="*/ 3348037 w 4748212"/>
              <a:gd name="connsiteY39" fmla="*/ 498829 h 522545"/>
              <a:gd name="connsiteX40" fmla="*/ 3424237 w 4748212"/>
              <a:gd name="connsiteY40" fmla="*/ 494067 h 522545"/>
              <a:gd name="connsiteX41" fmla="*/ 3495675 w 4748212"/>
              <a:gd name="connsiteY41" fmla="*/ 346429 h 522545"/>
              <a:gd name="connsiteX42" fmla="*/ 3614737 w 4748212"/>
              <a:gd name="connsiteY42" fmla="*/ 60679 h 522545"/>
              <a:gd name="connsiteX43" fmla="*/ 3743325 w 4748212"/>
              <a:gd name="connsiteY43" fmla="*/ 51154 h 522545"/>
              <a:gd name="connsiteX44" fmla="*/ 3867150 w 4748212"/>
              <a:gd name="connsiteY44" fmla="*/ 422629 h 522545"/>
              <a:gd name="connsiteX45" fmla="*/ 3971925 w 4748212"/>
              <a:gd name="connsiteY45" fmla="*/ 484542 h 522545"/>
              <a:gd name="connsiteX46" fmla="*/ 4076700 w 4748212"/>
              <a:gd name="connsiteY46" fmla="*/ 422629 h 522545"/>
              <a:gd name="connsiteX47" fmla="*/ 4152900 w 4748212"/>
              <a:gd name="connsiteY47" fmla="*/ 141642 h 522545"/>
              <a:gd name="connsiteX48" fmla="*/ 4186237 w 4748212"/>
              <a:gd name="connsiteY48" fmla="*/ 84491 h 522545"/>
              <a:gd name="connsiteX49" fmla="*/ 4238625 w 4748212"/>
              <a:gd name="connsiteY49" fmla="*/ 32104 h 522545"/>
              <a:gd name="connsiteX50" fmla="*/ 4352925 w 4748212"/>
              <a:gd name="connsiteY50" fmla="*/ 32104 h 522545"/>
              <a:gd name="connsiteX51" fmla="*/ 4433887 w 4748212"/>
              <a:gd name="connsiteY51" fmla="*/ 98779 h 522545"/>
              <a:gd name="connsiteX52" fmla="*/ 4529137 w 4748212"/>
              <a:gd name="connsiteY52" fmla="*/ 422629 h 522545"/>
              <a:gd name="connsiteX53" fmla="*/ 4581525 w 4748212"/>
              <a:gd name="connsiteY53" fmla="*/ 508354 h 522545"/>
              <a:gd name="connsiteX54" fmla="*/ 4681537 w 4748212"/>
              <a:gd name="connsiteY54" fmla="*/ 455967 h 522545"/>
              <a:gd name="connsiteX55" fmla="*/ 4748212 w 4748212"/>
              <a:gd name="connsiteY55" fmla="*/ 289279 h 522545"/>
              <a:gd name="connsiteX0" fmla="*/ 0 w 4748212"/>
              <a:gd name="connsiteY0" fmla="*/ 230277 h 520693"/>
              <a:gd name="connsiteX1" fmla="*/ 61912 w 4748212"/>
              <a:gd name="connsiteY1" fmla="*/ 96927 h 520693"/>
              <a:gd name="connsiteX2" fmla="*/ 114300 w 4748212"/>
              <a:gd name="connsiteY2" fmla="*/ 15965 h 520693"/>
              <a:gd name="connsiteX3" fmla="*/ 180975 w 4748212"/>
              <a:gd name="connsiteY3" fmla="*/ 6440 h 520693"/>
              <a:gd name="connsiteX4" fmla="*/ 247650 w 4748212"/>
              <a:gd name="connsiteY4" fmla="*/ 63590 h 520693"/>
              <a:gd name="connsiteX5" fmla="*/ 280987 w 4748212"/>
              <a:gd name="connsiteY5" fmla="*/ 273140 h 520693"/>
              <a:gd name="connsiteX6" fmla="*/ 376237 w 4748212"/>
              <a:gd name="connsiteY6" fmla="*/ 482690 h 520693"/>
              <a:gd name="connsiteX7" fmla="*/ 547688 w 4748212"/>
              <a:gd name="connsiteY7" fmla="*/ 396965 h 520693"/>
              <a:gd name="connsiteX8" fmla="*/ 685800 w 4748212"/>
              <a:gd name="connsiteY8" fmla="*/ 120739 h 520693"/>
              <a:gd name="connsiteX9" fmla="*/ 790574 w 4748212"/>
              <a:gd name="connsiteY9" fmla="*/ 25490 h 520693"/>
              <a:gd name="connsiteX10" fmla="*/ 895349 w 4748212"/>
              <a:gd name="connsiteY10" fmla="*/ 30252 h 520693"/>
              <a:gd name="connsiteX11" fmla="*/ 990600 w 4748212"/>
              <a:gd name="connsiteY11" fmla="*/ 196940 h 520693"/>
              <a:gd name="connsiteX12" fmla="*/ 1033462 w 4748212"/>
              <a:gd name="connsiteY12" fmla="*/ 411252 h 520693"/>
              <a:gd name="connsiteX13" fmla="*/ 1138237 w 4748212"/>
              <a:gd name="connsiteY13" fmla="*/ 458877 h 520693"/>
              <a:gd name="connsiteX14" fmla="*/ 1200150 w 4748212"/>
              <a:gd name="connsiteY14" fmla="*/ 387440 h 520693"/>
              <a:gd name="connsiteX15" fmla="*/ 1290637 w 4748212"/>
              <a:gd name="connsiteY15" fmla="*/ 125502 h 520693"/>
              <a:gd name="connsiteX16" fmla="*/ 1338262 w 4748212"/>
              <a:gd name="connsiteY16" fmla="*/ 54065 h 520693"/>
              <a:gd name="connsiteX17" fmla="*/ 1428750 w 4748212"/>
              <a:gd name="connsiteY17" fmla="*/ 25490 h 520693"/>
              <a:gd name="connsiteX18" fmla="*/ 1509712 w 4748212"/>
              <a:gd name="connsiteY18" fmla="*/ 135027 h 520693"/>
              <a:gd name="connsiteX19" fmla="*/ 1562100 w 4748212"/>
              <a:gd name="connsiteY19" fmla="*/ 392202 h 520693"/>
              <a:gd name="connsiteX20" fmla="*/ 1638300 w 4748212"/>
              <a:gd name="connsiteY20" fmla="*/ 492215 h 520693"/>
              <a:gd name="connsiteX21" fmla="*/ 1771650 w 4748212"/>
              <a:gd name="connsiteY21" fmla="*/ 392202 h 520693"/>
              <a:gd name="connsiteX22" fmla="*/ 1838325 w 4748212"/>
              <a:gd name="connsiteY22" fmla="*/ 177890 h 520693"/>
              <a:gd name="connsiteX23" fmla="*/ 1909762 w 4748212"/>
              <a:gd name="connsiteY23" fmla="*/ 39777 h 520693"/>
              <a:gd name="connsiteX24" fmla="*/ 2033588 w 4748212"/>
              <a:gd name="connsiteY24" fmla="*/ 63589 h 520693"/>
              <a:gd name="connsiteX25" fmla="*/ 2109787 w 4748212"/>
              <a:gd name="connsiteY25" fmla="*/ 354102 h 520693"/>
              <a:gd name="connsiteX26" fmla="*/ 2190750 w 4748212"/>
              <a:gd name="connsiteY26" fmla="*/ 487452 h 520693"/>
              <a:gd name="connsiteX27" fmla="*/ 2343150 w 4748212"/>
              <a:gd name="connsiteY27" fmla="*/ 392202 h 520693"/>
              <a:gd name="connsiteX28" fmla="*/ 2390775 w 4748212"/>
              <a:gd name="connsiteY28" fmla="*/ 220752 h 520693"/>
              <a:gd name="connsiteX29" fmla="*/ 2471737 w 4748212"/>
              <a:gd name="connsiteY29" fmla="*/ 39777 h 520693"/>
              <a:gd name="connsiteX30" fmla="*/ 2566987 w 4748212"/>
              <a:gd name="connsiteY30" fmla="*/ 35015 h 520693"/>
              <a:gd name="connsiteX31" fmla="*/ 2662237 w 4748212"/>
              <a:gd name="connsiteY31" fmla="*/ 268377 h 520693"/>
              <a:gd name="connsiteX32" fmla="*/ 2767012 w 4748212"/>
              <a:gd name="connsiteY32" fmla="*/ 487452 h 520693"/>
              <a:gd name="connsiteX33" fmla="*/ 2862262 w 4748212"/>
              <a:gd name="connsiteY33" fmla="*/ 501740 h 520693"/>
              <a:gd name="connsiteX34" fmla="*/ 2995612 w 4748212"/>
              <a:gd name="connsiteY34" fmla="*/ 311240 h 520693"/>
              <a:gd name="connsiteX35" fmla="*/ 3076575 w 4748212"/>
              <a:gd name="connsiteY35" fmla="*/ 25490 h 520693"/>
              <a:gd name="connsiteX36" fmla="*/ 3205162 w 4748212"/>
              <a:gd name="connsiteY36" fmla="*/ 39777 h 520693"/>
              <a:gd name="connsiteX37" fmla="*/ 3248025 w 4748212"/>
              <a:gd name="connsiteY37" fmla="*/ 254090 h 520693"/>
              <a:gd name="connsiteX38" fmla="*/ 3295650 w 4748212"/>
              <a:gd name="connsiteY38" fmla="*/ 416015 h 520693"/>
              <a:gd name="connsiteX39" fmla="*/ 3348037 w 4748212"/>
              <a:gd name="connsiteY39" fmla="*/ 496977 h 520693"/>
              <a:gd name="connsiteX40" fmla="*/ 3424237 w 4748212"/>
              <a:gd name="connsiteY40" fmla="*/ 492215 h 520693"/>
              <a:gd name="connsiteX41" fmla="*/ 3495675 w 4748212"/>
              <a:gd name="connsiteY41" fmla="*/ 344577 h 520693"/>
              <a:gd name="connsiteX42" fmla="*/ 3614737 w 4748212"/>
              <a:gd name="connsiteY42" fmla="*/ 58827 h 520693"/>
              <a:gd name="connsiteX43" fmla="*/ 3743325 w 4748212"/>
              <a:gd name="connsiteY43" fmla="*/ 49302 h 520693"/>
              <a:gd name="connsiteX44" fmla="*/ 3867150 w 4748212"/>
              <a:gd name="connsiteY44" fmla="*/ 420777 h 520693"/>
              <a:gd name="connsiteX45" fmla="*/ 3971925 w 4748212"/>
              <a:gd name="connsiteY45" fmla="*/ 482690 h 520693"/>
              <a:gd name="connsiteX46" fmla="*/ 4076700 w 4748212"/>
              <a:gd name="connsiteY46" fmla="*/ 420777 h 520693"/>
              <a:gd name="connsiteX47" fmla="*/ 4152900 w 4748212"/>
              <a:gd name="connsiteY47" fmla="*/ 139790 h 520693"/>
              <a:gd name="connsiteX48" fmla="*/ 4186237 w 4748212"/>
              <a:gd name="connsiteY48" fmla="*/ 82639 h 520693"/>
              <a:gd name="connsiteX49" fmla="*/ 4238625 w 4748212"/>
              <a:gd name="connsiteY49" fmla="*/ 30252 h 520693"/>
              <a:gd name="connsiteX50" fmla="*/ 4352925 w 4748212"/>
              <a:gd name="connsiteY50" fmla="*/ 30252 h 520693"/>
              <a:gd name="connsiteX51" fmla="*/ 4433887 w 4748212"/>
              <a:gd name="connsiteY51" fmla="*/ 96927 h 520693"/>
              <a:gd name="connsiteX52" fmla="*/ 4529137 w 4748212"/>
              <a:gd name="connsiteY52" fmla="*/ 420777 h 520693"/>
              <a:gd name="connsiteX53" fmla="*/ 4581525 w 4748212"/>
              <a:gd name="connsiteY53" fmla="*/ 506502 h 520693"/>
              <a:gd name="connsiteX54" fmla="*/ 4681537 w 4748212"/>
              <a:gd name="connsiteY54" fmla="*/ 454115 h 520693"/>
              <a:gd name="connsiteX55" fmla="*/ 4748212 w 4748212"/>
              <a:gd name="connsiteY55" fmla="*/ 287427 h 520693"/>
              <a:gd name="connsiteX0" fmla="*/ 0 w 4748212"/>
              <a:gd name="connsiteY0" fmla="*/ 230277 h 520693"/>
              <a:gd name="connsiteX1" fmla="*/ 61912 w 4748212"/>
              <a:gd name="connsiteY1" fmla="*/ 96927 h 520693"/>
              <a:gd name="connsiteX2" fmla="*/ 114300 w 4748212"/>
              <a:gd name="connsiteY2" fmla="*/ 15965 h 520693"/>
              <a:gd name="connsiteX3" fmla="*/ 180975 w 4748212"/>
              <a:gd name="connsiteY3" fmla="*/ 6440 h 520693"/>
              <a:gd name="connsiteX4" fmla="*/ 247650 w 4748212"/>
              <a:gd name="connsiteY4" fmla="*/ 63590 h 520693"/>
              <a:gd name="connsiteX5" fmla="*/ 280987 w 4748212"/>
              <a:gd name="connsiteY5" fmla="*/ 273140 h 520693"/>
              <a:gd name="connsiteX6" fmla="*/ 376237 w 4748212"/>
              <a:gd name="connsiteY6" fmla="*/ 482690 h 520693"/>
              <a:gd name="connsiteX7" fmla="*/ 547688 w 4748212"/>
              <a:gd name="connsiteY7" fmla="*/ 396965 h 520693"/>
              <a:gd name="connsiteX8" fmla="*/ 685800 w 4748212"/>
              <a:gd name="connsiteY8" fmla="*/ 120739 h 520693"/>
              <a:gd name="connsiteX9" fmla="*/ 790574 w 4748212"/>
              <a:gd name="connsiteY9" fmla="*/ 25490 h 520693"/>
              <a:gd name="connsiteX10" fmla="*/ 895349 w 4748212"/>
              <a:gd name="connsiteY10" fmla="*/ 30252 h 520693"/>
              <a:gd name="connsiteX11" fmla="*/ 952500 w 4748212"/>
              <a:gd name="connsiteY11" fmla="*/ 206465 h 520693"/>
              <a:gd name="connsiteX12" fmla="*/ 1033462 w 4748212"/>
              <a:gd name="connsiteY12" fmla="*/ 411252 h 520693"/>
              <a:gd name="connsiteX13" fmla="*/ 1138237 w 4748212"/>
              <a:gd name="connsiteY13" fmla="*/ 458877 h 520693"/>
              <a:gd name="connsiteX14" fmla="*/ 1200150 w 4748212"/>
              <a:gd name="connsiteY14" fmla="*/ 387440 h 520693"/>
              <a:gd name="connsiteX15" fmla="*/ 1290637 w 4748212"/>
              <a:gd name="connsiteY15" fmla="*/ 125502 h 520693"/>
              <a:gd name="connsiteX16" fmla="*/ 1338262 w 4748212"/>
              <a:gd name="connsiteY16" fmla="*/ 54065 h 520693"/>
              <a:gd name="connsiteX17" fmla="*/ 1428750 w 4748212"/>
              <a:gd name="connsiteY17" fmla="*/ 25490 h 520693"/>
              <a:gd name="connsiteX18" fmla="*/ 1509712 w 4748212"/>
              <a:gd name="connsiteY18" fmla="*/ 135027 h 520693"/>
              <a:gd name="connsiteX19" fmla="*/ 1562100 w 4748212"/>
              <a:gd name="connsiteY19" fmla="*/ 392202 h 520693"/>
              <a:gd name="connsiteX20" fmla="*/ 1638300 w 4748212"/>
              <a:gd name="connsiteY20" fmla="*/ 492215 h 520693"/>
              <a:gd name="connsiteX21" fmla="*/ 1771650 w 4748212"/>
              <a:gd name="connsiteY21" fmla="*/ 392202 h 520693"/>
              <a:gd name="connsiteX22" fmla="*/ 1838325 w 4748212"/>
              <a:gd name="connsiteY22" fmla="*/ 177890 h 520693"/>
              <a:gd name="connsiteX23" fmla="*/ 1909762 w 4748212"/>
              <a:gd name="connsiteY23" fmla="*/ 39777 h 520693"/>
              <a:gd name="connsiteX24" fmla="*/ 2033588 w 4748212"/>
              <a:gd name="connsiteY24" fmla="*/ 63589 h 520693"/>
              <a:gd name="connsiteX25" fmla="*/ 2109787 w 4748212"/>
              <a:gd name="connsiteY25" fmla="*/ 354102 h 520693"/>
              <a:gd name="connsiteX26" fmla="*/ 2190750 w 4748212"/>
              <a:gd name="connsiteY26" fmla="*/ 487452 h 520693"/>
              <a:gd name="connsiteX27" fmla="*/ 2343150 w 4748212"/>
              <a:gd name="connsiteY27" fmla="*/ 392202 h 520693"/>
              <a:gd name="connsiteX28" fmla="*/ 2390775 w 4748212"/>
              <a:gd name="connsiteY28" fmla="*/ 220752 h 520693"/>
              <a:gd name="connsiteX29" fmla="*/ 2471737 w 4748212"/>
              <a:gd name="connsiteY29" fmla="*/ 39777 h 520693"/>
              <a:gd name="connsiteX30" fmla="*/ 2566987 w 4748212"/>
              <a:gd name="connsiteY30" fmla="*/ 35015 h 520693"/>
              <a:gd name="connsiteX31" fmla="*/ 2662237 w 4748212"/>
              <a:gd name="connsiteY31" fmla="*/ 268377 h 520693"/>
              <a:gd name="connsiteX32" fmla="*/ 2767012 w 4748212"/>
              <a:gd name="connsiteY32" fmla="*/ 487452 h 520693"/>
              <a:gd name="connsiteX33" fmla="*/ 2862262 w 4748212"/>
              <a:gd name="connsiteY33" fmla="*/ 501740 h 520693"/>
              <a:gd name="connsiteX34" fmla="*/ 2995612 w 4748212"/>
              <a:gd name="connsiteY34" fmla="*/ 311240 h 520693"/>
              <a:gd name="connsiteX35" fmla="*/ 3076575 w 4748212"/>
              <a:gd name="connsiteY35" fmla="*/ 25490 h 520693"/>
              <a:gd name="connsiteX36" fmla="*/ 3205162 w 4748212"/>
              <a:gd name="connsiteY36" fmla="*/ 39777 h 520693"/>
              <a:gd name="connsiteX37" fmla="*/ 3248025 w 4748212"/>
              <a:gd name="connsiteY37" fmla="*/ 254090 h 520693"/>
              <a:gd name="connsiteX38" fmla="*/ 3295650 w 4748212"/>
              <a:gd name="connsiteY38" fmla="*/ 416015 h 520693"/>
              <a:gd name="connsiteX39" fmla="*/ 3348037 w 4748212"/>
              <a:gd name="connsiteY39" fmla="*/ 496977 h 520693"/>
              <a:gd name="connsiteX40" fmla="*/ 3424237 w 4748212"/>
              <a:gd name="connsiteY40" fmla="*/ 492215 h 520693"/>
              <a:gd name="connsiteX41" fmla="*/ 3495675 w 4748212"/>
              <a:gd name="connsiteY41" fmla="*/ 344577 h 520693"/>
              <a:gd name="connsiteX42" fmla="*/ 3614737 w 4748212"/>
              <a:gd name="connsiteY42" fmla="*/ 58827 h 520693"/>
              <a:gd name="connsiteX43" fmla="*/ 3743325 w 4748212"/>
              <a:gd name="connsiteY43" fmla="*/ 49302 h 520693"/>
              <a:gd name="connsiteX44" fmla="*/ 3867150 w 4748212"/>
              <a:gd name="connsiteY44" fmla="*/ 420777 h 520693"/>
              <a:gd name="connsiteX45" fmla="*/ 3971925 w 4748212"/>
              <a:gd name="connsiteY45" fmla="*/ 482690 h 520693"/>
              <a:gd name="connsiteX46" fmla="*/ 4076700 w 4748212"/>
              <a:gd name="connsiteY46" fmla="*/ 420777 h 520693"/>
              <a:gd name="connsiteX47" fmla="*/ 4152900 w 4748212"/>
              <a:gd name="connsiteY47" fmla="*/ 139790 h 520693"/>
              <a:gd name="connsiteX48" fmla="*/ 4186237 w 4748212"/>
              <a:gd name="connsiteY48" fmla="*/ 82639 h 520693"/>
              <a:gd name="connsiteX49" fmla="*/ 4238625 w 4748212"/>
              <a:gd name="connsiteY49" fmla="*/ 30252 h 520693"/>
              <a:gd name="connsiteX50" fmla="*/ 4352925 w 4748212"/>
              <a:gd name="connsiteY50" fmla="*/ 30252 h 520693"/>
              <a:gd name="connsiteX51" fmla="*/ 4433887 w 4748212"/>
              <a:gd name="connsiteY51" fmla="*/ 96927 h 520693"/>
              <a:gd name="connsiteX52" fmla="*/ 4529137 w 4748212"/>
              <a:gd name="connsiteY52" fmla="*/ 420777 h 520693"/>
              <a:gd name="connsiteX53" fmla="*/ 4581525 w 4748212"/>
              <a:gd name="connsiteY53" fmla="*/ 506502 h 520693"/>
              <a:gd name="connsiteX54" fmla="*/ 4681537 w 4748212"/>
              <a:gd name="connsiteY54" fmla="*/ 454115 h 520693"/>
              <a:gd name="connsiteX55" fmla="*/ 4748212 w 4748212"/>
              <a:gd name="connsiteY55" fmla="*/ 287427 h 520693"/>
              <a:gd name="connsiteX0" fmla="*/ 0 w 4748212"/>
              <a:gd name="connsiteY0" fmla="*/ 230277 h 520693"/>
              <a:gd name="connsiteX1" fmla="*/ 61912 w 4748212"/>
              <a:gd name="connsiteY1" fmla="*/ 96927 h 520693"/>
              <a:gd name="connsiteX2" fmla="*/ 114300 w 4748212"/>
              <a:gd name="connsiteY2" fmla="*/ 15965 h 520693"/>
              <a:gd name="connsiteX3" fmla="*/ 180975 w 4748212"/>
              <a:gd name="connsiteY3" fmla="*/ 6440 h 520693"/>
              <a:gd name="connsiteX4" fmla="*/ 247650 w 4748212"/>
              <a:gd name="connsiteY4" fmla="*/ 63590 h 520693"/>
              <a:gd name="connsiteX5" fmla="*/ 280987 w 4748212"/>
              <a:gd name="connsiteY5" fmla="*/ 273140 h 520693"/>
              <a:gd name="connsiteX6" fmla="*/ 376237 w 4748212"/>
              <a:gd name="connsiteY6" fmla="*/ 482690 h 520693"/>
              <a:gd name="connsiteX7" fmla="*/ 547688 w 4748212"/>
              <a:gd name="connsiteY7" fmla="*/ 396965 h 520693"/>
              <a:gd name="connsiteX8" fmla="*/ 685800 w 4748212"/>
              <a:gd name="connsiteY8" fmla="*/ 120739 h 520693"/>
              <a:gd name="connsiteX9" fmla="*/ 790574 w 4748212"/>
              <a:gd name="connsiteY9" fmla="*/ 25490 h 520693"/>
              <a:gd name="connsiteX10" fmla="*/ 895349 w 4748212"/>
              <a:gd name="connsiteY10" fmla="*/ 30252 h 520693"/>
              <a:gd name="connsiteX11" fmla="*/ 952500 w 4748212"/>
              <a:gd name="connsiteY11" fmla="*/ 206465 h 520693"/>
              <a:gd name="connsiteX12" fmla="*/ 1033462 w 4748212"/>
              <a:gd name="connsiteY12" fmla="*/ 411252 h 520693"/>
              <a:gd name="connsiteX13" fmla="*/ 1138237 w 4748212"/>
              <a:gd name="connsiteY13" fmla="*/ 458877 h 520693"/>
              <a:gd name="connsiteX14" fmla="*/ 1200150 w 4748212"/>
              <a:gd name="connsiteY14" fmla="*/ 387440 h 520693"/>
              <a:gd name="connsiteX15" fmla="*/ 1290637 w 4748212"/>
              <a:gd name="connsiteY15" fmla="*/ 125502 h 520693"/>
              <a:gd name="connsiteX16" fmla="*/ 1338262 w 4748212"/>
              <a:gd name="connsiteY16" fmla="*/ 54065 h 520693"/>
              <a:gd name="connsiteX17" fmla="*/ 1428750 w 4748212"/>
              <a:gd name="connsiteY17" fmla="*/ 25490 h 520693"/>
              <a:gd name="connsiteX18" fmla="*/ 1509712 w 4748212"/>
              <a:gd name="connsiteY18" fmla="*/ 135027 h 520693"/>
              <a:gd name="connsiteX19" fmla="*/ 1562100 w 4748212"/>
              <a:gd name="connsiteY19" fmla="*/ 392202 h 520693"/>
              <a:gd name="connsiteX20" fmla="*/ 1638300 w 4748212"/>
              <a:gd name="connsiteY20" fmla="*/ 492215 h 520693"/>
              <a:gd name="connsiteX21" fmla="*/ 1771650 w 4748212"/>
              <a:gd name="connsiteY21" fmla="*/ 392202 h 520693"/>
              <a:gd name="connsiteX22" fmla="*/ 1838325 w 4748212"/>
              <a:gd name="connsiteY22" fmla="*/ 177890 h 520693"/>
              <a:gd name="connsiteX23" fmla="*/ 1909762 w 4748212"/>
              <a:gd name="connsiteY23" fmla="*/ 39777 h 520693"/>
              <a:gd name="connsiteX24" fmla="*/ 2033588 w 4748212"/>
              <a:gd name="connsiteY24" fmla="*/ 63589 h 520693"/>
              <a:gd name="connsiteX25" fmla="*/ 2109787 w 4748212"/>
              <a:gd name="connsiteY25" fmla="*/ 354102 h 520693"/>
              <a:gd name="connsiteX26" fmla="*/ 2190750 w 4748212"/>
              <a:gd name="connsiteY26" fmla="*/ 487452 h 520693"/>
              <a:gd name="connsiteX27" fmla="*/ 2314575 w 4748212"/>
              <a:gd name="connsiteY27" fmla="*/ 387439 h 520693"/>
              <a:gd name="connsiteX28" fmla="*/ 2390775 w 4748212"/>
              <a:gd name="connsiteY28" fmla="*/ 220752 h 520693"/>
              <a:gd name="connsiteX29" fmla="*/ 2471737 w 4748212"/>
              <a:gd name="connsiteY29" fmla="*/ 39777 h 520693"/>
              <a:gd name="connsiteX30" fmla="*/ 2566987 w 4748212"/>
              <a:gd name="connsiteY30" fmla="*/ 35015 h 520693"/>
              <a:gd name="connsiteX31" fmla="*/ 2662237 w 4748212"/>
              <a:gd name="connsiteY31" fmla="*/ 268377 h 520693"/>
              <a:gd name="connsiteX32" fmla="*/ 2767012 w 4748212"/>
              <a:gd name="connsiteY32" fmla="*/ 487452 h 520693"/>
              <a:gd name="connsiteX33" fmla="*/ 2862262 w 4748212"/>
              <a:gd name="connsiteY33" fmla="*/ 501740 h 520693"/>
              <a:gd name="connsiteX34" fmla="*/ 2995612 w 4748212"/>
              <a:gd name="connsiteY34" fmla="*/ 311240 h 520693"/>
              <a:gd name="connsiteX35" fmla="*/ 3076575 w 4748212"/>
              <a:gd name="connsiteY35" fmla="*/ 25490 h 520693"/>
              <a:gd name="connsiteX36" fmla="*/ 3205162 w 4748212"/>
              <a:gd name="connsiteY36" fmla="*/ 39777 h 520693"/>
              <a:gd name="connsiteX37" fmla="*/ 3248025 w 4748212"/>
              <a:gd name="connsiteY37" fmla="*/ 254090 h 520693"/>
              <a:gd name="connsiteX38" fmla="*/ 3295650 w 4748212"/>
              <a:gd name="connsiteY38" fmla="*/ 416015 h 520693"/>
              <a:gd name="connsiteX39" fmla="*/ 3348037 w 4748212"/>
              <a:gd name="connsiteY39" fmla="*/ 496977 h 520693"/>
              <a:gd name="connsiteX40" fmla="*/ 3424237 w 4748212"/>
              <a:gd name="connsiteY40" fmla="*/ 492215 h 520693"/>
              <a:gd name="connsiteX41" fmla="*/ 3495675 w 4748212"/>
              <a:gd name="connsiteY41" fmla="*/ 344577 h 520693"/>
              <a:gd name="connsiteX42" fmla="*/ 3614737 w 4748212"/>
              <a:gd name="connsiteY42" fmla="*/ 58827 h 520693"/>
              <a:gd name="connsiteX43" fmla="*/ 3743325 w 4748212"/>
              <a:gd name="connsiteY43" fmla="*/ 49302 h 520693"/>
              <a:gd name="connsiteX44" fmla="*/ 3867150 w 4748212"/>
              <a:gd name="connsiteY44" fmla="*/ 420777 h 520693"/>
              <a:gd name="connsiteX45" fmla="*/ 3971925 w 4748212"/>
              <a:gd name="connsiteY45" fmla="*/ 482690 h 520693"/>
              <a:gd name="connsiteX46" fmla="*/ 4076700 w 4748212"/>
              <a:gd name="connsiteY46" fmla="*/ 420777 h 520693"/>
              <a:gd name="connsiteX47" fmla="*/ 4152900 w 4748212"/>
              <a:gd name="connsiteY47" fmla="*/ 139790 h 520693"/>
              <a:gd name="connsiteX48" fmla="*/ 4186237 w 4748212"/>
              <a:gd name="connsiteY48" fmla="*/ 82639 h 520693"/>
              <a:gd name="connsiteX49" fmla="*/ 4238625 w 4748212"/>
              <a:gd name="connsiteY49" fmla="*/ 30252 h 520693"/>
              <a:gd name="connsiteX50" fmla="*/ 4352925 w 4748212"/>
              <a:gd name="connsiteY50" fmla="*/ 30252 h 520693"/>
              <a:gd name="connsiteX51" fmla="*/ 4433887 w 4748212"/>
              <a:gd name="connsiteY51" fmla="*/ 96927 h 520693"/>
              <a:gd name="connsiteX52" fmla="*/ 4529137 w 4748212"/>
              <a:gd name="connsiteY52" fmla="*/ 420777 h 520693"/>
              <a:gd name="connsiteX53" fmla="*/ 4581525 w 4748212"/>
              <a:gd name="connsiteY53" fmla="*/ 506502 h 520693"/>
              <a:gd name="connsiteX54" fmla="*/ 4681537 w 4748212"/>
              <a:gd name="connsiteY54" fmla="*/ 454115 h 520693"/>
              <a:gd name="connsiteX55" fmla="*/ 4748212 w 4748212"/>
              <a:gd name="connsiteY55" fmla="*/ 287427 h 520693"/>
              <a:gd name="connsiteX0" fmla="*/ 0 w 4748212"/>
              <a:gd name="connsiteY0" fmla="*/ 230277 h 520693"/>
              <a:gd name="connsiteX1" fmla="*/ 61912 w 4748212"/>
              <a:gd name="connsiteY1" fmla="*/ 96927 h 520693"/>
              <a:gd name="connsiteX2" fmla="*/ 114300 w 4748212"/>
              <a:gd name="connsiteY2" fmla="*/ 15965 h 520693"/>
              <a:gd name="connsiteX3" fmla="*/ 180975 w 4748212"/>
              <a:gd name="connsiteY3" fmla="*/ 6440 h 520693"/>
              <a:gd name="connsiteX4" fmla="*/ 247650 w 4748212"/>
              <a:gd name="connsiteY4" fmla="*/ 63590 h 520693"/>
              <a:gd name="connsiteX5" fmla="*/ 280987 w 4748212"/>
              <a:gd name="connsiteY5" fmla="*/ 273140 h 520693"/>
              <a:gd name="connsiteX6" fmla="*/ 376237 w 4748212"/>
              <a:gd name="connsiteY6" fmla="*/ 482690 h 520693"/>
              <a:gd name="connsiteX7" fmla="*/ 547688 w 4748212"/>
              <a:gd name="connsiteY7" fmla="*/ 396965 h 520693"/>
              <a:gd name="connsiteX8" fmla="*/ 685800 w 4748212"/>
              <a:gd name="connsiteY8" fmla="*/ 120739 h 520693"/>
              <a:gd name="connsiteX9" fmla="*/ 790574 w 4748212"/>
              <a:gd name="connsiteY9" fmla="*/ 25490 h 520693"/>
              <a:gd name="connsiteX10" fmla="*/ 895349 w 4748212"/>
              <a:gd name="connsiteY10" fmla="*/ 30252 h 520693"/>
              <a:gd name="connsiteX11" fmla="*/ 952500 w 4748212"/>
              <a:gd name="connsiteY11" fmla="*/ 206465 h 520693"/>
              <a:gd name="connsiteX12" fmla="*/ 1033462 w 4748212"/>
              <a:gd name="connsiteY12" fmla="*/ 411252 h 520693"/>
              <a:gd name="connsiteX13" fmla="*/ 1138237 w 4748212"/>
              <a:gd name="connsiteY13" fmla="*/ 458877 h 520693"/>
              <a:gd name="connsiteX14" fmla="*/ 1200150 w 4748212"/>
              <a:gd name="connsiteY14" fmla="*/ 387440 h 520693"/>
              <a:gd name="connsiteX15" fmla="*/ 1290637 w 4748212"/>
              <a:gd name="connsiteY15" fmla="*/ 125502 h 520693"/>
              <a:gd name="connsiteX16" fmla="*/ 1338262 w 4748212"/>
              <a:gd name="connsiteY16" fmla="*/ 54065 h 520693"/>
              <a:gd name="connsiteX17" fmla="*/ 1428750 w 4748212"/>
              <a:gd name="connsiteY17" fmla="*/ 25490 h 520693"/>
              <a:gd name="connsiteX18" fmla="*/ 1509712 w 4748212"/>
              <a:gd name="connsiteY18" fmla="*/ 135027 h 520693"/>
              <a:gd name="connsiteX19" fmla="*/ 1562100 w 4748212"/>
              <a:gd name="connsiteY19" fmla="*/ 392202 h 520693"/>
              <a:gd name="connsiteX20" fmla="*/ 1638300 w 4748212"/>
              <a:gd name="connsiteY20" fmla="*/ 492215 h 520693"/>
              <a:gd name="connsiteX21" fmla="*/ 1771650 w 4748212"/>
              <a:gd name="connsiteY21" fmla="*/ 392202 h 520693"/>
              <a:gd name="connsiteX22" fmla="*/ 1838325 w 4748212"/>
              <a:gd name="connsiteY22" fmla="*/ 177890 h 520693"/>
              <a:gd name="connsiteX23" fmla="*/ 1909762 w 4748212"/>
              <a:gd name="connsiteY23" fmla="*/ 39777 h 520693"/>
              <a:gd name="connsiteX24" fmla="*/ 2033588 w 4748212"/>
              <a:gd name="connsiteY24" fmla="*/ 63589 h 520693"/>
              <a:gd name="connsiteX25" fmla="*/ 2109787 w 4748212"/>
              <a:gd name="connsiteY25" fmla="*/ 354102 h 520693"/>
              <a:gd name="connsiteX26" fmla="*/ 2190750 w 4748212"/>
              <a:gd name="connsiteY26" fmla="*/ 487452 h 520693"/>
              <a:gd name="connsiteX27" fmla="*/ 2314575 w 4748212"/>
              <a:gd name="connsiteY27" fmla="*/ 387439 h 520693"/>
              <a:gd name="connsiteX28" fmla="*/ 2371725 w 4748212"/>
              <a:gd name="connsiteY28" fmla="*/ 201702 h 520693"/>
              <a:gd name="connsiteX29" fmla="*/ 2471737 w 4748212"/>
              <a:gd name="connsiteY29" fmla="*/ 39777 h 520693"/>
              <a:gd name="connsiteX30" fmla="*/ 2566987 w 4748212"/>
              <a:gd name="connsiteY30" fmla="*/ 35015 h 520693"/>
              <a:gd name="connsiteX31" fmla="*/ 2662237 w 4748212"/>
              <a:gd name="connsiteY31" fmla="*/ 268377 h 520693"/>
              <a:gd name="connsiteX32" fmla="*/ 2767012 w 4748212"/>
              <a:gd name="connsiteY32" fmla="*/ 487452 h 520693"/>
              <a:gd name="connsiteX33" fmla="*/ 2862262 w 4748212"/>
              <a:gd name="connsiteY33" fmla="*/ 501740 h 520693"/>
              <a:gd name="connsiteX34" fmla="*/ 2995612 w 4748212"/>
              <a:gd name="connsiteY34" fmla="*/ 311240 h 520693"/>
              <a:gd name="connsiteX35" fmla="*/ 3076575 w 4748212"/>
              <a:gd name="connsiteY35" fmla="*/ 25490 h 520693"/>
              <a:gd name="connsiteX36" fmla="*/ 3205162 w 4748212"/>
              <a:gd name="connsiteY36" fmla="*/ 39777 h 520693"/>
              <a:gd name="connsiteX37" fmla="*/ 3248025 w 4748212"/>
              <a:gd name="connsiteY37" fmla="*/ 254090 h 520693"/>
              <a:gd name="connsiteX38" fmla="*/ 3295650 w 4748212"/>
              <a:gd name="connsiteY38" fmla="*/ 416015 h 520693"/>
              <a:gd name="connsiteX39" fmla="*/ 3348037 w 4748212"/>
              <a:gd name="connsiteY39" fmla="*/ 496977 h 520693"/>
              <a:gd name="connsiteX40" fmla="*/ 3424237 w 4748212"/>
              <a:gd name="connsiteY40" fmla="*/ 492215 h 520693"/>
              <a:gd name="connsiteX41" fmla="*/ 3495675 w 4748212"/>
              <a:gd name="connsiteY41" fmla="*/ 344577 h 520693"/>
              <a:gd name="connsiteX42" fmla="*/ 3614737 w 4748212"/>
              <a:gd name="connsiteY42" fmla="*/ 58827 h 520693"/>
              <a:gd name="connsiteX43" fmla="*/ 3743325 w 4748212"/>
              <a:gd name="connsiteY43" fmla="*/ 49302 h 520693"/>
              <a:gd name="connsiteX44" fmla="*/ 3867150 w 4748212"/>
              <a:gd name="connsiteY44" fmla="*/ 420777 h 520693"/>
              <a:gd name="connsiteX45" fmla="*/ 3971925 w 4748212"/>
              <a:gd name="connsiteY45" fmla="*/ 482690 h 520693"/>
              <a:gd name="connsiteX46" fmla="*/ 4076700 w 4748212"/>
              <a:gd name="connsiteY46" fmla="*/ 420777 h 520693"/>
              <a:gd name="connsiteX47" fmla="*/ 4152900 w 4748212"/>
              <a:gd name="connsiteY47" fmla="*/ 139790 h 520693"/>
              <a:gd name="connsiteX48" fmla="*/ 4186237 w 4748212"/>
              <a:gd name="connsiteY48" fmla="*/ 82639 h 520693"/>
              <a:gd name="connsiteX49" fmla="*/ 4238625 w 4748212"/>
              <a:gd name="connsiteY49" fmla="*/ 30252 h 520693"/>
              <a:gd name="connsiteX50" fmla="*/ 4352925 w 4748212"/>
              <a:gd name="connsiteY50" fmla="*/ 30252 h 520693"/>
              <a:gd name="connsiteX51" fmla="*/ 4433887 w 4748212"/>
              <a:gd name="connsiteY51" fmla="*/ 96927 h 520693"/>
              <a:gd name="connsiteX52" fmla="*/ 4529137 w 4748212"/>
              <a:gd name="connsiteY52" fmla="*/ 420777 h 520693"/>
              <a:gd name="connsiteX53" fmla="*/ 4581525 w 4748212"/>
              <a:gd name="connsiteY53" fmla="*/ 506502 h 520693"/>
              <a:gd name="connsiteX54" fmla="*/ 4681537 w 4748212"/>
              <a:gd name="connsiteY54" fmla="*/ 454115 h 520693"/>
              <a:gd name="connsiteX55" fmla="*/ 4748212 w 4748212"/>
              <a:gd name="connsiteY55" fmla="*/ 287427 h 520693"/>
              <a:gd name="connsiteX0" fmla="*/ 0 w 4748212"/>
              <a:gd name="connsiteY0" fmla="*/ 230277 h 520693"/>
              <a:gd name="connsiteX1" fmla="*/ 61912 w 4748212"/>
              <a:gd name="connsiteY1" fmla="*/ 96927 h 520693"/>
              <a:gd name="connsiteX2" fmla="*/ 114300 w 4748212"/>
              <a:gd name="connsiteY2" fmla="*/ 15965 h 520693"/>
              <a:gd name="connsiteX3" fmla="*/ 180975 w 4748212"/>
              <a:gd name="connsiteY3" fmla="*/ 6440 h 520693"/>
              <a:gd name="connsiteX4" fmla="*/ 247650 w 4748212"/>
              <a:gd name="connsiteY4" fmla="*/ 63590 h 520693"/>
              <a:gd name="connsiteX5" fmla="*/ 280987 w 4748212"/>
              <a:gd name="connsiteY5" fmla="*/ 273140 h 520693"/>
              <a:gd name="connsiteX6" fmla="*/ 376237 w 4748212"/>
              <a:gd name="connsiteY6" fmla="*/ 482690 h 520693"/>
              <a:gd name="connsiteX7" fmla="*/ 547688 w 4748212"/>
              <a:gd name="connsiteY7" fmla="*/ 396965 h 520693"/>
              <a:gd name="connsiteX8" fmla="*/ 685800 w 4748212"/>
              <a:gd name="connsiteY8" fmla="*/ 120739 h 520693"/>
              <a:gd name="connsiteX9" fmla="*/ 790574 w 4748212"/>
              <a:gd name="connsiteY9" fmla="*/ 25490 h 520693"/>
              <a:gd name="connsiteX10" fmla="*/ 895349 w 4748212"/>
              <a:gd name="connsiteY10" fmla="*/ 30252 h 520693"/>
              <a:gd name="connsiteX11" fmla="*/ 952500 w 4748212"/>
              <a:gd name="connsiteY11" fmla="*/ 206465 h 520693"/>
              <a:gd name="connsiteX12" fmla="*/ 1033462 w 4748212"/>
              <a:gd name="connsiteY12" fmla="*/ 411252 h 520693"/>
              <a:gd name="connsiteX13" fmla="*/ 1138237 w 4748212"/>
              <a:gd name="connsiteY13" fmla="*/ 458877 h 520693"/>
              <a:gd name="connsiteX14" fmla="*/ 1200150 w 4748212"/>
              <a:gd name="connsiteY14" fmla="*/ 387440 h 520693"/>
              <a:gd name="connsiteX15" fmla="*/ 1290637 w 4748212"/>
              <a:gd name="connsiteY15" fmla="*/ 125502 h 520693"/>
              <a:gd name="connsiteX16" fmla="*/ 1338262 w 4748212"/>
              <a:gd name="connsiteY16" fmla="*/ 54065 h 520693"/>
              <a:gd name="connsiteX17" fmla="*/ 1428750 w 4748212"/>
              <a:gd name="connsiteY17" fmla="*/ 25490 h 520693"/>
              <a:gd name="connsiteX18" fmla="*/ 1509712 w 4748212"/>
              <a:gd name="connsiteY18" fmla="*/ 135027 h 520693"/>
              <a:gd name="connsiteX19" fmla="*/ 1562100 w 4748212"/>
              <a:gd name="connsiteY19" fmla="*/ 392202 h 520693"/>
              <a:gd name="connsiteX20" fmla="*/ 1638300 w 4748212"/>
              <a:gd name="connsiteY20" fmla="*/ 492215 h 520693"/>
              <a:gd name="connsiteX21" fmla="*/ 1771650 w 4748212"/>
              <a:gd name="connsiteY21" fmla="*/ 392202 h 520693"/>
              <a:gd name="connsiteX22" fmla="*/ 1838325 w 4748212"/>
              <a:gd name="connsiteY22" fmla="*/ 177890 h 520693"/>
              <a:gd name="connsiteX23" fmla="*/ 1909762 w 4748212"/>
              <a:gd name="connsiteY23" fmla="*/ 39777 h 520693"/>
              <a:gd name="connsiteX24" fmla="*/ 2033588 w 4748212"/>
              <a:gd name="connsiteY24" fmla="*/ 63589 h 520693"/>
              <a:gd name="connsiteX25" fmla="*/ 2109787 w 4748212"/>
              <a:gd name="connsiteY25" fmla="*/ 354102 h 520693"/>
              <a:gd name="connsiteX26" fmla="*/ 2190750 w 4748212"/>
              <a:gd name="connsiteY26" fmla="*/ 487452 h 520693"/>
              <a:gd name="connsiteX27" fmla="*/ 2314575 w 4748212"/>
              <a:gd name="connsiteY27" fmla="*/ 387439 h 520693"/>
              <a:gd name="connsiteX28" fmla="*/ 2371725 w 4748212"/>
              <a:gd name="connsiteY28" fmla="*/ 201702 h 520693"/>
              <a:gd name="connsiteX29" fmla="*/ 2443162 w 4748212"/>
              <a:gd name="connsiteY29" fmla="*/ 35014 h 520693"/>
              <a:gd name="connsiteX30" fmla="*/ 2566987 w 4748212"/>
              <a:gd name="connsiteY30" fmla="*/ 35015 h 520693"/>
              <a:gd name="connsiteX31" fmla="*/ 2662237 w 4748212"/>
              <a:gd name="connsiteY31" fmla="*/ 268377 h 520693"/>
              <a:gd name="connsiteX32" fmla="*/ 2767012 w 4748212"/>
              <a:gd name="connsiteY32" fmla="*/ 487452 h 520693"/>
              <a:gd name="connsiteX33" fmla="*/ 2862262 w 4748212"/>
              <a:gd name="connsiteY33" fmla="*/ 501740 h 520693"/>
              <a:gd name="connsiteX34" fmla="*/ 2995612 w 4748212"/>
              <a:gd name="connsiteY34" fmla="*/ 311240 h 520693"/>
              <a:gd name="connsiteX35" fmla="*/ 3076575 w 4748212"/>
              <a:gd name="connsiteY35" fmla="*/ 25490 h 520693"/>
              <a:gd name="connsiteX36" fmla="*/ 3205162 w 4748212"/>
              <a:gd name="connsiteY36" fmla="*/ 39777 h 520693"/>
              <a:gd name="connsiteX37" fmla="*/ 3248025 w 4748212"/>
              <a:gd name="connsiteY37" fmla="*/ 254090 h 520693"/>
              <a:gd name="connsiteX38" fmla="*/ 3295650 w 4748212"/>
              <a:gd name="connsiteY38" fmla="*/ 416015 h 520693"/>
              <a:gd name="connsiteX39" fmla="*/ 3348037 w 4748212"/>
              <a:gd name="connsiteY39" fmla="*/ 496977 h 520693"/>
              <a:gd name="connsiteX40" fmla="*/ 3424237 w 4748212"/>
              <a:gd name="connsiteY40" fmla="*/ 492215 h 520693"/>
              <a:gd name="connsiteX41" fmla="*/ 3495675 w 4748212"/>
              <a:gd name="connsiteY41" fmla="*/ 344577 h 520693"/>
              <a:gd name="connsiteX42" fmla="*/ 3614737 w 4748212"/>
              <a:gd name="connsiteY42" fmla="*/ 58827 h 520693"/>
              <a:gd name="connsiteX43" fmla="*/ 3743325 w 4748212"/>
              <a:gd name="connsiteY43" fmla="*/ 49302 h 520693"/>
              <a:gd name="connsiteX44" fmla="*/ 3867150 w 4748212"/>
              <a:gd name="connsiteY44" fmla="*/ 420777 h 520693"/>
              <a:gd name="connsiteX45" fmla="*/ 3971925 w 4748212"/>
              <a:gd name="connsiteY45" fmla="*/ 482690 h 520693"/>
              <a:gd name="connsiteX46" fmla="*/ 4076700 w 4748212"/>
              <a:gd name="connsiteY46" fmla="*/ 420777 h 520693"/>
              <a:gd name="connsiteX47" fmla="*/ 4152900 w 4748212"/>
              <a:gd name="connsiteY47" fmla="*/ 139790 h 520693"/>
              <a:gd name="connsiteX48" fmla="*/ 4186237 w 4748212"/>
              <a:gd name="connsiteY48" fmla="*/ 82639 h 520693"/>
              <a:gd name="connsiteX49" fmla="*/ 4238625 w 4748212"/>
              <a:gd name="connsiteY49" fmla="*/ 30252 h 520693"/>
              <a:gd name="connsiteX50" fmla="*/ 4352925 w 4748212"/>
              <a:gd name="connsiteY50" fmla="*/ 30252 h 520693"/>
              <a:gd name="connsiteX51" fmla="*/ 4433887 w 4748212"/>
              <a:gd name="connsiteY51" fmla="*/ 96927 h 520693"/>
              <a:gd name="connsiteX52" fmla="*/ 4529137 w 4748212"/>
              <a:gd name="connsiteY52" fmla="*/ 420777 h 520693"/>
              <a:gd name="connsiteX53" fmla="*/ 4581525 w 4748212"/>
              <a:gd name="connsiteY53" fmla="*/ 506502 h 520693"/>
              <a:gd name="connsiteX54" fmla="*/ 4681537 w 4748212"/>
              <a:gd name="connsiteY54" fmla="*/ 454115 h 520693"/>
              <a:gd name="connsiteX55" fmla="*/ 4748212 w 4748212"/>
              <a:gd name="connsiteY55" fmla="*/ 287427 h 520693"/>
              <a:gd name="connsiteX0" fmla="*/ 0 w 4748212"/>
              <a:gd name="connsiteY0" fmla="*/ 230277 h 520693"/>
              <a:gd name="connsiteX1" fmla="*/ 61912 w 4748212"/>
              <a:gd name="connsiteY1" fmla="*/ 96927 h 520693"/>
              <a:gd name="connsiteX2" fmla="*/ 114300 w 4748212"/>
              <a:gd name="connsiteY2" fmla="*/ 15965 h 520693"/>
              <a:gd name="connsiteX3" fmla="*/ 180975 w 4748212"/>
              <a:gd name="connsiteY3" fmla="*/ 6440 h 520693"/>
              <a:gd name="connsiteX4" fmla="*/ 247650 w 4748212"/>
              <a:gd name="connsiteY4" fmla="*/ 63590 h 520693"/>
              <a:gd name="connsiteX5" fmla="*/ 280987 w 4748212"/>
              <a:gd name="connsiteY5" fmla="*/ 273140 h 520693"/>
              <a:gd name="connsiteX6" fmla="*/ 376237 w 4748212"/>
              <a:gd name="connsiteY6" fmla="*/ 482690 h 520693"/>
              <a:gd name="connsiteX7" fmla="*/ 547688 w 4748212"/>
              <a:gd name="connsiteY7" fmla="*/ 396965 h 520693"/>
              <a:gd name="connsiteX8" fmla="*/ 685800 w 4748212"/>
              <a:gd name="connsiteY8" fmla="*/ 120739 h 520693"/>
              <a:gd name="connsiteX9" fmla="*/ 790574 w 4748212"/>
              <a:gd name="connsiteY9" fmla="*/ 25490 h 520693"/>
              <a:gd name="connsiteX10" fmla="*/ 895349 w 4748212"/>
              <a:gd name="connsiteY10" fmla="*/ 30252 h 520693"/>
              <a:gd name="connsiteX11" fmla="*/ 952500 w 4748212"/>
              <a:gd name="connsiteY11" fmla="*/ 206465 h 520693"/>
              <a:gd name="connsiteX12" fmla="*/ 1033462 w 4748212"/>
              <a:gd name="connsiteY12" fmla="*/ 411252 h 520693"/>
              <a:gd name="connsiteX13" fmla="*/ 1138237 w 4748212"/>
              <a:gd name="connsiteY13" fmla="*/ 458877 h 520693"/>
              <a:gd name="connsiteX14" fmla="*/ 1200150 w 4748212"/>
              <a:gd name="connsiteY14" fmla="*/ 387440 h 520693"/>
              <a:gd name="connsiteX15" fmla="*/ 1290637 w 4748212"/>
              <a:gd name="connsiteY15" fmla="*/ 125502 h 520693"/>
              <a:gd name="connsiteX16" fmla="*/ 1338262 w 4748212"/>
              <a:gd name="connsiteY16" fmla="*/ 54065 h 520693"/>
              <a:gd name="connsiteX17" fmla="*/ 1428750 w 4748212"/>
              <a:gd name="connsiteY17" fmla="*/ 25490 h 520693"/>
              <a:gd name="connsiteX18" fmla="*/ 1509712 w 4748212"/>
              <a:gd name="connsiteY18" fmla="*/ 135027 h 520693"/>
              <a:gd name="connsiteX19" fmla="*/ 1562100 w 4748212"/>
              <a:gd name="connsiteY19" fmla="*/ 392202 h 520693"/>
              <a:gd name="connsiteX20" fmla="*/ 1638300 w 4748212"/>
              <a:gd name="connsiteY20" fmla="*/ 492215 h 520693"/>
              <a:gd name="connsiteX21" fmla="*/ 1771650 w 4748212"/>
              <a:gd name="connsiteY21" fmla="*/ 392202 h 520693"/>
              <a:gd name="connsiteX22" fmla="*/ 1838325 w 4748212"/>
              <a:gd name="connsiteY22" fmla="*/ 177890 h 520693"/>
              <a:gd name="connsiteX23" fmla="*/ 1909762 w 4748212"/>
              <a:gd name="connsiteY23" fmla="*/ 39777 h 520693"/>
              <a:gd name="connsiteX24" fmla="*/ 2033588 w 4748212"/>
              <a:gd name="connsiteY24" fmla="*/ 63589 h 520693"/>
              <a:gd name="connsiteX25" fmla="*/ 2109787 w 4748212"/>
              <a:gd name="connsiteY25" fmla="*/ 354102 h 520693"/>
              <a:gd name="connsiteX26" fmla="*/ 2190750 w 4748212"/>
              <a:gd name="connsiteY26" fmla="*/ 487452 h 520693"/>
              <a:gd name="connsiteX27" fmla="*/ 2286000 w 4748212"/>
              <a:gd name="connsiteY27" fmla="*/ 396964 h 520693"/>
              <a:gd name="connsiteX28" fmla="*/ 2371725 w 4748212"/>
              <a:gd name="connsiteY28" fmla="*/ 201702 h 520693"/>
              <a:gd name="connsiteX29" fmla="*/ 2443162 w 4748212"/>
              <a:gd name="connsiteY29" fmla="*/ 35014 h 520693"/>
              <a:gd name="connsiteX30" fmla="*/ 2566987 w 4748212"/>
              <a:gd name="connsiteY30" fmla="*/ 35015 h 520693"/>
              <a:gd name="connsiteX31" fmla="*/ 2662237 w 4748212"/>
              <a:gd name="connsiteY31" fmla="*/ 268377 h 520693"/>
              <a:gd name="connsiteX32" fmla="*/ 2767012 w 4748212"/>
              <a:gd name="connsiteY32" fmla="*/ 487452 h 520693"/>
              <a:gd name="connsiteX33" fmla="*/ 2862262 w 4748212"/>
              <a:gd name="connsiteY33" fmla="*/ 501740 h 520693"/>
              <a:gd name="connsiteX34" fmla="*/ 2995612 w 4748212"/>
              <a:gd name="connsiteY34" fmla="*/ 311240 h 520693"/>
              <a:gd name="connsiteX35" fmla="*/ 3076575 w 4748212"/>
              <a:gd name="connsiteY35" fmla="*/ 25490 h 520693"/>
              <a:gd name="connsiteX36" fmla="*/ 3205162 w 4748212"/>
              <a:gd name="connsiteY36" fmla="*/ 39777 h 520693"/>
              <a:gd name="connsiteX37" fmla="*/ 3248025 w 4748212"/>
              <a:gd name="connsiteY37" fmla="*/ 254090 h 520693"/>
              <a:gd name="connsiteX38" fmla="*/ 3295650 w 4748212"/>
              <a:gd name="connsiteY38" fmla="*/ 416015 h 520693"/>
              <a:gd name="connsiteX39" fmla="*/ 3348037 w 4748212"/>
              <a:gd name="connsiteY39" fmla="*/ 496977 h 520693"/>
              <a:gd name="connsiteX40" fmla="*/ 3424237 w 4748212"/>
              <a:gd name="connsiteY40" fmla="*/ 492215 h 520693"/>
              <a:gd name="connsiteX41" fmla="*/ 3495675 w 4748212"/>
              <a:gd name="connsiteY41" fmla="*/ 344577 h 520693"/>
              <a:gd name="connsiteX42" fmla="*/ 3614737 w 4748212"/>
              <a:gd name="connsiteY42" fmla="*/ 58827 h 520693"/>
              <a:gd name="connsiteX43" fmla="*/ 3743325 w 4748212"/>
              <a:gd name="connsiteY43" fmla="*/ 49302 h 520693"/>
              <a:gd name="connsiteX44" fmla="*/ 3867150 w 4748212"/>
              <a:gd name="connsiteY44" fmla="*/ 420777 h 520693"/>
              <a:gd name="connsiteX45" fmla="*/ 3971925 w 4748212"/>
              <a:gd name="connsiteY45" fmla="*/ 482690 h 520693"/>
              <a:gd name="connsiteX46" fmla="*/ 4076700 w 4748212"/>
              <a:gd name="connsiteY46" fmla="*/ 420777 h 520693"/>
              <a:gd name="connsiteX47" fmla="*/ 4152900 w 4748212"/>
              <a:gd name="connsiteY47" fmla="*/ 139790 h 520693"/>
              <a:gd name="connsiteX48" fmla="*/ 4186237 w 4748212"/>
              <a:gd name="connsiteY48" fmla="*/ 82639 h 520693"/>
              <a:gd name="connsiteX49" fmla="*/ 4238625 w 4748212"/>
              <a:gd name="connsiteY49" fmla="*/ 30252 h 520693"/>
              <a:gd name="connsiteX50" fmla="*/ 4352925 w 4748212"/>
              <a:gd name="connsiteY50" fmla="*/ 30252 h 520693"/>
              <a:gd name="connsiteX51" fmla="*/ 4433887 w 4748212"/>
              <a:gd name="connsiteY51" fmla="*/ 96927 h 520693"/>
              <a:gd name="connsiteX52" fmla="*/ 4529137 w 4748212"/>
              <a:gd name="connsiteY52" fmla="*/ 420777 h 520693"/>
              <a:gd name="connsiteX53" fmla="*/ 4581525 w 4748212"/>
              <a:gd name="connsiteY53" fmla="*/ 506502 h 520693"/>
              <a:gd name="connsiteX54" fmla="*/ 4681537 w 4748212"/>
              <a:gd name="connsiteY54" fmla="*/ 454115 h 520693"/>
              <a:gd name="connsiteX55" fmla="*/ 4748212 w 4748212"/>
              <a:gd name="connsiteY55" fmla="*/ 287427 h 520693"/>
              <a:gd name="connsiteX0" fmla="*/ 0 w 4748212"/>
              <a:gd name="connsiteY0" fmla="*/ 230277 h 520693"/>
              <a:gd name="connsiteX1" fmla="*/ 61912 w 4748212"/>
              <a:gd name="connsiteY1" fmla="*/ 96927 h 520693"/>
              <a:gd name="connsiteX2" fmla="*/ 114300 w 4748212"/>
              <a:gd name="connsiteY2" fmla="*/ 15965 h 520693"/>
              <a:gd name="connsiteX3" fmla="*/ 180975 w 4748212"/>
              <a:gd name="connsiteY3" fmla="*/ 6440 h 520693"/>
              <a:gd name="connsiteX4" fmla="*/ 247650 w 4748212"/>
              <a:gd name="connsiteY4" fmla="*/ 63590 h 520693"/>
              <a:gd name="connsiteX5" fmla="*/ 280987 w 4748212"/>
              <a:gd name="connsiteY5" fmla="*/ 273140 h 520693"/>
              <a:gd name="connsiteX6" fmla="*/ 376237 w 4748212"/>
              <a:gd name="connsiteY6" fmla="*/ 482690 h 520693"/>
              <a:gd name="connsiteX7" fmla="*/ 547688 w 4748212"/>
              <a:gd name="connsiteY7" fmla="*/ 396965 h 520693"/>
              <a:gd name="connsiteX8" fmla="*/ 685800 w 4748212"/>
              <a:gd name="connsiteY8" fmla="*/ 120739 h 520693"/>
              <a:gd name="connsiteX9" fmla="*/ 790574 w 4748212"/>
              <a:gd name="connsiteY9" fmla="*/ 25490 h 520693"/>
              <a:gd name="connsiteX10" fmla="*/ 895349 w 4748212"/>
              <a:gd name="connsiteY10" fmla="*/ 30252 h 520693"/>
              <a:gd name="connsiteX11" fmla="*/ 952500 w 4748212"/>
              <a:gd name="connsiteY11" fmla="*/ 206465 h 520693"/>
              <a:gd name="connsiteX12" fmla="*/ 1033462 w 4748212"/>
              <a:gd name="connsiteY12" fmla="*/ 411252 h 520693"/>
              <a:gd name="connsiteX13" fmla="*/ 1138237 w 4748212"/>
              <a:gd name="connsiteY13" fmla="*/ 458877 h 520693"/>
              <a:gd name="connsiteX14" fmla="*/ 1200150 w 4748212"/>
              <a:gd name="connsiteY14" fmla="*/ 387440 h 520693"/>
              <a:gd name="connsiteX15" fmla="*/ 1290637 w 4748212"/>
              <a:gd name="connsiteY15" fmla="*/ 125502 h 520693"/>
              <a:gd name="connsiteX16" fmla="*/ 1338262 w 4748212"/>
              <a:gd name="connsiteY16" fmla="*/ 54065 h 520693"/>
              <a:gd name="connsiteX17" fmla="*/ 1428750 w 4748212"/>
              <a:gd name="connsiteY17" fmla="*/ 25490 h 520693"/>
              <a:gd name="connsiteX18" fmla="*/ 1509712 w 4748212"/>
              <a:gd name="connsiteY18" fmla="*/ 135027 h 520693"/>
              <a:gd name="connsiteX19" fmla="*/ 1562100 w 4748212"/>
              <a:gd name="connsiteY19" fmla="*/ 392202 h 520693"/>
              <a:gd name="connsiteX20" fmla="*/ 1638300 w 4748212"/>
              <a:gd name="connsiteY20" fmla="*/ 492215 h 520693"/>
              <a:gd name="connsiteX21" fmla="*/ 1771650 w 4748212"/>
              <a:gd name="connsiteY21" fmla="*/ 392202 h 520693"/>
              <a:gd name="connsiteX22" fmla="*/ 1838325 w 4748212"/>
              <a:gd name="connsiteY22" fmla="*/ 177890 h 520693"/>
              <a:gd name="connsiteX23" fmla="*/ 1909762 w 4748212"/>
              <a:gd name="connsiteY23" fmla="*/ 39777 h 520693"/>
              <a:gd name="connsiteX24" fmla="*/ 2033588 w 4748212"/>
              <a:gd name="connsiteY24" fmla="*/ 63589 h 520693"/>
              <a:gd name="connsiteX25" fmla="*/ 2109787 w 4748212"/>
              <a:gd name="connsiteY25" fmla="*/ 354102 h 520693"/>
              <a:gd name="connsiteX26" fmla="*/ 2190750 w 4748212"/>
              <a:gd name="connsiteY26" fmla="*/ 487452 h 520693"/>
              <a:gd name="connsiteX27" fmla="*/ 2286000 w 4748212"/>
              <a:gd name="connsiteY27" fmla="*/ 396964 h 520693"/>
              <a:gd name="connsiteX28" fmla="*/ 2366963 w 4748212"/>
              <a:gd name="connsiteY28" fmla="*/ 196939 h 520693"/>
              <a:gd name="connsiteX29" fmla="*/ 2443162 w 4748212"/>
              <a:gd name="connsiteY29" fmla="*/ 35014 h 520693"/>
              <a:gd name="connsiteX30" fmla="*/ 2566987 w 4748212"/>
              <a:gd name="connsiteY30" fmla="*/ 35015 h 520693"/>
              <a:gd name="connsiteX31" fmla="*/ 2662237 w 4748212"/>
              <a:gd name="connsiteY31" fmla="*/ 268377 h 520693"/>
              <a:gd name="connsiteX32" fmla="*/ 2767012 w 4748212"/>
              <a:gd name="connsiteY32" fmla="*/ 487452 h 520693"/>
              <a:gd name="connsiteX33" fmla="*/ 2862262 w 4748212"/>
              <a:gd name="connsiteY33" fmla="*/ 501740 h 520693"/>
              <a:gd name="connsiteX34" fmla="*/ 2995612 w 4748212"/>
              <a:gd name="connsiteY34" fmla="*/ 311240 h 520693"/>
              <a:gd name="connsiteX35" fmla="*/ 3076575 w 4748212"/>
              <a:gd name="connsiteY35" fmla="*/ 25490 h 520693"/>
              <a:gd name="connsiteX36" fmla="*/ 3205162 w 4748212"/>
              <a:gd name="connsiteY36" fmla="*/ 39777 h 520693"/>
              <a:gd name="connsiteX37" fmla="*/ 3248025 w 4748212"/>
              <a:gd name="connsiteY37" fmla="*/ 254090 h 520693"/>
              <a:gd name="connsiteX38" fmla="*/ 3295650 w 4748212"/>
              <a:gd name="connsiteY38" fmla="*/ 416015 h 520693"/>
              <a:gd name="connsiteX39" fmla="*/ 3348037 w 4748212"/>
              <a:gd name="connsiteY39" fmla="*/ 496977 h 520693"/>
              <a:gd name="connsiteX40" fmla="*/ 3424237 w 4748212"/>
              <a:gd name="connsiteY40" fmla="*/ 492215 h 520693"/>
              <a:gd name="connsiteX41" fmla="*/ 3495675 w 4748212"/>
              <a:gd name="connsiteY41" fmla="*/ 344577 h 520693"/>
              <a:gd name="connsiteX42" fmla="*/ 3614737 w 4748212"/>
              <a:gd name="connsiteY42" fmla="*/ 58827 h 520693"/>
              <a:gd name="connsiteX43" fmla="*/ 3743325 w 4748212"/>
              <a:gd name="connsiteY43" fmla="*/ 49302 h 520693"/>
              <a:gd name="connsiteX44" fmla="*/ 3867150 w 4748212"/>
              <a:gd name="connsiteY44" fmla="*/ 420777 h 520693"/>
              <a:gd name="connsiteX45" fmla="*/ 3971925 w 4748212"/>
              <a:gd name="connsiteY45" fmla="*/ 482690 h 520693"/>
              <a:gd name="connsiteX46" fmla="*/ 4076700 w 4748212"/>
              <a:gd name="connsiteY46" fmla="*/ 420777 h 520693"/>
              <a:gd name="connsiteX47" fmla="*/ 4152900 w 4748212"/>
              <a:gd name="connsiteY47" fmla="*/ 139790 h 520693"/>
              <a:gd name="connsiteX48" fmla="*/ 4186237 w 4748212"/>
              <a:gd name="connsiteY48" fmla="*/ 82639 h 520693"/>
              <a:gd name="connsiteX49" fmla="*/ 4238625 w 4748212"/>
              <a:gd name="connsiteY49" fmla="*/ 30252 h 520693"/>
              <a:gd name="connsiteX50" fmla="*/ 4352925 w 4748212"/>
              <a:gd name="connsiteY50" fmla="*/ 30252 h 520693"/>
              <a:gd name="connsiteX51" fmla="*/ 4433887 w 4748212"/>
              <a:gd name="connsiteY51" fmla="*/ 96927 h 520693"/>
              <a:gd name="connsiteX52" fmla="*/ 4529137 w 4748212"/>
              <a:gd name="connsiteY52" fmla="*/ 420777 h 520693"/>
              <a:gd name="connsiteX53" fmla="*/ 4581525 w 4748212"/>
              <a:gd name="connsiteY53" fmla="*/ 506502 h 520693"/>
              <a:gd name="connsiteX54" fmla="*/ 4681537 w 4748212"/>
              <a:gd name="connsiteY54" fmla="*/ 454115 h 520693"/>
              <a:gd name="connsiteX55" fmla="*/ 4748212 w 4748212"/>
              <a:gd name="connsiteY55" fmla="*/ 287427 h 520693"/>
              <a:gd name="connsiteX0" fmla="*/ 0 w 4748212"/>
              <a:gd name="connsiteY0" fmla="*/ 230277 h 520693"/>
              <a:gd name="connsiteX1" fmla="*/ 61912 w 4748212"/>
              <a:gd name="connsiteY1" fmla="*/ 96927 h 520693"/>
              <a:gd name="connsiteX2" fmla="*/ 114300 w 4748212"/>
              <a:gd name="connsiteY2" fmla="*/ 15965 h 520693"/>
              <a:gd name="connsiteX3" fmla="*/ 180975 w 4748212"/>
              <a:gd name="connsiteY3" fmla="*/ 6440 h 520693"/>
              <a:gd name="connsiteX4" fmla="*/ 247650 w 4748212"/>
              <a:gd name="connsiteY4" fmla="*/ 63590 h 520693"/>
              <a:gd name="connsiteX5" fmla="*/ 280987 w 4748212"/>
              <a:gd name="connsiteY5" fmla="*/ 273140 h 520693"/>
              <a:gd name="connsiteX6" fmla="*/ 376237 w 4748212"/>
              <a:gd name="connsiteY6" fmla="*/ 482690 h 520693"/>
              <a:gd name="connsiteX7" fmla="*/ 547688 w 4748212"/>
              <a:gd name="connsiteY7" fmla="*/ 396965 h 520693"/>
              <a:gd name="connsiteX8" fmla="*/ 685800 w 4748212"/>
              <a:gd name="connsiteY8" fmla="*/ 120739 h 520693"/>
              <a:gd name="connsiteX9" fmla="*/ 790574 w 4748212"/>
              <a:gd name="connsiteY9" fmla="*/ 25490 h 520693"/>
              <a:gd name="connsiteX10" fmla="*/ 895349 w 4748212"/>
              <a:gd name="connsiteY10" fmla="*/ 30252 h 520693"/>
              <a:gd name="connsiteX11" fmla="*/ 952500 w 4748212"/>
              <a:gd name="connsiteY11" fmla="*/ 206465 h 520693"/>
              <a:gd name="connsiteX12" fmla="*/ 1033462 w 4748212"/>
              <a:gd name="connsiteY12" fmla="*/ 411252 h 520693"/>
              <a:gd name="connsiteX13" fmla="*/ 1138237 w 4748212"/>
              <a:gd name="connsiteY13" fmla="*/ 458877 h 520693"/>
              <a:gd name="connsiteX14" fmla="*/ 1200150 w 4748212"/>
              <a:gd name="connsiteY14" fmla="*/ 387440 h 520693"/>
              <a:gd name="connsiteX15" fmla="*/ 1290637 w 4748212"/>
              <a:gd name="connsiteY15" fmla="*/ 125502 h 520693"/>
              <a:gd name="connsiteX16" fmla="*/ 1338262 w 4748212"/>
              <a:gd name="connsiteY16" fmla="*/ 54065 h 520693"/>
              <a:gd name="connsiteX17" fmla="*/ 1428750 w 4748212"/>
              <a:gd name="connsiteY17" fmla="*/ 25490 h 520693"/>
              <a:gd name="connsiteX18" fmla="*/ 1509712 w 4748212"/>
              <a:gd name="connsiteY18" fmla="*/ 135027 h 520693"/>
              <a:gd name="connsiteX19" fmla="*/ 1562100 w 4748212"/>
              <a:gd name="connsiteY19" fmla="*/ 392202 h 520693"/>
              <a:gd name="connsiteX20" fmla="*/ 1638300 w 4748212"/>
              <a:gd name="connsiteY20" fmla="*/ 492215 h 520693"/>
              <a:gd name="connsiteX21" fmla="*/ 1771650 w 4748212"/>
              <a:gd name="connsiteY21" fmla="*/ 392202 h 520693"/>
              <a:gd name="connsiteX22" fmla="*/ 1838325 w 4748212"/>
              <a:gd name="connsiteY22" fmla="*/ 177890 h 520693"/>
              <a:gd name="connsiteX23" fmla="*/ 1909762 w 4748212"/>
              <a:gd name="connsiteY23" fmla="*/ 39777 h 520693"/>
              <a:gd name="connsiteX24" fmla="*/ 2033588 w 4748212"/>
              <a:gd name="connsiteY24" fmla="*/ 63589 h 520693"/>
              <a:gd name="connsiteX25" fmla="*/ 2109787 w 4748212"/>
              <a:gd name="connsiteY25" fmla="*/ 354102 h 520693"/>
              <a:gd name="connsiteX26" fmla="*/ 2190750 w 4748212"/>
              <a:gd name="connsiteY26" fmla="*/ 487452 h 520693"/>
              <a:gd name="connsiteX27" fmla="*/ 2286000 w 4748212"/>
              <a:gd name="connsiteY27" fmla="*/ 396964 h 520693"/>
              <a:gd name="connsiteX28" fmla="*/ 2366963 w 4748212"/>
              <a:gd name="connsiteY28" fmla="*/ 196939 h 520693"/>
              <a:gd name="connsiteX29" fmla="*/ 2414587 w 4748212"/>
              <a:gd name="connsiteY29" fmla="*/ 35014 h 520693"/>
              <a:gd name="connsiteX30" fmla="*/ 2566987 w 4748212"/>
              <a:gd name="connsiteY30" fmla="*/ 35015 h 520693"/>
              <a:gd name="connsiteX31" fmla="*/ 2662237 w 4748212"/>
              <a:gd name="connsiteY31" fmla="*/ 268377 h 520693"/>
              <a:gd name="connsiteX32" fmla="*/ 2767012 w 4748212"/>
              <a:gd name="connsiteY32" fmla="*/ 487452 h 520693"/>
              <a:gd name="connsiteX33" fmla="*/ 2862262 w 4748212"/>
              <a:gd name="connsiteY33" fmla="*/ 501740 h 520693"/>
              <a:gd name="connsiteX34" fmla="*/ 2995612 w 4748212"/>
              <a:gd name="connsiteY34" fmla="*/ 311240 h 520693"/>
              <a:gd name="connsiteX35" fmla="*/ 3076575 w 4748212"/>
              <a:gd name="connsiteY35" fmla="*/ 25490 h 520693"/>
              <a:gd name="connsiteX36" fmla="*/ 3205162 w 4748212"/>
              <a:gd name="connsiteY36" fmla="*/ 39777 h 520693"/>
              <a:gd name="connsiteX37" fmla="*/ 3248025 w 4748212"/>
              <a:gd name="connsiteY37" fmla="*/ 254090 h 520693"/>
              <a:gd name="connsiteX38" fmla="*/ 3295650 w 4748212"/>
              <a:gd name="connsiteY38" fmla="*/ 416015 h 520693"/>
              <a:gd name="connsiteX39" fmla="*/ 3348037 w 4748212"/>
              <a:gd name="connsiteY39" fmla="*/ 496977 h 520693"/>
              <a:gd name="connsiteX40" fmla="*/ 3424237 w 4748212"/>
              <a:gd name="connsiteY40" fmla="*/ 492215 h 520693"/>
              <a:gd name="connsiteX41" fmla="*/ 3495675 w 4748212"/>
              <a:gd name="connsiteY41" fmla="*/ 344577 h 520693"/>
              <a:gd name="connsiteX42" fmla="*/ 3614737 w 4748212"/>
              <a:gd name="connsiteY42" fmla="*/ 58827 h 520693"/>
              <a:gd name="connsiteX43" fmla="*/ 3743325 w 4748212"/>
              <a:gd name="connsiteY43" fmla="*/ 49302 h 520693"/>
              <a:gd name="connsiteX44" fmla="*/ 3867150 w 4748212"/>
              <a:gd name="connsiteY44" fmla="*/ 420777 h 520693"/>
              <a:gd name="connsiteX45" fmla="*/ 3971925 w 4748212"/>
              <a:gd name="connsiteY45" fmla="*/ 482690 h 520693"/>
              <a:gd name="connsiteX46" fmla="*/ 4076700 w 4748212"/>
              <a:gd name="connsiteY46" fmla="*/ 420777 h 520693"/>
              <a:gd name="connsiteX47" fmla="*/ 4152900 w 4748212"/>
              <a:gd name="connsiteY47" fmla="*/ 139790 h 520693"/>
              <a:gd name="connsiteX48" fmla="*/ 4186237 w 4748212"/>
              <a:gd name="connsiteY48" fmla="*/ 82639 h 520693"/>
              <a:gd name="connsiteX49" fmla="*/ 4238625 w 4748212"/>
              <a:gd name="connsiteY49" fmla="*/ 30252 h 520693"/>
              <a:gd name="connsiteX50" fmla="*/ 4352925 w 4748212"/>
              <a:gd name="connsiteY50" fmla="*/ 30252 h 520693"/>
              <a:gd name="connsiteX51" fmla="*/ 4433887 w 4748212"/>
              <a:gd name="connsiteY51" fmla="*/ 96927 h 520693"/>
              <a:gd name="connsiteX52" fmla="*/ 4529137 w 4748212"/>
              <a:gd name="connsiteY52" fmla="*/ 420777 h 520693"/>
              <a:gd name="connsiteX53" fmla="*/ 4581525 w 4748212"/>
              <a:gd name="connsiteY53" fmla="*/ 506502 h 520693"/>
              <a:gd name="connsiteX54" fmla="*/ 4681537 w 4748212"/>
              <a:gd name="connsiteY54" fmla="*/ 454115 h 520693"/>
              <a:gd name="connsiteX55" fmla="*/ 4748212 w 4748212"/>
              <a:gd name="connsiteY55" fmla="*/ 287427 h 520693"/>
              <a:gd name="connsiteX0" fmla="*/ 0 w 4748212"/>
              <a:gd name="connsiteY0" fmla="*/ 230277 h 520693"/>
              <a:gd name="connsiteX1" fmla="*/ 61912 w 4748212"/>
              <a:gd name="connsiteY1" fmla="*/ 96927 h 520693"/>
              <a:gd name="connsiteX2" fmla="*/ 114300 w 4748212"/>
              <a:gd name="connsiteY2" fmla="*/ 15965 h 520693"/>
              <a:gd name="connsiteX3" fmla="*/ 180975 w 4748212"/>
              <a:gd name="connsiteY3" fmla="*/ 6440 h 520693"/>
              <a:gd name="connsiteX4" fmla="*/ 247650 w 4748212"/>
              <a:gd name="connsiteY4" fmla="*/ 63590 h 520693"/>
              <a:gd name="connsiteX5" fmla="*/ 280987 w 4748212"/>
              <a:gd name="connsiteY5" fmla="*/ 273140 h 520693"/>
              <a:gd name="connsiteX6" fmla="*/ 376237 w 4748212"/>
              <a:gd name="connsiteY6" fmla="*/ 482690 h 520693"/>
              <a:gd name="connsiteX7" fmla="*/ 547688 w 4748212"/>
              <a:gd name="connsiteY7" fmla="*/ 396965 h 520693"/>
              <a:gd name="connsiteX8" fmla="*/ 685800 w 4748212"/>
              <a:gd name="connsiteY8" fmla="*/ 120739 h 520693"/>
              <a:gd name="connsiteX9" fmla="*/ 790574 w 4748212"/>
              <a:gd name="connsiteY9" fmla="*/ 25490 h 520693"/>
              <a:gd name="connsiteX10" fmla="*/ 895349 w 4748212"/>
              <a:gd name="connsiteY10" fmla="*/ 30252 h 520693"/>
              <a:gd name="connsiteX11" fmla="*/ 952500 w 4748212"/>
              <a:gd name="connsiteY11" fmla="*/ 206465 h 520693"/>
              <a:gd name="connsiteX12" fmla="*/ 1033462 w 4748212"/>
              <a:gd name="connsiteY12" fmla="*/ 411252 h 520693"/>
              <a:gd name="connsiteX13" fmla="*/ 1138237 w 4748212"/>
              <a:gd name="connsiteY13" fmla="*/ 458877 h 520693"/>
              <a:gd name="connsiteX14" fmla="*/ 1200150 w 4748212"/>
              <a:gd name="connsiteY14" fmla="*/ 387440 h 520693"/>
              <a:gd name="connsiteX15" fmla="*/ 1290637 w 4748212"/>
              <a:gd name="connsiteY15" fmla="*/ 125502 h 520693"/>
              <a:gd name="connsiteX16" fmla="*/ 1338262 w 4748212"/>
              <a:gd name="connsiteY16" fmla="*/ 54065 h 520693"/>
              <a:gd name="connsiteX17" fmla="*/ 1428750 w 4748212"/>
              <a:gd name="connsiteY17" fmla="*/ 25490 h 520693"/>
              <a:gd name="connsiteX18" fmla="*/ 1509712 w 4748212"/>
              <a:gd name="connsiteY18" fmla="*/ 135027 h 520693"/>
              <a:gd name="connsiteX19" fmla="*/ 1562100 w 4748212"/>
              <a:gd name="connsiteY19" fmla="*/ 392202 h 520693"/>
              <a:gd name="connsiteX20" fmla="*/ 1638300 w 4748212"/>
              <a:gd name="connsiteY20" fmla="*/ 492215 h 520693"/>
              <a:gd name="connsiteX21" fmla="*/ 1771650 w 4748212"/>
              <a:gd name="connsiteY21" fmla="*/ 392202 h 520693"/>
              <a:gd name="connsiteX22" fmla="*/ 1838325 w 4748212"/>
              <a:gd name="connsiteY22" fmla="*/ 177890 h 520693"/>
              <a:gd name="connsiteX23" fmla="*/ 1909762 w 4748212"/>
              <a:gd name="connsiteY23" fmla="*/ 39777 h 520693"/>
              <a:gd name="connsiteX24" fmla="*/ 2033588 w 4748212"/>
              <a:gd name="connsiteY24" fmla="*/ 63589 h 520693"/>
              <a:gd name="connsiteX25" fmla="*/ 2109787 w 4748212"/>
              <a:gd name="connsiteY25" fmla="*/ 354102 h 520693"/>
              <a:gd name="connsiteX26" fmla="*/ 2190750 w 4748212"/>
              <a:gd name="connsiteY26" fmla="*/ 487452 h 520693"/>
              <a:gd name="connsiteX27" fmla="*/ 2286000 w 4748212"/>
              <a:gd name="connsiteY27" fmla="*/ 396964 h 520693"/>
              <a:gd name="connsiteX28" fmla="*/ 2366963 w 4748212"/>
              <a:gd name="connsiteY28" fmla="*/ 196939 h 520693"/>
              <a:gd name="connsiteX29" fmla="*/ 2452687 w 4748212"/>
              <a:gd name="connsiteY29" fmla="*/ 49301 h 520693"/>
              <a:gd name="connsiteX30" fmla="*/ 2566987 w 4748212"/>
              <a:gd name="connsiteY30" fmla="*/ 35015 h 520693"/>
              <a:gd name="connsiteX31" fmla="*/ 2662237 w 4748212"/>
              <a:gd name="connsiteY31" fmla="*/ 268377 h 520693"/>
              <a:gd name="connsiteX32" fmla="*/ 2767012 w 4748212"/>
              <a:gd name="connsiteY32" fmla="*/ 487452 h 520693"/>
              <a:gd name="connsiteX33" fmla="*/ 2862262 w 4748212"/>
              <a:gd name="connsiteY33" fmla="*/ 501740 h 520693"/>
              <a:gd name="connsiteX34" fmla="*/ 2995612 w 4748212"/>
              <a:gd name="connsiteY34" fmla="*/ 311240 h 520693"/>
              <a:gd name="connsiteX35" fmla="*/ 3076575 w 4748212"/>
              <a:gd name="connsiteY35" fmla="*/ 25490 h 520693"/>
              <a:gd name="connsiteX36" fmla="*/ 3205162 w 4748212"/>
              <a:gd name="connsiteY36" fmla="*/ 39777 h 520693"/>
              <a:gd name="connsiteX37" fmla="*/ 3248025 w 4748212"/>
              <a:gd name="connsiteY37" fmla="*/ 254090 h 520693"/>
              <a:gd name="connsiteX38" fmla="*/ 3295650 w 4748212"/>
              <a:gd name="connsiteY38" fmla="*/ 416015 h 520693"/>
              <a:gd name="connsiteX39" fmla="*/ 3348037 w 4748212"/>
              <a:gd name="connsiteY39" fmla="*/ 496977 h 520693"/>
              <a:gd name="connsiteX40" fmla="*/ 3424237 w 4748212"/>
              <a:gd name="connsiteY40" fmla="*/ 492215 h 520693"/>
              <a:gd name="connsiteX41" fmla="*/ 3495675 w 4748212"/>
              <a:gd name="connsiteY41" fmla="*/ 344577 h 520693"/>
              <a:gd name="connsiteX42" fmla="*/ 3614737 w 4748212"/>
              <a:gd name="connsiteY42" fmla="*/ 58827 h 520693"/>
              <a:gd name="connsiteX43" fmla="*/ 3743325 w 4748212"/>
              <a:gd name="connsiteY43" fmla="*/ 49302 h 520693"/>
              <a:gd name="connsiteX44" fmla="*/ 3867150 w 4748212"/>
              <a:gd name="connsiteY44" fmla="*/ 420777 h 520693"/>
              <a:gd name="connsiteX45" fmla="*/ 3971925 w 4748212"/>
              <a:gd name="connsiteY45" fmla="*/ 482690 h 520693"/>
              <a:gd name="connsiteX46" fmla="*/ 4076700 w 4748212"/>
              <a:gd name="connsiteY46" fmla="*/ 420777 h 520693"/>
              <a:gd name="connsiteX47" fmla="*/ 4152900 w 4748212"/>
              <a:gd name="connsiteY47" fmla="*/ 139790 h 520693"/>
              <a:gd name="connsiteX48" fmla="*/ 4186237 w 4748212"/>
              <a:gd name="connsiteY48" fmla="*/ 82639 h 520693"/>
              <a:gd name="connsiteX49" fmla="*/ 4238625 w 4748212"/>
              <a:gd name="connsiteY49" fmla="*/ 30252 h 520693"/>
              <a:gd name="connsiteX50" fmla="*/ 4352925 w 4748212"/>
              <a:gd name="connsiteY50" fmla="*/ 30252 h 520693"/>
              <a:gd name="connsiteX51" fmla="*/ 4433887 w 4748212"/>
              <a:gd name="connsiteY51" fmla="*/ 96927 h 520693"/>
              <a:gd name="connsiteX52" fmla="*/ 4529137 w 4748212"/>
              <a:gd name="connsiteY52" fmla="*/ 420777 h 520693"/>
              <a:gd name="connsiteX53" fmla="*/ 4581525 w 4748212"/>
              <a:gd name="connsiteY53" fmla="*/ 506502 h 520693"/>
              <a:gd name="connsiteX54" fmla="*/ 4681537 w 4748212"/>
              <a:gd name="connsiteY54" fmla="*/ 454115 h 520693"/>
              <a:gd name="connsiteX55" fmla="*/ 4748212 w 4748212"/>
              <a:gd name="connsiteY55" fmla="*/ 287427 h 520693"/>
              <a:gd name="connsiteX0" fmla="*/ 0 w 4748212"/>
              <a:gd name="connsiteY0" fmla="*/ 230277 h 520693"/>
              <a:gd name="connsiteX1" fmla="*/ 61912 w 4748212"/>
              <a:gd name="connsiteY1" fmla="*/ 96927 h 520693"/>
              <a:gd name="connsiteX2" fmla="*/ 114300 w 4748212"/>
              <a:gd name="connsiteY2" fmla="*/ 15965 h 520693"/>
              <a:gd name="connsiteX3" fmla="*/ 180975 w 4748212"/>
              <a:gd name="connsiteY3" fmla="*/ 6440 h 520693"/>
              <a:gd name="connsiteX4" fmla="*/ 247650 w 4748212"/>
              <a:gd name="connsiteY4" fmla="*/ 63590 h 520693"/>
              <a:gd name="connsiteX5" fmla="*/ 280987 w 4748212"/>
              <a:gd name="connsiteY5" fmla="*/ 273140 h 520693"/>
              <a:gd name="connsiteX6" fmla="*/ 376237 w 4748212"/>
              <a:gd name="connsiteY6" fmla="*/ 482690 h 520693"/>
              <a:gd name="connsiteX7" fmla="*/ 547688 w 4748212"/>
              <a:gd name="connsiteY7" fmla="*/ 396965 h 520693"/>
              <a:gd name="connsiteX8" fmla="*/ 685800 w 4748212"/>
              <a:gd name="connsiteY8" fmla="*/ 120739 h 520693"/>
              <a:gd name="connsiteX9" fmla="*/ 790574 w 4748212"/>
              <a:gd name="connsiteY9" fmla="*/ 25490 h 520693"/>
              <a:gd name="connsiteX10" fmla="*/ 895349 w 4748212"/>
              <a:gd name="connsiteY10" fmla="*/ 30252 h 520693"/>
              <a:gd name="connsiteX11" fmla="*/ 952500 w 4748212"/>
              <a:gd name="connsiteY11" fmla="*/ 206465 h 520693"/>
              <a:gd name="connsiteX12" fmla="*/ 1033462 w 4748212"/>
              <a:gd name="connsiteY12" fmla="*/ 411252 h 520693"/>
              <a:gd name="connsiteX13" fmla="*/ 1138237 w 4748212"/>
              <a:gd name="connsiteY13" fmla="*/ 458877 h 520693"/>
              <a:gd name="connsiteX14" fmla="*/ 1200150 w 4748212"/>
              <a:gd name="connsiteY14" fmla="*/ 387440 h 520693"/>
              <a:gd name="connsiteX15" fmla="*/ 1290637 w 4748212"/>
              <a:gd name="connsiteY15" fmla="*/ 125502 h 520693"/>
              <a:gd name="connsiteX16" fmla="*/ 1338262 w 4748212"/>
              <a:gd name="connsiteY16" fmla="*/ 54065 h 520693"/>
              <a:gd name="connsiteX17" fmla="*/ 1428750 w 4748212"/>
              <a:gd name="connsiteY17" fmla="*/ 25490 h 520693"/>
              <a:gd name="connsiteX18" fmla="*/ 1509712 w 4748212"/>
              <a:gd name="connsiteY18" fmla="*/ 135027 h 520693"/>
              <a:gd name="connsiteX19" fmla="*/ 1562100 w 4748212"/>
              <a:gd name="connsiteY19" fmla="*/ 392202 h 520693"/>
              <a:gd name="connsiteX20" fmla="*/ 1638300 w 4748212"/>
              <a:gd name="connsiteY20" fmla="*/ 492215 h 520693"/>
              <a:gd name="connsiteX21" fmla="*/ 1771650 w 4748212"/>
              <a:gd name="connsiteY21" fmla="*/ 392202 h 520693"/>
              <a:gd name="connsiteX22" fmla="*/ 1838325 w 4748212"/>
              <a:gd name="connsiteY22" fmla="*/ 177890 h 520693"/>
              <a:gd name="connsiteX23" fmla="*/ 1909762 w 4748212"/>
              <a:gd name="connsiteY23" fmla="*/ 39777 h 520693"/>
              <a:gd name="connsiteX24" fmla="*/ 2033588 w 4748212"/>
              <a:gd name="connsiteY24" fmla="*/ 63589 h 520693"/>
              <a:gd name="connsiteX25" fmla="*/ 2109787 w 4748212"/>
              <a:gd name="connsiteY25" fmla="*/ 354102 h 520693"/>
              <a:gd name="connsiteX26" fmla="*/ 2190750 w 4748212"/>
              <a:gd name="connsiteY26" fmla="*/ 487452 h 520693"/>
              <a:gd name="connsiteX27" fmla="*/ 2286000 w 4748212"/>
              <a:gd name="connsiteY27" fmla="*/ 396964 h 520693"/>
              <a:gd name="connsiteX28" fmla="*/ 2405063 w 4748212"/>
              <a:gd name="connsiteY28" fmla="*/ 192176 h 520693"/>
              <a:gd name="connsiteX29" fmla="*/ 2452687 w 4748212"/>
              <a:gd name="connsiteY29" fmla="*/ 49301 h 520693"/>
              <a:gd name="connsiteX30" fmla="*/ 2566987 w 4748212"/>
              <a:gd name="connsiteY30" fmla="*/ 35015 h 520693"/>
              <a:gd name="connsiteX31" fmla="*/ 2662237 w 4748212"/>
              <a:gd name="connsiteY31" fmla="*/ 268377 h 520693"/>
              <a:gd name="connsiteX32" fmla="*/ 2767012 w 4748212"/>
              <a:gd name="connsiteY32" fmla="*/ 487452 h 520693"/>
              <a:gd name="connsiteX33" fmla="*/ 2862262 w 4748212"/>
              <a:gd name="connsiteY33" fmla="*/ 501740 h 520693"/>
              <a:gd name="connsiteX34" fmla="*/ 2995612 w 4748212"/>
              <a:gd name="connsiteY34" fmla="*/ 311240 h 520693"/>
              <a:gd name="connsiteX35" fmla="*/ 3076575 w 4748212"/>
              <a:gd name="connsiteY35" fmla="*/ 25490 h 520693"/>
              <a:gd name="connsiteX36" fmla="*/ 3205162 w 4748212"/>
              <a:gd name="connsiteY36" fmla="*/ 39777 h 520693"/>
              <a:gd name="connsiteX37" fmla="*/ 3248025 w 4748212"/>
              <a:gd name="connsiteY37" fmla="*/ 254090 h 520693"/>
              <a:gd name="connsiteX38" fmla="*/ 3295650 w 4748212"/>
              <a:gd name="connsiteY38" fmla="*/ 416015 h 520693"/>
              <a:gd name="connsiteX39" fmla="*/ 3348037 w 4748212"/>
              <a:gd name="connsiteY39" fmla="*/ 496977 h 520693"/>
              <a:gd name="connsiteX40" fmla="*/ 3424237 w 4748212"/>
              <a:gd name="connsiteY40" fmla="*/ 492215 h 520693"/>
              <a:gd name="connsiteX41" fmla="*/ 3495675 w 4748212"/>
              <a:gd name="connsiteY41" fmla="*/ 344577 h 520693"/>
              <a:gd name="connsiteX42" fmla="*/ 3614737 w 4748212"/>
              <a:gd name="connsiteY42" fmla="*/ 58827 h 520693"/>
              <a:gd name="connsiteX43" fmla="*/ 3743325 w 4748212"/>
              <a:gd name="connsiteY43" fmla="*/ 49302 h 520693"/>
              <a:gd name="connsiteX44" fmla="*/ 3867150 w 4748212"/>
              <a:gd name="connsiteY44" fmla="*/ 420777 h 520693"/>
              <a:gd name="connsiteX45" fmla="*/ 3971925 w 4748212"/>
              <a:gd name="connsiteY45" fmla="*/ 482690 h 520693"/>
              <a:gd name="connsiteX46" fmla="*/ 4076700 w 4748212"/>
              <a:gd name="connsiteY46" fmla="*/ 420777 h 520693"/>
              <a:gd name="connsiteX47" fmla="*/ 4152900 w 4748212"/>
              <a:gd name="connsiteY47" fmla="*/ 139790 h 520693"/>
              <a:gd name="connsiteX48" fmla="*/ 4186237 w 4748212"/>
              <a:gd name="connsiteY48" fmla="*/ 82639 h 520693"/>
              <a:gd name="connsiteX49" fmla="*/ 4238625 w 4748212"/>
              <a:gd name="connsiteY49" fmla="*/ 30252 h 520693"/>
              <a:gd name="connsiteX50" fmla="*/ 4352925 w 4748212"/>
              <a:gd name="connsiteY50" fmla="*/ 30252 h 520693"/>
              <a:gd name="connsiteX51" fmla="*/ 4433887 w 4748212"/>
              <a:gd name="connsiteY51" fmla="*/ 96927 h 520693"/>
              <a:gd name="connsiteX52" fmla="*/ 4529137 w 4748212"/>
              <a:gd name="connsiteY52" fmla="*/ 420777 h 520693"/>
              <a:gd name="connsiteX53" fmla="*/ 4581525 w 4748212"/>
              <a:gd name="connsiteY53" fmla="*/ 506502 h 520693"/>
              <a:gd name="connsiteX54" fmla="*/ 4681537 w 4748212"/>
              <a:gd name="connsiteY54" fmla="*/ 454115 h 520693"/>
              <a:gd name="connsiteX55" fmla="*/ 4748212 w 4748212"/>
              <a:gd name="connsiteY55" fmla="*/ 287427 h 520693"/>
              <a:gd name="connsiteX0" fmla="*/ 0 w 4748212"/>
              <a:gd name="connsiteY0" fmla="*/ 230277 h 520693"/>
              <a:gd name="connsiteX1" fmla="*/ 61912 w 4748212"/>
              <a:gd name="connsiteY1" fmla="*/ 96927 h 520693"/>
              <a:gd name="connsiteX2" fmla="*/ 114300 w 4748212"/>
              <a:gd name="connsiteY2" fmla="*/ 15965 h 520693"/>
              <a:gd name="connsiteX3" fmla="*/ 180975 w 4748212"/>
              <a:gd name="connsiteY3" fmla="*/ 6440 h 520693"/>
              <a:gd name="connsiteX4" fmla="*/ 247650 w 4748212"/>
              <a:gd name="connsiteY4" fmla="*/ 63590 h 520693"/>
              <a:gd name="connsiteX5" fmla="*/ 280987 w 4748212"/>
              <a:gd name="connsiteY5" fmla="*/ 273140 h 520693"/>
              <a:gd name="connsiteX6" fmla="*/ 376237 w 4748212"/>
              <a:gd name="connsiteY6" fmla="*/ 482690 h 520693"/>
              <a:gd name="connsiteX7" fmla="*/ 547688 w 4748212"/>
              <a:gd name="connsiteY7" fmla="*/ 396965 h 520693"/>
              <a:gd name="connsiteX8" fmla="*/ 685800 w 4748212"/>
              <a:gd name="connsiteY8" fmla="*/ 120739 h 520693"/>
              <a:gd name="connsiteX9" fmla="*/ 790574 w 4748212"/>
              <a:gd name="connsiteY9" fmla="*/ 25490 h 520693"/>
              <a:gd name="connsiteX10" fmla="*/ 895349 w 4748212"/>
              <a:gd name="connsiteY10" fmla="*/ 30252 h 520693"/>
              <a:gd name="connsiteX11" fmla="*/ 952500 w 4748212"/>
              <a:gd name="connsiteY11" fmla="*/ 206465 h 520693"/>
              <a:gd name="connsiteX12" fmla="*/ 1033462 w 4748212"/>
              <a:gd name="connsiteY12" fmla="*/ 411252 h 520693"/>
              <a:gd name="connsiteX13" fmla="*/ 1138237 w 4748212"/>
              <a:gd name="connsiteY13" fmla="*/ 458877 h 520693"/>
              <a:gd name="connsiteX14" fmla="*/ 1200150 w 4748212"/>
              <a:gd name="connsiteY14" fmla="*/ 387440 h 520693"/>
              <a:gd name="connsiteX15" fmla="*/ 1290637 w 4748212"/>
              <a:gd name="connsiteY15" fmla="*/ 125502 h 520693"/>
              <a:gd name="connsiteX16" fmla="*/ 1338262 w 4748212"/>
              <a:gd name="connsiteY16" fmla="*/ 54065 h 520693"/>
              <a:gd name="connsiteX17" fmla="*/ 1428750 w 4748212"/>
              <a:gd name="connsiteY17" fmla="*/ 25490 h 520693"/>
              <a:gd name="connsiteX18" fmla="*/ 1509712 w 4748212"/>
              <a:gd name="connsiteY18" fmla="*/ 135027 h 520693"/>
              <a:gd name="connsiteX19" fmla="*/ 1562100 w 4748212"/>
              <a:gd name="connsiteY19" fmla="*/ 392202 h 520693"/>
              <a:gd name="connsiteX20" fmla="*/ 1638300 w 4748212"/>
              <a:gd name="connsiteY20" fmla="*/ 492215 h 520693"/>
              <a:gd name="connsiteX21" fmla="*/ 1771650 w 4748212"/>
              <a:gd name="connsiteY21" fmla="*/ 392202 h 520693"/>
              <a:gd name="connsiteX22" fmla="*/ 1838325 w 4748212"/>
              <a:gd name="connsiteY22" fmla="*/ 177890 h 520693"/>
              <a:gd name="connsiteX23" fmla="*/ 1909762 w 4748212"/>
              <a:gd name="connsiteY23" fmla="*/ 39777 h 520693"/>
              <a:gd name="connsiteX24" fmla="*/ 2033588 w 4748212"/>
              <a:gd name="connsiteY24" fmla="*/ 63589 h 520693"/>
              <a:gd name="connsiteX25" fmla="*/ 2109787 w 4748212"/>
              <a:gd name="connsiteY25" fmla="*/ 354102 h 520693"/>
              <a:gd name="connsiteX26" fmla="*/ 2190750 w 4748212"/>
              <a:gd name="connsiteY26" fmla="*/ 487452 h 520693"/>
              <a:gd name="connsiteX27" fmla="*/ 2314575 w 4748212"/>
              <a:gd name="connsiteY27" fmla="*/ 406489 h 520693"/>
              <a:gd name="connsiteX28" fmla="*/ 2405063 w 4748212"/>
              <a:gd name="connsiteY28" fmla="*/ 192176 h 520693"/>
              <a:gd name="connsiteX29" fmla="*/ 2452687 w 4748212"/>
              <a:gd name="connsiteY29" fmla="*/ 49301 h 520693"/>
              <a:gd name="connsiteX30" fmla="*/ 2566987 w 4748212"/>
              <a:gd name="connsiteY30" fmla="*/ 35015 h 520693"/>
              <a:gd name="connsiteX31" fmla="*/ 2662237 w 4748212"/>
              <a:gd name="connsiteY31" fmla="*/ 268377 h 520693"/>
              <a:gd name="connsiteX32" fmla="*/ 2767012 w 4748212"/>
              <a:gd name="connsiteY32" fmla="*/ 487452 h 520693"/>
              <a:gd name="connsiteX33" fmla="*/ 2862262 w 4748212"/>
              <a:gd name="connsiteY33" fmla="*/ 501740 h 520693"/>
              <a:gd name="connsiteX34" fmla="*/ 2995612 w 4748212"/>
              <a:gd name="connsiteY34" fmla="*/ 311240 h 520693"/>
              <a:gd name="connsiteX35" fmla="*/ 3076575 w 4748212"/>
              <a:gd name="connsiteY35" fmla="*/ 25490 h 520693"/>
              <a:gd name="connsiteX36" fmla="*/ 3205162 w 4748212"/>
              <a:gd name="connsiteY36" fmla="*/ 39777 h 520693"/>
              <a:gd name="connsiteX37" fmla="*/ 3248025 w 4748212"/>
              <a:gd name="connsiteY37" fmla="*/ 254090 h 520693"/>
              <a:gd name="connsiteX38" fmla="*/ 3295650 w 4748212"/>
              <a:gd name="connsiteY38" fmla="*/ 416015 h 520693"/>
              <a:gd name="connsiteX39" fmla="*/ 3348037 w 4748212"/>
              <a:gd name="connsiteY39" fmla="*/ 496977 h 520693"/>
              <a:gd name="connsiteX40" fmla="*/ 3424237 w 4748212"/>
              <a:gd name="connsiteY40" fmla="*/ 492215 h 520693"/>
              <a:gd name="connsiteX41" fmla="*/ 3495675 w 4748212"/>
              <a:gd name="connsiteY41" fmla="*/ 344577 h 520693"/>
              <a:gd name="connsiteX42" fmla="*/ 3614737 w 4748212"/>
              <a:gd name="connsiteY42" fmla="*/ 58827 h 520693"/>
              <a:gd name="connsiteX43" fmla="*/ 3743325 w 4748212"/>
              <a:gd name="connsiteY43" fmla="*/ 49302 h 520693"/>
              <a:gd name="connsiteX44" fmla="*/ 3867150 w 4748212"/>
              <a:gd name="connsiteY44" fmla="*/ 420777 h 520693"/>
              <a:gd name="connsiteX45" fmla="*/ 3971925 w 4748212"/>
              <a:gd name="connsiteY45" fmla="*/ 482690 h 520693"/>
              <a:gd name="connsiteX46" fmla="*/ 4076700 w 4748212"/>
              <a:gd name="connsiteY46" fmla="*/ 420777 h 520693"/>
              <a:gd name="connsiteX47" fmla="*/ 4152900 w 4748212"/>
              <a:gd name="connsiteY47" fmla="*/ 139790 h 520693"/>
              <a:gd name="connsiteX48" fmla="*/ 4186237 w 4748212"/>
              <a:gd name="connsiteY48" fmla="*/ 82639 h 520693"/>
              <a:gd name="connsiteX49" fmla="*/ 4238625 w 4748212"/>
              <a:gd name="connsiteY49" fmla="*/ 30252 h 520693"/>
              <a:gd name="connsiteX50" fmla="*/ 4352925 w 4748212"/>
              <a:gd name="connsiteY50" fmla="*/ 30252 h 520693"/>
              <a:gd name="connsiteX51" fmla="*/ 4433887 w 4748212"/>
              <a:gd name="connsiteY51" fmla="*/ 96927 h 520693"/>
              <a:gd name="connsiteX52" fmla="*/ 4529137 w 4748212"/>
              <a:gd name="connsiteY52" fmla="*/ 420777 h 520693"/>
              <a:gd name="connsiteX53" fmla="*/ 4581525 w 4748212"/>
              <a:gd name="connsiteY53" fmla="*/ 506502 h 520693"/>
              <a:gd name="connsiteX54" fmla="*/ 4681537 w 4748212"/>
              <a:gd name="connsiteY54" fmla="*/ 454115 h 520693"/>
              <a:gd name="connsiteX55" fmla="*/ 4748212 w 4748212"/>
              <a:gd name="connsiteY55" fmla="*/ 287427 h 520693"/>
              <a:gd name="connsiteX0" fmla="*/ 0 w 4748212"/>
              <a:gd name="connsiteY0" fmla="*/ 230277 h 520443"/>
              <a:gd name="connsiteX1" fmla="*/ 61912 w 4748212"/>
              <a:gd name="connsiteY1" fmla="*/ 96927 h 520443"/>
              <a:gd name="connsiteX2" fmla="*/ 114300 w 4748212"/>
              <a:gd name="connsiteY2" fmla="*/ 15965 h 520443"/>
              <a:gd name="connsiteX3" fmla="*/ 180975 w 4748212"/>
              <a:gd name="connsiteY3" fmla="*/ 6440 h 520443"/>
              <a:gd name="connsiteX4" fmla="*/ 247650 w 4748212"/>
              <a:gd name="connsiteY4" fmla="*/ 63590 h 520443"/>
              <a:gd name="connsiteX5" fmla="*/ 280987 w 4748212"/>
              <a:gd name="connsiteY5" fmla="*/ 273140 h 520443"/>
              <a:gd name="connsiteX6" fmla="*/ 376237 w 4748212"/>
              <a:gd name="connsiteY6" fmla="*/ 482690 h 520443"/>
              <a:gd name="connsiteX7" fmla="*/ 547688 w 4748212"/>
              <a:gd name="connsiteY7" fmla="*/ 396965 h 520443"/>
              <a:gd name="connsiteX8" fmla="*/ 685800 w 4748212"/>
              <a:gd name="connsiteY8" fmla="*/ 120739 h 520443"/>
              <a:gd name="connsiteX9" fmla="*/ 790574 w 4748212"/>
              <a:gd name="connsiteY9" fmla="*/ 25490 h 520443"/>
              <a:gd name="connsiteX10" fmla="*/ 895349 w 4748212"/>
              <a:gd name="connsiteY10" fmla="*/ 30252 h 520443"/>
              <a:gd name="connsiteX11" fmla="*/ 952500 w 4748212"/>
              <a:gd name="connsiteY11" fmla="*/ 206465 h 520443"/>
              <a:gd name="connsiteX12" fmla="*/ 1033462 w 4748212"/>
              <a:gd name="connsiteY12" fmla="*/ 411252 h 520443"/>
              <a:gd name="connsiteX13" fmla="*/ 1138237 w 4748212"/>
              <a:gd name="connsiteY13" fmla="*/ 458877 h 520443"/>
              <a:gd name="connsiteX14" fmla="*/ 1200150 w 4748212"/>
              <a:gd name="connsiteY14" fmla="*/ 387440 h 520443"/>
              <a:gd name="connsiteX15" fmla="*/ 1290637 w 4748212"/>
              <a:gd name="connsiteY15" fmla="*/ 125502 h 520443"/>
              <a:gd name="connsiteX16" fmla="*/ 1338262 w 4748212"/>
              <a:gd name="connsiteY16" fmla="*/ 54065 h 520443"/>
              <a:gd name="connsiteX17" fmla="*/ 1428750 w 4748212"/>
              <a:gd name="connsiteY17" fmla="*/ 25490 h 520443"/>
              <a:gd name="connsiteX18" fmla="*/ 1509712 w 4748212"/>
              <a:gd name="connsiteY18" fmla="*/ 135027 h 520443"/>
              <a:gd name="connsiteX19" fmla="*/ 1562100 w 4748212"/>
              <a:gd name="connsiteY19" fmla="*/ 392202 h 520443"/>
              <a:gd name="connsiteX20" fmla="*/ 1638300 w 4748212"/>
              <a:gd name="connsiteY20" fmla="*/ 492215 h 520443"/>
              <a:gd name="connsiteX21" fmla="*/ 1771650 w 4748212"/>
              <a:gd name="connsiteY21" fmla="*/ 392202 h 520443"/>
              <a:gd name="connsiteX22" fmla="*/ 1838325 w 4748212"/>
              <a:gd name="connsiteY22" fmla="*/ 177890 h 520443"/>
              <a:gd name="connsiteX23" fmla="*/ 1909762 w 4748212"/>
              <a:gd name="connsiteY23" fmla="*/ 39777 h 520443"/>
              <a:gd name="connsiteX24" fmla="*/ 2033588 w 4748212"/>
              <a:gd name="connsiteY24" fmla="*/ 63589 h 520443"/>
              <a:gd name="connsiteX25" fmla="*/ 2109787 w 4748212"/>
              <a:gd name="connsiteY25" fmla="*/ 354102 h 520443"/>
              <a:gd name="connsiteX26" fmla="*/ 2190750 w 4748212"/>
              <a:gd name="connsiteY26" fmla="*/ 487452 h 520443"/>
              <a:gd name="connsiteX27" fmla="*/ 2314575 w 4748212"/>
              <a:gd name="connsiteY27" fmla="*/ 406489 h 520443"/>
              <a:gd name="connsiteX28" fmla="*/ 2405063 w 4748212"/>
              <a:gd name="connsiteY28" fmla="*/ 192176 h 520443"/>
              <a:gd name="connsiteX29" fmla="*/ 2452687 w 4748212"/>
              <a:gd name="connsiteY29" fmla="*/ 49301 h 520443"/>
              <a:gd name="connsiteX30" fmla="*/ 2566987 w 4748212"/>
              <a:gd name="connsiteY30" fmla="*/ 35015 h 520443"/>
              <a:gd name="connsiteX31" fmla="*/ 2643187 w 4748212"/>
              <a:gd name="connsiteY31" fmla="*/ 273140 h 520443"/>
              <a:gd name="connsiteX32" fmla="*/ 2767012 w 4748212"/>
              <a:gd name="connsiteY32" fmla="*/ 487452 h 520443"/>
              <a:gd name="connsiteX33" fmla="*/ 2862262 w 4748212"/>
              <a:gd name="connsiteY33" fmla="*/ 501740 h 520443"/>
              <a:gd name="connsiteX34" fmla="*/ 2995612 w 4748212"/>
              <a:gd name="connsiteY34" fmla="*/ 311240 h 520443"/>
              <a:gd name="connsiteX35" fmla="*/ 3076575 w 4748212"/>
              <a:gd name="connsiteY35" fmla="*/ 25490 h 520443"/>
              <a:gd name="connsiteX36" fmla="*/ 3205162 w 4748212"/>
              <a:gd name="connsiteY36" fmla="*/ 39777 h 520443"/>
              <a:gd name="connsiteX37" fmla="*/ 3248025 w 4748212"/>
              <a:gd name="connsiteY37" fmla="*/ 254090 h 520443"/>
              <a:gd name="connsiteX38" fmla="*/ 3295650 w 4748212"/>
              <a:gd name="connsiteY38" fmla="*/ 416015 h 520443"/>
              <a:gd name="connsiteX39" fmla="*/ 3348037 w 4748212"/>
              <a:gd name="connsiteY39" fmla="*/ 496977 h 520443"/>
              <a:gd name="connsiteX40" fmla="*/ 3424237 w 4748212"/>
              <a:gd name="connsiteY40" fmla="*/ 492215 h 520443"/>
              <a:gd name="connsiteX41" fmla="*/ 3495675 w 4748212"/>
              <a:gd name="connsiteY41" fmla="*/ 344577 h 520443"/>
              <a:gd name="connsiteX42" fmla="*/ 3614737 w 4748212"/>
              <a:gd name="connsiteY42" fmla="*/ 58827 h 520443"/>
              <a:gd name="connsiteX43" fmla="*/ 3743325 w 4748212"/>
              <a:gd name="connsiteY43" fmla="*/ 49302 h 520443"/>
              <a:gd name="connsiteX44" fmla="*/ 3867150 w 4748212"/>
              <a:gd name="connsiteY44" fmla="*/ 420777 h 520443"/>
              <a:gd name="connsiteX45" fmla="*/ 3971925 w 4748212"/>
              <a:gd name="connsiteY45" fmla="*/ 482690 h 520443"/>
              <a:gd name="connsiteX46" fmla="*/ 4076700 w 4748212"/>
              <a:gd name="connsiteY46" fmla="*/ 420777 h 520443"/>
              <a:gd name="connsiteX47" fmla="*/ 4152900 w 4748212"/>
              <a:gd name="connsiteY47" fmla="*/ 139790 h 520443"/>
              <a:gd name="connsiteX48" fmla="*/ 4186237 w 4748212"/>
              <a:gd name="connsiteY48" fmla="*/ 82639 h 520443"/>
              <a:gd name="connsiteX49" fmla="*/ 4238625 w 4748212"/>
              <a:gd name="connsiteY49" fmla="*/ 30252 h 520443"/>
              <a:gd name="connsiteX50" fmla="*/ 4352925 w 4748212"/>
              <a:gd name="connsiteY50" fmla="*/ 30252 h 520443"/>
              <a:gd name="connsiteX51" fmla="*/ 4433887 w 4748212"/>
              <a:gd name="connsiteY51" fmla="*/ 96927 h 520443"/>
              <a:gd name="connsiteX52" fmla="*/ 4529137 w 4748212"/>
              <a:gd name="connsiteY52" fmla="*/ 420777 h 520443"/>
              <a:gd name="connsiteX53" fmla="*/ 4581525 w 4748212"/>
              <a:gd name="connsiteY53" fmla="*/ 506502 h 520443"/>
              <a:gd name="connsiteX54" fmla="*/ 4681537 w 4748212"/>
              <a:gd name="connsiteY54" fmla="*/ 454115 h 520443"/>
              <a:gd name="connsiteX55" fmla="*/ 4748212 w 4748212"/>
              <a:gd name="connsiteY55" fmla="*/ 287427 h 520443"/>
              <a:gd name="connsiteX0" fmla="*/ 0 w 4748212"/>
              <a:gd name="connsiteY0" fmla="*/ 230277 h 517770"/>
              <a:gd name="connsiteX1" fmla="*/ 61912 w 4748212"/>
              <a:gd name="connsiteY1" fmla="*/ 96927 h 517770"/>
              <a:gd name="connsiteX2" fmla="*/ 114300 w 4748212"/>
              <a:gd name="connsiteY2" fmla="*/ 15965 h 517770"/>
              <a:gd name="connsiteX3" fmla="*/ 180975 w 4748212"/>
              <a:gd name="connsiteY3" fmla="*/ 6440 h 517770"/>
              <a:gd name="connsiteX4" fmla="*/ 247650 w 4748212"/>
              <a:gd name="connsiteY4" fmla="*/ 63590 h 517770"/>
              <a:gd name="connsiteX5" fmla="*/ 280987 w 4748212"/>
              <a:gd name="connsiteY5" fmla="*/ 273140 h 517770"/>
              <a:gd name="connsiteX6" fmla="*/ 376237 w 4748212"/>
              <a:gd name="connsiteY6" fmla="*/ 482690 h 517770"/>
              <a:gd name="connsiteX7" fmla="*/ 547688 w 4748212"/>
              <a:gd name="connsiteY7" fmla="*/ 396965 h 517770"/>
              <a:gd name="connsiteX8" fmla="*/ 685800 w 4748212"/>
              <a:gd name="connsiteY8" fmla="*/ 120739 h 517770"/>
              <a:gd name="connsiteX9" fmla="*/ 790574 w 4748212"/>
              <a:gd name="connsiteY9" fmla="*/ 25490 h 517770"/>
              <a:gd name="connsiteX10" fmla="*/ 895349 w 4748212"/>
              <a:gd name="connsiteY10" fmla="*/ 30252 h 517770"/>
              <a:gd name="connsiteX11" fmla="*/ 952500 w 4748212"/>
              <a:gd name="connsiteY11" fmla="*/ 206465 h 517770"/>
              <a:gd name="connsiteX12" fmla="*/ 1033462 w 4748212"/>
              <a:gd name="connsiteY12" fmla="*/ 411252 h 517770"/>
              <a:gd name="connsiteX13" fmla="*/ 1138237 w 4748212"/>
              <a:gd name="connsiteY13" fmla="*/ 458877 h 517770"/>
              <a:gd name="connsiteX14" fmla="*/ 1200150 w 4748212"/>
              <a:gd name="connsiteY14" fmla="*/ 387440 h 517770"/>
              <a:gd name="connsiteX15" fmla="*/ 1290637 w 4748212"/>
              <a:gd name="connsiteY15" fmla="*/ 125502 h 517770"/>
              <a:gd name="connsiteX16" fmla="*/ 1338262 w 4748212"/>
              <a:gd name="connsiteY16" fmla="*/ 54065 h 517770"/>
              <a:gd name="connsiteX17" fmla="*/ 1428750 w 4748212"/>
              <a:gd name="connsiteY17" fmla="*/ 25490 h 517770"/>
              <a:gd name="connsiteX18" fmla="*/ 1509712 w 4748212"/>
              <a:gd name="connsiteY18" fmla="*/ 135027 h 517770"/>
              <a:gd name="connsiteX19" fmla="*/ 1562100 w 4748212"/>
              <a:gd name="connsiteY19" fmla="*/ 392202 h 517770"/>
              <a:gd name="connsiteX20" fmla="*/ 1638300 w 4748212"/>
              <a:gd name="connsiteY20" fmla="*/ 492215 h 517770"/>
              <a:gd name="connsiteX21" fmla="*/ 1771650 w 4748212"/>
              <a:gd name="connsiteY21" fmla="*/ 392202 h 517770"/>
              <a:gd name="connsiteX22" fmla="*/ 1838325 w 4748212"/>
              <a:gd name="connsiteY22" fmla="*/ 177890 h 517770"/>
              <a:gd name="connsiteX23" fmla="*/ 1909762 w 4748212"/>
              <a:gd name="connsiteY23" fmla="*/ 39777 h 517770"/>
              <a:gd name="connsiteX24" fmla="*/ 2033588 w 4748212"/>
              <a:gd name="connsiteY24" fmla="*/ 63589 h 517770"/>
              <a:gd name="connsiteX25" fmla="*/ 2109787 w 4748212"/>
              <a:gd name="connsiteY25" fmla="*/ 354102 h 517770"/>
              <a:gd name="connsiteX26" fmla="*/ 2190750 w 4748212"/>
              <a:gd name="connsiteY26" fmla="*/ 487452 h 517770"/>
              <a:gd name="connsiteX27" fmla="*/ 2314575 w 4748212"/>
              <a:gd name="connsiteY27" fmla="*/ 406489 h 517770"/>
              <a:gd name="connsiteX28" fmla="*/ 2405063 w 4748212"/>
              <a:gd name="connsiteY28" fmla="*/ 192176 h 517770"/>
              <a:gd name="connsiteX29" fmla="*/ 2452687 w 4748212"/>
              <a:gd name="connsiteY29" fmla="*/ 49301 h 517770"/>
              <a:gd name="connsiteX30" fmla="*/ 2566987 w 4748212"/>
              <a:gd name="connsiteY30" fmla="*/ 35015 h 517770"/>
              <a:gd name="connsiteX31" fmla="*/ 2633662 w 4748212"/>
              <a:gd name="connsiteY31" fmla="*/ 327909 h 517770"/>
              <a:gd name="connsiteX32" fmla="*/ 2767012 w 4748212"/>
              <a:gd name="connsiteY32" fmla="*/ 487452 h 517770"/>
              <a:gd name="connsiteX33" fmla="*/ 2862262 w 4748212"/>
              <a:gd name="connsiteY33" fmla="*/ 501740 h 517770"/>
              <a:gd name="connsiteX34" fmla="*/ 2995612 w 4748212"/>
              <a:gd name="connsiteY34" fmla="*/ 311240 h 517770"/>
              <a:gd name="connsiteX35" fmla="*/ 3076575 w 4748212"/>
              <a:gd name="connsiteY35" fmla="*/ 25490 h 517770"/>
              <a:gd name="connsiteX36" fmla="*/ 3205162 w 4748212"/>
              <a:gd name="connsiteY36" fmla="*/ 39777 h 517770"/>
              <a:gd name="connsiteX37" fmla="*/ 3248025 w 4748212"/>
              <a:gd name="connsiteY37" fmla="*/ 254090 h 517770"/>
              <a:gd name="connsiteX38" fmla="*/ 3295650 w 4748212"/>
              <a:gd name="connsiteY38" fmla="*/ 416015 h 517770"/>
              <a:gd name="connsiteX39" fmla="*/ 3348037 w 4748212"/>
              <a:gd name="connsiteY39" fmla="*/ 496977 h 517770"/>
              <a:gd name="connsiteX40" fmla="*/ 3424237 w 4748212"/>
              <a:gd name="connsiteY40" fmla="*/ 492215 h 517770"/>
              <a:gd name="connsiteX41" fmla="*/ 3495675 w 4748212"/>
              <a:gd name="connsiteY41" fmla="*/ 344577 h 517770"/>
              <a:gd name="connsiteX42" fmla="*/ 3614737 w 4748212"/>
              <a:gd name="connsiteY42" fmla="*/ 58827 h 517770"/>
              <a:gd name="connsiteX43" fmla="*/ 3743325 w 4748212"/>
              <a:gd name="connsiteY43" fmla="*/ 49302 h 517770"/>
              <a:gd name="connsiteX44" fmla="*/ 3867150 w 4748212"/>
              <a:gd name="connsiteY44" fmla="*/ 420777 h 517770"/>
              <a:gd name="connsiteX45" fmla="*/ 3971925 w 4748212"/>
              <a:gd name="connsiteY45" fmla="*/ 482690 h 517770"/>
              <a:gd name="connsiteX46" fmla="*/ 4076700 w 4748212"/>
              <a:gd name="connsiteY46" fmla="*/ 420777 h 517770"/>
              <a:gd name="connsiteX47" fmla="*/ 4152900 w 4748212"/>
              <a:gd name="connsiteY47" fmla="*/ 139790 h 517770"/>
              <a:gd name="connsiteX48" fmla="*/ 4186237 w 4748212"/>
              <a:gd name="connsiteY48" fmla="*/ 82639 h 517770"/>
              <a:gd name="connsiteX49" fmla="*/ 4238625 w 4748212"/>
              <a:gd name="connsiteY49" fmla="*/ 30252 h 517770"/>
              <a:gd name="connsiteX50" fmla="*/ 4352925 w 4748212"/>
              <a:gd name="connsiteY50" fmla="*/ 30252 h 517770"/>
              <a:gd name="connsiteX51" fmla="*/ 4433887 w 4748212"/>
              <a:gd name="connsiteY51" fmla="*/ 96927 h 517770"/>
              <a:gd name="connsiteX52" fmla="*/ 4529137 w 4748212"/>
              <a:gd name="connsiteY52" fmla="*/ 420777 h 517770"/>
              <a:gd name="connsiteX53" fmla="*/ 4581525 w 4748212"/>
              <a:gd name="connsiteY53" fmla="*/ 506502 h 517770"/>
              <a:gd name="connsiteX54" fmla="*/ 4681537 w 4748212"/>
              <a:gd name="connsiteY54" fmla="*/ 454115 h 517770"/>
              <a:gd name="connsiteX55" fmla="*/ 4748212 w 4748212"/>
              <a:gd name="connsiteY55" fmla="*/ 287427 h 517770"/>
              <a:gd name="connsiteX0" fmla="*/ 0 w 4748212"/>
              <a:gd name="connsiteY0" fmla="*/ 230277 h 517770"/>
              <a:gd name="connsiteX1" fmla="*/ 61912 w 4748212"/>
              <a:gd name="connsiteY1" fmla="*/ 96927 h 517770"/>
              <a:gd name="connsiteX2" fmla="*/ 114300 w 4748212"/>
              <a:gd name="connsiteY2" fmla="*/ 15965 h 517770"/>
              <a:gd name="connsiteX3" fmla="*/ 180975 w 4748212"/>
              <a:gd name="connsiteY3" fmla="*/ 6440 h 517770"/>
              <a:gd name="connsiteX4" fmla="*/ 247650 w 4748212"/>
              <a:gd name="connsiteY4" fmla="*/ 63590 h 517770"/>
              <a:gd name="connsiteX5" fmla="*/ 280987 w 4748212"/>
              <a:gd name="connsiteY5" fmla="*/ 273140 h 517770"/>
              <a:gd name="connsiteX6" fmla="*/ 376237 w 4748212"/>
              <a:gd name="connsiteY6" fmla="*/ 482690 h 517770"/>
              <a:gd name="connsiteX7" fmla="*/ 547688 w 4748212"/>
              <a:gd name="connsiteY7" fmla="*/ 396965 h 517770"/>
              <a:gd name="connsiteX8" fmla="*/ 685800 w 4748212"/>
              <a:gd name="connsiteY8" fmla="*/ 120739 h 517770"/>
              <a:gd name="connsiteX9" fmla="*/ 790574 w 4748212"/>
              <a:gd name="connsiteY9" fmla="*/ 25490 h 517770"/>
              <a:gd name="connsiteX10" fmla="*/ 895349 w 4748212"/>
              <a:gd name="connsiteY10" fmla="*/ 30252 h 517770"/>
              <a:gd name="connsiteX11" fmla="*/ 952500 w 4748212"/>
              <a:gd name="connsiteY11" fmla="*/ 206465 h 517770"/>
              <a:gd name="connsiteX12" fmla="*/ 1033462 w 4748212"/>
              <a:gd name="connsiteY12" fmla="*/ 411252 h 517770"/>
              <a:gd name="connsiteX13" fmla="*/ 1138237 w 4748212"/>
              <a:gd name="connsiteY13" fmla="*/ 458877 h 517770"/>
              <a:gd name="connsiteX14" fmla="*/ 1200150 w 4748212"/>
              <a:gd name="connsiteY14" fmla="*/ 387440 h 517770"/>
              <a:gd name="connsiteX15" fmla="*/ 1290637 w 4748212"/>
              <a:gd name="connsiteY15" fmla="*/ 125502 h 517770"/>
              <a:gd name="connsiteX16" fmla="*/ 1338262 w 4748212"/>
              <a:gd name="connsiteY16" fmla="*/ 54065 h 517770"/>
              <a:gd name="connsiteX17" fmla="*/ 1428750 w 4748212"/>
              <a:gd name="connsiteY17" fmla="*/ 25490 h 517770"/>
              <a:gd name="connsiteX18" fmla="*/ 1509712 w 4748212"/>
              <a:gd name="connsiteY18" fmla="*/ 135027 h 517770"/>
              <a:gd name="connsiteX19" fmla="*/ 1562100 w 4748212"/>
              <a:gd name="connsiteY19" fmla="*/ 392202 h 517770"/>
              <a:gd name="connsiteX20" fmla="*/ 1638300 w 4748212"/>
              <a:gd name="connsiteY20" fmla="*/ 492215 h 517770"/>
              <a:gd name="connsiteX21" fmla="*/ 1771650 w 4748212"/>
              <a:gd name="connsiteY21" fmla="*/ 392202 h 517770"/>
              <a:gd name="connsiteX22" fmla="*/ 1838325 w 4748212"/>
              <a:gd name="connsiteY22" fmla="*/ 177890 h 517770"/>
              <a:gd name="connsiteX23" fmla="*/ 1909762 w 4748212"/>
              <a:gd name="connsiteY23" fmla="*/ 39777 h 517770"/>
              <a:gd name="connsiteX24" fmla="*/ 2033588 w 4748212"/>
              <a:gd name="connsiteY24" fmla="*/ 63589 h 517770"/>
              <a:gd name="connsiteX25" fmla="*/ 2109787 w 4748212"/>
              <a:gd name="connsiteY25" fmla="*/ 354102 h 517770"/>
              <a:gd name="connsiteX26" fmla="*/ 2190750 w 4748212"/>
              <a:gd name="connsiteY26" fmla="*/ 487452 h 517770"/>
              <a:gd name="connsiteX27" fmla="*/ 2314575 w 4748212"/>
              <a:gd name="connsiteY27" fmla="*/ 406489 h 517770"/>
              <a:gd name="connsiteX28" fmla="*/ 2381250 w 4748212"/>
              <a:gd name="connsiteY28" fmla="*/ 192176 h 517770"/>
              <a:gd name="connsiteX29" fmla="*/ 2452687 w 4748212"/>
              <a:gd name="connsiteY29" fmla="*/ 49301 h 517770"/>
              <a:gd name="connsiteX30" fmla="*/ 2566987 w 4748212"/>
              <a:gd name="connsiteY30" fmla="*/ 35015 h 517770"/>
              <a:gd name="connsiteX31" fmla="*/ 2633662 w 4748212"/>
              <a:gd name="connsiteY31" fmla="*/ 327909 h 517770"/>
              <a:gd name="connsiteX32" fmla="*/ 2767012 w 4748212"/>
              <a:gd name="connsiteY32" fmla="*/ 487452 h 517770"/>
              <a:gd name="connsiteX33" fmla="*/ 2862262 w 4748212"/>
              <a:gd name="connsiteY33" fmla="*/ 501740 h 517770"/>
              <a:gd name="connsiteX34" fmla="*/ 2995612 w 4748212"/>
              <a:gd name="connsiteY34" fmla="*/ 311240 h 517770"/>
              <a:gd name="connsiteX35" fmla="*/ 3076575 w 4748212"/>
              <a:gd name="connsiteY35" fmla="*/ 25490 h 517770"/>
              <a:gd name="connsiteX36" fmla="*/ 3205162 w 4748212"/>
              <a:gd name="connsiteY36" fmla="*/ 39777 h 517770"/>
              <a:gd name="connsiteX37" fmla="*/ 3248025 w 4748212"/>
              <a:gd name="connsiteY37" fmla="*/ 254090 h 517770"/>
              <a:gd name="connsiteX38" fmla="*/ 3295650 w 4748212"/>
              <a:gd name="connsiteY38" fmla="*/ 416015 h 517770"/>
              <a:gd name="connsiteX39" fmla="*/ 3348037 w 4748212"/>
              <a:gd name="connsiteY39" fmla="*/ 496977 h 517770"/>
              <a:gd name="connsiteX40" fmla="*/ 3424237 w 4748212"/>
              <a:gd name="connsiteY40" fmla="*/ 492215 h 517770"/>
              <a:gd name="connsiteX41" fmla="*/ 3495675 w 4748212"/>
              <a:gd name="connsiteY41" fmla="*/ 344577 h 517770"/>
              <a:gd name="connsiteX42" fmla="*/ 3614737 w 4748212"/>
              <a:gd name="connsiteY42" fmla="*/ 58827 h 517770"/>
              <a:gd name="connsiteX43" fmla="*/ 3743325 w 4748212"/>
              <a:gd name="connsiteY43" fmla="*/ 49302 h 517770"/>
              <a:gd name="connsiteX44" fmla="*/ 3867150 w 4748212"/>
              <a:gd name="connsiteY44" fmla="*/ 420777 h 517770"/>
              <a:gd name="connsiteX45" fmla="*/ 3971925 w 4748212"/>
              <a:gd name="connsiteY45" fmla="*/ 482690 h 517770"/>
              <a:gd name="connsiteX46" fmla="*/ 4076700 w 4748212"/>
              <a:gd name="connsiteY46" fmla="*/ 420777 h 517770"/>
              <a:gd name="connsiteX47" fmla="*/ 4152900 w 4748212"/>
              <a:gd name="connsiteY47" fmla="*/ 139790 h 517770"/>
              <a:gd name="connsiteX48" fmla="*/ 4186237 w 4748212"/>
              <a:gd name="connsiteY48" fmla="*/ 82639 h 517770"/>
              <a:gd name="connsiteX49" fmla="*/ 4238625 w 4748212"/>
              <a:gd name="connsiteY49" fmla="*/ 30252 h 517770"/>
              <a:gd name="connsiteX50" fmla="*/ 4352925 w 4748212"/>
              <a:gd name="connsiteY50" fmla="*/ 30252 h 517770"/>
              <a:gd name="connsiteX51" fmla="*/ 4433887 w 4748212"/>
              <a:gd name="connsiteY51" fmla="*/ 96927 h 517770"/>
              <a:gd name="connsiteX52" fmla="*/ 4529137 w 4748212"/>
              <a:gd name="connsiteY52" fmla="*/ 420777 h 517770"/>
              <a:gd name="connsiteX53" fmla="*/ 4581525 w 4748212"/>
              <a:gd name="connsiteY53" fmla="*/ 506502 h 517770"/>
              <a:gd name="connsiteX54" fmla="*/ 4681537 w 4748212"/>
              <a:gd name="connsiteY54" fmla="*/ 454115 h 517770"/>
              <a:gd name="connsiteX55" fmla="*/ 4748212 w 4748212"/>
              <a:gd name="connsiteY55" fmla="*/ 287427 h 517770"/>
              <a:gd name="connsiteX0" fmla="*/ 0 w 4748212"/>
              <a:gd name="connsiteY0" fmla="*/ 230277 h 517770"/>
              <a:gd name="connsiteX1" fmla="*/ 61912 w 4748212"/>
              <a:gd name="connsiteY1" fmla="*/ 96927 h 517770"/>
              <a:gd name="connsiteX2" fmla="*/ 114300 w 4748212"/>
              <a:gd name="connsiteY2" fmla="*/ 15965 h 517770"/>
              <a:gd name="connsiteX3" fmla="*/ 180975 w 4748212"/>
              <a:gd name="connsiteY3" fmla="*/ 6440 h 517770"/>
              <a:gd name="connsiteX4" fmla="*/ 247650 w 4748212"/>
              <a:gd name="connsiteY4" fmla="*/ 63590 h 517770"/>
              <a:gd name="connsiteX5" fmla="*/ 280987 w 4748212"/>
              <a:gd name="connsiteY5" fmla="*/ 273140 h 517770"/>
              <a:gd name="connsiteX6" fmla="*/ 376237 w 4748212"/>
              <a:gd name="connsiteY6" fmla="*/ 482690 h 517770"/>
              <a:gd name="connsiteX7" fmla="*/ 509588 w 4748212"/>
              <a:gd name="connsiteY7" fmla="*/ 373152 h 517770"/>
              <a:gd name="connsiteX8" fmla="*/ 685800 w 4748212"/>
              <a:gd name="connsiteY8" fmla="*/ 120739 h 517770"/>
              <a:gd name="connsiteX9" fmla="*/ 790574 w 4748212"/>
              <a:gd name="connsiteY9" fmla="*/ 25490 h 517770"/>
              <a:gd name="connsiteX10" fmla="*/ 895349 w 4748212"/>
              <a:gd name="connsiteY10" fmla="*/ 30252 h 517770"/>
              <a:gd name="connsiteX11" fmla="*/ 952500 w 4748212"/>
              <a:gd name="connsiteY11" fmla="*/ 206465 h 517770"/>
              <a:gd name="connsiteX12" fmla="*/ 1033462 w 4748212"/>
              <a:gd name="connsiteY12" fmla="*/ 411252 h 517770"/>
              <a:gd name="connsiteX13" fmla="*/ 1138237 w 4748212"/>
              <a:gd name="connsiteY13" fmla="*/ 458877 h 517770"/>
              <a:gd name="connsiteX14" fmla="*/ 1200150 w 4748212"/>
              <a:gd name="connsiteY14" fmla="*/ 387440 h 517770"/>
              <a:gd name="connsiteX15" fmla="*/ 1290637 w 4748212"/>
              <a:gd name="connsiteY15" fmla="*/ 125502 h 517770"/>
              <a:gd name="connsiteX16" fmla="*/ 1338262 w 4748212"/>
              <a:gd name="connsiteY16" fmla="*/ 54065 h 517770"/>
              <a:gd name="connsiteX17" fmla="*/ 1428750 w 4748212"/>
              <a:gd name="connsiteY17" fmla="*/ 25490 h 517770"/>
              <a:gd name="connsiteX18" fmla="*/ 1509712 w 4748212"/>
              <a:gd name="connsiteY18" fmla="*/ 135027 h 517770"/>
              <a:gd name="connsiteX19" fmla="*/ 1562100 w 4748212"/>
              <a:gd name="connsiteY19" fmla="*/ 392202 h 517770"/>
              <a:gd name="connsiteX20" fmla="*/ 1638300 w 4748212"/>
              <a:gd name="connsiteY20" fmla="*/ 492215 h 517770"/>
              <a:gd name="connsiteX21" fmla="*/ 1771650 w 4748212"/>
              <a:gd name="connsiteY21" fmla="*/ 392202 h 517770"/>
              <a:gd name="connsiteX22" fmla="*/ 1838325 w 4748212"/>
              <a:gd name="connsiteY22" fmla="*/ 177890 h 517770"/>
              <a:gd name="connsiteX23" fmla="*/ 1909762 w 4748212"/>
              <a:gd name="connsiteY23" fmla="*/ 39777 h 517770"/>
              <a:gd name="connsiteX24" fmla="*/ 2033588 w 4748212"/>
              <a:gd name="connsiteY24" fmla="*/ 63589 h 517770"/>
              <a:gd name="connsiteX25" fmla="*/ 2109787 w 4748212"/>
              <a:gd name="connsiteY25" fmla="*/ 354102 h 517770"/>
              <a:gd name="connsiteX26" fmla="*/ 2190750 w 4748212"/>
              <a:gd name="connsiteY26" fmla="*/ 487452 h 517770"/>
              <a:gd name="connsiteX27" fmla="*/ 2314575 w 4748212"/>
              <a:gd name="connsiteY27" fmla="*/ 406489 h 517770"/>
              <a:gd name="connsiteX28" fmla="*/ 2381250 w 4748212"/>
              <a:gd name="connsiteY28" fmla="*/ 192176 h 517770"/>
              <a:gd name="connsiteX29" fmla="*/ 2452687 w 4748212"/>
              <a:gd name="connsiteY29" fmla="*/ 49301 h 517770"/>
              <a:gd name="connsiteX30" fmla="*/ 2566987 w 4748212"/>
              <a:gd name="connsiteY30" fmla="*/ 35015 h 517770"/>
              <a:gd name="connsiteX31" fmla="*/ 2633662 w 4748212"/>
              <a:gd name="connsiteY31" fmla="*/ 327909 h 517770"/>
              <a:gd name="connsiteX32" fmla="*/ 2767012 w 4748212"/>
              <a:gd name="connsiteY32" fmla="*/ 487452 h 517770"/>
              <a:gd name="connsiteX33" fmla="*/ 2862262 w 4748212"/>
              <a:gd name="connsiteY33" fmla="*/ 501740 h 517770"/>
              <a:gd name="connsiteX34" fmla="*/ 2995612 w 4748212"/>
              <a:gd name="connsiteY34" fmla="*/ 311240 h 517770"/>
              <a:gd name="connsiteX35" fmla="*/ 3076575 w 4748212"/>
              <a:gd name="connsiteY35" fmla="*/ 25490 h 517770"/>
              <a:gd name="connsiteX36" fmla="*/ 3205162 w 4748212"/>
              <a:gd name="connsiteY36" fmla="*/ 39777 h 517770"/>
              <a:gd name="connsiteX37" fmla="*/ 3248025 w 4748212"/>
              <a:gd name="connsiteY37" fmla="*/ 254090 h 517770"/>
              <a:gd name="connsiteX38" fmla="*/ 3295650 w 4748212"/>
              <a:gd name="connsiteY38" fmla="*/ 416015 h 517770"/>
              <a:gd name="connsiteX39" fmla="*/ 3348037 w 4748212"/>
              <a:gd name="connsiteY39" fmla="*/ 496977 h 517770"/>
              <a:gd name="connsiteX40" fmla="*/ 3424237 w 4748212"/>
              <a:gd name="connsiteY40" fmla="*/ 492215 h 517770"/>
              <a:gd name="connsiteX41" fmla="*/ 3495675 w 4748212"/>
              <a:gd name="connsiteY41" fmla="*/ 344577 h 517770"/>
              <a:gd name="connsiteX42" fmla="*/ 3614737 w 4748212"/>
              <a:gd name="connsiteY42" fmla="*/ 58827 h 517770"/>
              <a:gd name="connsiteX43" fmla="*/ 3743325 w 4748212"/>
              <a:gd name="connsiteY43" fmla="*/ 49302 h 517770"/>
              <a:gd name="connsiteX44" fmla="*/ 3867150 w 4748212"/>
              <a:gd name="connsiteY44" fmla="*/ 420777 h 517770"/>
              <a:gd name="connsiteX45" fmla="*/ 3971925 w 4748212"/>
              <a:gd name="connsiteY45" fmla="*/ 482690 h 517770"/>
              <a:gd name="connsiteX46" fmla="*/ 4076700 w 4748212"/>
              <a:gd name="connsiteY46" fmla="*/ 420777 h 517770"/>
              <a:gd name="connsiteX47" fmla="*/ 4152900 w 4748212"/>
              <a:gd name="connsiteY47" fmla="*/ 139790 h 517770"/>
              <a:gd name="connsiteX48" fmla="*/ 4186237 w 4748212"/>
              <a:gd name="connsiteY48" fmla="*/ 82639 h 517770"/>
              <a:gd name="connsiteX49" fmla="*/ 4238625 w 4748212"/>
              <a:gd name="connsiteY49" fmla="*/ 30252 h 517770"/>
              <a:gd name="connsiteX50" fmla="*/ 4352925 w 4748212"/>
              <a:gd name="connsiteY50" fmla="*/ 30252 h 517770"/>
              <a:gd name="connsiteX51" fmla="*/ 4433887 w 4748212"/>
              <a:gd name="connsiteY51" fmla="*/ 96927 h 517770"/>
              <a:gd name="connsiteX52" fmla="*/ 4529137 w 4748212"/>
              <a:gd name="connsiteY52" fmla="*/ 420777 h 517770"/>
              <a:gd name="connsiteX53" fmla="*/ 4581525 w 4748212"/>
              <a:gd name="connsiteY53" fmla="*/ 506502 h 517770"/>
              <a:gd name="connsiteX54" fmla="*/ 4681537 w 4748212"/>
              <a:gd name="connsiteY54" fmla="*/ 454115 h 517770"/>
              <a:gd name="connsiteX55" fmla="*/ 4748212 w 4748212"/>
              <a:gd name="connsiteY55" fmla="*/ 287427 h 517770"/>
              <a:gd name="connsiteX0" fmla="*/ 0 w 4748212"/>
              <a:gd name="connsiteY0" fmla="*/ 230277 h 517770"/>
              <a:gd name="connsiteX1" fmla="*/ 61912 w 4748212"/>
              <a:gd name="connsiteY1" fmla="*/ 96927 h 517770"/>
              <a:gd name="connsiteX2" fmla="*/ 114300 w 4748212"/>
              <a:gd name="connsiteY2" fmla="*/ 15965 h 517770"/>
              <a:gd name="connsiteX3" fmla="*/ 180975 w 4748212"/>
              <a:gd name="connsiteY3" fmla="*/ 6440 h 517770"/>
              <a:gd name="connsiteX4" fmla="*/ 247650 w 4748212"/>
              <a:gd name="connsiteY4" fmla="*/ 63590 h 517770"/>
              <a:gd name="connsiteX5" fmla="*/ 280987 w 4748212"/>
              <a:gd name="connsiteY5" fmla="*/ 273140 h 517770"/>
              <a:gd name="connsiteX6" fmla="*/ 376237 w 4748212"/>
              <a:gd name="connsiteY6" fmla="*/ 482690 h 517770"/>
              <a:gd name="connsiteX7" fmla="*/ 509588 w 4748212"/>
              <a:gd name="connsiteY7" fmla="*/ 373152 h 517770"/>
              <a:gd name="connsiteX8" fmla="*/ 628650 w 4748212"/>
              <a:gd name="connsiteY8" fmla="*/ 92164 h 517770"/>
              <a:gd name="connsiteX9" fmla="*/ 790574 w 4748212"/>
              <a:gd name="connsiteY9" fmla="*/ 25490 h 517770"/>
              <a:gd name="connsiteX10" fmla="*/ 895349 w 4748212"/>
              <a:gd name="connsiteY10" fmla="*/ 30252 h 517770"/>
              <a:gd name="connsiteX11" fmla="*/ 952500 w 4748212"/>
              <a:gd name="connsiteY11" fmla="*/ 206465 h 517770"/>
              <a:gd name="connsiteX12" fmla="*/ 1033462 w 4748212"/>
              <a:gd name="connsiteY12" fmla="*/ 411252 h 517770"/>
              <a:gd name="connsiteX13" fmla="*/ 1138237 w 4748212"/>
              <a:gd name="connsiteY13" fmla="*/ 458877 h 517770"/>
              <a:gd name="connsiteX14" fmla="*/ 1200150 w 4748212"/>
              <a:gd name="connsiteY14" fmla="*/ 387440 h 517770"/>
              <a:gd name="connsiteX15" fmla="*/ 1290637 w 4748212"/>
              <a:gd name="connsiteY15" fmla="*/ 125502 h 517770"/>
              <a:gd name="connsiteX16" fmla="*/ 1338262 w 4748212"/>
              <a:gd name="connsiteY16" fmla="*/ 54065 h 517770"/>
              <a:gd name="connsiteX17" fmla="*/ 1428750 w 4748212"/>
              <a:gd name="connsiteY17" fmla="*/ 25490 h 517770"/>
              <a:gd name="connsiteX18" fmla="*/ 1509712 w 4748212"/>
              <a:gd name="connsiteY18" fmla="*/ 135027 h 517770"/>
              <a:gd name="connsiteX19" fmla="*/ 1562100 w 4748212"/>
              <a:gd name="connsiteY19" fmla="*/ 392202 h 517770"/>
              <a:gd name="connsiteX20" fmla="*/ 1638300 w 4748212"/>
              <a:gd name="connsiteY20" fmla="*/ 492215 h 517770"/>
              <a:gd name="connsiteX21" fmla="*/ 1771650 w 4748212"/>
              <a:gd name="connsiteY21" fmla="*/ 392202 h 517770"/>
              <a:gd name="connsiteX22" fmla="*/ 1838325 w 4748212"/>
              <a:gd name="connsiteY22" fmla="*/ 177890 h 517770"/>
              <a:gd name="connsiteX23" fmla="*/ 1909762 w 4748212"/>
              <a:gd name="connsiteY23" fmla="*/ 39777 h 517770"/>
              <a:gd name="connsiteX24" fmla="*/ 2033588 w 4748212"/>
              <a:gd name="connsiteY24" fmla="*/ 63589 h 517770"/>
              <a:gd name="connsiteX25" fmla="*/ 2109787 w 4748212"/>
              <a:gd name="connsiteY25" fmla="*/ 354102 h 517770"/>
              <a:gd name="connsiteX26" fmla="*/ 2190750 w 4748212"/>
              <a:gd name="connsiteY26" fmla="*/ 487452 h 517770"/>
              <a:gd name="connsiteX27" fmla="*/ 2314575 w 4748212"/>
              <a:gd name="connsiteY27" fmla="*/ 406489 h 517770"/>
              <a:gd name="connsiteX28" fmla="*/ 2381250 w 4748212"/>
              <a:gd name="connsiteY28" fmla="*/ 192176 h 517770"/>
              <a:gd name="connsiteX29" fmla="*/ 2452687 w 4748212"/>
              <a:gd name="connsiteY29" fmla="*/ 49301 h 517770"/>
              <a:gd name="connsiteX30" fmla="*/ 2566987 w 4748212"/>
              <a:gd name="connsiteY30" fmla="*/ 35015 h 517770"/>
              <a:gd name="connsiteX31" fmla="*/ 2633662 w 4748212"/>
              <a:gd name="connsiteY31" fmla="*/ 327909 h 517770"/>
              <a:gd name="connsiteX32" fmla="*/ 2767012 w 4748212"/>
              <a:gd name="connsiteY32" fmla="*/ 487452 h 517770"/>
              <a:gd name="connsiteX33" fmla="*/ 2862262 w 4748212"/>
              <a:gd name="connsiteY33" fmla="*/ 501740 h 517770"/>
              <a:gd name="connsiteX34" fmla="*/ 2995612 w 4748212"/>
              <a:gd name="connsiteY34" fmla="*/ 311240 h 517770"/>
              <a:gd name="connsiteX35" fmla="*/ 3076575 w 4748212"/>
              <a:gd name="connsiteY35" fmla="*/ 25490 h 517770"/>
              <a:gd name="connsiteX36" fmla="*/ 3205162 w 4748212"/>
              <a:gd name="connsiteY36" fmla="*/ 39777 h 517770"/>
              <a:gd name="connsiteX37" fmla="*/ 3248025 w 4748212"/>
              <a:gd name="connsiteY37" fmla="*/ 254090 h 517770"/>
              <a:gd name="connsiteX38" fmla="*/ 3295650 w 4748212"/>
              <a:gd name="connsiteY38" fmla="*/ 416015 h 517770"/>
              <a:gd name="connsiteX39" fmla="*/ 3348037 w 4748212"/>
              <a:gd name="connsiteY39" fmla="*/ 496977 h 517770"/>
              <a:gd name="connsiteX40" fmla="*/ 3424237 w 4748212"/>
              <a:gd name="connsiteY40" fmla="*/ 492215 h 517770"/>
              <a:gd name="connsiteX41" fmla="*/ 3495675 w 4748212"/>
              <a:gd name="connsiteY41" fmla="*/ 344577 h 517770"/>
              <a:gd name="connsiteX42" fmla="*/ 3614737 w 4748212"/>
              <a:gd name="connsiteY42" fmla="*/ 58827 h 517770"/>
              <a:gd name="connsiteX43" fmla="*/ 3743325 w 4748212"/>
              <a:gd name="connsiteY43" fmla="*/ 49302 h 517770"/>
              <a:gd name="connsiteX44" fmla="*/ 3867150 w 4748212"/>
              <a:gd name="connsiteY44" fmla="*/ 420777 h 517770"/>
              <a:gd name="connsiteX45" fmla="*/ 3971925 w 4748212"/>
              <a:gd name="connsiteY45" fmla="*/ 482690 h 517770"/>
              <a:gd name="connsiteX46" fmla="*/ 4076700 w 4748212"/>
              <a:gd name="connsiteY46" fmla="*/ 420777 h 517770"/>
              <a:gd name="connsiteX47" fmla="*/ 4152900 w 4748212"/>
              <a:gd name="connsiteY47" fmla="*/ 139790 h 517770"/>
              <a:gd name="connsiteX48" fmla="*/ 4186237 w 4748212"/>
              <a:gd name="connsiteY48" fmla="*/ 82639 h 517770"/>
              <a:gd name="connsiteX49" fmla="*/ 4238625 w 4748212"/>
              <a:gd name="connsiteY49" fmla="*/ 30252 h 517770"/>
              <a:gd name="connsiteX50" fmla="*/ 4352925 w 4748212"/>
              <a:gd name="connsiteY50" fmla="*/ 30252 h 517770"/>
              <a:gd name="connsiteX51" fmla="*/ 4433887 w 4748212"/>
              <a:gd name="connsiteY51" fmla="*/ 96927 h 517770"/>
              <a:gd name="connsiteX52" fmla="*/ 4529137 w 4748212"/>
              <a:gd name="connsiteY52" fmla="*/ 420777 h 517770"/>
              <a:gd name="connsiteX53" fmla="*/ 4581525 w 4748212"/>
              <a:gd name="connsiteY53" fmla="*/ 506502 h 517770"/>
              <a:gd name="connsiteX54" fmla="*/ 4681537 w 4748212"/>
              <a:gd name="connsiteY54" fmla="*/ 454115 h 517770"/>
              <a:gd name="connsiteX55" fmla="*/ 4748212 w 4748212"/>
              <a:gd name="connsiteY55" fmla="*/ 287427 h 517770"/>
              <a:gd name="connsiteX0" fmla="*/ 0 w 4800599"/>
              <a:gd name="connsiteY0" fmla="*/ 230277 h 517770"/>
              <a:gd name="connsiteX1" fmla="*/ 114299 w 4800599"/>
              <a:gd name="connsiteY1" fmla="*/ 96927 h 517770"/>
              <a:gd name="connsiteX2" fmla="*/ 166687 w 4800599"/>
              <a:gd name="connsiteY2" fmla="*/ 15965 h 517770"/>
              <a:gd name="connsiteX3" fmla="*/ 233362 w 4800599"/>
              <a:gd name="connsiteY3" fmla="*/ 6440 h 517770"/>
              <a:gd name="connsiteX4" fmla="*/ 300037 w 4800599"/>
              <a:gd name="connsiteY4" fmla="*/ 63590 h 517770"/>
              <a:gd name="connsiteX5" fmla="*/ 333374 w 4800599"/>
              <a:gd name="connsiteY5" fmla="*/ 273140 h 517770"/>
              <a:gd name="connsiteX6" fmla="*/ 428624 w 4800599"/>
              <a:gd name="connsiteY6" fmla="*/ 482690 h 517770"/>
              <a:gd name="connsiteX7" fmla="*/ 561975 w 4800599"/>
              <a:gd name="connsiteY7" fmla="*/ 373152 h 517770"/>
              <a:gd name="connsiteX8" fmla="*/ 681037 w 4800599"/>
              <a:gd name="connsiteY8" fmla="*/ 92164 h 517770"/>
              <a:gd name="connsiteX9" fmla="*/ 842961 w 4800599"/>
              <a:gd name="connsiteY9" fmla="*/ 25490 h 517770"/>
              <a:gd name="connsiteX10" fmla="*/ 947736 w 4800599"/>
              <a:gd name="connsiteY10" fmla="*/ 30252 h 517770"/>
              <a:gd name="connsiteX11" fmla="*/ 1004887 w 4800599"/>
              <a:gd name="connsiteY11" fmla="*/ 206465 h 517770"/>
              <a:gd name="connsiteX12" fmla="*/ 1085849 w 4800599"/>
              <a:gd name="connsiteY12" fmla="*/ 411252 h 517770"/>
              <a:gd name="connsiteX13" fmla="*/ 1190624 w 4800599"/>
              <a:gd name="connsiteY13" fmla="*/ 458877 h 517770"/>
              <a:gd name="connsiteX14" fmla="*/ 1252537 w 4800599"/>
              <a:gd name="connsiteY14" fmla="*/ 387440 h 517770"/>
              <a:gd name="connsiteX15" fmla="*/ 1343024 w 4800599"/>
              <a:gd name="connsiteY15" fmla="*/ 125502 h 517770"/>
              <a:gd name="connsiteX16" fmla="*/ 1390649 w 4800599"/>
              <a:gd name="connsiteY16" fmla="*/ 54065 h 517770"/>
              <a:gd name="connsiteX17" fmla="*/ 1481137 w 4800599"/>
              <a:gd name="connsiteY17" fmla="*/ 25490 h 517770"/>
              <a:gd name="connsiteX18" fmla="*/ 1562099 w 4800599"/>
              <a:gd name="connsiteY18" fmla="*/ 135027 h 517770"/>
              <a:gd name="connsiteX19" fmla="*/ 1614487 w 4800599"/>
              <a:gd name="connsiteY19" fmla="*/ 392202 h 517770"/>
              <a:gd name="connsiteX20" fmla="*/ 1690687 w 4800599"/>
              <a:gd name="connsiteY20" fmla="*/ 492215 h 517770"/>
              <a:gd name="connsiteX21" fmla="*/ 1824037 w 4800599"/>
              <a:gd name="connsiteY21" fmla="*/ 392202 h 517770"/>
              <a:gd name="connsiteX22" fmla="*/ 1890712 w 4800599"/>
              <a:gd name="connsiteY22" fmla="*/ 177890 h 517770"/>
              <a:gd name="connsiteX23" fmla="*/ 1962149 w 4800599"/>
              <a:gd name="connsiteY23" fmla="*/ 39777 h 517770"/>
              <a:gd name="connsiteX24" fmla="*/ 2085975 w 4800599"/>
              <a:gd name="connsiteY24" fmla="*/ 63589 h 517770"/>
              <a:gd name="connsiteX25" fmla="*/ 2162174 w 4800599"/>
              <a:gd name="connsiteY25" fmla="*/ 354102 h 517770"/>
              <a:gd name="connsiteX26" fmla="*/ 2243137 w 4800599"/>
              <a:gd name="connsiteY26" fmla="*/ 487452 h 517770"/>
              <a:gd name="connsiteX27" fmla="*/ 2366962 w 4800599"/>
              <a:gd name="connsiteY27" fmla="*/ 406489 h 517770"/>
              <a:gd name="connsiteX28" fmla="*/ 2433637 w 4800599"/>
              <a:gd name="connsiteY28" fmla="*/ 192176 h 517770"/>
              <a:gd name="connsiteX29" fmla="*/ 2505074 w 4800599"/>
              <a:gd name="connsiteY29" fmla="*/ 49301 h 517770"/>
              <a:gd name="connsiteX30" fmla="*/ 2619374 w 4800599"/>
              <a:gd name="connsiteY30" fmla="*/ 35015 h 517770"/>
              <a:gd name="connsiteX31" fmla="*/ 2686049 w 4800599"/>
              <a:gd name="connsiteY31" fmla="*/ 327909 h 517770"/>
              <a:gd name="connsiteX32" fmla="*/ 2819399 w 4800599"/>
              <a:gd name="connsiteY32" fmla="*/ 487452 h 517770"/>
              <a:gd name="connsiteX33" fmla="*/ 2914649 w 4800599"/>
              <a:gd name="connsiteY33" fmla="*/ 501740 h 517770"/>
              <a:gd name="connsiteX34" fmla="*/ 3047999 w 4800599"/>
              <a:gd name="connsiteY34" fmla="*/ 311240 h 517770"/>
              <a:gd name="connsiteX35" fmla="*/ 3128962 w 4800599"/>
              <a:gd name="connsiteY35" fmla="*/ 25490 h 517770"/>
              <a:gd name="connsiteX36" fmla="*/ 3257549 w 4800599"/>
              <a:gd name="connsiteY36" fmla="*/ 39777 h 517770"/>
              <a:gd name="connsiteX37" fmla="*/ 3300412 w 4800599"/>
              <a:gd name="connsiteY37" fmla="*/ 254090 h 517770"/>
              <a:gd name="connsiteX38" fmla="*/ 3348037 w 4800599"/>
              <a:gd name="connsiteY38" fmla="*/ 416015 h 517770"/>
              <a:gd name="connsiteX39" fmla="*/ 3400424 w 4800599"/>
              <a:gd name="connsiteY39" fmla="*/ 496977 h 517770"/>
              <a:gd name="connsiteX40" fmla="*/ 3476624 w 4800599"/>
              <a:gd name="connsiteY40" fmla="*/ 492215 h 517770"/>
              <a:gd name="connsiteX41" fmla="*/ 3548062 w 4800599"/>
              <a:gd name="connsiteY41" fmla="*/ 344577 h 517770"/>
              <a:gd name="connsiteX42" fmla="*/ 3667124 w 4800599"/>
              <a:gd name="connsiteY42" fmla="*/ 58827 h 517770"/>
              <a:gd name="connsiteX43" fmla="*/ 3795712 w 4800599"/>
              <a:gd name="connsiteY43" fmla="*/ 49302 h 517770"/>
              <a:gd name="connsiteX44" fmla="*/ 3919537 w 4800599"/>
              <a:gd name="connsiteY44" fmla="*/ 420777 h 517770"/>
              <a:gd name="connsiteX45" fmla="*/ 4024312 w 4800599"/>
              <a:gd name="connsiteY45" fmla="*/ 482690 h 517770"/>
              <a:gd name="connsiteX46" fmla="*/ 4129087 w 4800599"/>
              <a:gd name="connsiteY46" fmla="*/ 420777 h 517770"/>
              <a:gd name="connsiteX47" fmla="*/ 4205287 w 4800599"/>
              <a:gd name="connsiteY47" fmla="*/ 139790 h 517770"/>
              <a:gd name="connsiteX48" fmla="*/ 4238624 w 4800599"/>
              <a:gd name="connsiteY48" fmla="*/ 82639 h 517770"/>
              <a:gd name="connsiteX49" fmla="*/ 4291012 w 4800599"/>
              <a:gd name="connsiteY49" fmla="*/ 30252 h 517770"/>
              <a:gd name="connsiteX50" fmla="*/ 4405312 w 4800599"/>
              <a:gd name="connsiteY50" fmla="*/ 30252 h 517770"/>
              <a:gd name="connsiteX51" fmla="*/ 4486274 w 4800599"/>
              <a:gd name="connsiteY51" fmla="*/ 96927 h 517770"/>
              <a:gd name="connsiteX52" fmla="*/ 4581524 w 4800599"/>
              <a:gd name="connsiteY52" fmla="*/ 420777 h 517770"/>
              <a:gd name="connsiteX53" fmla="*/ 4633912 w 4800599"/>
              <a:gd name="connsiteY53" fmla="*/ 506502 h 517770"/>
              <a:gd name="connsiteX54" fmla="*/ 4733924 w 4800599"/>
              <a:gd name="connsiteY54" fmla="*/ 454115 h 517770"/>
              <a:gd name="connsiteX55" fmla="*/ 4800599 w 4800599"/>
              <a:gd name="connsiteY55" fmla="*/ 287427 h 517770"/>
              <a:gd name="connsiteX0" fmla="*/ 0 w 4800599"/>
              <a:gd name="connsiteY0" fmla="*/ 230277 h 517770"/>
              <a:gd name="connsiteX1" fmla="*/ 61912 w 4800599"/>
              <a:gd name="connsiteY1" fmla="*/ 96927 h 517770"/>
              <a:gd name="connsiteX2" fmla="*/ 166687 w 4800599"/>
              <a:gd name="connsiteY2" fmla="*/ 15965 h 517770"/>
              <a:gd name="connsiteX3" fmla="*/ 233362 w 4800599"/>
              <a:gd name="connsiteY3" fmla="*/ 6440 h 517770"/>
              <a:gd name="connsiteX4" fmla="*/ 300037 w 4800599"/>
              <a:gd name="connsiteY4" fmla="*/ 63590 h 517770"/>
              <a:gd name="connsiteX5" fmla="*/ 333374 w 4800599"/>
              <a:gd name="connsiteY5" fmla="*/ 273140 h 517770"/>
              <a:gd name="connsiteX6" fmla="*/ 428624 w 4800599"/>
              <a:gd name="connsiteY6" fmla="*/ 482690 h 517770"/>
              <a:gd name="connsiteX7" fmla="*/ 561975 w 4800599"/>
              <a:gd name="connsiteY7" fmla="*/ 373152 h 517770"/>
              <a:gd name="connsiteX8" fmla="*/ 681037 w 4800599"/>
              <a:gd name="connsiteY8" fmla="*/ 92164 h 517770"/>
              <a:gd name="connsiteX9" fmla="*/ 842961 w 4800599"/>
              <a:gd name="connsiteY9" fmla="*/ 25490 h 517770"/>
              <a:gd name="connsiteX10" fmla="*/ 947736 w 4800599"/>
              <a:gd name="connsiteY10" fmla="*/ 30252 h 517770"/>
              <a:gd name="connsiteX11" fmla="*/ 1004887 w 4800599"/>
              <a:gd name="connsiteY11" fmla="*/ 206465 h 517770"/>
              <a:gd name="connsiteX12" fmla="*/ 1085849 w 4800599"/>
              <a:gd name="connsiteY12" fmla="*/ 411252 h 517770"/>
              <a:gd name="connsiteX13" fmla="*/ 1190624 w 4800599"/>
              <a:gd name="connsiteY13" fmla="*/ 458877 h 517770"/>
              <a:gd name="connsiteX14" fmla="*/ 1252537 w 4800599"/>
              <a:gd name="connsiteY14" fmla="*/ 387440 h 517770"/>
              <a:gd name="connsiteX15" fmla="*/ 1343024 w 4800599"/>
              <a:gd name="connsiteY15" fmla="*/ 125502 h 517770"/>
              <a:gd name="connsiteX16" fmla="*/ 1390649 w 4800599"/>
              <a:gd name="connsiteY16" fmla="*/ 54065 h 517770"/>
              <a:gd name="connsiteX17" fmla="*/ 1481137 w 4800599"/>
              <a:gd name="connsiteY17" fmla="*/ 25490 h 517770"/>
              <a:gd name="connsiteX18" fmla="*/ 1562099 w 4800599"/>
              <a:gd name="connsiteY18" fmla="*/ 135027 h 517770"/>
              <a:gd name="connsiteX19" fmla="*/ 1614487 w 4800599"/>
              <a:gd name="connsiteY19" fmla="*/ 392202 h 517770"/>
              <a:gd name="connsiteX20" fmla="*/ 1690687 w 4800599"/>
              <a:gd name="connsiteY20" fmla="*/ 492215 h 517770"/>
              <a:gd name="connsiteX21" fmla="*/ 1824037 w 4800599"/>
              <a:gd name="connsiteY21" fmla="*/ 392202 h 517770"/>
              <a:gd name="connsiteX22" fmla="*/ 1890712 w 4800599"/>
              <a:gd name="connsiteY22" fmla="*/ 177890 h 517770"/>
              <a:gd name="connsiteX23" fmla="*/ 1962149 w 4800599"/>
              <a:gd name="connsiteY23" fmla="*/ 39777 h 517770"/>
              <a:gd name="connsiteX24" fmla="*/ 2085975 w 4800599"/>
              <a:gd name="connsiteY24" fmla="*/ 63589 h 517770"/>
              <a:gd name="connsiteX25" fmla="*/ 2162174 w 4800599"/>
              <a:gd name="connsiteY25" fmla="*/ 354102 h 517770"/>
              <a:gd name="connsiteX26" fmla="*/ 2243137 w 4800599"/>
              <a:gd name="connsiteY26" fmla="*/ 487452 h 517770"/>
              <a:gd name="connsiteX27" fmla="*/ 2366962 w 4800599"/>
              <a:gd name="connsiteY27" fmla="*/ 406489 h 517770"/>
              <a:gd name="connsiteX28" fmla="*/ 2433637 w 4800599"/>
              <a:gd name="connsiteY28" fmla="*/ 192176 h 517770"/>
              <a:gd name="connsiteX29" fmla="*/ 2505074 w 4800599"/>
              <a:gd name="connsiteY29" fmla="*/ 49301 h 517770"/>
              <a:gd name="connsiteX30" fmla="*/ 2619374 w 4800599"/>
              <a:gd name="connsiteY30" fmla="*/ 35015 h 517770"/>
              <a:gd name="connsiteX31" fmla="*/ 2686049 w 4800599"/>
              <a:gd name="connsiteY31" fmla="*/ 327909 h 517770"/>
              <a:gd name="connsiteX32" fmla="*/ 2819399 w 4800599"/>
              <a:gd name="connsiteY32" fmla="*/ 487452 h 517770"/>
              <a:gd name="connsiteX33" fmla="*/ 2914649 w 4800599"/>
              <a:gd name="connsiteY33" fmla="*/ 501740 h 517770"/>
              <a:gd name="connsiteX34" fmla="*/ 3047999 w 4800599"/>
              <a:gd name="connsiteY34" fmla="*/ 311240 h 517770"/>
              <a:gd name="connsiteX35" fmla="*/ 3128962 w 4800599"/>
              <a:gd name="connsiteY35" fmla="*/ 25490 h 517770"/>
              <a:gd name="connsiteX36" fmla="*/ 3257549 w 4800599"/>
              <a:gd name="connsiteY36" fmla="*/ 39777 h 517770"/>
              <a:gd name="connsiteX37" fmla="*/ 3300412 w 4800599"/>
              <a:gd name="connsiteY37" fmla="*/ 254090 h 517770"/>
              <a:gd name="connsiteX38" fmla="*/ 3348037 w 4800599"/>
              <a:gd name="connsiteY38" fmla="*/ 416015 h 517770"/>
              <a:gd name="connsiteX39" fmla="*/ 3400424 w 4800599"/>
              <a:gd name="connsiteY39" fmla="*/ 496977 h 517770"/>
              <a:gd name="connsiteX40" fmla="*/ 3476624 w 4800599"/>
              <a:gd name="connsiteY40" fmla="*/ 492215 h 517770"/>
              <a:gd name="connsiteX41" fmla="*/ 3548062 w 4800599"/>
              <a:gd name="connsiteY41" fmla="*/ 344577 h 517770"/>
              <a:gd name="connsiteX42" fmla="*/ 3667124 w 4800599"/>
              <a:gd name="connsiteY42" fmla="*/ 58827 h 517770"/>
              <a:gd name="connsiteX43" fmla="*/ 3795712 w 4800599"/>
              <a:gd name="connsiteY43" fmla="*/ 49302 h 517770"/>
              <a:gd name="connsiteX44" fmla="*/ 3919537 w 4800599"/>
              <a:gd name="connsiteY44" fmla="*/ 420777 h 517770"/>
              <a:gd name="connsiteX45" fmla="*/ 4024312 w 4800599"/>
              <a:gd name="connsiteY45" fmla="*/ 482690 h 517770"/>
              <a:gd name="connsiteX46" fmla="*/ 4129087 w 4800599"/>
              <a:gd name="connsiteY46" fmla="*/ 420777 h 517770"/>
              <a:gd name="connsiteX47" fmla="*/ 4205287 w 4800599"/>
              <a:gd name="connsiteY47" fmla="*/ 139790 h 517770"/>
              <a:gd name="connsiteX48" fmla="*/ 4238624 w 4800599"/>
              <a:gd name="connsiteY48" fmla="*/ 82639 h 517770"/>
              <a:gd name="connsiteX49" fmla="*/ 4291012 w 4800599"/>
              <a:gd name="connsiteY49" fmla="*/ 30252 h 517770"/>
              <a:gd name="connsiteX50" fmla="*/ 4405312 w 4800599"/>
              <a:gd name="connsiteY50" fmla="*/ 30252 h 517770"/>
              <a:gd name="connsiteX51" fmla="*/ 4486274 w 4800599"/>
              <a:gd name="connsiteY51" fmla="*/ 96927 h 517770"/>
              <a:gd name="connsiteX52" fmla="*/ 4581524 w 4800599"/>
              <a:gd name="connsiteY52" fmla="*/ 420777 h 517770"/>
              <a:gd name="connsiteX53" fmla="*/ 4633912 w 4800599"/>
              <a:gd name="connsiteY53" fmla="*/ 506502 h 517770"/>
              <a:gd name="connsiteX54" fmla="*/ 4733924 w 4800599"/>
              <a:gd name="connsiteY54" fmla="*/ 454115 h 517770"/>
              <a:gd name="connsiteX55" fmla="*/ 4800599 w 4800599"/>
              <a:gd name="connsiteY55" fmla="*/ 287427 h 517770"/>
              <a:gd name="connsiteX0" fmla="*/ 0 w 4800599"/>
              <a:gd name="connsiteY0" fmla="*/ 230277 h 517770"/>
              <a:gd name="connsiteX1" fmla="*/ 61912 w 4800599"/>
              <a:gd name="connsiteY1" fmla="*/ 96927 h 517770"/>
              <a:gd name="connsiteX2" fmla="*/ 166687 w 4800599"/>
              <a:gd name="connsiteY2" fmla="*/ 15965 h 517770"/>
              <a:gd name="connsiteX3" fmla="*/ 233362 w 4800599"/>
              <a:gd name="connsiteY3" fmla="*/ 6440 h 517770"/>
              <a:gd name="connsiteX4" fmla="*/ 300037 w 4800599"/>
              <a:gd name="connsiteY4" fmla="*/ 63590 h 517770"/>
              <a:gd name="connsiteX5" fmla="*/ 333374 w 4800599"/>
              <a:gd name="connsiteY5" fmla="*/ 273140 h 517770"/>
              <a:gd name="connsiteX6" fmla="*/ 428624 w 4800599"/>
              <a:gd name="connsiteY6" fmla="*/ 482690 h 517770"/>
              <a:gd name="connsiteX7" fmla="*/ 561975 w 4800599"/>
              <a:gd name="connsiteY7" fmla="*/ 373152 h 517770"/>
              <a:gd name="connsiteX8" fmla="*/ 681037 w 4800599"/>
              <a:gd name="connsiteY8" fmla="*/ 92164 h 517770"/>
              <a:gd name="connsiteX9" fmla="*/ 842961 w 4800599"/>
              <a:gd name="connsiteY9" fmla="*/ 25490 h 517770"/>
              <a:gd name="connsiteX10" fmla="*/ 947736 w 4800599"/>
              <a:gd name="connsiteY10" fmla="*/ 30252 h 517770"/>
              <a:gd name="connsiteX11" fmla="*/ 1004887 w 4800599"/>
              <a:gd name="connsiteY11" fmla="*/ 206465 h 517770"/>
              <a:gd name="connsiteX12" fmla="*/ 1085849 w 4800599"/>
              <a:gd name="connsiteY12" fmla="*/ 411252 h 517770"/>
              <a:gd name="connsiteX13" fmla="*/ 1190624 w 4800599"/>
              <a:gd name="connsiteY13" fmla="*/ 458877 h 517770"/>
              <a:gd name="connsiteX14" fmla="*/ 1252537 w 4800599"/>
              <a:gd name="connsiteY14" fmla="*/ 387440 h 517770"/>
              <a:gd name="connsiteX15" fmla="*/ 1343024 w 4800599"/>
              <a:gd name="connsiteY15" fmla="*/ 125502 h 517770"/>
              <a:gd name="connsiteX16" fmla="*/ 1390649 w 4800599"/>
              <a:gd name="connsiteY16" fmla="*/ 54065 h 517770"/>
              <a:gd name="connsiteX17" fmla="*/ 1481137 w 4800599"/>
              <a:gd name="connsiteY17" fmla="*/ 25490 h 517770"/>
              <a:gd name="connsiteX18" fmla="*/ 1562099 w 4800599"/>
              <a:gd name="connsiteY18" fmla="*/ 135027 h 517770"/>
              <a:gd name="connsiteX19" fmla="*/ 1671637 w 4800599"/>
              <a:gd name="connsiteY19" fmla="*/ 363627 h 517770"/>
              <a:gd name="connsiteX20" fmla="*/ 1690687 w 4800599"/>
              <a:gd name="connsiteY20" fmla="*/ 492215 h 517770"/>
              <a:gd name="connsiteX21" fmla="*/ 1824037 w 4800599"/>
              <a:gd name="connsiteY21" fmla="*/ 392202 h 517770"/>
              <a:gd name="connsiteX22" fmla="*/ 1890712 w 4800599"/>
              <a:gd name="connsiteY22" fmla="*/ 177890 h 517770"/>
              <a:gd name="connsiteX23" fmla="*/ 1962149 w 4800599"/>
              <a:gd name="connsiteY23" fmla="*/ 39777 h 517770"/>
              <a:gd name="connsiteX24" fmla="*/ 2085975 w 4800599"/>
              <a:gd name="connsiteY24" fmla="*/ 63589 h 517770"/>
              <a:gd name="connsiteX25" fmla="*/ 2162174 w 4800599"/>
              <a:gd name="connsiteY25" fmla="*/ 354102 h 517770"/>
              <a:gd name="connsiteX26" fmla="*/ 2243137 w 4800599"/>
              <a:gd name="connsiteY26" fmla="*/ 487452 h 517770"/>
              <a:gd name="connsiteX27" fmla="*/ 2366962 w 4800599"/>
              <a:gd name="connsiteY27" fmla="*/ 406489 h 517770"/>
              <a:gd name="connsiteX28" fmla="*/ 2433637 w 4800599"/>
              <a:gd name="connsiteY28" fmla="*/ 192176 h 517770"/>
              <a:gd name="connsiteX29" fmla="*/ 2505074 w 4800599"/>
              <a:gd name="connsiteY29" fmla="*/ 49301 h 517770"/>
              <a:gd name="connsiteX30" fmla="*/ 2619374 w 4800599"/>
              <a:gd name="connsiteY30" fmla="*/ 35015 h 517770"/>
              <a:gd name="connsiteX31" fmla="*/ 2686049 w 4800599"/>
              <a:gd name="connsiteY31" fmla="*/ 327909 h 517770"/>
              <a:gd name="connsiteX32" fmla="*/ 2819399 w 4800599"/>
              <a:gd name="connsiteY32" fmla="*/ 487452 h 517770"/>
              <a:gd name="connsiteX33" fmla="*/ 2914649 w 4800599"/>
              <a:gd name="connsiteY33" fmla="*/ 501740 h 517770"/>
              <a:gd name="connsiteX34" fmla="*/ 3047999 w 4800599"/>
              <a:gd name="connsiteY34" fmla="*/ 311240 h 517770"/>
              <a:gd name="connsiteX35" fmla="*/ 3128962 w 4800599"/>
              <a:gd name="connsiteY35" fmla="*/ 25490 h 517770"/>
              <a:gd name="connsiteX36" fmla="*/ 3257549 w 4800599"/>
              <a:gd name="connsiteY36" fmla="*/ 39777 h 517770"/>
              <a:gd name="connsiteX37" fmla="*/ 3300412 w 4800599"/>
              <a:gd name="connsiteY37" fmla="*/ 254090 h 517770"/>
              <a:gd name="connsiteX38" fmla="*/ 3348037 w 4800599"/>
              <a:gd name="connsiteY38" fmla="*/ 416015 h 517770"/>
              <a:gd name="connsiteX39" fmla="*/ 3400424 w 4800599"/>
              <a:gd name="connsiteY39" fmla="*/ 496977 h 517770"/>
              <a:gd name="connsiteX40" fmla="*/ 3476624 w 4800599"/>
              <a:gd name="connsiteY40" fmla="*/ 492215 h 517770"/>
              <a:gd name="connsiteX41" fmla="*/ 3548062 w 4800599"/>
              <a:gd name="connsiteY41" fmla="*/ 344577 h 517770"/>
              <a:gd name="connsiteX42" fmla="*/ 3667124 w 4800599"/>
              <a:gd name="connsiteY42" fmla="*/ 58827 h 517770"/>
              <a:gd name="connsiteX43" fmla="*/ 3795712 w 4800599"/>
              <a:gd name="connsiteY43" fmla="*/ 49302 h 517770"/>
              <a:gd name="connsiteX44" fmla="*/ 3919537 w 4800599"/>
              <a:gd name="connsiteY44" fmla="*/ 420777 h 517770"/>
              <a:gd name="connsiteX45" fmla="*/ 4024312 w 4800599"/>
              <a:gd name="connsiteY45" fmla="*/ 482690 h 517770"/>
              <a:gd name="connsiteX46" fmla="*/ 4129087 w 4800599"/>
              <a:gd name="connsiteY46" fmla="*/ 420777 h 517770"/>
              <a:gd name="connsiteX47" fmla="*/ 4205287 w 4800599"/>
              <a:gd name="connsiteY47" fmla="*/ 139790 h 517770"/>
              <a:gd name="connsiteX48" fmla="*/ 4238624 w 4800599"/>
              <a:gd name="connsiteY48" fmla="*/ 82639 h 517770"/>
              <a:gd name="connsiteX49" fmla="*/ 4291012 w 4800599"/>
              <a:gd name="connsiteY49" fmla="*/ 30252 h 517770"/>
              <a:gd name="connsiteX50" fmla="*/ 4405312 w 4800599"/>
              <a:gd name="connsiteY50" fmla="*/ 30252 h 517770"/>
              <a:gd name="connsiteX51" fmla="*/ 4486274 w 4800599"/>
              <a:gd name="connsiteY51" fmla="*/ 96927 h 517770"/>
              <a:gd name="connsiteX52" fmla="*/ 4581524 w 4800599"/>
              <a:gd name="connsiteY52" fmla="*/ 420777 h 517770"/>
              <a:gd name="connsiteX53" fmla="*/ 4633912 w 4800599"/>
              <a:gd name="connsiteY53" fmla="*/ 506502 h 517770"/>
              <a:gd name="connsiteX54" fmla="*/ 4733924 w 4800599"/>
              <a:gd name="connsiteY54" fmla="*/ 454115 h 517770"/>
              <a:gd name="connsiteX55" fmla="*/ 4800599 w 4800599"/>
              <a:gd name="connsiteY55" fmla="*/ 287427 h 517770"/>
              <a:gd name="connsiteX0" fmla="*/ 0 w 4800599"/>
              <a:gd name="connsiteY0" fmla="*/ 230277 h 517770"/>
              <a:gd name="connsiteX1" fmla="*/ 61912 w 4800599"/>
              <a:gd name="connsiteY1" fmla="*/ 96927 h 517770"/>
              <a:gd name="connsiteX2" fmla="*/ 166687 w 4800599"/>
              <a:gd name="connsiteY2" fmla="*/ 15965 h 517770"/>
              <a:gd name="connsiteX3" fmla="*/ 233362 w 4800599"/>
              <a:gd name="connsiteY3" fmla="*/ 6440 h 517770"/>
              <a:gd name="connsiteX4" fmla="*/ 300037 w 4800599"/>
              <a:gd name="connsiteY4" fmla="*/ 63590 h 517770"/>
              <a:gd name="connsiteX5" fmla="*/ 333374 w 4800599"/>
              <a:gd name="connsiteY5" fmla="*/ 273140 h 517770"/>
              <a:gd name="connsiteX6" fmla="*/ 428624 w 4800599"/>
              <a:gd name="connsiteY6" fmla="*/ 482690 h 517770"/>
              <a:gd name="connsiteX7" fmla="*/ 561975 w 4800599"/>
              <a:gd name="connsiteY7" fmla="*/ 373152 h 517770"/>
              <a:gd name="connsiteX8" fmla="*/ 681037 w 4800599"/>
              <a:gd name="connsiteY8" fmla="*/ 92164 h 517770"/>
              <a:gd name="connsiteX9" fmla="*/ 842961 w 4800599"/>
              <a:gd name="connsiteY9" fmla="*/ 25490 h 517770"/>
              <a:gd name="connsiteX10" fmla="*/ 947736 w 4800599"/>
              <a:gd name="connsiteY10" fmla="*/ 30252 h 517770"/>
              <a:gd name="connsiteX11" fmla="*/ 1004887 w 4800599"/>
              <a:gd name="connsiteY11" fmla="*/ 206465 h 517770"/>
              <a:gd name="connsiteX12" fmla="*/ 1085849 w 4800599"/>
              <a:gd name="connsiteY12" fmla="*/ 411252 h 517770"/>
              <a:gd name="connsiteX13" fmla="*/ 1190624 w 4800599"/>
              <a:gd name="connsiteY13" fmla="*/ 458877 h 517770"/>
              <a:gd name="connsiteX14" fmla="*/ 1252537 w 4800599"/>
              <a:gd name="connsiteY14" fmla="*/ 387440 h 517770"/>
              <a:gd name="connsiteX15" fmla="*/ 1343024 w 4800599"/>
              <a:gd name="connsiteY15" fmla="*/ 125502 h 517770"/>
              <a:gd name="connsiteX16" fmla="*/ 1390649 w 4800599"/>
              <a:gd name="connsiteY16" fmla="*/ 54065 h 517770"/>
              <a:gd name="connsiteX17" fmla="*/ 1481137 w 4800599"/>
              <a:gd name="connsiteY17" fmla="*/ 25490 h 517770"/>
              <a:gd name="connsiteX18" fmla="*/ 1576386 w 4800599"/>
              <a:gd name="connsiteY18" fmla="*/ 106452 h 517770"/>
              <a:gd name="connsiteX19" fmla="*/ 1671637 w 4800599"/>
              <a:gd name="connsiteY19" fmla="*/ 363627 h 517770"/>
              <a:gd name="connsiteX20" fmla="*/ 1690687 w 4800599"/>
              <a:gd name="connsiteY20" fmla="*/ 492215 h 517770"/>
              <a:gd name="connsiteX21" fmla="*/ 1824037 w 4800599"/>
              <a:gd name="connsiteY21" fmla="*/ 392202 h 517770"/>
              <a:gd name="connsiteX22" fmla="*/ 1890712 w 4800599"/>
              <a:gd name="connsiteY22" fmla="*/ 177890 h 517770"/>
              <a:gd name="connsiteX23" fmla="*/ 1962149 w 4800599"/>
              <a:gd name="connsiteY23" fmla="*/ 39777 h 517770"/>
              <a:gd name="connsiteX24" fmla="*/ 2085975 w 4800599"/>
              <a:gd name="connsiteY24" fmla="*/ 63589 h 517770"/>
              <a:gd name="connsiteX25" fmla="*/ 2162174 w 4800599"/>
              <a:gd name="connsiteY25" fmla="*/ 354102 h 517770"/>
              <a:gd name="connsiteX26" fmla="*/ 2243137 w 4800599"/>
              <a:gd name="connsiteY26" fmla="*/ 487452 h 517770"/>
              <a:gd name="connsiteX27" fmla="*/ 2366962 w 4800599"/>
              <a:gd name="connsiteY27" fmla="*/ 406489 h 517770"/>
              <a:gd name="connsiteX28" fmla="*/ 2433637 w 4800599"/>
              <a:gd name="connsiteY28" fmla="*/ 192176 h 517770"/>
              <a:gd name="connsiteX29" fmla="*/ 2505074 w 4800599"/>
              <a:gd name="connsiteY29" fmla="*/ 49301 h 517770"/>
              <a:gd name="connsiteX30" fmla="*/ 2619374 w 4800599"/>
              <a:gd name="connsiteY30" fmla="*/ 35015 h 517770"/>
              <a:gd name="connsiteX31" fmla="*/ 2686049 w 4800599"/>
              <a:gd name="connsiteY31" fmla="*/ 327909 h 517770"/>
              <a:gd name="connsiteX32" fmla="*/ 2819399 w 4800599"/>
              <a:gd name="connsiteY32" fmla="*/ 487452 h 517770"/>
              <a:gd name="connsiteX33" fmla="*/ 2914649 w 4800599"/>
              <a:gd name="connsiteY33" fmla="*/ 501740 h 517770"/>
              <a:gd name="connsiteX34" fmla="*/ 3047999 w 4800599"/>
              <a:gd name="connsiteY34" fmla="*/ 311240 h 517770"/>
              <a:gd name="connsiteX35" fmla="*/ 3128962 w 4800599"/>
              <a:gd name="connsiteY35" fmla="*/ 25490 h 517770"/>
              <a:gd name="connsiteX36" fmla="*/ 3257549 w 4800599"/>
              <a:gd name="connsiteY36" fmla="*/ 39777 h 517770"/>
              <a:gd name="connsiteX37" fmla="*/ 3300412 w 4800599"/>
              <a:gd name="connsiteY37" fmla="*/ 254090 h 517770"/>
              <a:gd name="connsiteX38" fmla="*/ 3348037 w 4800599"/>
              <a:gd name="connsiteY38" fmla="*/ 416015 h 517770"/>
              <a:gd name="connsiteX39" fmla="*/ 3400424 w 4800599"/>
              <a:gd name="connsiteY39" fmla="*/ 496977 h 517770"/>
              <a:gd name="connsiteX40" fmla="*/ 3476624 w 4800599"/>
              <a:gd name="connsiteY40" fmla="*/ 492215 h 517770"/>
              <a:gd name="connsiteX41" fmla="*/ 3548062 w 4800599"/>
              <a:gd name="connsiteY41" fmla="*/ 344577 h 517770"/>
              <a:gd name="connsiteX42" fmla="*/ 3667124 w 4800599"/>
              <a:gd name="connsiteY42" fmla="*/ 58827 h 517770"/>
              <a:gd name="connsiteX43" fmla="*/ 3795712 w 4800599"/>
              <a:gd name="connsiteY43" fmla="*/ 49302 h 517770"/>
              <a:gd name="connsiteX44" fmla="*/ 3919537 w 4800599"/>
              <a:gd name="connsiteY44" fmla="*/ 420777 h 517770"/>
              <a:gd name="connsiteX45" fmla="*/ 4024312 w 4800599"/>
              <a:gd name="connsiteY45" fmla="*/ 482690 h 517770"/>
              <a:gd name="connsiteX46" fmla="*/ 4129087 w 4800599"/>
              <a:gd name="connsiteY46" fmla="*/ 420777 h 517770"/>
              <a:gd name="connsiteX47" fmla="*/ 4205287 w 4800599"/>
              <a:gd name="connsiteY47" fmla="*/ 139790 h 517770"/>
              <a:gd name="connsiteX48" fmla="*/ 4238624 w 4800599"/>
              <a:gd name="connsiteY48" fmla="*/ 82639 h 517770"/>
              <a:gd name="connsiteX49" fmla="*/ 4291012 w 4800599"/>
              <a:gd name="connsiteY49" fmla="*/ 30252 h 517770"/>
              <a:gd name="connsiteX50" fmla="*/ 4405312 w 4800599"/>
              <a:gd name="connsiteY50" fmla="*/ 30252 h 517770"/>
              <a:gd name="connsiteX51" fmla="*/ 4486274 w 4800599"/>
              <a:gd name="connsiteY51" fmla="*/ 96927 h 517770"/>
              <a:gd name="connsiteX52" fmla="*/ 4581524 w 4800599"/>
              <a:gd name="connsiteY52" fmla="*/ 420777 h 517770"/>
              <a:gd name="connsiteX53" fmla="*/ 4633912 w 4800599"/>
              <a:gd name="connsiteY53" fmla="*/ 506502 h 517770"/>
              <a:gd name="connsiteX54" fmla="*/ 4733924 w 4800599"/>
              <a:gd name="connsiteY54" fmla="*/ 454115 h 517770"/>
              <a:gd name="connsiteX55" fmla="*/ 4800599 w 4800599"/>
              <a:gd name="connsiteY55" fmla="*/ 287427 h 517770"/>
              <a:gd name="connsiteX0" fmla="*/ 0 w 4800599"/>
              <a:gd name="connsiteY0" fmla="*/ 230277 h 517770"/>
              <a:gd name="connsiteX1" fmla="*/ 61912 w 4800599"/>
              <a:gd name="connsiteY1" fmla="*/ 96927 h 517770"/>
              <a:gd name="connsiteX2" fmla="*/ 166687 w 4800599"/>
              <a:gd name="connsiteY2" fmla="*/ 15965 h 517770"/>
              <a:gd name="connsiteX3" fmla="*/ 233362 w 4800599"/>
              <a:gd name="connsiteY3" fmla="*/ 6440 h 517770"/>
              <a:gd name="connsiteX4" fmla="*/ 300037 w 4800599"/>
              <a:gd name="connsiteY4" fmla="*/ 63590 h 517770"/>
              <a:gd name="connsiteX5" fmla="*/ 333374 w 4800599"/>
              <a:gd name="connsiteY5" fmla="*/ 273140 h 517770"/>
              <a:gd name="connsiteX6" fmla="*/ 428624 w 4800599"/>
              <a:gd name="connsiteY6" fmla="*/ 482690 h 517770"/>
              <a:gd name="connsiteX7" fmla="*/ 561975 w 4800599"/>
              <a:gd name="connsiteY7" fmla="*/ 373152 h 517770"/>
              <a:gd name="connsiteX8" fmla="*/ 681037 w 4800599"/>
              <a:gd name="connsiteY8" fmla="*/ 92164 h 517770"/>
              <a:gd name="connsiteX9" fmla="*/ 842961 w 4800599"/>
              <a:gd name="connsiteY9" fmla="*/ 25490 h 517770"/>
              <a:gd name="connsiteX10" fmla="*/ 947736 w 4800599"/>
              <a:gd name="connsiteY10" fmla="*/ 30252 h 517770"/>
              <a:gd name="connsiteX11" fmla="*/ 1004887 w 4800599"/>
              <a:gd name="connsiteY11" fmla="*/ 206465 h 517770"/>
              <a:gd name="connsiteX12" fmla="*/ 1085849 w 4800599"/>
              <a:gd name="connsiteY12" fmla="*/ 411252 h 517770"/>
              <a:gd name="connsiteX13" fmla="*/ 1190624 w 4800599"/>
              <a:gd name="connsiteY13" fmla="*/ 458877 h 517770"/>
              <a:gd name="connsiteX14" fmla="*/ 1252537 w 4800599"/>
              <a:gd name="connsiteY14" fmla="*/ 387440 h 517770"/>
              <a:gd name="connsiteX15" fmla="*/ 1343024 w 4800599"/>
              <a:gd name="connsiteY15" fmla="*/ 125502 h 517770"/>
              <a:gd name="connsiteX16" fmla="*/ 1390649 w 4800599"/>
              <a:gd name="connsiteY16" fmla="*/ 54065 h 517770"/>
              <a:gd name="connsiteX17" fmla="*/ 1481137 w 4800599"/>
              <a:gd name="connsiteY17" fmla="*/ 25490 h 517770"/>
              <a:gd name="connsiteX18" fmla="*/ 1576386 w 4800599"/>
              <a:gd name="connsiteY18" fmla="*/ 106452 h 517770"/>
              <a:gd name="connsiteX19" fmla="*/ 1671637 w 4800599"/>
              <a:gd name="connsiteY19" fmla="*/ 363627 h 517770"/>
              <a:gd name="connsiteX20" fmla="*/ 1771649 w 4800599"/>
              <a:gd name="connsiteY20" fmla="*/ 492215 h 517770"/>
              <a:gd name="connsiteX21" fmla="*/ 1824037 w 4800599"/>
              <a:gd name="connsiteY21" fmla="*/ 392202 h 517770"/>
              <a:gd name="connsiteX22" fmla="*/ 1890712 w 4800599"/>
              <a:gd name="connsiteY22" fmla="*/ 177890 h 517770"/>
              <a:gd name="connsiteX23" fmla="*/ 1962149 w 4800599"/>
              <a:gd name="connsiteY23" fmla="*/ 39777 h 517770"/>
              <a:gd name="connsiteX24" fmla="*/ 2085975 w 4800599"/>
              <a:gd name="connsiteY24" fmla="*/ 63589 h 517770"/>
              <a:gd name="connsiteX25" fmla="*/ 2162174 w 4800599"/>
              <a:gd name="connsiteY25" fmla="*/ 354102 h 517770"/>
              <a:gd name="connsiteX26" fmla="*/ 2243137 w 4800599"/>
              <a:gd name="connsiteY26" fmla="*/ 487452 h 517770"/>
              <a:gd name="connsiteX27" fmla="*/ 2366962 w 4800599"/>
              <a:gd name="connsiteY27" fmla="*/ 406489 h 517770"/>
              <a:gd name="connsiteX28" fmla="*/ 2433637 w 4800599"/>
              <a:gd name="connsiteY28" fmla="*/ 192176 h 517770"/>
              <a:gd name="connsiteX29" fmla="*/ 2505074 w 4800599"/>
              <a:gd name="connsiteY29" fmla="*/ 49301 h 517770"/>
              <a:gd name="connsiteX30" fmla="*/ 2619374 w 4800599"/>
              <a:gd name="connsiteY30" fmla="*/ 35015 h 517770"/>
              <a:gd name="connsiteX31" fmla="*/ 2686049 w 4800599"/>
              <a:gd name="connsiteY31" fmla="*/ 327909 h 517770"/>
              <a:gd name="connsiteX32" fmla="*/ 2819399 w 4800599"/>
              <a:gd name="connsiteY32" fmla="*/ 487452 h 517770"/>
              <a:gd name="connsiteX33" fmla="*/ 2914649 w 4800599"/>
              <a:gd name="connsiteY33" fmla="*/ 501740 h 517770"/>
              <a:gd name="connsiteX34" fmla="*/ 3047999 w 4800599"/>
              <a:gd name="connsiteY34" fmla="*/ 311240 h 517770"/>
              <a:gd name="connsiteX35" fmla="*/ 3128962 w 4800599"/>
              <a:gd name="connsiteY35" fmla="*/ 25490 h 517770"/>
              <a:gd name="connsiteX36" fmla="*/ 3257549 w 4800599"/>
              <a:gd name="connsiteY36" fmla="*/ 39777 h 517770"/>
              <a:gd name="connsiteX37" fmla="*/ 3300412 w 4800599"/>
              <a:gd name="connsiteY37" fmla="*/ 254090 h 517770"/>
              <a:gd name="connsiteX38" fmla="*/ 3348037 w 4800599"/>
              <a:gd name="connsiteY38" fmla="*/ 416015 h 517770"/>
              <a:gd name="connsiteX39" fmla="*/ 3400424 w 4800599"/>
              <a:gd name="connsiteY39" fmla="*/ 496977 h 517770"/>
              <a:gd name="connsiteX40" fmla="*/ 3476624 w 4800599"/>
              <a:gd name="connsiteY40" fmla="*/ 492215 h 517770"/>
              <a:gd name="connsiteX41" fmla="*/ 3548062 w 4800599"/>
              <a:gd name="connsiteY41" fmla="*/ 344577 h 517770"/>
              <a:gd name="connsiteX42" fmla="*/ 3667124 w 4800599"/>
              <a:gd name="connsiteY42" fmla="*/ 58827 h 517770"/>
              <a:gd name="connsiteX43" fmla="*/ 3795712 w 4800599"/>
              <a:gd name="connsiteY43" fmla="*/ 49302 h 517770"/>
              <a:gd name="connsiteX44" fmla="*/ 3919537 w 4800599"/>
              <a:gd name="connsiteY44" fmla="*/ 420777 h 517770"/>
              <a:gd name="connsiteX45" fmla="*/ 4024312 w 4800599"/>
              <a:gd name="connsiteY45" fmla="*/ 482690 h 517770"/>
              <a:gd name="connsiteX46" fmla="*/ 4129087 w 4800599"/>
              <a:gd name="connsiteY46" fmla="*/ 420777 h 517770"/>
              <a:gd name="connsiteX47" fmla="*/ 4205287 w 4800599"/>
              <a:gd name="connsiteY47" fmla="*/ 139790 h 517770"/>
              <a:gd name="connsiteX48" fmla="*/ 4238624 w 4800599"/>
              <a:gd name="connsiteY48" fmla="*/ 82639 h 517770"/>
              <a:gd name="connsiteX49" fmla="*/ 4291012 w 4800599"/>
              <a:gd name="connsiteY49" fmla="*/ 30252 h 517770"/>
              <a:gd name="connsiteX50" fmla="*/ 4405312 w 4800599"/>
              <a:gd name="connsiteY50" fmla="*/ 30252 h 517770"/>
              <a:gd name="connsiteX51" fmla="*/ 4486274 w 4800599"/>
              <a:gd name="connsiteY51" fmla="*/ 96927 h 517770"/>
              <a:gd name="connsiteX52" fmla="*/ 4581524 w 4800599"/>
              <a:gd name="connsiteY52" fmla="*/ 420777 h 517770"/>
              <a:gd name="connsiteX53" fmla="*/ 4633912 w 4800599"/>
              <a:gd name="connsiteY53" fmla="*/ 506502 h 517770"/>
              <a:gd name="connsiteX54" fmla="*/ 4733924 w 4800599"/>
              <a:gd name="connsiteY54" fmla="*/ 454115 h 517770"/>
              <a:gd name="connsiteX55" fmla="*/ 4800599 w 4800599"/>
              <a:gd name="connsiteY55" fmla="*/ 287427 h 517770"/>
              <a:gd name="connsiteX0" fmla="*/ 0 w 4800599"/>
              <a:gd name="connsiteY0" fmla="*/ 230277 h 517770"/>
              <a:gd name="connsiteX1" fmla="*/ 61912 w 4800599"/>
              <a:gd name="connsiteY1" fmla="*/ 96927 h 517770"/>
              <a:gd name="connsiteX2" fmla="*/ 166687 w 4800599"/>
              <a:gd name="connsiteY2" fmla="*/ 15965 h 517770"/>
              <a:gd name="connsiteX3" fmla="*/ 233362 w 4800599"/>
              <a:gd name="connsiteY3" fmla="*/ 6440 h 517770"/>
              <a:gd name="connsiteX4" fmla="*/ 300037 w 4800599"/>
              <a:gd name="connsiteY4" fmla="*/ 63590 h 517770"/>
              <a:gd name="connsiteX5" fmla="*/ 333374 w 4800599"/>
              <a:gd name="connsiteY5" fmla="*/ 273140 h 517770"/>
              <a:gd name="connsiteX6" fmla="*/ 428624 w 4800599"/>
              <a:gd name="connsiteY6" fmla="*/ 482690 h 517770"/>
              <a:gd name="connsiteX7" fmla="*/ 561975 w 4800599"/>
              <a:gd name="connsiteY7" fmla="*/ 373152 h 517770"/>
              <a:gd name="connsiteX8" fmla="*/ 681037 w 4800599"/>
              <a:gd name="connsiteY8" fmla="*/ 92164 h 517770"/>
              <a:gd name="connsiteX9" fmla="*/ 842961 w 4800599"/>
              <a:gd name="connsiteY9" fmla="*/ 25490 h 517770"/>
              <a:gd name="connsiteX10" fmla="*/ 947736 w 4800599"/>
              <a:gd name="connsiteY10" fmla="*/ 30252 h 517770"/>
              <a:gd name="connsiteX11" fmla="*/ 1004887 w 4800599"/>
              <a:gd name="connsiteY11" fmla="*/ 206465 h 517770"/>
              <a:gd name="connsiteX12" fmla="*/ 1085849 w 4800599"/>
              <a:gd name="connsiteY12" fmla="*/ 411252 h 517770"/>
              <a:gd name="connsiteX13" fmla="*/ 1190624 w 4800599"/>
              <a:gd name="connsiteY13" fmla="*/ 458877 h 517770"/>
              <a:gd name="connsiteX14" fmla="*/ 1252537 w 4800599"/>
              <a:gd name="connsiteY14" fmla="*/ 387440 h 517770"/>
              <a:gd name="connsiteX15" fmla="*/ 1343024 w 4800599"/>
              <a:gd name="connsiteY15" fmla="*/ 125502 h 517770"/>
              <a:gd name="connsiteX16" fmla="*/ 1390649 w 4800599"/>
              <a:gd name="connsiteY16" fmla="*/ 54065 h 517770"/>
              <a:gd name="connsiteX17" fmla="*/ 1481137 w 4800599"/>
              <a:gd name="connsiteY17" fmla="*/ 25490 h 517770"/>
              <a:gd name="connsiteX18" fmla="*/ 1576386 w 4800599"/>
              <a:gd name="connsiteY18" fmla="*/ 106452 h 517770"/>
              <a:gd name="connsiteX19" fmla="*/ 1671637 w 4800599"/>
              <a:gd name="connsiteY19" fmla="*/ 363627 h 517770"/>
              <a:gd name="connsiteX20" fmla="*/ 1771649 w 4800599"/>
              <a:gd name="connsiteY20" fmla="*/ 492215 h 517770"/>
              <a:gd name="connsiteX21" fmla="*/ 1876425 w 4800599"/>
              <a:gd name="connsiteY21" fmla="*/ 363627 h 517770"/>
              <a:gd name="connsiteX22" fmla="*/ 1890712 w 4800599"/>
              <a:gd name="connsiteY22" fmla="*/ 177890 h 517770"/>
              <a:gd name="connsiteX23" fmla="*/ 1962149 w 4800599"/>
              <a:gd name="connsiteY23" fmla="*/ 39777 h 517770"/>
              <a:gd name="connsiteX24" fmla="*/ 2085975 w 4800599"/>
              <a:gd name="connsiteY24" fmla="*/ 63589 h 517770"/>
              <a:gd name="connsiteX25" fmla="*/ 2162174 w 4800599"/>
              <a:gd name="connsiteY25" fmla="*/ 354102 h 517770"/>
              <a:gd name="connsiteX26" fmla="*/ 2243137 w 4800599"/>
              <a:gd name="connsiteY26" fmla="*/ 487452 h 517770"/>
              <a:gd name="connsiteX27" fmla="*/ 2366962 w 4800599"/>
              <a:gd name="connsiteY27" fmla="*/ 406489 h 517770"/>
              <a:gd name="connsiteX28" fmla="*/ 2433637 w 4800599"/>
              <a:gd name="connsiteY28" fmla="*/ 192176 h 517770"/>
              <a:gd name="connsiteX29" fmla="*/ 2505074 w 4800599"/>
              <a:gd name="connsiteY29" fmla="*/ 49301 h 517770"/>
              <a:gd name="connsiteX30" fmla="*/ 2619374 w 4800599"/>
              <a:gd name="connsiteY30" fmla="*/ 35015 h 517770"/>
              <a:gd name="connsiteX31" fmla="*/ 2686049 w 4800599"/>
              <a:gd name="connsiteY31" fmla="*/ 327909 h 517770"/>
              <a:gd name="connsiteX32" fmla="*/ 2819399 w 4800599"/>
              <a:gd name="connsiteY32" fmla="*/ 487452 h 517770"/>
              <a:gd name="connsiteX33" fmla="*/ 2914649 w 4800599"/>
              <a:gd name="connsiteY33" fmla="*/ 501740 h 517770"/>
              <a:gd name="connsiteX34" fmla="*/ 3047999 w 4800599"/>
              <a:gd name="connsiteY34" fmla="*/ 311240 h 517770"/>
              <a:gd name="connsiteX35" fmla="*/ 3128962 w 4800599"/>
              <a:gd name="connsiteY35" fmla="*/ 25490 h 517770"/>
              <a:gd name="connsiteX36" fmla="*/ 3257549 w 4800599"/>
              <a:gd name="connsiteY36" fmla="*/ 39777 h 517770"/>
              <a:gd name="connsiteX37" fmla="*/ 3300412 w 4800599"/>
              <a:gd name="connsiteY37" fmla="*/ 254090 h 517770"/>
              <a:gd name="connsiteX38" fmla="*/ 3348037 w 4800599"/>
              <a:gd name="connsiteY38" fmla="*/ 416015 h 517770"/>
              <a:gd name="connsiteX39" fmla="*/ 3400424 w 4800599"/>
              <a:gd name="connsiteY39" fmla="*/ 496977 h 517770"/>
              <a:gd name="connsiteX40" fmla="*/ 3476624 w 4800599"/>
              <a:gd name="connsiteY40" fmla="*/ 492215 h 517770"/>
              <a:gd name="connsiteX41" fmla="*/ 3548062 w 4800599"/>
              <a:gd name="connsiteY41" fmla="*/ 344577 h 517770"/>
              <a:gd name="connsiteX42" fmla="*/ 3667124 w 4800599"/>
              <a:gd name="connsiteY42" fmla="*/ 58827 h 517770"/>
              <a:gd name="connsiteX43" fmla="*/ 3795712 w 4800599"/>
              <a:gd name="connsiteY43" fmla="*/ 49302 h 517770"/>
              <a:gd name="connsiteX44" fmla="*/ 3919537 w 4800599"/>
              <a:gd name="connsiteY44" fmla="*/ 420777 h 517770"/>
              <a:gd name="connsiteX45" fmla="*/ 4024312 w 4800599"/>
              <a:gd name="connsiteY45" fmla="*/ 482690 h 517770"/>
              <a:gd name="connsiteX46" fmla="*/ 4129087 w 4800599"/>
              <a:gd name="connsiteY46" fmla="*/ 420777 h 517770"/>
              <a:gd name="connsiteX47" fmla="*/ 4205287 w 4800599"/>
              <a:gd name="connsiteY47" fmla="*/ 139790 h 517770"/>
              <a:gd name="connsiteX48" fmla="*/ 4238624 w 4800599"/>
              <a:gd name="connsiteY48" fmla="*/ 82639 h 517770"/>
              <a:gd name="connsiteX49" fmla="*/ 4291012 w 4800599"/>
              <a:gd name="connsiteY49" fmla="*/ 30252 h 517770"/>
              <a:gd name="connsiteX50" fmla="*/ 4405312 w 4800599"/>
              <a:gd name="connsiteY50" fmla="*/ 30252 h 517770"/>
              <a:gd name="connsiteX51" fmla="*/ 4486274 w 4800599"/>
              <a:gd name="connsiteY51" fmla="*/ 96927 h 517770"/>
              <a:gd name="connsiteX52" fmla="*/ 4581524 w 4800599"/>
              <a:gd name="connsiteY52" fmla="*/ 420777 h 517770"/>
              <a:gd name="connsiteX53" fmla="*/ 4633912 w 4800599"/>
              <a:gd name="connsiteY53" fmla="*/ 506502 h 517770"/>
              <a:gd name="connsiteX54" fmla="*/ 4733924 w 4800599"/>
              <a:gd name="connsiteY54" fmla="*/ 454115 h 517770"/>
              <a:gd name="connsiteX55" fmla="*/ 4800599 w 4800599"/>
              <a:gd name="connsiteY55" fmla="*/ 287427 h 517770"/>
              <a:gd name="connsiteX0" fmla="*/ 0 w 4800599"/>
              <a:gd name="connsiteY0" fmla="*/ 230277 h 517770"/>
              <a:gd name="connsiteX1" fmla="*/ 61912 w 4800599"/>
              <a:gd name="connsiteY1" fmla="*/ 96927 h 517770"/>
              <a:gd name="connsiteX2" fmla="*/ 166687 w 4800599"/>
              <a:gd name="connsiteY2" fmla="*/ 15965 h 517770"/>
              <a:gd name="connsiteX3" fmla="*/ 233362 w 4800599"/>
              <a:gd name="connsiteY3" fmla="*/ 6440 h 517770"/>
              <a:gd name="connsiteX4" fmla="*/ 300037 w 4800599"/>
              <a:gd name="connsiteY4" fmla="*/ 63590 h 517770"/>
              <a:gd name="connsiteX5" fmla="*/ 333374 w 4800599"/>
              <a:gd name="connsiteY5" fmla="*/ 273140 h 517770"/>
              <a:gd name="connsiteX6" fmla="*/ 428624 w 4800599"/>
              <a:gd name="connsiteY6" fmla="*/ 482690 h 517770"/>
              <a:gd name="connsiteX7" fmla="*/ 561975 w 4800599"/>
              <a:gd name="connsiteY7" fmla="*/ 373152 h 517770"/>
              <a:gd name="connsiteX8" fmla="*/ 681037 w 4800599"/>
              <a:gd name="connsiteY8" fmla="*/ 92164 h 517770"/>
              <a:gd name="connsiteX9" fmla="*/ 842961 w 4800599"/>
              <a:gd name="connsiteY9" fmla="*/ 25490 h 517770"/>
              <a:gd name="connsiteX10" fmla="*/ 947736 w 4800599"/>
              <a:gd name="connsiteY10" fmla="*/ 30252 h 517770"/>
              <a:gd name="connsiteX11" fmla="*/ 1004887 w 4800599"/>
              <a:gd name="connsiteY11" fmla="*/ 206465 h 517770"/>
              <a:gd name="connsiteX12" fmla="*/ 1085849 w 4800599"/>
              <a:gd name="connsiteY12" fmla="*/ 411252 h 517770"/>
              <a:gd name="connsiteX13" fmla="*/ 1190624 w 4800599"/>
              <a:gd name="connsiteY13" fmla="*/ 458877 h 517770"/>
              <a:gd name="connsiteX14" fmla="*/ 1252537 w 4800599"/>
              <a:gd name="connsiteY14" fmla="*/ 387440 h 517770"/>
              <a:gd name="connsiteX15" fmla="*/ 1343024 w 4800599"/>
              <a:gd name="connsiteY15" fmla="*/ 125502 h 517770"/>
              <a:gd name="connsiteX16" fmla="*/ 1390649 w 4800599"/>
              <a:gd name="connsiteY16" fmla="*/ 54065 h 517770"/>
              <a:gd name="connsiteX17" fmla="*/ 1481137 w 4800599"/>
              <a:gd name="connsiteY17" fmla="*/ 25490 h 517770"/>
              <a:gd name="connsiteX18" fmla="*/ 1576386 w 4800599"/>
              <a:gd name="connsiteY18" fmla="*/ 106452 h 517770"/>
              <a:gd name="connsiteX19" fmla="*/ 1671637 w 4800599"/>
              <a:gd name="connsiteY19" fmla="*/ 363627 h 517770"/>
              <a:gd name="connsiteX20" fmla="*/ 1771649 w 4800599"/>
              <a:gd name="connsiteY20" fmla="*/ 492215 h 517770"/>
              <a:gd name="connsiteX21" fmla="*/ 1876425 w 4800599"/>
              <a:gd name="connsiteY21" fmla="*/ 363627 h 517770"/>
              <a:gd name="connsiteX22" fmla="*/ 1928812 w 4800599"/>
              <a:gd name="connsiteY22" fmla="*/ 163603 h 517770"/>
              <a:gd name="connsiteX23" fmla="*/ 1962149 w 4800599"/>
              <a:gd name="connsiteY23" fmla="*/ 39777 h 517770"/>
              <a:gd name="connsiteX24" fmla="*/ 2085975 w 4800599"/>
              <a:gd name="connsiteY24" fmla="*/ 63589 h 517770"/>
              <a:gd name="connsiteX25" fmla="*/ 2162174 w 4800599"/>
              <a:gd name="connsiteY25" fmla="*/ 354102 h 517770"/>
              <a:gd name="connsiteX26" fmla="*/ 2243137 w 4800599"/>
              <a:gd name="connsiteY26" fmla="*/ 487452 h 517770"/>
              <a:gd name="connsiteX27" fmla="*/ 2366962 w 4800599"/>
              <a:gd name="connsiteY27" fmla="*/ 406489 h 517770"/>
              <a:gd name="connsiteX28" fmla="*/ 2433637 w 4800599"/>
              <a:gd name="connsiteY28" fmla="*/ 192176 h 517770"/>
              <a:gd name="connsiteX29" fmla="*/ 2505074 w 4800599"/>
              <a:gd name="connsiteY29" fmla="*/ 49301 h 517770"/>
              <a:gd name="connsiteX30" fmla="*/ 2619374 w 4800599"/>
              <a:gd name="connsiteY30" fmla="*/ 35015 h 517770"/>
              <a:gd name="connsiteX31" fmla="*/ 2686049 w 4800599"/>
              <a:gd name="connsiteY31" fmla="*/ 327909 h 517770"/>
              <a:gd name="connsiteX32" fmla="*/ 2819399 w 4800599"/>
              <a:gd name="connsiteY32" fmla="*/ 487452 h 517770"/>
              <a:gd name="connsiteX33" fmla="*/ 2914649 w 4800599"/>
              <a:gd name="connsiteY33" fmla="*/ 501740 h 517770"/>
              <a:gd name="connsiteX34" fmla="*/ 3047999 w 4800599"/>
              <a:gd name="connsiteY34" fmla="*/ 311240 h 517770"/>
              <a:gd name="connsiteX35" fmla="*/ 3128962 w 4800599"/>
              <a:gd name="connsiteY35" fmla="*/ 25490 h 517770"/>
              <a:gd name="connsiteX36" fmla="*/ 3257549 w 4800599"/>
              <a:gd name="connsiteY36" fmla="*/ 39777 h 517770"/>
              <a:gd name="connsiteX37" fmla="*/ 3300412 w 4800599"/>
              <a:gd name="connsiteY37" fmla="*/ 254090 h 517770"/>
              <a:gd name="connsiteX38" fmla="*/ 3348037 w 4800599"/>
              <a:gd name="connsiteY38" fmla="*/ 416015 h 517770"/>
              <a:gd name="connsiteX39" fmla="*/ 3400424 w 4800599"/>
              <a:gd name="connsiteY39" fmla="*/ 496977 h 517770"/>
              <a:gd name="connsiteX40" fmla="*/ 3476624 w 4800599"/>
              <a:gd name="connsiteY40" fmla="*/ 492215 h 517770"/>
              <a:gd name="connsiteX41" fmla="*/ 3548062 w 4800599"/>
              <a:gd name="connsiteY41" fmla="*/ 344577 h 517770"/>
              <a:gd name="connsiteX42" fmla="*/ 3667124 w 4800599"/>
              <a:gd name="connsiteY42" fmla="*/ 58827 h 517770"/>
              <a:gd name="connsiteX43" fmla="*/ 3795712 w 4800599"/>
              <a:gd name="connsiteY43" fmla="*/ 49302 h 517770"/>
              <a:gd name="connsiteX44" fmla="*/ 3919537 w 4800599"/>
              <a:gd name="connsiteY44" fmla="*/ 420777 h 517770"/>
              <a:gd name="connsiteX45" fmla="*/ 4024312 w 4800599"/>
              <a:gd name="connsiteY45" fmla="*/ 482690 h 517770"/>
              <a:gd name="connsiteX46" fmla="*/ 4129087 w 4800599"/>
              <a:gd name="connsiteY46" fmla="*/ 420777 h 517770"/>
              <a:gd name="connsiteX47" fmla="*/ 4205287 w 4800599"/>
              <a:gd name="connsiteY47" fmla="*/ 139790 h 517770"/>
              <a:gd name="connsiteX48" fmla="*/ 4238624 w 4800599"/>
              <a:gd name="connsiteY48" fmla="*/ 82639 h 517770"/>
              <a:gd name="connsiteX49" fmla="*/ 4291012 w 4800599"/>
              <a:gd name="connsiteY49" fmla="*/ 30252 h 517770"/>
              <a:gd name="connsiteX50" fmla="*/ 4405312 w 4800599"/>
              <a:gd name="connsiteY50" fmla="*/ 30252 h 517770"/>
              <a:gd name="connsiteX51" fmla="*/ 4486274 w 4800599"/>
              <a:gd name="connsiteY51" fmla="*/ 96927 h 517770"/>
              <a:gd name="connsiteX52" fmla="*/ 4581524 w 4800599"/>
              <a:gd name="connsiteY52" fmla="*/ 420777 h 517770"/>
              <a:gd name="connsiteX53" fmla="*/ 4633912 w 4800599"/>
              <a:gd name="connsiteY53" fmla="*/ 506502 h 517770"/>
              <a:gd name="connsiteX54" fmla="*/ 4733924 w 4800599"/>
              <a:gd name="connsiteY54" fmla="*/ 454115 h 517770"/>
              <a:gd name="connsiteX55" fmla="*/ 4800599 w 4800599"/>
              <a:gd name="connsiteY55" fmla="*/ 287427 h 517770"/>
              <a:gd name="connsiteX0" fmla="*/ 0 w 4800599"/>
              <a:gd name="connsiteY0" fmla="*/ 230277 h 517770"/>
              <a:gd name="connsiteX1" fmla="*/ 61912 w 4800599"/>
              <a:gd name="connsiteY1" fmla="*/ 96927 h 517770"/>
              <a:gd name="connsiteX2" fmla="*/ 166687 w 4800599"/>
              <a:gd name="connsiteY2" fmla="*/ 15965 h 517770"/>
              <a:gd name="connsiteX3" fmla="*/ 233362 w 4800599"/>
              <a:gd name="connsiteY3" fmla="*/ 6440 h 517770"/>
              <a:gd name="connsiteX4" fmla="*/ 300037 w 4800599"/>
              <a:gd name="connsiteY4" fmla="*/ 63590 h 517770"/>
              <a:gd name="connsiteX5" fmla="*/ 333374 w 4800599"/>
              <a:gd name="connsiteY5" fmla="*/ 273140 h 517770"/>
              <a:gd name="connsiteX6" fmla="*/ 428624 w 4800599"/>
              <a:gd name="connsiteY6" fmla="*/ 482690 h 517770"/>
              <a:gd name="connsiteX7" fmla="*/ 561975 w 4800599"/>
              <a:gd name="connsiteY7" fmla="*/ 373152 h 517770"/>
              <a:gd name="connsiteX8" fmla="*/ 681037 w 4800599"/>
              <a:gd name="connsiteY8" fmla="*/ 92164 h 517770"/>
              <a:gd name="connsiteX9" fmla="*/ 842961 w 4800599"/>
              <a:gd name="connsiteY9" fmla="*/ 25490 h 517770"/>
              <a:gd name="connsiteX10" fmla="*/ 947736 w 4800599"/>
              <a:gd name="connsiteY10" fmla="*/ 30252 h 517770"/>
              <a:gd name="connsiteX11" fmla="*/ 1004887 w 4800599"/>
              <a:gd name="connsiteY11" fmla="*/ 206465 h 517770"/>
              <a:gd name="connsiteX12" fmla="*/ 1085849 w 4800599"/>
              <a:gd name="connsiteY12" fmla="*/ 411252 h 517770"/>
              <a:gd name="connsiteX13" fmla="*/ 1190624 w 4800599"/>
              <a:gd name="connsiteY13" fmla="*/ 458877 h 517770"/>
              <a:gd name="connsiteX14" fmla="*/ 1252537 w 4800599"/>
              <a:gd name="connsiteY14" fmla="*/ 387440 h 517770"/>
              <a:gd name="connsiteX15" fmla="*/ 1343024 w 4800599"/>
              <a:gd name="connsiteY15" fmla="*/ 125502 h 517770"/>
              <a:gd name="connsiteX16" fmla="*/ 1390649 w 4800599"/>
              <a:gd name="connsiteY16" fmla="*/ 54065 h 517770"/>
              <a:gd name="connsiteX17" fmla="*/ 1481137 w 4800599"/>
              <a:gd name="connsiteY17" fmla="*/ 25490 h 517770"/>
              <a:gd name="connsiteX18" fmla="*/ 1576386 w 4800599"/>
              <a:gd name="connsiteY18" fmla="*/ 106452 h 517770"/>
              <a:gd name="connsiteX19" fmla="*/ 1671637 w 4800599"/>
              <a:gd name="connsiteY19" fmla="*/ 363627 h 517770"/>
              <a:gd name="connsiteX20" fmla="*/ 1771649 w 4800599"/>
              <a:gd name="connsiteY20" fmla="*/ 492215 h 517770"/>
              <a:gd name="connsiteX21" fmla="*/ 1876425 w 4800599"/>
              <a:gd name="connsiteY21" fmla="*/ 363627 h 517770"/>
              <a:gd name="connsiteX22" fmla="*/ 1928812 w 4800599"/>
              <a:gd name="connsiteY22" fmla="*/ 163603 h 517770"/>
              <a:gd name="connsiteX23" fmla="*/ 1990724 w 4800599"/>
              <a:gd name="connsiteY23" fmla="*/ 35014 h 517770"/>
              <a:gd name="connsiteX24" fmla="*/ 2085975 w 4800599"/>
              <a:gd name="connsiteY24" fmla="*/ 63589 h 517770"/>
              <a:gd name="connsiteX25" fmla="*/ 2162174 w 4800599"/>
              <a:gd name="connsiteY25" fmla="*/ 354102 h 517770"/>
              <a:gd name="connsiteX26" fmla="*/ 2243137 w 4800599"/>
              <a:gd name="connsiteY26" fmla="*/ 487452 h 517770"/>
              <a:gd name="connsiteX27" fmla="*/ 2366962 w 4800599"/>
              <a:gd name="connsiteY27" fmla="*/ 406489 h 517770"/>
              <a:gd name="connsiteX28" fmla="*/ 2433637 w 4800599"/>
              <a:gd name="connsiteY28" fmla="*/ 192176 h 517770"/>
              <a:gd name="connsiteX29" fmla="*/ 2505074 w 4800599"/>
              <a:gd name="connsiteY29" fmla="*/ 49301 h 517770"/>
              <a:gd name="connsiteX30" fmla="*/ 2619374 w 4800599"/>
              <a:gd name="connsiteY30" fmla="*/ 35015 h 517770"/>
              <a:gd name="connsiteX31" fmla="*/ 2686049 w 4800599"/>
              <a:gd name="connsiteY31" fmla="*/ 327909 h 517770"/>
              <a:gd name="connsiteX32" fmla="*/ 2819399 w 4800599"/>
              <a:gd name="connsiteY32" fmla="*/ 487452 h 517770"/>
              <a:gd name="connsiteX33" fmla="*/ 2914649 w 4800599"/>
              <a:gd name="connsiteY33" fmla="*/ 501740 h 517770"/>
              <a:gd name="connsiteX34" fmla="*/ 3047999 w 4800599"/>
              <a:gd name="connsiteY34" fmla="*/ 311240 h 517770"/>
              <a:gd name="connsiteX35" fmla="*/ 3128962 w 4800599"/>
              <a:gd name="connsiteY35" fmla="*/ 25490 h 517770"/>
              <a:gd name="connsiteX36" fmla="*/ 3257549 w 4800599"/>
              <a:gd name="connsiteY36" fmla="*/ 39777 h 517770"/>
              <a:gd name="connsiteX37" fmla="*/ 3300412 w 4800599"/>
              <a:gd name="connsiteY37" fmla="*/ 254090 h 517770"/>
              <a:gd name="connsiteX38" fmla="*/ 3348037 w 4800599"/>
              <a:gd name="connsiteY38" fmla="*/ 416015 h 517770"/>
              <a:gd name="connsiteX39" fmla="*/ 3400424 w 4800599"/>
              <a:gd name="connsiteY39" fmla="*/ 496977 h 517770"/>
              <a:gd name="connsiteX40" fmla="*/ 3476624 w 4800599"/>
              <a:gd name="connsiteY40" fmla="*/ 492215 h 517770"/>
              <a:gd name="connsiteX41" fmla="*/ 3548062 w 4800599"/>
              <a:gd name="connsiteY41" fmla="*/ 344577 h 517770"/>
              <a:gd name="connsiteX42" fmla="*/ 3667124 w 4800599"/>
              <a:gd name="connsiteY42" fmla="*/ 58827 h 517770"/>
              <a:gd name="connsiteX43" fmla="*/ 3795712 w 4800599"/>
              <a:gd name="connsiteY43" fmla="*/ 49302 h 517770"/>
              <a:gd name="connsiteX44" fmla="*/ 3919537 w 4800599"/>
              <a:gd name="connsiteY44" fmla="*/ 420777 h 517770"/>
              <a:gd name="connsiteX45" fmla="*/ 4024312 w 4800599"/>
              <a:gd name="connsiteY45" fmla="*/ 482690 h 517770"/>
              <a:gd name="connsiteX46" fmla="*/ 4129087 w 4800599"/>
              <a:gd name="connsiteY46" fmla="*/ 420777 h 517770"/>
              <a:gd name="connsiteX47" fmla="*/ 4205287 w 4800599"/>
              <a:gd name="connsiteY47" fmla="*/ 139790 h 517770"/>
              <a:gd name="connsiteX48" fmla="*/ 4238624 w 4800599"/>
              <a:gd name="connsiteY48" fmla="*/ 82639 h 517770"/>
              <a:gd name="connsiteX49" fmla="*/ 4291012 w 4800599"/>
              <a:gd name="connsiteY49" fmla="*/ 30252 h 517770"/>
              <a:gd name="connsiteX50" fmla="*/ 4405312 w 4800599"/>
              <a:gd name="connsiteY50" fmla="*/ 30252 h 517770"/>
              <a:gd name="connsiteX51" fmla="*/ 4486274 w 4800599"/>
              <a:gd name="connsiteY51" fmla="*/ 96927 h 517770"/>
              <a:gd name="connsiteX52" fmla="*/ 4581524 w 4800599"/>
              <a:gd name="connsiteY52" fmla="*/ 420777 h 517770"/>
              <a:gd name="connsiteX53" fmla="*/ 4633912 w 4800599"/>
              <a:gd name="connsiteY53" fmla="*/ 506502 h 517770"/>
              <a:gd name="connsiteX54" fmla="*/ 4733924 w 4800599"/>
              <a:gd name="connsiteY54" fmla="*/ 454115 h 517770"/>
              <a:gd name="connsiteX55" fmla="*/ 4800599 w 4800599"/>
              <a:gd name="connsiteY55" fmla="*/ 287427 h 517770"/>
              <a:gd name="connsiteX0" fmla="*/ 0 w 4800599"/>
              <a:gd name="connsiteY0" fmla="*/ 230277 h 517770"/>
              <a:gd name="connsiteX1" fmla="*/ 61912 w 4800599"/>
              <a:gd name="connsiteY1" fmla="*/ 96927 h 517770"/>
              <a:gd name="connsiteX2" fmla="*/ 166687 w 4800599"/>
              <a:gd name="connsiteY2" fmla="*/ 15965 h 517770"/>
              <a:gd name="connsiteX3" fmla="*/ 233362 w 4800599"/>
              <a:gd name="connsiteY3" fmla="*/ 6440 h 517770"/>
              <a:gd name="connsiteX4" fmla="*/ 300037 w 4800599"/>
              <a:gd name="connsiteY4" fmla="*/ 63590 h 517770"/>
              <a:gd name="connsiteX5" fmla="*/ 333374 w 4800599"/>
              <a:gd name="connsiteY5" fmla="*/ 273140 h 517770"/>
              <a:gd name="connsiteX6" fmla="*/ 428624 w 4800599"/>
              <a:gd name="connsiteY6" fmla="*/ 482690 h 517770"/>
              <a:gd name="connsiteX7" fmla="*/ 561975 w 4800599"/>
              <a:gd name="connsiteY7" fmla="*/ 373152 h 517770"/>
              <a:gd name="connsiteX8" fmla="*/ 681037 w 4800599"/>
              <a:gd name="connsiteY8" fmla="*/ 92164 h 517770"/>
              <a:gd name="connsiteX9" fmla="*/ 842961 w 4800599"/>
              <a:gd name="connsiteY9" fmla="*/ 25490 h 517770"/>
              <a:gd name="connsiteX10" fmla="*/ 947736 w 4800599"/>
              <a:gd name="connsiteY10" fmla="*/ 30252 h 517770"/>
              <a:gd name="connsiteX11" fmla="*/ 1004887 w 4800599"/>
              <a:gd name="connsiteY11" fmla="*/ 206465 h 517770"/>
              <a:gd name="connsiteX12" fmla="*/ 1085849 w 4800599"/>
              <a:gd name="connsiteY12" fmla="*/ 411252 h 517770"/>
              <a:gd name="connsiteX13" fmla="*/ 1190624 w 4800599"/>
              <a:gd name="connsiteY13" fmla="*/ 458877 h 517770"/>
              <a:gd name="connsiteX14" fmla="*/ 1252537 w 4800599"/>
              <a:gd name="connsiteY14" fmla="*/ 387440 h 517770"/>
              <a:gd name="connsiteX15" fmla="*/ 1343024 w 4800599"/>
              <a:gd name="connsiteY15" fmla="*/ 125502 h 517770"/>
              <a:gd name="connsiteX16" fmla="*/ 1390649 w 4800599"/>
              <a:gd name="connsiteY16" fmla="*/ 54065 h 517770"/>
              <a:gd name="connsiteX17" fmla="*/ 1481137 w 4800599"/>
              <a:gd name="connsiteY17" fmla="*/ 25490 h 517770"/>
              <a:gd name="connsiteX18" fmla="*/ 1576386 w 4800599"/>
              <a:gd name="connsiteY18" fmla="*/ 106452 h 517770"/>
              <a:gd name="connsiteX19" fmla="*/ 1671637 w 4800599"/>
              <a:gd name="connsiteY19" fmla="*/ 363627 h 517770"/>
              <a:gd name="connsiteX20" fmla="*/ 1771649 w 4800599"/>
              <a:gd name="connsiteY20" fmla="*/ 492215 h 517770"/>
              <a:gd name="connsiteX21" fmla="*/ 1876425 w 4800599"/>
              <a:gd name="connsiteY21" fmla="*/ 363627 h 517770"/>
              <a:gd name="connsiteX22" fmla="*/ 1928812 w 4800599"/>
              <a:gd name="connsiteY22" fmla="*/ 163603 h 517770"/>
              <a:gd name="connsiteX23" fmla="*/ 1990724 w 4800599"/>
              <a:gd name="connsiteY23" fmla="*/ 35014 h 517770"/>
              <a:gd name="connsiteX24" fmla="*/ 2105025 w 4800599"/>
              <a:gd name="connsiteY24" fmla="*/ 68351 h 517770"/>
              <a:gd name="connsiteX25" fmla="*/ 2162174 w 4800599"/>
              <a:gd name="connsiteY25" fmla="*/ 354102 h 517770"/>
              <a:gd name="connsiteX26" fmla="*/ 2243137 w 4800599"/>
              <a:gd name="connsiteY26" fmla="*/ 487452 h 517770"/>
              <a:gd name="connsiteX27" fmla="*/ 2366962 w 4800599"/>
              <a:gd name="connsiteY27" fmla="*/ 406489 h 517770"/>
              <a:gd name="connsiteX28" fmla="*/ 2433637 w 4800599"/>
              <a:gd name="connsiteY28" fmla="*/ 192176 h 517770"/>
              <a:gd name="connsiteX29" fmla="*/ 2505074 w 4800599"/>
              <a:gd name="connsiteY29" fmla="*/ 49301 h 517770"/>
              <a:gd name="connsiteX30" fmla="*/ 2619374 w 4800599"/>
              <a:gd name="connsiteY30" fmla="*/ 35015 h 517770"/>
              <a:gd name="connsiteX31" fmla="*/ 2686049 w 4800599"/>
              <a:gd name="connsiteY31" fmla="*/ 327909 h 517770"/>
              <a:gd name="connsiteX32" fmla="*/ 2819399 w 4800599"/>
              <a:gd name="connsiteY32" fmla="*/ 487452 h 517770"/>
              <a:gd name="connsiteX33" fmla="*/ 2914649 w 4800599"/>
              <a:gd name="connsiteY33" fmla="*/ 501740 h 517770"/>
              <a:gd name="connsiteX34" fmla="*/ 3047999 w 4800599"/>
              <a:gd name="connsiteY34" fmla="*/ 311240 h 517770"/>
              <a:gd name="connsiteX35" fmla="*/ 3128962 w 4800599"/>
              <a:gd name="connsiteY35" fmla="*/ 25490 h 517770"/>
              <a:gd name="connsiteX36" fmla="*/ 3257549 w 4800599"/>
              <a:gd name="connsiteY36" fmla="*/ 39777 h 517770"/>
              <a:gd name="connsiteX37" fmla="*/ 3300412 w 4800599"/>
              <a:gd name="connsiteY37" fmla="*/ 254090 h 517770"/>
              <a:gd name="connsiteX38" fmla="*/ 3348037 w 4800599"/>
              <a:gd name="connsiteY38" fmla="*/ 416015 h 517770"/>
              <a:gd name="connsiteX39" fmla="*/ 3400424 w 4800599"/>
              <a:gd name="connsiteY39" fmla="*/ 496977 h 517770"/>
              <a:gd name="connsiteX40" fmla="*/ 3476624 w 4800599"/>
              <a:gd name="connsiteY40" fmla="*/ 492215 h 517770"/>
              <a:gd name="connsiteX41" fmla="*/ 3548062 w 4800599"/>
              <a:gd name="connsiteY41" fmla="*/ 344577 h 517770"/>
              <a:gd name="connsiteX42" fmla="*/ 3667124 w 4800599"/>
              <a:gd name="connsiteY42" fmla="*/ 58827 h 517770"/>
              <a:gd name="connsiteX43" fmla="*/ 3795712 w 4800599"/>
              <a:gd name="connsiteY43" fmla="*/ 49302 h 517770"/>
              <a:gd name="connsiteX44" fmla="*/ 3919537 w 4800599"/>
              <a:gd name="connsiteY44" fmla="*/ 420777 h 517770"/>
              <a:gd name="connsiteX45" fmla="*/ 4024312 w 4800599"/>
              <a:gd name="connsiteY45" fmla="*/ 482690 h 517770"/>
              <a:gd name="connsiteX46" fmla="*/ 4129087 w 4800599"/>
              <a:gd name="connsiteY46" fmla="*/ 420777 h 517770"/>
              <a:gd name="connsiteX47" fmla="*/ 4205287 w 4800599"/>
              <a:gd name="connsiteY47" fmla="*/ 139790 h 517770"/>
              <a:gd name="connsiteX48" fmla="*/ 4238624 w 4800599"/>
              <a:gd name="connsiteY48" fmla="*/ 82639 h 517770"/>
              <a:gd name="connsiteX49" fmla="*/ 4291012 w 4800599"/>
              <a:gd name="connsiteY49" fmla="*/ 30252 h 517770"/>
              <a:gd name="connsiteX50" fmla="*/ 4405312 w 4800599"/>
              <a:gd name="connsiteY50" fmla="*/ 30252 h 517770"/>
              <a:gd name="connsiteX51" fmla="*/ 4486274 w 4800599"/>
              <a:gd name="connsiteY51" fmla="*/ 96927 h 517770"/>
              <a:gd name="connsiteX52" fmla="*/ 4581524 w 4800599"/>
              <a:gd name="connsiteY52" fmla="*/ 420777 h 517770"/>
              <a:gd name="connsiteX53" fmla="*/ 4633912 w 4800599"/>
              <a:gd name="connsiteY53" fmla="*/ 506502 h 517770"/>
              <a:gd name="connsiteX54" fmla="*/ 4733924 w 4800599"/>
              <a:gd name="connsiteY54" fmla="*/ 454115 h 517770"/>
              <a:gd name="connsiteX55" fmla="*/ 4800599 w 4800599"/>
              <a:gd name="connsiteY55" fmla="*/ 287427 h 517770"/>
              <a:gd name="connsiteX0" fmla="*/ 0 w 4800599"/>
              <a:gd name="connsiteY0" fmla="*/ 230277 h 517770"/>
              <a:gd name="connsiteX1" fmla="*/ 61912 w 4800599"/>
              <a:gd name="connsiteY1" fmla="*/ 96927 h 517770"/>
              <a:gd name="connsiteX2" fmla="*/ 166687 w 4800599"/>
              <a:gd name="connsiteY2" fmla="*/ 15965 h 517770"/>
              <a:gd name="connsiteX3" fmla="*/ 233362 w 4800599"/>
              <a:gd name="connsiteY3" fmla="*/ 6440 h 517770"/>
              <a:gd name="connsiteX4" fmla="*/ 300037 w 4800599"/>
              <a:gd name="connsiteY4" fmla="*/ 63590 h 517770"/>
              <a:gd name="connsiteX5" fmla="*/ 333374 w 4800599"/>
              <a:gd name="connsiteY5" fmla="*/ 273140 h 517770"/>
              <a:gd name="connsiteX6" fmla="*/ 428624 w 4800599"/>
              <a:gd name="connsiteY6" fmla="*/ 482690 h 517770"/>
              <a:gd name="connsiteX7" fmla="*/ 561975 w 4800599"/>
              <a:gd name="connsiteY7" fmla="*/ 373152 h 517770"/>
              <a:gd name="connsiteX8" fmla="*/ 681037 w 4800599"/>
              <a:gd name="connsiteY8" fmla="*/ 92164 h 517770"/>
              <a:gd name="connsiteX9" fmla="*/ 842961 w 4800599"/>
              <a:gd name="connsiteY9" fmla="*/ 25490 h 517770"/>
              <a:gd name="connsiteX10" fmla="*/ 947736 w 4800599"/>
              <a:gd name="connsiteY10" fmla="*/ 30252 h 517770"/>
              <a:gd name="connsiteX11" fmla="*/ 1004887 w 4800599"/>
              <a:gd name="connsiteY11" fmla="*/ 206465 h 517770"/>
              <a:gd name="connsiteX12" fmla="*/ 1085849 w 4800599"/>
              <a:gd name="connsiteY12" fmla="*/ 411252 h 517770"/>
              <a:gd name="connsiteX13" fmla="*/ 1190624 w 4800599"/>
              <a:gd name="connsiteY13" fmla="*/ 458877 h 517770"/>
              <a:gd name="connsiteX14" fmla="*/ 1252537 w 4800599"/>
              <a:gd name="connsiteY14" fmla="*/ 387440 h 517770"/>
              <a:gd name="connsiteX15" fmla="*/ 1343024 w 4800599"/>
              <a:gd name="connsiteY15" fmla="*/ 125502 h 517770"/>
              <a:gd name="connsiteX16" fmla="*/ 1390649 w 4800599"/>
              <a:gd name="connsiteY16" fmla="*/ 54065 h 517770"/>
              <a:gd name="connsiteX17" fmla="*/ 1481137 w 4800599"/>
              <a:gd name="connsiteY17" fmla="*/ 25490 h 517770"/>
              <a:gd name="connsiteX18" fmla="*/ 1576386 w 4800599"/>
              <a:gd name="connsiteY18" fmla="*/ 106452 h 517770"/>
              <a:gd name="connsiteX19" fmla="*/ 1671637 w 4800599"/>
              <a:gd name="connsiteY19" fmla="*/ 363627 h 517770"/>
              <a:gd name="connsiteX20" fmla="*/ 1771649 w 4800599"/>
              <a:gd name="connsiteY20" fmla="*/ 492215 h 517770"/>
              <a:gd name="connsiteX21" fmla="*/ 1876425 w 4800599"/>
              <a:gd name="connsiteY21" fmla="*/ 363627 h 517770"/>
              <a:gd name="connsiteX22" fmla="*/ 1928812 w 4800599"/>
              <a:gd name="connsiteY22" fmla="*/ 163603 h 517770"/>
              <a:gd name="connsiteX23" fmla="*/ 1990724 w 4800599"/>
              <a:gd name="connsiteY23" fmla="*/ 35014 h 517770"/>
              <a:gd name="connsiteX24" fmla="*/ 2105025 w 4800599"/>
              <a:gd name="connsiteY24" fmla="*/ 68351 h 517770"/>
              <a:gd name="connsiteX25" fmla="*/ 2181224 w 4800599"/>
              <a:gd name="connsiteY25" fmla="*/ 339815 h 517770"/>
              <a:gd name="connsiteX26" fmla="*/ 2243137 w 4800599"/>
              <a:gd name="connsiteY26" fmla="*/ 487452 h 517770"/>
              <a:gd name="connsiteX27" fmla="*/ 2366962 w 4800599"/>
              <a:gd name="connsiteY27" fmla="*/ 406489 h 517770"/>
              <a:gd name="connsiteX28" fmla="*/ 2433637 w 4800599"/>
              <a:gd name="connsiteY28" fmla="*/ 192176 h 517770"/>
              <a:gd name="connsiteX29" fmla="*/ 2505074 w 4800599"/>
              <a:gd name="connsiteY29" fmla="*/ 49301 h 517770"/>
              <a:gd name="connsiteX30" fmla="*/ 2619374 w 4800599"/>
              <a:gd name="connsiteY30" fmla="*/ 35015 h 517770"/>
              <a:gd name="connsiteX31" fmla="*/ 2686049 w 4800599"/>
              <a:gd name="connsiteY31" fmla="*/ 327909 h 517770"/>
              <a:gd name="connsiteX32" fmla="*/ 2819399 w 4800599"/>
              <a:gd name="connsiteY32" fmla="*/ 487452 h 517770"/>
              <a:gd name="connsiteX33" fmla="*/ 2914649 w 4800599"/>
              <a:gd name="connsiteY33" fmla="*/ 501740 h 517770"/>
              <a:gd name="connsiteX34" fmla="*/ 3047999 w 4800599"/>
              <a:gd name="connsiteY34" fmla="*/ 311240 h 517770"/>
              <a:gd name="connsiteX35" fmla="*/ 3128962 w 4800599"/>
              <a:gd name="connsiteY35" fmla="*/ 25490 h 517770"/>
              <a:gd name="connsiteX36" fmla="*/ 3257549 w 4800599"/>
              <a:gd name="connsiteY36" fmla="*/ 39777 h 517770"/>
              <a:gd name="connsiteX37" fmla="*/ 3300412 w 4800599"/>
              <a:gd name="connsiteY37" fmla="*/ 254090 h 517770"/>
              <a:gd name="connsiteX38" fmla="*/ 3348037 w 4800599"/>
              <a:gd name="connsiteY38" fmla="*/ 416015 h 517770"/>
              <a:gd name="connsiteX39" fmla="*/ 3400424 w 4800599"/>
              <a:gd name="connsiteY39" fmla="*/ 496977 h 517770"/>
              <a:gd name="connsiteX40" fmla="*/ 3476624 w 4800599"/>
              <a:gd name="connsiteY40" fmla="*/ 492215 h 517770"/>
              <a:gd name="connsiteX41" fmla="*/ 3548062 w 4800599"/>
              <a:gd name="connsiteY41" fmla="*/ 344577 h 517770"/>
              <a:gd name="connsiteX42" fmla="*/ 3667124 w 4800599"/>
              <a:gd name="connsiteY42" fmla="*/ 58827 h 517770"/>
              <a:gd name="connsiteX43" fmla="*/ 3795712 w 4800599"/>
              <a:gd name="connsiteY43" fmla="*/ 49302 h 517770"/>
              <a:gd name="connsiteX44" fmla="*/ 3919537 w 4800599"/>
              <a:gd name="connsiteY44" fmla="*/ 420777 h 517770"/>
              <a:gd name="connsiteX45" fmla="*/ 4024312 w 4800599"/>
              <a:gd name="connsiteY45" fmla="*/ 482690 h 517770"/>
              <a:gd name="connsiteX46" fmla="*/ 4129087 w 4800599"/>
              <a:gd name="connsiteY46" fmla="*/ 420777 h 517770"/>
              <a:gd name="connsiteX47" fmla="*/ 4205287 w 4800599"/>
              <a:gd name="connsiteY47" fmla="*/ 139790 h 517770"/>
              <a:gd name="connsiteX48" fmla="*/ 4238624 w 4800599"/>
              <a:gd name="connsiteY48" fmla="*/ 82639 h 517770"/>
              <a:gd name="connsiteX49" fmla="*/ 4291012 w 4800599"/>
              <a:gd name="connsiteY49" fmla="*/ 30252 h 517770"/>
              <a:gd name="connsiteX50" fmla="*/ 4405312 w 4800599"/>
              <a:gd name="connsiteY50" fmla="*/ 30252 h 517770"/>
              <a:gd name="connsiteX51" fmla="*/ 4486274 w 4800599"/>
              <a:gd name="connsiteY51" fmla="*/ 96927 h 517770"/>
              <a:gd name="connsiteX52" fmla="*/ 4581524 w 4800599"/>
              <a:gd name="connsiteY52" fmla="*/ 420777 h 517770"/>
              <a:gd name="connsiteX53" fmla="*/ 4633912 w 4800599"/>
              <a:gd name="connsiteY53" fmla="*/ 506502 h 517770"/>
              <a:gd name="connsiteX54" fmla="*/ 4733924 w 4800599"/>
              <a:gd name="connsiteY54" fmla="*/ 454115 h 517770"/>
              <a:gd name="connsiteX55" fmla="*/ 4800599 w 4800599"/>
              <a:gd name="connsiteY55" fmla="*/ 287427 h 517770"/>
              <a:gd name="connsiteX0" fmla="*/ 0 w 4800599"/>
              <a:gd name="connsiteY0" fmla="*/ 230277 h 517770"/>
              <a:gd name="connsiteX1" fmla="*/ 61912 w 4800599"/>
              <a:gd name="connsiteY1" fmla="*/ 96927 h 517770"/>
              <a:gd name="connsiteX2" fmla="*/ 166687 w 4800599"/>
              <a:gd name="connsiteY2" fmla="*/ 15965 h 517770"/>
              <a:gd name="connsiteX3" fmla="*/ 233362 w 4800599"/>
              <a:gd name="connsiteY3" fmla="*/ 6440 h 517770"/>
              <a:gd name="connsiteX4" fmla="*/ 300037 w 4800599"/>
              <a:gd name="connsiteY4" fmla="*/ 63590 h 517770"/>
              <a:gd name="connsiteX5" fmla="*/ 333374 w 4800599"/>
              <a:gd name="connsiteY5" fmla="*/ 273140 h 517770"/>
              <a:gd name="connsiteX6" fmla="*/ 428624 w 4800599"/>
              <a:gd name="connsiteY6" fmla="*/ 482690 h 517770"/>
              <a:gd name="connsiteX7" fmla="*/ 561975 w 4800599"/>
              <a:gd name="connsiteY7" fmla="*/ 373152 h 517770"/>
              <a:gd name="connsiteX8" fmla="*/ 681037 w 4800599"/>
              <a:gd name="connsiteY8" fmla="*/ 92164 h 517770"/>
              <a:gd name="connsiteX9" fmla="*/ 842961 w 4800599"/>
              <a:gd name="connsiteY9" fmla="*/ 25490 h 517770"/>
              <a:gd name="connsiteX10" fmla="*/ 947736 w 4800599"/>
              <a:gd name="connsiteY10" fmla="*/ 30252 h 517770"/>
              <a:gd name="connsiteX11" fmla="*/ 1004887 w 4800599"/>
              <a:gd name="connsiteY11" fmla="*/ 206465 h 517770"/>
              <a:gd name="connsiteX12" fmla="*/ 1085849 w 4800599"/>
              <a:gd name="connsiteY12" fmla="*/ 411252 h 517770"/>
              <a:gd name="connsiteX13" fmla="*/ 1190624 w 4800599"/>
              <a:gd name="connsiteY13" fmla="*/ 458877 h 517770"/>
              <a:gd name="connsiteX14" fmla="*/ 1252537 w 4800599"/>
              <a:gd name="connsiteY14" fmla="*/ 387440 h 517770"/>
              <a:gd name="connsiteX15" fmla="*/ 1343024 w 4800599"/>
              <a:gd name="connsiteY15" fmla="*/ 125502 h 517770"/>
              <a:gd name="connsiteX16" fmla="*/ 1390649 w 4800599"/>
              <a:gd name="connsiteY16" fmla="*/ 54065 h 517770"/>
              <a:gd name="connsiteX17" fmla="*/ 1481137 w 4800599"/>
              <a:gd name="connsiteY17" fmla="*/ 25490 h 517770"/>
              <a:gd name="connsiteX18" fmla="*/ 1576386 w 4800599"/>
              <a:gd name="connsiteY18" fmla="*/ 106452 h 517770"/>
              <a:gd name="connsiteX19" fmla="*/ 1671637 w 4800599"/>
              <a:gd name="connsiteY19" fmla="*/ 363627 h 517770"/>
              <a:gd name="connsiteX20" fmla="*/ 1771649 w 4800599"/>
              <a:gd name="connsiteY20" fmla="*/ 492215 h 517770"/>
              <a:gd name="connsiteX21" fmla="*/ 1876425 w 4800599"/>
              <a:gd name="connsiteY21" fmla="*/ 363627 h 517770"/>
              <a:gd name="connsiteX22" fmla="*/ 1928812 w 4800599"/>
              <a:gd name="connsiteY22" fmla="*/ 163603 h 517770"/>
              <a:gd name="connsiteX23" fmla="*/ 1990724 w 4800599"/>
              <a:gd name="connsiteY23" fmla="*/ 35014 h 517770"/>
              <a:gd name="connsiteX24" fmla="*/ 2105025 w 4800599"/>
              <a:gd name="connsiteY24" fmla="*/ 68351 h 517770"/>
              <a:gd name="connsiteX25" fmla="*/ 2181224 w 4800599"/>
              <a:gd name="connsiteY25" fmla="*/ 339815 h 517770"/>
              <a:gd name="connsiteX26" fmla="*/ 2243137 w 4800599"/>
              <a:gd name="connsiteY26" fmla="*/ 487452 h 517770"/>
              <a:gd name="connsiteX27" fmla="*/ 2366962 w 4800599"/>
              <a:gd name="connsiteY27" fmla="*/ 406489 h 517770"/>
              <a:gd name="connsiteX28" fmla="*/ 2433637 w 4800599"/>
              <a:gd name="connsiteY28" fmla="*/ 192176 h 517770"/>
              <a:gd name="connsiteX29" fmla="*/ 2505074 w 4800599"/>
              <a:gd name="connsiteY29" fmla="*/ 49301 h 517770"/>
              <a:gd name="connsiteX30" fmla="*/ 2619374 w 4800599"/>
              <a:gd name="connsiteY30" fmla="*/ 35015 h 517770"/>
              <a:gd name="connsiteX31" fmla="*/ 2643186 w 4800599"/>
              <a:gd name="connsiteY31" fmla="*/ 327909 h 517770"/>
              <a:gd name="connsiteX32" fmla="*/ 2819399 w 4800599"/>
              <a:gd name="connsiteY32" fmla="*/ 487452 h 517770"/>
              <a:gd name="connsiteX33" fmla="*/ 2914649 w 4800599"/>
              <a:gd name="connsiteY33" fmla="*/ 501740 h 517770"/>
              <a:gd name="connsiteX34" fmla="*/ 3047999 w 4800599"/>
              <a:gd name="connsiteY34" fmla="*/ 311240 h 517770"/>
              <a:gd name="connsiteX35" fmla="*/ 3128962 w 4800599"/>
              <a:gd name="connsiteY35" fmla="*/ 25490 h 517770"/>
              <a:gd name="connsiteX36" fmla="*/ 3257549 w 4800599"/>
              <a:gd name="connsiteY36" fmla="*/ 39777 h 517770"/>
              <a:gd name="connsiteX37" fmla="*/ 3300412 w 4800599"/>
              <a:gd name="connsiteY37" fmla="*/ 254090 h 517770"/>
              <a:gd name="connsiteX38" fmla="*/ 3348037 w 4800599"/>
              <a:gd name="connsiteY38" fmla="*/ 416015 h 517770"/>
              <a:gd name="connsiteX39" fmla="*/ 3400424 w 4800599"/>
              <a:gd name="connsiteY39" fmla="*/ 496977 h 517770"/>
              <a:gd name="connsiteX40" fmla="*/ 3476624 w 4800599"/>
              <a:gd name="connsiteY40" fmla="*/ 492215 h 517770"/>
              <a:gd name="connsiteX41" fmla="*/ 3548062 w 4800599"/>
              <a:gd name="connsiteY41" fmla="*/ 344577 h 517770"/>
              <a:gd name="connsiteX42" fmla="*/ 3667124 w 4800599"/>
              <a:gd name="connsiteY42" fmla="*/ 58827 h 517770"/>
              <a:gd name="connsiteX43" fmla="*/ 3795712 w 4800599"/>
              <a:gd name="connsiteY43" fmla="*/ 49302 h 517770"/>
              <a:gd name="connsiteX44" fmla="*/ 3919537 w 4800599"/>
              <a:gd name="connsiteY44" fmla="*/ 420777 h 517770"/>
              <a:gd name="connsiteX45" fmla="*/ 4024312 w 4800599"/>
              <a:gd name="connsiteY45" fmla="*/ 482690 h 517770"/>
              <a:gd name="connsiteX46" fmla="*/ 4129087 w 4800599"/>
              <a:gd name="connsiteY46" fmla="*/ 420777 h 517770"/>
              <a:gd name="connsiteX47" fmla="*/ 4205287 w 4800599"/>
              <a:gd name="connsiteY47" fmla="*/ 139790 h 517770"/>
              <a:gd name="connsiteX48" fmla="*/ 4238624 w 4800599"/>
              <a:gd name="connsiteY48" fmla="*/ 82639 h 517770"/>
              <a:gd name="connsiteX49" fmla="*/ 4291012 w 4800599"/>
              <a:gd name="connsiteY49" fmla="*/ 30252 h 517770"/>
              <a:gd name="connsiteX50" fmla="*/ 4405312 w 4800599"/>
              <a:gd name="connsiteY50" fmla="*/ 30252 h 517770"/>
              <a:gd name="connsiteX51" fmla="*/ 4486274 w 4800599"/>
              <a:gd name="connsiteY51" fmla="*/ 96927 h 517770"/>
              <a:gd name="connsiteX52" fmla="*/ 4581524 w 4800599"/>
              <a:gd name="connsiteY52" fmla="*/ 420777 h 517770"/>
              <a:gd name="connsiteX53" fmla="*/ 4633912 w 4800599"/>
              <a:gd name="connsiteY53" fmla="*/ 506502 h 517770"/>
              <a:gd name="connsiteX54" fmla="*/ 4733924 w 4800599"/>
              <a:gd name="connsiteY54" fmla="*/ 454115 h 517770"/>
              <a:gd name="connsiteX55" fmla="*/ 4800599 w 4800599"/>
              <a:gd name="connsiteY55" fmla="*/ 287427 h 517770"/>
              <a:gd name="connsiteX0" fmla="*/ 0 w 4800599"/>
              <a:gd name="connsiteY0" fmla="*/ 230277 h 517770"/>
              <a:gd name="connsiteX1" fmla="*/ 61912 w 4800599"/>
              <a:gd name="connsiteY1" fmla="*/ 96927 h 517770"/>
              <a:gd name="connsiteX2" fmla="*/ 166687 w 4800599"/>
              <a:gd name="connsiteY2" fmla="*/ 15965 h 517770"/>
              <a:gd name="connsiteX3" fmla="*/ 233362 w 4800599"/>
              <a:gd name="connsiteY3" fmla="*/ 6440 h 517770"/>
              <a:gd name="connsiteX4" fmla="*/ 300037 w 4800599"/>
              <a:gd name="connsiteY4" fmla="*/ 63590 h 517770"/>
              <a:gd name="connsiteX5" fmla="*/ 333374 w 4800599"/>
              <a:gd name="connsiteY5" fmla="*/ 273140 h 517770"/>
              <a:gd name="connsiteX6" fmla="*/ 428624 w 4800599"/>
              <a:gd name="connsiteY6" fmla="*/ 482690 h 517770"/>
              <a:gd name="connsiteX7" fmla="*/ 561975 w 4800599"/>
              <a:gd name="connsiteY7" fmla="*/ 373152 h 517770"/>
              <a:gd name="connsiteX8" fmla="*/ 681037 w 4800599"/>
              <a:gd name="connsiteY8" fmla="*/ 92164 h 517770"/>
              <a:gd name="connsiteX9" fmla="*/ 842961 w 4800599"/>
              <a:gd name="connsiteY9" fmla="*/ 25490 h 517770"/>
              <a:gd name="connsiteX10" fmla="*/ 947736 w 4800599"/>
              <a:gd name="connsiteY10" fmla="*/ 30252 h 517770"/>
              <a:gd name="connsiteX11" fmla="*/ 1004887 w 4800599"/>
              <a:gd name="connsiteY11" fmla="*/ 206465 h 517770"/>
              <a:gd name="connsiteX12" fmla="*/ 1085849 w 4800599"/>
              <a:gd name="connsiteY12" fmla="*/ 411252 h 517770"/>
              <a:gd name="connsiteX13" fmla="*/ 1190624 w 4800599"/>
              <a:gd name="connsiteY13" fmla="*/ 458877 h 517770"/>
              <a:gd name="connsiteX14" fmla="*/ 1252537 w 4800599"/>
              <a:gd name="connsiteY14" fmla="*/ 387440 h 517770"/>
              <a:gd name="connsiteX15" fmla="*/ 1343024 w 4800599"/>
              <a:gd name="connsiteY15" fmla="*/ 125502 h 517770"/>
              <a:gd name="connsiteX16" fmla="*/ 1390649 w 4800599"/>
              <a:gd name="connsiteY16" fmla="*/ 54065 h 517770"/>
              <a:gd name="connsiteX17" fmla="*/ 1481137 w 4800599"/>
              <a:gd name="connsiteY17" fmla="*/ 25490 h 517770"/>
              <a:gd name="connsiteX18" fmla="*/ 1576386 w 4800599"/>
              <a:gd name="connsiteY18" fmla="*/ 106452 h 517770"/>
              <a:gd name="connsiteX19" fmla="*/ 1671637 w 4800599"/>
              <a:gd name="connsiteY19" fmla="*/ 363627 h 517770"/>
              <a:gd name="connsiteX20" fmla="*/ 1771649 w 4800599"/>
              <a:gd name="connsiteY20" fmla="*/ 492215 h 517770"/>
              <a:gd name="connsiteX21" fmla="*/ 1876425 w 4800599"/>
              <a:gd name="connsiteY21" fmla="*/ 363627 h 517770"/>
              <a:gd name="connsiteX22" fmla="*/ 1928812 w 4800599"/>
              <a:gd name="connsiteY22" fmla="*/ 163603 h 517770"/>
              <a:gd name="connsiteX23" fmla="*/ 1990724 w 4800599"/>
              <a:gd name="connsiteY23" fmla="*/ 35014 h 517770"/>
              <a:gd name="connsiteX24" fmla="*/ 2105025 w 4800599"/>
              <a:gd name="connsiteY24" fmla="*/ 68351 h 517770"/>
              <a:gd name="connsiteX25" fmla="*/ 2181224 w 4800599"/>
              <a:gd name="connsiteY25" fmla="*/ 339815 h 517770"/>
              <a:gd name="connsiteX26" fmla="*/ 2243137 w 4800599"/>
              <a:gd name="connsiteY26" fmla="*/ 487452 h 517770"/>
              <a:gd name="connsiteX27" fmla="*/ 2366962 w 4800599"/>
              <a:gd name="connsiteY27" fmla="*/ 406489 h 517770"/>
              <a:gd name="connsiteX28" fmla="*/ 2433637 w 4800599"/>
              <a:gd name="connsiteY28" fmla="*/ 192176 h 517770"/>
              <a:gd name="connsiteX29" fmla="*/ 2505074 w 4800599"/>
              <a:gd name="connsiteY29" fmla="*/ 49301 h 517770"/>
              <a:gd name="connsiteX30" fmla="*/ 2557461 w 4800599"/>
              <a:gd name="connsiteY30" fmla="*/ 39777 h 517770"/>
              <a:gd name="connsiteX31" fmla="*/ 2643186 w 4800599"/>
              <a:gd name="connsiteY31" fmla="*/ 327909 h 517770"/>
              <a:gd name="connsiteX32" fmla="*/ 2819399 w 4800599"/>
              <a:gd name="connsiteY32" fmla="*/ 487452 h 517770"/>
              <a:gd name="connsiteX33" fmla="*/ 2914649 w 4800599"/>
              <a:gd name="connsiteY33" fmla="*/ 501740 h 517770"/>
              <a:gd name="connsiteX34" fmla="*/ 3047999 w 4800599"/>
              <a:gd name="connsiteY34" fmla="*/ 311240 h 517770"/>
              <a:gd name="connsiteX35" fmla="*/ 3128962 w 4800599"/>
              <a:gd name="connsiteY35" fmla="*/ 25490 h 517770"/>
              <a:gd name="connsiteX36" fmla="*/ 3257549 w 4800599"/>
              <a:gd name="connsiteY36" fmla="*/ 39777 h 517770"/>
              <a:gd name="connsiteX37" fmla="*/ 3300412 w 4800599"/>
              <a:gd name="connsiteY37" fmla="*/ 254090 h 517770"/>
              <a:gd name="connsiteX38" fmla="*/ 3348037 w 4800599"/>
              <a:gd name="connsiteY38" fmla="*/ 416015 h 517770"/>
              <a:gd name="connsiteX39" fmla="*/ 3400424 w 4800599"/>
              <a:gd name="connsiteY39" fmla="*/ 496977 h 517770"/>
              <a:gd name="connsiteX40" fmla="*/ 3476624 w 4800599"/>
              <a:gd name="connsiteY40" fmla="*/ 492215 h 517770"/>
              <a:gd name="connsiteX41" fmla="*/ 3548062 w 4800599"/>
              <a:gd name="connsiteY41" fmla="*/ 344577 h 517770"/>
              <a:gd name="connsiteX42" fmla="*/ 3667124 w 4800599"/>
              <a:gd name="connsiteY42" fmla="*/ 58827 h 517770"/>
              <a:gd name="connsiteX43" fmla="*/ 3795712 w 4800599"/>
              <a:gd name="connsiteY43" fmla="*/ 49302 h 517770"/>
              <a:gd name="connsiteX44" fmla="*/ 3919537 w 4800599"/>
              <a:gd name="connsiteY44" fmla="*/ 420777 h 517770"/>
              <a:gd name="connsiteX45" fmla="*/ 4024312 w 4800599"/>
              <a:gd name="connsiteY45" fmla="*/ 482690 h 517770"/>
              <a:gd name="connsiteX46" fmla="*/ 4129087 w 4800599"/>
              <a:gd name="connsiteY46" fmla="*/ 420777 h 517770"/>
              <a:gd name="connsiteX47" fmla="*/ 4205287 w 4800599"/>
              <a:gd name="connsiteY47" fmla="*/ 139790 h 517770"/>
              <a:gd name="connsiteX48" fmla="*/ 4238624 w 4800599"/>
              <a:gd name="connsiteY48" fmla="*/ 82639 h 517770"/>
              <a:gd name="connsiteX49" fmla="*/ 4291012 w 4800599"/>
              <a:gd name="connsiteY49" fmla="*/ 30252 h 517770"/>
              <a:gd name="connsiteX50" fmla="*/ 4405312 w 4800599"/>
              <a:gd name="connsiteY50" fmla="*/ 30252 h 517770"/>
              <a:gd name="connsiteX51" fmla="*/ 4486274 w 4800599"/>
              <a:gd name="connsiteY51" fmla="*/ 96927 h 517770"/>
              <a:gd name="connsiteX52" fmla="*/ 4581524 w 4800599"/>
              <a:gd name="connsiteY52" fmla="*/ 420777 h 517770"/>
              <a:gd name="connsiteX53" fmla="*/ 4633912 w 4800599"/>
              <a:gd name="connsiteY53" fmla="*/ 506502 h 517770"/>
              <a:gd name="connsiteX54" fmla="*/ 4733924 w 4800599"/>
              <a:gd name="connsiteY54" fmla="*/ 454115 h 517770"/>
              <a:gd name="connsiteX55" fmla="*/ 4800599 w 4800599"/>
              <a:gd name="connsiteY55" fmla="*/ 287427 h 517770"/>
              <a:gd name="connsiteX0" fmla="*/ 0 w 4800599"/>
              <a:gd name="connsiteY0" fmla="*/ 230277 h 517770"/>
              <a:gd name="connsiteX1" fmla="*/ 61912 w 4800599"/>
              <a:gd name="connsiteY1" fmla="*/ 96927 h 517770"/>
              <a:gd name="connsiteX2" fmla="*/ 166687 w 4800599"/>
              <a:gd name="connsiteY2" fmla="*/ 15965 h 517770"/>
              <a:gd name="connsiteX3" fmla="*/ 233362 w 4800599"/>
              <a:gd name="connsiteY3" fmla="*/ 6440 h 517770"/>
              <a:gd name="connsiteX4" fmla="*/ 300037 w 4800599"/>
              <a:gd name="connsiteY4" fmla="*/ 63590 h 517770"/>
              <a:gd name="connsiteX5" fmla="*/ 333374 w 4800599"/>
              <a:gd name="connsiteY5" fmla="*/ 273140 h 517770"/>
              <a:gd name="connsiteX6" fmla="*/ 428624 w 4800599"/>
              <a:gd name="connsiteY6" fmla="*/ 482690 h 517770"/>
              <a:gd name="connsiteX7" fmla="*/ 561975 w 4800599"/>
              <a:gd name="connsiteY7" fmla="*/ 373152 h 517770"/>
              <a:gd name="connsiteX8" fmla="*/ 681037 w 4800599"/>
              <a:gd name="connsiteY8" fmla="*/ 92164 h 517770"/>
              <a:gd name="connsiteX9" fmla="*/ 842961 w 4800599"/>
              <a:gd name="connsiteY9" fmla="*/ 25490 h 517770"/>
              <a:gd name="connsiteX10" fmla="*/ 947736 w 4800599"/>
              <a:gd name="connsiteY10" fmla="*/ 30252 h 517770"/>
              <a:gd name="connsiteX11" fmla="*/ 1004887 w 4800599"/>
              <a:gd name="connsiteY11" fmla="*/ 206465 h 517770"/>
              <a:gd name="connsiteX12" fmla="*/ 1085849 w 4800599"/>
              <a:gd name="connsiteY12" fmla="*/ 411252 h 517770"/>
              <a:gd name="connsiteX13" fmla="*/ 1190624 w 4800599"/>
              <a:gd name="connsiteY13" fmla="*/ 458877 h 517770"/>
              <a:gd name="connsiteX14" fmla="*/ 1252537 w 4800599"/>
              <a:gd name="connsiteY14" fmla="*/ 387440 h 517770"/>
              <a:gd name="connsiteX15" fmla="*/ 1343024 w 4800599"/>
              <a:gd name="connsiteY15" fmla="*/ 125502 h 517770"/>
              <a:gd name="connsiteX16" fmla="*/ 1390649 w 4800599"/>
              <a:gd name="connsiteY16" fmla="*/ 54065 h 517770"/>
              <a:gd name="connsiteX17" fmla="*/ 1481137 w 4800599"/>
              <a:gd name="connsiteY17" fmla="*/ 25490 h 517770"/>
              <a:gd name="connsiteX18" fmla="*/ 1576386 w 4800599"/>
              <a:gd name="connsiteY18" fmla="*/ 106452 h 517770"/>
              <a:gd name="connsiteX19" fmla="*/ 1671637 w 4800599"/>
              <a:gd name="connsiteY19" fmla="*/ 363627 h 517770"/>
              <a:gd name="connsiteX20" fmla="*/ 1771649 w 4800599"/>
              <a:gd name="connsiteY20" fmla="*/ 492215 h 517770"/>
              <a:gd name="connsiteX21" fmla="*/ 1876425 w 4800599"/>
              <a:gd name="connsiteY21" fmla="*/ 363627 h 517770"/>
              <a:gd name="connsiteX22" fmla="*/ 1928812 w 4800599"/>
              <a:gd name="connsiteY22" fmla="*/ 163603 h 517770"/>
              <a:gd name="connsiteX23" fmla="*/ 1990724 w 4800599"/>
              <a:gd name="connsiteY23" fmla="*/ 35014 h 517770"/>
              <a:gd name="connsiteX24" fmla="*/ 2105025 w 4800599"/>
              <a:gd name="connsiteY24" fmla="*/ 68351 h 517770"/>
              <a:gd name="connsiteX25" fmla="*/ 2181224 w 4800599"/>
              <a:gd name="connsiteY25" fmla="*/ 339815 h 517770"/>
              <a:gd name="connsiteX26" fmla="*/ 2243137 w 4800599"/>
              <a:gd name="connsiteY26" fmla="*/ 487452 h 517770"/>
              <a:gd name="connsiteX27" fmla="*/ 2366962 w 4800599"/>
              <a:gd name="connsiteY27" fmla="*/ 406489 h 517770"/>
              <a:gd name="connsiteX28" fmla="*/ 2433637 w 4800599"/>
              <a:gd name="connsiteY28" fmla="*/ 192176 h 517770"/>
              <a:gd name="connsiteX29" fmla="*/ 2462212 w 4800599"/>
              <a:gd name="connsiteY29" fmla="*/ 49301 h 517770"/>
              <a:gd name="connsiteX30" fmla="*/ 2557461 w 4800599"/>
              <a:gd name="connsiteY30" fmla="*/ 39777 h 517770"/>
              <a:gd name="connsiteX31" fmla="*/ 2643186 w 4800599"/>
              <a:gd name="connsiteY31" fmla="*/ 327909 h 517770"/>
              <a:gd name="connsiteX32" fmla="*/ 2819399 w 4800599"/>
              <a:gd name="connsiteY32" fmla="*/ 487452 h 517770"/>
              <a:gd name="connsiteX33" fmla="*/ 2914649 w 4800599"/>
              <a:gd name="connsiteY33" fmla="*/ 501740 h 517770"/>
              <a:gd name="connsiteX34" fmla="*/ 3047999 w 4800599"/>
              <a:gd name="connsiteY34" fmla="*/ 311240 h 517770"/>
              <a:gd name="connsiteX35" fmla="*/ 3128962 w 4800599"/>
              <a:gd name="connsiteY35" fmla="*/ 25490 h 517770"/>
              <a:gd name="connsiteX36" fmla="*/ 3257549 w 4800599"/>
              <a:gd name="connsiteY36" fmla="*/ 39777 h 517770"/>
              <a:gd name="connsiteX37" fmla="*/ 3300412 w 4800599"/>
              <a:gd name="connsiteY37" fmla="*/ 254090 h 517770"/>
              <a:gd name="connsiteX38" fmla="*/ 3348037 w 4800599"/>
              <a:gd name="connsiteY38" fmla="*/ 416015 h 517770"/>
              <a:gd name="connsiteX39" fmla="*/ 3400424 w 4800599"/>
              <a:gd name="connsiteY39" fmla="*/ 496977 h 517770"/>
              <a:gd name="connsiteX40" fmla="*/ 3476624 w 4800599"/>
              <a:gd name="connsiteY40" fmla="*/ 492215 h 517770"/>
              <a:gd name="connsiteX41" fmla="*/ 3548062 w 4800599"/>
              <a:gd name="connsiteY41" fmla="*/ 344577 h 517770"/>
              <a:gd name="connsiteX42" fmla="*/ 3667124 w 4800599"/>
              <a:gd name="connsiteY42" fmla="*/ 58827 h 517770"/>
              <a:gd name="connsiteX43" fmla="*/ 3795712 w 4800599"/>
              <a:gd name="connsiteY43" fmla="*/ 49302 h 517770"/>
              <a:gd name="connsiteX44" fmla="*/ 3919537 w 4800599"/>
              <a:gd name="connsiteY44" fmla="*/ 420777 h 517770"/>
              <a:gd name="connsiteX45" fmla="*/ 4024312 w 4800599"/>
              <a:gd name="connsiteY45" fmla="*/ 482690 h 517770"/>
              <a:gd name="connsiteX46" fmla="*/ 4129087 w 4800599"/>
              <a:gd name="connsiteY46" fmla="*/ 420777 h 517770"/>
              <a:gd name="connsiteX47" fmla="*/ 4205287 w 4800599"/>
              <a:gd name="connsiteY47" fmla="*/ 139790 h 517770"/>
              <a:gd name="connsiteX48" fmla="*/ 4238624 w 4800599"/>
              <a:gd name="connsiteY48" fmla="*/ 82639 h 517770"/>
              <a:gd name="connsiteX49" fmla="*/ 4291012 w 4800599"/>
              <a:gd name="connsiteY49" fmla="*/ 30252 h 517770"/>
              <a:gd name="connsiteX50" fmla="*/ 4405312 w 4800599"/>
              <a:gd name="connsiteY50" fmla="*/ 30252 h 517770"/>
              <a:gd name="connsiteX51" fmla="*/ 4486274 w 4800599"/>
              <a:gd name="connsiteY51" fmla="*/ 96927 h 517770"/>
              <a:gd name="connsiteX52" fmla="*/ 4581524 w 4800599"/>
              <a:gd name="connsiteY52" fmla="*/ 420777 h 517770"/>
              <a:gd name="connsiteX53" fmla="*/ 4633912 w 4800599"/>
              <a:gd name="connsiteY53" fmla="*/ 506502 h 517770"/>
              <a:gd name="connsiteX54" fmla="*/ 4733924 w 4800599"/>
              <a:gd name="connsiteY54" fmla="*/ 454115 h 517770"/>
              <a:gd name="connsiteX55" fmla="*/ 4800599 w 4800599"/>
              <a:gd name="connsiteY55" fmla="*/ 287427 h 517770"/>
              <a:gd name="connsiteX0" fmla="*/ 0 w 4800599"/>
              <a:gd name="connsiteY0" fmla="*/ 230277 h 517770"/>
              <a:gd name="connsiteX1" fmla="*/ 61912 w 4800599"/>
              <a:gd name="connsiteY1" fmla="*/ 96927 h 517770"/>
              <a:gd name="connsiteX2" fmla="*/ 166687 w 4800599"/>
              <a:gd name="connsiteY2" fmla="*/ 15965 h 517770"/>
              <a:gd name="connsiteX3" fmla="*/ 233362 w 4800599"/>
              <a:gd name="connsiteY3" fmla="*/ 6440 h 517770"/>
              <a:gd name="connsiteX4" fmla="*/ 300037 w 4800599"/>
              <a:gd name="connsiteY4" fmla="*/ 63590 h 517770"/>
              <a:gd name="connsiteX5" fmla="*/ 333374 w 4800599"/>
              <a:gd name="connsiteY5" fmla="*/ 273140 h 517770"/>
              <a:gd name="connsiteX6" fmla="*/ 428624 w 4800599"/>
              <a:gd name="connsiteY6" fmla="*/ 482690 h 517770"/>
              <a:gd name="connsiteX7" fmla="*/ 561975 w 4800599"/>
              <a:gd name="connsiteY7" fmla="*/ 373152 h 517770"/>
              <a:gd name="connsiteX8" fmla="*/ 681037 w 4800599"/>
              <a:gd name="connsiteY8" fmla="*/ 92164 h 517770"/>
              <a:gd name="connsiteX9" fmla="*/ 842961 w 4800599"/>
              <a:gd name="connsiteY9" fmla="*/ 25490 h 517770"/>
              <a:gd name="connsiteX10" fmla="*/ 947736 w 4800599"/>
              <a:gd name="connsiteY10" fmla="*/ 30252 h 517770"/>
              <a:gd name="connsiteX11" fmla="*/ 1004887 w 4800599"/>
              <a:gd name="connsiteY11" fmla="*/ 206465 h 517770"/>
              <a:gd name="connsiteX12" fmla="*/ 1085849 w 4800599"/>
              <a:gd name="connsiteY12" fmla="*/ 411252 h 517770"/>
              <a:gd name="connsiteX13" fmla="*/ 1190624 w 4800599"/>
              <a:gd name="connsiteY13" fmla="*/ 458877 h 517770"/>
              <a:gd name="connsiteX14" fmla="*/ 1252537 w 4800599"/>
              <a:gd name="connsiteY14" fmla="*/ 387440 h 517770"/>
              <a:gd name="connsiteX15" fmla="*/ 1343024 w 4800599"/>
              <a:gd name="connsiteY15" fmla="*/ 125502 h 517770"/>
              <a:gd name="connsiteX16" fmla="*/ 1390649 w 4800599"/>
              <a:gd name="connsiteY16" fmla="*/ 54065 h 517770"/>
              <a:gd name="connsiteX17" fmla="*/ 1481137 w 4800599"/>
              <a:gd name="connsiteY17" fmla="*/ 25490 h 517770"/>
              <a:gd name="connsiteX18" fmla="*/ 1576386 w 4800599"/>
              <a:gd name="connsiteY18" fmla="*/ 106452 h 517770"/>
              <a:gd name="connsiteX19" fmla="*/ 1671637 w 4800599"/>
              <a:gd name="connsiteY19" fmla="*/ 363627 h 517770"/>
              <a:gd name="connsiteX20" fmla="*/ 1771649 w 4800599"/>
              <a:gd name="connsiteY20" fmla="*/ 492215 h 517770"/>
              <a:gd name="connsiteX21" fmla="*/ 1876425 w 4800599"/>
              <a:gd name="connsiteY21" fmla="*/ 363627 h 517770"/>
              <a:gd name="connsiteX22" fmla="*/ 1928812 w 4800599"/>
              <a:gd name="connsiteY22" fmla="*/ 163603 h 517770"/>
              <a:gd name="connsiteX23" fmla="*/ 1990724 w 4800599"/>
              <a:gd name="connsiteY23" fmla="*/ 35014 h 517770"/>
              <a:gd name="connsiteX24" fmla="*/ 2105025 w 4800599"/>
              <a:gd name="connsiteY24" fmla="*/ 68351 h 517770"/>
              <a:gd name="connsiteX25" fmla="*/ 2181224 w 4800599"/>
              <a:gd name="connsiteY25" fmla="*/ 339815 h 517770"/>
              <a:gd name="connsiteX26" fmla="*/ 2243137 w 4800599"/>
              <a:gd name="connsiteY26" fmla="*/ 487452 h 517770"/>
              <a:gd name="connsiteX27" fmla="*/ 2366962 w 4800599"/>
              <a:gd name="connsiteY27" fmla="*/ 406489 h 517770"/>
              <a:gd name="connsiteX28" fmla="*/ 2381249 w 4800599"/>
              <a:gd name="connsiteY28" fmla="*/ 192176 h 517770"/>
              <a:gd name="connsiteX29" fmla="*/ 2462212 w 4800599"/>
              <a:gd name="connsiteY29" fmla="*/ 49301 h 517770"/>
              <a:gd name="connsiteX30" fmla="*/ 2557461 w 4800599"/>
              <a:gd name="connsiteY30" fmla="*/ 39777 h 517770"/>
              <a:gd name="connsiteX31" fmla="*/ 2643186 w 4800599"/>
              <a:gd name="connsiteY31" fmla="*/ 327909 h 517770"/>
              <a:gd name="connsiteX32" fmla="*/ 2819399 w 4800599"/>
              <a:gd name="connsiteY32" fmla="*/ 487452 h 517770"/>
              <a:gd name="connsiteX33" fmla="*/ 2914649 w 4800599"/>
              <a:gd name="connsiteY33" fmla="*/ 501740 h 517770"/>
              <a:gd name="connsiteX34" fmla="*/ 3047999 w 4800599"/>
              <a:gd name="connsiteY34" fmla="*/ 311240 h 517770"/>
              <a:gd name="connsiteX35" fmla="*/ 3128962 w 4800599"/>
              <a:gd name="connsiteY35" fmla="*/ 25490 h 517770"/>
              <a:gd name="connsiteX36" fmla="*/ 3257549 w 4800599"/>
              <a:gd name="connsiteY36" fmla="*/ 39777 h 517770"/>
              <a:gd name="connsiteX37" fmla="*/ 3300412 w 4800599"/>
              <a:gd name="connsiteY37" fmla="*/ 254090 h 517770"/>
              <a:gd name="connsiteX38" fmla="*/ 3348037 w 4800599"/>
              <a:gd name="connsiteY38" fmla="*/ 416015 h 517770"/>
              <a:gd name="connsiteX39" fmla="*/ 3400424 w 4800599"/>
              <a:gd name="connsiteY39" fmla="*/ 496977 h 517770"/>
              <a:gd name="connsiteX40" fmla="*/ 3476624 w 4800599"/>
              <a:gd name="connsiteY40" fmla="*/ 492215 h 517770"/>
              <a:gd name="connsiteX41" fmla="*/ 3548062 w 4800599"/>
              <a:gd name="connsiteY41" fmla="*/ 344577 h 517770"/>
              <a:gd name="connsiteX42" fmla="*/ 3667124 w 4800599"/>
              <a:gd name="connsiteY42" fmla="*/ 58827 h 517770"/>
              <a:gd name="connsiteX43" fmla="*/ 3795712 w 4800599"/>
              <a:gd name="connsiteY43" fmla="*/ 49302 h 517770"/>
              <a:gd name="connsiteX44" fmla="*/ 3919537 w 4800599"/>
              <a:gd name="connsiteY44" fmla="*/ 420777 h 517770"/>
              <a:gd name="connsiteX45" fmla="*/ 4024312 w 4800599"/>
              <a:gd name="connsiteY45" fmla="*/ 482690 h 517770"/>
              <a:gd name="connsiteX46" fmla="*/ 4129087 w 4800599"/>
              <a:gd name="connsiteY46" fmla="*/ 420777 h 517770"/>
              <a:gd name="connsiteX47" fmla="*/ 4205287 w 4800599"/>
              <a:gd name="connsiteY47" fmla="*/ 139790 h 517770"/>
              <a:gd name="connsiteX48" fmla="*/ 4238624 w 4800599"/>
              <a:gd name="connsiteY48" fmla="*/ 82639 h 517770"/>
              <a:gd name="connsiteX49" fmla="*/ 4291012 w 4800599"/>
              <a:gd name="connsiteY49" fmla="*/ 30252 h 517770"/>
              <a:gd name="connsiteX50" fmla="*/ 4405312 w 4800599"/>
              <a:gd name="connsiteY50" fmla="*/ 30252 h 517770"/>
              <a:gd name="connsiteX51" fmla="*/ 4486274 w 4800599"/>
              <a:gd name="connsiteY51" fmla="*/ 96927 h 517770"/>
              <a:gd name="connsiteX52" fmla="*/ 4581524 w 4800599"/>
              <a:gd name="connsiteY52" fmla="*/ 420777 h 517770"/>
              <a:gd name="connsiteX53" fmla="*/ 4633912 w 4800599"/>
              <a:gd name="connsiteY53" fmla="*/ 506502 h 517770"/>
              <a:gd name="connsiteX54" fmla="*/ 4733924 w 4800599"/>
              <a:gd name="connsiteY54" fmla="*/ 454115 h 517770"/>
              <a:gd name="connsiteX55" fmla="*/ 4800599 w 4800599"/>
              <a:gd name="connsiteY55" fmla="*/ 287427 h 517770"/>
              <a:gd name="connsiteX0" fmla="*/ 0 w 4800599"/>
              <a:gd name="connsiteY0" fmla="*/ 230277 h 517770"/>
              <a:gd name="connsiteX1" fmla="*/ 61912 w 4800599"/>
              <a:gd name="connsiteY1" fmla="*/ 96927 h 517770"/>
              <a:gd name="connsiteX2" fmla="*/ 166687 w 4800599"/>
              <a:gd name="connsiteY2" fmla="*/ 15965 h 517770"/>
              <a:gd name="connsiteX3" fmla="*/ 233362 w 4800599"/>
              <a:gd name="connsiteY3" fmla="*/ 6440 h 517770"/>
              <a:gd name="connsiteX4" fmla="*/ 300037 w 4800599"/>
              <a:gd name="connsiteY4" fmla="*/ 63590 h 517770"/>
              <a:gd name="connsiteX5" fmla="*/ 333374 w 4800599"/>
              <a:gd name="connsiteY5" fmla="*/ 273140 h 517770"/>
              <a:gd name="connsiteX6" fmla="*/ 428624 w 4800599"/>
              <a:gd name="connsiteY6" fmla="*/ 482690 h 517770"/>
              <a:gd name="connsiteX7" fmla="*/ 561975 w 4800599"/>
              <a:gd name="connsiteY7" fmla="*/ 373152 h 517770"/>
              <a:gd name="connsiteX8" fmla="*/ 681037 w 4800599"/>
              <a:gd name="connsiteY8" fmla="*/ 92164 h 517770"/>
              <a:gd name="connsiteX9" fmla="*/ 842961 w 4800599"/>
              <a:gd name="connsiteY9" fmla="*/ 25490 h 517770"/>
              <a:gd name="connsiteX10" fmla="*/ 947736 w 4800599"/>
              <a:gd name="connsiteY10" fmla="*/ 30252 h 517770"/>
              <a:gd name="connsiteX11" fmla="*/ 1004887 w 4800599"/>
              <a:gd name="connsiteY11" fmla="*/ 206465 h 517770"/>
              <a:gd name="connsiteX12" fmla="*/ 1085849 w 4800599"/>
              <a:gd name="connsiteY12" fmla="*/ 411252 h 517770"/>
              <a:gd name="connsiteX13" fmla="*/ 1190624 w 4800599"/>
              <a:gd name="connsiteY13" fmla="*/ 458877 h 517770"/>
              <a:gd name="connsiteX14" fmla="*/ 1252537 w 4800599"/>
              <a:gd name="connsiteY14" fmla="*/ 387440 h 517770"/>
              <a:gd name="connsiteX15" fmla="*/ 1343024 w 4800599"/>
              <a:gd name="connsiteY15" fmla="*/ 125502 h 517770"/>
              <a:gd name="connsiteX16" fmla="*/ 1390649 w 4800599"/>
              <a:gd name="connsiteY16" fmla="*/ 54065 h 517770"/>
              <a:gd name="connsiteX17" fmla="*/ 1481137 w 4800599"/>
              <a:gd name="connsiteY17" fmla="*/ 25490 h 517770"/>
              <a:gd name="connsiteX18" fmla="*/ 1576386 w 4800599"/>
              <a:gd name="connsiteY18" fmla="*/ 106452 h 517770"/>
              <a:gd name="connsiteX19" fmla="*/ 1671637 w 4800599"/>
              <a:gd name="connsiteY19" fmla="*/ 363627 h 517770"/>
              <a:gd name="connsiteX20" fmla="*/ 1771649 w 4800599"/>
              <a:gd name="connsiteY20" fmla="*/ 492215 h 517770"/>
              <a:gd name="connsiteX21" fmla="*/ 1876425 w 4800599"/>
              <a:gd name="connsiteY21" fmla="*/ 363627 h 517770"/>
              <a:gd name="connsiteX22" fmla="*/ 1928812 w 4800599"/>
              <a:gd name="connsiteY22" fmla="*/ 163603 h 517770"/>
              <a:gd name="connsiteX23" fmla="*/ 1990724 w 4800599"/>
              <a:gd name="connsiteY23" fmla="*/ 35014 h 517770"/>
              <a:gd name="connsiteX24" fmla="*/ 2105025 w 4800599"/>
              <a:gd name="connsiteY24" fmla="*/ 68351 h 517770"/>
              <a:gd name="connsiteX25" fmla="*/ 2181224 w 4800599"/>
              <a:gd name="connsiteY25" fmla="*/ 339815 h 517770"/>
              <a:gd name="connsiteX26" fmla="*/ 2243137 w 4800599"/>
              <a:gd name="connsiteY26" fmla="*/ 487452 h 517770"/>
              <a:gd name="connsiteX27" fmla="*/ 2366962 w 4800599"/>
              <a:gd name="connsiteY27" fmla="*/ 406489 h 517770"/>
              <a:gd name="connsiteX28" fmla="*/ 2381249 w 4800599"/>
              <a:gd name="connsiteY28" fmla="*/ 192176 h 517770"/>
              <a:gd name="connsiteX29" fmla="*/ 2433637 w 4800599"/>
              <a:gd name="connsiteY29" fmla="*/ 25489 h 517770"/>
              <a:gd name="connsiteX30" fmla="*/ 2557461 w 4800599"/>
              <a:gd name="connsiteY30" fmla="*/ 39777 h 517770"/>
              <a:gd name="connsiteX31" fmla="*/ 2643186 w 4800599"/>
              <a:gd name="connsiteY31" fmla="*/ 327909 h 517770"/>
              <a:gd name="connsiteX32" fmla="*/ 2819399 w 4800599"/>
              <a:gd name="connsiteY32" fmla="*/ 487452 h 517770"/>
              <a:gd name="connsiteX33" fmla="*/ 2914649 w 4800599"/>
              <a:gd name="connsiteY33" fmla="*/ 501740 h 517770"/>
              <a:gd name="connsiteX34" fmla="*/ 3047999 w 4800599"/>
              <a:gd name="connsiteY34" fmla="*/ 311240 h 517770"/>
              <a:gd name="connsiteX35" fmla="*/ 3128962 w 4800599"/>
              <a:gd name="connsiteY35" fmla="*/ 25490 h 517770"/>
              <a:gd name="connsiteX36" fmla="*/ 3257549 w 4800599"/>
              <a:gd name="connsiteY36" fmla="*/ 39777 h 517770"/>
              <a:gd name="connsiteX37" fmla="*/ 3300412 w 4800599"/>
              <a:gd name="connsiteY37" fmla="*/ 254090 h 517770"/>
              <a:gd name="connsiteX38" fmla="*/ 3348037 w 4800599"/>
              <a:gd name="connsiteY38" fmla="*/ 416015 h 517770"/>
              <a:gd name="connsiteX39" fmla="*/ 3400424 w 4800599"/>
              <a:gd name="connsiteY39" fmla="*/ 496977 h 517770"/>
              <a:gd name="connsiteX40" fmla="*/ 3476624 w 4800599"/>
              <a:gd name="connsiteY40" fmla="*/ 492215 h 517770"/>
              <a:gd name="connsiteX41" fmla="*/ 3548062 w 4800599"/>
              <a:gd name="connsiteY41" fmla="*/ 344577 h 517770"/>
              <a:gd name="connsiteX42" fmla="*/ 3667124 w 4800599"/>
              <a:gd name="connsiteY42" fmla="*/ 58827 h 517770"/>
              <a:gd name="connsiteX43" fmla="*/ 3795712 w 4800599"/>
              <a:gd name="connsiteY43" fmla="*/ 49302 h 517770"/>
              <a:gd name="connsiteX44" fmla="*/ 3919537 w 4800599"/>
              <a:gd name="connsiteY44" fmla="*/ 420777 h 517770"/>
              <a:gd name="connsiteX45" fmla="*/ 4024312 w 4800599"/>
              <a:gd name="connsiteY45" fmla="*/ 482690 h 517770"/>
              <a:gd name="connsiteX46" fmla="*/ 4129087 w 4800599"/>
              <a:gd name="connsiteY46" fmla="*/ 420777 h 517770"/>
              <a:gd name="connsiteX47" fmla="*/ 4205287 w 4800599"/>
              <a:gd name="connsiteY47" fmla="*/ 139790 h 517770"/>
              <a:gd name="connsiteX48" fmla="*/ 4238624 w 4800599"/>
              <a:gd name="connsiteY48" fmla="*/ 82639 h 517770"/>
              <a:gd name="connsiteX49" fmla="*/ 4291012 w 4800599"/>
              <a:gd name="connsiteY49" fmla="*/ 30252 h 517770"/>
              <a:gd name="connsiteX50" fmla="*/ 4405312 w 4800599"/>
              <a:gd name="connsiteY50" fmla="*/ 30252 h 517770"/>
              <a:gd name="connsiteX51" fmla="*/ 4486274 w 4800599"/>
              <a:gd name="connsiteY51" fmla="*/ 96927 h 517770"/>
              <a:gd name="connsiteX52" fmla="*/ 4581524 w 4800599"/>
              <a:gd name="connsiteY52" fmla="*/ 420777 h 517770"/>
              <a:gd name="connsiteX53" fmla="*/ 4633912 w 4800599"/>
              <a:gd name="connsiteY53" fmla="*/ 506502 h 517770"/>
              <a:gd name="connsiteX54" fmla="*/ 4733924 w 4800599"/>
              <a:gd name="connsiteY54" fmla="*/ 454115 h 517770"/>
              <a:gd name="connsiteX55" fmla="*/ 4800599 w 4800599"/>
              <a:gd name="connsiteY55" fmla="*/ 287427 h 517770"/>
              <a:gd name="connsiteX0" fmla="*/ 0 w 4800599"/>
              <a:gd name="connsiteY0" fmla="*/ 229249 h 517785"/>
              <a:gd name="connsiteX1" fmla="*/ 61912 w 4800599"/>
              <a:gd name="connsiteY1" fmla="*/ 95899 h 517785"/>
              <a:gd name="connsiteX2" fmla="*/ 166687 w 4800599"/>
              <a:gd name="connsiteY2" fmla="*/ 14937 h 517785"/>
              <a:gd name="connsiteX3" fmla="*/ 233362 w 4800599"/>
              <a:gd name="connsiteY3" fmla="*/ 5412 h 517785"/>
              <a:gd name="connsiteX4" fmla="*/ 300037 w 4800599"/>
              <a:gd name="connsiteY4" fmla="*/ 62562 h 517785"/>
              <a:gd name="connsiteX5" fmla="*/ 333374 w 4800599"/>
              <a:gd name="connsiteY5" fmla="*/ 272112 h 517785"/>
              <a:gd name="connsiteX6" fmla="*/ 428624 w 4800599"/>
              <a:gd name="connsiteY6" fmla="*/ 481662 h 517785"/>
              <a:gd name="connsiteX7" fmla="*/ 561975 w 4800599"/>
              <a:gd name="connsiteY7" fmla="*/ 372124 h 517785"/>
              <a:gd name="connsiteX8" fmla="*/ 681037 w 4800599"/>
              <a:gd name="connsiteY8" fmla="*/ 91136 h 517785"/>
              <a:gd name="connsiteX9" fmla="*/ 842961 w 4800599"/>
              <a:gd name="connsiteY9" fmla="*/ 24462 h 517785"/>
              <a:gd name="connsiteX10" fmla="*/ 947736 w 4800599"/>
              <a:gd name="connsiteY10" fmla="*/ 29224 h 517785"/>
              <a:gd name="connsiteX11" fmla="*/ 1004887 w 4800599"/>
              <a:gd name="connsiteY11" fmla="*/ 205437 h 517785"/>
              <a:gd name="connsiteX12" fmla="*/ 1085849 w 4800599"/>
              <a:gd name="connsiteY12" fmla="*/ 410224 h 517785"/>
              <a:gd name="connsiteX13" fmla="*/ 1190624 w 4800599"/>
              <a:gd name="connsiteY13" fmla="*/ 457849 h 517785"/>
              <a:gd name="connsiteX14" fmla="*/ 1252537 w 4800599"/>
              <a:gd name="connsiteY14" fmla="*/ 386412 h 517785"/>
              <a:gd name="connsiteX15" fmla="*/ 1343024 w 4800599"/>
              <a:gd name="connsiteY15" fmla="*/ 124474 h 517785"/>
              <a:gd name="connsiteX16" fmla="*/ 1390649 w 4800599"/>
              <a:gd name="connsiteY16" fmla="*/ 53037 h 517785"/>
              <a:gd name="connsiteX17" fmla="*/ 1481137 w 4800599"/>
              <a:gd name="connsiteY17" fmla="*/ 24462 h 517785"/>
              <a:gd name="connsiteX18" fmla="*/ 1576386 w 4800599"/>
              <a:gd name="connsiteY18" fmla="*/ 105424 h 517785"/>
              <a:gd name="connsiteX19" fmla="*/ 1671637 w 4800599"/>
              <a:gd name="connsiteY19" fmla="*/ 362599 h 517785"/>
              <a:gd name="connsiteX20" fmla="*/ 1771649 w 4800599"/>
              <a:gd name="connsiteY20" fmla="*/ 491187 h 517785"/>
              <a:gd name="connsiteX21" fmla="*/ 1876425 w 4800599"/>
              <a:gd name="connsiteY21" fmla="*/ 362599 h 517785"/>
              <a:gd name="connsiteX22" fmla="*/ 1928812 w 4800599"/>
              <a:gd name="connsiteY22" fmla="*/ 162575 h 517785"/>
              <a:gd name="connsiteX23" fmla="*/ 1990724 w 4800599"/>
              <a:gd name="connsiteY23" fmla="*/ 33986 h 517785"/>
              <a:gd name="connsiteX24" fmla="*/ 2105025 w 4800599"/>
              <a:gd name="connsiteY24" fmla="*/ 67323 h 517785"/>
              <a:gd name="connsiteX25" fmla="*/ 2181224 w 4800599"/>
              <a:gd name="connsiteY25" fmla="*/ 338787 h 517785"/>
              <a:gd name="connsiteX26" fmla="*/ 2243137 w 4800599"/>
              <a:gd name="connsiteY26" fmla="*/ 486424 h 517785"/>
              <a:gd name="connsiteX27" fmla="*/ 2366962 w 4800599"/>
              <a:gd name="connsiteY27" fmla="*/ 405461 h 517785"/>
              <a:gd name="connsiteX28" fmla="*/ 2381249 w 4800599"/>
              <a:gd name="connsiteY28" fmla="*/ 191148 h 517785"/>
              <a:gd name="connsiteX29" fmla="*/ 2433637 w 4800599"/>
              <a:gd name="connsiteY29" fmla="*/ 24461 h 517785"/>
              <a:gd name="connsiteX30" fmla="*/ 2557461 w 4800599"/>
              <a:gd name="connsiteY30" fmla="*/ 38749 h 517785"/>
              <a:gd name="connsiteX31" fmla="*/ 2643186 w 4800599"/>
              <a:gd name="connsiteY31" fmla="*/ 326881 h 517785"/>
              <a:gd name="connsiteX32" fmla="*/ 2819399 w 4800599"/>
              <a:gd name="connsiteY32" fmla="*/ 486424 h 517785"/>
              <a:gd name="connsiteX33" fmla="*/ 2914649 w 4800599"/>
              <a:gd name="connsiteY33" fmla="*/ 500712 h 517785"/>
              <a:gd name="connsiteX34" fmla="*/ 2967037 w 4800599"/>
              <a:gd name="connsiteY34" fmla="*/ 295924 h 517785"/>
              <a:gd name="connsiteX35" fmla="*/ 3128962 w 4800599"/>
              <a:gd name="connsiteY35" fmla="*/ 24462 h 517785"/>
              <a:gd name="connsiteX36" fmla="*/ 3257549 w 4800599"/>
              <a:gd name="connsiteY36" fmla="*/ 38749 h 517785"/>
              <a:gd name="connsiteX37" fmla="*/ 3300412 w 4800599"/>
              <a:gd name="connsiteY37" fmla="*/ 253062 h 517785"/>
              <a:gd name="connsiteX38" fmla="*/ 3348037 w 4800599"/>
              <a:gd name="connsiteY38" fmla="*/ 414987 h 517785"/>
              <a:gd name="connsiteX39" fmla="*/ 3400424 w 4800599"/>
              <a:gd name="connsiteY39" fmla="*/ 495949 h 517785"/>
              <a:gd name="connsiteX40" fmla="*/ 3476624 w 4800599"/>
              <a:gd name="connsiteY40" fmla="*/ 491187 h 517785"/>
              <a:gd name="connsiteX41" fmla="*/ 3548062 w 4800599"/>
              <a:gd name="connsiteY41" fmla="*/ 343549 h 517785"/>
              <a:gd name="connsiteX42" fmla="*/ 3667124 w 4800599"/>
              <a:gd name="connsiteY42" fmla="*/ 57799 h 517785"/>
              <a:gd name="connsiteX43" fmla="*/ 3795712 w 4800599"/>
              <a:gd name="connsiteY43" fmla="*/ 48274 h 517785"/>
              <a:gd name="connsiteX44" fmla="*/ 3919537 w 4800599"/>
              <a:gd name="connsiteY44" fmla="*/ 419749 h 517785"/>
              <a:gd name="connsiteX45" fmla="*/ 4024312 w 4800599"/>
              <a:gd name="connsiteY45" fmla="*/ 481662 h 517785"/>
              <a:gd name="connsiteX46" fmla="*/ 4129087 w 4800599"/>
              <a:gd name="connsiteY46" fmla="*/ 419749 h 517785"/>
              <a:gd name="connsiteX47" fmla="*/ 4205287 w 4800599"/>
              <a:gd name="connsiteY47" fmla="*/ 138762 h 517785"/>
              <a:gd name="connsiteX48" fmla="*/ 4238624 w 4800599"/>
              <a:gd name="connsiteY48" fmla="*/ 81611 h 517785"/>
              <a:gd name="connsiteX49" fmla="*/ 4291012 w 4800599"/>
              <a:gd name="connsiteY49" fmla="*/ 29224 h 517785"/>
              <a:gd name="connsiteX50" fmla="*/ 4405312 w 4800599"/>
              <a:gd name="connsiteY50" fmla="*/ 29224 h 517785"/>
              <a:gd name="connsiteX51" fmla="*/ 4486274 w 4800599"/>
              <a:gd name="connsiteY51" fmla="*/ 95899 h 517785"/>
              <a:gd name="connsiteX52" fmla="*/ 4581524 w 4800599"/>
              <a:gd name="connsiteY52" fmla="*/ 419749 h 517785"/>
              <a:gd name="connsiteX53" fmla="*/ 4633912 w 4800599"/>
              <a:gd name="connsiteY53" fmla="*/ 505474 h 517785"/>
              <a:gd name="connsiteX54" fmla="*/ 4733924 w 4800599"/>
              <a:gd name="connsiteY54" fmla="*/ 453087 h 517785"/>
              <a:gd name="connsiteX55" fmla="*/ 4800599 w 4800599"/>
              <a:gd name="connsiteY55" fmla="*/ 286399 h 517785"/>
              <a:gd name="connsiteX0" fmla="*/ 0 w 4800599"/>
              <a:gd name="connsiteY0" fmla="*/ 229249 h 517785"/>
              <a:gd name="connsiteX1" fmla="*/ 61912 w 4800599"/>
              <a:gd name="connsiteY1" fmla="*/ 95899 h 517785"/>
              <a:gd name="connsiteX2" fmla="*/ 166687 w 4800599"/>
              <a:gd name="connsiteY2" fmla="*/ 14937 h 517785"/>
              <a:gd name="connsiteX3" fmla="*/ 233362 w 4800599"/>
              <a:gd name="connsiteY3" fmla="*/ 5412 h 517785"/>
              <a:gd name="connsiteX4" fmla="*/ 300037 w 4800599"/>
              <a:gd name="connsiteY4" fmla="*/ 62562 h 517785"/>
              <a:gd name="connsiteX5" fmla="*/ 333374 w 4800599"/>
              <a:gd name="connsiteY5" fmla="*/ 272112 h 517785"/>
              <a:gd name="connsiteX6" fmla="*/ 428624 w 4800599"/>
              <a:gd name="connsiteY6" fmla="*/ 481662 h 517785"/>
              <a:gd name="connsiteX7" fmla="*/ 561975 w 4800599"/>
              <a:gd name="connsiteY7" fmla="*/ 372124 h 517785"/>
              <a:gd name="connsiteX8" fmla="*/ 681037 w 4800599"/>
              <a:gd name="connsiteY8" fmla="*/ 91136 h 517785"/>
              <a:gd name="connsiteX9" fmla="*/ 842961 w 4800599"/>
              <a:gd name="connsiteY9" fmla="*/ 24462 h 517785"/>
              <a:gd name="connsiteX10" fmla="*/ 947736 w 4800599"/>
              <a:gd name="connsiteY10" fmla="*/ 29224 h 517785"/>
              <a:gd name="connsiteX11" fmla="*/ 1004887 w 4800599"/>
              <a:gd name="connsiteY11" fmla="*/ 205437 h 517785"/>
              <a:gd name="connsiteX12" fmla="*/ 1085849 w 4800599"/>
              <a:gd name="connsiteY12" fmla="*/ 410224 h 517785"/>
              <a:gd name="connsiteX13" fmla="*/ 1190624 w 4800599"/>
              <a:gd name="connsiteY13" fmla="*/ 457849 h 517785"/>
              <a:gd name="connsiteX14" fmla="*/ 1252537 w 4800599"/>
              <a:gd name="connsiteY14" fmla="*/ 386412 h 517785"/>
              <a:gd name="connsiteX15" fmla="*/ 1343024 w 4800599"/>
              <a:gd name="connsiteY15" fmla="*/ 124474 h 517785"/>
              <a:gd name="connsiteX16" fmla="*/ 1390649 w 4800599"/>
              <a:gd name="connsiteY16" fmla="*/ 53037 h 517785"/>
              <a:gd name="connsiteX17" fmla="*/ 1481137 w 4800599"/>
              <a:gd name="connsiteY17" fmla="*/ 24462 h 517785"/>
              <a:gd name="connsiteX18" fmla="*/ 1576386 w 4800599"/>
              <a:gd name="connsiteY18" fmla="*/ 105424 h 517785"/>
              <a:gd name="connsiteX19" fmla="*/ 1671637 w 4800599"/>
              <a:gd name="connsiteY19" fmla="*/ 362599 h 517785"/>
              <a:gd name="connsiteX20" fmla="*/ 1771649 w 4800599"/>
              <a:gd name="connsiteY20" fmla="*/ 491187 h 517785"/>
              <a:gd name="connsiteX21" fmla="*/ 1876425 w 4800599"/>
              <a:gd name="connsiteY21" fmla="*/ 362599 h 517785"/>
              <a:gd name="connsiteX22" fmla="*/ 1928812 w 4800599"/>
              <a:gd name="connsiteY22" fmla="*/ 162575 h 517785"/>
              <a:gd name="connsiteX23" fmla="*/ 1990724 w 4800599"/>
              <a:gd name="connsiteY23" fmla="*/ 33986 h 517785"/>
              <a:gd name="connsiteX24" fmla="*/ 2105025 w 4800599"/>
              <a:gd name="connsiteY24" fmla="*/ 67323 h 517785"/>
              <a:gd name="connsiteX25" fmla="*/ 2181224 w 4800599"/>
              <a:gd name="connsiteY25" fmla="*/ 338787 h 517785"/>
              <a:gd name="connsiteX26" fmla="*/ 2243137 w 4800599"/>
              <a:gd name="connsiteY26" fmla="*/ 486424 h 517785"/>
              <a:gd name="connsiteX27" fmla="*/ 2366962 w 4800599"/>
              <a:gd name="connsiteY27" fmla="*/ 405461 h 517785"/>
              <a:gd name="connsiteX28" fmla="*/ 2381249 w 4800599"/>
              <a:gd name="connsiteY28" fmla="*/ 191148 h 517785"/>
              <a:gd name="connsiteX29" fmla="*/ 2433637 w 4800599"/>
              <a:gd name="connsiteY29" fmla="*/ 24461 h 517785"/>
              <a:gd name="connsiteX30" fmla="*/ 2557461 w 4800599"/>
              <a:gd name="connsiteY30" fmla="*/ 38749 h 517785"/>
              <a:gd name="connsiteX31" fmla="*/ 2643186 w 4800599"/>
              <a:gd name="connsiteY31" fmla="*/ 326881 h 517785"/>
              <a:gd name="connsiteX32" fmla="*/ 2819399 w 4800599"/>
              <a:gd name="connsiteY32" fmla="*/ 486424 h 517785"/>
              <a:gd name="connsiteX33" fmla="*/ 2852737 w 4800599"/>
              <a:gd name="connsiteY33" fmla="*/ 500712 h 517785"/>
              <a:gd name="connsiteX34" fmla="*/ 2967037 w 4800599"/>
              <a:gd name="connsiteY34" fmla="*/ 295924 h 517785"/>
              <a:gd name="connsiteX35" fmla="*/ 3128962 w 4800599"/>
              <a:gd name="connsiteY35" fmla="*/ 24462 h 517785"/>
              <a:gd name="connsiteX36" fmla="*/ 3257549 w 4800599"/>
              <a:gd name="connsiteY36" fmla="*/ 38749 h 517785"/>
              <a:gd name="connsiteX37" fmla="*/ 3300412 w 4800599"/>
              <a:gd name="connsiteY37" fmla="*/ 253062 h 517785"/>
              <a:gd name="connsiteX38" fmla="*/ 3348037 w 4800599"/>
              <a:gd name="connsiteY38" fmla="*/ 414987 h 517785"/>
              <a:gd name="connsiteX39" fmla="*/ 3400424 w 4800599"/>
              <a:gd name="connsiteY39" fmla="*/ 495949 h 517785"/>
              <a:gd name="connsiteX40" fmla="*/ 3476624 w 4800599"/>
              <a:gd name="connsiteY40" fmla="*/ 491187 h 517785"/>
              <a:gd name="connsiteX41" fmla="*/ 3548062 w 4800599"/>
              <a:gd name="connsiteY41" fmla="*/ 343549 h 517785"/>
              <a:gd name="connsiteX42" fmla="*/ 3667124 w 4800599"/>
              <a:gd name="connsiteY42" fmla="*/ 57799 h 517785"/>
              <a:gd name="connsiteX43" fmla="*/ 3795712 w 4800599"/>
              <a:gd name="connsiteY43" fmla="*/ 48274 h 517785"/>
              <a:gd name="connsiteX44" fmla="*/ 3919537 w 4800599"/>
              <a:gd name="connsiteY44" fmla="*/ 419749 h 517785"/>
              <a:gd name="connsiteX45" fmla="*/ 4024312 w 4800599"/>
              <a:gd name="connsiteY45" fmla="*/ 481662 h 517785"/>
              <a:gd name="connsiteX46" fmla="*/ 4129087 w 4800599"/>
              <a:gd name="connsiteY46" fmla="*/ 419749 h 517785"/>
              <a:gd name="connsiteX47" fmla="*/ 4205287 w 4800599"/>
              <a:gd name="connsiteY47" fmla="*/ 138762 h 517785"/>
              <a:gd name="connsiteX48" fmla="*/ 4238624 w 4800599"/>
              <a:gd name="connsiteY48" fmla="*/ 81611 h 517785"/>
              <a:gd name="connsiteX49" fmla="*/ 4291012 w 4800599"/>
              <a:gd name="connsiteY49" fmla="*/ 29224 h 517785"/>
              <a:gd name="connsiteX50" fmla="*/ 4405312 w 4800599"/>
              <a:gd name="connsiteY50" fmla="*/ 29224 h 517785"/>
              <a:gd name="connsiteX51" fmla="*/ 4486274 w 4800599"/>
              <a:gd name="connsiteY51" fmla="*/ 95899 h 517785"/>
              <a:gd name="connsiteX52" fmla="*/ 4581524 w 4800599"/>
              <a:gd name="connsiteY52" fmla="*/ 419749 h 517785"/>
              <a:gd name="connsiteX53" fmla="*/ 4633912 w 4800599"/>
              <a:gd name="connsiteY53" fmla="*/ 505474 h 517785"/>
              <a:gd name="connsiteX54" fmla="*/ 4733924 w 4800599"/>
              <a:gd name="connsiteY54" fmla="*/ 453087 h 517785"/>
              <a:gd name="connsiteX55" fmla="*/ 4800599 w 4800599"/>
              <a:gd name="connsiteY55" fmla="*/ 286399 h 517785"/>
              <a:gd name="connsiteX0" fmla="*/ 0 w 4800599"/>
              <a:gd name="connsiteY0" fmla="*/ 229249 h 521982"/>
              <a:gd name="connsiteX1" fmla="*/ 61912 w 4800599"/>
              <a:gd name="connsiteY1" fmla="*/ 95899 h 521982"/>
              <a:gd name="connsiteX2" fmla="*/ 166687 w 4800599"/>
              <a:gd name="connsiteY2" fmla="*/ 14937 h 521982"/>
              <a:gd name="connsiteX3" fmla="*/ 233362 w 4800599"/>
              <a:gd name="connsiteY3" fmla="*/ 5412 h 521982"/>
              <a:gd name="connsiteX4" fmla="*/ 300037 w 4800599"/>
              <a:gd name="connsiteY4" fmla="*/ 62562 h 521982"/>
              <a:gd name="connsiteX5" fmla="*/ 333374 w 4800599"/>
              <a:gd name="connsiteY5" fmla="*/ 272112 h 521982"/>
              <a:gd name="connsiteX6" fmla="*/ 428624 w 4800599"/>
              <a:gd name="connsiteY6" fmla="*/ 481662 h 521982"/>
              <a:gd name="connsiteX7" fmla="*/ 561975 w 4800599"/>
              <a:gd name="connsiteY7" fmla="*/ 372124 h 521982"/>
              <a:gd name="connsiteX8" fmla="*/ 681037 w 4800599"/>
              <a:gd name="connsiteY8" fmla="*/ 91136 h 521982"/>
              <a:gd name="connsiteX9" fmla="*/ 842961 w 4800599"/>
              <a:gd name="connsiteY9" fmla="*/ 24462 h 521982"/>
              <a:gd name="connsiteX10" fmla="*/ 947736 w 4800599"/>
              <a:gd name="connsiteY10" fmla="*/ 29224 h 521982"/>
              <a:gd name="connsiteX11" fmla="*/ 1004887 w 4800599"/>
              <a:gd name="connsiteY11" fmla="*/ 205437 h 521982"/>
              <a:gd name="connsiteX12" fmla="*/ 1085849 w 4800599"/>
              <a:gd name="connsiteY12" fmla="*/ 410224 h 521982"/>
              <a:gd name="connsiteX13" fmla="*/ 1190624 w 4800599"/>
              <a:gd name="connsiteY13" fmla="*/ 457849 h 521982"/>
              <a:gd name="connsiteX14" fmla="*/ 1252537 w 4800599"/>
              <a:gd name="connsiteY14" fmla="*/ 386412 h 521982"/>
              <a:gd name="connsiteX15" fmla="*/ 1343024 w 4800599"/>
              <a:gd name="connsiteY15" fmla="*/ 124474 h 521982"/>
              <a:gd name="connsiteX16" fmla="*/ 1390649 w 4800599"/>
              <a:gd name="connsiteY16" fmla="*/ 53037 h 521982"/>
              <a:gd name="connsiteX17" fmla="*/ 1481137 w 4800599"/>
              <a:gd name="connsiteY17" fmla="*/ 24462 h 521982"/>
              <a:gd name="connsiteX18" fmla="*/ 1576386 w 4800599"/>
              <a:gd name="connsiteY18" fmla="*/ 105424 h 521982"/>
              <a:gd name="connsiteX19" fmla="*/ 1671637 w 4800599"/>
              <a:gd name="connsiteY19" fmla="*/ 362599 h 521982"/>
              <a:gd name="connsiteX20" fmla="*/ 1771649 w 4800599"/>
              <a:gd name="connsiteY20" fmla="*/ 491187 h 521982"/>
              <a:gd name="connsiteX21" fmla="*/ 1876425 w 4800599"/>
              <a:gd name="connsiteY21" fmla="*/ 362599 h 521982"/>
              <a:gd name="connsiteX22" fmla="*/ 1928812 w 4800599"/>
              <a:gd name="connsiteY22" fmla="*/ 162575 h 521982"/>
              <a:gd name="connsiteX23" fmla="*/ 1990724 w 4800599"/>
              <a:gd name="connsiteY23" fmla="*/ 33986 h 521982"/>
              <a:gd name="connsiteX24" fmla="*/ 2105025 w 4800599"/>
              <a:gd name="connsiteY24" fmla="*/ 67323 h 521982"/>
              <a:gd name="connsiteX25" fmla="*/ 2181224 w 4800599"/>
              <a:gd name="connsiteY25" fmla="*/ 338787 h 521982"/>
              <a:gd name="connsiteX26" fmla="*/ 2243137 w 4800599"/>
              <a:gd name="connsiteY26" fmla="*/ 486424 h 521982"/>
              <a:gd name="connsiteX27" fmla="*/ 2366962 w 4800599"/>
              <a:gd name="connsiteY27" fmla="*/ 405461 h 521982"/>
              <a:gd name="connsiteX28" fmla="*/ 2381249 w 4800599"/>
              <a:gd name="connsiteY28" fmla="*/ 191148 h 521982"/>
              <a:gd name="connsiteX29" fmla="*/ 2433637 w 4800599"/>
              <a:gd name="connsiteY29" fmla="*/ 24461 h 521982"/>
              <a:gd name="connsiteX30" fmla="*/ 2557461 w 4800599"/>
              <a:gd name="connsiteY30" fmla="*/ 38749 h 521982"/>
              <a:gd name="connsiteX31" fmla="*/ 2643186 w 4800599"/>
              <a:gd name="connsiteY31" fmla="*/ 326881 h 521982"/>
              <a:gd name="connsiteX32" fmla="*/ 2771774 w 4800599"/>
              <a:gd name="connsiteY32" fmla="*/ 495949 h 521982"/>
              <a:gd name="connsiteX33" fmla="*/ 2852737 w 4800599"/>
              <a:gd name="connsiteY33" fmla="*/ 500712 h 521982"/>
              <a:gd name="connsiteX34" fmla="*/ 2967037 w 4800599"/>
              <a:gd name="connsiteY34" fmla="*/ 295924 h 521982"/>
              <a:gd name="connsiteX35" fmla="*/ 3128962 w 4800599"/>
              <a:gd name="connsiteY35" fmla="*/ 24462 h 521982"/>
              <a:gd name="connsiteX36" fmla="*/ 3257549 w 4800599"/>
              <a:gd name="connsiteY36" fmla="*/ 38749 h 521982"/>
              <a:gd name="connsiteX37" fmla="*/ 3300412 w 4800599"/>
              <a:gd name="connsiteY37" fmla="*/ 253062 h 521982"/>
              <a:gd name="connsiteX38" fmla="*/ 3348037 w 4800599"/>
              <a:gd name="connsiteY38" fmla="*/ 414987 h 521982"/>
              <a:gd name="connsiteX39" fmla="*/ 3400424 w 4800599"/>
              <a:gd name="connsiteY39" fmla="*/ 495949 h 521982"/>
              <a:gd name="connsiteX40" fmla="*/ 3476624 w 4800599"/>
              <a:gd name="connsiteY40" fmla="*/ 491187 h 521982"/>
              <a:gd name="connsiteX41" fmla="*/ 3548062 w 4800599"/>
              <a:gd name="connsiteY41" fmla="*/ 343549 h 521982"/>
              <a:gd name="connsiteX42" fmla="*/ 3667124 w 4800599"/>
              <a:gd name="connsiteY42" fmla="*/ 57799 h 521982"/>
              <a:gd name="connsiteX43" fmla="*/ 3795712 w 4800599"/>
              <a:gd name="connsiteY43" fmla="*/ 48274 h 521982"/>
              <a:gd name="connsiteX44" fmla="*/ 3919537 w 4800599"/>
              <a:gd name="connsiteY44" fmla="*/ 419749 h 521982"/>
              <a:gd name="connsiteX45" fmla="*/ 4024312 w 4800599"/>
              <a:gd name="connsiteY45" fmla="*/ 481662 h 521982"/>
              <a:gd name="connsiteX46" fmla="*/ 4129087 w 4800599"/>
              <a:gd name="connsiteY46" fmla="*/ 419749 h 521982"/>
              <a:gd name="connsiteX47" fmla="*/ 4205287 w 4800599"/>
              <a:gd name="connsiteY47" fmla="*/ 138762 h 521982"/>
              <a:gd name="connsiteX48" fmla="*/ 4238624 w 4800599"/>
              <a:gd name="connsiteY48" fmla="*/ 81611 h 521982"/>
              <a:gd name="connsiteX49" fmla="*/ 4291012 w 4800599"/>
              <a:gd name="connsiteY49" fmla="*/ 29224 h 521982"/>
              <a:gd name="connsiteX50" fmla="*/ 4405312 w 4800599"/>
              <a:gd name="connsiteY50" fmla="*/ 29224 h 521982"/>
              <a:gd name="connsiteX51" fmla="*/ 4486274 w 4800599"/>
              <a:gd name="connsiteY51" fmla="*/ 95899 h 521982"/>
              <a:gd name="connsiteX52" fmla="*/ 4581524 w 4800599"/>
              <a:gd name="connsiteY52" fmla="*/ 419749 h 521982"/>
              <a:gd name="connsiteX53" fmla="*/ 4633912 w 4800599"/>
              <a:gd name="connsiteY53" fmla="*/ 505474 h 521982"/>
              <a:gd name="connsiteX54" fmla="*/ 4733924 w 4800599"/>
              <a:gd name="connsiteY54" fmla="*/ 453087 h 521982"/>
              <a:gd name="connsiteX55" fmla="*/ 4800599 w 4800599"/>
              <a:gd name="connsiteY55" fmla="*/ 286399 h 521982"/>
              <a:gd name="connsiteX0" fmla="*/ 0 w 4800599"/>
              <a:gd name="connsiteY0" fmla="*/ 229249 h 521982"/>
              <a:gd name="connsiteX1" fmla="*/ 61912 w 4800599"/>
              <a:gd name="connsiteY1" fmla="*/ 95899 h 521982"/>
              <a:gd name="connsiteX2" fmla="*/ 166687 w 4800599"/>
              <a:gd name="connsiteY2" fmla="*/ 14937 h 521982"/>
              <a:gd name="connsiteX3" fmla="*/ 233362 w 4800599"/>
              <a:gd name="connsiteY3" fmla="*/ 5412 h 521982"/>
              <a:gd name="connsiteX4" fmla="*/ 300037 w 4800599"/>
              <a:gd name="connsiteY4" fmla="*/ 62562 h 521982"/>
              <a:gd name="connsiteX5" fmla="*/ 333374 w 4800599"/>
              <a:gd name="connsiteY5" fmla="*/ 272112 h 521982"/>
              <a:gd name="connsiteX6" fmla="*/ 428624 w 4800599"/>
              <a:gd name="connsiteY6" fmla="*/ 481662 h 521982"/>
              <a:gd name="connsiteX7" fmla="*/ 561975 w 4800599"/>
              <a:gd name="connsiteY7" fmla="*/ 372124 h 521982"/>
              <a:gd name="connsiteX8" fmla="*/ 681037 w 4800599"/>
              <a:gd name="connsiteY8" fmla="*/ 91136 h 521982"/>
              <a:gd name="connsiteX9" fmla="*/ 842961 w 4800599"/>
              <a:gd name="connsiteY9" fmla="*/ 24462 h 521982"/>
              <a:gd name="connsiteX10" fmla="*/ 947736 w 4800599"/>
              <a:gd name="connsiteY10" fmla="*/ 29224 h 521982"/>
              <a:gd name="connsiteX11" fmla="*/ 1004887 w 4800599"/>
              <a:gd name="connsiteY11" fmla="*/ 205437 h 521982"/>
              <a:gd name="connsiteX12" fmla="*/ 1085849 w 4800599"/>
              <a:gd name="connsiteY12" fmla="*/ 410224 h 521982"/>
              <a:gd name="connsiteX13" fmla="*/ 1190624 w 4800599"/>
              <a:gd name="connsiteY13" fmla="*/ 457849 h 521982"/>
              <a:gd name="connsiteX14" fmla="*/ 1252537 w 4800599"/>
              <a:gd name="connsiteY14" fmla="*/ 386412 h 521982"/>
              <a:gd name="connsiteX15" fmla="*/ 1343024 w 4800599"/>
              <a:gd name="connsiteY15" fmla="*/ 124474 h 521982"/>
              <a:gd name="connsiteX16" fmla="*/ 1390649 w 4800599"/>
              <a:gd name="connsiteY16" fmla="*/ 53037 h 521982"/>
              <a:gd name="connsiteX17" fmla="*/ 1481137 w 4800599"/>
              <a:gd name="connsiteY17" fmla="*/ 24462 h 521982"/>
              <a:gd name="connsiteX18" fmla="*/ 1576386 w 4800599"/>
              <a:gd name="connsiteY18" fmla="*/ 105424 h 521982"/>
              <a:gd name="connsiteX19" fmla="*/ 1671637 w 4800599"/>
              <a:gd name="connsiteY19" fmla="*/ 362599 h 521982"/>
              <a:gd name="connsiteX20" fmla="*/ 1771649 w 4800599"/>
              <a:gd name="connsiteY20" fmla="*/ 491187 h 521982"/>
              <a:gd name="connsiteX21" fmla="*/ 1876425 w 4800599"/>
              <a:gd name="connsiteY21" fmla="*/ 362599 h 521982"/>
              <a:gd name="connsiteX22" fmla="*/ 1928812 w 4800599"/>
              <a:gd name="connsiteY22" fmla="*/ 162575 h 521982"/>
              <a:gd name="connsiteX23" fmla="*/ 1990724 w 4800599"/>
              <a:gd name="connsiteY23" fmla="*/ 33986 h 521982"/>
              <a:gd name="connsiteX24" fmla="*/ 2105025 w 4800599"/>
              <a:gd name="connsiteY24" fmla="*/ 67323 h 521982"/>
              <a:gd name="connsiteX25" fmla="*/ 2181224 w 4800599"/>
              <a:gd name="connsiteY25" fmla="*/ 338787 h 521982"/>
              <a:gd name="connsiteX26" fmla="*/ 2243137 w 4800599"/>
              <a:gd name="connsiteY26" fmla="*/ 486424 h 521982"/>
              <a:gd name="connsiteX27" fmla="*/ 2366962 w 4800599"/>
              <a:gd name="connsiteY27" fmla="*/ 405461 h 521982"/>
              <a:gd name="connsiteX28" fmla="*/ 2381249 w 4800599"/>
              <a:gd name="connsiteY28" fmla="*/ 191148 h 521982"/>
              <a:gd name="connsiteX29" fmla="*/ 2433637 w 4800599"/>
              <a:gd name="connsiteY29" fmla="*/ 24461 h 521982"/>
              <a:gd name="connsiteX30" fmla="*/ 2557461 w 4800599"/>
              <a:gd name="connsiteY30" fmla="*/ 38749 h 521982"/>
              <a:gd name="connsiteX31" fmla="*/ 2643186 w 4800599"/>
              <a:gd name="connsiteY31" fmla="*/ 326881 h 521982"/>
              <a:gd name="connsiteX32" fmla="*/ 2771774 w 4800599"/>
              <a:gd name="connsiteY32" fmla="*/ 495949 h 521982"/>
              <a:gd name="connsiteX33" fmla="*/ 2852737 w 4800599"/>
              <a:gd name="connsiteY33" fmla="*/ 500712 h 521982"/>
              <a:gd name="connsiteX34" fmla="*/ 2967037 w 4800599"/>
              <a:gd name="connsiteY34" fmla="*/ 295924 h 521982"/>
              <a:gd name="connsiteX35" fmla="*/ 3076575 w 4800599"/>
              <a:gd name="connsiteY35" fmla="*/ 24462 h 521982"/>
              <a:gd name="connsiteX36" fmla="*/ 3257549 w 4800599"/>
              <a:gd name="connsiteY36" fmla="*/ 38749 h 521982"/>
              <a:gd name="connsiteX37" fmla="*/ 3300412 w 4800599"/>
              <a:gd name="connsiteY37" fmla="*/ 253062 h 521982"/>
              <a:gd name="connsiteX38" fmla="*/ 3348037 w 4800599"/>
              <a:gd name="connsiteY38" fmla="*/ 414987 h 521982"/>
              <a:gd name="connsiteX39" fmla="*/ 3400424 w 4800599"/>
              <a:gd name="connsiteY39" fmla="*/ 495949 h 521982"/>
              <a:gd name="connsiteX40" fmla="*/ 3476624 w 4800599"/>
              <a:gd name="connsiteY40" fmla="*/ 491187 h 521982"/>
              <a:gd name="connsiteX41" fmla="*/ 3548062 w 4800599"/>
              <a:gd name="connsiteY41" fmla="*/ 343549 h 521982"/>
              <a:gd name="connsiteX42" fmla="*/ 3667124 w 4800599"/>
              <a:gd name="connsiteY42" fmla="*/ 57799 h 521982"/>
              <a:gd name="connsiteX43" fmla="*/ 3795712 w 4800599"/>
              <a:gd name="connsiteY43" fmla="*/ 48274 h 521982"/>
              <a:gd name="connsiteX44" fmla="*/ 3919537 w 4800599"/>
              <a:gd name="connsiteY44" fmla="*/ 419749 h 521982"/>
              <a:gd name="connsiteX45" fmla="*/ 4024312 w 4800599"/>
              <a:gd name="connsiteY45" fmla="*/ 481662 h 521982"/>
              <a:gd name="connsiteX46" fmla="*/ 4129087 w 4800599"/>
              <a:gd name="connsiteY46" fmla="*/ 419749 h 521982"/>
              <a:gd name="connsiteX47" fmla="*/ 4205287 w 4800599"/>
              <a:gd name="connsiteY47" fmla="*/ 138762 h 521982"/>
              <a:gd name="connsiteX48" fmla="*/ 4238624 w 4800599"/>
              <a:gd name="connsiteY48" fmla="*/ 81611 h 521982"/>
              <a:gd name="connsiteX49" fmla="*/ 4291012 w 4800599"/>
              <a:gd name="connsiteY49" fmla="*/ 29224 h 521982"/>
              <a:gd name="connsiteX50" fmla="*/ 4405312 w 4800599"/>
              <a:gd name="connsiteY50" fmla="*/ 29224 h 521982"/>
              <a:gd name="connsiteX51" fmla="*/ 4486274 w 4800599"/>
              <a:gd name="connsiteY51" fmla="*/ 95899 h 521982"/>
              <a:gd name="connsiteX52" fmla="*/ 4581524 w 4800599"/>
              <a:gd name="connsiteY52" fmla="*/ 419749 h 521982"/>
              <a:gd name="connsiteX53" fmla="*/ 4633912 w 4800599"/>
              <a:gd name="connsiteY53" fmla="*/ 505474 h 521982"/>
              <a:gd name="connsiteX54" fmla="*/ 4733924 w 4800599"/>
              <a:gd name="connsiteY54" fmla="*/ 453087 h 521982"/>
              <a:gd name="connsiteX55" fmla="*/ 4800599 w 4800599"/>
              <a:gd name="connsiteY55" fmla="*/ 286399 h 521982"/>
              <a:gd name="connsiteX0" fmla="*/ 0 w 4800599"/>
              <a:gd name="connsiteY0" fmla="*/ 229249 h 521982"/>
              <a:gd name="connsiteX1" fmla="*/ 61912 w 4800599"/>
              <a:gd name="connsiteY1" fmla="*/ 95899 h 521982"/>
              <a:gd name="connsiteX2" fmla="*/ 166687 w 4800599"/>
              <a:gd name="connsiteY2" fmla="*/ 14937 h 521982"/>
              <a:gd name="connsiteX3" fmla="*/ 233362 w 4800599"/>
              <a:gd name="connsiteY3" fmla="*/ 5412 h 521982"/>
              <a:gd name="connsiteX4" fmla="*/ 300037 w 4800599"/>
              <a:gd name="connsiteY4" fmla="*/ 62562 h 521982"/>
              <a:gd name="connsiteX5" fmla="*/ 333374 w 4800599"/>
              <a:gd name="connsiteY5" fmla="*/ 272112 h 521982"/>
              <a:gd name="connsiteX6" fmla="*/ 428624 w 4800599"/>
              <a:gd name="connsiteY6" fmla="*/ 481662 h 521982"/>
              <a:gd name="connsiteX7" fmla="*/ 561975 w 4800599"/>
              <a:gd name="connsiteY7" fmla="*/ 372124 h 521982"/>
              <a:gd name="connsiteX8" fmla="*/ 681037 w 4800599"/>
              <a:gd name="connsiteY8" fmla="*/ 91136 h 521982"/>
              <a:gd name="connsiteX9" fmla="*/ 842961 w 4800599"/>
              <a:gd name="connsiteY9" fmla="*/ 24462 h 521982"/>
              <a:gd name="connsiteX10" fmla="*/ 947736 w 4800599"/>
              <a:gd name="connsiteY10" fmla="*/ 29224 h 521982"/>
              <a:gd name="connsiteX11" fmla="*/ 1004887 w 4800599"/>
              <a:gd name="connsiteY11" fmla="*/ 205437 h 521982"/>
              <a:gd name="connsiteX12" fmla="*/ 1085849 w 4800599"/>
              <a:gd name="connsiteY12" fmla="*/ 410224 h 521982"/>
              <a:gd name="connsiteX13" fmla="*/ 1190624 w 4800599"/>
              <a:gd name="connsiteY13" fmla="*/ 457849 h 521982"/>
              <a:gd name="connsiteX14" fmla="*/ 1252537 w 4800599"/>
              <a:gd name="connsiteY14" fmla="*/ 386412 h 521982"/>
              <a:gd name="connsiteX15" fmla="*/ 1343024 w 4800599"/>
              <a:gd name="connsiteY15" fmla="*/ 124474 h 521982"/>
              <a:gd name="connsiteX16" fmla="*/ 1390649 w 4800599"/>
              <a:gd name="connsiteY16" fmla="*/ 53037 h 521982"/>
              <a:gd name="connsiteX17" fmla="*/ 1481137 w 4800599"/>
              <a:gd name="connsiteY17" fmla="*/ 24462 h 521982"/>
              <a:gd name="connsiteX18" fmla="*/ 1576386 w 4800599"/>
              <a:gd name="connsiteY18" fmla="*/ 105424 h 521982"/>
              <a:gd name="connsiteX19" fmla="*/ 1671637 w 4800599"/>
              <a:gd name="connsiteY19" fmla="*/ 362599 h 521982"/>
              <a:gd name="connsiteX20" fmla="*/ 1771649 w 4800599"/>
              <a:gd name="connsiteY20" fmla="*/ 491187 h 521982"/>
              <a:gd name="connsiteX21" fmla="*/ 1876425 w 4800599"/>
              <a:gd name="connsiteY21" fmla="*/ 362599 h 521982"/>
              <a:gd name="connsiteX22" fmla="*/ 1928812 w 4800599"/>
              <a:gd name="connsiteY22" fmla="*/ 162575 h 521982"/>
              <a:gd name="connsiteX23" fmla="*/ 1990724 w 4800599"/>
              <a:gd name="connsiteY23" fmla="*/ 33986 h 521982"/>
              <a:gd name="connsiteX24" fmla="*/ 2105025 w 4800599"/>
              <a:gd name="connsiteY24" fmla="*/ 67323 h 521982"/>
              <a:gd name="connsiteX25" fmla="*/ 2181224 w 4800599"/>
              <a:gd name="connsiteY25" fmla="*/ 338787 h 521982"/>
              <a:gd name="connsiteX26" fmla="*/ 2243137 w 4800599"/>
              <a:gd name="connsiteY26" fmla="*/ 486424 h 521982"/>
              <a:gd name="connsiteX27" fmla="*/ 2366962 w 4800599"/>
              <a:gd name="connsiteY27" fmla="*/ 405461 h 521982"/>
              <a:gd name="connsiteX28" fmla="*/ 2381249 w 4800599"/>
              <a:gd name="connsiteY28" fmla="*/ 191148 h 521982"/>
              <a:gd name="connsiteX29" fmla="*/ 2433637 w 4800599"/>
              <a:gd name="connsiteY29" fmla="*/ 24461 h 521982"/>
              <a:gd name="connsiteX30" fmla="*/ 2557461 w 4800599"/>
              <a:gd name="connsiteY30" fmla="*/ 38749 h 521982"/>
              <a:gd name="connsiteX31" fmla="*/ 2643186 w 4800599"/>
              <a:gd name="connsiteY31" fmla="*/ 326881 h 521982"/>
              <a:gd name="connsiteX32" fmla="*/ 2771774 w 4800599"/>
              <a:gd name="connsiteY32" fmla="*/ 495949 h 521982"/>
              <a:gd name="connsiteX33" fmla="*/ 2852737 w 4800599"/>
              <a:gd name="connsiteY33" fmla="*/ 500712 h 521982"/>
              <a:gd name="connsiteX34" fmla="*/ 2967037 w 4800599"/>
              <a:gd name="connsiteY34" fmla="*/ 295924 h 521982"/>
              <a:gd name="connsiteX35" fmla="*/ 3076575 w 4800599"/>
              <a:gd name="connsiteY35" fmla="*/ 24462 h 521982"/>
              <a:gd name="connsiteX36" fmla="*/ 3257549 w 4800599"/>
              <a:gd name="connsiteY36" fmla="*/ 38749 h 521982"/>
              <a:gd name="connsiteX37" fmla="*/ 3348037 w 4800599"/>
              <a:gd name="connsiteY37" fmla="*/ 253062 h 521982"/>
              <a:gd name="connsiteX38" fmla="*/ 3348037 w 4800599"/>
              <a:gd name="connsiteY38" fmla="*/ 414987 h 521982"/>
              <a:gd name="connsiteX39" fmla="*/ 3400424 w 4800599"/>
              <a:gd name="connsiteY39" fmla="*/ 495949 h 521982"/>
              <a:gd name="connsiteX40" fmla="*/ 3476624 w 4800599"/>
              <a:gd name="connsiteY40" fmla="*/ 491187 h 521982"/>
              <a:gd name="connsiteX41" fmla="*/ 3548062 w 4800599"/>
              <a:gd name="connsiteY41" fmla="*/ 343549 h 521982"/>
              <a:gd name="connsiteX42" fmla="*/ 3667124 w 4800599"/>
              <a:gd name="connsiteY42" fmla="*/ 57799 h 521982"/>
              <a:gd name="connsiteX43" fmla="*/ 3795712 w 4800599"/>
              <a:gd name="connsiteY43" fmla="*/ 48274 h 521982"/>
              <a:gd name="connsiteX44" fmla="*/ 3919537 w 4800599"/>
              <a:gd name="connsiteY44" fmla="*/ 419749 h 521982"/>
              <a:gd name="connsiteX45" fmla="*/ 4024312 w 4800599"/>
              <a:gd name="connsiteY45" fmla="*/ 481662 h 521982"/>
              <a:gd name="connsiteX46" fmla="*/ 4129087 w 4800599"/>
              <a:gd name="connsiteY46" fmla="*/ 419749 h 521982"/>
              <a:gd name="connsiteX47" fmla="*/ 4205287 w 4800599"/>
              <a:gd name="connsiteY47" fmla="*/ 138762 h 521982"/>
              <a:gd name="connsiteX48" fmla="*/ 4238624 w 4800599"/>
              <a:gd name="connsiteY48" fmla="*/ 81611 h 521982"/>
              <a:gd name="connsiteX49" fmla="*/ 4291012 w 4800599"/>
              <a:gd name="connsiteY49" fmla="*/ 29224 h 521982"/>
              <a:gd name="connsiteX50" fmla="*/ 4405312 w 4800599"/>
              <a:gd name="connsiteY50" fmla="*/ 29224 h 521982"/>
              <a:gd name="connsiteX51" fmla="*/ 4486274 w 4800599"/>
              <a:gd name="connsiteY51" fmla="*/ 95899 h 521982"/>
              <a:gd name="connsiteX52" fmla="*/ 4581524 w 4800599"/>
              <a:gd name="connsiteY52" fmla="*/ 419749 h 521982"/>
              <a:gd name="connsiteX53" fmla="*/ 4633912 w 4800599"/>
              <a:gd name="connsiteY53" fmla="*/ 505474 h 521982"/>
              <a:gd name="connsiteX54" fmla="*/ 4733924 w 4800599"/>
              <a:gd name="connsiteY54" fmla="*/ 453087 h 521982"/>
              <a:gd name="connsiteX55" fmla="*/ 4800599 w 4800599"/>
              <a:gd name="connsiteY55" fmla="*/ 286399 h 521982"/>
              <a:gd name="connsiteX0" fmla="*/ 0 w 4800599"/>
              <a:gd name="connsiteY0" fmla="*/ 229249 h 521982"/>
              <a:gd name="connsiteX1" fmla="*/ 61912 w 4800599"/>
              <a:gd name="connsiteY1" fmla="*/ 95899 h 521982"/>
              <a:gd name="connsiteX2" fmla="*/ 166687 w 4800599"/>
              <a:gd name="connsiteY2" fmla="*/ 14937 h 521982"/>
              <a:gd name="connsiteX3" fmla="*/ 233362 w 4800599"/>
              <a:gd name="connsiteY3" fmla="*/ 5412 h 521982"/>
              <a:gd name="connsiteX4" fmla="*/ 300037 w 4800599"/>
              <a:gd name="connsiteY4" fmla="*/ 62562 h 521982"/>
              <a:gd name="connsiteX5" fmla="*/ 333374 w 4800599"/>
              <a:gd name="connsiteY5" fmla="*/ 272112 h 521982"/>
              <a:gd name="connsiteX6" fmla="*/ 428624 w 4800599"/>
              <a:gd name="connsiteY6" fmla="*/ 481662 h 521982"/>
              <a:gd name="connsiteX7" fmla="*/ 561975 w 4800599"/>
              <a:gd name="connsiteY7" fmla="*/ 372124 h 521982"/>
              <a:gd name="connsiteX8" fmla="*/ 681037 w 4800599"/>
              <a:gd name="connsiteY8" fmla="*/ 91136 h 521982"/>
              <a:gd name="connsiteX9" fmla="*/ 842961 w 4800599"/>
              <a:gd name="connsiteY9" fmla="*/ 24462 h 521982"/>
              <a:gd name="connsiteX10" fmla="*/ 947736 w 4800599"/>
              <a:gd name="connsiteY10" fmla="*/ 29224 h 521982"/>
              <a:gd name="connsiteX11" fmla="*/ 1004887 w 4800599"/>
              <a:gd name="connsiteY11" fmla="*/ 205437 h 521982"/>
              <a:gd name="connsiteX12" fmla="*/ 1085849 w 4800599"/>
              <a:gd name="connsiteY12" fmla="*/ 410224 h 521982"/>
              <a:gd name="connsiteX13" fmla="*/ 1190624 w 4800599"/>
              <a:gd name="connsiteY13" fmla="*/ 457849 h 521982"/>
              <a:gd name="connsiteX14" fmla="*/ 1252537 w 4800599"/>
              <a:gd name="connsiteY14" fmla="*/ 386412 h 521982"/>
              <a:gd name="connsiteX15" fmla="*/ 1343024 w 4800599"/>
              <a:gd name="connsiteY15" fmla="*/ 124474 h 521982"/>
              <a:gd name="connsiteX16" fmla="*/ 1390649 w 4800599"/>
              <a:gd name="connsiteY16" fmla="*/ 53037 h 521982"/>
              <a:gd name="connsiteX17" fmla="*/ 1481137 w 4800599"/>
              <a:gd name="connsiteY17" fmla="*/ 24462 h 521982"/>
              <a:gd name="connsiteX18" fmla="*/ 1576386 w 4800599"/>
              <a:gd name="connsiteY18" fmla="*/ 105424 h 521982"/>
              <a:gd name="connsiteX19" fmla="*/ 1671637 w 4800599"/>
              <a:gd name="connsiteY19" fmla="*/ 362599 h 521982"/>
              <a:gd name="connsiteX20" fmla="*/ 1771649 w 4800599"/>
              <a:gd name="connsiteY20" fmla="*/ 491187 h 521982"/>
              <a:gd name="connsiteX21" fmla="*/ 1876425 w 4800599"/>
              <a:gd name="connsiteY21" fmla="*/ 362599 h 521982"/>
              <a:gd name="connsiteX22" fmla="*/ 1928812 w 4800599"/>
              <a:gd name="connsiteY22" fmla="*/ 162575 h 521982"/>
              <a:gd name="connsiteX23" fmla="*/ 1990724 w 4800599"/>
              <a:gd name="connsiteY23" fmla="*/ 33986 h 521982"/>
              <a:gd name="connsiteX24" fmla="*/ 2105025 w 4800599"/>
              <a:gd name="connsiteY24" fmla="*/ 67323 h 521982"/>
              <a:gd name="connsiteX25" fmla="*/ 2181224 w 4800599"/>
              <a:gd name="connsiteY25" fmla="*/ 338787 h 521982"/>
              <a:gd name="connsiteX26" fmla="*/ 2243137 w 4800599"/>
              <a:gd name="connsiteY26" fmla="*/ 486424 h 521982"/>
              <a:gd name="connsiteX27" fmla="*/ 2366962 w 4800599"/>
              <a:gd name="connsiteY27" fmla="*/ 405461 h 521982"/>
              <a:gd name="connsiteX28" fmla="*/ 2381249 w 4800599"/>
              <a:gd name="connsiteY28" fmla="*/ 191148 h 521982"/>
              <a:gd name="connsiteX29" fmla="*/ 2433637 w 4800599"/>
              <a:gd name="connsiteY29" fmla="*/ 24461 h 521982"/>
              <a:gd name="connsiteX30" fmla="*/ 2557461 w 4800599"/>
              <a:gd name="connsiteY30" fmla="*/ 38749 h 521982"/>
              <a:gd name="connsiteX31" fmla="*/ 2643186 w 4800599"/>
              <a:gd name="connsiteY31" fmla="*/ 326881 h 521982"/>
              <a:gd name="connsiteX32" fmla="*/ 2771774 w 4800599"/>
              <a:gd name="connsiteY32" fmla="*/ 495949 h 521982"/>
              <a:gd name="connsiteX33" fmla="*/ 2852737 w 4800599"/>
              <a:gd name="connsiteY33" fmla="*/ 500712 h 521982"/>
              <a:gd name="connsiteX34" fmla="*/ 2967037 w 4800599"/>
              <a:gd name="connsiteY34" fmla="*/ 295924 h 521982"/>
              <a:gd name="connsiteX35" fmla="*/ 3076575 w 4800599"/>
              <a:gd name="connsiteY35" fmla="*/ 24462 h 521982"/>
              <a:gd name="connsiteX36" fmla="*/ 3257549 w 4800599"/>
              <a:gd name="connsiteY36" fmla="*/ 38749 h 521982"/>
              <a:gd name="connsiteX37" fmla="*/ 3348037 w 4800599"/>
              <a:gd name="connsiteY37" fmla="*/ 253062 h 521982"/>
              <a:gd name="connsiteX38" fmla="*/ 3405187 w 4800599"/>
              <a:gd name="connsiteY38" fmla="*/ 410225 h 521982"/>
              <a:gd name="connsiteX39" fmla="*/ 3400424 w 4800599"/>
              <a:gd name="connsiteY39" fmla="*/ 495949 h 521982"/>
              <a:gd name="connsiteX40" fmla="*/ 3476624 w 4800599"/>
              <a:gd name="connsiteY40" fmla="*/ 491187 h 521982"/>
              <a:gd name="connsiteX41" fmla="*/ 3548062 w 4800599"/>
              <a:gd name="connsiteY41" fmla="*/ 343549 h 521982"/>
              <a:gd name="connsiteX42" fmla="*/ 3667124 w 4800599"/>
              <a:gd name="connsiteY42" fmla="*/ 57799 h 521982"/>
              <a:gd name="connsiteX43" fmla="*/ 3795712 w 4800599"/>
              <a:gd name="connsiteY43" fmla="*/ 48274 h 521982"/>
              <a:gd name="connsiteX44" fmla="*/ 3919537 w 4800599"/>
              <a:gd name="connsiteY44" fmla="*/ 419749 h 521982"/>
              <a:gd name="connsiteX45" fmla="*/ 4024312 w 4800599"/>
              <a:gd name="connsiteY45" fmla="*/ 481662 h 521982"/>
              <a:gd name="connsiteX46" fmla="*/ 4129087 w 4800599"/>
              <a:gd name="connsiteY46" fmla="*/ 419749 h 521982"/>
              <a:gd name="connsiteX47" fmla="*/ 4205287 w 4800599"/>
              <a:gd name="connsiteY47" fmla="*/ 138762 h 521982"/>
              <a:gd name="connsiteX48" fmla="*/ 4238624 w 4800599"/>
              <a:gd name="connsiteY48" fmla="*/ 81611 h 521982"/>
              <a:gd name="connsiteX49" fmla="*/ 4291012 w 4800599"/>
              <a:gd name="connsiteY49" fmla="*/ 29224 h 521982"/>
              <a:gd name="connsiteX50" fmla="*/ 4405312 w 4800599"/>
              <a:gd name="connsiteY50" fmla="*/ 29224 h 521982"/>
              <a:gd name="connsiteX51" fmla="*/ 4486274 w 4800599"/>
              <a:gd name="connsiteY51" fmla="*/ 95899 h 521982"/>
              <a:gd name="connsiteX52" fmla="*/ 4581524 w 4800599"/>
              <a:gd name="connsiteY52" fmla="*/ 419749 h 521982"/>
              <a:gd name="connsiteX53" fmla="*/ 4633912 w 4800599"/>
              <a:gd name="connsiteY53" fmla="*/ 505474 h 521982"/>
              <a:gd name="connsiteX54" fmla="*/ 4733924 w 4800599"/>
              <a:gd name="connsiteY54" fmla="*/ 453087 h 521982"/>
              <a:gd name="connsiteX55" fmla="*/ 4800599 w 4800599"/>
              <a:gd name="connsiteY55" fmla="*/ 286399 h 521982"/>
              <a:gd name="connsiteX0" fmla="*/ 0 w 4800599"/>
              <a:gd name="connsiteY0" fmla="*/ 229249 h 521982"/>
              <a:gd name="connsiteX1" fmla="*/ 61912 w 4800599"/>
              <a:gd name="connsiteY1" fmla="*/ 95899 h 521982"/>
              <a:gd name="connsiteX2" fmla="*/ 166687 w 4800599"/>
              <a:gd name="connsiteY2" fmla="*/ 14937 h 521982"/>
              <a:gd name="connsiteX3" fmla="*/ 233362 w 4800599"/>
              <a:gd name="connsiteY3" fmla="*/ 5412 h 521982"/>
              <a:gd name="connsiteX4" fmla="*/ 300037 w 4800599"/>
              <a:gd name="connsiteY4" fmla="*/ 62562 h 521982"/>
              <a:gd name="connsiteX5" fmla="*/ 333374 w 4800599"/>
              <a:gd name="connsiteY5" fmla="*/ 272112 h 521982"/>
              <a:gd name="connsiteX6" fmla="*/ 428624 w 4800599"/>
              <a:gd name="connsiteY6" fmla="*/ 481662 h 521982"/>
              <a:gd name="connsiteX7" fmla="*/ 561975 w 4800599"/>
              <a:gd name="connsiteY7" fmla="*/ 372124 h 521982"/>
              <a:gd name="connsiteX8" fmla="*/ 681037 w 4800599"/>
              <a:gd name="connsiteY8" fmla="*/ 91136 h 521982"/>
              <a:gd name="connsiteX9" fmla="*/ 842961 w 4800599"/>
              <a:gd name="connsiteY9" fmla="*/ 24462 h 521982"/>
              <a:gd name="connsiteX10" fmla="*/ 947736 w 4800599"/>
              <a:gd name="connsiteY10" fmla="*/ 29224 h 521982"/>
              <a:gd name="connsiteX11" fmla="*/ 1004887 w 4800599"/>
              <a:gd name="connsiteY11" fmla="*/ 205437 h 521982"/>
              <a:gd name="connsiteX12" fmla="*/ 1085849 w 4800599"/>
              <a:gd name="connsiteY12" fmla="*/ 410224 h 521982"/>
              <a:gd name="connsiteX13" fmla="*/ 1190624 w 4800599"/>
              <a:gd name="connsiteY13" fmla="*/ 457849 h 521982"/>
              <a:gd name="connsiteX14" fmla="*/ 1252537 w 4800599"/>
              <a:gd name="connsiteY14" fmla="*/ 386412 h 521982"/>
              <a:gd name="connsiteX15" fmla="*/ 1343024 w 4800599"/>
              <a:gd name="connsiteY15" fmla="*/ 124474 h 521982"/>
              <a:gd name="connsiteX16" fmla="*/ 1390649 w 4800599"/>
              <a:gd name="connsiteY16" fmla="*/ 53037 h 521982"/>
              <a:gd name="connsiteX17" fmla="*/ 1481137 w 4800599"/>
              <a:gd name="connsiteY17" fmla="*/ 24462 h 521982"/>
              <a:gd name="connsiteX18" fmla="*/ 1576386 w 4800599"/>
              <a:gd name="connsiteY18" fmla="*/ 105424 h 521982"/>
              <a:gd name="connsiteX19" fmla="*/ 1671637 w 4800599"/>
              <a:gd name="connsiteY19" fmla="*/ 362599 h 521982"/>
              <a:gd name="connsiteX20" fmla="*/ 1771649 w 4800599"/>
              <a:gd name="connsiteY20" fmla="*/ 491187 h 521982"/>
              <a:gd name="connsiteX21" fmla="*/ 1876425 w 4800599"/>
              <a:gd name="connsiteY21" fmla="*/ 362599 h 521982"/>
              <a:gd name="connsiteX22" fmla="*/ 1928812 w 4800599"/>
              <a:gd name="connsiteY22" fmla="*/ 162575 h 521982"/>
              <a:gd name="connsiteX23" fmla="*/ 1990724 w 4800599"/>
              <a:gd name="connsiteY23" fmla="*/ 33986 h 521982"/>
              <a:gd name="connsiteX24" fmla="*/ 2105025 w 4800599"/>
              <a:gd name="connsiteY24" fmla="*/ 67323 h 521982"/>
              <a:gd name="connsiteX25" fmla="*/ 2181224 w 4800599"/>
              <a:gd name="connsiteY25" fmla="*/ 338787 h 521982"/>
              <a:gd name="connsiteX26" fmla="*/ 2243137 w 4800599"/>
              <a:gd name="connsiteY26" fmla="*/ 486424 h 521982"/>
              <a:gd name="connsiteX27" fmla="*/ 2366962 w 4800599"/>
              <a:gd name="connsiteY27" fmla="*/ 405461 h 521982"/>
              <a:gd name="connsiteX28" fmla="*/ 2381249 w 4800599"/>
              <a:gd name="connsiteY28" fmla="*/ 191148 h 521982"/>
              <a:gd name="connsiteX29" fmla="*/ 2433637 w 4800599"/>
              <a:gd name="connsiteY29" fmla="*/ 24461 h 521982"/>
              <a:gd name="connsiteX30" fmla="*/ 2557461 w 4800599"/>
              <a:gd name="connsiteY30" fmla="*/ 38749 h 521982"/>
              <a:gd name="connsiteX31" fmla="*/ 2643186 w 4800599"/>
              <a:gd name="connsiteY31" fmla="*/ 326881 h 521982"/>
              <a:gd name="connsiteX32" fmla="*/ 2771774 w 4800599"/>
              <a:gd name="connsiteY32" fmla="*/ 495949 h 521982"/>
              <a:gd name="connsiteX33" fmla="*/ 2852737 w 4800599"/>
              <a:gd name="connsiteY33" fmla="*/ 500712 h 521982"/>
              <a:gd name="connsiteX34" fmla="*/ 2967037 w 4800599"/>
              <a:gd name="connsiteY34" fmla="*/ 295924 h 521982"/>
              <a:gd name="connsiteX35" fmla="*/ 3076575 w 4800599"/>
              <a:gd name="connsiteY35" fmla="*/ 24462 h 521982"/>
              <a:gd name="connsiteX36" fmla="*/ 3257549 w 4800599"/>
              <a:gd name="connsiteY36" fmla="*/ 38749 h 521982"/>
              <a:gd name="connsiteX37" fmla="*/ 3348037 w 4800599"/>
              <a:gd name="connsiteY37" fmla="*/ 253062 h 521982"/>
              <a:gd name="connsiteX38" fmla="*/ 3405187 w 4800599"/>
              <a:gd name="connsiteY38" fmla="*/ 410225 h 521982"/>
              <a:gd name="connsiteX39" fmla="*/ 3452811 w 4800599"/>
              <a:gd name="connsiteY39" fmla="*/ 500711 h 521982"/>
              <a:gd name="connsiteX40" fmla="*/ 3476624 w 4800599"/>
              <a:gd name="connsiteY40" fmla="*/ 491187 h 521982"/>
              <a:gd name="connsiteX41" fmla="*/ 3548062 w 4800599"/>
              <a:gd name="connsiteY41" fmla="*/ 343549 h 521982"/>
              <a:gd name="connsiteX42" fmla="*/ 3667124 w 4800599"/>
              <a:gd name="connsiteY42" fmla="*/ 57799 h 521982"/>
              <a:gd name="connsiteX43" fmla="*/ 3795712 w 4800599"/>
              <a:gd name="connsiteY43" fmla="*/ 48274 h 521982"/>
              <a:gd name="connsiteX44" fmla="*/ 3919537 w 4800599"/>
              <a:gd name="connsiteY44" fmla="*/ 419749 h 521982"/>
              <a:gd name="connsiteX45" fmla="*/ 4024312 w 4800599"/>
              <a:gd name="connsiteY45" fmla="*/ 481662 h 521982"/>
              <a:gd name="connsiteX46" fmla="*/ 4129087 w 4800599"/>
              <a:gd name="connsiteY46" fmla="*/ 419749 h 521982"/>
              <a:gd name="connsiteX47" fmla="*/ 4205287 w 4800599"/>
              <a:gd name="connsiteY47" fmla="*/ 138762 h 521982"/>
              <a:gd name="connsiteX48" fmla="*/ 4238624 w 4800599"/>
              <a:gd name="connsiteY48" fmla="*/ 81611 h 521982"/>
              <a:gd name="connsiteX49" fmla="*/ 4291012 w 4800599"/>
              <a:gd name="connsiteY49" fmla="*/ 29224 h 521982"/>
              <a:gd name="connsiteX50" fmla="*/ 4405312 w 4800599"/>
              <a:gd name="connsiteY50" fmla="*/ 29224 h 521982"/>
              <a:gd name="connsiteX51" fmla="*/ 4486274 w 4800599"/>
              <a:gd name="connsiteY51" fmla="*/ 95899 h 521982"/>
              <a:gd name="connsiteX52" fmla="*/ 4581524 w 4800599"/>
              <a:gd name="connsiteY52" fmla="*/ 419749 h 521982"/>
              <a:gd name="connsiteX53" fmla="*/ 4633912 w 4800599"/>
              <a:gd name="connsiteY53" fmla="*/ 505474 h 521982"/>
              <a:gd name="connsiteX54" fmla="*/ 4733924 w 4800599"/>
              <a:gd name="connsiteY54" fmla="*/ 453087 h 521982"/>
              <a:gd name="connsiteX55" fmla="*/ 4800599 w 4800599"/>
              <a:gd name="connsiteY55" fmla="*/ 286399 h 521982"/>
              <a:gd name="connsiteX0" fmla="*/ 0 w 4800599"/>
              <a:gd name="connsiteY0" fmla="*/ 229249 h 521982"/>
              <a:gd name="connsiteX1" fmla="*/ 61912 w 4800599"/>
              <a:gd name="connsiteY1" fmla="*/ 95899 h 521982"/>
              <a:gd name="connsiteX2" fmla="*/ 166687 w 4800599"/>
              <a:gd name="connsiteY2" fmla="*/ 14937 h 521982"/>
              <a:gd name="connsiteX3" fmla="*/ 233362 w 4800599"/>
              <a:gd name="connsiteY3" fmla="*/ 5412 h 521982"/>
              <a:gd name="connsiteX4" fmla="*/ 300037 w 4800599"/>
              <a:gd name="connsiteY4" fmla="*/ 62562 h 521982"/>
              <a:gd name="connsiteX5" fmla="*/ 333374 w 4800599"/>
              <a:gd name="connsiteY5" fmla="*/ 272112 h 521982"/>
              <a:gd name="connsiteX6" fmla="*/ 428624 w 4800599"/>
              <a:gd name="connsiteY6" fmla="*/ 481662 h 521982"/>
              <a:gd name="connsiteX7" fmla="*/ 561975 w 4800599"/>
              <a:gd name="connsiteY7" fmla="*/ 372124 h 521982"/>
              <a:gd name="connsiteX8" fmla="*/ 681037 w 4800599"/>
              <a:gd name="connsiteY8" fmla="*/ 91136 h 521982"/>
              <a:gd name="connsiteX9" fmla="*/ 842961 w 4800599"/>
              <a:gd name="connsiteY9" fmla="*/ 24462 h 521982"/>
              <a:gd name="connsiteX10" fmla="*/ 947736 w 4800599"/>
              <a:gd name="connsiteY10" fmla="*/ 29224 h 521982"/>
              <a:gd name="connsiteX11" fmla="*/ 1004887 w 4800599"/>
              <a:gd name="connsiteY11" fmla="*/ 205437 h 521982"/>
              <a:gd name="connsiteX12" fmla="*/ 1085849 w 4800599"/>
              <a:gd name="connsiteY12" fmla="*/ 410224 h 521982"/>
              <a:gd name="connsiteX13" fmla="*/ 1190624 w 4800599"/>
              <a:gd name="connsiteY13" fmla="*/ 457849 h 521982"/>
              <a:gd name="connsiteX14" fmla="*/ 1252537 w 4800599"/>
              <a:gd name="connsiteY14" fmla="*/ 386412 h 521982"/>
              <a:gd name="connsiteX15" fmla="*/ 1343024 w 4800599"/>
              <a:gd name="connsiteY15" fmla="*/ 124474 h 521982"/>
              <a:gd name="connsiteX16" fmla="*/ 1390649 w 4800599"/>
              <a:gd name="connsiteY16" fmla="*/ 53037 h 521982"/>
              <a:gd name="connsiteX17" fmla="*/ 1481137 w 4800599"/>
              <a:gd name="connsiteY17" fmla="*/ 24462 h 521982"/>
              <a:gd name="connsiteX18" fmla="*/ 1576386 w 4800599"/>
              <a:gd name="connsiteY18" fmla="*/ 105424 h 521982"/>
              <a:gd name="connsiteX19" fmla="*/ 1671637 w 4800599"/>
              <a:gd name="connsiteY19" fmla="*/ 362599 h 521982"/>
              <a:gd name="connsiteX20" fmla="*/ 1771649 w 4800599"/>
              <a:gd name="connsiteY20" fmla="*/ 491187 h 521982"/>
              <a:gd name="connsiteX21" fmla="*/ 1876425 w 4800599"/>
              <a:gd name="connsiteY21" fmla="*/ 362599 h 521982"/>
              <a:gd name="connsiteX22" fmla="*/ 1928812 w 4800599"/>
              <a:gd name="connsiteY22" fmla="*/ 162575 h 521982"/>
              <a:gd name="connsiteX23" fmla="*/ 1990724 w 4800599"/>
              <a:gd name="connsiteY23" fmla="*/ 33986 h 521982"/>
              <a:gd name="connsiteX24" fmla="*/ 2105025 w 4800599"/>
              <a:gd name="connsiteY24" fmla="*/ 67323 h 521982"/>
              <a:gd name="connsiteX25" fmla="*/ 2181224 w 4800599"/>
              <a:gd name="connsiteY25" fmla="*/ 338787 h 521982"/>
              <a:gd name="connsiteX26" fmla="*/ 2243137 w 4800599"/>
              <a:gd name="connsiteY26" fmla="*/ 486424 h 521982"/>
              <a:gd name="connsiteX27" fmla="*/ 2366962 w 4800599"/>
              <a:gd name="connsiteY27" fmla="*/ 405461 h 521982"/>
              <a:gd name="connsiteX28" fmla="*/ 2381249 w 4800599"/>
              <a:gd name="connsiteY28" fmla="*/ 191148 h 521982"/>
              <a:gd name="connsiteX29" fmla="*/ 2433637 w 4800599"/>
              <a:gd name="connsiteY29" fmla="*/ 24461 h 521982"/>
              <a:gd name="connsiteX30" fmla="*/ 2557461 w 4800599"/>
              <a:gd name="connsiteY30" fmla="*/ 38749 h 521982"/>
              <a:gd name="connsiteX31" fmla="*/ 2643186 w 4800599"/>
              <a:gd name="connsiteY31" fmla="*/ 326881 h 521982"/>
              <a:gd name="connsiteX32" fmla="*/ 2771774 w 4800599"/>
              <a:gd name="connsiteY32" fmla="*/ 495949 h 521982"/>
              <a:gd name="connsiteX33" fmla="*/ 2852737 w 4800599"/>
              <a:gd name="connsiteY33" fmla="*/ 500712 h 521982"/>
              <a:gd name="connsiteX34" fmla="*/ 2967037 w 4800599"/>
              <a:gd name="connsiteY34" fmla="*/ 295924 h 521982"/>
              <a:gd name="connsiteX35" fmla="*/ 3076575 w 4800599"/>
              <a:gd name="connsiteY35" fmla="*/ 24462 h 521982"/>
              <a:gd name="connsiteX36" fmla="*/ 3257549 w 4800599"/>
              <a:gd name="connsiteY36" fmla="*/ 38749 h 521982"/>
              <a:gd name="connsiteX37" fmla="*/ 3348037 w 4800599"/>
              <a:gd name="connsiteY37" fmla="*/ 253062 h 521982"/>
              <a:gd name="connsiteX38" fmla="*/ 3405187 w 4800599"/>
              <a:gd name="connsiteY38" fmla="*/ 410225 h 521982"/>
              <a:gd name="connsiteX39" fmla="*/ 3452811 w 4800599"/>
              <a:gd name="connsiteY39" fmla="*/ 500711 h 521982"/>
              <a:gd name="connsiteX40" fmla="*/ 3519487 w 4800599"/>
              <a:gd name="connsiteY40" fmla="*/ 500712 h 521982"/>
              <a:gd name="connsiteX41" fmla="*/ 3548062 w 4800599"/>
              <a:gd name="connsiteY41" fmla="*/ 343549 h 521982"/>
              <a:gd name="connsiteX42" fmla="*/ 3667124 w 4800599"/>
              <a:gd name="connsiteY42" fmla="*/ 57799 h 521982"/>
              <a:gd name="connsiteX43" fmla="*/ 3795712 w 4800599"/>
              <a:gd name="connsiteY43" fmla="*/ 48274 h 521982"/>
              <a:gd name="connsiteX44" fmla="*/ 3919537 w 4800599"/>
              <a:gd name="connsiteY44" fmla="*/ 419749 h 521982"/>
              <a:gd name="connsiteX45" fmla="*/ 4024312 w 4800599"/>
              <a:gd name="connsiteY45" fmla="*/ 481662 h 521982"/>
              <a:gd name="connsiteX46" fmla="*/ 4129087 w 4800599"/>
              <a:gd name="connsiteY46" fmla="*/ 419749 h 521982"/>
              <a:gd name="connsiteX47" fmla="*/ 4205287 w 4800599"/>
              <a:gd name="connsiteY47" fmla="*/ 138762 h 521982"/>
              <a:gd name="connsiteX48" fmla="*/ 4238624 w 4800599"/>
              <a:gd name="connsiteY48" fmla="*/ 81611 h 521982"/>
              <a:gd name="connsiteX49" fmla="*/ 4291012 w 4800599"/>
              <a:gd name="connsiteY49" fmla="*/ 29224 h 521982"/>
              <a:gd name="connsiteX50" fmla="*/ 4405312 w 4800599"/>
              <a:gd name="connsiteY50" fmla="*/ 29224 h 521982"/>
              <a:gd name="connsiteX51" fmla="*/ 4486274 w 4800599"/>
              <a:gd name="connsiteY51" fmla="*/ 95899 h 521982"/>
              <a:gd name="connsiteX52" fmla="*/ 4581524 w 4800599"/>
              <a:gd name="connsiteY52" fmla="*/ 419749 h 521982"/>
              <a:gd name="connsiteX53" fmla="*/ 4633912 w 4800599"/>
              <a:gd name="connsiteY53" fmla="*/ 505474 h 521982"/>
              <a:gd name="connsiteX54" fmla="*/ 4733924 w 4800599"/>
              <a:gd name="connsiteY54" fmla="*/ 453087 h 521982"/>
              <a:gd name="connsiteX55" fmla="*/ 4800599 w 4800599"/>
              <a:gd name="connsiteY55" fmla="*/ 286399 h 521982"/>
              <a:gd name="connsiteX0" fmla="*/ 0 w 4800599"/>
              <a:gd name="connsiteY0" fmla="*/ 229249 h 521982"/>
              <a:gd name="connsiteX1" fmla="*/ 61912 w 4800599"/>
              <a:gd name="connsiteY1" fmla="*/ 95899 h 521982"/>
              <a:gd name="connsiteX2" fmla="*/ 166687 w 4800599"/>
              <a:gd name="connsiteY2" fmla="*/ 14937 h 521982"/>
              <a:gd name="connsiteX3" fmla="*/ 233362 w 4800599"/>
              <a:gd name="connsiteY3" fmla="*/ 5412 h 521982"/>
              <a:gd name="connsiteX4" fmla="*/ 300037 w 4800599"/>
              <a:gd name="connsiteY4" fmla="*/ 62562 h 521982"/>
              <a:gd name="connsiteX5" fmla="*/ 333374 w 4800599"/>
              <a:gd name="connsiteY5" fmla="*/ 272112 h 521982"/>
              <a:gd name="connsiteX6" fmla="*/ 428624 w 4800599"/>
              <a:gd name="connsiteY6" fmla="*/ 481662 h 521982"/>
              <a:gd name="connsiteX7" fmla="*/ 561975 w 4800599"/>
              <a:gd name="connsiteY7" fmla="*/ 372124 h 521982"/>
              <a:gd name="connsiteX8" fmla="*/ 681037 w 4800599"/>
              <a:gd name="connsiteY8" fmla="*/ 91136 h 521982"/>
              <a:gd name="connsiteX9" fmla="*/ 842961 w 4800599"/>
              <a:gd name="connsiteY9" fmla="*/ 24462 h 521982"/>
              <a:gd name="connsiteX10" fmla="*/ 947736 w 4800599"/>
              <a:gd name="connsiteY10" fmla="*/ 29224 h 521982"/>
              <a:gd name="connsiteX11" fmla="*/ 1004887 w 4800599"/>
              <a:gd name="connsiteY11" fmla="*/ 205437 h 521982"/>
              <a:gd name="connsiteX12" fmla="*/ 1085849 w 4800599"/>
              <a:gd name="connsiteY12" fmla="*/ 410224 h 521982"/>
              <a:gd name="connsiteX13" fmla="*/ 1190624 w 4800599"/>
              <a:gd name="connsiteY13" fmla="*/ 457849 h 521982"/>
              <a:gd name="connsiteX14" fmla="*/ 1252537 w 4800599"/>
              <a:gd name="connsiteY14" fmla="*/ 386412 h 521982"/>
              <a:gd name="connsiteX15" fmla="*/ 1343024 w 4800599"/>
              <a:gd name="connsiteY15" fmla="*/ 124474 h 521982"/>
              <a:gd name="connsiteX16" fmla="*/ 1390649 w 4800599"/>
              <a:gd name="connsiteY16" fmla="*/ 53037 h 521982"/>
              <a:gd name="connsiteX17" fmla="*/ 1481137 w 4800599"/>
              <a:gd name="connsiteY17" fmla="*/ 24462 h 521982"/>
              <a:gd name="connsiteX18" fmla="*/ 1576386 w 4800599"/>
              <a:gd name="connsiteY18" fmla="*/ 105424 h 521982"/>
              <a:gd name="connsiteX19" fmla="*/ 1671637 w 4800599"/>
              <a:gd name="connsiteY19" fmla="*/ 362599 h 521982"/>
              <a:gd name="connsiteX20" fmla="*/ 1771649 w 4800599"/>
              <a:gd name="connsiteY20" fmla="*/ 491187 h 521982"/>
              <a:gd name="connsiteX21" fmla="*/ 1876425 w 4800599"/>
              <a:gd name="connsiteY21" fmla="*/ 362599 h 521982"/>
              <a:gd name="connsiteX22" fmla="*/ 1928812 w 4800599"/>
              <a:gd name="connsiteY22" fmla="*/ 162575 h 521982"/>
              <a:gd name="connsiteX23" fmla="*/ 1990724 w 4800599"/>
              <a:gd name="connsiteY23" fmla="*/ 33986 h 521982"/>
              <a:gd name="connsiteX24" fmla="*/ 2105025 w 4800599"/>
              <a:gd name="connsiteY24" fmla="*/ 67323 h 521982"/>
              <a:gd name="connsiteX25" fmla="*/ 2181224 w 4800599"/>
              <a:gd name="connsiteY25" fmla="*/ 338787 h 521982"/>
              <a:gd name="connsiteX26" fmla="*/ 2243137 w 4800599"/>
              <a:gd name="connsiteY26" fmla="*/ 486424 h 521982"/>
              <a:gd name="connsiteX27" fmla="*/ 2366962 w 4800599"/>
              <a:gd name="connsiteY27" fmla="*/ 405461 h 521982"/>
              <a:gd name="connsiteX28" fmla="*/ 2381249 w 4800599"/>
              <a:gd name="connsiteY28" fmla="*/ 191148 h 521982"/>
              <a:gd name="connsiteX29" fmla="*/ 2433637 w 4800599"/>
              <a:gd name="connsiteY29" fmla="*/ 24461 h 521982"/>
              <a:gd name="connsiteX30" fmla="*/ 2557461 w 4800599"/>
              <a:gd name="connsiteY30" fmla="*/ 38749 h 521982"/>
              <a:gd name="connsiteX31" fmla="*/ 2643186 w 4800599"/>
              <a:gd name="connsiteY31" fmla="*/ 326881 h 521982"/>
              <a:gd name="connsiteX32" fmla="*/ 2771774 w 4800599"/>
              <a:gd name="connsiteY32" fmla="*/ 495949 h 521982"/>
              <a:gd name="connsiteX33" fmla="*/ 2852737 w 4800599"/>
              <a:gd name="connsiteY33" fmla="*/ 500712 h 521982"/>
              <a:gd name="connsiteX34" fmla="*/ 2967037 w 4800599"/>
              <a:gd name="connsiteY34" fmla="*/ 295924 h 521982"/>
              <a:gd name="connsiteX35" fmla="*/ 3076575 w 4800599"/>
              <a:gd name="connsiteY35" fmla="*/ 24462 h 521982"/>
              <a:gd name="connsiteX36" fmla="*/ 3257549 w 4800599"/>
              <a:gd name="connsiteY36" fmla="*/ 38749 h 521982"/>
              <a:gd name="connsiteX37" fmla="*/ 3348037 w 4800599"/>
              <a:gd name="connsiteY37" fmla="*/ 253062 h 521982"/>
              <a:gd name="connsiteX38" fmla="*/ 3405187 w 4800599"/>
              <a:gd name="connsiteY38" fmla="*/ 410225 h 521982"/>
              <a:gd name="connsiteX39" fmla="*/ 3452811 w 4800599"/>
              <a:gd name="connsiteY39" fmla="*/ 500711 h 521982"/>
              <a:gd name="connsiteX40" fmla="*/ 3519487 w 4800599"/>
              <a:gd name="connsiteY40" fmla="*/ 500712 h 521982"/>
              <a:gd name="connsiteX41" fmla="*/ 3619499 w 4800599"/>
              <a:gd name="connsiteY41" fmla="*/ 343549 h 521982"/>
              <a:gd name="connsiteX42" fmla="*/ 3667124 w 4800599"/>
              <a:gd name="connsiteY42" fmla="*/ 57799 h 521982"/>
              <a:gd name="connsiteX43" fmla="*/ 3795712 w 4800599"/>
              <a:gd name="connsiteY43" fmla="*/ 48274 h 521982"/>
              <a:gd name="connsiteX44" fmla="*/ 3919537 w 4800599"/>
              <a:gd name="connsiteY44" fmla="*/ 419749 h 521982"/>
              <a:gd name="connsiteX45" fmla="*/ 4024312 w 4800599"/>
              <a:gd name="connsiteY45" fmla="*/ 481662 h 521982"/>
              <a:gd name="connsiteX46" fmla="*/ 4129087 w 4800599"/>
              <a:gd name="connsiteY46" fmla="*/ 419749 h 521982"/>
              <a:gd name="connsiteX47" fmla="*/ 4205287 w 4800599"/>
              <a:gd name="connsiteY47" fmla="*/ 138762 h 521982"/>
              <a:gd name="connsiteX48" fmla="*/ 4238624 w 4800599"/>
              <a:gd name="connsiteY48" fmla="*/ 81611 h 521982"/>
              <a:gd name="connsiteX49" fmla="*/ 4291012 w 4800599"/>
              <a:gd name="connsiteY49" fmla="*/ 29224 h 521982"/>
              <a:gd name="connsiteX50" fmla="*/ 4405312 w 4800599"/>
              <a:gd name="connsiteY50" fmla="*/ 29224 h 521982"/>
              <a:gd name="connsiteX51" fmla="*/ 4486274 w 4800599"/>
              <a:gd name="connsiteY51" fmla="*/ 95899 h 521982"/>
              <a:gd name="connsiteX52" fmla="*/ 4581524 w 4800599"/>
              <a:gd name="connsiteY52" fmla="*/ 419749 h 521982"/>
              <a:gd name="connsiteX53" fmla="*/ 4633912 w 4800599"/>
              <a:gd name="connsiteY53" fmla="*/ 505474 h 521982"/>
              <a:gd name="connsiteX54" fmla="*/ 4733924 w 4800599"/>
              <a:gd name="connsiteY54" fmla="*/ 453087 h 521982"/>
              <a:gd name="connsiteX55" fmla="*/ 4800599 w 4800599"/>
              <a:gd name="connsiteY55" fmla="*/ 286399 h 521982"/>
              <a:gd name="connsiteX0" fmla="*/ 0 w 4848224"/>
              <a:gd name="connsiteY0" fmla="*/ 229249 h 521982"/>
              <a:gd name="connsiteX1" fmla="*/ 61912 w 4848224"/>
              <a:gd name="connsiteY1" fmla="*/ 95899 h 521982"/>
              <a:gd name="connsiteX2" fmla="*/ 166687 w 4848224"/>
              <a:gd name="connsiteY2" fmla="*/ 14937 h 521982"/>
              <a:gd name="connsiteX3" fmla="*/ 233362 w 4848224"/>
              <a:gd name="connsiteY3" fmla="*/ 5412 h 521982"/>
              <a:gd name="connsiteX4" fmla="*/ 300037 w 4848224"/>
              <a:gd name="connsiteY4" fmla="*/ 62562 h 521982"/>
              <a:gd name="connsiteX5" fmla="*/ 333374 w 4848224"/>
              <a:gd name="connsiteY5" fmla="*/ 272112 h 521982"/>
              <a:gd name="connsiteX6" fmla="*/ 428624 w 4848224"/>
              <a:gd name="connsiteY6" fmla="*/ 481662 h 521982"/>
              <a:gd name="connsiteX7" fmla="*/ 561975 w 4848224"/>
              <a:gd name="connsiteY7" fmla="*/ 372124 h 521982"/>
              <a:gd name="connsiteX8" fmla="*/ 681037 w 4848224"/>
              <a:gd name="connsiteY8" fmla="*/ 91136 h 521982"/>
              <a:gd name="connsiteX9" fmla="*/ 842961 w 4848224"/>
              <a:gd name="connsiteY9" fmla="*/ 24462 h 521982"/>
              <a:gd name="connsiteX10" fmla="*/ 947736 w 4848224"/>
              <a:gd name="connsiteY10" fmla="*/ 29224 h 521982"/>
              <a:gd name="connsiteX11" fmla="*/ 1004887 w 4848224"/>
              <a:gd name="connsiteY11" fmla="*/ 205437 h 521982"/>
              <a:gd name="connsiteX12" fmla="*/ 1085849 w 4848224"/>
              <a:gd name="connsiteY12" fmla="*/ 410224 h 521982"/>
              <a:gd name="connsiteX13" fmla="*/ 1190624 w 4848224"/>
              <a:gd name="connsiteY13" fmla="*/ 457849 h 521982"/>
              <a:gd name="connsiteX14" fmla="*/ 1252537 w 4848224"/>
              <a:gd name="connsiteY14" fmla="*/ 386412 h 521982"/>
              <a:gd name="connsiteX15" fmla="*/ 1343024 w 4848224"/>
              <a:gd name="connsiteY15" fmla="*/ 124474 h 521982"/>
              <a:gd name="connsiteX16" fmla="*/ 1390649 w 4848224"/>
              <a:gd name="connsiteY16" fmla="*/ 53037 h 521982"/>
              <a:gd name="connsiteX17" fmla="*/ 1481137 w 4848224"/>
              <a:gd name="connsiteY17" fmla="*/ 24462 h 521982"/>
              <a:gd name="connsiteX18" fmla="*/ 1576386 w 4848224"/>
              <a:gd name="connsiteY18" fmla="*/ 105424 h 521982"/>
              <a:gd name="connsiteX19" fmla="*/ 1671637 w 4848224"/>
              <a:gd name="connsiteY19" fmla="*/ 362599 h 521982"/>
              <a:gd name="connsiteX20" fmla="*/ 1771649 w 4848224"/>
              <a:gd name="connsiteY20" fmla="*/ 491187 h 521982"/>
              <a:gd name="connsiteX21" fmla="*/ 1876425 w 4848224"/>
              <a:gd name="connsiteY21" fmla="*/ 362599 h 521982"/>
              <a:gd name="connsiteX22" fmla="*/ 1928812 w 4848224"/>
              <a:gd name="connsiteY22" fmla="*/ 162575 h 521982"/>
              <a:gd name="connsiteX23" fmla="*/ 1990724 w 4848224"/>
              <a:gd name="connsiteY23" fmla="*/ 33986 h 521982"/>
              <a:gd name="connsiteX24" fmla="*/ 2105025 w 4848224"/>
              <a:gd name="connsiteY24" fmla="*/ 67323 h 521982"/>
              <a:gd name="connsiteX25" fmla="*/ 2181224 w 4848224"/>
              <a:gd name="connsiteY25" fmla="*/ 338787 h 521982"/>
              <a:gd name="connsiteX26" fmla="*/ 2243137 w 4848224"/>
              <a:gd name="connsiteY26" fmla="*/ 486424 h 521982"/>
              <a:gd name="connsiteX27" fmla="*/ 2366962 w 4848224"/>
              <a:gd name="connsiteY27" fmla="*/ 405461 h 521982"/>
              <a:gd name="connsiteX28" fmla="*/ 2381249 w 4848224"/>
              <a:gd name="connsiteY28" fmla="*/ 191148 h 521982"/>
              <a:gd name="connsiteX29" fmla="*/ 2433637 w 4848224"/>
              <a:gd name="connsiteY29" fmla="*/ 24461 h 521982"/>
              <a:gd name="connsiteX30" fmla="*/ 2557461 w 4848224"/>
              <a:gd name="connsiteY30" fmla="*/ 38749 h 521982"/>
              <a:gd name="connsiteX31" fmla="*/ 2643186 w 4848224"/>
              <a:gd name="connsiteY31" fmla="*/ 326881 h 521982"/>
              <a:gd name="connsiteX32" fmla="*/ 2771774 w 4848224"/>
              <a:gd name="connsiteY32" fmla="*/ 495949 h 521982"/>
              <a:gd name="connsiteX33" fmla="*/ 2852737 w 4848224"/>
              <a:gd name="connsiteY33" fmla="*/ 500712 h 521982"/>
              <a:gd name="connsiteX34" fmla="*/ 2967037 w 4848224"/>
              <a:gd name="connsiteY34" fmla="*/ 295924 h 521982"/>
              <a:gd name="connsiteX35" fmla="*/ 3076575 w 4848224"/>
              <a:gd name="connsiteY35" fmla="*/ 24462 h 521982"/>
              <a:gd name="connsiteX36" fmla="*/ 3257549 w 4848224"/>
              <a:gd name="connsiteY36" fmla="*/ 38749 h 521982"/>
              <a:gd name="connsiteX37" fmla="*/ 3348037 w 4848224"/>
              <a:gd name="connsiteY37" fmla="*/ 253062 h 521982"/>
              <a:gd name="connsiteX38" fmla="*/ 3405187 w 4848224"/>
              <a:gd name="connsiteY38" fmla="*/ 410225 h 521982"/>
              <a:gd name="connsiteX39" fmla="*/ 3452811 w 4848224"/>
              <a:gd name="connsiteY39" fmla="*/ 500711 h 521982"/>
              <a:gd name="connsiteX40" fmla="*/ 3519487 w 4848224"/>
              <a:gd name="connsiteY40" fmla="*/ 500712 h 521982"/>
              <a:gd name="connsiteX41" fmla="*/ 3619499 w 4848224"/>
              <a:gd name="connsiteY41" fmla="*/ 343549 h 521982"/>
              <a:gd name="connsiteX42" fmla="*/ 3667124 w 4848224"/>
              <a:gd name="connsiteY42" fmla="*/ 57799 h 521982"/>
              <a:gd name="connsiteX43" fmla="*/ 3795712 w 4848224"/>
              <a:gd name="connsiteY43" fmla="*/ 48274 h 521982"/>
              <a:gd name="connsiteX44" fmla="*/ 3919537 w 4848224"/>
              <a:gd name="connsiteY44" fmla="*/ 419749 h 521982"/>
              <a:gd name="connsiteX45" fmla="*/ 4024312 w 4848224"/>
              <a:gd name="connsiteY45" fmla="*/ 481662 h 521982"/>
              <a:gd name="connsiteX46" fmla="*/ 4129087 w 4848224"/>
              <a:gd name="connsiteY46" fmla="*/ 419749 h 521982"/>
              <a:gd name="connsiteX47" fmla="*/ 4205287 w 4848224"/>
              <a:gd name="connsiteY47" fmla="*/ 138762 h 521982"/>
              <a:gd name="connsiteX48" fmla="*/ 4238624 w 4848224"/>
              <a:gd name="connsiteY48" fmla="*/ 81611 h 521982"/>
              <a:gd name="connsiteX49" fmla="*/ 4291012 w 4848224"/>
              <a:gd name="connsiteY49" fmla="*/ 29224 h 521982"/>
              <a:gd name="connsiteX50" fmla="*/ 4405312 w 4848224"/>
              <a:gd name="connsiteY50" fmla="*/ 29224 h 521982"/>
              <a:gd name="connsiteX51" fmla="*/ 4486274 w 4848224"/>
              <a:gd name="connsiteY51" fmla="*/ 95899 h 521982"/>
              <a:gd name="connsiteX52" fmla="*/ 4581524 w 4848224"/>
              <a:gd name="connsiteY52" fmla="*/ 419749 h 521982"/>
              <a:gd name="connsiteX53" fmla="*/ 4633912 w 4848224"/>
              <a:gd name="connsiteY53" fmla="*/ 505474 h 521982"/>
              <a:gd name="connsiteX54" fmla="*/ 4733924 w 4848224"/>
              <a:gd name="connsiteY54" fmla="*/ 453087 h 521982"/>
              <a:gd name="connsiteX55" fmla="*/ 4848224 w 4848224"/>
              <a:gd name="connsiteY55" fmla="*/ 267349 h 521982"/>
              <a:gd name="connsiteX0" fmla="*/ 0 w 4848224"/>
              <a:gd name="connsiteY0" fmla="*/ 229249 h 521982"/>
              <a:gd name="connsiteX1" fmla="*/ 61912 w 4848224"/>
              <a:gd name="connsiteY1" fmla="*/ 95899 h 521982"/>
              <a:gd name="connsiteX2" fmla="*/ 166687 w 4848224"/>
              <a:gd name="connsiteY2" fmla="*/ 14937 h 521982"/>
              <a:gd name="connsiteX3" fmla="*/ 233362 w 4848224"/>
              <a:gd name="connsiteY3" fmla="*/ 5412 h 521982"/>
              <a:gd name="connsiteX4" fmla="*/ 300037 w 4848224"/>
              <a:gd name="connsiteY4" fmla="*/ 62562 h 521982"/>
              <a:gd name="connsiteX5" fmla="*/ 333374 w 4848224"/>
              <a:gd name="connsiteY5" fmla="*/ 272112 h 521982"/>
              <a:gd name="connsiteX6" fmla="*/ 428624 w 4848224"/>
              <a:gd name="connsiteY6" fmla="*/ 481662 h 521982"/>
              <a:gd name="connsiteX7" fmla="*/ 561975 w 4848224"/>
              <a:gd name="connsiteY7" fmla="*/ 372124 h 521982"/>
              <a:gd name="connsiteX8" fmla="*/ 681037 w 4848224"/>
              <a:gd name="connsiteY8" fmla="*/ 91136 h 521982"/>
              <a:gd name="connsiteX9" fmla="*/ 842961 w 4848224"/>
              <a:gd name="connsiteY9" fmla="*/ 24462 h 521982"/>
              <a:gd name="connsiteX10" fmla="*/ 947736 w 4848224"/>
              <a:gd name="connsiteY10" fmla="*/ 29224 h 521982"/>
              <a:gd name="connsiteX11" fmla="*/ 1004887 w 4848224"/>
              <a:gd name="connsiteY11" fmla="*/ 205437 h 521982"/>
              <a:gd name="connsiteX12" fmla="*/ 1085849 w 4848224"/>
              <a:gd name="connsiteY12" fmla="*/ 410224 h 521982"/>
              <a:gd name="connsiteX13" fmla="*/ 1190624 w 4848224"/>
              <a:gd name="connsiteY13" fmla="*/ 457849 h 521982"/>
              <a:gd name="connsiteX14" fmla="*/ 1252537 w 4848224"/>
              <a:gd name="connsiteY14" fmla="*/ 386412 h 521982"/>
              <a:gd name="connsiteX15" fmla="*/ 1343024 w 4848224"/>
              <a:gd name="connsiteY15" fmla="*/ 124474 h 521982"/>
              <a:gd name="connsiteX16" fmla="*/ 1390649 w 4848224"/>
              <a:gd name="connsiteY16" fmla="*/ 53037 h 521982"/>
              <a:gd name="connsiteX17" fmla="*/ 1481137 w 4848224"/>
              <a:gd name="connsiteY17" fmla="*/ 24462 h 521982"/>
              <a:gd name="connsiteX18" fmla="*/ 1576386 w 4848224"/>
              <a:gd name="connsiteY18" fmla="*/ 105424 h 521982"/>
              <a:gd name="connsiteX19" fmla="*/ 1671637 w 4848224"/>
              <a:gd name="connsiteY19" fmla="*/ 362599 h 521982"/>
              <a:gd name="connsiteX20" fmla="*/ 1771649 w 4848224"/>
              <a:gd name="connsiteY20" fmla="*/ 491187 h 521982"/>
              <a:gd name="connsiteX21" fmla="*/ 1876425 w 4848224"/>
              <a:gd name="connsiteY21" fmla="*/ 362599 h 521982"/>
              <a:gd name="connsiteX22" fmla="*/ 1928812 w 4848224"/>
              <a:gd name="connsiteY22" fmla="*/ 162575 h 521982"/>
              <a:gd name="connsiteX23" fmla="*/ 1990724 w 4848224"/>
              <a:gd name="connsiteY23" fmla="*/ 33986 h 521982"/>
              <a:gd name="connsiteX24" fmla="*/ 2105025 w 4848224"/>
              <a:gd name="connsiteY24" fmla="*/ 67323 h 521982"/>
              <a:gd name="connsiteX25" fmla="*/ 2181224 w 4848224"/>
              <a:gd name="connsiteY25" fmla="*/ 338787 h 521982"/>
              <a:gd name="connsiteX26" fmla="*/ 2243137 w 4848224"/>
              <a:gd name="connsiteY26" fmla="*/ 486424 h 521982"/>
              <a:gd name="connsiteX27" fmla="*/ 2366962 w 4848224"/>
              <a:gd name="connsiteY27" fmla="*/ 405461 h 521982"/>
              <a:gd name="connsiteX28" fmla="*/ 2381249 w 4848224"/>
              <a:gd name="connsiteY28" fmla="*/ 191148 h 521982"/>
              <a:gd name="connsiteX29" fmla="*/ 2433637 w 4848224"/>
              <a:gd name="connsiteY29" fmla="*/ 24461 h 521982"/>
              <a:gd name="connsiteX30" fmla="*/ 2557461 w 4848224"/>
              <a:gd name="connsiteY30" fmla="*/ 38749 h 521982"/>
              <a:gd name="connsiteX31" fmla="*/ 2666998 w 4848224"/>
              <a:gd name="connsiteY31" fmla="*/ 326881 h 521982"/>
              <a:gd name="connsiteX32" fmla="*/ 2771774 w 4848224"/>
              <a:gd name="connsiteY32" fmla="*/ 495949 h 521982"/>
              <a:gd name="connsiteX33" fmla="*/ 2852737 w 4848224"/>
              <a:gd name="connsiteY33" fmla="*/ 500712 h 521982"/>
              <a:gd name="connsiteX34" fmla="*/ 2967037 w 4848224"/>
              <a:gd name="connsiteY34" fmla="*/ 295924 h 521982"/>
              <a:gd name="connsiteX35" fmla="*/ 3076575 w 4848224"/>
              <a:gd name="connsiteY35" fmla="*/ 24462 h 521982"/>
              <a:gd name="connsiteX36" fmla="*/ 3257549 w 4848224"/>
              <a:gd name="connsiteY36" fmla="*/ 38749 h 521982"/>
              <a:gd name="connsiteX37" fmla="*/ 3348037 w 4848224"/>
              <a:gd name="connsiteY37" fmla="*/ 253062 h 521982"/>
              <a:gd name="connsiteX38" fmla="*/ 3405187 w 4848224"/>
              <a:gd name="connsiteY38" fmla="*/ 410225 h 521982"/>
              <a:gd name="connsiteX39" fmla="*/ 3452811 w 4848224"/>
              <a:gd name="connsiteY39" fmla="*/ 500711 h 521982"/>
              <a:gd name="connsiteX40" fmla="*/ 3519487 w 4848224"/>
              <a:gd name="connsiteY40" fmla="*/ 500712 h 521982"/>
              <a:gd name="connsiteX41" fmla="*/ 3619499 w 4848224"/>
              <a:gd name="connsiteY41" fmla="*/ 343549 h 521982"/>
              <a:gd name="connsiteX42" fmla="*/ 3667124 w 4848224"/>
              <a:gd name="connsiteY42" fmla="*/ 57799 h 521982"/>
              <a:gd name="connsiteX43" fmla="*/ 3795712 w 4848224"/>
              <a:gd name="connsiteY43" fmla="*/ 48274 h 521982"/>
              <a:gd name="connsiteX44" fmla="*/ 3919537 w 4848224"/>
              <a:gd name="connsiteY44" fmla="*/ 419749 h 521982"/>
              <a:gd name="connsiteX45" fmla="*/ 4024312 w 4848224"/>
              <a:gd name="connsiteY45" fmla="*/ 481662 h 521982"/>
              <a:gd name="connsiteX46" fmla="*/ 4129087 w 4848224"/>
              <a:gd name="connsiteY46" fmla="*/ 419749 h 521982"/>
              <a:gd name="connsiteX47" fmla="*/ 4205287 w 4848224"/>
              <a:gd name="connsiteY47" fmla="*/ 138762 h 521982"/>
              <a:gd name="connsiteX48" fmla="*/ 4238624 w 4848224"/>
              <a:gd name="connsiteY48" fmla="*/ 81611 h 521982"/>
              <a:gd name="connsiteX49" fmla="*/ 4291012 w 4848224"/>
              <a:gd name="connsiteY49" fmla="*/ 29224 h 521982"/>
              <a:gd name="connsiteX50" fmla="*/ 4405312 w 4848224"/>
              <a:gd name="connsiteY50" fmla="*/ 29224 h 521982"/>
              <a:gd name="connsiteX51" fmla="*/ 4486274 w 4848224"/>
              <a:gd name="connsiteY51" fmla="*/ 95899 h 521982"/>
              <a:gd name="connsiteX52" fmla="*/ 4581524 w 4848224"/>
              <a:gd name="connsiteY52" fmla="*/ 419749 h 521982"/>
              <a:gd name="connsiteX53" fmla="*/ 4633912 w 4848224"/>
              <a:gd name="connsiteY53" fmla="*/ 505474 h 521982"/>
              <a:gd name="connsiteX54" fmla="*/ 4733924 w 4848224"/>
              <a:gd name="connsiteY54" fmla="*/ 453087 h 521982"/>
              <a:gd name="connsiteX55" fmla="*/ 4848224 w 4848224"/>
              <a:gd name="connsiteY55" fmla="*/ 267349 h 521982"/>
              <a:gd name="connsiteX0" fmla="*/ 0 w 4848224"/>
              <a:gd name="connsiteY0" fmla="*/ 235192 h 527925"/>
              <a:gd name="connsiteX1" fmla="*/ 61912 w 4848224"/>
              <a:gd name="connsiteY1" fmla="*/ 101842 h 527925"/>
              <a:gd name="connsiteX2" fmla="*/ 166687 w 4848224"/>
              <a:gd name="connsiteY2" fmla="*/ 20880 h 527925"/>
              <a:gd name="connsiteX3" fmla="*/ 233362 w 4848224"/>
              <a:gd name="connsiteY3" fmla="*/ 11355 h 527925"/>
              <a:gd name="connsiteX4" fmla="*/ 300037 w 4848224"/>
              <a:gd name="connsiteY4" fmla="*/ 68505 h 527925"/>
              <a:gd name="connsiteX5" fmla="*/ 333374 w 4848224"/>
              <a:gd name="connsiteY5" fmla="*/ 278055 h 527925"/>
              <a:gd name="connsiteX6" fmla="*/ 428624 w 4848224"/>
              <a:gd name="connsiteY6" fmla="*/ 487605 h 527925"/>
              <a:gd name="connsiteX7" fmla="*/ 561975 w 4848224"/>
              <a:gd name="connsiteY7" fmla="*/ 378067 h 527925"/>
              <a:gd name="connsiteX8" fmla="*/ 681037 w 4848224"/>
              <a:gd name="connsiteY8" fmla="*/ 97079 h 527925"/>
              <a:gd name="connsiteX9" fmla="*/ 842961 w 4848224"/>
              <a:gd name="connsiteY9" fmla="*/ 30405 h 527925"/>
              <a:gd name="connsiteX10" fmla="*/ 947736 w 4848224"/>
              <a:gd name="connsiteY10" fmla="*/ 35167 h 527925"/>
              <a:gd name="connsiteX11" fmla="*/ 1004887 w 4848224"/>
              <a:gd name="connsiteY11" fmla="*/ 211380 h 527925"/>
              <a:gd name="connsiteX12" fmla="*/ 1085849 w 4848224"/>
              <a:gd name="connsiteY12" fmla="*/ 416167 h 527925"/>
              <a:gd name="connsiteX13" fmla="*/ 1190624 w 4848224"/>
              <a:gd name="connsiteY13" fmla="*/ 463792 h 527925"/>
              <a:gd name="connsiteX14" fmla="*/ 1252537 w 4848224"/>
              <a:gd name="connsiteY14" fmla="*/ 392355 h 527925"/>
              <a:gd name="connsiteX15" fmla="*/ 1343024 w 4848224"/>
              <a:gd name="connsiteY15" fmla="*/ 130417 h 527925"/>
              <a:gd name="connsiteX16" fmla="*/ 1390649 w 4848224"/>
              <a:gd name="connsiteY16" fmla="*/ 58980 h 527925"/>
              <a:gd name="connsiteX17" fmla="*/ 1481137 w 4848224"/>
              <a:gd name="connsiteY17" fmla="*/ 30405 h 527925"/>
              <a:gd name="connsiteX18" fmla="*/ 1576386 w 4848224"/>
              <a:gd name="connsiteY18" fmla="*/ 111367 h 527925"/>
              <a:gd name="connsiteX19" fmla="*/ 1671637 w 4848224"/>
              <a:gd name="connsiteY19" fmla="*/ 368542 h 527925"/>
              <a:gd name="connsiteX20" fmla="*/ 1771649 w 4848224"/>
              <a:gd name="connsiteY20" fmla="*/ 497130 h 527925"/>
              <a:gd name="connsiteX21" fmla="*/ 1876425 w 4848224"/>
              <a:gd name="connsiteY21" fmla="*/ 368542 h 527925"/>
              <a:gd name="connsiteX22" fmla="*/ 1928812 w 4848224"/>
              <a:gd name="connsiteY22" fmla="*/ 168518 h 527925"/>
              <a:gd name="connsiteX23" fmla="*/ 1990724 w 4848224"/>
              <a:gd name="connsiteY23" fmla="*/ 39929 h 527925"/>
              <a:gd name="connsiteX24" fmla="*/ 2105025 w 4848224"/>
              <a:gd name="connsiteY24" fmla="*/ 73266 h 527925"/>
              <a:gd name="connsiteX25" fmla="*/ 2181224 w 4848224"/>
              <a:gd name="connsiteY25" fmla="*/ 344730 h 527925"/>
              <a:gd name="connsiteX26" fmla="*/ 2243137 w 4848224"/>
              <a:gd name="connsiteY26" fmla="*/ 492367 h 527925"/>
              <a:gd name="connsiteX27" fmla="*/ 2366962 w 4848224"/>
              <a:gd name="connsiteY27" fmla="*/ 411404 h 527925"/>
              <a:gd name="connsiteX28" fmla="*/ 2381249 w 4848224"/>
              <a:gd name="connsiteY28" fmla="*/ 197091 h 527925"/>
              <a:gd name="connsiteX29" fmla="*/ 2481262 w 4848224"/>
              <a:gd name="connsiteY29" fmla="*/ 16116 h 527925"/>
              <a:gd name="connsiteX30" fmla="*/ 2557461 w 4848224"/>
              <a:gd name="connsiteY30" fmla="*/ 44692 h 527925"/>
              <a:gd name="connsiteX31" fmla="*/ 2666998 w 4848224"/>
              <a:gd name="connsiteY31" fmla="*/ 332824 h 527925"/>
              <a:gd name="connsiteX32" fmla="*/ 2771774 w 4848224"/>
              <a:gd name="connsiteY32" fmla="*/ 501892 h 527925"/>
              <a:gd name="connsiteX33" fmla="*/ 2852737 w 4848224"/>
              <a:gd name="connsiteY33" fmla="*/ 506655 h 527925"/>
              <a:gd name="connsiteX34" fmla="*/ 2967037 w 4848224"/>
              <a:gd name="connsiteY34" fmla="*/ 301867 h 527925"/>
              <a:gd name="connsiteX35" fmla="*/ 3076575 w 4848224"/>
              <a:gd name="connsiteY35" fmla="*/ 30405 h 527925"/>
              <a:gd name="connsiteX36" fmla="*/ 3257549 w 4848224"/>
              <a:gd name="connsiteY36" fmla="*/ 44692 h 527925"/>
              <a:gd name="connsiteX37" fmla="*/ 3348037 w 4848224"/>
              <a:gd name="connsiteY37" fmla="*/ 259005 h 527925"/>
              <a:gd name="connsiteX38" fmla="*/ 3405187 w 4848224"/>
              <a:gd name="connsiteY38" fmla="*/ 416168 h 527925"/>
              <a:gd name="connsiteX39" fmla="*/ 3452811 w 4848224"/>
              <a:gd name="connsiteY39" fmla="*/ 506654 h 527925"/>
              <a:gd name="connsiteX40" fmla="*/ 3519487 w 4848224"/>
              <a:gd name="connsiteY40" fmla="*/ 506655 h 527925"/>
              <a:gd name="connsiteX41" fmla="*/ 3619499 w 4848224"/>
              <a:gd name="connsiteY41" fmla="*/ 349492 h 527925"/>
              <a:gd name="connsiteX42" fmla="*/ 3667124 w 4848224"/>
              <a:gd name="connsiteY42" fmla="*/ 63742 h 527925"/>
              <a:gd name="connsiteX43" fmla="*/ 3795712 w 4848224"/>
              <a:gd name="connsiteY43" fmla="*/ 54217 h 527925"/>
              <a:gd name="connsiteX44" fmla="*/ 3919537 w 4848224"/>
              <a:gd name="connsiteY44" fmla="*/ 425692 h 527925"/>
              <a:gd name="connsiteX45" fmla="*/ 4024312 w 4848224"/>
              <a:gd name="connsiteY45" fmla="*/ 487605 h 527925"/>
              <a:gd name="connsiteX46" fmla="*/ 4129087 w 4848224"/>
              <a:gd name="connsiteY46" fmla="*/ 425692 h 527925"/>
              <a:gd name="connsiteX47" fmla="*/ 4205287 w 4848224"/>
              <a:gd name="connsiteY47" fmla="*/ 144705 h 527925"/>
              <a:gd name="connsiteX48" fmla="*/ 4238624 w 4848224"/>
              <a:gd name="connsiteY48" fmla="*/ 87554 h 527925"/>
              <a:gd name="connsiteX49" fmla="*/ 4291012 w 4848224"/>
              <a:gd name="connsiteY49" fmla="*/ 35167 h 527925"/>
              <a:gd name="connsiteX50" fmla="*/ 4405312 w 4848224"/>
              <a:gd name="connsiteY50" fmla="*/ 35167 h 527925"/>
              <a:gd name="connsiteX51" fmla="*/ 4486274 w 4848224"/>
              <a:gd name="connsiteY51" fmla="*/ 101842 h 527925"/>
              <a:gd name="connsiteX52" fmla="*/ 4581524 w 4848224"/>
              <a:gd name="connsiteY52" fmla="*/ 425692 h 527925"/>
              <a:gd name="connsiteX53" fmla="*/ 4633912 w 4848224"/>
              <a:gd name="connsiteY53" fmla="*/ 511417 h 527925"/>
              <a:gd name="connsiteX54" fmla="*/ 4733924 w 4848224"/>
              <a:gd name="connsiteY54" fmla="*/ 459030 h 527925"/>
              <a:gd name="connsiteX55" fmla="*/ 4848224 w 4848224"/>
              <a:gd name="connsiteY55" fmla="*/ 273292 h 527925"/>
              <a:gd name="connsiteX0" fmla="*/ 0 w 4848224"/>
              <a:gd name="connsiteY0" fmla="*/ 235877 h 528610"/>
              <a:gd name="connsiteX1" fmla="*/ 61912 w 4848224"/>
              <a:gd name="connsiteY1" fmla="*/ 102527 h 528610"/>
              <a:gd name="connsiteX2" fmla="*/ 166687 w 4848224"/>
              <a:gd name="connsiteY2" fmla="*/ 21565 h 528610"/>
              <a:gd name="connsiteX3" fmla="*/ 233362 w 4848224"/>
              <a:gd name="connsiteY3" fmla="*/ 12040 h 528610"/>
              <a:gd name="connsiteX4" fmla="*/ 300037 w 4848224"/>
              <a:gd name="connsiteY4" fmla="*/ 69190 h 528610"/>
              <a:gd name="connsiteX5" fmla="*/ 333374 w 4848224"/>
              <a:gd name="connsiteY5" fmla="*/ 278740 h 528610"/>
              <a:gd name="connsiteX6" fmla="*/ 428624 w 4848224"/>
              <a:gd name="connsiteY6" fmla="*/ 488290 h 528610"/>
              <a:gd name="connsiteX7" fmla="*/ 561975 w 4848224"/>
              <a:gd name="connsiteY7" fmla="*/ 378752 h 528610"/>
              <a:gd name="connsiteX8" fmla="*/ 681037 w 4848224"/>
              <a:gd name="connsiteY8" fmla="*/ 97764 h 528610"/>
              <a:gd name="connsiteX9" fmla="*/ 842961 w 4848224"/>
              <a:gd name="connsiteY9" fmla="*/ 31090 h 528610"/>
              <a:gd name="connsiteX10" fmla="*/ 947736 w 4848224"/>
              <a:gd name="connsiteY10" fmla="*/ 35852 h 528610"/>
              <a:gd name="connsiteX11" fmla="*/ 1004887 w 4848224"/>
              <a:gd name="connsiteY11" fmla="*/ 212065 h 528610"/>
              <a:gd name="connsiteX12" fmla="*/ 1085849 w 4848224"/>
              <a:gd name="connsiteY12" fmla="*/ 416852 h 528610"/>
              <a:gd name="connsiteX13" fmla="*/ 1190624 w 4848224"/>
              <a:gd name="connsiteY13" fmla="*/ 464477 h 528610"/>
              <a:gd name="connsiteX14" fmla="*/ 1252537 w 4848224"/>
              <a:gd name="connsiteY14" fmla="*/ 393040 h 528610"/>
              <a:gd name="connsiteX15" fmla="*/ 1343024 w 4848224"/>
              <a:gd name="connsiteY15" fmla="*/ 131102 h 528610"/>
              <a:gd name="connsiteX16" fmla="*/ 1390649 w 4848224"/>
              <a:gd name="connsiteY16" fmla="*/ 59665 h 528610"/>
              <a:gd name="connsiteX17" fmla="*/ 1481137 w 4848224"/>
              <a:gd name="connsiteY17" fmla="*/ 31090 h 528610"/>
              <a:gd name="connsiteX18" fmla="*/ 1576386 w 4848224"/>
              <a:gd name="connsiteY18" fmla="*/ 112052 h 528610"/>
              <a:gd name="connsiteX19" fmla="*/ 1671637 w 4848224"/>
              <a:gd name="connsiteY19" fmla="*/ 369227 h 528610"/>
              <a:gd name="connsiteX20" fmla="*/ 1771649 w 4848224"/>
              <a:gd name="connsiteY20" fmla="*/ 497815 h 528610"/>
              <a:gd name="connsiteX21" fmla="*/ 1876425 w 4848224"/>
              <a:gd name="connsiteY21" fmla="*/ 369227 h 528610"/>
              <a:gd name="connsiteX22" fmla="*/ 1928812 w 4848224"/>
              <a:gd name="connsiteY22" fmla="*/ 169203 h 528610"/>
              <a:gd name="connsiteX23" fmla="*/ 1990724 w 4848224"/>
              <a:gd name="connsiteY23" fmla="*/ 40614 h 528610"/>
              <a:gd name="connsiteX24" fmla="*/ 2105025 w 4848224"/>
              <a:gd name="connsiteY24" fmla="*/ 73951 h 528610"/>
              <a:gd name="connsiteX25" fmla="*/ 2181224 w 4848224"/>
              <a:gd name="connsiteY25" fmla="*/ 345415 h 528610"/>
              <a:gd name="connsiteX26" fmla="*/ 2243137 w 4848224"/>
              <a:gd name="connsiteY26" fmla="*/ 493052 h 528610"/>
              <a:gd name="connsiteX27" fmla="*/ 2366962 w 4848224"/>
              <a:gd name="connsiteY27" fmla="*/ 412089 h 528610"/>
              <a:gd name="connsiteX28" fmla="*/ 2409824 w 4848224"/>
              <a:gd name="connsiteY28" fmla="*/ 207301 h 528610"/>
              <a:gd name="connsiteX29" fmla="*/ 2481262 w 4848224"/>
              <a:gd name="connsiteY29" fmla="*/ 16801 h 528610"/>
              <a:gd name="connsiteX30" fmla="*/ 2557461 w 4848224"/>
              <a:gd name="connsiteY30" fmla="*/ 45377 h 528610"/>
              <a:gd name="connsiteX31" fmla="*/ 2666998 w 4848224"/>
              <a:gd name="connsiteY31" fmla="*/ 333509 h 528610"/>
              <a:gd name="connsiteX32" fmla="*/ 2771774 w 4848224"/>
              <a:gd name="connsiteY32" fmla="*/ 502577 h 528610"/>
              <a:gd name="connsiteX33" fmla="*/ 2852737 w 4848224"/>
              <a:gd name="connsiteY33" fmla="*/ 507340 h 528610"/>
              <a:gd name="connsiteX34" fmla="*/ 2967037 w 4848224"/>
              <a:gd name="connsiteY34" fmla="*/ 302552 h 528610"/>
              <a:gd name="connsiteX35" fmla="*/ 3076575 w 4848224"/>
              <a:gd name="connsiteY35" fmla="*/ 31090 h 528610"/>
              <a:gd name="connsiteX36" fmla="*/ 3257549 w 4848224"/>
              <a:gd name="connsiteY36" fmla="*/ 45377 h 528610"/>
              <a:gd name="connsiteX37" fmla="*/ 3348037 w 4848224"/>
              <a:gd name="connsiteY37" fmla="*/ 259690 h 528610"/>
              <a:gd name="connsiteX38" fmla="*/ 3405187 w 4848224"/>
              <a:gd name="connsiteY38" fmla="*/ 416853 h 528610"/>
              <a:gd name="connsiteX39" fmla="*/ 3452811 w 4848224"/>
              <a:gd name="connsiteY39" fmla="*/ 507339 h 528610"/>
              <a:gd name="connsiteX40" fmla="*/ 3519487 w 4848224"/>
              <a:gd name="connsiteY40" fmla="*/ 507340 h 528610"/>
              <a:gd name="connsiteX41" fmla="*/ 3619499 w 4848224"/>
              <a:gd name="connsiteY41" fmla="*/ 350177 h 528610"/>
              <a:gd name="connsiteX42" fmla="*/ 3667124 w 4848224"/>
              <a:gd name="connsiteY42" fmla="*/ 64427 h 528610"/>
              <a:gd name="connsiteX43" fmla="*/ 3795712 w 4848224"/>
              <a:gd name="connsiteY43" fmla="*/ 54902 h 528610"/>
              <a:gd name="connsiteX44" fmla="*/ 3919537 w 4848224"/>
              <a:gd name="connsiteY44" fmla="*/ 426377 h 528610"/>
              <a:gd name="connsiteX45" fmla="*/ 4024312 w 4848224"/>
              <a:gd name="connsiteY45" fmla="*/ 488290 h 528610"/>
              <a:gd name="connsiteX46" fmla="*/ 4129087 w 4848224"/>
              <a:gd name="connsiteY46" fmla="*/ 426377 h 528610"/>
              <a:gd name="connsiteX47" fmla="*/ 4205287 w 4848224"/>
              <a:gd name="connsiteY47" fmla="*/ 145390 h 528610"/>
              <a:gd name="connsiteX48" fmla="*/ 4238624 w 4848224"/>
              <a:gd name="connsiteY48" fmla="*/ 88239 h 528610"/>
              <a:gd name="connsiteX49" fmla="*/ 4291012 w 4848224"/>
              <a:gd name="connsiteY49" fmla="*/ 35852 h 528610"/>
              <a:gd name="connsiteX50" fmla="*/ 4405312 w 4848224"/>
              <a:gd name="connsiteY50" fmla="*/ 35852 h 528610"/>
              <a:gd name="connsiteX51" fmla="*/ 4486274 w 4848224"/>
              <a:gd name="connsiteY51" fmla="*/ 102527 h 528610"/>
              <a:gd name="connsiteX52" fmla="*/ 4581524 w 4848224"/>
              <a:gd name="connsiteY52" fmla="*/ 426377 h 528610"/>
              <a:gd name="connsiteX53" fmla="*/ 4633912 w 4848224"/>
              <a:gd name="connsiteY53" fmla="*/ 512102 h 528610"/>
              <a:gd name="connsiteX54" fmla="*/ 4733924 w 4848224"/>
              <a:gd name="connsiteY54" fmla="*/ 459715 h 528610"/>
              <a:gd name="connsiteX55" fmla="*/ 4848224 w 4848224"/>
              <a:gd name="connsiteY55" fmla="*/ 273977 h 528610"/>
              <a:gd name="connsiteX0" fmla="*/ 0 w 4848224"/>
              <a:gd name="connsiteY0" fmla="*/ 235877 h 528610"/>
              <a:gd name="connsiteX1" fmla="*/ 61912 w 4848224"/>
              <a:gd name="connsiteY1" fmla="*/ 102527 h 528610"/>
              <a:gd name="connsiteX2" fmla="*/ 166687 w 4848224"/>
              <a:gd name="connsiteY2" fmla="*/ 21565 h 528610"/>
              <a:gd name="connsiteX3" fmla="*/ 233362 w 4848224"/>
              <a:gd name="connsiteY3" fmla="*/ 12040 h 528610"/>
              <a:gd name="connsiteX4" fmla="*/ 300037 w 4848224"/>
              <a:gd name="connsiteY4" fmla="*/ 69190 h 528610"/>
              <a:gd name="connsiteX5" fmla="*/ 333374 w 4848224"/>
              <a:gd name="connsiteY5" fmla="*/ 278740 h 528610"/>
              <a:gd name="connsiteX6" fmla="*/ 428624 w 4848224"/>
              <a:gd name="connsiteY6" fmla="*/ 488290 h 528610"/>
              <a:gd name="connsiteX7" fmla="*/ 561975 w 4848224"/>
              <a:gd name="connsiteY7" fmla="*/ 378752 h 528610"/>
              <a:gd name="connsiteX8" fmla="*/ 681037 w 4848224"/>
              <a:gd name="connsiteY8" fmla="*/ 97764 h 528610"/>
              <a:gd name="connsiteX9" fmla="*/ 842961 w 4848224"/>
              <a:gd name="connsiteY9" fmla="*/ 31090 h 528610"/>
              <a:gd name="connsiteX10" fmla="*/ 947736 w 4848224"/>
              <a:gd name="connsiteY10" fmla="*/ 35852 h 528610"/>
              <a:gd name="connsiteX11" fmla="*/ 1004887 w 4848224"/>
              <a:gd name="connsiteY11" fmla="*/ 212065 h 528610"/>
              <a:gd name="connsiteX12" fmla="*/ 1085849 w 4848224"/>
              <a:gd name="connsiteY12" fmla="*/ 416852 h 528610"/>
              <a:gd name="connsiteX13" fmla="*/ 1190624 w 4848224"/>
              <a:gd name="connsiteY13" fmla="*/ 464477 h 528610"/>
              <a:gd name="connsiteX14" fmla="*/ 1252537 w 4848224"/>
              <a:gd name="connsiteY14" fmla="*/ 393040 h 528610"/>
              <a:gd name="connsiteX15" fmla="*/ 1343024 w 4848224"/>
              <a:gd name="connsiteY15" fmla="*/ 131102 h 528610"/>
              <a:gd name="connsiteX16" fmla="*/ 1390649 w 4848224"/>
              <a:gd name="connsiteY16" fmla="*/ 59665 h 528610"/>
              <a:gd name="connsiteX17" fmla="*/ 1481137 w 4848224"/>
              <a:gd name="connsiteY17" fmla="*/ 31090 h 528610"/>
              <a:gd name="connsiteX18" fmla="*/ 1576386 w 4848224"/>
              <a:gd name="connsiteY18" fmla="*/ 112052 h 528610"/>
              <a:gd name="connsiteX19" fmla="*/ 1671637 w 4848224"/>
              <a:gd name="connsiteY19" fmla="*/ 369227 h 528610"/>
              <a:gd name="connsiteX20" fmla="*/ 1771649 w 4848224"/>
              <a:gd name="connsiteY20" fmla="*/ 497815 h 528610"/>
              <a:gd name="connsiteX21" fmla="*/ 1876425 w 4848224"/>
              <a:gd name="connsiteY21" fmla="*/ 369227 h 528610"/>
              <a:gd name="connsiteX22" fmla="*/ 1928812 w 4848224"/>
              <a:gd name="connsiteY22" fmla="*/ 169203 h 528610"/>
              <a:gd name="connsiteX23" fmla="*/ 1990724 w 4848224"/>
              <a:gd name="connsiteY23" fmla="*/ 40614 h 528610"/>
              <a:gd name="connsiteX24" fmla="*/ 2105025 w 4848224"/>
              <a:gd name="connsiteY24" fmla="*/ 73951 h 528610"/>
              <a:gd name="connsiteX25" fmla="*/ 2181224 w 4848224"/>
              <a:gd name="connsiteY25" fmla="*/ 345415 h 528610"/>
              <a:gd name="connsiteX26" fmla="*/ 2243137 w 4848224"/>
              <a:gd name="connsiteY26" fmla="*/ 493052 h 528610"/>
              <a:gd name="connsiteX27" fmla="*/ 2366962 w 4848224"/>
              <a:gd name="connsiteY27" fmla="*/ 412089 h 528610"/>
              <a:gd name="connsiteX28" fmla="*/ 2409824 w 4848224"/>
              <a:gd name="connsiteY28" fmla="*/ 207301 h 528610"/>
              <a:gd name="connsiteX29" fmla="*/ 2481262 w 4848224"/>
              <a:gd name="connsiteY29" fmla="*/ 16801 h 528610"/>
              <a:gd name="connsiteX30" fmla="*/ 2590798 w 4848224"/>
              <a:gd name="connsiteY30" fmla="*/ 45377 h 528610"/>
              <a:gd name="connsiteX31" fmla="*/ 2666998 w 4848224"/>
              <a:gd name="connsiteY31" fmla="*/ 333509 h 528610"/>
              <a:gd name="connsiteX32" fmla="*/ 2771774 w 4848224"/>
              <a:gd name="connsiteY32" fmla="*/ 502577 h 528610"/>
              <a:gd name="connsiteX33" fmla="*/ 2852737 w 4848224"/>
              <a:gd name="connsiteY33" fmla="*/ 507340 h 528610"/>
              <a:gd name="connsiteX34" fmla="*/ 2967037 w 4848224"/>
              <a:gd name="connsiteY34" fmla="*/ 302552 h 528610"/>
              <a:gd name="connsiteX35" fmla="*/ 3076575 w 4848224"/>
              <a:gd name="connsiteY35" fmla="*/ 31090 h 528610"/>
              <a:gd name="connsiteX36" fmla="*/ 3257549 w 4848224"/>
              <a:gd name="connsiteY36" fmla="*/ 45377 h 528610"/>
              <a:gd name="connsiteX37" fmla="*/ 3348037 w 4848224"/>
              <a:gd name="connsiteY37" fmla="*/ 259690 h 528610"/>
              <a:gd name="connsiteX38" fmla="*/ 3405187 w 4848224"/>
              <a:gd name="connsiteY38" fmla="*/ 416853 h 528610"/>
              <a:gd name="connsiteX39" fmla="*/ 3452811 w 4848224"/>
              <a:gd name="connsiteY39" fmla="*/ 507339 h 528610"/>
              <a:gd name="connsiteX40" fmla="*/ 3519487 w 4848224"/>
              <a:gd name="connsiteY40" fmla="*/ 507340 h 528610"/>
              <a:gd name="connsiteX41" fmla="*/ 3619499 w 4848224"/>
              <a:gd name="connsiteY41" fmla="*/ 350177 h 528610"/>
              <a:gd name="connsiteX42" fmla="*/ 3667124 w 4848224"/>
              <a:gd name="connsiteY42" fmla="*/ 64427 h 528610"/>
              <a:gd name="connsiteX43" fmla="*/ 3795712 w 4848224"/>
              <a:gd name="connsiteY43" fmla="*/ 54902 h 528610"/>
              <a:gd name="connsiteX44" fmla="*/ 3919537 w 4848224"/>
              <a:gd name="connsiteY44" fmla="*/ 426377 h 528610"/>
              <a:gd name="connsiteX45" fmla="*/ 4024312 w 4848224"/>
              <a:gd name="connsiteY45" fmla="*/ 488290 h 528610"/>
              <a:gd name="connsiteX46" fmla="*/ 4129087 w 4848224"/>
              <a:gd name="connsiteY46" fmla="*/ 426377 h 528610"/>
              <a:gd name="connsiteX47" fmla="*/ 4205287 w 4848224"/>
              <a:gd name="connsiteY47" fmla="*/ 145390 h 528610"/>
              <a:gd name="connsiteX48" fmla="*/ 4238624 w 4848224"/>
              <a:gd name="connsiteY48" fmla="*/ 88239 h 528610"/>
              <a:gd name="connsiteX49" fmla="*/ 4291012 w 4848224"/>
              <a:gd name="connsiteY49" fmla="*/ 35852 h 528610"/>
              <a:gd name="connsiteX50" fmla="*/ 4405312 w 4848224"/>
              <a:gd name="connsiteY50" fmla="*/ 35852 h 528610"/>
              <a:gd name="connsiteX51" fmla="*/ 4486274 w 4848224"/>
              <a:gd name="connsiteY51" fmla="*/ 102527 h 528610"/>
              <a:gd name="connsiteX52" fmla="*/ 4581524 w 4848224"/>
              <a:gd name="connsiteY52" fmla="*/ 426377 h 528610"/>
              <a:gd name="connsiteX53" fmla="*/ 4633912 w 4848224"/>
              <a:gd name="connsiteY53" fmla="*/ 512102 h 528610"/>
              <a:gd name="connsiteX54" fmla="*/ 4733924 w 4848224"/>
              <a:gd name="connsiteY54" fmla="*/ 459715 h 528610"/>
              <a:gd name="connsiteX55" fmla="*/ 4848224 w 4848224"/>
              <a:gd name="connsiteY55" fmla="*/ 273977 h 528610"/>
              <a:gd name="connsiteX0" fmla="*/ 0 w 4848224"/>
              <a:gd name="connsiteY0" fmla="*/ 235877 h 528610"/>
              <a:gd name="connsiteX1" fmla="*/ 61912 w 4848224"/>
              <a:gd name="connsiteY1" fmla="*/ 102527 h 528610"/>
              <a:gd name="connsiteX2" fmla="*/ 166687 w 4848224"/>
              <a:gd name="connsiteY2" fmla="*/ 21565 h 528610"/>
              <a:gd name="connsiteX3" fmla="*/ 233362 w 4848224"/>
              <a:gd name="connsiteY3" fmla="*/ 12040 h 528610"/>
              <a:gd name="connsiteX4" fmla="*/ 300037 w 4848224"/>
              <a:gd name="connsiteY4" fmla="*/ 69190 h 528610"/>
              <a:gd name="connsiteX5" fmla="*/ 333374 w 4848224"/>
              <a:gd name="connsiteY5" fmla="*/ 278740 h 528610"/>
              <a:gd name="connsiteX6" fmla="*/ 428624 w 4848224"/>
              <a:gd name="connsiteY6" fmla="*/ 488290 h 528610"/>
              <a:gd name="connsiteX7" fmla="*/ 561975 w 4848224"/>
              <a:gd name="connsiteY7" fmla="*/ 378752 h 528610"/>
              <a:gd name="connsiteX8" fmla="*/ 681037 w 4848224"/>
              <a:gd name="connsiteY8" fmla="*/ 97764 h 528610"/>
              <a:gd name="connsiteX9" fmla="*/ 842961 w 4848224"/>
              <a:gd name="connsiteY9" fmla="*/ 31090 h 528610"/>
              <a:gd name="connsiteX10" fmla="*/ 947736 w 4848224"/>
              <a:gd name="connsiteY10" fmla="*/ 35852 h 528610"/>
              <a:gd name="connsiteX11" fmla="*/ 1004887 w 4848224"/>
              <a:gd name="connsiteY11" fmla="*/ 212065 h 528610"/>
              <a:gd name="connsiteX12" fmla="*/ 1085849 w 4848224"/>
              <a:gd name="connsiteY12" fmla="*/ 416852 h 528610"/>
              <a:gd name="connsiteX13" fmla="*/ 1190624 w 4848224"/>
              <a:gd name="connsiteY13" fmla="*/ 464477 h 528610"/>
              <a:gd name="connsiteX14" fmla="*/ 1252537 w 4848224"/>
              <a:gd name="connsiteY14" fmla="*/ 393040 h 528610"/>
              <a:gd name="connsiteX15" fmla="*/ 1343024 w 4848224"/>
              <a:gd name="connsiteY15" fmla="*/ 131102 h 528610"/>
              <a:gd name="connsiteX16" fmla="*/ 1390649 w 4848224"/>
              <a:gd name="connsiteY16" fmla="*/ 59665 h 528610"/>
              <a:gd name="connsiteX17" fmla="*/ 1481137 w 4848224"/>
              <a:gd name="connsiteY17" fmla="*/ 31090 h 528610"/>
              <a:gd name="connsiteX18" fmla="*/ 1576386 w 4848224"/>
              <a:gd name="connsiteY18" fmla="*/ 112052 h 528610"/>
              <a:gd name="connsiteX19" fmla="*/ 1671637 w 4848224"/>
              <a:gd name="connsiteY19" fmla="*/ 369227 h 528610"/>
              <a:gd name="connsiteX20" fmla="*/ 1771649 w 4848224"/>
              <a:gd name="connsiteY20" fmla="*/ 497815 h 528610"/>
              <a:gd name="connsiteX21" fmla="*/ 1876425 w 4848224"/>
              <a:gd name="connsiteY21" fmla="*/ 369227 h 528610"/>
              <a:gd name="connsiteX22" fmla="*/ 1928812 w 4848224"/>
              <a:gd name="connsiteY22" fmla="*/ 169203 h 528610"/>
              <a:gd name="connsiteX23" fmla="*/ 1990724 w 4848224"/>
              <a:gd name="connsiteY23" fmla="*/ 40614 h 528610"/>
              <a:gd name="connsiteX24" fmla="*/ 2105025 w 4848224"/>
              <a:gd name="connsiteY24" fmla="*/ 73951 h 528610"/>
              <a:gd name="connsiteX25" fmla="*/ 2181224 w 4848224"/>
              <a:gd name="connsiteY25" fmla="*/ 345415 h 528610"/>
              <a:gd name="connsiteX26" fmla="*/ 2243137 w 4848224"/>
              <a:gd name="connsiteY26" fmla="*/ 493052 h 528610"/>
              <a:gd name="connsiteX27" fmla="*/ 2366962 w 4848224"/>
              <a:gd name="connsiteY27" fmla="*/ 412089 h 528610"/>
              <a:gd name="connsiteX28" fmla="*/ 2409824 w 4848224"/>
              <a:gd name="connsiteY28" fmla="*/ 207301 h 528610"/>
              <a:gd name="connsiteX29" fmla="*/ 2481262 w 4848224"/>
              <a:gd name="connsiteY29" fmla="*/ 16801 h 528610"/>
              <a:gd name="connsiteX30" fmla="*/ 2590798 w 4848224"/>
              <a:gd name="connsiteY30" fmla="*/ 45377 h 528610"/>
              <a:gd name="connsiteX31" fmla="*/ 2666998 w 4848224"/>
              <a:gd name="connsiteY31" fmla="*/ 333509 h 528610"/>
              <a:gd name="connsiteX32" fmla="*/ 2771774 w 4848224"/>
              <a:gd name="connsiteY32" fmla="*/ 502577 h 528610"/>
              <a:gd name="connsiteX33" fmla="*/ 2852737 w 4848224"/>
              <a:gd name="connsiteY33" fmla="*/ 507340 h 528610"/>
              <a:gd name="connsiteX34" fmla="*/ 2967037 w 4848224"/>
              <a:gd name="connsiteY34" fmla="*/ 302552 h 528610"/>
              <a:gd name="connsiteX35" fmla="*/ 3076575 w 4848224"/>
              <a:gd name="connsiteY35" fmla="*/ 31090 h 528610"/>
              <a:gd name="connsiteX36" fmla="*/ 3257549 w 4848224"/>
              <a:gd name="connsiteY36" fmla="*/ 45377 h 528610"/>
              <a:gd name="connsiteX37" fmla="*/ 3348037 w 4848224"/>
              <a:gd name="connsiteY37" fmla="*/ 259690 h 528610"/>
              <a:gd name="connsiteX38" fmla="*/ 3405187 w 4848224"/>
              <a:gd name="connsiteY38" fmla="*/ 416853 h 528610"/>
              <a:gd name="connsiteX39" fmla="*/ 3452811 w 4848224"/>
              <a:gd name="connsiteY39" fmla="*/ 507339 h 528610"/>
              <a:gd name="connsiteX40" fmla="*/ 3519487 w 4848224"/>
              <a:gd name="connsiteY40" fmla="*/ 507340 h 528610"/>
              <a:gd name="connsiteX41" fmla="*/ 3648074 w 4848224"/>
              <a:gd name="connsiteY41" fmla="*/ 383514 h 528610"/>
              <a:gd name="connsiteX42" fmla="*/ 3667124 w 4848224"/>
              <a:gd name="connsiteY42" fmla="*/ 64427 h 528610"/>
              <a:gd name="connsiteX43" fmla="*/ 3795712 w 4848224"/>
              <a:gd name="connsiteY43" fmla="*/ 54902 h 528610"/>
              <a:gd name="connsiteX44" fmla="*/ 3919537 w 4848224"/>
              <a:gd name="connsiteY44" fmla="*/ 426377 h 528610"/>
              <a:gd name="connsiteX45" fmla="*/ 4024312 w 4848224"/>
              <a:gd name="connsiteY45" fmla="*/ 488290 h 528610"/>
              <a:gd name="connsiteX46" fmla="*/ 4129087 w 4848224"/>
              <a:gd name="connsiteY46" fmla="*/ 426377 h 528610"/>
              <a:gd name="connsiteX47" fmla="*/ 4205287 w 4848224"/>
              <a:gd name="connsiteY47" fmla="*/ 145390 h 528610"/>
              <a:gd name="connsiteX48" fmla="*/ 4238624 w 4848224"/>
              <a:gd name="connsiteY48" fmla="*/ 88239 h 528610"/>
              <a:gd name="connsiteX49" fmla="*/ 4291012 w 4848224"/>
              <a:gd name="connsiteY49" fmla="*/ 35852 h 528610"/>
              <a:gd name="connsiteX50" fmla="*/ 4405312 w 4848224"/>
              <a:gd name="connsiteY50" fmla="*/ 35852 h 528610"/>
              <a:gd name="connsiteX51" fmla="*/ 4486274 w 4848224"/>
              <a:gd name="connsiteY51" fmla="*/ 102527 h 528610"/>
              <a:gd name="connsiteX52" fmla="*/ 4581524 w 4848224"/>
              <a:gd name="connsiteY52" fmla="*/ 426377 h 528610"/>
              <a:gd name="connsiteX53" fmla="*/ 4633912 w 4848224"/>
              <a:gd name="connsiteY53" fmla="*/ 512102 h 528610"/>
              <a:gd name="connsiteX54" fmla="*/ 4733924 w 4848224"/>
              <a:gd name="connsiteY54" fmla="*/ 459715 h 528610"/>
              <a:gd name="connsiteX55" fmla="*/ 4848224 w 4848224"/>
              <a:gd name="connsiteY55" fmla="*/ 273977 h 528610"/>
              <a:gd name="connsiteX0" fmla="*/ 0 w 4848224"/>
              <a:gd name="connsiteY0" fmla="*/ 235877 h 538834"/>
              <a:gd name="connsiteX1" fmla="*/ 61912 w 4848224"/>
              <a:gd name="connsiteY1" fmla="*/ 102527 h 538834"/>
              <a:gd name="connsiteX2" fmla="*/ 166687 w 4848224"/>
              <a:gd name="connsiteY2" fmla="*/ 21565 h 538834"/>
              <a:gd name="connsiteX3" fmla="*/ 233362 w 4848224"/>
              <a:gd name="connsiteY3" fmla="*/ 12040 h 538834"/>
              <a:gd name="connsiteX4" fmla="*/ 300037 w 4848224"/>
              <a:gd name="connsiteY4" fmla="*/ 69190 h 538834"/>
              <a:gd name="connsiteX5" fmla="*/ 333374 w 4848224"/>
              <a:gd name="connsiteY5" fmla="*/ 278740 h 538834"/>
              <a:gd name="connsiteX6" fmla="*/ 428624 w 4848224"/>
              <a:gd name="connsiteY6" fmla="*/ 488290 h 538834"/>
              <a:gd name="connsiteX7" fmla="*/ 561975 w 4848224"/>
              <a:gd name="connsiteY7" fmla="*/ 378752 h 538834"/>
              <a:gd name="connsiteX8" fmla="*/ 681037 w 4848224"/>
              <a:gd name="connsiteY8" fmla="*/ 97764 h 538834"/>
              <a:gd name="connsiteX9" fmla="*/ 842961 w 4848224"/>
              <a:gd name="connsiteY9" fmla="*/ 31090 h 538834"/>
              <a:gd name="connsiteX10" fmla="*/ 947736 w 4848224"/>
              <a:gd name="connsiteY10" fmla="*/ 35852 h 538834"/>
              <a:gd name="connsiteX11" fmla="*/ 1004887 w 4848224"/>
              <a:gd name="connsiteY11" fmla="*/ 212065 h 538834"/>
              <a:gd name="connsiteX12" fmla="*/ 1085849 w 4848224"/>
              <a:gd name="connsiteY12" fmla="*/ 416852 h 538834"/>
              <a:gd name="connsiteX13" fmla="*/ 1190624 w 4848224"/>
              <a:gd name="connsiteY13" fmla="*/ 464477 h 538834"/>
              <a:gd name="connsiteX14" fmla="*/ 1252537 w 4848224"/>
              <a:gd name="connsiteY14" fmla="*/ 393040 h 538834"/>
              <a:gd name="connsiteX15" fmla="*/ 1343024 w 4848224"/>
              <a:gd name="connsiteY15" fmla="*/ 131102 h 538834"/>
              <a:gd name="connsiteX16" fmla="*/ 1390649 w 4848224"/>
              <a:gd name="connsiteY16" fmla="*/ 59665 h 538834"/>
              <a:gd name="connsiteX17" fmla="*/ 1481137 w 4848224"/>
              <a:gd name="connsiteY17" fmla="*/ 31090 h 538834"/>
              <a:gd name="connsiteX18" fmla="*/ 1576386 w 4848224"/>
              <a:gd name="connsiteY18" fmla="*/ 112052 h 538834"/>
              <a:gd name="connsiteX19" fmla="*/ 1671637 w 4848224"/>
              <a:gd name="connsiteY19" fmla="*/ 369227 h 538834"/>
              <a:gd name="connsiteX20" fmla="*/ 1771649 w 4848224"/>
              <a:gd name="connsiteY20" fmla="*/ 497815 h 538834"/>
              <a:gd name="connsiteX21" fmla="*/ 1876425 w 4848224"/>
              <a:gd name="connsiteY21" fmla="*/ 369227 h 538834"/>
              <a:gd name="connsiteX22" fmla="*/ 1928812 w 4848224"/>
              <a:gd name="connsiteY22" fmla="*/ 169203 h 538834"/>
              <a:gd name="connsiteX23" fmla="*/ 1990724 w 4848224"/>
              <a:gd name="connsiteY23" fmla="*/ 40614 h 538834"/>
              <a:gd name="connsiteX24" fmla="*/ 2105025 w 4848224"/>
              <a:gd name="connsiteY24" fmla="*/ 73951 h 538834"/>
              <a:gd name="connsiteX25" fmla="*/ 2181224 w 4848224"/>
              <a:gd name="connsiteY25" fmla="*/ 345415 h 538834"/>
              <a:gd name="connsiteX26" fmla="*/ 2243137 w 4848224"/>
              <a:gd name="connsiteY26" fmla="*/ 493052 h 538834"/>
              <a:gd name="connsiteX27" fmla="*/ 2366962 w 4848224"/>
              <a:gd name="connsiteY27" fmla="*/ 412089 h 538834"/>
              <a:gd name="connsiteX28" fmla="*/ 2409824 w 4848224"/>
              <a:gd name="connsiteY28" fmla="*/ 207301 h 538834"/>
              <a:gd name="connsiteX29" fmla="*/ 2481262 w 4848224"/>
              <a:gd name="connsiteY29" fmla="*/ 16801 h 538834"/>
              <a:gd name="connsiteX30" fmla="*/ 2590798 w 4848224"/>
              <a:gd name="connsiteY30" fmla="*/ 45377 h 538834"/>
              <a:gd name="connsiteX31" fmla="*/ 2666998 w 4848224"/>
              <a:gd name="connsiteY31" fmla="*/ 333509 h 538834"/>
              <a:gd name="connsiteX32" fmla="*/ 2771774 w 4848224"/>
              <a:gd name="connsiteY32" fmla="*/ 502577 h 538834"/>
              <a:gd name="connsiteX33" fmla="*/ 2852737 w 4848224"/>
              <a:gd name="connsiteY33" fmla="*/ 507340 h 538834"/>
              <a:gd name="connsiteX34" fmla="*/ 2967037 w 4848224"/>
              <a:gd name="connsiteY34" fmla="*/ 302552 h 538834"/>
              <a:gd name="connsiteX35" fmla="*/ 3076575 w 4848224"/>
              <a:gd name="connsiteY35" fmla="*/ 31090 h 538834"/>
              <a:gd name="connsiteX36" fmla="*/ 3257549 w 4848224"/>
              <a:gd name="connsiteY36" fmla="*/ 45377 h 538834"/>
              <a:gd name="connsiteX37" fmla="*/ 3348037 w 4848224"/>
              <a:gd name="connsiteY37" fmla="*/ 259690 h 538834"/>
              <a:gd name="connsiteX38" fmla="*/ 3405187 w 4848224"/>
              <a:gd name="connsiteY38" fmla="*/ 416853 h 538834"/>
              <a:gd name="connsiteX39" fmla="*/ 3452811 w 4848224"/>
              <a:gd name="connsiteY39" fmla="*/ 507339 h 538834"/>
              <a:gd name="connsiteX40" fmla="*/ 3567112 w 4848224"/>
              <a:gd name="connsiteY40" fmla="*/ 531152 h 538834"/>
              <a:gd name="connsiteX41" fmla="*/ 3648074 w 4848224"/>
              <a:gd name="connsiteY41" fmla="*/ 383514 h 538834"/>
              <a:gd name="connsiteX42" fmla="*/ 3667124 w 4848224"/>
              <a:gd name="connsiteY42" fmla="*/ 64427 h 538834"/>
              <a:gd name="connsiteX43" fmla="*/ 3795712 w 4848224"/>
              <a:gd name="connsiteY43" fmla="*/ 54902 h 538834"/>
              <a:gd name="connsiteX44" fmla="*/ 3919537 w 4848224"/>
              <a:gd name="connsiteY44" fmla="*/ 426377 h 538834"/>
              <a:gd name="connsiteX45" fmla="*/ 4024312 w 4848224"/>
              <a:gd name="connsiteY45" fmla="*/ 488290 h 538834"/>
              <a:gd name="connsiteX46" fmla="*/ 4129087 w 4848224"/>
              <a:gd name="connsiteY46" fmla="*/ 426377 h 538834"/>
              <a:gd name="connsiteX47" fmla="*/ 4205287 w 4848224"/>
              <a:gd name="connsiteY47" fmla="*/ 145390 h 538834"/>
              <a:gd name="connsiteX48" fmla="*/ 4238624 w 4848224"/>
              <a:gd name="connsiteY48" fmla="*/ 88239 h 538834"/>
              <a:gd name="connsiteX49" fmla="*/ 4291012 w 4848224"/>
              <a:gd name="connsiteY49" fmla="*/ 35852 h 538834"/>
              <a:gd name="connsiteX50" fmla="*/ 4405312 w 4848224"/>
              <a:gd name="connsiteY50" fmla="*/ 35852 h 538834"/>
              <a:gd name="connsiteX51" fmla="*/ 4486274 w 4848224"/>
              <a:gd name="connsiteY51" fmla="*/ 102527 h 538834"/>
              <a:gd name="connsiteX52" fmla="*/ 4581524 w 4848224"/>
              <a:gd name="connsiteY52" fmla="*/ 426377 h 538834"/>
              <a:gd name="connsiteX53" fmla="*/ 4633912 w 4848224"/>
              <a:gd name="connsiteY53" fmla="*/ 512102 h 538834"/>
              <a:gd name="connsiteX54" fmla="*/ 4733924 w 4848224"/>
              <a:gd name="connsiteY54" fmla="*/ 459715 h 538834"/>
              <a:gd name="connsiteX55" fmla="*/ 4848224 w 4848224"/>
              <a:gd name="connsiteY55" fmla="*/ 273977 h 538834"/>
              <a:gd name="connsiteX0" fmla="*/ 0 w 4848224"/>
              <a:gd name="connsiteY0" fmla="*/ 235877 h 538834"/>
              <a:gd name="connsiteX1" fmla="*/ 61912 w 4848224"/>
              <a:gd name="connsiteY1" fmla="*/ 102527 h 538834"/>
              <a:gd name="connsiteX2" fmla="*/ 166687 w 4848224"/>
              <a:gd name="connsiteY2" fmla="*/ 21565 h 538834"/>
              <a:gd name="connsiteX3" fmla="*/ 233362 w 4848224"/>
              <a:gd name="connsiteY3" fmla="*/ 12040 h 538834"/>
              <a:gd name="connsiteX4" fmla="*/ 300037 w 4848224"/>
              <a:gd name="connsiteY4" fmla="*/ 69190 h 538834"/>
              <a:gd name="connsiteX5" fmla="*/ 333374 w 4848224"/>
              <a:gd name="connsiteY5" fmla="*/ 278740 h 538834"/>
              <a:gd name="connsiteX6" fmla="*/ 428624 w 4848224"/>
              <a:gd name="connsiteY6" fmla="*/ 488290 h 538834"/>
              <a:gd name="connsiteX7" fmla="*/ 561975 w 4848224"/>
              <a:gd name="connsiteY7" fmla="*/ 378752 h 538834"/>
              <a:gd name="connsiteX8" fmla="*/ 681037 w 4848224"/>
              <a:gd name="connsiteY8" fmla="*/ 97764 h 538834"/>
              <a:gd name="connsiteX9" fmla="*/ 842961 w 4848224"/>
              <a:gd name="connsiteY9" fmla="*/ 31090 h 538834"/>
              <a:gd name="connsiteX10" fmla="*/ 947736 w 4848224"/>
              <a:gd name="connsiteY10" fmla="*/ 35852 h 538834"/>
              <a:gd name="connsiteX11" fmla="*/ 1004887 w 4848224"/>
              <a:gd name="connsiteY11" fmla="*/ 212065 h 538834"/>
              <a:gd name="connsiteX12" fmla="*/ 1085849 w 4848224"/>
              <a:gd name="connsiteY12" fmla="*/ 416852 h 538834"/>
              <a:gd name="connsiteX13" fmla="*/ 1190624 w 4848224"/>
              <a:gd name="connsiteY13" fmla="*/ 464477 h 538834"/>
              <a:gd name="connsiteX14" fmla="*/ 1252537 w 4848224"/>
              <a:gd name="connsiteY14" fmla="*/ 393040 h 538834"/>
              <a:gd name="connsiteX15" fmla="*/ 1343024 w 4848224"/>
              <a:gd name="connsiteY15" fmla="*/ 131102 h 538834"/>
              <a:gd name="connsiteX16" fmla="*/ 1390649 w 4848224"/>
              <a:gd name="connsiteY16" fmla="*/ 59665 h 538834"/>
              <a:gd name="connsiteX17" fmla="*/ 1481137 w 4848224"/>
              <a:gd name="connsiteY17" fmla="*/ 31090 h 538834"/>
              <a:gd name="connsiteX18" fmla="*/ 1576386 w 4848224"/>
              <a:gd name="connsiteY18" fmla="*/ 112052 h 538834"/>
              <a:gd name="connsiteX19" fmla="*/ 1671637 w 4848224"/>
              <a:gd name="connsiteY19" fmla="*/ 369227 h 538834"/>
              <a:gd name="connsiteX20" fmla="*/ 1771649 w 4848224"/>
              <a:gd name="connsiteY20" fmla="*/ 497815 h 538834"/>
              <a:gd name="connsiteX21" fmla="*/ 1876425 w 4848224"/>
              <a:gd name="connsiteY21" fmla="*/ 369227 h 538834"/>
              <a:gd name="connsiteX22" fmla="*/ 1928812 w 4848224"/>
              <a:gd name="connsiteY22" fmla="*/ 169203 h 538834"/>
              <a:gd name="connsiteX23" fmla="*/ 1990724 w 4848224"/>
              <a:gd name="connsiteY23" fmla="*/ 40614 h 538834"/>
              <a:gd name="connsiteX24" fmla="*/ 2105025 w 4848224"/>
              <a:gd name="connsiteY24" fmla="*/ 73951 h 538834"/>
              <a:gd name="connsiteX25" fmla="*/ 2181224 w 4848224"/>
              <a:gd name="connsiteY25" fmla="*/ 345415 h 538834"/>
              <a:gd name="connsiteX26" fmla="*/ 2243137 w 4848224"/>
              <a:gd name="connsiteY26" fmla="*/ 493052 h 538834"/>
              <a:gd name="connsiteX27" fmla="*/ 2366962 w 4848224"/>
              <a:gd name="connsiteY27" fmla="*/ 412089 h 538834"/>
              <a:gd name="connsiteX28" fmla="*/ 2409824 w 4848224"/>
              <a:gd name="connsiteY28" fmla="*/ 207301 h 538834"/>
              <a:gd name="connsiteX29" fmla="*/ 2481262 w 4848224"/>
              <a:gd name="connsiteY29" fmla="*/ 16801 h 538834"/>
              <a:gd name="connsiteX30" fmla="*/ 2590798 w 4848224"/>
              <a:gd name="connsiteY30" fmla="*/ 45377 h 538834"/>
              <a:gd name="connsiteX31" fmla="*/ 2666998 w 4848224"/>
              <a:gd name="connsiteY31" fmla="*/ 333509 h 538834"/>
              <a:gd name="connsiteX32" fmla="*/ 2771774 w 4848224"/>
              <a:gd name="connsiteY32" fmla="*/ 502577 h 538834"/>
              <a:gd name="connsiteX33" fmla="*/ 2852737 w 4848224"/>
              <a:gd name="connsiteY33" fmla="*/ 507340 h 538834"/>
              <a:gd name="connsiteX34" fmla="*/ 2967037 w 4848224"/>
              <a:gd name="connsiteY34" fmla="*/ 302552 h 538834"/>
              <a:gd name="connsiteX35" fmla="*/ 3076575 w 4848224"/>
              <a:gd name="connsiteY35" fmla="*/ 31090 h 538834"/>
              <a:gd name="connsiteX36" fmla="*/ 3257549 w 4848224"/>
              <a:gd name="connsiteY36" fmla="*/ 45377 h 538834"/>
              <a:gd name="connsiteX37" fmla="*/ 3348037 w 4848224"/>
              <a:gd name="connsiteY37" fmla="*/ 259690 h 538834"/>
              <a:gd name="connsiteX38" fmla="*/ 3405187 w 4848224"/>
              <a:gd name="connsiteY38" fmla="*/ 416853 h 538834"/>
              <a:gd name="connsiteX39" fmla="*/ 3452811 w 4848224"/>
              <a:gd name="connsiteY39" fmla="*/ 507339 h 538834"/>
              <a:gd name="connsiteX40" fmla="*/ 3567112 w 4848224"/>
              <a:gd name="connsiteY40" fmla="*/ 531152 h 538834"/>
              <a:gd name="connsiteX41" fmla="*/ 3648074 w 4848224"/>
              <a:gd name="connsiteY41" fmla="*/ 383514 h 538834"/>
              <a:gd name="connsiteX42" fmla="*/ 3667124 w 4848224"/>
              <a:gd name="connsiteY42" fmla="*/ 64427 h 538834"/>
              <a:gd name="connsiteX43" fmla="*/ 3852862 w 4848224"/>
              <a:gd name="connsiteY43" fmla="*/ 50139 h 538834"/>
              <a:gd name="connsiteX44" fmla="*/ 3919537 w 4848224"/>
              <a:gd name="connsiteY44" fmla="*/ 426377 h 538834"/>
              <a:gd name="connsiteX45" fmla="*/ 4024312 w 4848224"/>
              <a:gd name="connsiteY45" fmla="*/ 488290 h 538834"/>
              <a:gd name="connsiteX46" fmla="*/ 4129087 w 4848224"/>
              <a:gd name="connsiteY46" fmla="*/ 426377 h 538834"/>
              <a:gd name="connsiteX47" fmla="*/ 4205287 w 4848224"/>
              <a:gd name="connsiteY47" fmla="*/ 145390 h 538834"/>
              <a:gd name="connsiteX48" fmla="*/ 4238624 w 4848224"/>
              <a:gd name="connsiteY48" fmla="*/ 88239 h 538834"/>
              <a:gd name="connsiteX49" fmla="*/ 4291012 w 4848224"/>
              <a:gd name="connsiteY49" fmla="*/ 35852 h 538834"/>
              <a:gd name="connsiteX50" fmla="*/ 4405312 w 4848224"/>
              <a:gd name="connsiteY50" fmla="*/ 35852 h 538834"/>
              <a:gd name="connsiteX51" fmla="*/ 4486274 w 4848224"/>
              <a:gd name="connsiteY51" fmla="*/ 102527 h 538834"/>
              <a:gd name="connsiteX52" fmla="*/ 4581524 w 4848224"/>
              <a:gd name="connsiteY52" fmla="*/ 426377 h 538834"/>
              <a:gd name="connsiteX53" fmla="*/ 4633912 w 4848224"/>
              <a:gd name="connsiteY53" fmla="*/ 512102 h 538834"/>
              <a:gd name="connsiteX54" fmla="*/ 4733924 w 4848224"/>
              <a:gd name="connsiteY54" fmla="*/ 459715 h 538834"/>
              <a:gd name="connsiteX55" fmla="*/ 4848224 w 4848224"/>
              <a:gd name="connsiteY55" fmla="*/ 273977 h 538834"/>
              <a:gd name="connsiteX0" fmla="*/ 0 w 4848224"/>
              <a:gd name="connsiteY0" fmla="*/ 235877 h 538834"/>
              <a:gd name="connsiteX1" fmla="*/ 61912 w 4848224"/>
              <a:gd name="connsiteY1" fmla="*/ 102527 h 538834"/>
              <a:gd name="connsiteX2" fmla="*/ 166687 w 4848224"/>
              <a:gd name="connsiteY2" fmla="*/ 21565 h 538834"/>
              <a:gd name="connsiteX3" fmla="*/ 233362 w 4848224"/>
              <a:gd name="connsiteY3" fmla="*/ 12040 h 538834"/>
              <a:gd name="connsiteX4" fmla="*/ 300037 w 4848224"/>
              <a:gd name="connsiteY4" fmla="*/ 69190 h 538834"/>
              <a:gd name="connsiteX5" fmla="*/ 333374 w 4848224"/>
              <a:gd name="connsiteY5" fmla="*/ 278740 h 538834"/>
              <a:gd name="connsiteX6" fmla="*/ 428624 w 4848224"/>
              <a:gd name="connsiteY6" fmla="*/ 488290 h 538834"/>
              <a:gd name="connsiteX7" fmla="*/ 561975 w 4848224"/>
              <a:gd name="connsiteY7" fmla="*/ 378752 h 538834"/>
              <a:gd name="connsiteX8" fmla="*/ 681037 w 4848224"/>
              <a:gd name="connsiteY8" fmla="*/ 97764 h 538834"/>
              <a:gd name="connsiteX9" fmla="*/ 842961 w 4848224"/>
              <a:gd name="connsiteY9" fmla="*/ 31090 h 538834"/>
              <a:gd name="connsiteX10" fmla="*/ 947736 w 4848224"/>
              <a:gd name="connsiteY10" fmla="*/ 35852 h 538834"/>
              <a:gd name="connsiteX11" fmla="*/ 1004887 w 4848224"/>
              <a:gd name="connsiteY11" fmla="*/ 212065 h 538834"/>
              <a:gd name="connsiteX12" fmla="*/ 1085849 w 4848224"/>
              <a:gd name="connsiteY12" fmla="*/ 416852 h 538834"/>
              <a:gd name="connsiteX13" fmla="*/ 1190624 w 4848224"/>
              <a:gd name="connsiteY13" fmla="*/ 464477 h 538834"/>
              <a:gd name="connsiteX14" fmla="*/ 1252537 w 4848224"/>
              <a:gd name="connsiteY14" fmla="*/ 393040 h 538834"/>
              <a:gd name="connsiteX15" fmla="*/ 1343024 w 4848224"/>
              <a:gd name="connsiteY15" fmla="*/ 131102 h 538834"/>
              <a:gd name="connsiteX16" fmla="*/ 1390649 w 4848224"/>
              <a:gd name="connsiteY16" fmla="*/ 59665 h 538834"/>
              <a:gd name="connsiteX17" fmla="*/ 1481137 w 4848224"/>
              <a:gd name="connsiteY17" fmla="*/ 31090 h 538834"/>
              <a:gd name="connsiteX18" fmla="*/ 1576386 w 4848224"/>
              <a:gd name="connsiteY18" fmla="*/ 112052 h 538834"/>
              <a:gd name="connsiteX19" fmla="*/ 1671637 w 4848224"/>
              <a:gd name="connsiteY19" fmla="*/ 369227 h 538834"/>
              <a:gd name="connsiteX20" fmla="*/ 1771649 w 4848224"/>
              <a:gd name="connsiteY20" fmla="*/ 497815 h 538834"/>
              <a:gd name="connsiteX21" fmla="*/ 1876425 w 4848224"/>
              <a:gd name="connsiteY21" fmla="*/ 369227 h 538834"/>
              <a:gd name="connsiteX22" fmla="*/ 1928812 w 4848224"/>
              <a:gd name="connsiteY22" fmla="*/ 169203 h 538834"/>
              <a:gd name="connsiteX23" fmla="*/ 1990724 w 4848224"/>
              <a:gd name="connsiteY23" fmla="*/ 40614 h 538834"/>
              <a:gd name="connsiteX24" fmla="*/ 2105025 w 4848224"/>
              <a:gd name="connsiteY24" fmla="*/ 73951 h 538834"/>
              <a:gd name="connsiteX25" fmla="*/ 2181224 w 4848224"/>
              <a:gd name="connsiteY25" fmla="*/ 345415 h 538834"/>
              <a:gd name="connsiteX26" fmla="*/ 2243137 w 4848224"/>
              <a:gd name="connsiteY26" fmla="*/ 493052 h 538834"/>
              <a:gd name="connsiteX27" fmla="*/ 2366962 w 4848224"/>
              <a:gd name="connsiteY27" fmla="*/ 412089 h 538834"/>
              <a:gd name="connsiteX28" fmla="*/ 2409824 w 4848224"/>
              <a:gd name="connsiteY28" fmla="*/ 207301 h 538834"/>
              <a:gd name="connsiteX29" fmla="*/ 2481262 w 4848224"/>
              <a:gd name="connsiteY29" fmla="*/ 16801 h 538834"/>
              <a:gd name="connsiteX30" fmla="*/ 2590798 w 4848224"/>
              <a:gd name="connsiteY30" fmla="*/ 45377 h 538834"/>
              <a:gd name="connsiteX31" fmla="*/ 2666998 w 4848224"/>
              <a:gd name="connsiteY31" fmla="*/ 333509 h 538834"/>
              <a:gd name="connsiteX32" fmla="*/ 2771774 w 4848224"/>
              <a:gd name="connsiteY32" fmla="*/ 502577 h 538834"/>
              <a:gd name="connsiteX33" fmla="*/ 2852737 w 4848224"/>
              <a:gd name="connsiteY33" fmla="*/ 507340 h 538834"/>
              <a:gd name="connsiteX34" fmla="*/ 2967037 w 4848224"/>
              <a:gd name="connsiteY34" fmla="*/ 302552 h 538834"/>
              <a:gd name="connsiteX35" fmla="*/ 3076575 w 4848224"/>
              <a:gd name="connsiteY35" fmla="*/ 31090 h 538834"/>
              <a:gd name="connsiteX36" fmla="*/ 3257549 w 4848224"/>
              <a:gd name="connsiteY36" fmla="*/ 45377 h 538834"/>
              <a:gd name="connsiteX37" fmla="*/ 3348037 w 4848224"/>
              <a:gd name="connsiteY37" fmla="*/ 259690 h 538834"/>
              <a:gd name="connsiteX38" fmla="*/ 3405187 w 4848224"/>
              <a:gd name="connsiteY38" fmla="*/ 416853 h 538834"/>
              <a:gd name="connsiteX39" fmla="*/ 3452811 w 4848224"/>
              <a:gd name="connsiteY39" fmla="*/ 507339 h 538834"/>
              <a:gd name="connsiteX40" fmla="*/ 3567112 w 4848224"/>
              <a:gd name="connsiteY40" fmla="*/ 531152 h 538834"/>
              <a:gd name="connsiteX41" fmla="*/ 3648074 w 4848224"/>
              <a:gd name="connsiteY41" fmla="*/ 383514 h 538834"/>
              <a:gd name="connsiteX42" fmla="*/ 3667124 w 4848224"/>
              <a:gd name="connsiteY42" fmla="*/ 64427 h 538834"/>
              <a:gd name="connsiteX43" fmla="*/ 3852862 w 4848224"/>
              <a:gd name="connsiteY43" fmla="*/ 50139 h 538834"/>
              <a:gd name="connsiteX44" fmla="*/ 3971925 w 4848224"/>
              <a:gd name="connsiteY44" fmla="*/ 416852 h 538834"/>
              <a:gd name="connsiteX45" fmla="*/ 4024312 w 4848224"/>
              <a:gd name="connsiteY45" fmla="*/ 488290 h 538834"/>
              <a:gd name="connsiteX46" fmla="*/ 4129087 w 4848224"/>
              <a:gd name="connsiteY46" fmla="*/ 426377 h 538834"/>
              <a:gd name="connsiteX47" fmla="*/ 4205287 w 4848224"/>
              <a:gd name="connsiteY47" fmla="*/ 145390 h 538834"/>
              <a:gd name="connsiteX48" fmla="*/ 4238624 w 4848224"/>
              <a:gd name="connsiteY48" fmla="*/ 88239 h 538834"/>
              <a:gd name="connsiteX49" fmla="*/ 4291012 w 4848224"/>
              <a:gd name="connsiteY49" fmla="*/ 35852 h 538834"/>
              <a:gd name="connsiteX50" fmla="*/ 4405312 w 4848224"/>
              <a:gd name="connsiteY50" fmla="*/ 35852 h 538834"/>
              <a:gd name="connsiteX51" fmla="*/ 4486274 w 4848224"/>
              <a:gd name="connsiteY51" fmla="*/ 102527 h 538834"/>
              <a:gd name="connsiteX52" fmla="*/ 4581524 w 4848224"/>
              <a:gd name="connsiteY52" fmla="*/ 426377 h 538834"/>
              <a:gd name="connsiteX53" fmla="*/ 4633912 w 4848224"/>
              <a:gd name="connsiteY53" fmla="*/ 512102 h 538834"/>
              <a:gd name="connsiteX54" fmla="*/ 4733924 w 4848224"/>
              <a:gd name="connsiteY54" fmla="*/ 459715 h 538834"/>
              <a:gd name="connsiteX55" fmla="*/ 4848224 w 4848224"/>
              <a:gd name="connsiteY55" fmla="*/ 273977 h 538834"/>
              <a:gd name="connsiteX0" fmla="*/ 0 w 4848224"/>
              <a:gd name="connsiteY0" fmla="*/ 235877 h 538834"/>
              <a:gd name="connsiteX1" fmla="*/ 61912 w 4848224"/>
              <a:gd name="connsiteY1" fmla="*/ 102527 h 538834"/>
              <a:gd name="connsiteX2" fmla="*/ 166687 w 4848224"/>
              <a:gd name="connsiteY2" fmla="*/ 21565 h 538834"/>
              <a:gd name="connsiteX3" fmla="*/ 233362 w 4848224"/>
              <a:gd name="connsiteY3" fmla="*/ 12040 h 538834"/>
              <a:gd name="connsiteX4" fmla="*/ 300037 w 4848224"/>
              <a:gd name="connsiteY4" fmla="*/ 69190 h 538834"/>
              <a:gd name="connsiteX5" fmla="*/ 333374 w 4848224"/>
              <a:gd name="connsiteY5" fmla="*/ 278740 h 538834"/>
              <a:gd name="connsiteX6" fmla="*/ 428624 w 4848224"/>
              <a:gd name="connsiteY6" fmla="*/ 488290 h 538834"/>
              <a:gd name="connsiteX7" fmla="*/ 561975 w 4848224"/>
              <a:gd name="connsiteY7" fmla="*/ 378752 h 538834"/>
              <a:gd name="connsiteX8" fmla="*/ 681037 w 4848224"/>
              <a:gd name="connsiteY8" fmla="*/ 97764 h 538834"/>
              <a:gd name="connsiteX9" fmla="*/ 842961 w 4848224"/>
              <a:gd name="connsiteY9" fmla="*/ 31090 h 538834"/>
              <a:gd name="connsiteX10" fmla="*/ 947736 w 4848224"/>
              <a:gd name="connsiteY10" fmla="*/ 35852 h 538834"/>
              <a:gd name="connsiteX11" fmla="*/ 1004887 w 4848224"/>
              <a:gd name="connsiteY11" fmla="*/ 212065 h 538834"/>
              <a:gd name="connsiteX12" fmla="*/ 1085849 w 4848224"/>
              <a:gd name="connsiteY12" fmla="*/ 416852 h 538834"/>
              <a:gd name="connsiteX13" fmla="*/ 1190624 w 4848224"/>
              <a:gd name="connsiteY13" fmla="*/ 464477 h 538834"/>
              <a:gd name="connsiteX14" fmla="*/ 1252537 w 4848224"/>
              <a:gd name="connsiteY14" fmla="*/ 393040 h 538834"/>
              <a:gd name="connsiteX15" fmla="*/ 1343024 w 4848224"/>
              <a:gd name="connsiteY15" fmla="*/ 131102 h 538834"/>
              <a:gd name="connsiteX16" fmla="*/ 1390649 w 4848224"/>
              <a:gd name="connsiteY16" fmla="*/ 59665 h 538834"/>
              <a:gd name="connsiteX17" fmla="*/ 1481137 w 4848224"/>
              <a:gd name="connsiteY17" fmla="*/ 31090 h 538834"/>
              <a:gd name="connsiteX18" fmla="*/ 1576386 w 4848224"/>
              <a:gd name="connsiteY18" fmla="*/ 112052 h 538834"/>
              <a:gd name="connsiteX19" fmla="*/ 1671637 w 4848224"/>
              <a:gd name="connsiteY19" fmla="*/ 369227 h 538834"/>
              <a:gd name="connsiteX20" fmla="*/ 1771649 w 4848224"/>
              <a:gd name="connsiteY20" fmla="*/ 497815 h 538834"/>
              <a:gd name="connsiteX21" fmla="*/ 1876425 w 4848224"/>
              <a:gd name="connsiteY21" fmla="*/ 369227 h 538834"/>
              <a:gd name="connsiteX22" fmla="*/ 1928812 w 4848224"/>
              <a:gd name="connsiteY22" fmla="*/ 169203 h 538834"/>
              <a:gd name="connsiteX23" fmla="*/ 1990724 w 4848224"/>
              <a:gd name="connsiteY23" fmla="*/ 40614 h 538834"/>
              <a:gd name="connsiteX24" fmla="*/ 2105025 w 4848224"/>
              <a:gd name="connsiteY24" fmla="*/ 73951 h 538834"/>
              <a:gd name="connsiteX25" fmla="*/ 2181224 w 4848224"/>
              <a:gd name="connsiteY25" fmla="*/ 345415 h 538834"/>
              <a:gd name="connsiteX26" fmla="*/ 2243137 w 4848224"/>
              <a:gd name="connsiteY26" fmla="*/ 493052 h 538834"/>
              <a:gd name="connsiteX27" fmla="*/ 2366962 w 4848224"/>
              <a:gd name="connsiteY27" fmla="*/ 412089 h 538834"/>
              <a:gd name="connsiteX28" fmla="*/ 2409824 w 4848224"/>
              <a:gd name="connsiteY28" fmla="*/ 207301 h 538834"/>
              <a:gd name="connsiteX29" fmla="*/ 2481262 w 4848224"/>
              <a:gd name="connsiteY29" fmla="*/ 16801 h 538834"/>
              <a:gd name="connsiteX30" fmla="*/ 2590798 w 4848224"/>
              <a:gd name="connsiteY30" fmla="*/ 45377 h 538834"/>
              <a:gd name="connsiteX31" fmla="*/ 2666998 w 4848224"/>
              <a:gd name="connsiteY31" fmla="*/ 333509 h 538834"/>
              <a:gd name="connsiteX32" fmla="*/ 2771774 w 4848224"/>
              <a:gd name="connsiteY32" fmla="*/ 502577 h 538834"/>
              <a:gd name="connsiteX33" fmla="*/ 2852737 w 4848224"/>
              <a:gd name="connsiteY33" fmla="*/ 507340 h 538834"/>
              <a:gd name="connsiteX34" fmla="*/ 2967037 w 4848224"/>
              <a:gd name="connsiteY34" fmla="*/ 302552 h 538834"/>
              <a:gd name="connsiteX35" fmla="*/ 3076575 w 4848224"/>
              <a:gd name="connsiteY35" fmla="*/ 31090 h 538834"/>
              <a:gd name="connsiteX36" fmla="*/ 3257549 w 4848224"/>
              <a:gd name="connsiteY36" fmla="*/ 45377 h 538834"/>
              <a:gd name="connsiteX37" fmla="*/ 3348037 w 4848224"/>
              <a:gd name="connsiteY37" fmla="*/ 259690 h 538834"/>
              <a:gd name="connsiteX38" fmla="*/ 3405187 w 4848224"/>
              <a:gd name="connsiteY38" fmla="*/ 416853 h 538834"/>
              <a:gd name="connsiteX39" fmla="*/ 3452811 w 4848224"/>
              <a:gd name="connsiteY39" fmla="*/ 507339 h 538834"/>
              <a:gd name="connsiteX40" fmla="*/ 3567112 w 4848224"/>
              <a:gd name="connsiteY40" fmla="*/ 531152 h 538834"/>
              <a:gd name="connsiteX41" fmla="*/ 3648074 w 4848224"/>
              <a:gd name="connsiteY41" fmla="*/ 383514 h 538834"/>
              <a:gd name="connsiteX42" fmla="*/ 3705224 w 4848224"/>
              <a:gd name="connsiteY42" fmla="*/ 78715 h 538834"/>
              <a:gd name="connsiteX43" fmla="*/ 3852862 w 4848224"/>
              <a:gd name="connsiteY43" fmla="*/ 50139 h 538834"/>
              <a:gd name="connsiteX44" fmla="*/ 3971925 w 4848224"/>
              <a:gd name="connsiteY44" fmla="*/ 416852 h 538834"/>
              <a:gd name="connsiteX45" fmla="*/ 4024312 w 4848224"/>
              <a:gd name="connsiteY45" fmla="*/ 488290 h 538834"/>
              <a:gd name="connsiteX46" fmla="*/ 4129087 w 4848224"/>
              <a:gd name="connsiteY46" fmla="*/ 426377 h 538834"/>
              <a:gd name="connsiteX47" fmla="*/ 4205287 w 4848224"/>
              <a:gd name="connsiteY47" fmla="*/ 145390 h 538834"/>
              <a:gd name="connsiteX48" fmla="*/ 4238624 w 4848224"/>
              <a:gd name="connsiteY48" fmla="*/ 88239 h 538834"/>
              <a:gd name="connsiteX49" fmla="*/ 4291012 w 4848224"/>
              <a:gd name="connsiteY49" fmla="*/ 35852 h 538834"/>
              <a:gd name="connsiteX50" fmla="*/ 4405312 w 4848224"/>
              <a:gd name="connsiteY50" fmla="*/ 35852 h 538834"/>
              <a:gd name="connsiteX51" fmla="*/ 4486274 w 4848224"/>
              <a:gd name="connsiteY51" fmla="*/ 102527 h 538834"/>
              <a:gd name="connsiteX52" fmla="*/ 4581524 w 4848224"/>
              <a:gd name="connsiteY52" fmla="*/ 426377 h 538834"/>
              <a:gd name="connsiteX53" fmla="*/ 4633912 w 4848224"/>
              <a:gd name="connsiteY53" fmla="*/ 512102 h 538834"/>
              <a:gd name="connsiteX54" fmla="*/ 4733924 w 4848224"/>
              <a:gd name="connsiteY54" fmla="*/ 459715 h 538834"/>
              <a:gd name="connsiteX55" fmla="*/ 4848224 w 4848224"/>
              <a:gd name="connsiteY55" fmla="*/ 273977 h 538834"/>
              <a:gd name="connsiteX0" fmla="*/ 0 w 4848224"/>
              <a:gd name="connsiteY0" fmla="*/ 235877 h 528610"/>
              <a:gd name="connsiteX1" fmla="*/ 61912 w 4848224"/>
              <a:gd name="connsiteY1" fmla="*/ 102527 h 528610"/>
              <a:gd name="connsiteX2" fmla="*/ 166687 w 4848224"/>
              <a:gd name="connsiteY2" fmla="*/ 21565 h 528610"/>
              <a:gd name="connsiteX3" fmla="*/ 233362 w 4848224"/>
              <a:gd name="connsiteY3" fmla="*/ 12040 h 528610"/>
              <a:gd name="connsiteX4" fmla="*/ 300037 w 4848224"/>
              <a:gd name="connsiteY4" fmla="*/ 69190 h 528610"/>
              <a:gd name="connsiteX5" fmla="*/ 333374 w 4848224"/>
              <a:gd name="connsiteY5" fmla="*/ 278740 h 528610"/>
              <a:gd name="connsiteX6" fmla="*/ 428624 w 4848224"/>
              <a:gd name="connsiteY6" fmla="*/ 488290 h 528610"/>
              <a:gd name="connsiteX7" fmla="*/ 561975 w 4848224"/>
              <a:gd name="connsiteY7" fmla="*/ 378752 h 528610"/>
              <a:gd name="connsiteX8" fmla="*/ 681037 w 4848224"/>
              <a:gd name="connsiteY8" fmla="*/ 97764 h 528610"/>
              <a:gd name="connsiteX9" fmla="*/ 842961 w 4848224"/>
              <a:gd name="connsiteY9" fmla="*/ 31090 h 528610"/>
              <a:gd name="connsiteX10" fmla="*/ 947736 w 4848224"/>
              <a:gd name="connsiteY10" fmla="*/ 35852 h 528610"/>
              <a:gd name="connsiteX11" fmla="*/ 1004887 w 4848224"/>
              <a:gd name="connsiteY11" fmla="*/ 212065 h 528610"/>
              <a:gd name="connsiteX12" fmla="*/ 1085849 w 4848224"/>
              <a:gd name="connsiteY12" fmla="*/ 416852 h 528610"/>
              <a:gd name="connsiteX13" fmla="*/ 1190624 w 4848224"/>
              <a:gd name="connsiteY13" fmla="*/ 464477 h 528610"/>
              <a:gd name="connsiteX14" fmla="*/ 1252537 w 4848224"/>
              <a:gd name="connsiteY14" fmla="*/ 393040 h 528610"/>
              <a:gd name="connsiteX15" fmla="*/ 1343024 w 4848224"/>
              <a:gd name="connsiteY15" fmla="*/ 131102 h 528610"/>
              <a:gd name="connsiteX16" fmla="*/ 1390649 w 4848224"/>
              <a:gd name="connsiteY16" fmla="*/ 59665 h 528610"/>
              <a:gd name="connsiteX17" fmla="*/ 1481137 w 4848224"/>
              <a:gd name="connsiteY17" fmla="*/ 31090 h 528610"/>
              <a:gd name="connsiteX18" fmla="*/ 1576386 w 4848224"/>
              <a:gd name="connsiteY18" fmla="*/ 112052 h 528610"/>
              <a:gd name="connsiteX19" fmla="*/ 1671637 w 4848224"/>
              <a:gd name="connsiteY19" fmla="*/ 369227 h 528610"/>
              <a:gd name="connsiteX20" fmla="*/ 1771649 w 4848224"/>
              <a:gd name="connsiteY20" fmla="*/ 497815 h 528610"/>
              <a:gd name="connsiteX21" fmla="*/ 1876425 w 4848224"/>
              <a:gd name="connsiteY21" fmla="*/ 369227 h 528610"/>
              <a:gd name="connsiteX22" fmla="*/ 1928812 w 4848224"/>
              <a:gd name="connsiteY22" fmla="*/ 169203 h 528610"/>
              <a:gd name="connsiteX23" fmla="*/ 1990724 w 4848224"/>
              <a:gd name="connsiteY23" fmla="*/ 40614 h 528610"/>
              <a:gd name="connsiteX24" fmla="*/ 2105025 w 4848224"/>
              <a:gd name="connsiteY24" fmla="*/ 73951 h 528610"/>
              <a:gd name="connsiteX25" fmla="*/ 2181224 w 4848224"/>
              <a:gd name="connsiteY25" fmla="*/ 345415 h 528610"/>
              <a:gd name="connsiteX26" fmla="*/ 2243137 w 4848224"/>
              <a:gd name="connsiteY26" fmla="*/ 493052 h 528610"/>
              <a:gd name="connsiteX27" fmla="*/ 2366962 w 4848224"/>
              <a:gd name="connsiteY27" fmla="*/ 412089 h 528610"/>
              <a:gd name="connsiteX28" fmla="*/ 2409824 w 4848224"/>
              <a:gd name="connsiteY28" fmla="*/ 207301 h 528610"/>
              <a:gd name="connsiteX29" fmla="*/ 2481262 w 4848224"/>
              <a:gd name="connsiteY29" fmla="*/ 16801 h 528610"/>
              <a:gd name="connsiteX30" fmla="*/ 2590798 w 4848224"/>
              <a:gd name="connsiteY30" fmla="*/ 45377 h 528610"/>
              <a:gd name="connsiteX31" fmla="*/ 2666998 w 4848224"/>
              <a:gd name="connsiteY31" fmla="*/ 333509 h 528610"/>
              <a:gd name="connsiteX32" fmla="*/ 2771774 w 4848224"/>
              <a:gd name="connsiteY32" fmla="*/ 502577 h 528610"/>
              <a:gd name="connsiteX33" fmla="*/ 2852737 w 4848224"/>
              <a:gd name="connsiteY33" fmla="*/ 507340 h 528610"/>
              <a:gd name="connsiteX34" fmla="*/ 2967037 w 4848224"/>
              <a:gd name="connsiteY34" fmla="*/ 302552 h 528610"/>
              <a:gd name="connsiteX35" fmla="*/ 3076575 w 4848224"/>
              <a:gd name="connsiteY35" fmla="*/ 31090 h 528610"/>
              <a:gd name="connsiteX36" fmla="*/ 3257549 w 4848224"/>
              <a:gd name="connsiteY36" fmla="*/ 45377 h 528610"/>
              <a:gd name="connsiteX37" fmla="*/ 3348037 w 4848224"/>
              <a:gd name="connsiteY37" fmla="*/ 259690 h 528610"/>
              <a:gd name="connsiteX38" fmla="*/ 3405187 w 4848224"/>
              <a:gd name="connsiteY38" fmla="*/ 416853 h 528610"/>
              <a:gd name="connsiteX39" fmla="*/ 3452811 w 4848224"/>
              <a:gd name="connsiteY39" fmla="*/ 507339 h 528610"/>
              <a:gd name="connsiteX40" fmla="*/ 3576637 w 4848224"/>
              <a:gd name="connsiteY40" fmla="*/ 516865 h 528610"/>
              <a:gd name="connsiteX41" fmla="*/ 3648074 w 4848224"/>
              <a:gd name="connsiteY41" fmla="*/ 383514 h 528610"/>
              <a:gd name="connsiteX42" fmla="*/ 3705224 w 4848224"/>
              <a:gd name="connsiteY42" fmla="*/ 78715 h 528610"/>
              <a:gd name="connsiteX43" fmla="*/ 3852862 w 4848224"/>
              <a:gd name="connsiteY43" fmla="*/ 50139 h 528610"/>
              <a:gd name="connsiteX44" fmla="*/ 3971925 w 4848224"/>
              <a:gd name="connsiteY44" fmla="*/ 416852 h 528610"/>
              <a:gd name="connsiteX45" fmla="*/ 4024312 w 4848224"/>
              <a:gd name="connsiteY45" fmla="*/ 488290 h 528610"/>
              <a:gd name="connsiteX46" fmla="*/ 4129087 w 4848224"/>
              <a:gd name="connsiteY46" fmla="*/ 426377 h 528610"/>
              <a:gd name="connsiteX47" fmla="*/ 4205287 w 4848224"/>
              <a:gd name="connsiteY47" fmla="*/ 145390 h 528610"/>
              <a:gd name="connsiteX48" fmla="*/ 4238624 w 4848224"/>
              <a:gd name="connsiteY48" fmla="*/ 88239 h 528610"/>
              <a:gd name="connsiteX49" fmla="*/ 4291012 w 4848224"/>
              <a:gd name="connsiteY49" fmla="*/ 35852 h 528610"/>
              <a:gd name="connsiteX50" fmla="*/ 4405312 w 4848224"/>
              <a:gd name="connsiteY50" fmla="*/ 35852 h 528610"/>
              <a:gd name="connsiteX51" fmla="*/ 4486274 w 4848224"/>
              <a:gd name="connsiteY51" fmla="*/ 102527 h 528610"/>
              <a:gd name="connsiteX52" fmla="*/ 4581524 w 4848224"/>
              <a:gd name="connsiteY52" fmla="*/ 426377 h 528610"/>
              <a:gd name="connsiteX53" fmla="*/ 4633912 w 4848224"/>
              <a:gd name="connsiteY53" fmla="*/ 512102 h 528610"/>
              <a:gd name="connsiteX54" fmla="*/ 4733924 w 4848224"/>
              <a:gd name="connsiteY54" fmla="*/ 459715 h 528610"/>
              <a:gd name="connsiteX55" fmla="*/ 4848224 w 4848224"/>
              <a:gd name="connsiteY55" fmla="*/ 273977 h 528610"/>
              <a:gd name="connsiteX0" fmla="*/ 0 w 4848224"/>
              <a:gd name="connsiteY0" fmla="*/ 235877 h 528610"/>
              <a:gd name="connsiteX1" fmla="*/ 61912 w 4848224"/>
              <a:gd name="connsiteY1" fmla="*/ 102527 h 528610"/>
              <a:gd name="connsiteX2" fmla="*/ 166687 w 4848224"/>
              <a:gd name="connsiteY2" fmla="*/ 21565 h 528610"/>
              <a:gd name="connsiteX3" fmla="*/ 233362 w 4848224"/>
              <a:gd name="connsiteY3" fmla="*/ 12040 h 528610"/>
              <a:gd name="connsiteX4" fmla="*/ 300037 w 4848224"/>
              <a:gd name="connsiteY4" fmla="*/ 69190 h 528610"/>
              <a:gd name="connsiteX5" fmla="*/ 333374 w 4848224"/>
              <a:gd name="connsiteY5" fmla="*/ 278740 h 528610"/>
              <a:gd name="connsiteX6" fmla="*/ 428624 w 4848224"/>
              <a:gd name="connsiteY6" fmla="*/ 488290 h 528610"/>
              <a:gd name="connsiteX7" fmla="*/ 561975 w 4848224"/>
              <a:gd name="connsiteY7" fmla="*/ 378752 h 528610"/>
              <a:gd name="connsiteX8" fmla="*/ 681037 w 4848224"/>
              <a:gd name="connsiteY8" fmla="*/ 97764 h 528610"/>
              <a:gd name="connsiteX9" fmla="*/ 842961 w 4848224"/>
              <a:gd name="connsiteY9" fmla="*/ 31090 h 528610"/>
              <a:gd name="connsiteX10" fmla="*/ 947736 w 4848224"/>
              <a:gd name="connsiteY10" fmla="*/ 35852 h 528610"/>
              <a:gd name="connsiteX11" fmla="*/ 1004887 w 4848224"/>
              <a:gd name="connsiteY11" fmla="*/ 212065 h 528610"/>
              <a:gd name="connsiteX12" fmla="*/ 1085849 w 4848224"/>
              <a:gd name="connsiteY12" fmla="*/ 416852 h 528610"/>
              <a:gd name="connsiteX13" fmla="*/ 1190624 w 4848224"/>
              <a:gd name="connsiteY13" fmla="*/ 464477 h 528610"/>
              <a:gd name="connsiteX14" fmla="*/ 1252537 w 4848224"/>
              <a:gd name="connsiteY14" fmla="*/ 393040 h 528610"/>
              <a:gd name="connsiteX15" fmla="*/ 1343024 w 4848224"/>
              <a:gd name="connsiteY15" fmla="*/ 131102 h 528610"/>
              <a:gd name="connsiteX16" fmla="*/ 1390649 w 4848224"/>
              <a:gd name="connsiteY16" fmla="*/ 59665 h 528610"/>
              <a:gd name="connsiteX17" fmla="*/ 1481137 w 4848224"/>
              <a:gd name="connsiteY17" fmla="*/ 31090 h 528610"/>
              <a:gd name="connsiteX18" fmla="*/ 1576386 w 4848224"/>
              <a:gd name="connsiteY18" fmla="*/ 112052 h 528610"/>
              <a:gd name="connsiteX19" fmla="*/ 1671637 w 4848224"/>
              <a:gd name="connsiteY19" fmla="*/ 369227 h 528610"/>
              <a:gd name="connsiteX20" fmla="*/ 1771649 w 4848224"/>
              <a:gd name="connsiteY20" fmla="*/ 497815 h 528610"/>
              <a:gd name="connsiteX21" fmla="*/ 1876425 w 4848224"/>
              <a:gd name="connsiteY21" fmla="*/ 369227 h 528610"/>
              <a:gd name="connsiteX22" fmla="*/ 1928812 w 4848224"/>
              <a:gd name="connsiteY22" fmla="*/ 169203 h 528610"/>
              <a:gd name="connsiteX23" fmla="*/ 1990724 w 4848224"/>
              <a:gd name="connsiteY23" fmla="*/ 40614 h 528610"/>
              <a:gd name="connsiteX24" fmla="*/ 2105025 w 4848224"/>
              <a:gd name="connsiteY24" fmla="*/ 73951 h 528610"/>
              <a:gd name="connsiteX25" fmla="*/ 2181224 w 4848224"/>
              <a:gd name="connsiteY25" fmla="*/ 345415 h 528610"/>
              <a:gd name="connsiteX26" fmla="*/ 2243137 w 4848224"/>
              <a:gd name="connsiteY26" fmla="*/ 493052 h 528610"/>
              <a:gd name="connsiteX27" fmla="*/ 2366962 w 4848224"/>
              <a:gd name="connsiteY27" fmla="*/ 412089 h 528610"/>
              <a:gd name="connsiteX28" fmla="*/ 2409824 w 4848224"/>
              <a:gd name="connsiteY28" fmla="*/ 207301 h 528610"/>
              <a:gd name="connsiteX29" fmla="*/ 2481262 w 4848224"/>
              <a:gd name="connsiteY29" fmla="*/ 16801 h 528610"/>
              <a:gd name="connsiteX30" fmla="*/ 2590798 w 4848224"/>
              <a:gd name="connsiteY30" fmla="*/ 45377 h 528610"/>
              <a:gd name="connsiteX31" fmla="*/ 2666998 w 4848224"/>
              <a:gd name="connsiteY31" fmla="*/ 333509 h 528610"/>
              <a:gd name="connsiteX32" fmla="*/ 2771774 w 4848224"/>
              <a:gd name="connsiteY32" fmla="*/ 502577 h 528610"/>
              <a:gd name="connsiteX33" fmla="*/ 2852737 w 4848224"/>
              <a:gd name="connsiteY33" fmla="*/ 507340 h 528610"/>
              <a:gd name="connsiteX34" fmla="*/ 2967037 w 4848224"/>
              <a:gd name="connsiteY34" fmla="*/ 302552 h 528610"/>
              <a:gd name="connsiteX35" fmla="*/ 3076575 w 4848224"/>
              <a:gd name="connsiteY35" fmla="*/ 31090 h 528610"/>
              <a:gd name="connsiteX36" fmla="*/ 3257549 w 4848224"/>
              <a:gd name="connsiteY36" fmla="*/ 45377 h 528610"/>
              <a:gd name="connsiteX37" fmla="*/ 3348037 w 4848224"/>
              <a:gd name="connsiteY37" fmla="*/ 259690 h 528610"/>
              <a:gd name="connsiteX38" fmla="*/ 3405187 w 4848224"/>
              <a:gd name="connsiteY38" fmla="*/ 416853 h 528610"/>
              <a:gd name="connsiteX39" fmla="*/ 3452811 w 4848224"/>
              <a:gd name="connsiteY39" fmla="*/ 507339 h 528610"/>
              <a:gd name="connsiteX40" fmla="*/ 3576637 w 4848224"/>
              <a:gd name="connsiteY40" fmla="*/ 516865 h 528610"/>
              <a:gd name="connsiteX41" fmla="*/ 3648074 w 4848224"/>
              <a:gd name="connsiteY41" fmla="*/ 383514 h 528610"/>
              <a:gd name="connsiteX42" fmla="*/ 3705224 w 4848224"/>
              <a:gd name="connsiteY42" fmla="*/ 78715 h 528610"/>
              <a:gd name="connsiteX43" fmla="*/ 3852862 w 4848224"/>
              <a:gd name="connsiteY43" fmla="*/ 50139 h 528610"/>
              <a:gd name="connsiteX44" fmla="*/ 3971925 w 4848224"/>
              <a:gd name="connsiteY44" fmla="*/ 416852 h 528610"/>
              <a:gd name="connsiteX45" fmla="*/ 4086224 w 4848224"/>
              <a:gd name="connsiteY45" fmla="*/ 521628 h 528610"/>
              <a:gd name="connsiteX46" fmla="*/ 4129087 w 4848224"/>
              <a:gd name="connsiteY46" fmla="*/ 426377 h 528610"/>
              <a:gd name="connsiteX47" fmla="*/ 4205287 w 4848224"/>
              <a:gd name="connsiteY47" fmla="*/ 145390 h 528610"/>
              <a:gd name="connsiteX48" fmla="*/ 4238624 w 4848224"/>
              <a:gd name="connsiteY48" fmla="*/ 88239 h 528610"/>
              <a:gd name="connsiteX49" fmla="*/ 4291012 w 4848224"/>
              <a:gd name="connsiteY49" fmla="*/ 35852 h 528610"/>
              <a:gd name="connsiteX50" fmla="*/ 4405312 w 4848224"/>
              <a:gd name="connsiteY50" fmla="*/ 35852 h 528610"/>
              <a:gd name="connsiteX51" fmla="*/ 4486274 w 4848224"/>
              <a:gd name="connsiteY51" fmla="*/ 102527 h 528610"/>
              <a:gd name="connsiteX52" fmla="*/ 4581524 w 4848224"/>
              <a:gd name="connsiteY52" fmla="*/ 426377 h 528610"/>
              <a:gd name="connsiteX53" fmla="*/ 4633912 w 4848224"/>
              <a:gd name="connsiteY53" fmla="*/ 512102 h 528610"/>
              <a:gd name="connsiteX54" fmla="*/ 4733924 w 4848224"/>
              <a:gd name="connsiteY54" fmla="*/ 459715 h 528610"/>
              <a:gd name="connsiteX55" fmla="*/ 4848224 w 4848224"/>
              <a:gd name="connsiteY55" fmla="*/ 273977 h 528610"/>
              <a:gd name="connsiteX0" fmla="*/ 0 w 4848224"/>
              <a:gd name="connsiteY0" fmla="*/ 235877 h 528610"/>
              <a:gd name="connsiteX1" fmla="*/ 61912 w 4848224"/>
              <a:gd name="connsiteY1" fmla="*/ 102527 h 528610"/>
              <a:gd name="connsiteX2" fmla="*/ 166687 w 4848224"/>
              <a:gd name="connsiteY2" fmla="*/ 21565 h 528610"/>
              <a:gd name="connsiteX3" fmla="*/ 233362 w 4848224"/>
              <a:gd name="connsiteY3" fmla="*/ 12040 h 528610"/>
              <a:gd name="connsiteX4" fmla="*/ 300037 w 4848224"/>
              <a:gd name="connsiteY4" fmla="*/ 69190 h 528610"/>
              <a:gd name="connsiteX5" fmla="*/ 333374 w 4848224"/>
              <a:gd name="connsiteY5" fmla="*/ 278740 h 528610"/>
              <a:gd name="connsiteX6" fmla="*/ 428624 w 4848224"/>
              <a:gd name="connsiteY6" fmla="*/ 488290 h 528610"/>
              <a:gd name="connsiteX7" fmla="*/ 561975 w 4848224"/>
              <a:gd name="connsiteY7" fmla="*/ 378752 h 528610"/>
              <a:gd name="connsiteX8" fmla="*/ 681037 w 4848224"/>
              <a:gd name="connsiteY8" fmla="*/ 97764 h 528610"/>
              <a:gd name="connsiteX9" fmla="*/ 842961 w 4848224"/>
              <a:gd name="connsiteY9" fmla="*/ 31090 h 528610"/>
              <a:gd name="connsiteX10" fmla="*/ 947736 w 4848224"/>
              <a:gd name="connsiteY10" fmla="*/ 35852 h 528610"/>
              <a:gd name="connsiteX11" fmla="*/ 1004887 w 4848224"/>
              <a:gd name="connsiteY11" fmla="*/ 212065 h 528610"/>
              <a:gd name="connsiteX12" fmla="*/ 1085849 w 4848224"/>
              <a:gd name="connsiteY12" fmla="*/ 416852 h 528610"/>
              <a:gd name="connsiteX13" fmla="*/ 1190624 w 4848224"/>
              <a:gd name="connsiteY13" fmla="*/ 464477 h 528610"/>
              <a:gd name="connsiteX14" fmla="*/ 1252537 w 4848224"/>
              <a:gd name="connsiteY14" fmla="*/ 393040 h 528610"/>
              <a:gd name="connsiteX15" fmla="*/ 1343024 w 4848224"/>
              <a:gd name="connsiteY15" fmla="*/ 131102 h 528610"/>
              <a:gd name="connsiteX16" fmla="*/ 1390649 w 4848224"/>
              <a:gd name="connsiteY16" fmla="*/ 59665 h 528610"/>
              <a:gd name="connsiteX17" fmla="*/ 1481137 w 4848224"/>
              <a:gd name="connsiteY17" fmla="*/ 31090 h 528610"/>
              <a:gd name="connsiteX18" fmla="*/ 1576386 w 4848224"/>
              <a:gd name="connsiteY18" fmla="*/ 112052 h 528610"/>
              <a:gd name="connsiteX19" fmla="*/ 1671637 w 4848224"/>
              <a:gd name="connsiteY19" fmla="*/ 369227 h 528610"/>
              <a:gd name="connsiteX20" fmla="*/ 1771649 w 4848224"/>
              <a:gd name="connsiteY20" fmla="*/ 497815 h 528610"/>
              <a:gd name="connsiteX21" fmla="*/ 1876425 w 4848224"/>
              <a:gd name="connsiteY21" fmla="*/ 369227 h 528610"/>
              <a:gd name="connsiteX22" fmla="*/ 1928812 w 4848224"/>
              <a:gd name="connsiteY22" fmla="*/ 169203 h 528610"/>
              <a:gd name="connsiteX23" fmla="*/ 1990724 w 4848224"/>
              <a:gd name="connsiteY23" fmla="*/ 40614 h 528610"/>
              <a:gd name="connsiteX24" fmla="*/ 2105025 w 4848224"/>
              <a:gd name="connsiteY24" fmla="*/ 73951 h 528610"/>
              <a:gd name="connsiteX25" fmla="*/ 2181224 w 4848224"/>
              <a:gd name="connsiteY25" fmla="*/ 345415 h 528610"/>
              <a:gd name="connsiteX26" fmla="*/ 2243137 w 4848224"/>
              <a:gd name="connsiteY26" fmla="*/ 493052 h 528610"/>
              <a:gd name="connsiteX27" fmla="*/ 2366962 w 4848224"/>
              <a:gd name="connsiteY27" fmla="*/ 412089 h 528610"/>
              <a:gd name="connsiteX28" fmla="*/ 2409824 w 4848224"/>
              <a:gd name="connsiteY28" fmla="*/ 207301 h 528610"/>
              <a:gd name="connsiteX29" fmla="*/ 2481262 w 4848224"/>
              <a:gd name="connsiteY29" fmla="*/ 16801 h 528610"/>
              <a:gd name="connsiteX30" fmla="*/ 2590798 w 4848224"/>
              <a:gd name="connsiteY30" fmla="*/ 45377 h 528610"/>
              <a:gd name="connsiteX31" fmla="*/ 2666998 w 4848224"/>
              <a:gd name="connsiteY31" fmla="*/ 333509 h 528610"/>
              <a:gd name="connsiteX32" fmla="*/ 2771774 w 4848224"/>
              <a:gd name="connsiteY32" fmla="*/ 502577 h 528610"/>
              <a:gd name="connsiteX33" fmla="*/ 2852737 w 4848224"/>
              <a:gd name="connsiteY33" fmla="*/ 507340 h 528610"/>
              <a:gd name="connsiteX34" fmla="*/ 2967037 w 4848224"/>
              <a:gd name="connsiteY34" fmla="*/ 302552 h 528610"/>
              <a:gd name="connsiteX35" fmla="*/ 3076575 w 4848224"/>
              <a:gd name="connsiteY35" fmla="*/ 31090 h 528610"/>
              <a:gd name="connsiteX36" fmla="*/ 3257549 w 4848224"/>
              <a:gd name="connsiteY36" fmla="*/ 45377 h 528610"/>
              <a:gd name="connsiteX37" fmla="*/ 3348037 w 4848224"/>
              <a:gd name="connsiteY37" fmla="*/ 259690 h 528610"/>
              <a:gd name="connsiteX38" fmla="*/ 3405187 w 4848224"/>
              <a:gd name="connsiteY38" fmla="*/ 416853 h 528610"/>
              <a:gd name="connsiteX39" fmla="*/ 3452811 w 4848224"/>
              <a:gd name="connsiteY39" fmla="*/ 507339 h 528610"/>
              <a:gd name="connsiteX40" fmla="*/ 3576637 w 4848224"/>
              <a:gd name="connsiteY40" fmla="*/ 516865 h 528610"/>
              <a:gd name="connsiteX41" fmla="*/ 3648074 w 4848224"/>
              <a:gd name="connsiteY41" fmla="*/ 383514 h 528610"/>
              <a:gd name="connsiteX42" fmla="*/ 3705224 w 4848224"/>
              <a:gd name="connsiteY42" fmla="*/ 78715 h 528610"/>
              <a:gd name="connsiteX43" fmla="*/ 3852862 w 4848224"/>
              <a:gd name="connsiteY43" fmla="*/ 50139 h 528610"/>
              <a:gd name="connsiteX44" fmla="*/ 3971925 w 4848224"/>
              <a:gd name="connsiteY44" fmla="*/ 416852 h 528610"/>
              <a:gd name="connsiteX45" fmla="*/ 4086224 w 4848224"/>
              <a:gd name="connsiteY45" fmla="*/ 521628 h 528610"/>
              <a:gd name="connsiteX46" fmla="*/ 4210049 w 4848224"/>
              <a:gd name="connsiteY46" fmla="*/ 440664 h 528610"/>
              <a:gd name="connsiteX47" fmla="*/ 4205287 w 4848224"/>
              <a:gd name="connsiteY47" fmla="*/ 145390 h 528610"/>
              <a:gd name="connsiteX48" fmla="*/ 4238624 w 4848224"/>
              <a:gd name="connsiteY48" fmla="*/ 88239 h 528610"/>
              <a:gd name="connsiteX49" fmla="*/ 4291012 w 4848224"/>
              <a:gd name="connsiteY49" fmla="*/ 35852 h 528610"/>
              <a:gd name="connsiteX50" fmla="*/ 4405312 w 4848224"/>
              <a:gd name="connsiteY50" fmla="*/ 35852 h 528610"/>
              <a:gd name="connsiteX51" fmla="*/ 4486274 w 4848224"/>
              <a:gd name="connsiteY51" fmla="*/ 102527 h 528610"/>
              <a:gd name="connsiteX52" fmla="*/ 4581524 w 4848224"/>
              <a:gd name="connsiteY52" fmla="*/ 426377 h 528610"/>
              <a:gd name="connsiteX53" fmla="*/ 4633912 w 4848224"/>
              <a:gd name="connsiteY53" fmla="*/ 512102 h 528610"/>
              <a:gd name="connsiteX54" fmla="*/ 4733924 w 4848224"/>
              <a:gd name="connsiteY54" fmla="*/ 459715 h 528610"/>
              <a:gd name="connsiteX55" fmla="*/ 4848224 w 4848224"/>
              <a:gd name="connsiteY55" fmla="*/ 273977 h 528610"/>
              <a:gd name="connsiteX0" fmla="*/ 0 w 4848224"/>
              <a:gd name="connsiteY0" fmla="*/ 235877 h 528610"/>
              <a:gd name="connsiteX1" fmla="*/ 61912 w 4848224"/>
              <a:gd name="connsiteY1" fmla="*/ 102527 h 528610"/>
              <a:gd name="connsiteX2" fmla="*/ 166687 w 4848224"/>
              <a:gd name="connsiteY2" fmla="*/ 21565 h 528610"/>
              <a:gd name="connsiteX3" fmla="*/ 233362 w 4848224"/>
              <a:gd name="connsiteY3" fmla="*/ 12040 h 528610"/>
              <a:gd name="connsiteX4" fmla="*/ 300037 w 4848224"/>
              <a:gd name="connsiteY4" fmla="*/ 69190 h 528610"/>
              <a:gd name="connsiteX5" fmla="*/ 333374 w 4848224"/>
              <a:gd name="connsiteY5" fmla="*/ 278740 h 528610"/>
              <a:gd name="connsiteX6" fmla="*/ 428624 w 4848224"/>
              <a:gd name="connsiteY6" fmla="*/ 488290 h 528610"/>
              <a:gd name="connsiteX7" fmla="*/ 561975 w 4848224"/>
              <a:gd name="connsiteY7" fmla="*/ 378752 h 528610"/>
              <a:gd name="connsiteX8" fmla="*/ 681037 w 4848224"/>
              <a:gd name="connsiteY8" fmla="*/ 97764 h 528610"/>
              <a:gd name="connsiteX9" fmla="*/ 842961 w 4848224"/>
              <a:gd name="connsiteY9" fmla="*/ 31090 h 528610"/>
              <a:gd name="connsiteX10" fmla="*/ 947736 w 4848224"/>
              <a:gd name="connsiteY10" fmla="*/ 35852 h 528610"/>
              <a:gd name="connsiteX11" fmla="*/ 1004887 w 4848224"/>
              <a:gd name="connsiteY11" fmla="*/ 212065 h 528610"/>
              <a:gd name="connsiteX12" fmla="*/ 1085849 w 4848224"/>
              <a:gd name="connsiteY12" fmla="*/ 416852 h 528610"/>
              <a:gd name="connsiteX13" fmla="*/ 1190624 w 4848224"/>
              <a:gd name="connsiteY13" fmla="*/ 464477 h 528610"/>
              <a:gd name="connsiteX14" fmla="*/ 1252537 w 4848224"/>
              <a:gd name="connsiteY14" fmla="*/ 393040 h 528610"/>
              <a:gd name="connsiteX15" fmla="*/ 1343024 w 4848224"/>
              <a:gd name="connsiteY15" fmla="*/ 131102 h 528610"/>
              <a:gd name="connsiteX16" fmla="*/ 1390649 w 4848224"/>
              <a:gd name="connsiteY16" fmla="*/ 59665 h 528610"/>
              <a:gd name="connsiteX17" fmla="*/ 1481137 w 4848224"/>
              <a:gd name="connsiteY17" fmla="*/ 31090 h 528610"/>
              <a:gd name="connsiteX18" fmla="*/ 1576386 w 4848224"/>
              <a:gd name="connsiteY18" fmla="*/ 112052 h 528610"/>
              <a:gd name="connsiteX19" fmla="*/ 1671637 w 4848224"/>
              <a:gd name="connsiteY19" fmla="*/ 369227 h 528610"/>
              <a:gd name="connsiteX20" fmla="*/ 1771649 w 4848224"/>
              <a:gd name="connsiteY20" fmla="*/ 497815 h 528610"/>
              <a:gd name="connsiteX21" fmla="*/ 1876425 w 4848224"/>
              <a:gd name="connsiteY21" fmla="*/ 369227 h 528610"/>
              <a:gd name="connsiteX22" fmla="*/ 1928812 w 4848224"/>
              <a:gd name="connsiteY22" fmla="*/ 169203 h 528610"/>
              <a:gd name="connsiteX23" fmla="*/ 1990724 w 4848224"/>
              <a:gd name="connsiteY23" fmla="*/ 40614 h 528610"/>
              <a:gd name="connsiteX24" fmla="*/ 2105025 w 4848224"/>
              <a:gd name="connsiteY24" fmla="*/ 73951 h 528610"/>
              <a:gd name="connsiteX25" fmla="*/ 2181224 w 4848224"/>
              <a:gd name="connsiteY25" fmla="*/ 345415 h 528610"/>
              <a:gd name="connsiteX26" fmla="*/ 2243137 w 4848224"/>
              <a:gd name="connsiteY26" fmla="*/ 493052 h 528610"/>
              <a:gd name="connsiteX27" fmla="*/ 2366962 w 4848224"/>
              <a:gd name="connsiteY27" fmla="*/ 412089 h 528610"/>
              <a:gd name="connsiteX28" fmla="*/ 2409824 w 4848224"/>
              <a:gd name="connsiteY28" fmla="*/ 207301 h 528610"/>
              <a:gd name="connsiteX29" fmla="*/ 2481262 w 4848224"/>
              <a:gd name="connsiteY29" fmla="*/ 16801 h 528610"/>
              <a:gd name="connsiteX30" fmla="*/ 2590798 w 4848224"/>
              <a:gd name="connsiteY30" fmla="*/ 45377 h 528610"/>
              <a:gd name="connsiteX31" fmla="*/ 2666998 w 4848224"/>
              <a:gd name="connsiteY31" fmla="*/ 333509 h 528610"/>
              <a:gd name="connsiteX32" fmla="*/ 2771774 w 4848224"/>
              <a:gd name="connsiteY32" fmla="*/ 502577 h 528610"/>
              <a:gd name="connsiteX33" fmla="*/ 2852737 w 4848224"/>
              <a:gd name="connsiteY33" fmla="*/ 507340 h 528610"/>
              <a:gd name="connsiteX34" fmla="*/ 2967037 w 4848224"/>
              <a:gd name="connsiteY34" fmla="*/ 302552 h 528610"/>
              <a:gd name="connsiteX35" fmla="*/ 3076575 w 4848224"/>
              <a:gd name="connsiteY35" fmla="*/ 31090 h 528610"/>
              <a:gd name="connsiteX36" fmla="*/ 3257549 w 4848224"/>
              <a:gd name="connsiteY36" fmla="*/ 45377 h 528610"/>
              <a:gd name="connsiteX37" fmla="*/ 3348037 w 4848224"/>
              <a:gd name="connsiteY37" fmla="*/ 259690 h 528610"/>
              <a:gd name="connsiteX38" fmla="*/ 3405187 w 4848224"/>
              <a:gd name="connsiteY38" fmla="*/ 416853 h 528610"/>
              <a:gd name="connsiteX39" fmla="*/ 3452811 w 4848224"/>
              <a:gd name="connsiteY39" fmla="*/ 507339 h 528610"/>
              <a:gd name="connsiteX40" fmla="*/ 3576637 w 4848224"/>
              <a:gd name="connsiteY40" fmla="*/ 516865 h 528610"/>
              <a:gd name="connsiteX41" fmla="*/ 3648074 w 4848224"/>
              <a:gd name="connsiteY41" fmla="*/ 383514 h 528610"/>
              <a:gd name="connsiteX42" fmla="*/ 3705224 w 4848224"/>
              <a:gd name="connsiteY42" fmla="*/ 78715 h 528610"/>
              <a:gd name="connsiteX43" fmla="*/ 3852862 w 4848224"/>
              <a:gd name="connsiteY43" fmla="*/ 50139 h 528610"/>
              <a:gd name="connsiteX44" fmla="*/ 3971925 w 4848224"/>
              <a:gd name="connsiteY44" fmla="*/ 416852 h 528610"/>
              <a:gd name="connsiteX45" fmla="*/ 4086224 w 4848224"/>
              <a:gd name="connsiteY45" fmla="*/ 521628 h 528610"/>
              <a:gd name="connsiteX46" fmla="*/ 4210049 w 4848224"/>
              <a:gd name="connsiteY46" fmla="*/ 440664 h 528610"/>
              <a:gd name="connsiteX47" fmla="*/ 4271962 w 4848224"/>
              <a:gd name="connsiteY47" fmla="*/ 159678 h 528610"/>
              <a:gd name="connsiteX48" fmla="*/ 4238624 w 4848224"/>
              <a:gd name="connsiteY48" fmla="*/ 88239 h 528610"/>
              <a:gd name="connsiteX49" fmla="*/ 4291012 w 4848224"/>
              <a:gd name="connsiteY49" fmla="*/ 35852 h 528610"/>
              <a:gd name="connsiteX50" fmla="*/ 4405312 w 4848224"/>
              <a:gd name="connsiteY50" fmla="*/ 35852 h 528610"/>
              <a:gd name="connsiteX51" fmla="*/ 4486274 w 4848224"/>
              <a:gd name="connsiteY51" fmla="*/ 102527 h 528610"/>
              <a:gd name="connsiteX52" fmla="*/ 4581524 w 4848224"/>
              <a:gd name="connsiteY52" fmla="*/ 426377 h 528610"/>
              <a:gd name="connsiteX53" fmla="*/ 4633912 w 4848224"/>
              <a:gd name="connsiteY53" fmla="*/ 512102 h 528610"/>
              <a:gd name="connsiteX54" fmla="*/ 4733924 w 4848224"/>
              <a:gd name="connsiteY54" fmla="*/ 459715 h 528610"/>
              <a:gd name="connsiteX55" fmla="*/ 4848224 w 4848224"/>
              <a:gd name="connsiteY55" fmla="*/ 273977 h 528610"/>
              <a:gd name="connsiteX0" fmla="*/ 0 w 4848224"/>
              <a:gd name="connsiteY0" fmla="*/ 235877 h 528610"/>
              <a:gd name="connsiteX1" fmla="*/ 61912 w 4848224"/>
              <a:gd name="connsiteY1" fmla="*/ 102527 h 528610"/>
              <a:gd name="connsiteX2" fmla="*/ 166687 w 4848224"/>
              <a:gd name="connsiteY2" fmla="*/ 21565 h 528610"/>
              <a:gd name="connsiteX3" fmla="*/ 233362 w 4848224"/>
              <a:gd name="connsiteY3" fmla="*/ 12040 h 528610"/>
              <a:gd name="connsiteX4" fmla="*/ 300037 w 4848224"/>
              <a:gd name="connsiteY4" fmla="*/ 69190 h 528610"/>
              <a:gd name="connsiteX5" fmla="*/ 333374 w 4848224"/>
              <a:gd name="connsiteY5" fmla="*/ 278740 h 528610"/>
              <a:gd name="connsiteX6" fmla="*/ 428624 w 4848224"/>
              <a:gd name="connsiteY6" fmla="*/ 488290 h 528610"/>
              <a:gd name="connsiteX7" fmla="*/ 561975 w 4848224"/>
              <a:gd name="connsiteY7" fmla="*/ 378752 h 528610"/>
              <a:gd name="connsiteX8" fmla="*/ 681037 w 4848224"/>
              <a:gd name="connsiteY8" fmla="*/ 97764 h 528610"/>
              <a:gd name="connsiteX9" fmla="*/ 842961 w 4848224"/>
              <a:gd name="connsiteY9" fmla="*/ 31090 h 528610"/>
              <a:gd name="connsiteX10" fmla="*/ 947736 w 4848224"/>
              <a:gd name="connsiteY10" fmla="*/ 35852 h 528610"/>
              <a:gd name="connsiteX11" fmla="*/ 1004887 w 4848224"/>
              <a:gd name="connsiteY11" fmla="*/ 212065 h 528610"/>
              <a:gd name="connsiteX12" fmla="*/ 1085849 w 4848224"/>
              <a:gd name="connsiteY12" fmla="*/ 416852 h 528610"/>
              <a:gd name="connsiteX13" fmla="*/ 1190624 w 4848224"/>
              <a:gd name="connsiteY13" fmla="*/ 464477 h 528610"/>
              <a:gd name="connsiteX14" fmla="*/ 1252537 w 4848224"/>
              <a:gd name="connsiteY14" fmla="*/ 393040 h 528610"/>
              <a:gd name="connsiteX15" fmla="*/ 1343024 w 4848224"/>
              <a:gd name="connsiteY15" fmla="*/ 131102 h 528610"/>
              <a:gd name="connsiteX16" fmla="*/ 1390649 w 4848224"/>
              <a:gd name="connsiteY16" fmla="*/ 59665 h 528610"/>
              <a:gd name="connsiteX17" fmla="*/ 1481137 w 4848224"/>
              <a:gd name="connsiteY17" fmla="*/ 31090 h 528610"/>
              <a:gd name="connsiteX18" fmla="*/ 1576386 w 4848224"/>
              <a:gd name="connsiteY18" fmla="*/ 112052 h 528610"/>
              <a:gd name="connsiteX19" fmla="*/ 1671637 w 4848224"/>
              <a:gd name="connsiteY19" fmla="*/ 369227 h 528610"/>
              <a:gd name="connsiteX20" fmla="*/ 1771649 w 4848224"/>
              <a:gd name="connsiteY20" fmla="*/ 497815 h 528610"/>
              <a:gd name="connsiteX21" fmla="*/ 1876425 w 4848224"/>
              <a:gd name="connsiteY21" fmla="*/ 369227 h 528610"/>
              <a:gd name="connsiteX22" fmla="*/ 1928812 w 4848224"/>
              <a:gd name="connsiteY22" fmla="*/ 169203 h 528610"/>
              <a:gd name="connsiteX23" fmla="*/ 1990724 w 4848224"/>
              <a:gd name="connsiteY23" fmla="*/ 40614 h 528610"/>
              <a:gd name="connsiteX24" fmla="*/ 2105025 w 4848224"/>
              <a:gd name="connsiteY24" fmla="*/ 73951 h 528610"/>
              <a:gd name="connsiteX25" fmla="*/ 2181224 w 4848224"/>
              <a:gd name="connsiteY25" fmla="*/ 345415 h 528610"/>
              <a:gd name="connsiteX26" fmla="*/ 2243137 w 4848224"/>
              <a:gd name="connsiteY26" fmla="*/ 493052 h 528610"/>
              <a:gd name="connsiteX27" fmla="*/ 2366962 w 4848224"/>
              <a:gd name="connsiteY27" fmla="*/ 412089 h 528610"/>
              <a:gd name="connsiteX28" fmla="*/ 2409824 w 4848224"/>
              <a:gd name="connsiteY28" fmla="*/ 207301 h 528610"/>
              <a:gd name="connsiteX29" fmla="*/ 2481262 w 4848224"/>
              <a:gd name="connsiteY29" fmla="*/ 16801 h 528610"/>
              <a:gd name="connsiteX30" fmla="*/ 2590798 w 4848224"/>
              <a:gd name="connsiteY30" fmla="*/ 45377 h 528610"/>
              <a:gd name="connsiteX31" fmla="*/ 2666998 w 4848224"/>
              <a:gd name="connsiteY31" fmla="*/ 333509 h 528610"/>
              <a:gd name="connsiteX32" fmla="*/ 2771774 w 4848224"/>
              <a:gd name="connsiteY32" fmla="*/ 502577 h 528610"/>
              <a:gd name="connsiteX33" fmla="*/ 2852737 w 4848224"/>
              <a:gd name="connsiteY33" fmla="*/ 507340 h 528610"/>
              <a:gd name="connsiteX34" fmla="*/ 2967037 w 4848224"/>
              <a:gd name="connsiteY34" fmla="*/ 302552 h 528610"/>
              <a:gd name="connsiteX35" fmla="*/ 3076575 w 4848224"/>
              <a:gd name="connsiteY35" fmla="*/ 31090 h 528610"/>
              <a:gd name="connsiteX36" fmla="*/ 3257549 w 4848224"/>
              <a:gd name="connsiteY36" fmla="*/ 45377 h 528610"/>
              <a:gd name="connsiteX37" fmla="*/ 3348037 w 4848224"/>
              <a:gd name="connsiteY37" fmla="*/ 259690 h 528610"/>
              <a:gd name="connsiteX38" fmla="*/ 3405187 w 4848224"/>
              <a:gd name="connsiteY38" fmla="*/ 416853 h 528610"/>
              <a:gd name="connsiteX39" fmla="*/ 3452811 w 4848224"/>
              <a:gd name="connsiteY39" fmla="*/ 507339 h 528610"/>
              <a:gd name="connsiteX40" fmla="*/ 3576637 w 4848224"/>
              <a:gd name="connsiteY40" fmla="*/ 516865 h 528610"/>
              <a:gd name="connsiteX41" fmla="*/ 3648074 w 4848224"/>
              <a:gd name="connsiteY41" fmla="*/ 383514 h 528610"/>
              <a:gd name="connsiteX42" fmla="*/ 3705224 w 4848224"/>
              <a:gd name="connsiteY42" fmla="*/ 78715 h 528610"/>
              <a:gd name="connsiteX43" fmla="*/ 3852862 w 4848224"/>
              <a:gd name="connsiteY43" fmla="*/ 50139 h 528610"/>
              <a:gd name="connsiteX44" fmla="*/ 3971925 w 4848224"/>
              <a:gd name="connsiteY44" fmla="*/ 416852 h 528610"/>
              <a:gd name="connsiteX45" fmla="*/ 4086224 w 4848224"/>
              <a:gd name="connsiteY45" fmla="*/ 521628 h 528610"/>
              <a:gd name="connsiteX46" fmla="*/ 4210049 w 4848224"/>
              <a:gd name="connsiteY46" fmla="*/ 440664 h 528610"/>
              <a:gd name="connsiteX47" fmla="*/ 4271962 w 4848224"/>
              <a:gd name="connsiteY47" fmla="*/ 159678 h 528610"/>
              <a:gd name="connsiteX48" fmla="*/ 4305299 w 4848224"/>
              <a:gd name="connsiteY48" fmla="*/ 88239 h 528610"/>
              <a:gd name="connsiteX49" fmla="*/ 4291012 w 4848224"/>
              <a:gd name="connsiteY49" fmla="*/ 35852 h 528610"/>
              <a:gd name="connsiteX50" fmla="*/ 4405312 w 4848224"/>
              <a:gd name="connsiteY50" fmla="*/ 35852 h 528610"/>
              <a:gd name="connsiteX51" fmla="*/ 4486274 w 4848224"/>
              <a:gd name="connsiteY51" fmla="*/ 102527 h 528610"/>
              <a:gd name="connsiteX52" fmla="*/ 4581524 w 4848224"/>
              <a:gd name="connsiteY52" fmla="*/ 426377 h 528610"/>
              <a:gd name="connsiteX53" fmla="*/ 4633912 w 4848224"/>
              <a:gd name="connsiteY53" fmla="*/ 512102 h 528610"/>
              <a:gd name="connsiteX54" fmla="*/ 4733924 w 4848224"/>
              <a:gd name="connsiteY54" fmla="*/ 459715 h 528610"/>
              <a:gd name="connsiteX55" fmla="*/ 4848224 w 4848224"/>
              <a:gd name="connsiteY55" fmla="*/ 273977 h 528610"/>
              <a:gd name="connsiteX0" fmla="*/ 0 w 4848224"/>
              <a:gd name="connsiteY0" fmla="*/ 235877 h 528610"/>
              <a:gd name="connsiteX1" fmla="*/ 61912 w 4848224"/>
              <a:gd name="connsiteY1" fmla="*/ 102527 h 528610"/>
              <a:gd name="connsiteX2" fmla="*/ 166687 w 4848224"/>
              <a:gd name="connsiteY2" fmla="*/ 21565 h 528610"/>
              <a:gd name="connsiteX3" fmla="*/ 233362 w 4848224"/>
              <a:gd name="connsiteY3" fmla="*/ 12040 h 528610"/>
              <a:gd name="connsiteX4" fmla="*/ 300037 w 4848224"/>
              <a:gd name="connsiteY4" fmla="*/ 69190 h 528610"/>
              <a:gd name="connsiteX5" fmla="*/ 333374 w 4848224"/>
              <a:gd name="connsiteY5" fmla="*/ 278740 h 528610"/>
              <a:gd name="connsiteX6" fmla="*/ 428624 w 4848224"/>
              <a:gd name="connsiteY6" fmla="*/ 488290 h 528610"/>
              <a:gd name="connsiteX7" fmla="*/ 561975 w 4848224"/>
              <a:gd name="connsiteY7" fmla="*/ 378752 h 528610"/>
              <a:gd name="connsiteX8" fmla="*/ 681037 w 4848224"/>
              <a:gd name="connsiteY8" fmla="*/ 97764 h 528610"/>
              <a:gd name="connsiteX9" fmla="*/ 842961 w 4848224"/>
              <a:gd name="connsiteY9" fmla="*/ 31090 h 528610"/>
              <a:gd name="connsiteX10" fmla="*/ 947736 w 4848224"/>
              <a:gd name="connsiteY10" fmla="*/ 35852 h 528610"/>
              <a:gd name="connsiteX11" fmla="*/ 1004887 w 4848224"/>
              <a:gd name="connsiteY11" fmla="*/ 212065 h 528610"/>
              <a:gd name="connsiteX12" fmla="*/ 1085849 w 4848224"/>
              <a:gd name="connsiteY12" fmla="*/ 416852 h 528610"/>
              <a:gd name="connsiteX13" fmla="*/ 1190624 w 4848224"/>
              <a:gd name="connsiteY13" fmla="*/ 464477 h 528610"/>
              <a:gd name="connsiteX14" fmla="*/ 1252537 w 4848224"/>
              <a:gd name="connsiteY14" fmla="*/ 393040 h 528610"/>
              <a:gd name="connsiteX15" fmla="*/ 1343024 w 4848224"/>
              <a:gd name="connsiteY15" fmla="*/ 131102 h 528610"/>
              <a:gd name="connsiteX16" fmla="*/ 1390649 w 4848224"/>
              <a:gd name="connsiteY16" fmla="*/ 59665 h 528610"/>
              <a:gd name="connsiteX17" fmla="*/ 1481137 w 4848224"/>
              <a:gd name="connsiteY17" fmla="*/ 31090 h 528610"/>
              <a:gd name="connsiteX18" fmla="*/ 1576386 w 4848224"/>
              <a:gd name="connsiteY18" fmla="*/ 112052 h 528610"/>
              <a:gd name="connsiteX19" fmla="*/ 1671637 w 4848224"/>
              <a:gd name="connsiteY19" fmla="*/ 369227 h 528610"/>
              <a:gd name="connsiteX20" fmla="*/ 1771649 w 4848224"/>
              <a:gd name="connsiteY20" fmla="*/ 497815 h 528610"/>
              <a:gd name="connsiteX21" fmla="*/ 1876425 w 4848224"/>
              <a:gd name="connsiteY21" fmla="*/ 369227 h 528610"/>
              <a:gd name="connsiteX22" fmla="*/ 1928812 w 4848224"/>
              <a:gd name="connsiteY22" fmla="*/ 169203 h 528610"/>
              <a:gd name="connsiteX23" fmla="*/ 1990724 w 4848224"/>
              <a:gd name="connsiteY23" fmla="*/ 40614 h 528610"/>
              <a:gd name="connsiteX24" fmla="*/ 2105025 w 4848224"/>
              <a:gd name="connsiteY24" fmla="*/ 73951 h 528610"/>
              <a:gd name="connsiteX25" fmla="*/ 2181224 w 4848224"/>
              <a:gd name="connsiteY25" fmla="*/ 345415 h 528610"/>
              <a:gd name="connsiteX26" fmla="*/ 2243137 w 4848224"/>
              <a:gd name="connsiteY26" fmla="*/ 493052 h 528610"/>
              <a:gd name="connsiteX27" fmla="*/ 2366962 w 4848224"/>
              <a:gd name="connsiteY27" fmla="*/ 412089 h 528610"/>
              <a:gd name="connsiteX28" fmla="*/ 2409824 w 4848224"/>
              <a:gd name="connsiteY28" fmla="*/ 207301 h 528610"/>
              <a:gd name="connsiteX29" fmla="*/ 2481262 w 4848224"/>
              <a:gd name="connsiteY29" fmla="*/ 16801 h 528610"/>
              <a:gd name="connsiteX30" fmla="*/ 2590798 w 4848224"/>
              <a:gd name="connsiteY30" fmla="*/ 45377 h 528610"/>
              <a:gd name="connsiteX31" fmla="*/ 2666998 w 4848224"/>
              <a:gd name="connsiteY31" fmla="*/ 333509 h 528610"/>
              <a:gd name="connsiteX32" fmla="*/ 2771774 w 4848224"/>
              <a:gd name="connsiteY32" fmla="*/ 502577 h 528610"/>
              <a:gd name="connsiteX33" fmla="*/ 2852737 w 4848224"/>
              <a:gd name="connsiteY33" fmla="*/ 507340 h 528610"/>
              <a:gd name="connsiteX34" fmla="*/ 2967037 w 4848224"/>
              <a:gd name="connsiteY34" fmla="*/ 302552 h 528610"/>
              <a:gd name="connsiteX35" fmla="*/ 3076575 w 4848224"/>
              <a:gd name="connsiteY35" fmla="*/ 31090 h 528610"/>
              <a:gd name="connsiteX36" fmla="*/ 3257549 w 4848224"/>
              <a:gd name="connsiteY36" fmla="*/ 45377 h 528610"/>
              <a:gd name="connsiteX37" fmla="*/ 3348037 w 4848224"/>
              <a:gd name="connsiteY37" fmla="*/ 259690 h 528610"/>
              <a:gd name="connsiteX38" fmla="*/ 3405187 w 4848224"/>
              <a:gd name="connsiteY38" fmla="*/ 416853 h 528610"/>
              <a:gd name="connsiteX39" fmla="*/ 3452811 w 4848224"/>
              <a:gd name="connsiteY39" fmla="*/ 507339 h 528610"/>
              <a:gd name="connsiteX40" fmla="*/ 3576637 w 4848224"/>
              <a:gd name="connsiteY40" fmla="*/ 516865 h 528610"/>
              <a:gd name="connsiteX41" fmla="*/ 3648074 w 4848224"/>
              <a:gd name="connsiteY41" fmla="*/ 383514 h 528610"/>
              <a:gd name="connsiteX42" fmla="*/ 3705224 w 4848224"/>
              <a:gd name="connsiteY42" fmla="*/ 78715 h 528610"/>
              <a:gd name="connsiteX43" fmla="*/ 3852862 w 4848224"/>
              <a:gd name="connsiteY43" fmla="*/ 50139 h 528610"/>
              <a:gd name="connsiteX44" fmla="*/ 3971925 w 4848224"/>
              <a:gd name="connsiteY44" fmla="*/ 416852 h 528610"/>
              <a:gd name="connsiteX45" fmla="*/ 4086224 w 4848224"/>
              <a:gd name="connsiteY45" fmla="*/ 521628 h 528610"/>
              <a:gd name="connsiteX46" fmla="*/ 4210049 w 4848224"/>
              <a:gd name="connsiteY46" fmla="*/ 440664 h 528610"/>
              <a:gd name="connsiteX47" fmla="*/ 4271962 w 4848224"/>
              <a:gd name="connsiteY47" fmla="*/ 159678 h 528610"/>
              <a:gd name="connsiteX48" fmla="*/ 4305299 w 4848224"/>
              <a:gd name="connsiteY48" fmla="*/ 88239 h 528610"/>
              <a:gd name="connsiteX49" fmla="*/ 4343399 w 4848224"/>
              <a:gd name="connsiteY49" fmla="*/ 45377 h 528610"/>
              <a:gd name="connsiteX50" fmla="*/ 4405312 w 4848224"/>
              <a:gd name="connsiteY50" fmla="*/ 35852 h 528610"/>
              <a:gd name="connsiteX51" fmla="*/ 4486274 w 4848224"/>
              <a:gd name="connsiteY51" fmla="*/ 102527 h 528610"/>
              <a:gd name="connsiteX52" fmla="*/ 4581524 w 4848224"/>
              <a:gd name="connsiteY52" fmla="*/ 426377 h 528610"/>
              <a:gd name="connsiteX53" fmla="*/ 4633912 w 4848224"/>
              <a:gd name="connsiteY53" fmla="*/ 512102 h 528610"/>
              <a:gd name="connsiteX54" fmla="*/ 4733924 w 4848224"/>
              <a:gd name="connsiteY54" fmla="*/ 459715 h 528610"/>
              <a:gd name="connsiteX55" fmla="*/ 4848224 w 4848224"/>
              <a:gd name="connsiteY55" fmla="*/ 273977 h 52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848224" h="528610">
                <a:moveTo>
                  <a:pt x="0" y="235877"/>
                </a:moveTo>
                <a:cubicBezTo>
                  <a:pt x="21431" y="187061"/>
                  <a:pt x="34131" y="138246"/>
                  <a:pt x="61912" y="102527"/>
                </a:cubicBezTo>
                <a:cubicBezTo>
                  <a:pt x="89693" y="66808"/>
                  <a:pt x="138112" y="36646"/>
                  <a:pt x="166687" y="21565"/>
                </a:cubicBezTo>
                <a:cubicBezTo>
                  <a:pt x="195262" y="6484"/>
                  <a:pt x="211137" y="4102"/>
                  <a:pt x="233362" y="12040"/>
                </a:cubicBezTo>
                <a:cubicBezTo>
                  <a:pt x="255587" y="19977"/>
                  <a:pt x="283368" y="24740"/>
                  <a:pt x="300037" y="69190"/>
                </a:cubicBezTo>
                <a:cubicBezTo>
                  <a:pt x="316706" y="113640"/>
                  <a:pt x="311943" y="208890"/>
                  <a:pt x="333374" y="278740"/>
                </a:cubicBezTo>
                <a:cubicBezTo>
                  <a:pt x="354805" y="348590"/>
                  <a:pt x="390524" y="471621"/>
                  <a:pt x="428624" y="488290"/>
                </a:cubicBezTo>
                <a:cubicBezTo>
                  <a:pt x="466724" y="504959"/>
                  <a:pt x="519906" y="443840"/>
                  <a:pt x="561975" y="378752"/>
                </a:cubicBezTo>
                <a:cubicBezTo>
                  <a:pt x="604044" y="313664"/>
                  <a:pt x="634206" y="155708"/>
                  <a:pt x="681037" y="97764"/>
                </a:cubicBezTo>
                <a:cubicBezTo>
                  <a:pt x="727868" y="39820"/>
                  <a:pt x="798511" y="41409"/>
                  <a:pt x="842961" y="31090"/>
                </a:cubicBezTo>
                <a:cubicBezTo>
                  <a:pt x="887411" y="20771"/>
                  <a:pt x="920748" y="5690"/>
                  <a:pt x="947736" y="35852"/>
                </a:cubicBezTo>
                <a:cubicBezTo>
                  <a:pt x="974724" y="66014"/>
                  <a:pt x="981868" y="148565"/>
                  <a:pt x="1004887" y="212065"/>
                </a:cubicBezTo>
                <a:cubicBezTo>
                  <a:pt x="1027906" y="275565"/>
                  <a:pt x="1054893" y="374783"/>
                  <a:pt x="1085849" y="416852"/>
                </a:cubicBezTo>
                <a:cubicBezTo>
                  <a:pt x="1116805" y="458921"/>
                  <a:pt x="1162843" y="468446"/>
                  <a:pt x="1190624" y="464477"/>
                </a:cubicBezTo>
                <a:cubicBezTo>
                  <a:pt x="1218405" y="460508"/>
                  <a:pt x="1227137" y="448603"/>
                  <a:pt x="1252537" y="393040"/>
                </a:cubicBezTo>
                <a:cubicBezTo>
                  <a:pt x="1277937" y="337478"/>
                  <a:pt x="1320005" y="186665"/>
                  <a:pt x="1343024" y="131102"/>
                </a:cubicBezTo>
                <a:cubicBezTo>
                  <a:pt x="1366043" y="75539"/>
                  <a:pt x="1367630" y="76334"/>
                  <a:pt x="1390649" y="59665"/>
                </a:cubicBezTo>
                <a:cubicBezTo>
                  <a:pt x="1413668" y="42996"/>
                  <a:pt x="1450181" y="22359"/>
                  <a:pt x="1481137" y="31090"/>
                </a:cubicBezTo>
                <a:cubicBezTo>
                  <a:pt x="1512093" y="39821"/>
                  <a:pt x="1544636" y="55696"/>
                  <a:pt x="1576386" y="112052"/>
                </a:cubicBezTo>
                <a:cubicBezTo>
                  <a:pt x="1608136" y="168408"/>
                  <a:pt x="1639093" y="304933"/>
                  <a:pt x="1671637" y="369227"/>
                </a:cubicBezTo>
                <a:cubicBezTo>
                  <a:pt x="1704181" y="433521"/>
                  <a:pt x="1737518" y="497815"/>
                  <a:pt x="1771649" y="497815"/>
                </a:cubicBezTo>
                <a:cubicBezTo>
                  <a:pt x="1805780" y="497815"/>
                  <a:pt x="1850231" y="423996"/>
                  <a:pt x="1876425" y="369227"/>
                </a:cubicBezTo>
                <a:cubicBezTo>
                  <a:pt x="1902619" y="314458"/>
                  <a:pt x="1909762" y="223972"/>
                  <a:pt x="1928812" y="169203"/>
                </a:cubicBezTo>
                <a:cubicBezTo>
                  <a:pt x="1947862" y="114434"/>
                  <a:pt x="1961355" y="56489"/>
                  <a:pt x="1990724" y="40614"/>
                </a:cubicBezTo>
                <a:cubicBezTo>
                  <a:pt x="2020093" y="24739"/>
                  <a:pt x="2073275" y="23151"/>
                  <a:pt x="2105025" y="73951"/>
                </a:cubicBezTo>
                <a:cubicBezTo>
                  <a:pt x="2136775" y="124751"/>
                  <a:pt x="2158205" y="275565"/>
                  <a:pt x="2181224" y="345415"/>
                </a:cubicBezTo>
                <a:cubicBezTo>
                  <a:pt x="2204243" y="415265"/>
                  <a:pt x="2212181" y="481940"/>
                  <a:pt x="2243137" y="493052"/>
                </a:cubicBezTo>
                <a:cubicBezTo>
                  <a:pt x="2274093" y="504164"/>
                  <a:pt x="2339181" y="459714"/>
                  <a:pt x="2366962" y="412089"/>
                </a:cubicBezTo>
                <a:cubicBezTo>
                  <a:pt x="2394743" y="364464"/>
                  <a:pt x="2390774" y="273182"/>
                  <a:pt x="2409824" y="207301"/>
                </a:cubicBezTo>
                <a:cubicBezTo>
                  <a:pt x="2428874" y="141420"/>
                  <a:pt x="2451100" y="43788"/>
                  <a:pt x="2481262" y="16801"/>
                </a:cubicBezTo>
                <a:cubicBezTo>
                  <a:pt x="2511424" y="-10186"/>
                  <a:pt x="2559842" y="-7408"/>
                  <a:pt x="2590798" y="45377"/>
                </a:cubicBezTo>
                <a:cubicBezTo>
                  <a:pt x="2621754" y="98162"/>
                  <a:pt x="2636835" y="257309"/>
                  <a:pt x="2666998" y="333509"/>
                </a:cubicBezTo>
                <a:cubicBezTo>
                  <a:pt x="2697161" y="409709"/>
                  <a:pt x="2740818" y="473605"/>
                  <a:pt x="2771774" y="502577"/>
                </a:cubicBezTo>
                <a:cubicBezTo>
                  <a:pt x="2802730" y="531549"/>
                  <a:pt x="2820193" y="540677"/>
                  <a:pt x="2852737" y="507340"/>
                </a:cubicBezTo>
                <a:cubicBezTo>
                  <a:pt x="2885281" y="474003"/>
                  <a:pt x="2929731" y="381927"/>
                  <a:pt x="2967037" y="302552"/>
                </a:cubicBezTo>
                <a:cubicBezTo>
                  <a:pt x="3004343" y="223177"/>
                  <a:pt x="3028156" y="73953"/>
                  <a:pt x="3076575" y="31090"/>
                </a:cubicBezTo>
                <a:cubicBezTo>
                  <a:pt x="3124994" y="-11773"/>
                  <a:pt x="3212305" y="7277"/>
                  <a:pt x="3257549" y="45377"/>
                </a:cubicBezTo>
                <a:cubicBezTo>
                  <a:pt x="3302793" y="83477"/>
                  <a:pt x="3323431" y="197777"/>
                  <a:pt x="3348037" y="259690"/>
                </a:cubicBezTo>
                <a:cubicBezTo>
                  <a:pt x="3372643" y="321603"/>
                  <a:pt x="3387725" y="375578"/>
                  <a:pt x="3405187" y="416853"/>
                </a:cubicBezTo>
                <a:cubicBezTo>
                  <a:pt x="3422649" y="458128"/>
                  <a:pt x="3424236" y="490670"/>
                  <a:pt x="3452811" y="507339"/>
                </a:cubicBezTo>
                <a:cubicBezTo>
                  <a:pt x="3481386" y="524008"/>
                  <a:pt x="3544093" y="537502"/>
                  <a:pt x="3576637" y="516865"/>
                </a:cubicBezTo>
                <a:cubicBezTo>
                  <a:pt x="3609181" y="496228"/>
                  <a:pt x="3626643" y="456539"/>
                  <a:pt x="3648074" y="383514"/>
                </a:cubicBezTo>
                <a:cubicBezTo>
                  <a:pt x="3669505" y="310489"/>
                  <a:pt x="3671093" y="134277"/>
                  <a:pt x="3705224" y="78715"/>
                </a:cubicBezTo>
                <a:cubicBezTo>
                  <a:pt x="3739355" y="23153"/>
                  <a:pt x="3808412" y="-6217"/>
                  <a:pt x="3852862" y="50139"/>
                </a:cubicBezTo>
                <a:cubicBezTo>
                  <a:pt x="3897312" y="106495"/>
                  <a:pt x="3933031" y="338271"/>
                  <a:pt x="3971925" y="416852"/>
                </a:cubicBezTo>
                <a:cubicBezTo>
                  <a:pt x="4010819" y="495433"/>
                  <a:pt x="4046537" y="517659"/>
                  <a:pt x="4086224" y="521628"/>
                </a:cubicBezTo>
                <a:cubicBezTo>
                  <a:pt x="4125911" y="525597"/>
                  <a:pt x="4179093" y="500989"/>
                  <a:pt x="4210049" y="440664"/>
                </a:cubicBezTo>
                <a:cubicBezTo>
                  <a:pt x="4241005" y="380339"/>
                  <a:pt x="4256087" y="218415"/>
                  <a:pt x="4271962" y="159678"/>
                </a:cubicBezTo>
                <a:cubicBezTo>
                  <a:pt x="4287837" y="100941"/>
                  <a:pt x="4293393" y="107289"/>
                  <a:pt x="4305299" y="88239"/>
                </a:cubicBezTo>
                <a:cubicBezTo>
                  <a:pt x="4317205" y="69189"/>
                  <a:pt x="4326730" y="54108"/>
                  <a:pt x="4343399" y="45377"/>
                </a:cubicBezTo>
                <a:cubicBezTo>
                  <a:pt x="4360068" y="36646"/>
                  <a:pt x="4381500" y="26327"/>
                  <a:pt x="4405312" y="35852"/>
                </a:cubicBezTo>
                <a:cubicBezTo>
                  <a:pt x="4429125" y="45377"/>
                  <a:pt x="4456905" y="37440"/>
                  <a:pt x="4486274" y="102527"/>
                </a:cubicBezTo>
                <a:cubicBezTo>
                  <a:pt x="4515643" y="167614"/>
                  <a:pt x="4556918" y="358115"/>
                  <a:pt x="4581524" y="426377"/>
                </a:cubicBezTo>
                <a:cubicBezTo>
                  <a:pt x="4606130" y="494639"/>
                  <a:pt x="4608512" y="506546"/>
                  <a:pt x="4633912" y="512102"/>
                </a:cubicBezTo>
                <a:cubicBezTo>
                  <a:pt x="4659312" y="517658"/>
                  <a:pt x="4698205" y="499403"/>
                  <a:pt x="4733924" y="459715"/>
                </a:cubicBezTo>
                <a:cubicBezTo>
                  <a:pt x="4769643" y="420028"/>
                  <a:pt x="4828777" y="339065"/>
                  <a:pt x="4848224" y="273977"/>
                </a:cubicBezTo>
              </a:path>
            </a:pathLst>
          </a:custGeom>
          <a:noFill/>
          <a:ln w="19050" cap="flat" cmpd="sng" algn="ctr">
            <a:solidFill>
              <a:srgbClr val="FFC000"/>
            </a:solidFill>
            <a:prstDash val="solid"/>
            <a:round/>
            <a:headEnd type="none" w="med" len="med"/>
            <a:tailEnd type="none" w="med" len="med"/>
          </a:ln>
          <a:effectLst/>
          <a:extLst/>
        </p:spPr>
        <p:txBody>
          <a:bodyPr rtlCol="0" anchor="ctr"/>
          <a:lstStyle/>
          <a:p>
            <a:pPr algn="ctr"/>
            <a:endParaRPr lang="en-US"/>
          </a:p>
        </p:txBody>
      </p:sp>
      <p:sp>
        <p:nvSpPr>
          <p:cNvPr id="229" name="Freeform 228"/>
          <p:cNvSpPr/>
          <p:nvPr/>
        </p:nvSpPr>
        <p:spPr bwMode="auto">
          <a:xfrm>
            <a:off x="11049001" y="2702655"/>
            <a:ext cx="609600" cy="497494"/>
          </a:xfrm>
          <a:custGeom>
            <a:avLst/>
            <a:gdLst>
              <a:gd name="connsiteX0" fmla="*/ 0 w 571500"/>
              <a:gd name="connsiteY0" fmla="*/ 228926 h 477016"/>
              <a:gd name="connsiteX1" fmla="*/ 61913 w 571500"/>
              <a:gd name="connsiteY1" fmla="*/ 57476 h 477016"/>
              <a:gd name="connsiteX2" fmla="*/ 135732 w 571500"/>
              <a:gd name="connsiteY2" fmla="*/ 12232 h 477016"/>
              <a:gd name="connsiteX3" fmla="*/ 195263 w 571500"/>
              <a:gd name="connsiteY3" fmla="*/ 31282 h 477016"/>
              <a:gd name="connsiteX4" fmla="*/ 300038 w 571500"/>
              <a:gd name="connsiteY4" fmla="*/ 331320 h 477016"/>
              <a:gd name="connsiteX5" fmla="*/ 402432 w 571500"/>
              <a:gd name="connsiteY5" fmla="*/ 476576 h 477016"/>
              <a:gd name="connsiteX6" fmla="*/ 528638 w 571500"/>
              <a:gd name="connsiteY6" fmla="*/ 374182 h 477016"/>
              <a:gd name="connsiteX7" fmla="*/ 571500 w 571500"/>
              <a:gd name="connsiteY7" fmla="*/ 309888 h 477016"/>
              <a:gd name="connsiteX0" fmla="*/ 0 w 523875"/>
              <a:gd name="connsiteY0" fmla="*/ 219401 h 477016"/>
              <a:gd name="connsiteX1" fmla="*/ 14288 w 523875"/>
              <a:gd name="connsiteY1" fmla="*/ 57476 h 477016"/>
              <a:gd name="connsiteX2" fmla="*/ 88107 w 523875"/>
              <a:gd name="connsiteY2" fmla="*/ 12232 h 477016"/>
              <a:gd name="connsiteX3" fmla="*/ 147638 w 523875"/>
              <a:gd name="connsiteY3" fmla="*/ 31282 h 477016"/>
              <a:gd name="connsiteX4" fmla="*/ 252413 w 523875"/>
              <a:gd name="connsiteY4" fmla="*/ 331320 h 477016"/>
              <a:gd name="connsiteX5" fmla="*/ 354807 w 523875"/>
              <a:gd name="connsiteY5" fmla="*/ 476576 h 477016"/>
              <a:gd name="connsiteX6" fmla="*/ 481013 w 523875"/>
              <a:gd name="connsiteY6" fmla="*/ 374182 h 477016"/>
              <a:gd name="connsiteX7" fmla="*/ 523875 w 523875"/>
              <a:gd name="connsiteY7" fmla="*/ 309888 h 477016"/>
              <a:gd name="connsiteX0" fmla="*/ 0 w 523875"/>
              <a:gd name="connsiteY0" fmla="*/ 219945 h 477560"/>
              <a:gd name="connsiteX1" fmla="*/ 52388 w 523875"/>
              <a:gd name="connsiteY1" fmla="*/ 67545 h 477560"/>
              <a:gd name="connsiteX2" fmla="*/ 88107 w 523875"/>
              <a:gd name="connsiteY2" fmla="*/ 12776 h 477560"/>
              <a:gd name="connsiteX3" fmla="*/ 147638 w 523875"/>
              <a:gd name="connsiteY3" fmla="*/ 31826 h 477560"/>
              <a:gd name="connsiteX4" fmla="*/ 252413 w 523875"/>
              <a:gd name="connsiteY4" fmla="*/ 331864 h 477560"/>
              <a:gd name="connsiteX5" fmla="*/ 354807 w 523875"/>
              <a:gd name="connsiteY5" fmla="*/ 477120 h 477560"/>
              <a:gd name="connsiteX6" fmla="*/ 481013 w 523875"/>
              <a:gd name="connsiteY6" fmla="*/ 374726 h 477560"/>
              <a:gd name="connsiteX7" fmla="*/ 523875 w 523875"/>
              <a:gd name="connsiteY7" fmla="*/ 310432 h 477560"/>
              <a:gd name="connsiteX0" fmla="*/ 0 w 523875"/>
              <a:gd name="connsiteY0" fmla="*/ 219945 h 477560"/>
              <a:gd name="connsiteX1" fmla="*/ 52388 w 523875"/>
              <a:gd name="connsiteY1" fmla="*/ 67545 h 477560"/>
              <a:gd name="connsiteX2" fmla="*/ 88107 w 523875"/>
              <a:gd name="connsiteY2" fmla="*/ 12776 h 477560"/>
              <a:gd name="connsiteX3" fmla="*/ 195263 w 523875"/>
              <a:gd name="connsiteY3" fmla="*/ 31826 h 477560"/>
              <a:gd name="connsiteX4" fmla="*/ 252413 w 523875"/>
              <a:gd name="connsiteY4" fmla="*/ 331864 h 477560"/>
              <a:gd name="connsiteX5" fmla="*/ 354807 w 523875"/>
              <a:gd name="connsiteY5" fmla="*/ 477120 h 477560"/>
              <a:gd name="connsiteX6" fmla="*/ 481013 w 523875"/>
              <a:gd name="connsiteY6" fmla="*/ 374726 h 477560"/>
              <a:gd name="connsiteX7" fmla="*/ 523875 w 523875"/>
              <a:gd name="connsiteY7" fmla="*/ 310432 h 477560"/>
              <a:gd name="connsiteX0" fmla="*/ 0 w 523875"/>
              <a:gd name="connsiteY0" fmla="*/ 219630 h 477340"/>
              <a:gd name="connsiteX1" fmla="*/ 52388 w 523875"/>
              <a:gd name="connsiteY1" fmla="*/ 67230 h 477340"/>
              <a:gd name="connsiteX2" fmla="*/ 88107 w 523875"/>
              <a:gd name="connsiteY2" fmla="*/ 12461 h 477340"/>
              <a:gd name="connsiteX3" fmla="*/ 195263 w 523875"/>
              <a:gd name="connsiteY3" fmla="*/ 31511 h 477340"/>
              <a:gd name="connsiteX4" fmla="*/ 304801 w 523875"/>
              <a:gd name="connsiteY4" fmla="*/ 326787 h 477340"/>
              <a:gd name="connsiteX5" fmla="*/ 354807 w 523875"/>
              <a:gd name="connsiteY5" fmla="*/ 476805 h 477340"/>
              <a:gd name="connsiteX6" fmla="*/ 481013 w 523875"/>
              <a:gd name="connsiteY6" fmla="*/ 374411 h 477340"/>
              <a:gd name="connsiteX7" fmla="*/ 523875 w 523875"/>
              <a:gd name="connsiteY7" fmla="*/ 310117 h 477340"/>
              <a:gd name="connsiteX0" fmla="*/ 0 w 523875"/>
              <a:gd name="connsiteY0" fmla="*/ 219630 h 467867"/>
              <a:gd name="connsiteX1" fmla="*/ 52388 w 523875"/>
              <a:gd name="connsiteY1" fmla="*/ 67230 h 467867"/>
              <a:gd name="connsiteX2" fmla="*/ 88107 w 523875"/>
              <a:gd name="connsiteY2" fmla="*/ 12461 h 467867"/>
              <a:gd name="connsiteX3" fmla="*/ 195263 w 523875"/>
              <a:gd name="connsiteY3" fmla="*/ 31511 h 467867"/>
              <a:gd name="connsiteX4" fmla="*/ 304801 w 523875"/>
              <a:gd name="connsiteY4" fmla="*/ 326787 h 467867"/>
              <a:gd name="connsiteX5" fmla="*/ 407195 w 523875"/>
              <a:gd name="connsiteY5" fmla="*/ 467280 h 467867"/>
              <a:gd name="connsiteX6" fmla="*/ 481013 w 523875"/>
              <a:gd name="connsiteY6" fmla="*/ 374411 h 467867"/>
              <a:gd name="connsiteX7" fmla="*/ 523875 w 523875"/>
              <a:gd name="connsiteY7" fmla="*/ 310117 h 467867"/>
              <a:gd name="connsiteX0" fmla="*/ 0 w 523875"/>
              <a:gd name="connsiteY0" fmla="*/ 219630 h 467867"/>
              <a:gd name="connsiteX1" fmla="*/ 52388 w 523875"/>
              <a:gd name="connsiteY1" fmla="*/ 67230 h 467867"/>
              <a:gd name="connsiteX2" fmla="*/ 88107 w 523875"/>
              <a:gd name="connsiteY2" fmla="*/ 12461 h 467867"/>
              <a:gd name="connsiteX3" fmla="*/ 195263 w 523875"/>
              <a:gd name="connsiteY3" fmla="*/ 31511 h 467867"/>
              <a:gd name="connsiteX4" fmla="*/ 304801 w 523875"/>
              <a:gd name="connsiteY4" fmla="*/ 326787 h 467867"/>
              <a:gd name="connsiteX5" fmla="*/ 407195 w 523875"/>
              <a:gd name="connsiteY5" fmla="*/ 467280 h 467867"/>
              <a:gd name="connsiteX6" fmla="*/ 504825 w 523875"/>
              <a:gd name="connsiteY6" fmla="*/ 374411 h 467867"/>
              <a:gd name="connsiteX7" fmla="*/ 523875 w 523875"/>
              <a:gd name="connsiteY7" fmla="*/ 310117 h 467867"/>
              <a:gd name="connsiteX0" fmla="*/ 0 w 523875"/>
              <a:gd name="connsiteY0" fmla="*/ 216546 h 466206"/>
              <a:gd name="connsiteX1" fmla="*/ 52388 w 523875"/>
              <a:gd name="connsiteY1" fmla="*/ 64146 h 466206"/>
              <a:gd name="connsiteX2" fmla="*/ 88107 w 523875"/>
              <a:gd name="connsiteY2" fmla="*/ 9377 h 466206"/>
              <a:gd name="connsiteX3" fmla="*/ 195263 w 523875"/>
              <a:gd name="connsiteY3" fmla="*/ 28427 h 466206"/>
              <a:gd name="connsiteX4" fmla="*/ 400051 w 523875"/>
              <a:gd name="connsiteY4" fmla="*/ 276078 h 466206"/>
              <a:gd name="connsiteX5" fmla="*/ 407195 w 523875"/>
              <a:gd name="connsiteY5" fmla="*/ 464196 h 466206"/>
              <a:gd name="connsiteX6" fmla="*/ 504825 w 523875"/>
              <a:gd name="connsiteY6" fmla="*/ 371327 h 466206"/>
              <a:gd name="connsiteX7" fmla="*/ 523875 w 523875"/>
              <a:gd name="connsiteY7" fmla="*/ 307033 h 466206"/>
              <a:gd name="connsiteX0" fmla="*/ 0 w 523875"/>
              <a:gd name="connsiteY0" fmla="*/ 216546 h 466206"/>
              <a:gd name="connsiteX1" fmla="*/ 52388 w 523875"/>
              <a:gd name="connsiteY1" fmla="*/ 64146 h 466206"/>
              <a:gd name="connsiteX2" fmla="*/ 88107 w 523875"/>
              <a:gd name="connsiteY2" fmla="*/ 9377 h 466206"/>
              <a:gd name="connsiteX3" fmla="*/ 195263 w 523875"/>
              <a:gd name="connsiteY3" fmla="*/ 28427 h 466206"/>
              <a:gd name="connsiteX4" fmla="*/ 400051 w 523875"/>
              <a:gd name="connsiteY4" fmla="*/ 276078 h 466206"/>
              <a:gd name="connsiteX5" fmla="*/ 507207 w 523875"/>
              <a:gd name="connsiteY5" fmla="*/ 464196 h 466206"/>
              <a:gd name="connsiteX6" fmla="*/ 504825 w 523875"/>
              <a:gd name="connsiteY6" fmla="*/ 371327 h 466206"/>
              <a:gd name="connsiteX7" fmla="*/ 523875 w 523875"/>
              <a:gd name="connsiteY7" fmla="*/ 307033 h 466206"/>
              <a:gd name="connsiteX0" fmla="*/ 0 w 581108"/>
              <a:gd name="connsiteY0" fmla="*/ 216546 h 465947"/>
              <a:gd name="connsiteX1" fmla="*/ 52388 w 581108"/>
              <a:gd name="connsiteY1" fmla="*/ 64146 h 465947"/>
              <a:gd name="connsiteX2" fmla="*/ 88107 w 581108"/>
              <a:gd name="connsiteY2" fmla="*/ 9377 h 465947"/>
              <a:gd name="connsiteX3" fmla="*/ 195263 w 581108"/>
              <a:gd name="connsiteY3" fmla="*/ 28427 h 465947"/>
              <a:gd name="connsiteX4" fmla="*/ 400051 w 581108"/>
              <a:gd name="connsiteY4" fmla="*/ 276078 h 465947"/>
              <a:gd name="connsiteX5" fmla="*/ 507207 w 581108"/>
              <a:gd name="connsiteY5" fmla="*/ 464196 h 465947"/>
              <a:gd name="connsiteX6" fmla="*/ 581025 w 581108"/>
              <a:gd name="connsiteY6" fmla="*/ 366565 h 465947"/>
              <a:gd name="connsiteX7" fmla="*/ 523875 w 581108"/>
              <a:gd name="connsiteY7" fmla="*/ 307033 h 465947"/>
              <a:gd name="connsiteX0" fmla="*/ 0 w 609600"/>
              <a:gd name="connsiteY0" fmla="*/ 216546 h 465990"/>
              <a:gd name="connsiteX1" fmla="*/ 52388 w 609600"/>
              <a:gd name="connsiteY1" fmla="*/ 64146 h 465990"/>
              <a:gd name="connsiteX2" fmla="*/ 88107 w 609600"/>
              <a:gd name="connsiteY2" fmla="*/ 9377 h 465990"/>
              <a:gd name="connsiteX3" fmla="*/ 195263 w 609600"/>
              <a:gd name="connsiteY3" fmla="*/ 28427 h 465990"/>
              <a:gd name="connsiteX4" fmla="*/ 400051 w 609600"/>
              <a:gd name="connsiteY4" fmla="*/ 276078 h 465990"/>
              <a:gd name="connsiteX5" fmla="*/ 507207 w 609600"/>
              <a:gd name="connsiteY5" fmla="*/ 464196 h 465990"/>
              <a:gd name="connsiteX6" fmla="*/ 581025 w 609600"/>
              <a:gd name="connsiteY6" fmla="*/ 366565 h 465990"/>
              <a:gd name="connsiteX7" fmla="*/ 609600 w 609600"/>
              <a:gd name="connsiteY7" fmla="*/ 292745 h 465990"/>
              <a:gd name="connsiteX0" fmla="*/ 0 w 609600"/>
              <a:gd name="connsiteY0" fmla="*/ 248001 h 497445"/>
              <a:gd name="connsiteX1" fmla="*/ 52388 w 609600"/>
              <a:gd name="connsiteY1" fmla="*/ 95601 h 497445"/>
              <a:gd name="connsiteX2" fmla="*/ 88107 w 609600"/>
              <a:gd name="connsiteY2" fmla="*/ 40832 h 497445"/>
              <a:gd name="connsiteX3" fmla="*/ 300038 w 609600"/>
              <a:gd name="connsiteY3" fmla="*/ 17019 h 497445"/>
              <a:gd name="connsiteX4" fmla="*/ 400051 w 609600"/>
              <a:gd name="connsiteY4" fmla="*/ 307533 h 497445"/>
              <a:gd name="connsiteX5" fmla="*/ 507207 w 609600"/>
              <a:gd name="connsiteY5" fmla="*/ 495651 h 497445"/>
              <a:gd name="connsiteX6" fmla="*/ 581025 w 609600"/>
              <a:gd name="connsiteY6" fmla="*/ 398020 h 497445"/>
              <a:gd name="connsiteX7" fmla="*/ 609600 w 609600"/>
              <a:gd name="connsiteY7" fmla="*/ 324200 h 497445"/>
              <a:gd name="connsiteX0" fmla="*/ 0 w 609600"/>
              <a:gd name="connsiteY0" fmla="*/ 247312 h 497092"/>
              <a:gd name="connsiteX1" fmla="*/ 52388 w 609600"/>
              <a:gd name="connsiteY1" fmla="*/ 94912 h 497092"/>
              <a:gd name="connsiteX2" fmla="*/ 88107 w 609600"/>
              <a:gd name="connsiteY2" fmla="*/ 40143 h 497092"/>
              <a:gd name="connsiteX3" fmla="*/ 300038 w 609600"/>
              <a:gd name="connsiteY3" fmla="*/ 16330 h 497092"/>
              <a:gd name="connsiteX4" fmla="*/ 423864 w 609600"/>
              <a:gd name="connsiteY4" fmla="*/ 297319 h 497092"/>
              <a:gd name="connsiteX5" fmla="*/ 507207 w 609600"/>
              <a:gd name="connsiteY5" fmla="*/ 494962 h 497092"/>
              <a:gd name="connsiteX6" fmla="*/ 581025 w 609600"/>
              <a:gd name="connsiteY6" fmla="*/ 397331 h 497092"/>
              <a:gd name="connsiteX7" fmla="*/ 609600 w 609600"/>
              <a:gd name="connsiteY7" fmla="*/ 323511 h 497092"/>
              <a:gd name="connsiteX0" fmla="*/ 0 w 609600"/>
              <a:gd name="connsiteY0" fmla="*/ 247312 h 497092"/>
              <a:gd name="connsiteX1" fmla="*/ 52388 w 609600"/>
              <a:gd name="connsiteY1" fmla="*/ 94912 h 497092"/>
              <a:gd name="connsiteX2" fmla="*/ 135732 w 609600"/>
              <a:gd name="connsiteY2" fmla="*/ 40143 h 497092"/>
              <a:gd name="connsiteX3" fmla="*/ 300038 w 609600"/>
              <a:gd name="connsiteY3" fmla="*/ 16330 h 497092"/>
              <a:gd name="connsiteX4" fmla="*/ 423864 w 609600"/>
              <a:gd name="connsiteY4" fmla="*/ 297319 h 497092"/>
              <a:gd name="connsiteX5" fmla="*/ 507207 w 609600"/>
              <a:gd name="connsiteY5" fmla="*/ 494962 h 497092"/>
              <a:gd name="connsiteX6" fmla="*/ 581025 w 609600"/>
              <a:gd name="connsiteY6" fmla="*/ 397331 h 497092"/>
              <a:gd name="connsiteX7" fmla="*/ 609600 w 609600"/>
              <a:gd name="connsiteY7" fmla="*/ 323511 h 497092"/>
              <a:gd name="connsiteX0" fmla="*/ 0 w 609600"/>
              <a:gd name="connsiteY0" fmla="*/ 247714 h 497494"/>
              <a:gd name="connsiteX1" fmla="*/ 71438 w 609600"/>
              <a:gd name="connsiteY1" fmla="*/ 109601 h 497494"/>
              <a:gd name="connsiteX2" fmla="*/ 135732 w 609600"/>
              <a:gd name="connsiteY2" fmla="*/ 40545 h 497494"/>
              <a:gd name="connsiteX3" fmla="*/ 300038 w 609600"/>
              <a:gd name="connsiteY3" fmla="*/ 16732 h 497494"/>
              <a:gd name="connsiteX4" fmla="*/ 423864 w 609600"/>
              <a:gd name="connsiteY4" fmla="*/ 297721 h 497494"/>
              <a:gd name="connsiteX5" fmla="*/ 507207 w 609600"/>
              <a:gd name="connsiteY5" fmla="*/ 495364 h 497494"/>
              <a:gd name="connsiteX6" fmla="*/ 581025 w 609600"/>
              <a:gd name="connsiteY6" fmla="*/ 397733 h 497494"/>
              <a:gd name="connsiteX7" fmla="*/ 609600 w 609600"/>
              <a:gd name="connsiteY7" fmla="*/ 323913 h 49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497494">
                <a:moveTo>
                  <a:pt x="0" y="247714"/>
                </a:moveTo>
                <a:cubicBezTo>
                  <a:pt x="19645" y="180047"/>
                  <a:pt x="48816" y="144129"/>
                  <a:pt x="71438" y="109601"/>
                </a:cubicBezTo>
                <a:cubicBezTo>
                  <a:pt x="94060" y="75073"/>
                  <a:pt x="97632" y="56023"/>
                  <a:pt x="135732" y="40545"/>
                </a:cubicBezTo>
                <a:cubicBezTo>
                  <a:pt x="173832" y="25067"/>
                  <a:pt x="252016" y="-26131"/>
                  <a:pt x="300038" y="16732"/>
                </a:cubicBezTo>
                <a:cubicBezTo>
                  <a:pt x="348060" y="59595"/>
                  <a:pt x="389336" y="217949"/>
                  <a:pt x="423864" y="297721"/>
                </a:cubicBezTo>
                <a:cubicBezTo>
                  <a:pt x="458392" y="377493"/>
                  <a:pt x="481013" y="478695"/>
                  <a:pt x="507207" y="495364"/>
                </a:cubicBezTo>
                <a:cubicBezTo>
                  <a:pt x="533401" y="512033"/>
                  <a:pt x="563960" y="426308"/>
                  <a:pt x="581025" y="397733"/>
                </a:cubicBezTo>
                <a:cubicBezTo>
                  <a:pt x="598090" y="369158"/>
                  <a:pt x="602258" y="342169"/>
                  <a:pt x="609600" y="323913"/>
                </a:cubicBezTo>
              </a:path>
            </a:pathLst>
          </a:custGeom>
          <a:noFill/>
          <a:ln w="19050" cap="flat" cmpd="sng" algn="ctr">
            <a:solidFill>
              <a:srgbClr val="FFC000"/>
            </a:solidFill>
            <a:prstDash val="solid"/>
            <a:round/>
            <a:headEnd type="none" w="med" len="med"/>
            <a:tailEnd type="none" w="med" len="med"/>
          </a:ln>
          <a:effectLst/>
          <a:extLst/>
        </p:spPr>
        <p:txBody>
          <a:bodyPr rtlCol="0" anchor="ctr"/>
          <a:lstStyle/>
          <a:p>
            <a:pPr algn="ctr"/>
            <a:endParaRPr lang="en-US"/>
          </a:p>
        </p:txBody>
      </p:sp>
      <p:sp>
        <p:nvSpPr>
          <p:cNvPr id="2" name="Title 1"/>
          <p:cNvSpPr>
            <a:spLocks noGrp="1"/>
          </p:cNvSpPr>
          <p:nvPr>
            <p:ph type="title"/>
          </p:nvPr>
        </p:nvSpPr>
        <p:spPr/>
        <p:txBody>
          <a:bodyPr/>
          <a:lstStyle/>
          <a:p>
            <a:r>
              <a:rPr lang="en-US" dirty="0"/>
              <a:t>Ring-oscillators</a:t>
            </a:r>
          </a:p>
        </p:txBody>
      </p:sp>
      <p:sp>
        <p:nvSpPr>
          <p:cNvPr id="3" name="Slide Number Placeholder 2"/>
          <p:cNvSpPr>
            <a:spLocks noGrp="1"/>
          </p:cNvSpPr>
          <p:nvPr>
            <p:ph type="sldNum" sz="quarter" idx="4"/>
          </p:nvPr>
        </p:nvSpPr>
        <p:spPr/>
        <p:txBody>
          <a:bodyPr/>
          <a:lstStyle/>
          <a:p>
            <a:fld id="{F6590AF8-4F64-4D1C-B3C4-F65976908F52}" type="slidenum">
              <a:rPr lang="en-US" smtClean="0"/>
              <a:pPr/>
              <a:t>16</a:t>
            </a:fld>
            <a:endParaRPr lang="en-US" dirty="0"/>
          </a:p>
        </p:txBody>
      </p:sp>
      <p:grpSp>
        <p:nvGrpSpPr>
          <p:cNvPr id="87" name="Group 86"/>
          <p:cNvGrpSpPr/>
          <p:nvPr/>
        </p:nvGrpSpPr>
        <p:grpSpPr>
          <a:xfrm>
            <a:off x="4733154" y="2894918"/>
            <a:ext cx="755387" cy="822504"/>
            <a:chOff x="2476877" y="2542866"/>
            <a:chExt cx="755387" cy="822504"/>
          </a:xfrm>
        </p:grpSpPr>
        <p:sp>
          <p:nvSpPr>
            <p:cNvPr id="85" name="Isosceles Triangle 84"/>
            <p:cNvSpPr/>
            <p:nvPr/>
          </p:nvSpPr>
          <p:spPr bwMode="auto">
            <a:xfrm rot="5400000">
              <a:off x="2406176" y="2613567"/>
              <a:ext cx="822504" cy="681101"/>
            </a:xfrm>
            <a:prstGeom prst="triangl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86" name="Oval 85"/>
            <p:cNvSpPr>
              <a:spLocks noChangeAspect="1"/>
            </p:cNvSpPr>
            <p:nvPr/>
          </p:nvSpPr>
          <p:spPr bwMode="auto">
            <a:xfrm>
              <a:off x="3160264" y="2914125"/>
              <a:ext cx="72000" cy="72000"/>
            </a:xfrm>
            <a:prstGeom prst="ellips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grpSp>
      <p:cxnSp>
        <p:nvCxnSpPr>
          <p:cNvPr id="88" name="Straight Connector 87"/>
          <p:cNvCxnSpPr>
            <a:stCxn id="86" idx="6"/>
          </p:cNvCxnSpPr>
          <p:nvPr/>
        </p:nvCxnSpPr>
        <p:spPr bwMode="auto">
          <a:xfrm>
            <a:off x="5488541" y="3302177"/>
            <a:ext cx="1272507" cy="0"/>
          </a:xfrm>
          <a:prstGeom prst="line">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Connector 91"/>
          <p:cNvCxnSpPr>
            <a:endCxn id="85" idx="3"/>
          </p:cNvCxnSpPr>
          <p:nvPr/>
        </p:nvCxnSpPr>
        <p:spPr bwMode="auto">
          <a:xfrm>
            <a:off x="4138342" y="3306170"/>
            <a:ext cx="594813" cy="0"/>
          </a:xfrm>
          <a:prstGeom prst="line">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p:cNvCxnSpPr/>
          <p:nvPr/>
        </p:nvCxnSpPr>
        <p:spPr bwMode="auto">
          <a:xfrm flipH="1">
            <a:off x="1436463" y="2701157"/>
            <a:ext cx="4416839" cy="0"/>
          </a:xfrm>
          <a:prstGeom prst="line">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p:cNvCxnSpPr/>
          <p:nvPr/>
        </p:nvCxnSpPr>
        <p:spPr bwMode="auto">
          <a:xfrm flipH="1">
            <a:off x="1444082" y="2699010"/>
            <a:ext cx="1" cy="610511"/>
          </a:xfrm>
          <a:prstGeom prst="line">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p:cNvGrpSpPr/>
          <p:nvPr/>
        </p:nvGrpSpPr>
        <p:grpSpPr>
          <a:xfrm>
            <a:off x="3385434" y="2898271"/>
            <a:ext cx="755387" cy="822504"/>
            <a:chOff x="3385434" y="2898271"/>
            <a:chExt cx="755387" cy="822504"/>
          </a:xfrm>
        </p:grpSpPr>
        <p:sp>
          <p:nvSpPr>
            <p:cNvPr id="54" name="Isosceles Triangle 53"/>
            <p:cNvSpPr/>
            <p:nvPr/>
          </p:nvSpPr>
          <p:spPr bwMode="auto">
            <a:xfrm rot="5400000">
              <a:off x="3314733" y="2968972"/>
              <a:ext cx="822504" cy="681101"/>
            </a:xfrm>
            <a:prstGeom prst="triangl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55" name="Oval 54"/>
            <p:cNvSpPr>
              <a:spLocks noChangeAspect="1"/>
            </p:cNvSpPr>
            <p:nvPr/>
          </p:nvSpPr>
          <p:spPr bwMode="auto">
            <a:xfrm>
              <a:off x="4068821" y="3269530"/>
              <a:ext cx="72000" cy="72000"/>
            </a:xfrm>
            <a:prstGeom prst="ellips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grpSp>
      <p:cxnSp>
        <p:nvCxnSpPr>
          <p:cNvPr id="57" name="Straight Connector 56"/>
          <p:cNvCxnSpPr>
            <a:endCxn id="54" idx="3"/>
          </p:cNvCxnSpPr>
          <p:nvPr/>
        </p:nvCxnSpPr>
        <p:spPr bwMode="auto">
          <a:xfrm>
            <a:off x="2791861" y="3309523"/>
            <a:ext cx="593574" cy="0"/>
          </a:xfrm>
          <a:prstGeom prst="line">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3" name="Group 62"/>
          <p:cNvGrpSpPr/>
          <p:nvPr/>
        </p:nvGrpSpPr>
        <p:grpSpPr>
          <a:xfrm>
            <a:off x="2030037" y="2898270"/>
            <a:ext cx="755387" cy="822504"/>
            <a:chOff x="3385434" y="2898271"/>
            <a:chExt cx="755387" cy="822504"/>
          </a:xfrm>
        </p:grpSpPr>
        <p:sp>
          <p:nvSpPr>
            <p:cNvPr id="68" name="Isosceles Triangle 67"/>
            <p:cNvSpPr/>
            <p:nvPr/>
          </p:nvSpPr>
          <p:spPr bwMode="auto">
            <a:xfrm rot="5400000">
              <a:off x="3314733" y="2968972"/>
              <a:ext cx="822504" cy="681101"/>
            </a:xfrm>
            <a:prstGeom prst="triangl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71" name="Oval 70"/>
            <p:cNvSpPr>
              <a:spLocks noChangeAspect="1"/>
            </p:cNvSpPr>
            <p:nvPr/>
          </p:nvSpPr>
          <p:spPr bwMode="auto">
            <a:xfrm>
              <a:off x="4068821" y="3269530"/>
              <a:ext cx="72000" cy="72000"/>
            </a:xfrm>
            <a:prstGeom prst="ellips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grpSp>
      <p:cxnSp>
        <p:nvCxnSpPr>
          <p:cNvPr id="72" name="Straight Connector 71"/>
          <p:cNvCxnSpPr>
            <a:endCxn id="68" idx="3"/>
          </p:cNvCxnSpPr>
          <p:nvPr/>
        </p:nvCxnSpPr>
        <p:spPr bwMode="auto">
          <a:xfrm>
            <a:off x="1436463" y="3309521"/>
            <a:ext cx="593575" cy="1"/>
          </a:xfrm>
          <a:prstGeom prst="line">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Straight Connector 146"/>
          <p:cNvCxnSpPr/>
          <p:nvPr/>
        </p:nvCxnSpPr>
        <p:spPr bwMode="auto">
          <a:xfrm>
            <a:off x="11421035" y="2413906"/>
            <a:ext cx="0" cy="2735656"/>
          </a:xfrm>
          <a:prstGeom prst="line">
            <a:avLst/>
          </a:prstGeom>
          <a:solidFill>
            <a:schemeClr val="accent1"/>
          </a:solidFill>
          <a:ln w="12700"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Straight Connector 147"/>
          <p:cNvCxnSpPr/>
          <p:nvPr/>
        </p:nvCxnSpPr>
        <p:spPr bwMode="auto">
          <a:xfrm>
            <a:off x="8899068" y="2413906"/>
            <a:ext cx="0" cy="2735656"/>
          </a:xfrm>
          <a:prstGeom prst="line">
            <a:avLst/>
          </a:prstGeom>
          <a:solidFill>
            <a:schemeClr val="accent1"/>
          </a:solidFill>
          <a:ln w="12700"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Straight Connector 148"/>
          <p:cNvCxnSpPr/>
          <p:nvPr/>
        </p:nvCxnSpPr>
        <p:spPr bwMode="auto">
          <a:xfrm>
            <a:off x="6373724" y="2413906"/>
            <a:ext cx="0" cy="2735656"/>
          </a:xfrm>
          <a:prstGeom prst="line">
            <a:avLst/>
          </a:prstGeom>
          <a:solidFill>
            <a:schemeClr val="accent1"/>
          </a:solidFill>
          <a:ln w="12700"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TextBox 149"/>
          <p:cNvSpPr txBox="1"/>
          <p:nvPr/>
        </p:nvSpPr>
        <p:spPr>
          <a:xfrm>
            <a:off x="5240645" y="4149164"/>
            <a:ext cx="755387" cy="338554"/>
          </a:xfrm>
          <a:prstGeom prst="rect">
            <a:avLst/>
          </a:prstGeom>
          <a:noFill/>
        </p:spPr>
        <p:txBody>
          <a:bodyPr wrap="square" rtlCol="0">
            <a:spAutoFit/>
          </a:bodyPr>
          <a:lstStyle/>
          <a:p>
            <a:r>
              <a:rPr lang="en-US" sz="1600" dirty="0"/>
              <a:t>Clock</a:t>
            </a:r>
          </a:p>
        </p:txBody>
      </p:sp>
      <p:sp>
        <p:nvSpPr>
          <p:cNvPr id="151" name="TextBox 150"/>
          <p:cNvSpPr txBox="1"/>
          <p:nvPr/>
        </p:nvSpPr>
        <p:spPr>
          <a:xfrm>
            <a:off x="6167979" y="5278683"/>
            <a:ext cx="755387" cy="261610"/>
          </a:xfrm>
          <a:prstGeom prst="rect">
            <a:avLst/>
          </a:prstGeom>
          <a:noFill/>
        </p:spPr>
        <p:txBody>
          <a:bodyPr wrap="square" rtlCol="0">
            <a:spAutoFit/>
          </a:bodyPr>
          <a:lstStyle/>
          <a:p>
            <a:r>
              <a:rPr lang="en-US" sz="1100" dirty="0"/>
              <a:t>sample</a:t>
            </a:r>
          </a:p>
        </p:txBody>
      </p:sp>
      <p:sp>
        <p:nvSpPr>
          <p:cNvPr id="152" name="TextBox 151"/>
          <p:cNvSpPr txBox="1"/>
          <p:nvPr/>
        </p:nvSpPr>
        <p:spPr>
          <a:xfrm>
            <a:off x="8692524" y="5282954"/>
            <a:ext cx="755387" cy="261610"/>
          </a:xfrm>
          <a:prstGeom prst="rect">
            <a:avLst/>
          </a:prstGeom>
          <a:noFill/>
        </p:spPr>
        <p:txBody>
          <a:bodyPr wrap="square" rtlCol="0">
            <a:spAutoFit/>
          </a:bodyPr>
          <a:lstStyle/>
          <a:p>
            <a:r>
              <a:rPr lang="en-US" sz="1100" dirty="0"/>
              <a:t>sample</a:t>
            </a:r>
          </a:p>
        </p:txBody>
      </p:sp>
      <p:sp>
        <p:nvSpPr>
          <p:cNvPr id="153" name="TextBox 152"/>
          <p:cNvSpPr txBox="1"/>
          <p:nvPr/>
        </p:nvSpPr>
        <p:spPr>
          <a:xfrm>
            <a:off x="11217069" y="5278683"/>
            <a:ext cx="755387" cy="261610"/>
          </a:xfrm>
          <a:prstGeom prst="rect">
            <a:avLst/>
          </a:prstGeom>
          <a:noFill/>
        </p:spPr>
        <p:txBody>
          <a:bodyPr wrap="square" rtlCol="0">
            <a:spAutoFit/>
          </a:bodyPr>
          <a:lstStyle/>
          <a:p>
            <a:r>
              <a:rPr lang="en-US" sz="1100" dirty="0"/>
              <a:t>sample</a:t>
            </a:r>
          </a:p>
        </p:txBody>
      </p:sp>
      <p:grpSp>
        <p:nvGrpSpPr>
          <p:cNvPr id="206" name="Group 205"/>
          <p:cNvGrpSpPr/>
          <p:nvPr/>
        </p:nvGrpSpPr>
        <p:grpSpPr>
          <a:xfrm>
            <a:off x="6089338" y="3995711"/>
            <a:ext cx="5577112" cy="325172"/>
            <a:chOff x="6183517" y="3995711"/>
            <a:chExt cx="5577112" cy="325172"/>
          </a:xfrm>
        </p:grpSpPr>
        <p:grpSp>
          <p:nvGrpSpPr>
            <p:cNvPr id="207" name="Group 206"/>
            <p:cNvGrpSpPr/>
            <p:nvPr/>
          </p:nvGrpSpPr>
          <p:grpSpPr>
            <a:xfrm>
              <a:off x="6467430" y="3995711"/>
              <a:ext cx="5293199" cy="325172"/>
              <a:chOff x="6295411" y="3995711"/>
              <a:chExt cx="5293199" cy="325172"/>
            </a:xfrm>
          </p:grpSpPr>
          <p:grpSp>
            <p:nvGrpSpPr>
              <p:cNvPr id="209" name="Group 208"/>
              <p:cNvGrpSpPr/>
              <p:nvPr/>
            </p:nvGrpSpPr>
            <p:grpSpPr>
              <a:xfrm>
                <a:off x="6295411" y="3998467"/>
                <a:ext cx="2525817" cy="322416"/>
                <a:chOff x="6292349" y="2752040"/>
                <a:chExt cx="634005" cy="322416"/>
              </a:xfrm>
            </p:grpSpPr>
            <p:cxnSp>
              <p:nvCxnSpPr>
                <p:cNvPr id="216" name="Straight Connector 215"/>
                <p:cNvCxnSpPr/>
                <p:nvPr/>
              </p:nvCxnSpPr>
              <p:spPr bwMode="auto">
                <a:xfrm>
                  <a:off x="6292349" y="2754796"/>
                  <a:ext cx="317482"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 name="Straight Connector 216"/>
                <p:cNvCxnSpPr/>
                <p:nvPr/>
              </p:nvCxnSpPr>
              <p:spPr bwMode="auto">
                <a:xfrm>
                  <a:off x="6607983" y="2752040"/>
                  <a:ext cx="0" cy="322416"/>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 name="Straight Connector 217"/>
                <p:cNvCxnSpPr/>
                <p:nvPr/>
              </p:nvCxnSpPr>
              <p:spPr bwMode="auto">
                <a:xfrm>
                  <a:off x="6607098" y="3067313"/>
                  <a:ext cx="319256"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9" name="Straight Connector 218"/>
                <p:cNvCxnSpPr/>
                <p:nvPr/>
              </p:nvCxnSpPr>
              <p:spPr bwMode="auto">
                <a:xfrm>
                  <a:off x="6292349" y="2752040"/>
                  <a:ext cx="0" cy="322416"/>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0" name="Straight Connector 209"/>
              <p:cNvCxnSpPr/>
              <p:nvPr/>
            </p:nvCxnSpPr>
            <p:spPr bwMode="auto">
              <a:xfrm>
                <a:off x="8821229" y="4001223"/>
                <a:ext cx="1244808"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Straight Connector 210"/>
              <p:cNvCxnSpPr/>
              <p:nvPr/>
            </p:nvCxnSpPr>
            <p:spPr bwMode="auto">
              <a:xfrm>
                <a:off x="10066781" y="3998467"/>
                <a:ext cx="0" cy="322416"/>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Straight Connector 211"/>
              <p:cNvCxnSpPr/>
              <p:nvPr/>
            </p:nvCxnSpPr>
            <p:spPr bwMode="auto">
              <a:xfrm>
                <a:off x="10066037" y="4313740"/>
                <a:ext cx="129239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Straight Connector 212"/>
              <p:cNvCxnSpPr/>
              <p:nvPr/>
            </p:nvCxnSpPr>
            <p:spPr bwMode="auto">
              <a:xfrm>
                <a:off x="8821229" y="3998467"/>
                <a:ext cx="0" cy="322416"/>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Straight Connector 213"/>
              <p:cNvCxnSpPr/>
              <p:nvPr/>
            </p:nvCxnSpPr>
            <p:spPr bwMode="auto">
              <a:xfrm>
                <a:off x="11346531" y="3998467"/>
                <a:ext cx="242079"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Straight Connector 214"/>
              <p:cNvCxnSpPr/>
              <p:nvPr/>
            </p:nvCxnSpPr>
            <p:spPr bwMode="auto">
              <a:xfrm>
                <a:off x="11346531" y="3995711"/>
                <a:ext cx="0" cy="322416"/>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08" name="Straight Connector 207"/>
            <p:cNvCxnSpPr/>
            <p:nvPr/>
          </p:nvCxnSpPr>
          <p:spPr bwMode="auto">
            <a:xfrm>
              <a:off x="6183517" y="4320883"/>
              <a:ext cx="283913"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20" name="Straight Connector 219"/>
          <p:cNvCxnSpPr/>
          <p:nvPr/>
        </p:nvCxnSpPr>
        <p:spPr bwMode="auto">
          <a:xfrm flipV="1">
            <a:off x="5853302" y="2699011"/>
            <a:ext cx="0" cy="610511"/>
          </a:xfrm>
          <a:prstGeom prst="line">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2" name="Picture 4" descr="See the source image"/>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75482" y="3126871"/>
            <a:ext cx="379799" cy="379799"/>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4" descr="See the source image"/>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02745" y="3126871"/>
            <a:ext cx="379799" cy="379799"/>
          </a:xfrm>
          <a:prstGeom prst="rect">
            <a:avLst/>
          </a:prstGeom>
          <a:noFill/>
          <a:extLst>
            <a:ext uri="{909E8E84-426E-40DD-AFC4-6F175D3DCCD1}">
              <a14:hiddenFill xmlns:a14="http://schemas.microsoft.com/office/drawing/2010/main">
                <a:solidFill>
                  <a:srgbClr val="FFFFFF"/>
                </a:solidFill>
              </a14:hiddenFill>
            </a:ext>
          </a:extLst>
        </p:spPr>
      </p:pic>
      <p:pic>
        <p:nvPicPr>
          <p:cNvPr id="224" name="Picture 4" descr="See the source image"/>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10843" y="3126871"/>
            <a:ext cx="379799" cy="379799"/>
          </a:xfrm>
          <a:prstGeom prst="rect">
            <a:avLst/>
          </a:prstGeom>
          <a:noFill/>
          <a:extLst>
            <a:ext uri="{909E8E84-426E-40DD-AFC4-6F175D3DCCD1}">
              <a14:hiddenFill xmlns:a14="http://schemas.microsoft.com/office/drawing/2010/main">
                <a:solidFill>
                  <a:srgbClr val="FFFFFF"/>
                </a:solidFill>
              </a14:hiddenFill>
            </a:ext>
          </a:extLst>
        </p:spPr>
      </p:pic>
      <p:grpSp>
        <p:nvGrpSpPr>
          <p:cNvPr id="237" name="Group 236"/>
          <p:cNvGrpSpPr/>
          <p:nvPr/>
        </p:nvGrpSpPr>
        <p:grpSpPr>
          <a:xfrm>
            <a:off x="6276620" y="2646176"/>
            <a:ext cx="5280042" cy="579505"/>
            <a:chOff x="6484780" y="2791526"/>
            <a:chExt cx="5280042" cy="579505"/>
          </a:xfrm>
        </p:grpSpPr>
        <p:sp>
          <p:nvSpPr>
            <p:cNvPr id="238" name="Freeform 237"/>
            <p:cNvSpPr/>
            <p:nvPr/>
          </p:nvSpPr>
          <p:spPr bwMode="auto">
            <a:xfrm rot="21540000">
              <a:off x="11190816" y="2858928"/>
              <a:ext cx="574006" cy="482651"/>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 name="connsiteX0" fmla="*/ 0 w 1723353"/>
                <a:gd name="connsiteY0" fmla="*/ 539223 h 1079006"/>
                <a:gd name="connsiteX1" fmla="*/ 231006 w 1723353"/>
                <a:gd name="connsiteY1" fmla="*/ 134962 h 1079006"/>
                <a:gd name="connsiteX2" fmla="*/ 529389 w 1723353"/>
                <a:gd name="connsiteY2" fmla="*/ 208 h 1079006"/>
                <a:gd name="connsiteX3" fmla="*/ 721894 w 1723353"/>
                <a:gd name="connsiteY3" fmla="*/ 115711 h 1079006"/>
                <a:gd name="connsiteX4" fmla="*/ 866273 w 1723353"/>
                <a:gd name="connsiteY4" fmla="*/ 510347 h 1079006"/>
                <a:gd name="connsiteX5" fmla="*/ 1010652 w 1723353"/>
                <a:gd name="connsiteY5" fmla="*/ 847231 h 1079006"/>
                <a:gd name="connsiteX6" fmla="*/ 1251284 w 1723353"/>
                <a:gd name="connsiteY6" fmla="*/ 1078238 h 1079006"/>
                <a:gd name="connsiteX7" fmla="*/ 1588168 w 1723353"/>
                <a:gd name="connsiteY7" fmla="*/ 914608 h 1079006"/>
                <a:gd name="connsiteX8" fmla="*/ 1720736 w 1723353"/>
                <a:gd name="connsiteY8" fmla="*/ 716478 h 1079006"/>
                <a:gd name="connsiteX9" fmla="*/ 1689887 w 1723353"/>
                <a:gd name="connsiteY9" fmla="*/ 789093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3353"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703783" y="737397"/>
                    <a:pt x="1720736" y="716478"/>
                  </a:cubicBezTo>
                  <a:cubicBezTo>
                    <a:pt x="1737689" y="695559"/>
                    <a:pt x="1665824" y="858876"/>
                    <a:pt x="1689887" y="789093"/>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grpSp>
          <p:nvGrpSpPr>
            <p:cNvPr id="239" name="Group 238"/>
            <p:cNvGrpSpPr/>
            <p:nvPr/>
          </p:nvGrpSpPr>
          <p:grpSpPr>
            <a:xfrm rot="21540000">
              <a:off x="6484780" y="2791526"/>
              <a:ext cx="4707274" cy="579505"/>
              <a:chOff x="3329821" y="1286661"/>
              <a:chExt cx="5609238" cy="777997"/>
            </a:xfrm>
          </p:grpSpPr>
          <p:grpSp>
            <p:nvGrpSpPr>
              <p:cNvPr id="240" name="Group 239"/>
              <p:cNvGrpSpPr/>
              <p:nvPr/>
            </p:nvGrpSpPr>
            <p:grpSpPr>
              <a:xfrm>
                <a:off x="3329821" y="1286661"/>
                <a:ext cx="2804640" cy="701538"/>
                <a:chOff x="3329821" y="1286661"/>
                <a:chExt cx="2804640" cy="701538"/>
              </a:xfrm>
            </p:grpSpPr>
            <p:grpSp>
              <p:nvGrpSpPr>
                <p:cNvPr id="248" name="Group 247"/>
                <p:cNvGrpSpPr/>
                <p:nvPr/>
              </p:nvGrpSpPr>
              <p:grpSpPr>
                <a:xfrm>
                  <a:off x="3329821" y="1286661"/>
                  <a:ext cx="1402320" cy="665415"/>
                  <a:chOff x="3329821" y="1286661"/>
                  <a:chExt cx="1402320" cy="665415"/>
                </a:xfrm>
              </p:grpSpPr>
              <p:sp>
                <p:nvSpPr>
                  <p:cNvPr id="252" name="Freeform 251"/>
                  <p:cNvSpPr/>
                  <p:nvPr/>
                </p:nvSpPr>
                <p:spPr bwMode="auto">
                  <a:xfrm>
                    <a:off x="3329821" y="1286661"/>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sp>
                <p:nvSpPr>
                  <p:cNvPr id="253" name="Freeform 252"/>
                  <p:cNvSpPr/>
                  <p:nvPr/>
                </p:nvSpPr>
                <p:spPr bwMode="auto">
                  <a:xfrm>
                    <a:off x="4030981" y="1304107"/>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grpSp>
            <p:grpSp>
              <p:nvGrpSpPr>
                <p:cNvPr id="249" name="Group 248"/>
                <p:cNvGrpSpPr/>
                <p:nvPr/>
              </p:nvGrpSpPr>
              <p:grpSpPr>
                <a:xfrm>
                  <a:off x="4732141" y="1322784"/>
                  <a:ext cx="1402320" cy="665415"/>
                  <a:chOff x="3329821" y="1286661"/>
                  <a:chExt cx="1402320" cy="665415"/>
                </a:xfrm>
              </p:grpSpPr>
              <p:sp>
                <p:nvSpPr>
                  <p:cNvPr id="250" name="Freeform 249"/>
                  <p:cNvSpPr/>
                  <p:nvPr/>
                </p:nvSpPr>
                <p:spPr bwMode="auto">
                  <a:xfrm>
                    <a:off x="3329821" y="1286661"/>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sp>
                <p:nvSpPr>
                  <p:cNvPr id="251" name="Freeform 250"/>
                  <p:cNvSpPr/>
                  <p:nvPr/>
                </p:nvSpPr>
                <p:spPr bwMode="auto">
                  <a:xfrm>
                    <a:off x="4030981" y="1304107"/>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grpSp>
          </p:grpSp>
          <p:grpSp>
            <p:nvGrpSpPr>
              <p:cNvPr id="241" name="Group 240"/>
              <p:cNvGrpSpPr/>
              <p:nvPr/>
            </p:nvGrpSpPr>
            <p:grpSpPr>
              <a:xfrm>
                <a:off x="6134419" y="1363120"/>
                <a:ext cx="2804640" cy="701538"/>
                <a:chOff x="3329821" y="1286661"/>
                <a:chExt cx="2804640" cy="701538"/>
              </a:xfrm>
            </p:grpSpPr>
            <p:grpSp>
              <p:nvGrpSpPr>
                <p:cNvPr id="242" name="Group 241"/>
                <p:cNvGrpSpPr/>
                <p:nvPr/>
              </p:nvGrpSpPr>
              <p:grpSpPr>
                <a:xfrm>
                  <a:off x="3329821" y="1286661"/>
                  <a:ext cx="1402320" cy="665415"/>
                  <a:chOff x="3329821" y="1286661"/>
                  <a:chExt cx="1402320" cy="665415"/>
                </a:xfrm>
              </p:grpSpPr>
              <p:sp>
                <p:nvSpPr>
                  <p:cNvPr id="246" name="Freeform 245"/>
                  <p:cNvSpPr/>
                  <p:nvPr/>
                </p:nvSpPr>
                <p:spPr bwMode="auto">
                  <a:xfrm>
                    <a:off x="3329821" y="1286661"/>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sp>
                <p:nvSpPr>
                  <p:cNvPr id="247" name="Freeform 246"/>
                  <p:cNvSpPr/>
                  <p:nvPr/>
                </p:nvSpPr>
                <p:spPr bwMode="auto">
                  <a:xfrm>
                    <a:off x="4030981" y="1304107"/>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grpSp>
            <p:grpSp>
              <p:nvGrpSpPr>
                <p:cNvPr id="243" name="Group 242"/>
                <p:cNvGrpSpPr/>
                <p:nvPr/>
              </p:nvGrpSpPr>
              <p:grpSpPr>
                <a:xfrm>
                  <a:off x="4732141" y="1322784"/>
                  <a:ext cx="1402320" cy="665415"/>
                  <a:chOff x="3329821" y="1286661"/>
                  <a:chExt cx="1402320" cy="665415"/>
                </a:xfrm>
              </p:grpSpPr>
              <p:sp>
                <p:nvSpPr>
                  <p:cNvPr id="244" name="Freeform 243"/>
                  <p:cNvSpPr/>
                  <p:nvPr/>
                </p:nvSpPr>
                <p:spPr bwMode="auto">
                  <a:xfrm>
                    <a:off x="3329821" y="1286661"/>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sp>
                <p:nvSpPr>
                  <p:cNvPr id="245" name="Freeform 244"/>
                  <p:cNvSpPr/>
                  <p:nvPr/>
                </p:nvSpPr>
                <p:spPr bwMode="auto">
                  <a:xfrm>
                    <a:off x="4030981" y="1304107"/>
                    <a:ext cx="701160" cy="647969"/>
                  </a:xfrm>
                  <a:custGeom>
                    <a:avLst/>
                    <a:gdLst>
                      <a:gd name="connsiteX0" fmla="*/ 0 w 1761423"/>
                      <a:gd name="connsiteY0" fmla="*/ 539223 h 1079086"/>
                      <a:gd name="connsiteX1" fmla="*/ 231006 w 1761423"/>
                      <a:gd name="connsiteY1" fmla="*/ 134962 h 1079086"/>
                      <a:gd name="connsiteX2" fmla="*/ 529389 w 1761423"/>
                      <a:gd name="connsiteY2" fmla="*/ 208 h 1079086"/>
                      <a:gd name="connsiteX3" fmla="*/ 721894 w 1761423"/>
                      <a:gd name="connsiteY3" fmla="*/ 115711 h 1079086"/>
                      <a:gd name="connsiteX4" fmla="*/ 866273 w 1761423"/>
                      <a:gd name="connsiteY4" fmla="*/ 510347 h 1079086"/>
                      <a:gd name="connsiteX5" fmla="*/ 1010652 w 1761423"/>
                      <a:gd name="connsiteY5" fmla="*/ 847231 h 1079086"/>
                      <a:gd name="connsiteX6" fmla="*/ 1251284 w 1761423"/>
                      <a:gd name="connsiteY6" fmla="*/ 1078238 h 1079086"/>
                      <a:gd name="connsiteX7" fmla="*/ 1588168 w 1761423"/>
                      <a:gd name="connsiteY7" fmla="*/ 914608 h 1079086"/>
                      <a:gd name="connsiteX8" fmla="*/ 1684421 w 1761423"/>
                      <a:gd name="connsiteY8" fmla="*/ 645101 h 1079086"/>
                      <a:gd name="connsiteX9" fmla="*/ 1761423 w 1761423"/>
                      <a:gd name="connsiteY9" fmla="*/ 423720 h 1079086"/>
                      <a:gd name="connsiteX0" fmla="*/ 0 w 1761423"/>
                      <a:gd name="connsiteY0" fmla="*/ 539223 h 1079076"/>
                      <a:gd name="connsiteX1" fmla="*/ 231006 w 1761423"/>
                      <a:gd name="connsiteY1" fmla="*/ 134962 h 1079076"/>
                      <a:gd name="connsiteX2" fmla="*/ 529389 w 1761423"/>
                      <a:gd name="connsiteY2" fmla="*/ 208 h 1079076"/>
                      <a:gd name="connsiteX3" fmla="*/ 721894 w 1761423"/>
                      <a:gd name="connsiteY3" fmla="*/ 115711 h 1079076"/>
                      <a:gd name="connsiteX4" fmla="*/ 866273 w 1761423"/>
                      <a:gd name="connsiteY4" fmla="*/ 510347 h 1079076"/>
                      <a:gd name="connsiteX5" fmla="*/ 1010652 w 1761423"/>
                      <a:gd name="connsiteY5" fmla="*/ 847231 h 1079076"/>
                      <a:gd name="connsiteX6" fmla="*/ 1251284 w 1761423"/>
                      <a:gd name="connsiteY6" fmla="*/ 1078238 h 1079076"/>
                      <a:gd name="connsiteX7" fmla="*/ 1588168 w 1761423"/>
                      <a:gd name="connsiteY7" fmla="*/ 914608 h 1079076"/>
                      <a:gd name="connsiteX8" fmla="*/ 1699985 w 1761423"/>
                      <a:gd name="connsiteY8" fmla="*/ 653033 h 1079076"/>
                      <a:gd name="connsiteX9" fmla="*/ 1761423 w 1761423"/>
                      <a:gd name="connsiteY9" fmla="*/ 423720 h 1079076"/>
                      <a:gd name="connsiteX0" fmla="*/ 0 w 1813299"/>
                      <a:gd name="connsiteY0" fmla="*/ 539223 h 1079076"/>
                      <a:gd name="connsiteX1" fmla="*/ 231006 w 1813299"/>
                      <a:gd name="connsiteY1" fmla="*/ 134962 h 1079076"/>
                      <a:gd name="connsiteX2" fmla="*/ 529389 w 1813299"/>
                      <a:gd name="connsiteY2" fmla="*/ 208 h 1079076"/>
                      <a:gd name="connsiteX3" fmla="*/ 721894 w 1813299"/>
                      <a:gd name="connsiteY3" fmla="*/ 115711 h 1079076"/>
                      <a:gd name="connsiteX4" fmla="*/ 866273 w 1813299"/>
                      <a:gd name="connsiteY4" fmla="*/ 510347 h 1079076"/>
                      <a:gd name="connsiteX5" fmla="*/ 1010652 w 1813299"/>
                      <a:gd name="connsiteY5" fmla="*/ 847231 h 1079076"/>
                      <a:gd name="connsiteX6" fmla="*/ 1251284 w 1813299"/>
                      <a:gd name="connsiteY6" fmla="*/ 1078238 h 1079076"/>
                      <a:gd name="connsiteX7" fmla="*/ 1588168 w 1813299"/>
                      <a:gd name="connsiteY7" fmla="*/ 914608 h 1079076"/>
                      <a:gd name="connsiteX8" fmla="*/ 1699985 w 1813299"/>
                      <a:gd name="connsiteY8" fmla="*/ 653033 h 1079076"/>
                      <a:gd name="connsiteX9" fmla="*/ 1813299 w 1813299"/>
                      <a:gd name="connsiteY9" fmla="*/ 526818 h 1079076"/>
                      <a:gd name="connsiteX0" fmla="*/ 0 w 1735485"/>
                      <a:gd name="connsiteY0" fmla="*/ 539223 h 1079076"/>
                      <a:gd name="connsiteX1" fmla="*/ 231006 w 1735485"/>
                      <a:gd name="connsiteY1" fmla="*/ 134962 h 1079076"/>
                      <a:gd name="connsiteX2" fmla="*/ 529389 w 1735485"/>
                      <a:gd name="connsiteY2" fmla="*/ 208 h 1079076"/>
                      <a:gd name="connsiteX3" fmla="*/ 721894 w 1735485"/>
                      <a:gd name="connsiteY3" fmla="*/ 115711 h 1079076"/>
                      <a:gd name="connsiteX4" fmla="*/ 866273 w 1735485"/>
                      <a:gd name="connsiteY4" fmla="*/ 510347 h 1079076"/>
                      <a:gd name="connsiteX5" fmla="*/ 1010652 w 1735485"/>
                      <a:gd name="connsiteY5" fmla="*/ 847231 h 1079076"/>
                      <a:gd name="connsiteX6" fmla="*/ 1251284 w 1735485"/>
                      <a:gd name="connsiteY6" fmla="*/ 1078238 h 1079076"/>
                      <a:gd name="connsiteX7" fmla="*/ 1588168 w 1735485"/>
                      <a:gd name="connsiteY7" fmla="*/ 914608 h 1079076"/>
                      <a:gd name="connsiteX8" fmla="*/ 1699985 w 1735485"/>
                      <a:gd name="connsiteY8" fmla="*/ 653033 h 1079076"/>
                      <a:gd name="connsiteX9" fmla="*/ 1735485 w 1735485"/>
                      <a:gd name="connsiteY9" fmla="*/ 526818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699985 w 1740672"/>
                      <a:gd name="connsiteY8" fmla="*/ 653033 h 1079076"/>
                      <a:gd name="connsiteX9" fmla="*/ 1740672 w 1740672"/>
                      <a:gd name="connsiteY9" fmla="*/ 574402 h 1079076"/>
                      <a:gd name="connsiteX0" fmla="*/ 0 w 1740672"/>
                      <a:gd name="connsiteY0" fmla="*/ 539223 h 1079076"/>
                      <a:gd name="connsiteX1" fmla="*/ 231006 w 1740672"/>
                      <a:gd name="connsiteY1" fmla="*/ 134962 h 1079076"/>
                      <a:gd name="connsiteX2" fmla="*/ 529389 w 1740672"/>
                      <a:gd name="connsiteY2" fmla="*/ 208 h 1079076"/>
                      <a:gd name="connsiteX3" fmla="*/ 721894 w 1740672"/>
                      <a:gd name="connsiteY3" fmla="*/ 115711 h 1079076"/>
                      <a:gd name="connsiteX4" fmla="*/ 866273 w 1740672"/>
                      <a:gd name="connsiteY4" fmla="*/ 510347 h 1079076"/>
                      <a:gd name="connsiteX5" fmla="*/ 1010652 w 1740672"/>
                      <a:gd name="connsiteY5" fmla="*/ 847231 h 1079076"/>
                      <a:gd name="connsiteX6" fmla="*/ 1251284 w 1740672"/>
                      <a:gd name="connsiteY6" fmla="*/ 1078238 h 1079076"/>
                      <a:gd name="connsiteX7" fmla="*/ 1588168 w 1740672"/>
                      <a:gd name="connsiteY7" fmla="*/ 914608 h 1079076"/>
                      <a:gd name="connsiteX8" fmla="*/ 1720736 w 1740672"/>
                      <a:gd name="connsiteY8" fmla="*/ 653033 h 1079076"/>
                      <a:gd name="connsiteX9" fmla="*/ 1740672 w 1740672"/>
                      <a:gd name="connsiteY9" fmla="*/ 574402 h 1079076"/>
                      <a:gd name="connsiteX0" fmla="*/ 0 w 1766610"/>
                      <a:gd name="connsiteY0" fmla="*/ 539223 h 1079076"/>
                      <a:gd name="connsiteX1" fmla="*/ 231006 w 1766610"/>
                      <a:gd name="connsiteY1" fmla="*/ 134962 h 1079076"/>
                      <a:gd name="connsiteX2" fmla="*/ 529389 w 1766610"/>
                      <a:gd name="connsiteY2" fmla="*/ 208 h 1079076"/>
                      <a:gd name="connsiteX3" fmla="*/ 721894 w 1766610"/>
                      <a:gd name="connsiteY3" fmla="*/ 115711 h 1079076"/>
                      <a:gd name="connsiteX4" fmla="*/ 866273 w 1766610"/>
                      <a:gd name="connsiteY4" fmla="*/ 510347 h 1079076"/>
                      <a:gd name="connsiteX5" fmla="*/ 1010652 w 1766610"/>
                      <a:gd name="connsiteY5" fmla="*/ 847231 h 1079076"/>
                      <a:gd name="connsiteX6" fmla="*/ 1251284 w 1766610"/>
                      <a:gd name="connsiteY6" fmla="*/ 1078238 h 1079076"/>
                      <a:gd name="connsiteX7" fmla="*/ 1588168 w 1766610"/>
                      <a:gd name="connsiteY7" fmla="*/ 914608 h 1079076"/>
                      <a:gd name="connsiteX8" fmla="*/ 1720736 w 1766610"/>
                      <a:gd name="connsiteY8" fmla="*/ 653033 h 1079076"/>
                      <a:gd name="connsiteX9" fmla="*/ 1766610 w 1766610"/>
                      <a:gd name="connsiteY9" fmla="*/ 566472 h 1079076"/>
                      <a:gd name="connsiteX0" fmla="*/ 0 w 1766610"/>
                      <a:gd name="connsiteY0" fmla="*/ 539223 h 1079006"/>
                      <a:gd name="connsiteX1" fmla="*/ 231006 w 1766610"/>
                      <a:gd name="connsiteY1" fmla="*/ 134962 h 1079006"/>
                      <a:gd name="connsiteX2" fmla="*/ 529389 w 1766610"/>
                      <a:gd name="connsiteY2" fmla="*/ 208 h 1079006"/>
                      <a:gd name="connsiteX3" fmla="*/ 721894 w 1766610"/>
                      <a:gd name="connsiteY3" fmla="*/ 115711 h 1079006"/>
                      <a:gd name="connsiteX4" fmla="*/ 866273 w 1766610"/>
                      <a:gd name="connsiteY4" fmla="*/ 510347 h 1079006"/>
                      <a:gd name="connsiteX5" fmla="*/ 1010652 w 1766610"/>
                      <a:gd name="connsiteY5" fmla="*/ 847231 h 1079006"/>
                      <a:gd name="connsiteX6" fmla="*/ 1251284 w 1766610"/>
                      <a:gd name="connsiteY6" fmla="*/ 1078238 h 1079006"/>
                      <a:gd name="connsiteX7" fmla="*/ 1588168 w 1766610"/>
                      <a:gd name="connsiteY7" fmla="*/ 914608 h 1079006"/>
                      <a:gd name="connsiteX8" fmla="*/ 1720736 w 1766610"/>
                      <a:gd name="connsiteY8" fmla="*/ 716478 h 1079006"/>
                      <a:gd name="connsiteX9" fmla="*/ 1766610 w 1766610"/>
                      <a:gd name="connsiteY9" fmla="*/ 566472 h 107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610" h="1079006">
                        <a:moveTo>
                          <a:pt x="0" y="539223"/>
                        </a:moveTo>
                        <a:cubicBezTo>
                          <a:pt x="71387" y="382010"/>
                          <a:pt x="142775" y="224798"/>
                          <a:pt x="231006" y="134962"/>
                        </a:cubicBezTo>
                        <a:cubicBezTo>
                          <a:pt x="319237" y="45126"/>
                          <a:pt x="447574" y="3416"/>
                          <a:pt x="529389" y="208"/>
                        </a:cubicBezTo>
                        <a:cubicBezTo>
                          <a:pt x="611204" y="-3000"/>
                          <a:pt x="665747" y="30688"/>
                          <a:pt x="721894" y="115711"/>
                        </a:cubicBezTo>
                        <a:cubicBezTo>
                          <a:pt x="778041" y="200734"/>
                          <a:pt x="818147" y="388427"/>
                          <a:pt x="866273" y="510347"/>
                        </a:cubicBezTo>
                        <a:cubicBezTo>
                          <a:pt x="914399" y="632267"/>
                          <a:pt x="946484" y="752583"/>
                          <a:pt x="1010652" y="847231"/>
                        </a:cubicBezTo>
                        <a:cubicBezTo>
                          <a:pt x="1074820" y="941879"/>
                          <a:pt x="1155031" y="1067008"/>
                          <a:pt x="1251284" y="1078238"/>
                        </a:cubicBezTo>
                        <a:cubicBezTo>
                          <a:pt x="1347537" y="1089468"/>
                          <a:pt x="1509926" y="974901"/>
                          <a:pt x="1588168" y="914608"/>
                        </a:cubicBezTo>
                        <a:cubicBezTo>
                          <a:pt x="1666410" y="854315"/>
                          <a:pt x="1690996" y="774501"/>
                          <a:pt x="1720736" y="716478"/>
                        </a:cubicBezTo>
                        <a:cubicBezTo>
                          <a:pt x="1750476" y="658455"/>
                          <a:pt x="1742547" y="636255"/>
                          <a:pt x="1766610" y="566472"/>
                        </a:cubicBezTo>
                      </a:path>
                    </a:pathLst>
                  </a:custGeom>
                  <a:noFill/>
                  <a:ln w="19050" cap="flat" cmpd="sng" algn="ctr">
                    <a:solidFill>
                      <a:schemeClr val="accent2"/>
                    </a:solidFill>
                    <a:prstDash val="solid"/>
                    <a:round/>
                    <a:headEnd type="none" w="med" len="med"/>
                    <a:tailEnd type="none" w="med" len="med"/>
                  </a:ln>
                  <a:effectLst/>
                  <a:extLst/>
                </p:spPr>
                <p:txBody>
                  <a:bodyPr rtlCol="0" anchor="ctr"/>
                  <a:lstStyle/>
                  <a:p>
                    <a:pPr algn="ctr"/>
                    <a:endParaRPr lang="en-US">
                      <a:solidFill>
                        <a:schemeClr val="accent2"/>
                      </a:solidFill>
                    </a:endParaRPr>
                  </a:p>
                </p:txBody>
              </p:sp>
            </p:grpSp>
          </p:grpSp>
        </p:grpSp>
      </p:grpSp>
    </p:spTree>
    <p:extLst>
      <p:ext uri="{BB962C8B-B14F-4D97-AF65-F5344CB8AC3E}">
        <p14:creationId xmlns:p14="http://schemas.microsoft.com/office/powerpoint/2010/main" val="2491838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TRNGs</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623392" y="1027586"/>
                <a:ext cx="11137237" cy="5538314"/>
              </a:xfrm>
            </p:spPr>
            <p:txBody>
              <a:bodyPr/>
              <a:lstStyle/>
              <a:p>
                <a:pPr>
                  <a:buFont typeface="Arial" panose="020B0604020202020204" pitchFamily="34" charset="0"/>
                  <a:buChar char="•"/>
                </a:pPr>
                <a:endParaRPr lang="en-US" sz="1800" b="1" dirty="0"/>
              </a:p>
              <a:p>
                <a:pPr>
                  <a:buFont typeface="Arial" panose="020B0604020202020204" pitchFamily="34" charset="0"/>
                  <a:buChar char="•"/>
                </a:pPr>
                <a:endParaRPr lang="en-US" sz="1800" b="1" dirty="0"/>
              </a:p>
              <a:p>
                <a:pPr>
                  <a:buFont typeface="Arial" panose="020B0604020202020204" pitchFamily="34" charset="0"/>
                  <a:buChar char="•"/>
                </a:pPr>
                <a:endParaRPr lang="en-US" sz="1800" b="1" dirty="0"/>
              </a:p>
              <a:p>
                <a:pPr>
                  <a:buFont typeface="Arial" panose="020B0604020202020204" pitchFamily="34" charset="0"/>
                  <a:buChar char="•"/>
                </a:pPr>
                <a:r>
                  <a:rPr lang="en-US" sz="1800" b="1" dirty="0"/>
                  <a:t>Biased sources</a:t>
                </a:r>
              </a:p>
              <a:p>
                <a:pPr lvl="1">
                  <a:buFont typeface="Arial" panose="020B0604020202020204" pitchFamily="34" charset="0"/>
                  <a:buChar char="•"/>
                </a:pPr>
                <a:r>
                  <a:rPr lang="en-US" sz="1600" dirty="0"/>
                  <a:t>E.g. bit 0 with probability 0.25 and bit 1 with probability 0.75</a:t>
                </a:r>
              </a:p>
              <a:p>
                <a:pPr lvl="1">
                  <a:buFont typeface="Arial" panose="020B0604020202020204" pitchFamily="34" charset="0"/>
                  <a:buChar char="•"/>
                </a:pPr>
                <a:r>
                  <a:rPr lang="en-US" sz="1600" dirty="0"/>
                  <a:t>Symmetric schemes require </a:t>
                </a:r>
                <a:r>
                  <a:rPr lang="en-US" sz="1600" i="1" dirty="0"/>
                  <a:t>uniform</a:t>
                </a:r>
                <a:r>
                  <a:rPr lang="en-US" sz="1600" dirty="0"/>
                  <a:t> keys</a:t>
                </a:r>
              </a:p>
              <a:p>
                <a:pPr lvl="1">
                  <a:buFont typeface="Arial" panose="020B0604020202020204" pitchFamily="34" charset="0"/>
                  <a:buChar char="•"/>
                </a:pPr>
                <a:r>
                  <a:rPr lang="en-US" sz="1600" dirty="0">
                    <a:solidFill>
                      <a:schemeClr val="accent2"/>
                    </a:solidFill>
                  </a:rPr>
                  <a:t>De-bias (von Neumann): create </a:t>
                </a:r>
                <a:r>
                  <a:rPr lang="en-US" sz="1600" i="1" dirty="0">
                    <a:solidFill>
                      <a:schemeClr val="accent2"/>
                    </a:solidFill>
                  </a:rPr>
                  <a:t>two</a:t>
                </a:r>
                <a:r>
                  <a:rPr lang="en-US" sz="1600" dirty="0">
                    <a:solidFill>
                      <a:schemeClr val="accent2"/>
                    </a:solidFill>
                  </a:rPr>
                  <a:t> bits; </a:t>
                </a:r>
                <a14:m>
                  <m:oMath xmlns:m="http://schemas.openxmlformats.org/officeDocument/2006/math">
                    <m:r>
                      <a:rPr lang="nb-NO" sz="1600" b="0" i="1" smtClean="0">
                        <a:solidFill>
                          <a:schemeClr val="accent2"/>
                        </a:solidFill>
                        <a:latin typeface="Cambria Math" panose="02040503050406030204" pitchFamily="18" charset="0"/>
                      </a:rPr>
                      <m:t>01↦0</m:t>
                    </m:r>
                  </m:oMath>
                </a14:m>
                <a:r>
                  <a:rPr lang="en-US" sz="1600" dirty="0">
                    <a:solidFill>
                      <a:schemeClr val="accent2"/>
                    </a:solidFill>
                  </a:rPr>
                  <a:t>, </a:t>
                </a:r>
                <a14:m>
                  <m:oMath xmlns:m="http://schemas.openxmlformats.org/officeDocument/2006/math">
                    <m:r>
                      <a:rPr lang="nb-NO" sz="1600" i="1" dirty="0" smtClean="0">
                        <a:solidFill>
                          <a:schemeClr val="accent2"/>
                        </a:solidFill>
                        <a:latin typeface="Cambria Math" panose="02040503050406030204" pitchFamily="18" charset="0"/>
                      </a:rPr>
                      <m:t>1</m:t>
                    </m:r>
                    <m:r>
                      <a:rPr lang="nb-NO" sz="1600" b="0" i="1" dirty="0" smtClean="0">
                        <a:solidFill>
                          <a:schemeClr val="accent2"/>
                        </a:solidFill>
                        <a:latin typeface="Cambria Math" panose="02040503050406030204" pitchFamily="18" charset="0"/>
                      </a:rPr>
                      <m:t>0</m:t>
                    </m:r>
                    <m:r>
                      <a:rPr lang="nb-NO" sz="1600" i="1">
                        <a:solidFill>
                          <a:schemeClr val="accent2"/>
                        </a:solidFill>
                        <a:latin typeface="Cambria Math" panose="02040503050406030204" pitchFamily="18" charset="0"/>
                      </a:rPr>
                      <m:t>↦</m:t>
                    </m:r>
                    <m:r>
                      <a:rPr lang="nb-NO" sz="1600" b="0" i="1" smtClean="0">
                        <a:solidFill>
                          <a:schemeClr val="accent2"/>
                        </a:solidFill>
                        <a:latin typeface="Cambria Math" panose="02040503050406030204" pitchFamily="18" charset="0"/>
                      </a:rPr>
                      <m:t>1</m:t>
                    </m:r>
                  </m:oMath>
                </a14:m>
                <a:r>
                  <a:rPr lang="en-US" sz="1600" dirty="0">
                    <a:solidFill>
                      <a:schemeClr val="accent2"/>
                    </a:solidFill>
                  </a:rPr>
                  <a:t>, </a:t>
                </a:r>
                <a14:m>
                  <m:oMath xmlns:m="http://schemas.openxmlformats.org/officeDocument/2006/math">
                    <m:r>
                      <a:rPr lang="nb-NO" sz="1600" b="0" i="1" smtClean="0">
                        <a:solidFill>
                          <a:schemeClr val="accent2"/>
                        </a:solidFill>
                        <a:latin typeface="Cambria Math" panose="02040503050406030204" pitchFamily="18" charset="0"/>
                      </a:rPr>
                      <m:t>00</m:t>
                    </m:r>
                    <m:r>
                      <m:rPr>
                        <m:lit/>
                      </m:rPr>
                      <a:rPr lang="nb-NO" sz="1600" b="0" i="1" smtClean="0">
                        <a:solidFill>
                          <a:schemeClr val="accent2"/>
                        </a:solidFill>
                        <a:latin typeface="Cambria Math" panose="02040503050406030204" pitchFamily="18" charset="0"/>
                      </a:rPr>
                      <m:t>/</m:t>
                    </m:r>
                    <m:r>
                      <a:rPr lang="nb-NO" sz="1600" b="0" i="1" smtClean="0">
                        <a:solidFill>
                          <a:schemeClr val="accent2"/>
                        </a:solidFill>
                        <a:latin typeface="Cambria Math" panose="02040503050406030204" pitchFamily="18" charset="0"/>
                      </a:rPr>
                      <m:t>11↦</m:t>
                    </m:r>
                    <m:r>
                      <m:rPr>
                        <m:sty m:val="p"/>
                      </m:rPr>
                      <a:rPr lang="nb-NO" sz="1600" b="0" i="0" smtClean="0">
                        <a:solidFill>
                          <a:schemeClr val="accent2"/>
                        </a:solidFill>
                        <a:latin typeface="Cambria Math" panose="02040503050406030204" pitchFamily="18" charset="0"/>
                      </a:rPr>
                      <m:t>try</m:t>
                    </m:r>
                    <m:r>
                      <a:rPr lang="nb-NO" sz="1600" b="0" i="0" smtClean="0">
                        <a:solidFill>
                          <a:schemeClr val="accent2"/>
                        </a:solidFill>
                        <a:latin typeface="Cambria Math" panose="02040503050406030204" pitchFamily="18" charset="0"/>
                      </a:rPr>
                      <m:t> </m:t>
                    </m:r>
                    <m:r>
                      <m:rPr>
                        <m:sty m:val="p"/>
                      </m:rPr>
                      <a:rPr lang="nb-NO" sz="1600" b="0" i="0" smtClean="0">
                        <a:solidFill>
                          <a:schemeClr val="accent2"/>
                        </a:solidFill>
                        <a:latin typeface="Cambria Math" panose="02040503050406030204" pitchFamily="18" charset="0"/>
                      </a:rPr>
                      <m:t>again</m:t>
                    </m:r>
                  </m:oMath>
                </a14:m>
                <a:endParaRPr lang="en-US" sz="1600" dirty="0"/>
              </a:p>
              <a:p>
                <a:pPr marL="950913" lvl="2" indent="0"/>
                <a:endParaRPr lang="en-US" sz="1800" dirty="0"/>
              </a:p>
              <a:p>
                <a:pPr marL="950913" lvl="2" indent="0"/>
                <a:endParaRPr lang="en-US" sz="1800" dirty="0"/>
              </a:p>
              <a:p>
                <a:pPr>
                  <a:buFont typeface="Arial" panose="020B0604020202020204" pitchFamily="34" charset="0"/>
                  <a:buChar char="•"/>
                </a:pPr>
                <a:r>
                  <a:rPr lang="en-US" sz="1800" b="1" dirty="0"/>
                  <a:t>Correlated sources</a:t>
                </a:r>
              </a:p>
              <a:p>
                <a:pPr lvl="1">
                  <a:buFont typeface="Arial" panose="020B0604020202020204" pitchFamily="34" charset="0"/>
                  <a:buChar char="•"/>
                </a:pPr>
                <a:r>
                  <a:rPr lang="en-US" sz="1600" dirty="0"/>
                  <a:t>Value of bit 73 may depend on bit 5</a:t>
                </a:r>
              </a:p>
              <a:p>
                <a:pPr lvl="1">
                  <a:buFont typeface="Arial" panose="020B0604020202020204" pitchFamily="34" charset="0"/>
                  <a:buChar char="•"/>
                </a:pPr>
                <a:r>
                  <a:rPr lang="en-US" sz="1600" dirty="0"/>
                  <a:t>Symmetric schemes require </a:t>
                </a:r>
                <a:r>
                  <a:rPr lang="en-US" sz="1600" i="1" dirty="0"/>
                  <a:t>independent</a:t>
                </a:r>
                <a:r>
                  <a:rPr lang="en-US" sz="1600" dirty="0"/>
                  <a:t> keys</a:t>
                </a:r>
              </a:p>
              <a:p>
                <a:pPr lvl="1">
                  <a:buFont typeface="Arial" panose="020B0604020202020204" pitchFamily="34" charset="0"/>
                  <a:buChar char="•"/>
                </a:pPr>
                <a:r>
                  <a:rPr lang="en-US" sz="1600" dirty="0">
                    <a:solidFill>
                      <a:schemeClr val="accent2"/>
                    </a:solidFill>
                  </a:rPr>
                  <a:t>De-correlate: much more difficult! 				</a:t>
                </a:r>
                <a:endParaRPr lang="en-US" sz="1600" dirty="0"/>
              </a:p>
              <a:p>
                <a:pPr lvl="1">
                  <a:buFont typeface="Arial" panose="020B0604020202020204" pitchFamily="34" charset="0"/>
                  <a:buChar char="•"/>
                </a:pPr>
                <a:endParaRPr lang="en-US" sz="16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623392" y="1027586"/>
                <a:ext cx="11137237" cy="5538314"/>
              </a:xfrm>
              <a:blipFill rotWithShape="0">
                <a:blip r:embed="rId2"/>
                <a:stretch>
                  <a:fillRect l="-328"/>
                </a:stretch>
              </a:blipFill>
            </p:spPr>
            <p:txBody>
              <a:bodyPr/>
              <a:lstStyle/>
              <a:p>
                <a:r>
                  <a:rPr lang="en-US">
                    <a:noFill/>
                  </a:rPr>
                  <a:t> </a:t>
                </a:r>
              </a:p>
            </p:txBody>
          </p:sp>
        </mc:Fallback>
      </mc:AlternateContent>
      <p:sp>
        <p:nvSpPr>
          <p:cNvPr id="3" name="Slide Number Placeholder 2"/>
          <p:cNvSpPr>
            <a:spLocks noGrp="1"/>
          </p:cNvSpPr>
          <p:nvPr>
            <p:ph type="sldNum" sz="quarter" idx="4"/>
          </p:nvPr>
        </p:nvSpPr>
        <p:spPr/>
        <p:txBody>
          <a:bodyPr/>
          <a:lstStyle/>
          <a:p>
            <a:fld id="{F6590AF8-4F64-4D1C-B3C4-F65976908F52}" type="slidenum">
              <a:rPr lang="en-US" smtClean="0"/>
              <a:pPr/>
              <a:t>17</a:t>
            </a:fld>
            <a:endParaRPr lang="en-US" dirty="0"/>
          </a:p>
        </p:txBody>
      </p:sp>
      <p:grpSp>
        <p:nvGrpSpPr>
          <p:cNvPr id="8" name="Group 7"/>
          <p:cNvGrpSpPr/>
          <p:nvPr/>
        </p:nvGrpSpPr>
        <p:grpSpPr>
          <a:xfrm>
            <a:off x="9277350" y="46709"/>
            <a:ext cx="1952625" cy="1724025"/>
            <a:chOff x="9277350" y="46709"/>
            <a:chExt cx="1952625" cy="1724025"/>
          </a:xfrm>
        </p:grpSpPr>
        <p:sp>
          <p:nvSpPr>
            <p:cNvPr id="6" name="Explosion 1 5"/>
            <p:cNvSpPr/>
            <p:nvPr/>
          </p:nvSpPr>
          <p:spPr bwMode="auto">
            <a:xfrm>
              <a:off x="9277350" y="46709"/>
              <a:ext cx="1952625" cy="1724025"/>
            </a:xfrm>
            <a:prstGeom prst="irregularSeal1">
              <a:avLst/>
            </a:prstGeom>
            <a:solidFill>
              <a:schemeClr val="accent5">
                <a:lumMod val="40000"/>
                <a:lumOff val="60000"/>
              </a:schemeClr>
            </a:solid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200" b="1" dirty="0">
                <a:ea typeface="Cambria Math" panose="02040503050406030204" pitchFamily="18" charset="0"/>
              </a:endParaRPr>
            </a:p>
          </p:txBody>
        </p:sp>
        <p:sp>
          <p:nvSpPr>
            <p:cNvPr id="7" name="Rectangle 6"/>
            <p:cNvSpPr/>
            <p:nvPr/>
          </p:nvSpPr>
          <p:spPr>
            <a:xfrm>
              <a:off x="9640539" y="727925"/>
              <a:ext cx="1188146" cy="307777"/>
            </a:xfrm>
            <a:prstGeom prst="rect">
              <a:avLst/>
            </a:prstGeom>
          </p:spPr>
          <p:txBody>
            <a:bodyPr wrap="none">
              <a:spAutoFit/>
            </a:bodyPr>
            <a:lstStyle/>
            <a:p>
              <a:pPr algn="ctr" fontAlgn="base">
                <a:spcBef>
                  <a:spcPct val="0"/>
                </a:spcBef>
                <a:spcAft>
                  <a:spcPct val="0"/>
                </a:spcAft>
              </a:pPr>
              <a:r>
                <a:rPr lang="en-US" sz="1400" b="1" dirty="0">
                  <a:ea typeface="Cambria Math" panose="02040503050406030204" pitchFamily="18" charset="0"/>
                </a:rPr>
                <a:t>…and slow!</a:t>
              </a:r>
            </a:p>
          </p:txBody>
        </p:sp>
      </p:grpSp>
      <p:sp>
        <p:nvSpPr>
          <p:cNvPr id="5" name="Rectangle 4"/>
          <p:cNvSpPr/>
          <p:nvPr/>
        </p:nvSpPr>
        <p:spPr>
          <a:xfrm>
            <a:off x="8628031" y="2913889"/>
            <a:ext cx="3297698" cy="338554"/>
          </a:xfrm>
          <a:prstGeom prst="rect">
            <a:avLst/>
          </a:prstGeom>
        </p:spPr>
        <p:txBody>
          <a:bodyPr wrap="none">
            <a:spAutoFit/>
          </a:bodyPr>
          <a:lstStyle/>
          <a:p>
            <a:r>
              <a:rPr lang="en-US" sz="1600" dirty="0">
                <a:solidFill>
                  <a:schemeClr val="accent2"/>
                </a:solidFill>
              </a:rPr>
              <a:t>(in practice: hash with SHA2-256) </a:t>
            </a:r>
            <a:endParaRPr lang="nb-NO" sz="1600" dirty="0"/>
          </a:p>
        </p:txBody>
      </p:sp>
      <p:sp>
        <p:nvSpPr>
          <p:cNvPr id="9" name="Rectangle 8"/>
          <p:cNvSpPr/>
          <p:nvPr/>
        </p:nvSpPr>
        <p:spPr>
          <a:xfrm>
            <a:off x="8628031" y="4752594"/>
            <a:ext cx="3297698" cy="338554"/>
          </a:xfrm>
          <a:prstGeom prst="rect">
            <a:avLst/>
          </a:prstGeom>
        </p:spPr>
        <p:txBody>
          <a:bodyPr wrap="none">
            <a:spAutoFit/>
          </a:bodyPr>
          <a:lstStyle/>
          <a:p>
            <a:r>
              <a:rPr lang="en-US" sz="1600" dirty="0">
                <a:solidFill>
                  <a:schemeClr val="accent2"/>
                </a:solidFill>
              </a:rPr>
              <a:t>(in practice: hash with SHA2-256) </a:t>
            </a:r>
            <a:endParaRPr lang="nb-NO" sz="1600" dirty="0"/>
          </a:p>
        </p:txBody>
      </p:sp>
    </p:spTree>
    <p:extLst>
      <p:ext uri="{BB962C8B-B14F-4D97-AF65-F5344CB8AC3E}">
        <p14:creationId xmlns:p14="http://schemas.microsoft.com/office/powerpoint/2010/main" val="141181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tests</a:t>
            </a:r>
          </a:p>
        </p:txBody>
      </p:sp>
      <p:sp>
        <p:nvSpPr>
          <p:cNvPr id="5" name="Content Placeholder 4"/>
          <p:cNvSpPr>
            <a:spLocks noGrp="1"/>
          </p:cNvSpPr>
          <p:nvPr>
            <p:ph idx="1"/>
          </p:nvPr>
        </p:nvSpPr>
        <p:spPr>
          <a:xfrm>
            <a:off x="623392" y="1027586"/>
            <a:ext cx="11137237" cy="5359406"/>
          </a:xfrm>
        </p:spPr>
        <p:txBody>
          <a:bodyPr/>
          <a:lstStyle/>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endParaRPr lang="en-US" dirty="0"/>
          </a:p>
          <a:p>
            <a:pPr>
              <a:buFont typeface="Arial" panose="020B0604020202020204" pitchFamily="34" charset="0"/>
              <a:buChar char="•"/>
            </a:pPr>
            <a:r>
              <a:rPr lang="en-US" sz="1800" dirty="0"/>
              <a:t>Is this a random string?</a:t>
            </a:r>
          </a:p>
          <a:p>
            <a:pPr>
              <a:buFont typeface="Arial" panose="020B0604020202020204" pitchFamily="34" charset="0"/>
              <a:buChar char="•"/>
            </a:pPr>
            <a:endParaRPr lang="en-US" sz="1800" dirty="0"/>
          </a:p>
          <a:p>
            <a:pPr>
              <a:buFont typeface="Arial" panose="020B0604020202020204" pitchFamily="34" charset="0"/>
              <a:buChar char="•"/>
            </a:pPr>
            <a:r>
              <a:rPr lang="en-US" sz="1800" dirty="0"/>
              <a:t>What does that even mean?</a:t>
            </a:r>
          </a:p>
          <a:p>
            <a:pPr>
              <a:buFont typeface="Arial" panose="020B0604020202020204" pitchFamily="34" charset="0"/>
              <a:buChar char="•"/>
            </a:pPr>
            <a:endParaRPr lang="en-US" sz="1800" dirty="0"/>
          </a:p>
          <a:p>
            <a:pPr>
              <a:buFont typeface="Arial" panose="020B0604020202020204" pitchFamily="34" charset="0"/>
              <a:buChar char="•"/>
            </a:pPr>
            <a:r>
              <a:rPr lang="en-US" sz="1800" dirty="0"/>
              <a:t>Suggestions:</a:t>
            </a:r>
          </a:p>
          <a:p>
            <a:pPr lvl="1">
              <a:buFont typeface="Arial" panose="020B0604020202020204" pitchFamily="34" charset="0"/>
              <a:buChar char="•"/>
            </a:pPr>
            <a:r>
              <a:rPr lang="en-US" sz="1600" dirty="0"/>
              <a:t>A random string should have roughly 50% zeros and ones                                (how much can you deviate?)</a:t>
            </a:r>
          </a:p>
          <a:p>
            <a:pPr lvl="1">
              <a:buFont typeface="Arial" panose="020B0604020202020204" pitchFamily="34" charset="0"/>
              <a:buChar char="•"/>
            </a:pPr>
            <a:r>
              <a:rPr lang="en-US" sz="1600" dirty="0"/>
              <a:t>A continuous run of zeros (or ones) shouldn't be too long                                  (how long?)</a:t>
            </a:r>
          </a:p>
          <a:p>
            <a:pPr lvl="1">
              <a:buFont typeface="Arial" panose="020B0604020202020204" pitchFamily="34" charset="0"/>
              <a:buChar char="•"/>
            </a:pPr>
            <a:r>
              <a:rPr lang="en-US" sz="1600" dirty="0"/>
              <a:t>≈ 25% of 2-bit substrings should be 00, 25% should be 01, …</a:t>
            </a:r>
          </a:p>
          <a:p>
            <a:pPr lvl="1">
              <a:buFont typeface="Arial" panose="020B0604020202020204" pitchFamily="34" charset="0"/>
              <a:buChar char="•"/>
            </a:pPr>
            <a:r>
              <a:rPr lang="en-US" sz="1600" dirty="0"/>
              <a:t>≈ 12.5% of 3-bit substrings should be 000, 12.5% should be 001, ….</a:t>
            </a:r>
          </a:p>
          <a:p>
            <a:pPr lvl="1">
              <a:buFont typeface="Arial" panose="020B0604020202020204" pitchFamily="34" charset="0"/>
              <a:buChar char="•"/>
            </a:pPr>
            <a:r>
              <a:rPr lang="en-US" sz="1600" dirty="0"/>
              <a:t>A random string should not be compressible 		                        (related to Kolmogorov-complexity)</a:t>
            </a:r>
          </a:p>
          <a:p>
            <a:pPr lvl="1">
              <a:buFont typeface="Arial" panose="020B0604020202020204" pitchFamily="34" charset="0"/>
              <a:buChar char="•"/>
            </a:pPr>
            <a:r>
              <a:rPr lang="en-US" sz="1600" dirty="0"/>
              <a:t>…</a:t>
            </a:r>
          </a:p>
          <a:p>
            <a:pPr lvl="1">
              <a:buFont typeface="Arial" panose="020B0604020202020204" pitchFamily="34" charset="0"/>
              <a:buChar char="•"/>
            </a:pPr>
            <a:endParaRPr lang="en-US" sz="1600"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3" name="Slide Number Placeholder 2"/>
          <p:cNvSpPr>
            <a:spLocks noGrp="1"/>
          </p:cNvSpPr>
          <p:nvPr>
            <p:ph type="sldNum" sz="quarter" idx="4"/>
          </p:nvPr>
        </p:nvSpPr>
        <p:spPr/>
        <p:txBody>
          <a:bodyPr/>
          <a:lstStyle/>
          <a:p>
            <a:fld id="{F6590AF8-4F64-4D1C-B3C4-F65976908F52}" type="slidenum">
              <a:rPr lang="en-US" smtClean="0"/>
              <a:pPr/>
              <a:t>18</a:t>
            </a:fld>
            <a:endParaRPr lang="en-US" dirty="0"/>
          </a:p>
        </p:txBody>
      </p:sp>
      <p:sp>
        <p:nvSpPr>
          <p:cNvPr id="4" name="TextBox 3"/>
          <p:cNvSpPr txBox="1"/>
          <p:nvPr/>
        </p:nvSpPr>
        <p:spPr>
          <a:xfrm>
            <a:off x="2649142" y="1925782"/>
            <a:ext cx="7362825" cy="369332"/>
          </a:xfrm>
          <a:prstGeom prst="rect">
            <a:avLst/>
          </a:prstGeom>
          <a:noFill/>
        </p:spPr>
        <p:txBody>
          <a:bodyPr wrap="square" rtlCol="0">
            <a:spAutoFit/>
          </a:bodyPr>
          <a:lstStyle/>
          <a:p>
            <a:r>
              <a:rPr lang="en-US" dirty="0"/>
              <a:t>101010011101011000100100011111000010101000000001010011111</a:t>
            </a:r>
          </a:p>
        </p:txBody>
      </p:sp>
      <p:sp>
        <p:nvSpPr>
          <p:cNvPr id="6" name="TextBox 5"/>
          <p:cNvSpPr txBox="1"/>
          <p:nvPr/>
        </p:nvSpPr>
        <p:spPr>
          <a:xfrm>
            <a:off x="4163890" y="2854756"/>
            <a:ext cx="3905250" cy="338554"/>
          </a:xfrm>
          <a:prstGeom prst="rect">
            <a:avLst/>
          </a:prstGeom>
          <a:noFill/>
        </p:spPr>
        <p:txBody>
          <a:bodyPr wrap="square" rtlCol="0">
            <a:spAutoFit/>
          </a:bodyPr>
          <a:lstStyle/>
          <a:p>
            <a:r>
              <a:rPr lang="en-US" sz="1600" dirty="0">
                <a:solidFill>
                  <a:srgbClr val="FF0000"/>
                </a:solidFill>
              </a:rPr>
              <a:t>Our answer: question not valid!</a:t>
            </a:r>
          </a:p>
        </p:txBody>
      </p:sp>
    </p:spTree>
    <p:extLst>
      <p:ext uri="{BB962C8B-B14F-4D97-AF65-F5344CB8AC3E}">
        <p14:creationId xmlns:p14="http://schemas.microsoft.com/office/powerpoint/2010/main" val="60493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pPr>
                  <a:buFont typeface="Arial" panose="020B0604020202020204" pitchFamily="34" charset="0"/>
                  <a:buChar char="•"/>
                </a:pPr>
                <a:endParaRPr lang="en-US" sz="1600" dirty="0"/>
              </a:p>
              <a:p>
                <a:pPr>
                  <a:buFont typeface="Arial" panose="020B0604020202020204" pitchFamily="34" charset="0"/>
                  <a:buChar char="•"/>
                </a:pPr>
                <a:r>
                  <a:rPr lang="en-US" sz="1600" dirty="0"/>
                  <a:t>Measure of uncertainty</a:t>
                </a:r>
              </a:p>
              <a:p>
                <a:pPr lvl="1">
                  <a:buFont typeface="Arial" panose="020B0604020202020204" pitchFamily="34" charset="0"/>
                  <a:buChar char="•"/>
                </a:pPr>
                <a:r>
                  <a:rPr lang="en-US" sz="1400" dirty="0"/>
                  <a:t>Measured in bits</a:t>
                </a:r>
              </a:p>
              <a:p>
                <a:pPr lvl="1">
                  <a:buFont typeface="Arial" panose="020B0604020202020204" pitchFamily="34" charset="0"/>
                  <a:buChar char="•"/>
                </a:pPr>
                <a14:m>
                  <m:oMath xmlns:m="http://schemas.openxmlformats.org/officeDocument/2006/math">
                    <m:sSub>
                      <m:sSubPr>
                        <m:ctrlPr>
                          <a:rPr lang="nb-NO" sz="1400" b="0" i="1" smtClean="0">
                            <a:latin typeface="Cambria Math" panose="02040503050406030204" pitchFamily="18" charset="0"/>
                          </a:rPr>
                        </m:ctrlPr>
                      </m:sSubPr>
                      <m:e>
                        <m:r>
                          <a:rPr lang="nb-NO" sz="1400" b="0" i="1" smtClean="0">
                            <a:latin typeface="Cambria Math" panose="02040503050406030204" pitchFamily="18" charset="0"/>
                          </a:rPr>
                          <m:t>𝐻</m:t>
                        </m:r>
                      </m:e>
                      <m:sub>
                        <m:r>
                          <a:rPr lang="nb-NO" sz="1400" b="0" i="1" smtClean="0">
                            <a:latin typeface="Cambria Math" panose="02040503050406030204" pitchFamily="18" charset="0"/>
                          </a:rPr>
                          <m:t>∞</m:t>
                        </m:r>
                      </m:sub>
                    </m:sSub>
                    <m:r>
                      <a:rPr lang="nb-NO" sz="1400" b="0" i="1" smtClean="0">
                        <a:latin typeface="Cambria Math" panose="02040503050406030204" pitchFamily="18" charset="0"/>
                      </a:rPr>
                      <m:t>=</m:t>
                    </m:r>
                    <m:r>
                      <m:rPr>
                        <m:sty m:val="p"/>
                      </m:rPr>
                      <a:rPr lang="nb-NO" sz="1400">
                        <a:latin typeface="Cambria Math" panose="02040503050406030204" pitchFamily="18" charset="0"/>
                      </a:rPr>
                      <m:t>min</m:t>
                    </m:r>
                    <m:r>
                      <a:rPr lang="nb-NO" sz="1400" i="1">
                        <a:latin typeface="Cambria Math" panose="02040503050406030204" pitchFamily="18" charset="0"/>
                      </a:rPr>
                      <m:t>˗</m:t>
                    </m:r>
                    <m:r>
                      <m:rPr>
                        <m:sty m:val="p"/>
                      </m:rPr>
                      <a:rPr lang="nb-NO" sz="1400">
                        <a:latin typeface="Cambria Math" panose="02040503050406030204" pitchFamily="18" charset="0"/>
                      </a:rPr>
                      <m:t>entropy</m:t>
                    </m:r>
                    <m:limUpp>
                      <m:limUppPr>
                        <m:ctrlPr>
                          <a:rPr lang="nb-NO" sz="1400" i="1">
                            <a:latin typeface="Cambria Math" panose="02040503050406030204" pitchFamily="18" charset="0"/>
                          </a:rPr>
                        </m:ctrlPr>
                      </m:limUppPr>
                      <m:e>
                        <m:r>
                          <a:rPr lang="nb-NO" sz="1400">
                            <a:latin typeface="Cambria Math" panose="02040503050406030204" pitchFamily="18" charset="0"/>
                          </a:rPr>
                          <m:t>=</m:t>
                        </m:r>
                      </m:e>
                      <m:lim>
                        <m:r>
                          <m:rPr>
                            <m:sty m:val="p"/>
                          </m:rPr>
                          <a:rPr lang="nb-NO" sz="1400">
                            <a:latin typeface="Cambria Math" panose="02040503050406030204" pitchFamily="18" charset="0"/>
                          </a:rPr>
                          <m:t>def</m:t>
                        </m:r>
                      </m:lim>
                    </m:limUpp>
                    <m:r>
                      <a:rPr lang="nb-NO" sz="1400" b="0" i="1" smtClean="0">
                        <a:latin typeface="Cambria Math" panose="02040503050406030204" pitchFamily="18" charset="0"/>
                      </a:rPr>
                      <m:t>              </m:t>
                    </m:r>
                    <m:func>
                      <m:funcPr>
                        <m:ctrlPr>
                          <a:rPr lang="nb-NO" sz="1400" b="0" i="1" smtClean="0">
                            <a:latin typeface="Cambria Math" panose="02040503050406030204" pitchFamily="18" charset="0"/>
                          </a:rPr>
                        </m:ctrlPr>
                      </m:funcPr>
                      <m:fName>
                        <m:limLow>
                          <m:limLowPr>
                            <m:ctrlPr>
                              <a:rPr lang="nb-NO" sz="1400" b="0" i="1" smtClean="0">
                                <a:latin typeface="Cambria Math" panose="02040503050406030204" pitchFamily="18" charset="0"/>
                              </a:rPr>
                            </m:ctrlPr>
                          </m:limLowPr>
                          <m:e>
                            <m:r>
                              <m:rPr>
                                <m:sty m:val="p"/>
                              </m:rPr>
                              <a:rPr lang="nb-NO" sz="1400" b="0" i="0" smtClean="0">
                                <a:latin typeface="Cambria Math" panose="02040503050406030204" pitchFamily="18" charset="0"/>
                              </a:rPr>
                              <m:t>max</m:t>
                            </m:r>
                          </m:e>
                          <m:lim>
                            <m:r>
                              <a:rPr lang="nb-NO" sz="1400" b="0" i="1" smtClean="0">
                                <a:latin typeface="Cambria Math" panose="02040503050406030204" pitchFamily="18" charset="0"/>
                              </a:rPr>
                              <m:t>𝑥</m:t>
                            </m:r>
                          </m:lim>
                        </m:limLow>
                      </m:fName>
                      <m:e>
                        <m:func>
                          <m:funcPr>
                            <m:ctrlPr>
                              <a:rPr lang="nb-NO" sz="1400" b="0" i="1" smtClean="0">
                                <a:latin typeface="Cambria Math" panose="02040503050406030204" pitchFamily="18" charset="0"/>
                              </a:rPr>
                            </m:ctrlPr>
                          </m:funcPr>
                          <m:fName>
                            <m:r>
                              <m:rPr>
                                <m:sty m:val="p"/>
                              </m:rPr>
                              <a:rPr lang="nb-NO" sz="1400" b="0" i="0" smtClean="0">
                                <a:latin typeface="Cambria Math" panose="02040503050406030204" pitchFamily="18" charset="0"/>
                              </a:rPr>
                              <m:t>Pr</m:t>
                            </m:r>
                          </m:fName>
                          <m:e>
                            <m:d>
                              <m:dPr>
                                <m:begChr m:val="["/>
                                <m:endChr m:val="]"/>
                                <m:ctrlPr>
                                  <a:rPr lang="nb-NO" sz="1400" b="0" i="1" smtClean="0">
                                    <a:latin typeface="Cambria Math" panose="02040503050406030204" pitchFamily="18" charset="0"/>
                                  </a:rPr>
                                </m:ctrlPr>
                              </m:dPr>
                              <m:e>
                                <m:r>
                                  <a:rPr lang="nb-NO" sz="1400" b="0" i="1" smtClean="0">
                                    <a:latin typeface="Cambria Math" panose="02040503050406030204" pitchFamily="18" charset="0"/>
                                  </a:rPr>
                                  <m:t>𝑥</m:t>
                                </m:r>
                              </m:e>
                            </m:d>
                          </m:e>
                        </m:func>
                      </m:e>
                    </m:func>
                  </m:oMath>
                </a14:m>
                <a:endParaRPr lang="en-US" sz="1400" dirty="0"/>
              </a:p>
              <a:p>
                <a:pPr lvl="1">
                  <a:buFont typeface="Arial" panose="020B0604020202020204" pitchFamily="34" charset="0"/>
                  <a:buChar char="•"/>
                </a:pPr>
                <a14:m>
                  <m:oMath xmlns:m="http://schemas.openxmlformats.org/officeDocument/2006/math">
                    <m:func>
                      <m:funcPr>
                        <m:ctrlPr>
                          <a:rPr lang="nb-NO" sz="1400" b="0" i="1" smtClean="0">
                            <a:latin typeface="Cambria Math" panose="02040503050406030204" pitchFamily="18" charset="0"/>
                          </a:rPr>
                        </m:ctrlPr>
                      </m:funcPr>
                      <m:fName>
                        <m:r>
                          <m:rPr>
                            <m:sty m:val="p"/>
                          </m:rPr>
                          <a:rPr lang="nb-NO" sz="1400" b="0" i="0" smtClean="0">
                            <a:latin typeface="Cambria Math" panose="02040503050406030204" pitchFamily="18" charset="0"/>
                          </a:rPr>
                          <m:t>Pr</m:t>
                        </m:r>
                      </m:fName>
                      <m:e>
                        <m:d>
                          <m:dPr>
                            <m:begChr m:val="["/>
                            <m:endChr m:val="]"/>
                            <m:ctrlPr>
                              <a:rPr lang="nb-NO" sz="1400" b="0" i="1" smtClean="0">
                                <a:latin typeface="Cambria Math" panose="02040503050406030204" pitchFamily="18" charset="0"/>
                              </a:rPr>
                            </m:ctrlPr>
                          </m:dPr>
                          <m:e>
                            <m:r>
                              <m:rPr>
                                <m:sty m:val="p"/>
                              </m:rPr>
                              <a:rPr lang="nb-NO" sz="1400" b="0" i="0" smtClean="0">
                                <a:latin typeface="Cambria Math" panose="02040503050406030204" pitchFamily="18" charset="0"/>
                              </a:rPr>
                              <m:t>best</m:t>
                            </m:r>
                            <m:r>
                              <a:rPr lang="nb-NO" sz="1400" b="0" i="0" smtClean="0">
                                <a:latin typeface="Cambria Math" panose="02040503050406030204" pitchFamily="18" charset="0"/>
                              </a:rPr>
                              <m:t> </m:t>
                            </m:r>
                            <m:r>
                              <m:rPr>
                                <m:sty m:val="p"/>
                              </m:rPr>
                              <a:rPr lang="nb-NO" sz="1400" b="0" i="0" smtClean="0">
                                <a:latin typeface="Cambria Math" panose="02040503050406030204" pitchFamily="18" charset="0"/>
                              </a:rPr>
                              <m:t>guessing</m:t>
                            </m:r>
                            <m:r>
                              <a:rPr lang="nb-NO" sz="1400" b="0" i="0" smtClean="0">
                                <a:latin typeface="Cambria Math" panose="02040503050406030204" pitchFamily="18" charset="0"/>
                              </a:rPr>
                              <m:t> </m:t>
                            </m:r>
                            <m:r>
                              <m:rPr>
                                <m:sty m:val="p"/>
                              </m:rPr>
                              <a:rPr lang="nb-NO" sz="1400" b="0" i="0" smtClean="0">
                                <a:latin typeface="Cambria Math" panose="02040503050406030204" pitchFamily="18" charset="0"/>
                              </a:rPr>
                              <m:t>strategy</m:t>
                            </m:r>
                          </m:e>
                        </m:d>
                        <m:r>
                          <a:rPr lang="nb-NO" sz="1400" b="0" i="1" smtClean="0">
                            <a:latin typeface="Cambria Math" panose="02040503050406030204" pitchFamily="18" charset="0"/>
                          </a:rPr>
                          <m:t>≤</m:t>
                        </m:r>
                        <m:sSup>
                          <m:sSupPr>
                            <m:ctrlPr>
                              <a:rPr lang="nb-NO" sz="1400" b="0" i="1" smtClean="0">
                                <a:latin typeface="Cambria Math" panose="02040503050406030204" pitchFamily="18" charset="0"/>
                              </a:rPr>
                            </m:ctrlPr>
                          </m:sSupPr>
                          <m:e>
                            <m:r>
                              <a:rPr lang="nb-NO" sz="1400" b="0" i="1" smtClean="0">
                                <a:latin typeface="Cambria Math" panose="02040503050406030204" pitchFamily="18" charset="0"/>
                              </a:rPr>
                              <m:t>2</m:t>
                            </m:r>
                          </m:e>
                          <m:sup>
                            <m:r>
                              <a:rPr lang="nb-NO" sz="1400" b="0" i="1" smtClean="0">
                                <a:latin typeface="Cambria Math" panose="02040503050406030204" pitchFamily="18" charset="0"/>
                              </a:rPr>
                              <m:t>−</m:t>
                            </m:r>
                            <m:sSub>
                              <m:sSubPr>
                                <m:ctrlPr>
                                  <a:rPr lang="nb-NO" sz="1400" b="0" i="1" smtClean="0">
                                    <a:latin typeface="Cambria Math" panose="02040503050406030204" pitchFamily="18" charset="0"/>
                                  </a:rPr>
                                </m:ctrlPr>
                              </m:sSubPr>
                              <m:e>
                                <m:r>
                                  <a:rPr lang="nb-NO" sz="1400" b="0" i="1" smtClean="0">
                                    <a:latin typeface="Cambria Math" panose="02040503050406030204" pitchFamily="18" charset="0"/>
                                  </a:rPr>
                                  <m:t>𝐻</m:t>
                                </m:r>
                              </m:e>
                              <m:sub>
                                <m:r>
                                  <a:rPr lang="nb-NO" sz="1400" b="0" i="1" smtClean="0">
                                    <a:latin typeface="Cambria Math" panose="02040503050406030204" pitchFamily="18" charset="0"/>
                                  </a:rPr>
                                  <m:t>∞</m:t>
                                </m:r>
                              </m:sub>
                            </m:sSub>
                          </m:sup>
                        </m:sSup>
                      </m:e>
                    </m:func>
                  </m:oMath>
                </a14:m>
                <a:endParaRPr lang="en-US" sz="1400" dirty="0"/>
              </a:p>
              <a:p>
                <a:pPr lvl="1">
                  <a:buFont typeface="Arial" panose="020B0604020202020204" pitchFamily="34" charset="0"/>
                  <a:buChar char="•"/>
                </a:pPr>
                <a:endParaRPr lang="en-US" sz="1400" dirty="0"/>
              </a:p>
              <a:p>
                <a:pPr lvl="1">
                  <a:buFont typeface="Arial" panose="020B0604020202020204" pitchFamily="34" charset="0"/>
                  <a:buChar char="•"/>
                </a:pPr>
                <a:endParaRPr lang="en-US" sz="1400" dirty="0"/>
              </a:p>
              <a:p>
                <a:pPr lvl="1">
                  <a:buFont typeface="Arial" panose="020B0604020202020204" pitchFamily="34" charset="0"/>
                  <a:buChar char="•"/>
                </a:pPr>
                <a:endParaRPr lang="en-US" sz="1400" dirty="0"/>
              </a:p>
              <a:p>
                <a:pPr lvl="1">
                  <a:buFont typeface="Arial" panose="020B0604020202020204" pitchFamily="34" charset="0"/>
                  <a:buChar char="•"/>
                </a:pPr>
                <a:endParaRPr lang="en-US" sz="1400" dirty="0"/>
              </a:p>
              <a:p>
                <a:pPr lvl="1">
                  <a:buFont typeface="Arial" panose="020B0604020202020204" pitchFamily="34" charset="0"/>
                  <a:buChar char="•"/>
                </a:pPr>
                <a:endParaRPr lang="en-US" sz="1400" dirty="0"/>
              </a:p>
              <a:p>
                <a:pPr lvl="1">
                  <a:buFont typeface="Arial" panose="020B0604020202020204" pitchFamily="34" charset="0"/>
                  <a:buChar char="•"/>
                </a:pPr>
                <a:endParaRPr lang="en-US" sz="1400" dirty="0"/>
              </a:p>
              <a:p>
                <a:pPr lvl="1">
                  <a:buFont typeface="Arial" panose="020B0604020202020204" pitchFamily="34" charset="0"/>
                  <a:buChar char="•"/>
                </a:pPr>
                <a:endParaRPr lang="en-US" sz="1400" dirty="0"/>
              </a:p>
              <a:p>
                <a:pPr>
                  <a:buFont typeface="Arial" panose="020B0604020202020204" pitchFamily="34" charset="0"/>
                  <a:buChar char="•"/>
                </a:pPr>
                <a:endParaRPr lang="nb-NO" sz="1600" b="1" dirty="0"/>
              </a:p>
              <a:p>
                <a:pPr>
                  <a:buFont typeface="Arial" panose="020B0604020202020204" pitchFamily="34" charset="0"/>
                  <a:buChar char="•"/>
                </a:pPr>
                <a:endParaRPr lang="nb-NO" sz="1600" b="1" dirty="0"/>
              </a:p>
              <a:p>
                <a:pPr>
                  <a:buFont typeface="Arial" panose="020B0604020202020204" pitchFamily="34" charset="0"/>
                  <a:buChar char="•"/>
                </a:pPr>
                <a:r>
                  <a:rPr lang="nb-NO" sz="1600" b="1" dirty="0" err="1"/>
                  <a:t>Examples</a:t>
                </a:r>
                <a:r>
                  <a:rPr lang="nb-NO" sz="1600" b="1" dirty="0"/>
                  <a:t>:</a:t>
                </a:r>
              </a:p>
              <a:p>
                <a:pPr lvl="1">
                  <a:buFont typeface="Arial" panose="020B0604020202020204" pitchFamily="34" charset="0"/>
                  <a:buChar char="•"/>
                </a:pPr>
                <a:r>
                  <a:rPr lang="nb-NO" sz="1400" dirty="0"/>
                  <a:t>Fair coin: </a:t>
                </a:r>
                <a14:m>
                  <m:oMath xmlns:m="http://schemas.openxmlformats.org/officeDocument/2006/math">
                    <m:sSub>
                      <m:sSubPr>
                        <m:ctrlPr>
                          <a:rPr lang="nb-NO" sz="1400" b="0" i="1" smtClean="0">
                            <a:latin typeface="Cambria Math" panose="02040503050406030204" pitchFamily="18" charset="0"/>
                          </a:rPr>
                        </m:ctrlPr>
                      </m:sSubPr>
                      <m:e>
                        <m:r>
                          <a:rPr lang="nb-NO" sz="1400" b="0" i="1" smtClean="0">
                            <a:latin typeface="Cambria Math" panose="02040503050406030204" pitchFamily="18" charset="0"/>
                          </a:rPr>
                          <m:t>𝐻</m:t>
                        </m:r>
                      </m:e>
                      <m:sub>
                        <m:r>
                          <a:rPr lang="nb-NO" sz="1400" b="0" i="1" smtClean="0">
                            <a:latin typeface="Cambria Math" panose="02040503050406030204" pitchFamily="18" charset="0"/>
                          </a:rPr>
                          <m:t>∞</m:t>
                        </m:r>
                      </m:sub>
                    </m:sSub>
                    <m:r>
                      <a:rPr lang="nb-NO" sz="1400" b="0" i="1" smtClean="0">
                        <a:latin typeface="Cambria Math" panose="02040503050406030204" pitchFamily="18" charset="0"/>
                      </a:rPr>
                      <m:t>=1</m:t>
                    </m:r>
                  </m:oMath>
                </a14:m>
                <a:endParaRPr lang="nb-NO" sz="1400" dirty="0"/>
              </a:p>
              <a:p>
                <a:pPr lvl="1">
                  <a:buFont typeface="Arial" panose="020B0604020202020204" pitchFamily="34" charset="0"/>
                  <a:buChar char="•"/>
                </a:pPr>
                <a:r>
                  <a:rPr lang="nb-NO" sz="1400" dirty="0"/>
                  <a:t>Fair 6-sided die: </a:t>
                </a:r>
                <a14:m>
                  <m:oMath xmlns:m="http://schemas.openxmlformats.org/officeDocument/2006/math">
                    <m:sSub>
                      <m:sSubPr>
                        <m:ctrlPr>
                          <a:rPr lang="nb-NO" sz="1400" b="0" i="1" smtClean="0">
                            <a:latin typeface="Cambria Math" panose="02040503050406030204" pitchFamily="18" charset="0"/>
                          </a:rPr>
                        </m:ctrlPr>
                      </m:sSubPr>
                      <m:e>
                        <m:r>
                          <a:rPr lang="nb-NO" sz="1400" b="0" i="1" smtClean="0">
                            <a:latin typeface="Cambria Math" panose="02040503050406030204" pitchFamily="18" charset="0"/>
                          </a:rPr>
                          <m:t>𝐻</m:t>
                        </m:r>
                      </m:e>
                      <m:sub>
                        <m:r>
                          <a:rPr lang="nb-NO" sz="1400" b="0" i="1" smtClean="0">
                            <a:latin typeface="Cambria Math" panose="02040503050406030204" pitchFamily="18" charset="0"/>
                          </a:rPr>
                          <m:t>∞</m:t>
                        </m:r>
                      </m:sub>
                    </m:sSub>
                    <m:r>
                      <a:rPr lang="nb-NO" sz="1400" b="0" i="1" smtClean="0">
                        <a:latin typeface="Cambria Math" panose="02040503050406030204" pitchFamily="18" charset="0"/>
                      </a:rPr>
                      <m:t>=</m:t>
                    </m:r>
                    <m:func>
                      <m:funcPr>
                        <m:ctrlPr>
                          <a:rPr lang="nb-NO" sz="1400" i="1" smtClean="0">
                            <a:latin typeface="Cambria Math" panose="02040503050406030204" pitchFamily="18" charset="0"/>
                          </a:rPr>
                        </m:ctrlPr>
                      </m:funcPr>
                      <m:fName>
                        <m:sSub>
                          <m:sSubPr>
                            <m:ctrlPr>
                              <a:rPr lang="nb-NO" sz="1400" i="1" smtClean="0">
                                <a:latin typeface="Cambria Math" panose="02040503050406030204" pitchFamily="18" charset="0"/>
                              </a:rPr>
                            </m:ctrlPr>
                          </m:sSubPr>
                          <m:e>
                            <m:r>
                              <a:rPr lang="nb-NO" sz="1400" b="0" i="0" smtClean="0">
                                <a:latin typeface="Cambria Math" panose="02040503050406030204" pitchFamily="18" charset="0"/>
                              </a:rPr>
                              <m:t>−</m:t>
                            </m:r>
                            <m:r>
                              <m:rPr>
                                <m:sty m:val="p"/>
                              </m:rPr>
                              <a:rPr lang="nb-NO" sz="1400" i="0" smtClean="0">
                                <a:latin typeface="Cambria Math" panose="02040503050406030204" pitchFamily="18" charset="0"/>
                              </a:rPr>
                              <m:t>log</m:t>
                            </m:r>
                          </m:e>
                          <m:sub>
                            <m:r>
                              <a:rPr lang="nb-NO" sz="1400" b="0" i="1" smtClean="0">
                                <a:latin typeface="Cambria Math" panose="02040503050406030204" pitchFamily="18" charset="0"/>
                              </a:rPr>
                              <m:t>2</m:t>
                            </m:r>
                          </m:sub>
                        </m:sSub>
                      </m:fName>
                      <m:e>
                        <m:f>
                          <m:fPr>
                            <m:ctrlPr>
                              <a:rPr lang="nb-NO" sz="1400" b="0" i="1" smtClean="0">
                                <a:latin typeface="Cambria Math" panose="02040503050406030204" pitchFamily="18" charset="0"/>
                              </a:rPr>
                            </m:ctrlPr>
                          </m:fPr>
                          <m:num>
                            <m:r>
                              <a:rPr lang="nb-NO" sz="1400" b="0" i="1" smtClean="0">
                                <a:latin typeface="Cambria Math" panose="02040503050406030204" pitchFamily="18" charset="0"/>
                              </a:rPr>
                              <m:t>1</m:t>
                            </m:r>
                          </m:num>
                          <m:den>
                            <m:r>
                              <a:rPr lang="nb-NO" sz="1400" b="0" i="1" smtClean="0">
                                <a:latin typeface="Cambria Math" panose="02040503050406030204" pitchFamily="18" charset="0"/>
                              </a:rPr>
                              <m:t>6</m:t>
                            </m:r>
                          </m:den>
                        </m:f>
                      </m:e>
                    </m:func>
                    <m:r>
                      <a:rPr lang="nb-NO" sz="1400" b="0" i="1" smtClean="0">
                        <a:latin typeface="Cambria Math" panose="02040503050406030204" pitchFamily="18" charset="0"/>
                      </a:rPr>
                      <m:t>≈2.58</m:t>
                    </m:r>
                  </m:oMath>
                </a14:m>
                <a:endParaRPr lang="en-US" sz="1400" dirty="0"/>
              </a:p>
              <a:p>
                <a:pPr lvl="1">
                  <a:buFont typeface="Arial" panose="020B0604020202020204" pitchFamily="34" charset="0"/>
                  <a:buChar char="•"/>
                </a:pPr>
                <a:r>
                  <a:rPr lang="en-US" sz="1400" dirty="0"/>
                  <a:t>Uniform 128-bit string: </a:t>
                </a:r>
                <a14:m>
                  <m:oMath xmlns:m="http://schemas.openxmlformats.org/officeDocument/2006/math">
                    <m:sSub>
                      <m:sSubPr>
                        <m:ctrlPr>
                          <a:rPr lang="nb-NO" sz="1400" b="0" i="1" dirty="0" smtClean="0">
                            <a:latin typeface="Cambria Math" panose="02040503050406030204" pitchFamily="18" charset="0"/>
                          </a:rPr>
                        </m:ctrlPr>
                      </m:sSubPr>
                      <m:e>
                        <m:r>
                          <a:rPr lang="nb-NO" sz="1400" b="0" i="1" dirty="0" smtClean="0">
                            <a:latin typeface="Cambria Math" panose="02040503050406030204" pitchFamily="18" charset="0"/>
                          </a:rPr>
                          <m:t>𝐻</m:t>
                        </m:r>
                      </m:e>
                      <m:sub>
                        <m:r>
                          <a:rPr lang="nb-NO" sz="1400" b="0" i="1" dirty="0" smtClean="0">
                            <a:latin typeface="Cambria Math" panose="02040503050406030204" pitchFamily="18" charset="0"/>
                          </a:rPr>
                          <m:t>∞</m:t>
                        </m:r>
                      </m:sub>
                    </m:sSub>
                    <m:r>
                      <a:rPr lang="nb-NO" sz="1400" b="0" i="1" dirty="0" smtClean="0">
                        <a:latin typeface="Cambria Math" panose="02040503050406030204" pitchFamily="18" charset="0"/>
                      </a:rPr>
                      <m:t>=128</m:t>
                    </m:r>
                  </m:oMath>
                </a14:m>
                <a:endParaRPr lang="en-US" sz="1400" dirty="0"/>
              </a:p>
              <a:p>
                <a:pPr lvl="1">
                  <a:buFont typeface="Arial" panose="020B0604020202020204" pitchFamily="34" charset="0"/>
                  <a:buChar char="•"/>
                </a:pPr>
                <a:r>
                  <a:rPr lang="en-US" sz="1400" dirty="0"/>
                  <a:t>Uniform </a:t>
                </a:r>
                <a14:m>
                  <m:oMath xmlns:m="http://schemas.openxmlformats.org/officeDocument/2006/math">
                    <m:r>
                      <a:rPr lang="nb-NO" sz="1400" b="0" i="1" smtClean="0">
                        <a:latin typeface="Cambria Math" panose="02040503050406030204" pitchFamily="18" charset="0"/>
                      </a:rPr>
                      <m:t>𝑛</m:t>
                    </m:r>
                  </m:oMath>
                </a14:m>
                <a:r>
                  <a:rPr lang="en-US" sz="1400" dirty="0"/>
                  <a:t>-bit string + uniform </a:t>
                </a:r>
                <a14:m>
                  <m:oMath xmlns:m="http://schemas.openxmlformats.org/officeDocument/2006/math">
                    <m:r>
                      <a:rPr lang="nb-NO" sz="1400" b="0" i="1" smtClean="0">
                        <a:latin typeface="Cambria Math" panose="02040503050406030204" pitchFamily="18" charset="0"/>
                      </a:rPr>
                      <m:t>𝑚</m:t>
                    </m:r>
                  </m:oMath>
                </a14:m>
                <a:r>
                  <a:rPr lang="en-US" sz="1400" dirty="0"/>
                  <a:t>-bit string: </a:t>
                </a:r>
                <a14:m>
                  <m:oMath xmlns:m="http://schemas.openxmlformats.org/officeDocument/2006/math">
                    <m:sSub>
                      <m:sSubPr>
                        <m:ctrlPr>
                          <a:rPr lang="nb-NO" sz="1400" b="0" i="1" smtClean="0">
                            <a:latin typeface="Cambria Math" panose="02040503050406030204" pitchFamily="18" charset="0"/>
                          </a:rPr>
                        </m:ctrlPr>
                      </m:sSubPr>
                      <m:e>
                        <m:r>
                          <a:rPr lang="nb-NO" sz="1400" b="0" i="1" smtClean="0">
                            <a:latin typeface="Cambria Math" panose="02040503050406030204" pitchFamily="18" charset="0"/>
                          </a:rPr>
                          <m:t>𝐻</m:t>
                        </m:r>
                      </m:e>
                      <m:sub>
                        <m:r>
                          <a:rPr lang="nb-NO" sz="1400" b="0" i="1" smtClean="0">
                            <a:latin typeface="Cambria Math" panose="02040503050406030204" pitchFamily="18" charset="0"/>
                          </a:rPr>
                          <m:t>∞</m:t>
                        </m:r>
                      </m:sub>
                    </m:sSub>
                    <m:r>
                      <a:rPr lang="nb-NO" sz="1400" b="0" i="1" smtClean="0">
                        <a:latin typeface="Cambria Math" panose="02040503050406030204" pitchFamily="18" charset="0"/>
                      </a:rPr>
                      <m:t>=</m:t>
                    </m:r>
                    <m:r>
                      <a:rPr lang="nb-NO" sz="1400" b="0" i="1" smtClean="0">
                        <a:latin typeface="Cambria Math" panose="02040503050406030204" pitchFamily="18" charset="0"/>
                      </a:rPr>
                      <m:t>𝑛</m:t>
                    </m:r>
                    <m:r>
                      <a:rPr lang="nb-NO" sz="1400" b="0" i="1" smtClean="0">
                        <a:latin typeface="Cambria Math" panose="02040503050406030204" pitchFamily="18" charset="0"/>
                      </a:rPr>
                      <m:t>+</m:t>
                    </m:r>
                    <m:r>
                      <a:rPr lang="nb-NO" sz="1400" b="0" i="1" smtClean="0">
                        <a:latin typeface="Cambria Math" panose="02040503050406030204" pitchFamily="18" charset="0"/>
                      </a:rPr>
                      <m:t>𝑚</m:t>
                    </m:r>
                  </m:oMath>
                </a14:m>
                <a:endParaRPr lang="en-US" sz="1400" dirty="0"/>
              </a:p>
              <a:p>
                <a:pPr>
                  <a:buFont typeface="Arial" panose="020B0604020202020204" pitchFamily="34" charset="0"/>
                  <a:buChar char="•"/>
                </a:pPr>
                <a:endParaRPr lang="en-US" sz="16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219" b="-6980"/>
                </a:stretch>
              </a:blipFill>
            </p:spPr>
            <p:txBody>
              <a:bodyPr/>
              <a:lstStyle/>
              <a:p>
                <a:r>
                  <a:rPr lang="nb-NO">
                    <a:noFill/>
                  </a:rPr>
                  <a:t> </a:t>
                </a:r>
              </a:p>
            </p:txBody>
          </p:sp>
        </mc:Fallback>
      </mc:AlternateContent>
      <p:sp>
        <p:nvSpPr>
          <p:cNvPr id="2" name="Title 1"/>
          <p:cNvSpPr>
            <a:spLocks noGrp="1"/>
          </p:cNvSpPr>
          <p:nvPr>
            <p:ph type="title"/>
          </p:nvPr>
        </p:nvSpPr>
        <p:spPr/>
        <p:txBody>
          <a:bodyPr/>
          <a:lstStyle/>
          <a:p>
            <a:r>
              <a:rPr lang="en-US" dirty="0"/>
              <a:t>Entropy</a:t>
            </a:r>
          </a:p>
        </p:txBody>
      </p:sp>
      <p:sp>
        <p:nvSpPr>
          <p:cNvPr id="3" name="Slide Number Placeholder 2"/>
          <p:cNvSpPr>
            <a:spLocks noGrp="1"/>
          </p:cNvSpPr>
          <p:nvPr>
            <p:ph type="sldNum" sz="quarter" idx="4"/>
          </p:nvPr>
        </p:nvSpPr>
        <p:spPr/>
        <p:txBody>
          <a:bodyPr/>
          <a:lstStyle/>
          <a:p>
            <a:fld id="{F6590AF8-4F64-4D1C-B3C4-F65976908F52}" type="slidenum">
              <a:rPr lang="en-US" smtClean="0"/>
              <a:pPr/>
              <a:t>19</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8814" b="17285"/>
          <a:stretch/>
        </p:blipFill>
        <p:spPr>
          <a:xfrm>
            <a:off x="9991590" y="1261822"/>
            <a:ext cx="1543185" cy="2070454"/>
          </a:xfrm>
          <a:prstGeom prst="rect">
            <a:avLst/>
          </a:prstGeom>
        </p:spPr>
      </p:pic>
      <p:sp>
        <p:nvSpPr>
          <p:cNvPr id="6" name="TextBox 5"/>
          <p:cNvSpPr txBox="1"/>
          <p:nvPr/>
        </p:nvSpPr>
        <p:spPr>
          <a:xfrm>
            <a:off x="9991725" y="3332276"/>
            <a:ext cx="1543050" cy="307777"/>
          </a:xfrm>
          <a:prstGeom prst="rect">
            <a:avLst/>
          </a:prstGeom>
          <a:noFill/>
        </p:spPr>
        <p:txBody>
          <a:bodyPr wrap="square" rtlCol="0">
            <a:spAutoFit/>
          </a:bodyPr>
          <a:lstStyle/>
          <a:p>
            <a:r>
              <a:rPr lang="en-US" sz="1400" dirty="0"/>
              <a:t>Claude Shannon</a:t>
            </a:r>
          </a:p>
        </p:txBody>
      </p:sp>
      <p:graphicFrame>
        <p:nvGraphicFramePr>
          <p:cNvPr id="9" name="Chart 8"/>
          <p:cNvGraphicFramePr/>
          <p:nvPr>
            <p:extLst>
              <p:ext uri="{D42A27DB-BD31-4B8C-83A1-F6EECF244321}">
                <p14:modId xmlns:p14="http://schemas.microsoft.com/office/powerpoint/2010/main" val="3889785046"/>
              </p:ext>
            </p:extLst>
          </p:nvPr>
        </p:nvGraphicFramePr>
        <p:xfrm>
          <a:off x="3524173" y="3126609"/>
          <a:ext cx="2812913" cy="15651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ext uri="{D42A27DB-BD31-4B8C-83A1-F6EECF244321}">
                <p14:modId xmlns:p14="http://schemas.microsoft.com/office/powerpoint/2010/main" val="2420541857"/>
              </p:ext>
            </p:extLst>
          </p:nvPr>
        </p:nvGraphicFramePr>
        <p:xfrm>
          <a:off x="1024394" y="3126609"/>
          <a:ext cx="2635346" cy="156514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p:nvPr>
            <p:extLst>
              <p:ext uri="{D42A27DB-BD31-4B8C-83A1-F6EECF244321}">
                <p14:modId xmlns:p14="http://schemas.microsoft.com/office/powerpoint/2010/main" val="3959305667"/>
              </p:ext>
            </p:extLst>
          </p:nvPr>
        </p:nvGraphicFramePr>
        <p:xfrm>
          <a:off x="6058307" y="3126609"/>
          <a:ext cx="3327422" cy="1565141"/>
        </p:xfrm>
        <a:graphic>
          <a:graphicData uri="http://schemas.openxmlformats.org/drawingml/2006/chart">
            <c:chart xmlns:c="http://schemas.openxmlformats.org/drawingml/2006/chart" xmlns:r="http://schemas.openxmlformats.org/officeDocument/2006/relationships" r:id="rId6"/>
          </a:graphicData>
        </a:graphic>
      </p:graphicFrame>
      <mc:AlternateContent xmlns:mc="http://schemas.openxmlformats.org/markup-compatibility/2006" xmlns:a14="http://schemas.microsoft.com/office/drawing/2010/main">
        <mc:Choice Requires="a14">
          <p:sp>
            <p:nvSpPr>
              <p:cNvPr id="12" name="TextBox 11"/>
              <p:cNvSpPr txBox="1"/>
              <p:nvPr/>
            </p:nvSpPr>
            <p:spPr>
              <a:xfrm>
                <a:off x="3084244" y="1950148"/>
                <a:ext cx="2672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b-NO" sz="1400" b="0" i="1" smtClean="0">
                          <a:latin typeface="Cambria Math" panose="02040503050406030204" pitchFamily="18" charset="0"/>
                        </a:rPr>
                        <m:t>−</m:t>
                      </m:r>
                    </m:oMath>
                  </m:oMathPara>
                </a14:m>
                <a:endParaRPr lang="en-US"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084244" y="1950148"/>
                <a:ext cx="267228" cy="307777"/>
              </a:xfrm>
              <a:prstGeom prst="rect">
                <a:avLst/>
              </a:prstGeom>
              <a:blipFill>
                <a:blip r:embed="rId7"/>
                <a:stretch>
                  <a:fillRect/>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206722" y="1905839"/>
                <a:ext cx="1517723" cy="429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1400" i="1">
                              <a:latin typeface="Cambria Math" panose="02040503050406030204" pitchFamily="18" charset="0"/>
                            </a:rPr>
                          </m:ctrlPr>
                        </m:funcPr>
                        <m:fName>
                          <m:sSub>
                            <m:sSubPr>
                              <m:ctrlPr>
                                <a:rPr lang="en-US" sz="1400" i="1">
                                  <a:latin typeface="Cambria Math" panose="02040503050406030204" pitchFamily="18" charset="0"/>
                                </a:rPr>
                              </m:ctrlPr>
                            </m:sSubPr>
                            <m:e>
                              <m:r>
                                <m:rPr>
                                  <m:sty m:val="p"/>
                                </m:rPr>
                                <a:rPr lang="en-US" sz="1400">
                                  <a:latin typeface="Cambria Math" panose="02040503050406030204" pitchFamily="18" charset="0"/>
                                </a:rPr>
                                <m:t>log</m:t>
                              </m:r>
                            </m:e>
                            <m:sub>
                              <m:r>
                                <a:rPr lang="nb-NO" sz="1400" i="1">
                                  <a:latin typeface="Cambria Math" panose="02040503050406030204" pitchFamily="18" charset="0"/>
                                </a:rPr>
                                <m:t>2</m:t>
                              </m:r>
                            </m:sub>
                          </m:sSub>
                        </m:fName>
                        <m:e>
                          <m:d>
                            <m:dPr>
                              <m:ctrlPr>
                                <a:rPr lang="nb-NO" sz="1400" i="1">
                                  <a:latin typeface="Cambria Math" panose="02040503050406030204" pitchFamily="18" charset="0"/>
                                </a:rPr>
                              </m:ctrlPr>
                            </m:dPr>
                            <m:e>
                              <m:func>
                                <m:funcPr>
                                  <m:ctrlPr>
                                    <a:rPr lang="nb-NO" sz="1400" i="1" smtClean="0">
                                      <a:solidFill>
                                        <a:schemeClr val="bg1">
                                          <a:alpha val="0"/>
                                        </a:schemeClr>
                                      </a:solidFill>
                                      <a:latin typeface="Cambria Math" panose="02040503050406030204" pitchFamily="18" charset="0"/>
                                    </a:rPr>
                                  </m:ctrlPr>
                                </m:funcPr>
                                <m:fName>
                                  <m:limLow>
                                    <m:limLowPr>
                                      <m:ctrlPr>
                                        <a:rPr lang="nb-NO" sz="1400" i="1">
                                          <a:solidFill>
                                            <a:schemeClr val="bg1">
                                              <a:alpha val="0"/>
                                            </a:schemeClr>
                                          </a:solidFill>
                                          <a:latin typeface="Cambria Math" panose="02040503050406030204" pitchFamily="18" charset="0"/>
                                        </a:rPr>
                                      </m:ctrlPr>
                                    </m:limLowPr>
                                    <m:e>
                                      <m:r>
                                        <m:rPr>
                                          <m:sty m:val="p"/>
                                        </m:rPr>
                                        <a:rPr lang="nb-NO" sz="1400">
                                          <a:solidFill>
                                            <a:schemeClr val="bg1">
                                              <a:alpha val="0"/>
                                            </a:schemeClr>
                                          </a:solidFill>
                                          <a:latin typeface="Cambria Math" panose="02040503050406030204" pitchFamily="18" charset="0"/>
                                        </a:rPr>
                                        <m:t>max</m:t>
                                      </m:r>
                                    </m:e>
                                    <m:lim>
                                      <m:r>
                                        <a:rPr lang="nb-NO" sz="1400" i="1">
                                          <a:solidFill>
                                            <a:schemeClr val="bg1">
                                              <a:alpha val="0"/>
                                            </a:schemeClr>
                                          </a:solidFill>
                                          <a:latin typeface="Cambria Math" panose="02040503050406030204" pitchFamily="18" charset="0"/>
                                        </a:rPr>
                                        <m:t>𝑥</m:t>
                                      </m:r>
                                    </m:lim>
                                  </m:limLow>
                                </m:fName>
                                <m:e>
                                  <m:func>
                                    <m:funcPr>
                                      <m:ctrlPr>
                                        <a:rPr lang="nb-NO" sz="1400" i="1">
                                          <a:solidFill>
                                            <a:schemeClr val="bg1">
                                              <a:alpha val="0"/>
                                            </a:schemeClr>
                                          </a:solidFill>
                                          <a:latin typeface="Cambria Math" panose="02040503050406030204" pitchFamily="18" charset="0"/>
                                        </a:rPr>
                                      </m:ctrlPr>
                                    </m:funcPr>
                                    <m:fName>
                                      <m:r>
                                        <m:rPr>
                                          <m:sty m:val="p"/>
                                        </m:rPr>
                                        <a:rPr lang="nb-NO" sz="1400">
                                          <a:solidFill>
                                            <a:schemeClr val="bg1">
                                              <a:alpha val="0"/>
                                            </a:schemeClr>
                                          </a:solidFill>
                                          <a:latin typeface="Cambria Math" panose="02040503050406030204" pitchFamily="18" charset="0"/>
                                        </a:rPr>
                                        <m:t>Pr</m:t>
                                      </m:r>
                                    </m:fName>
                                    <m:e>
                                      <m:r>
                                        <a:rPr lang="nb-NO" sz="1400" i="1">
                                          <a:solidFill>
                                            <a:schemeClr val="bg1">
                                              <a:alpha val="0"/>
                                            </a:schemeClr>
                                          </a:solidFill>
                                          <a:latin typeface="Cambria Math" panose="02040503050406030204" pitchFamily="18" charset="0"/>
                                        </a:rPr>
                                        <m:t>[</m:t>
                                      </m:r>
                                      <m:r>
                                        <a:rPr lang="nb-NO" sz="1400" i="1">
                                          <a:solidFill>
                                            <a:schemeClr val="bg1">
                                              <a:alpha val="0"/>
                                            </a:schemeClr>
                                          </a:solidFill>
                                          <a:latin typeface="Cambria Math" panose="02040503050406030204" pitchFamily="18" charset="0"/>
                                        </a:rPr>
                                        <m:t>𝑥</m:t>
                                      </m:r>
                                      <m:r>
                                        <a:rPr lang="nb-NO" sz="1400" i="1">
                                          <a:solidFill>
                                            <a:schemeClr val="bg1">
                                              <a:alpha val="0"/>
                                            </a:schemeClr>
                                          </a:solidFill>
                                          <a:latin typeface="Cambria Math" panose="02040503050406030204" pitchFamily="18" charset="0"/>
                                        </a:rPr>
                                        <m:t>]</m:t>
                                      </m:r>
                                    </m:e>
                                  </m:func>
                                </m:e>
                              </m:func>
                            </m:e>
                          </m:d>
                        </m:e>
                      </m:func>
                    </m:oMath>
                  </m:oMathPara>
                </a14:m>
                <a:endParaRPr lang="en-US" sz="1400" dirty="0"/>
              </a:p>
            </p:txBody>
          </p:sp>
        </mc:Choice>
        <mc:Fallback xmlns="">
          <p:sp>
            <p:nvSpPr>
              <p:cNvPr id="13" name="Rectangle 12"/>
              <p:cNvSpPr>
                <a:spLocks noRot="1" noChangeAspect="1" noMove="1" noResize="1" noEditPoints="1" noAdjustHandles="1" noChangeArrowheads="1" noChangeShapeType="1" noTextEdit="1"/>
              </p:cNvSpPr>
              <p:nvPr/>
            </p:nvSpPr>
            <p:spPr>
              <a:xfrm>
                <a:off x="3206722" y="1905839"/>
                <a:ext cx="1517723" cy="429220"/>
              </a:xfrm>
              <a:prstGeom prst="rect">
                <a:avLst/>
              </a:prstGeom>
              <a:blipFill>
                <a:blip r:embed="rId8"/>
                <a:stretch>
                  <a:fillRect/>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383340" y="2815707"/>
                <a:ext cx="1558909" cy="4092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nb-NO" sz="1100" b="0" i="1" smtClean="0">
                              <a:solidFill>
                                <a:schemeClr val="accent1">
                                  <a:lumMod val="50000"/>
                                </a:schemeClr>
                              </a:solidFill>
                              <a:latin typeface="Cambria Math" panose="02040503050406030204" pitchFamily="18" charset="0"/>
                            </a:rPr>
                          </m:ctrlPr>
                        </m:sSubPr>
                        <m:e>
                          <m:r>
                            <a:rPr lang="nb-NO" sz="1100" b="0" i="1" smtClean="0">
                              <a:solidFill>
                                <a:schemeClr val="accent1">
                                  <a:lumMod val="50000"/>
                                </a:schemeClr>
                              </a:solidFill>
                              <a:latin typeface="Cambria Math" panose="02040503050406030204" pitchFamily="18" charset="0"/>
                            </a:rPr>
                            <m:t>𝐻</m:t>
                          </m:r>
                        </m:e>
                        <m:sub>
                          <m:r>
                            <a:rPr lang="nb-NO" sz="1100" b="0" i="1" smtClean="0">
                              <a:solidFill>
                                <a:schemeClr val="accent1">
                                  <a:lumMod val="50000"/>
                                </a:schemeClr>
                              </a:solidFill>
                              <a:latin typeface="Cambria Math" panose="02040503050406030204" pitchFamily="18" charset="0"/>
                            </a:rPr>
                            <m:t>∞</m:t>
                          </m:r>
                        </m:sub>
                      </m:sSub>
                      <m:r>
                        <a:rPr lang="nb-NO" sz="1100" b="0" i="1" smtClean="0">
                          <a:solidFill>
                            <a:schemeClr val="accent1">
                              <a:lumMod val="50000"/>
                            </a:schemeClr>
                          </a:solidFill>
                          <a:latin typeface="Cambria Math" panose="02040503050406030204" pitchFamily="18" charset="0"/>
                        </a:rPr>
                        <m:t>=−</m:t>
                      </m:r>
                      <m:func>
                        <m:funcPr>
                          <m:ctrlPr>
                            <a:rPr lang="nb-NO" sz="1100" b="0" i="1" smtClean="0">
                              <a:solidFill>
                                <a:schemeClr val="accent1">
                                  <a:lumMod val="50000"/>
                                </a:schemeClr>
                              </a:solidFill>
                              <a:latin typeface="Cambria Math" panose="02040503050406030204" pitchFamily="18" charset="0"/>
                            </a:rPr>
                          </m:ctrlPr>
                        </m:funcPr>
                        <m:fName>
                          <m:sSub>
                            <m:sSubPr>
                              <m:ctrlPr>
                                <a:rPr lang="nb-NO" sz="1100" b="0" i="1" smtClean="0">
                                  <a:solidFill>
                                    <a:schemeClr val="accent1">
                                      <a:lumMod val="50000"/>
                                    </a:schemeClr>
                                  </a:solidFill>
                                  <a:latin typeface="Cambria Math" panose="02040503050406030204" pitchFamily="18" charset="0"/>
                                </a:rPr>
                              </m:ctrlPr>
                            </m:sSubPr>
                            <m:e>
                              <m:r>
                                <m:rPr>
                                  <m:sty m:val="p"/>
                                </m:rPr>
                                <a:rPr lang="nb-NO" sz="1100" b="0" i="0" smtClean="0">
                                  <a:solidFill>
                                    <a:schemeClr val="accent1">
                                      <a:lumMod val="50000"/>
                                    </a:schemeClr>
                                  </a:solidFill>
                                  <a:latin typeface="Cambria Math" panose="02040503050406030204" pitchFamily="18" charset="0"/>
                                </a:rPr>
                                <m:t>log</m:t>
                              </m:r>
                            </m:e>
                            <m:sub>
                              <m:r>
                                <a:rPr lang="nb-NO" sz="1100" b="0" i="1" smtClean="0">
                                  <a:solidFill>
                                    <a:schemeClr val="accent1">
                                      <a:lumMod val="50000"/>
                                    </a:schemeClr>
                                  </a:solidFill>
                                  <a:latin typeface="Cambria Math" panose="02040503050406030204" pitchFamily="18" charset="0"/>
                                </a:rPr>
                                <m:t>2</m:t>
                              </m:r>
                            </m:sub>
                          </m:sSub>
                        </m:fName>
                        <m:e>
                          <m:f>
                            <m:fPr>
                              <m:ctrlPr>
                                <a:rPr lang="nb-NO" sz="1100" b="0" i="1" smtClean="0">
                                  <a:solidFill>
                                    <a:schemeClr val="accent1">
                                      <a:lumMod val="50000"/>
                                    </a:schemeClr>
                                  </a:solidFill>
                                  <a:latin typeface="Cambria Math" panose="02040503050406030204" pitchFamily="18" charset="0"/>
                                </a:rPr>
                              </m:ctrlPr>
                            </m:fPr>
                            <m:num>
                              <m:r>
                                <a:rPr lang="nb-NO" sz="1100" b="0" i="1" smtClean="0">
                                  <a:solidFill>
                                    <a:schemeClr val="accent1">
                                      <a:lumMod val="50000"/>
                                    </a:schemeClr>
                                  </a:solidFill>
                                  <a:latin typeface="Cambria Math" panose="02040503050406030204" pitchFamily="18" charset="0"/>
                                </a:rPr>
                                <m:t>1</m:t>
                              </m:r>
                            </m:num>
                            <m:den>
                              <m:r>
                                <a:rPr lang="nb-NO" sz="1100" b="0" i="1" smtClean="0">
                                  <a:solidFill>
                                    <a:schemeClr val="accent1">
                                      <a:lumMod val="50000"/>
                                    </a:schemeClr>
                                  </a:solidFill>
                                  <a:latin typeface="Cambria Math" panose="02040503050406030204" pitchFamily="18" charset="0"/>
                                </a:rPr>
                                <m:t>2</m:t>
                              </m:r>
                            </m:den>
                          </m:f>
                          <m:r>
                            <a:rPr lang="nb-NO" sz="1100" b="0" i="1" smtClean="0">
                              <a:solidFill>
                                <a:schemeClr val="accent1">
                                  <a:lumMod val="50000"/>
                                </a:schemeClr>
                              </a:solidFill>
                              <a:latin typeface="Cambria Math" panose="02040503050406030204" pitchFamily="18" charset="0"/>
                            </a:rPr>
                            <m:t>=1</m:t>
                          </m:r>
                        </m:e>
                      </m:func>
                    </m:oMath>
                  </m:oMathPara>
                </a14:m>
                <a:endParaRPr lang="en-US" sz="1100" dirty="0">
                  <a:solidFill>
                    <a:schemeClr val="accent1">
                      <a:lumMod val="50000"/>
                    </a:schemeClr>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383340" y="2815707"/>
                <a:ext cx="1558909" cy="409215"/>
              </a:xfrm>
              <a:prstGeom prst="rect">
                <a:avLst/>
              </a:prstGeom>
              <a:blipFill>
                <a:blip r:embed="rId9"/>
                <a:stretch>
                  <a:fillRect/>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738476" y="2812635"/>
                <a:ext cx="1558909" cy="4092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nb-NO" sz="1100" b="0" i="1" smtClean="0">
                              <a:solidFill>
                                <a:schemeClr val="accent5"/>
                              </a:solidFill>
                              <a:latin typeface="Cambria Math" panose="02040503050406030204" pitchFamily="18" charset="0"/>
                            </a:rPr>
                          </m:ctrlPr>
                        </m:sSubPr>
                        <m:e>
                          <m:r>
                            <a:rPr lang="nb-NO" sz="1100" b="0" i="1" smtClean="0">
                              <a:solidFill>
                                <a:schemeClr val="accent5"/>
                              </a:solidFill>
                              <a:latin typeface="Cambria Math" panose="02040503050406030204" pitchFamily="18" charset="0"/>
                            </a:rPr>
                            <m:t>𝐻</m:t>
                          </m:r>
                        </m:e>
                        <m:sub>
                          <m:r>
                            <a:rPr lang="nb-NO" sz="1100" b="0" i="1" smtClean="0">
                              <a:solidFill>
                                <a:schemeClr val="accent5"/>
                              </a:solidFill>
                              <a:latin typeface="Cambria Math" panose="02040503050406030204" pitchFamily="18" charset="0"/>
                            </a:rPr>
                            <m:t>∞</m:t>
                          </m:r>
                        </m:sub>
                      </m:sSub>
                      <m:r>
                        <a:rPr lang="nb-NO" sz="1100" b="0" i="1" smtClean="0">
                          <a:solidFill>
                            <a:schemeClr val="accent5"/>
                          </a:solidFill>
                          <a:latin typeface="Cambria Math" panose="02040503050406030204" pitchFamily="18" charset="0"/>
                        </a:rPr>
                        <m:t>=−</m:t>
                      </m:r>
                      <m:func>
                        <m:funcPr>
                          <m:ctrlPr>
                            <a:rPr lang="nb-NO" sz="1100" b="0" i="1" smtClean="0">
                              <a:solidFill>
                                <a:schemeClr val="accent5"/>
                              </a:solidFill>
                              <a:latin typeface="Cambria Math" panose="02040503050406030204" pitchFamily="18" charset="0"/>
                            </a:rPr>
                          </m:ctrlPr>
                        </m:funcPr>
                        <m:fName>
                          <m:sSub>
                            <m:sSubPr>
                              <m:ctrlPr>
                                <a:rPr lang="nb-NO" sz="1100" b="0" i="1" smtClean="0">
                                  <a:solidFill>
                                    <a:schemeClr val="accent5"/>
                                  </a:solidFill>
                                  <a:latin typeface="Cambria Math" panose="02040503050406030204" pitchFamily="18" charset="0"/>
                                </a:rPr>
                              </m:ctrlPr>
                            </m:sSubPr>
                            <m:e>
                              <m:r>
                                <m:rPr>
                                  <m:sty m:val="p"/>
                                </m:rPr>
                                <a:rPr lang="nb-NO" sz="1100" b="0" i="0" smtClean="0">
                                  <a:solidFill>
                                    <a:schemeClr val="accent5"/>
                                  </a:solidFill>
                                  <a:latin typeface="Cambria Math" panose="02040503050406030204" pitchFamily="18" charset="0"/>
                                </a:rPr>
                                <m:t>log</m:t>
                              </m:r>
                            </m:e>
                            <m:sub>
                              <m:r>
                                <a:rPr lang="nb-NO" sz="1100" b="0" i="1" smtClean="0">
                                  <a:solidFill>
                                    <a:schemeClr val="accent5"/>
                                  </a:solidFill>
                                  <a:latin typeface="Cambria Math" panose="02040503050406030204" pitchFamily="18" charset="0"/>
                                </a:rPr>
                                <m:t>2</m:t>
                              </m:r>
                            </m:sub>
                          </m:sSub>
                        </m:fName>
                        <m:e>
                          <m:f>
                            <m:fPr>
                              <m:ctrlPr>
                                <a:rPr lang="nb-NO" sz="1100" b="0" i="1" smtClean="0">
                                  <a:solidFill>
                                    <a:schemeClr val="accent5"/>
                                  </a:solidFill>
                                  <a:latin typeface="Cambria Math" panose="02040503050406030204" pitchFamily="18" charset="0"/>
                                </a:rPr>
                              </m:ctrlPr>
                            </m:fPr>
                            <m:num>
                              <m:r>
                                <a:rPr lang="nb-NO" sz="1100" b="0" i="1" smtClean="0">
                                  <a:solidFill>
                                    <a:schemeClr val="accent5"/>
                                  </a:solidFill>
                                  <a:latin typeface="Cambria Math" panose="02040503050406030204" pitchFamily="18" charset="0"/>
                                </a:rPr>
                                <m:t>1</m:t>
                              </m:r>
                            </m:num>
                            <m:den>
                              <m:r>
                                <a:rPr lang="nb-NO" sz="1100" b="0" i="1" smtClean="0">
                                  <a:solidFill>
                                    <a:schemeClr val="accent5"/>
                                  </a:solidFill>
                                  <a:latin typeface="Cambria Math" panose="02040503050406030204" pitchFamily="18" charset="0"/>
                                </a:rPr>
                                <m:t>4</m:t>
                              </m:r>
                            </m:den>
                          </m:f>
                          <m:r>
                            <a:rPr lang="nb-NO" sz="1100" b="0" i="1" smtClean="0">
                              <a:solidFill>
                                <a:schemeClr val="accent5"/>
                              </a:solidFill>
                              <a:latin typeface="Cambria Math" panose="02040503050406030204" pitchFamily="18" charset="0"/>
                            </a:rPr>
                            <m:t>=2</m:t>
                          </m:r>
                        </m:e>
                      </m:func>
                    </m:oMath>
                  </m:oMathPara>
                </a14:m>
                <a:endParaRPr lang="en-US" sz="1100" dirty="0">
                  <a:solidFill>
                    <a:schemeClr val="accent5"/>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738476" y="2812635"/>
                <a:ext cx="1558909" cy="409215"/>
              </a:xfrm>
              <a:prstGeom prst="rect">
                <a:avLst/>
              </a:prstGeom>
              <a:blipFill>
                <a:blip r:embed="rId10"/>
                <a:stretch>
                  <a:fillRect/>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081953" y="2915843"/>
                <a:ext cx="1558909" cy="2616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nb-NO" sz="1100" b="0" i="1" smtClean="0">
                              <a:solidFill>
                                <a:schemeClr val="accent2"/>
                              </a:solidFill>
                              <a:latin typeface="Cambria Math" panose="02040503050406030204" pitchFamily="18" charset="0"/>
                            </a:rPr>
                          </m:ctrlPr>
                        </m:sSubPr>
                        <m:e>
                          <m:r>
                            <a:rPr lang="nb-NO" sz="1100" b="0" i="1" smtClean="0">
                              <a:solidFill>
                                <a:schemeClr val="accent2"/>
                              </a:solidFill>
                              <a:latin typeface="Cambria Math" panose="02040503050406030204" pitchFamily="18" charset="0"/>
                            </a:rPr>
                            <m:t>𝐻</m:t>
                          </m:r>
                        </m:e>
                        <m:sub>
                          <m:r>
                            <a:rPr lang="nb-NO" sz="1100" b="0" i="1" smtClean="0">
                              <a:solidFill>
                                <a:schemeClr val="accent2"/>
                              </a:solidFill>
                              <a:latin typeface="Cambria Math" panose="02040503050406030204" pitchFamily="18" charset="0"/>
                            </a:rPr>
                            <m:t>∞</m:t>
                          </m:r>
                        </m:sub>
                      </m:sSub>
                      <m:r>
                        <a:rPr lang="nb-NO" sz="1100" b="0" i="1" smtClean="0">
                          <a:solidFill>
                            <a:schemeClr val="accent2"/>
                          </a:solidFill>
                          <a:latin typeface="Cambria Math" panose="02040503050406030204" pitchFamily="18" charset="0"/>
                        </a:rPr>
                        <m:t>=−</m:t>
                      </m:r>
                      <m:func>
                        <m:funcPr>
                          <m:ctrlPr>
                            <a:rPr lang="nb-NO" sz="1100" b="0" i="1" smtClean="0">
                              <a:solidFill>
                                <a:schemeClr val="accent2"/>
                              </a:solidFill>
                              <a:latin typeface="Cambria Math" panose="02040503050406030204" pitchFamily="18" charset="0"/>
                            </a:rPr>
                          </m:ctrlPr>
                        </m:funcPr>
                        <m:fName>
                          <m:sSub>
                            <m:sSubPr>
                              <m:ctrlPr>
                                <a:rPr lang="nb-NO" sz="1100" b="0" i="1" smtClean="0">
                                  <a:solidFill>
                                    <a:schemeClr val="accent2"/>
                                  </a:solidFill>
                                  <a:latin typeface="Cambria Math" panose="02040503050406030204" pitchFamily="18" charset="0"/>
                                </a:rPr>
                              </m:ctrlPr>
                            </m:sSubPr>
                            <m:e>
                              <m:r>
                                <m:rPr>
                                  <m:sty m:val="p"/>
                                </m:rPr>
                                <a:rPr lang="nb-NO" sz="1100" b="0" i="0" smtClean="0">
                                  <a:solidFill>
                                    <a:schemeClr val="accent2"/>
                                  </a:solidFill>
                                  <a:latin typeface="Cambria Math" panose="02040503050406030204" pitchFamily="18" charset="0"/>
                                </a:rPr>
                                <m:t>log</m:t>
                              </m:r>
                            </m:e>
                            <m:sub>
                              <m:r>
                                <a:rPr lang="nb-NO" sz="1100" b="0" i="1" smtClean="0">
                                  <a:solidFill>
                                    <a:schemeClr val="accent2"/>
                                  </a:solidFill>
                                  <a:latin typeface="Cambria Math" panose="02040503050406030204" pitchFamily="18" charset="0"/>
                                </a:rPr>
                                <m:t>2</m:t>
                              </m:r>
                            </m:sub>
                          </m:sSub>
                        </m:fName>
                        <m:e>
                          <m:r>
                            <a:rPr lang="nb-NO" sz="1100" b="0" i="1" smtClean="0">
                              <a:solidFill>
                                <a:schemeClr val="accent2"/>
                              </a:solidFill>
                              <a:latin typeface="Cambria Math" panose="02040503050406030204" pitchFamily="18" charset="0"/>
                            </a:rPr>
                            <m:t>1=0</m:t>
                          </m:r>
                        </m:e>
                      </m:func>
                    </m:oMath>
                  </m:oMathPara>
                </a14:m>
                <a:endParaRPr lang="en-US" sz="1100" dirty="0">
                  <a:solidFill>
                    <a:schemeClr val="accent2"/>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081953" y="2915843"/>
                <a:ext cx="1558909" cy="261610"/>
              </a:xfrm>
              <a:prstGeom prst="rect">
                <a:avLst/>
              </a:prstGeom>
              <a:blipFill>
                <a:blip r:embed="rId11"/>
                <a:stretch>
                  <a:fillRect b="-6977"/>
                </a:stretch>
              </a:blipFill>
            </p:spPr>
            <p:txBody>
              <a:bodyPr/>
              <a:lstStyle/>
              <a:p>
                <a:r>
                  <a:rPr lang="nb-NO">
                    <a:noFill/>
                  </a:rPr>
                  <a:t> </a:t>
                </a:r>
              </a:p>
            </p:txBody>
          </p:sp>
        </mc:Fallback>
      </mc:AlternateContent>
    </p:spTree>
    <p:extLst>
      <p:ext uri="{BB962C8B-B14F-4D97-AF65-F5344CB8AC3E}">
        <p14:creationId xmlns:p14="http://schemas.microsoft.com/office/powerpoint/2010/main" val="377354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Graphic spid="11" grpId="0">
        <p:bldAsOne/>
      </p:bldGraphic>
      <p:bldP spid="12"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Midterm exam</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sz="1800" dirty="0"/>
              <a:t>Available: Wednesday 5. October</a:t>
            </a:r>
          </a:p>
          <a:p>
            <a:pPr>
              <a:buFont typeface="Arial" panose="020B0604020202020204" pitchFamily="34" charset="0"/>
              <a:buChar char="•"/>
            </a:pPr>
            <a:endParaRPr lang="en-US" sz="1800" dirty="0"/>
          </a:p>
          <a:p>
            <a:pPr>
              <a:buFont typeface="Arial" panose="020B0604020202020204" pitchFamily="34" charset="0"/>
              <a:buChar char="•"/>
            </a:pPr>
            <a:r>
              <a:rPr lang="en-US" sz="1800" dirty="0"/>
              <a:t>Due: </a:t>
            </a:r>
            <a:r>
              <a:rPr lang="en-US" sz="1800" b="1" dirty="0"/>
              <a:t>two weeks </a:t>
            </a:r>
            <a:r>
              <a:rPr lang="en-US" sz="1800" dirty="0"/>
              <a:t>later (Thursday 20. October, 23:59)</a:t>
            </a:r>
          </a:p>
          <a:p>
            <a:pPr>
              <a:buFont typeface="Arial" panose="020B0604020202020204" pitchFamily="34" charset="0"/>
              <a:buChar char="•"/>
            </a:pPr>
            <a:endParaRPr lang="en-US" sz="1800" dirty="0"/>
          </a:p>
          <a:p>
            <a:pPr>
              <a:buFont typeface="Arial" panose="020B0604020202020204" pitchFamily="34" charset="0"/>
              <a:buChar char="•"/>
            </a:pPr>
            <a:r>
              <a:rPr lang="en-US" sz="1800" b="1" dirty="0"/>
              <a:t>Take-home</a:t>
            </a:r>
            <a:r>
              <a:rPr lang="en-US" sz="1800" dirty="0"/>
              <a:t> exam</a:t>
            </a:r>
          </a:p>
          <a:p>
            <a:pPr>
              <a:buFont typeface="Arial" panose="020B0604020202020204" pitchFamily="34" charset="0"/>
              <a:buChar char="•"/>
            </a:pPr>
            <a:endParaRPr lang="en-US" sz="1800" b="1" dirty="0"/>
          </a:p>
          <a:p>
            <a:pPr>
              <a:buFont typeface="Arial" panose="020B0604020202020204" pitchFamily="34" charset="0"/>
              <a:buChar char="•"/>
            </a:pPr>
            <a:r>
              <a:rPr lang="en-US" sz="1800" b="1" dirty="0"/>
              <a:t>Individual: </a:t>
            </a:r>
            <a:r>
              <a:rPr lang="en-US" sz="1800" dirty="0"/>
              <a:t>collaboration is </a:t>
            </a:r>
            <a:r>
              <a:rPr lang="en-US" sz="1800" i="1" dirty="0"/>
              <a:t>not</a:t>
            </a:r>
            <a:r>
              <a:rPr lang="en-US" sz="1800" dirty="0"/>
              <a:t> allowed</a:t>
            </a:r>
          </a:p>
          <a:p>
            <a:pPr>
              <a:buFont typeface="Arial" panose="020B0604020202020204" pitchFamily="34" charset="0"/>
              <a:buChar char="•"/>
            </a:pPr>
            <a:endParaRPr lang="en-US" sz="1800" dirty="0"/>
          </a:p>
          <a:p>
            <a:pPr>
              <a:buFont typeface="Arial" panose="020B0604020202020204" pitchFamily="34" charset="0"/>
              <a:buChar char="•"/>
            </a:pPr>
            <a:r>
              <a:rPr lang="en-US" sz="1800" b="1" dirty="0"/>
              <a:t>Mandatory: </a:t>
            </a:r>
            <a:r>
              <a:rPr lang="en-US" sz="1800" dirty="0"/>
              <a:t>need to pass in order to be eligible for the exam</a:t>
            </a:r>
            <a:endParaRPr lang="en-US" sz="1800" b="1" dirty="0"/>
          </a:p>
          <a:p>
            <a:pPr>
              <a:buFont typeface="Arial" panose="020B0604020202020204" pitchFamily="34" charset="0"/>
              <a:buChar char="•"/>
            </a:pPr>
            <a:endParaRPr lang="en-US" sz="1800" dirty="0"/>
          </a:p>
          <a:p>
            <a:pPr>
              <a:buFont typeface="Arial" panose="020B0604020202020204" pitchFamily="34" charset="0"/>
              <a:buChar char="•"/>
            </a:pPr>
            <a:r>
              <a:rPr lang="en-US" sz="1800" dirty="0"/>
              <a:t>All sources allowed (save for explicitly searching for the solution)</a:t>
            </a:r>
          </a:p>
          <a:p>
            <a:pPr>
              <a:buFont typeface="Arial" panose="020B0604020202020204" pitchFamily="34" charset="0"/>
              <a:buChar char="•"/>
            </a:pPr>
            <a:endParaRPr lang="en-US" sz="1800" b="1" dirty="0"/>
          </a:p>
          <a:p>
            <a:pPr>
              <a:buFont typeface="Arial" panose="020B0604020202020204" pitchFamily="34" charset="0"/>
              <a:buChar char="•"/>
            </a:pPr>
            <a:r>
              <a:rPr lang="en-US" sz="1800" dirty="0"/>
              <a:t>Submission: Canvas (file type = PDF; strongly prefer if you use provided </a:t>
            </a:r>
            <a:r>
              <a:rPr lang="en-US" sz="1800" dirty="0" err="1"/>
              <a:t>LaTex</a:t>
            </a:r>
            <a:r>
              <a:rPr lang="en-US" sz="1800" dirty="0"/>
              <a:t> template)</a:t>
            </a:r>
          </a:p>
          <a:p>
            <a:pPr>
              <a:buFont typeface="Arial" panose="020B0604020202020204" pitchFamily="34" charset="0"/>
              <a:buChar char="•"/>
            </a:pPr>
            <a:endParaRPr lang="en-US" sz="1800" dirty="0"/>
          </a:p>
          <a:p>
            <a:pPr>
              <a:buFont typeface="Arial" panose="020B0604020202020204" pitchFamily="34" charset="0"/>
              <a:buChar char="•"/>
            </a:pPr>
            <a:r>
              <a:rPr lang="en-US" sz="1800" dirty="0"/>
              <a:t>Start early! The assignment may be more challenging than you expect </a:t>
            </a:r>
          </a:p>
        </p:txBody>
      </p:sp>
      <p:sp>
        <p:nvSpPr>
          <p:cNvPr id="4" name="Slide Number Placeholder 3"/>
          <p:cNvSpPr>
            <a:spLocks noGrp="1"/>
          </p:cNvSpPr>
          <p:nvPr>
            <p:ph type="sldNum" sz="quarter" idx="4"/>
          </p:nvPr>
        </p:nvSpPr>
        <p:spPr/>
        <p:txBody>
          <a:bodyPr/>
          <a:lstStyle/>
          <a:p>
            <a:fld id="{F6590AF8-4F64-4D1C-B3C4-F65976908F52}" type="slidenum">
              <a:rPr lang="en-US" smtClean="0"/>
              <a:t>2</a:t>
            </a:fld>
            <a:endParaRPr lang="en-US"/>
          </a:p>
        </p:txBody>
      </p:sp>
    </p:spTree>
    <p:extLst>
      <p:ext uri="{BB962C8B-B14F-4D97-AF65-F5344CB8AC3E}">
        <p14:creationId xmlns:p14="http://schemas.microsoft.com/office/powerpoint/2010/main" val="170723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Password strength</a:t>
            </a:r>
            <a:endParaRPr lang="en-US" dirty="0"/>
          </a:p>
        </p:txBody>
      </p:sp>
      <p:sp>
        <p:nvSpPr>
          <p:cNvPr id="3" name="Slide Number Placeholder 2"/>
          <p:cNvSpPr>
            <a:spLocks noGrp="1"/>
          </p:cNvSpPr>
          <p:nvPr>
            <p:ph type="sldNum" sz="quarter" idx="4"/>
          </p:nvPr>
        </p:nvSpPr>
        <p:spPr/>
        <p:txBody>
          <a:bodyPr/>
          <a:lstStyle/>
          <a:p>
            <a:fld id="{F6590AF8-4F64-4D1C-B3C4-F65976908F52}" type="slidenum">
              <a:rPr lang="en-US" smtClean="0"/>
              <a:pPr/>
              <a:t>20</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819" y="1287784"/>
            <a:ext cx="6448910" cy="5237560"/>
          </a:xfrm>
          <a:prstGeom prst="rect">
            <a:avLst/>
          </a:prstGeom>
        </p:spPr>
      </p:pic>
      <p:sp>
        <p:nvSpPr>
          <p:cNvPr id="5" name="Rectangle 4"/>
          <p:cNvSpPr/>
          <p:nvPr/>
        </p:nvSpPr>
        <p:spPr>
          <a:xfrm>
            <a:off x="9898685" y="6418527"/>
            <a:ext cx="2293315" cy="261610"/>
          </a:xfrm>
          <a:prstGeom prst="rect">
            <a:avLst/>
          </a:prstGeom>
        </p:spPr>
        <p:txBody>
          <a:bodyPr wrap="square">
            <a:spAutoFit/>
          </a:bodyPr>
          <a:lstStyle/>
          <a:p>
            <a:r>
              <a:rPr lang="en-US" sz="1050" dirty="0">
                <a:hlinkClick r:id="rId4"/>
              </a:rPr>
              <a:t>https://xkcd.com/936</a:t>
            </a:r>
            <a:r>
              <a:rPr lang="en-US" sz="1050" dirty="0"/>
              <a:t> </a:t>
            </a:r>
          </a:p>
        </p:txBody>
      </p:sp>
    </p:spTree>
    <p:extLst>
      <p:ext uri="{BB962C8B-B14F-4D97-AF65-F5344CB8AC3E}">
        <p14:creationId xmlns:p14="http://schemas.microsoft.com/office/powerpoint/2010/main" val="1940081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Entropy extractors</a:t>
            </a:r>
          </a:p>
        </p:txBody>
      </p:sp>
      <p:sp>
        <p:nvSpPr>
          <p:cNvPr id="4" name="Content Placeholder 3"/>
          <p:cNvSpPr>
            <a:spLocks noGrp="1"/>
          </p:cNvSpPr>
          <p:nvPr>
            <p:ph idx="1"/>
          </p:nvPr>
        </p:nvSpPr>
        <p:spPr>
          <a:xfrm>
            <a:off x="623392" y="1027586"/>
            <a:ext cx="7139483" cy="5068415"/>
          </a:xfrm>
        </p:spPr>
        <p:txBody>
          <a:bodyPr/>
          <a:lstStyle/>
          <a:p>
            <a:pPr>
              <a:buFont typeface="Arial" panose="020B0604020202020204" pitchFamily="34" charset="0"/>
              <a:buChar char="•"/>
            </a:pPr>
            <a:endParaRPr lang="en-US" dirty="0"/>
          </a:p>
          <a:p>
            <a:pPr>
              <a:buFont typeface="Arial" panose="020B0604020202020204" pitchFamily="34" charset="0"/>
              <a:buChar char="•"/>
            </a:pPr>
            <a:r>
              <a:rPr lang="en-US" dirty="0"/>
              <a:t>Have a (long) </a:t>
            </a:r>
            <a:r>
              <a:rPr lang="en-US" dirty="0" smtClean="0"/>
              <a:t>string </a:t>
            </a:r>
            <a:r>
              <a:rPr lang="en-US" i="1" dirty="0" smtClean="0"/>
              <a:t>X</a:t>
            </a:r>
            <a:r>
              <a:rPr lang="en-US" dirty="0" smtClean="0"/>
              <a:t> </a:t>
            </a:r>
            <a:r>
              <a:rPr lang="en-US" dirty="0"/>
              <a:t>with 128 bits of min-entropy</a:t>
            </a:r>
          </a:p>
          <a:p>
            <a:pPr>
              <a:buFont typeface="Arial" panose="020B0604020202020204" pitchFamily="34" charset="0"/>
              <a:buChar char="•"/>
            </a:pPr>
            <a:endParaRPr lang="en-US" dirty="0"/>
          </a:p>
          <a:p>
            <a:pPr>
              <a:buFont typeface="Arial" panose="020B0604020202020204" pitchFamily="34" charset="0"/>
              <a:buChar char="•"/>
            </a:pPr>
            <a:r>
              <a:rPr lang="en-US" dirty="0"/>
              <a:t>Want 128 bits for AES key </a:t>
            </a:r>
            <a:r>
              <a:rPr lang="en-US" i="1" dirty="0"/>
              <a:t>Y</a:t>
            </a:r>
            <a:r>
              <a:rPr lang="en-US" dirty="0"/>
              <a:t>. How to choose? </a:t>
            </a:r>
          </a:p>
        </p:txBody>
      </p:sp>
      <p:sp>
        <p:nvSpPr>
          <p:cNvPr id="3" name="Slide Number Placeholder 2"/>
          <p:cNvSpPr>
            <a:spLocks noGrp="1"/>
          </p:cNvSpPr>
          <p:nvPr>
            <p:ph type="sldNum" sz="quarter" idx="4"/>
          </p:nvPr>
        </p:nvSpPr>
        <p:spPr/>
        <p:txBody>
          <a:bodyPr/>
          <a:lstStyle/>
          <a:p>
            <a:fld id="{F6590AF8-4F64-4D1C-B3C4-F65976908F52}" type="slidenum">
              <a:rPr lang="en-US" smtClean="0"/>
              <a:pPr/>
              <a:t>21</a:t>
            </a:fld>
            <a:endParaRPr lang="en-US" dirty="0"/>
          </a:p>
        </p:txBody>
      </p:sp>
      <p:sp>
        <p:nvSpPr>
          <p:cNvPr id="6" name="Rectangle 1"/>
          <p:cNvSpPr>
            <a:spLocks noChangeArrowheads="1"/>
          </p:cNvSpPr>
          <p:nvPr/>
        </p:nvSpPr>
        <p:spPr bwMode="auto">
          <a:xfrm>
            <a:off x="8614587" y="1438428"/>
            <a:ext cx="2638425" cy="50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LM Mono 10" panose="00000509000000000000" pitchFamily="49" charset="0"/>
              </a:rPr>
              <a:t>10011011 11101111 10101100 01100100 11101000 11111000 10100111 00110001 11000111 01001110 11011000 10101010 01001001 00001001 10100011 01000010 01011001 10011001 01100000 01101001 11001000 00111101 01011111 11000101 00001000 00010001 11010011 10010010 11000100 00000111 11000001 11011010 01100110 11000110 11011011 00101100 01100110 11100101 01100000 00100001 10000010 11110011 01111111 11000110 10110110 10101001 01011100 11001101 00111101 01110011 01000010 11010001 11111110 00110011 11010110 01110100 00010100 01101011 00000101 01101011 01101000 11000110 10110010 10010000 11010111 01011000 11111101 00011001 01100110 01011001 01011110 10100000 00110010 01100010 00001011 00011011 10100000 10001001 11010100 10100010 01100011 00001110 11110011 01010111 01111101 00010101 00010000 00110000 01111000 11111100 11100001 01111110 00100111 11110010 01101111 10000001 11100111 01001110 00011000 01010000 10110011 00111010 10000110 10101010 00110010 00100111 10101111 01010110 10101110 11101111 10110010 00101110 11011011 10000100 10001011 11111001 01110001 10111110 01000000 11001111 10010111 01100001 01101101 11100101 11011111 01000010 00111111 11000100</a:t>
            </a:r>
            <a:r>
              <a:rPr kumimoji="0" lang="en-US" altLang="en-US" sz="1100" b="0" i="0" u="none" strike="noStrike" cap="none" normalizeH="0" baseline="0" dirty="0">
                <a:ln>
                  <a:noFill/>
                </a:ln>
                <a:solidFill>
                  <a:schemeClr val="tx1"/>
                </a:solidFill>
                <a:effectLst/>
                <a:latin typeface="LM Mono 10" panose="00000509000000000000" pitchFamily="49" charset="0"/>
              </a:rPr>
              <a:t> </a:t>
            </a:r>
            <a:endParaRPr kumimoji="0" lang="en-US" altLang="en-US" sz="1800" b="0" i="0" u="none" strike="noStrike" cap="none" normalizeH="0" baseline="0" dirty="0">
              <a:ln>
                <a:noFill/>
              </a:ln>
              <a:solidFill>
                <a:schemeClr val="tx1"/>
              </a:solidFill>
              <a:effectLst/>
              <a:latin typeface="LM Mono 10" panose="00000509000000000000" pitchFamily="49" charset="0"/>
            </a:endParaRPr>
          </a:p>
        </p:txBody>
      </p:sp>
      <p:sp>
        <p:nvSpPr>
          <p:cNvPr id="5" name="TextBox 4">
            <a:extLst>
              <a:ext uri="{FF2B5EF4-FFF2-40B4-BE49-F238E27FC236}">
                <a16:creationId xmlns:a16="http://schemas.microsoft.com/office/drawing/2014/main" xmlns="" id="{6F604703-E940-4CDF-991C-7F0B37BB8757}"/>
              </a:ext>
            </a:extLst>
          </p:cNvPr>
          <p:cNvSpPr txBox="1"/>
          <p:nvPr/>
        </p:nvSpPr>
        <p:spPr>
          <a:xfrm>
            <a:off x="9572292" y="1069096"/>
            <a:ext cx="723014" cy="369332"/>
          </a:xfrm>
          <a:prstGeom prst="rect">
            <a:avLst/>
          </a:prstGeom>
          <a:noFill/>
        </p:spPr>
        <p:txBody>
          <a:bodyPr wrap="square" rtlCol="0">
            <a:spAutoFit/>
          </a:bodyPr>
          <a:lstStyle/>
          <a:p>
            <a:r>
              <a:rPr lang="nb-NO" i="1" dirty="0" err="1"/>
              <a:t>X</a:t>
            </a:r>
            <a:endParaRPr lang="nb-NO" i="1" dirty="0"/>
          </a:p>
        </p:txBody>
      </p:sp>
      <p:sp>
        <p:nvSpPr>
          <p:cNvPr id="7" name="Rectangle: Rounded Corners 6">
            <a:extLst>
              <a:ext uri="{FF2B5EF4-FFF2-40B4-BE49-F238E27FC236}">
                <a16:creationId xmlns:a16="http://schemas.microsoft.com/office/drawing/2014/main" xmlns="" id="{9AC677B2-1FF2-485A-B956-661180F6896D}"/>
              </a:ext>
            </a:extLst>
          </p:cNvPr>
          <p:cNvSpPr/>
          <p:nvPr/>
        </p:nvSpPr>
        <p:spPr bwMode="auto">
          <a:xfrm>
            <a:off x="8614587" y="1438428"/>
            <a:ext cx="2326315" cy="751879"/>
          </a:xfrm>
          <a:prstGeom prst="roundRect">
            <a:avLst/>
          </a:prstGeom>
          <a:noFill/>
          <a:ln w="19050"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nb-NO" dirty="0">
              <a:ea typeface="Cambria Math" panose="02040503050406030204" pitchFamily="18" charset="0"/>
            </a:endParaRPr>
          </a:p>
        </p:txBody>
      </p:sp>
      <p:sp>
        <p:nvSpPr>
          <p:cNvPr id="8" name="TextBox 7">
            <a:extLst>
              <a:ext uri="{FF2B5EF4-FFF2-40B4-BE49-F238E27FC236}">
                <a16:creationId xmlns:a16="http://schemas.microsoft.com/office/drawing/2014/main" xmlns="" id="{53431CCA-94C3-42CC-84CD-2D822BF660E4}"/>
              </a:ext>
            </a:extLst>
          </p:cNvPr>
          <p:cNvSpPr txBox="1"/>
          <p:nvPr/>
        </p:nvSpPr>
        <p:spPr>
          <a:xfrm>
            <a:off x="11039917" y="1629701"/>
            <a:ext cx="723014" cy="369332"/>
          </a:xfrm>
          <a:prstGeom prst="rect">
            <a:avLst/>
          </a:prstGeom>
          <a:noFill/>
        </p:spPr>
        <p:txBody>
          <a:bodyPr wrap="square" rtlCol="0">
            <a:spAutoFit/>
          </a:bodyPr>
          <a:lstStyle/>
          <a:p>
            <a:r>
              <a:rPr lang="nb-NO" i="1" dirty="0"/>
              <a:t>Y</a:t>
            </a:r>
          </a:p>
        </p:txBody>
      </p:sp>
    </p:spTree>
    <p:extLst>
      <p:ext uri="{BB962C8B-B14F-4D97-AF65-F5344CB8AC3E}">
        <p14:creationId xmlns:p14="http://schemas.microsoft.com/office/powerpoint/2010/main" val="299628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Entropy extractors</a:t>
            </a:r>
          </a:p>
        </p:txBody>
      </p:sp>
      <p:sp>
        <p:nvSpPr>
          <p:cNvPr id="4" name="Content Placeholder 3"/>
          <p:cNvSpPr>
            <a:spLocks noGrp="1"/>
          </p:cNvSpPr>
          <p:nvPr>
            <p:ph idx="1"/>
          </p:nvPr>
        </p:nvSpPr>
        <p:spPr>
          <a:xfrm>
            <a:off x="623392" y="1027586"/>
            <a:ext cx="7139483" cy="5068415"/>
          </a:xfrm>
        </p:spPr>
        <p:txBody>
          <a:bodyPr/>
          <a:lstStyle/>
          <a:p>
            <a:pPr>
              <a:buFont typeface="Arial" panose="020B0604020202020204" pitchFamily="34" charset="0"/>
              <a:buChar char="•"/>
            </a:pPr>
            <a:endParaRPr lang="en-US" dirty="0"/>
          </a:p>
          <a:p>
            <a:pPr>
              <a:buFont typeface="Arial" panose="020B0604020202020204" pitchFamily="34" charset="0"/>
              <a:buChar char="•"/>
            </a:pPr>
            <a:r>
              <a:rPr lang="en-US" dirty="0"/>
              <a:t>Have a (long) string </a:t>
            </a:r>
            <a:r>
              <a:rPr lang="en-US" i="1" dirty="0"/>
              <a:t>X</a:t>
            </a:r>
            <a:r>
              <a:rPr lang="en-US" dirty="0"/>
              <a:t> with 128 bits of min-entropy</a:t>
            </a:r>
          </a:p>
          <a:p>
            <a:pPr marL="0" indent="0"/>
            <a:endParaRPr lang="en-US" dirty="0"/>
          </a:p>
          <a:p>
            <a:pPr>
              <a:buFont typeface="Arial" panose="020B0604020202020204" pitchFamily="34" charset="0"/>
              <a:buChar char="•"/>
            </a:pPr>
            <a:r>
              <a:rPr lang="en-US" dirty="0"/>
              <a:t>Want 128 bits for AES key </a:t>
            </a:r>
            <a:r>
              <a:rPr lang="en-US" i="1" dirty="0"/>
              <a:t>Y</a:t>
            </a:r>
            <a:r>
              <a:rPr lang="en-US" dirty="0"/>
              <a:t>. How to choose? </a:t>
            </a:r>
          </a:p>
          <a:p>
            <a:pPr marL="0" indent="0"/>
            <a:endParaRPr lang="en-US" dirty="0"/>
          </a:p>
          <a:p>
            <a:pPr>
              <a:buFont typeface="Arial" panose="020B0604020202020204" pitchFamily="34" charset="0"/>
              <a:buChar char="•"/>
            </a:pPr>
            <a:r>
              <a:rPr lang="en-US" dirty="0"/>
              <a:t>Bits of </a:t>
            </a:r>
            <a:r>
              <a:rPr lang="en-US" i="1" dirty="0"/>
              <a:t>X</a:t>
            </a:r>
            <a:r>
              <a:rPr lang="en-US" dirty="0"/>
              <a:t> may be </a:t>
            </a:r>
            <a:r>
              <a:rPr lang="en-US" i="1" dirty="0"/>
              <a:t>biased</a:t>
            </a:r>
            <a:r>
              <a:rPr lang="en-US" dirty="0"/>
              <a:t> and </a:t>
            </a:r>
            <a:r>
              <a:rPr lang="en-US" i="1" dirty="0"/>
              <a:t>dependent</a:t>
            </a:r>
          </a:p>
          <a:p>
            <a:pPr>
              <a:buFont typeface="Arial" panose="020B0604020202020204" pitchFamily="34" charset="0"/>
              <a:buChar char="•"/>
            </a:pPr>
            <a:endParaRPr lang="en-US" i="1" dirty="0"/>
          </a:p>
          <a:p>
            <a:pPr>
              <a:buFont typeface="Arial" panose="020B0604020202020204" pitchFamily="34" charset="0"/>
              <a:buChar char="•"/>
            </a:pPr>
            <a:r>
              <a:rPr lang="en-US" dirty="0"/>
              <a:t>Want to "concentrate" the 128 bits of entropy in </a:t>
            </a:r>
            <a:r>
              <a:rPr lang="en-US" i="1" dirty="0"/>
              <a:t>X</a:t>
            </a:r>
            <a:r>
              <a:rPr lang="en-US" dirty="0"/>
              <a:t> into a string </a:t>
            </a:r>
            <a:r>
              <a:rPr lang="en-US" i="1" dirty="0"/>
              <a:t>Y</a:t>
            </a:r>
            <a:r>
              <a:rPr lang="en-US" dirty="0"/>
              <a:t> of only 128</a:t>
            </a:r>
            <a:r>
              <a:rPr lang="en-US" i="1" dirty="0"/>
              <a:t> </a:t>
            </a:r>
            <a:r>
              <a:rPr lang="en-US" dirty="0"/>
              <a:t>bits</a:t>
            </a:r>
          </a:p>
          <a:p>
            <a:pPr>
              <a:buFont typeface="Arial" panose="020B0604020202020204" pitchFamily="34" charset="0"/>
              <a:buChar char="•"/>
            </a:pPr>
            <a:endParaRPr lang="en-US" dirty="0"/>
          </a:p>
          <a:p>
            <a:pPr>
              <a:buFont typeface="Arial" panose="020B0604020202020204" pitchFamily="34" charset="0"/>
              <a:buChar char="•"/>
            </a:pPr>
            <a:r>
              <a:rPr lang="en-US" dirty="0"/>
              <a:t>Bits of </a:t>
            </a:r>
            <a:r>
              <a:rPr lang="en-US" i="1" dirty="0"/>
              <a:t>Y</a:t>
            </a:r>
            <a:r>
              <a:rPr lang="en-US" dirty="0"/>
              <a:t> should be </a:t>
            </a:r>
            <a:r>
              <a:rPr lang="en-US" i="1" dirty="0"/>
              <a:t>non-biased</a:t>
            </a:r>
            <a:r>
              <a:rPr lang="en-US" dirty="0"/>
              <a:t> and </a:t>
            </a:r>
            <a:r>
              <a:rPr lang="en-US" i="1" dirty="0"/>
              <a:t>independent</a:t>
            </a:r>
          </a:p>
        </p:txBody>
      </p:sp>
      <p:sp>
        <p:nvSpPr>
          <p:cNvPr id="3" name="Slide Number Placeholder 2"/>
          <p:cNvSpPr>
            <a:spLocks noGrp="1"/>
          </p:cNvSpPr>
          <p:nvPr>
            <p:ph type="sldNum" sz="quarter" idx="4"/>
          </p:nvPr>
        </p:nvSpPr>
        <p:spPr/>
        <p:txBody>
          <a:bodyPr/>
          <a:lstStyle/>
          <a:p>
            <a:fld id="{F6590AF8-4F64-4D1C-B3C4-F65976908F52}" type="slidenum">
              <a:rPr lang="en-US" smtClean="0"/>
              <a:pPr/>
              <a:t>22</a:t>
            </a:fld>
            <a:endParaRPr lang="en-US" dirty="0"/>
          </a:p>
        </p:txBody>
      </p:sp>
      <p:sp>
        <p:nvSpPr>
          <p:cNvPr id="6" name="Rectangle 1"/>
          <p:cNvSpPr>
            <a:spLocks noChangeArrowheads="1"/>
          </p:cNvSpPr>
          <p:nvPr/>
        </p:nvSpPr>
        <p:spPr bwMode="auto">
          <a:xfrm>
            <a:off x="8614587" y="1438428"/>
            <a:ext cx="2638425" cy="50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LM Mono 10" panose="00000509000000000000" pitchFamily="49" charset="0"/>
              </a:rPr>
              <a:t>00000000 00000000 00000000 00000000</a:t>
            </a:r>
          </a:p>
          <a:p>
            <a:pPr lvl="0" eaLnBrk="0" fontAlgn="base" hangingPunct="0">
              <a:spcBef>
                <a:spcPct val="0"/>
              </a:spcBef>
              <a:spcAft>
                <a:spcPct val="0"/>
              </a:spcAft>
            </a:pPr>
            <a:r>
              <a:rPr lang="en-US" altLang="en-US" sz="1000" dirty="0">
                <a:latin typeface="LM Mono 10" panose="00000509000000000000" pitchFamily="49" charset="0"/>
              </a:rPr>
              <a:t>00000000 00000000 00000000 00000000</a:t>
            </a:r>
          </a:p>
          <a:p>
            <a:pPr lvl="0" eaLnBrk="0" fontAlgn="base" hangingPunct="0">
              <a:spcBef>
                <a:spcPct val="0"/>
              </a:spcBef>
              <a:spcAft>
                <a:spcPct val="0"/>
              </a:spcAft>
            </a:pPr>
            <a:r>
              <a:rPr lang="en-US" altLang="en-US" sz="1000" dirty="0">
                <a:latin typeface="LM Mono 10" panose="00000509000000000000" pitchFamily="49" charset="0"/>
              </a:rPr>
              <a:t>00000000 00000000 00000000 00000000</a:t>
            </a:r>
          </a:p>
          <a:p>
            <a:pPr lvl="0" eaLnBrk="0" fontAlgn="base" hangingPunct="0">
              <a:spcBef>
                <a:spcPct val="0"/>
              </a:spcBef>
              <a:spcAft>
                <a:spcPct val="0"/>
              </a:spcAft>
            </a:pPr>
            <a:r>
              <a:rPr lang="en-US" altLang="en-US" sz="1000" dirty="0">
                <a:latin typeface="LM Mono 10" panose="00000509000000000000" pitchFamily="49" charset="0"/>
              </a:rPr>
              <a:t>00000000 00000000 00000000 00000000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LM Mono 10" panose="00000509000000000000" pitchFamily="49" charset="0"/>
              </a:rPr>
              <a:t>01011001 10011001 01100000 01101001 11001000 00111101 01011111 11000101 00001000 00010001 11010011 10010010 11000100 00000111 11000001 11011010 01100110 11000110 11011011 00101100 01100110 11100101 01100000 00100001 10000010 11110011 01111111 11000110 10110110 10101001 01011100 11001101 00111101 01110011 01000010 11010001 11111110 00110011 11010110 01110100 00010100 01101011 00000101 01101011 01101000 11000110 10110010 10010000 11010111 01011000 11111101 00011001 01100110 01011001 01011110 10100000 00110010 01100010 00001011 00011011 10100000 10001001 11010100 10100010 01100011 00001110 11110011 01010111 01111101 00010101 00010000 00110000 01111000 11111100 11100001 01111110 00100111 11110010 01101111 10000001 11100111 01001110 00011000 01010000 10110011 00111010 10000110 10101010 00110010 00100111 10101111 01010110 10101110 11101111 10110010 00101110 11011011 10000100 10001011 11111001 01110001 10111110 01000000 11001111 10010111 01100001 01101101 11100101 11011111 01000010 00111111 11000100</a:t>
            </a:r>
            <a:r>
              <a:rPr kumimoji="0" lang="en-US" altLang="en-US" sz="1100" b="0" i="0" u="none" strike="noStrike" cap="none" normalizeH="0" baseline="0" dirty="0">
                <a:ln>
                  <a:noFill/>
                </a:ln>
                <a:solidFill>
                  <a:schemeClr val="tx1"/>
                </a:solidFill>
                <a:effectLst/>
                <a:latin typeface="LM Mono 10" panose="00000509000000000000" pitchFamily="49" charset="0"/>
              </a:rPr>
              <a:t> </a:t>
            </a:r>
            <a:endParaRPr kumimoji="0" lang="en-US" altLang="en-US" sz="1800" b="0" i="0" u="none" strike="noStrike" cap="none" normalizeH="0" baseline="0" dirty="0">
              <a:ln>
                <a:noFill/>
              </a:ln>
              <a:solidFill>
                <a:schemeClr val="tx1"/>
              </a:solidFill>
              <a:effectLst/>
              <a:latin typeface="LM Mono 10" panose="00000509000000000000" pitchFamily="49" charset="0"/>
            </a:endParaRPr>
          </a:p>
        </p:txBody>
      </p:sp>
      <p:sp>
        <p:nvSpPr>
          <p:cNvPr id="9" name="TextBox 8">
            <a:extLst>
              <a:ext uri="{FF2B5EF4-FFF2-40B4-BE49-F238E27FC236}">
                <a16:creationId xmlns:a16="http://schemas.microsoft.com/office/drawing/2014/main" xmlns="" id="{6F4FC930-F262-49B1-972C-D074767953B2}"/>
              </a:ext>
            </a:extLst>
          </p:cNvPr>
          <p:cNvSpPr txBox="1"/>
          <p:nvPr/>
        </p:nvSpPr>
        <p:spPr>
          <a:xfrm>
            <a:off x="9572292" y="1069096"/>
            <a:ext cx="723014" cy="369332"/>
          </a:xfrm>
          <a:prstGeom prst="rect">
            <a:avLst/>
          </a:prstGeom>
          <a:noFill/>
        </p:spPr>
        <p:txBody>
          <a:bodyPr wrap="square" rtlCol="0">
            <a:spAutoFit/>
          </a:bodyPr>
          <a:lstStyle/>
          <a:p>
            <a:r>
              <a:rPr lang="nb-NO" i="1" dirty="0" err="1"/>
              <a:t>X</a:t>
            </a:r>
            <a:endParaRPr lang="nb-NO" i="1" dirty="0"/>
          </a:p>
        </p:txBody>
      </p:sp>
      <p:sp>
        <p:nvSpPr>
          <p:cNvPr id="10" name="Rectangle: Rounded Corners 9">
            <a:extLst>
              <a:ext uri="{FF2B5EF4-FFF2-40B4-BE49-F238E27FC236}">
                <a16:creationId xmlns:a16="http://schemas.microsoft.com/office/drawing/2014/main" xmlns="" id="{7DD2ECEF-7C1A-4B4A-B8AC-7B52C9FAF25E}"/>
              </a:ext>
            </a:extLst>
          </p:cNvPr>
          <p:cNvSpPr/>
          <p:nvPr/>
        </p:nvSpPr>
        <p:spPr bwMode="auto">
          <a:xfrm>
            <a:off x="8614587" y="1438428"/>
            <a:ext cx="2326315" cy="751879"/>
          </a:xfrm>
          <a:prstGeom prst="roundRect">
            <a:avLst/>
          </a:prstGeom>
          <a:noFill/>
          <a:ln w="19050"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nb-NO" dirty="0">
              <a:ea typeface="Cambria Math" panose="02040503050406030204" pitchFamily="18" charset="0"/>
            </a:endParaRPr>
          </a:p>
        </p:txBody>
      </p:sp>
      <p:sp>
        <p:nvSpPr>
          <p:cNvPr id="11" name="TextBox 10">
            <a:extLst>
              <a:ext uri="{FF2B5EF4-FFF2-40B4-BE49-F238E27FC236}">
                <a16:creationId xmlns:a16="http://schemas.microsoft.com/office/drawing/2014/main" xmlns="" id="{A6E37E0A-18A0-4AE3-9488-1A6E6ACDDE43}"/>
              </a:ext>
            </a:extLst>
          </p:cNvPr>
          <p:cNvSpPr txBox="1"/>
          <p:nvPr/>
        </p:nvSpPr>
        <p:spPr>
          <a:xfrm>
            <a:off x="11039917" y="1629701"/>
            <a:ext cx="723014" cy="369332"/>
          </a:xfrm>
          <a:prstGeom prst="rect">
            <a:avLst/>
          </a:prstGeom>
          <a:noFill/>
        </p:spPr>
        <p:txBody>
          <a:bodyPr wrap="square" rtlCol="0">
            <a:spAutoFit/>
          </a:bodyPr>
          <a:lstStyle/>
          <a:p>
            <a:r>
              <a:rPr lang="nb-NO" i="1" dirty="0"/>
              <a:t>Y</a:t>
            </a:r>
          </a:p>
        </p:txBody>
      </p:sp>
    </p:spTree>
    <p:extLst>
      <p:ext uri="{BB962C8B-B14F-4D97-AF65-F5344CB8AC3E}">
        <p14:creationId xmlns:p14="http://schemas.microsoft.com/office/powerpoint/2010/main" val="35278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generators</a:t>
            </a:r>
          </a:p>
        </p:txBody>
      </p:sp>
      <p:sp>
        <p:nvSpPr>
          <p:cNvPr id="4" name="Content Placeholder 3"/>
          <p:cNvSpPr>
            <a:spLocks noGrp="1"/>
          </p:cNvSpPr>
          <p:nvPr>
            <p:ph idx="1"/>
          </p:nvPr>
        </p:nvSpPr>
        <p:spPr/>
        <p:txBody>
          <a:bodyPr/>
          <a:lstStyle/>
          <a:p>
            <a:pPr>
              <a:buFont typeface="Arial" panose="020B0604020202020204" pitchFamily="34" charset="0"/>
              <a:buChar char="•"/>
            </a:pPr>
            <a:endParaRPr lang="en-US" sz="1800" dirty="0"/>
          </a:p>
          <a:p>
            <a:pPr>
              <a:buFont typeface="Arial" panose="020B0604020202020204" pitchFamily="34" charset="0"/>
              <a:buChar char="•"/>
            </a:pPr>
            <a:r>
              <a:rPr lang="en-US" sz="1800" dirty="0"/>
              <a:t>Common design:</a:t>
            </a:r>
          </a:p>
          <a:p>
            <a:pPr lvl="1">
              <a:buFont typeface="Arial" panose="020B0604020202020204" pitchFamily="34" charset="0"/>
              <a:buChar char="•"/>
            </a:pPr>
            <a:r>
              <a:rPr lang="en-US" sz="1600" dirty="0"/>
              <a:t>TRNG generates random bits</a:t>
            </a:r>
          </a:p>
          <a:p>
            <a:pPr lvl="1">
              <a:buFont typeface="Arial" panose="020B0604020202020204" pitchFamily="34" charset="0"/>
              <a:buChar char="•"/>
            </a:pPr>
            <a:r>
              <a:rPr lang="en-US" sz="1600" dirty="0"/>
              <a:t>Random bits are compressed to short seed</a:t>
            </a:r>
          </a:p>
          <a:p>
            <a:pPr lvl="1">
              <a:buFont typeface="Arial" panose="020B0604020202020204" pitchFamily="34" charset="0"/>
              <a:buChar char="•"/>
            </a:pPr>
            <a:r>
              <a:rPr lang="en-US" sz="1600" dirty="0"/>
              <a:t>PRNG expands seed to “infinite” length</a:t>
            </a:r>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r>
              <a:rPr lang="en-US" sz="1800" dirty="0"/>
              <a:t>Examples:</a:t>
            </a:r>
          </a:p>
          <a:p>
            <a:pPr lvl="1">
              <a:buFont typeface="Arial" panose="020B0604020202020204" pitchFamily="34" charset="0"/>
              <a:buChar char="•"/>
            </a:pPr>
            <a:r>
              <a:rPr lang="en-US" sz="1600" dirty="0"/>
              <a:t>/dev/</a:t>
            </a:r>
            <a:r>
              <a:rPr lang="en-US" sz="1600" dirty="0" err="1"/>
              <a:t>urandom</a:t>
            </a:r>
            <a:endParaRPr lang="en-US" sz="1600" dirty="0"/>
          </a:p>
          <a:p>
            <a:pPr lvl="1">
              <a:buFont typeface="Arial" panose="020B0604020202020204" pitchFamily="34" charset="0"/>
              <a:buChar char="•"/>
            </a:pPr>
            <a:r>
              <a:rPr lang="nb-NO" sz="1600" dirty="0" err="1"/>
              <a:t>CryptGenRandom</a:t>
            </a:r>
            <a:r>
              <a:rPr lang="nb-NO" sz="1600" dirty="0"/>
              <a:t> </a:t>
            </a:r>
          </a:p>
          <a:p>
            <a:pPr lvl="1">
              <a:buFont typeface="Arial" panose="020B0604020202020204" pitchFamily="34" charset="0"/>
              <a:buChar char="•"/>
            </a:pPr>
            <a:r>
              <a:rPr lang="en-US" sz="1600" dirty="0"/>
              <a:t>Intel RDRAND</a:t>
            </a:r>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a:buFont typeface="Arial" panose="020B0604020202020204" pitchFamily="34" charset="0"/>
              <a:buChar char="•"/>
            </a:pPr>
            <a:r>
              <a:rPr lang="en-US" sz="1800" dirty="0" err="1"/>
              <a:t>Debian</a:t>
            </a:r>
            <a:r>
              <a:rPr lang="en-US" sz="1800" dirty="0"/>
              <a:t> OpenSSL RNG bug</a:t>
            </a:r>
          </a:p>
          <a:p>
            <a:pPr lvl="1">
              <a:buFont typeface="Arial" panose="020B0604020202020204" pitchFamily="34" charset="0"/>
              <a:buChar char="•"/>
            </a:pPr>
            <a:r>
              <a:rPr lang="en-US" sz="1600" dirty="0">
                <a:latin typeface="Consolas" panose="020B0609020204030204" pitchFamily="49" charset="0"/>
              </a:rPr>
              <a:t>// </a:t>
            </a:r>
            <a:r>
              <a:rPr lang="en-US" sz="1600" dirty="0" err="1">
                <a:latin typeface="Consolas" panose="020B0609020204030204" pitchFamily="49" charset="0"/>
              </a:rPr>
              <a:t>MD_Update</a:t>
            </a:r>
            <a:r>
              <a:rPr lang="en-US" sz="1600" dirty="0">
                <a:latin typeface="Consolas" panose="020B0609020204030204" pitchFamily="49" charset="0"/>
              </a:rPr>
              <a:t>(&amp;</a:t>
            </a:r>
            <a:r>
              <a:rPr lang="en-US" sz="1600" dirty="0" err="1">
                <a:latin typeface="Consolas" panose="020B0609020204030204" pitchFamily="49" charset="0"/>
              </a:rPr>
              <a:t>m,buf,j</a:t>
            </a:r>
            <a:r>
              <a:rPr lang="en-US" sz="1600" dirty="0">
                <a:latin typeface="Consolas" panose="020B0609020204030204" pitchFamily="49" charset="0"/>
              </a:rPr>
              <a:t>);</a:t>
            </a:r>
          </a:p>
          <a:p>
            <a:pPr lvl="1">
              <a:buFont typeface="Arial" panose="020B0604020202020204" pitchFamily="34" charset="0"/>
              <a:buChar char="•"/>
            </a:pPr>
            <a:r>
              <a:rPr lang="nb-NO" sz="1600" dirty="0" err="1"/>
              <a:t>Only</a:t>
            </a:r>
            <a:r>
              <a:rPr lang="nb-NO" sz="1600" dirty="0"/>
              <a:t> 32,767 </a:t>
            </a:r>
            <a:r>
              <a:rPr lang="en-US" sz="1600" dirty="0"/>
              <a:t>possibilities</a:t>
            </a:r>
            <a:r>
              <a:rPr lang="nb-NO" sz="1600" dirty="0"/>
              <a:t> for seed </a:t>
            </a:r>
            <a:r>
              <a:rPr lang="nb-NO" sz="1600" dirty="0">
                <a:latin typeface="Arial" panose="020B0604020202020204" pitchFamily="34" charset="0"/>
                <a:cs typeface="Arial" panose="020B0604020202020204" pitchFamily="34" charset="0"/>
              </a:rPr>
              <a:t>≈ 15 bits </a:t>
            </a:r>
            <a:r>
              <a:rPr lang="nb-NO" sz="1600" dirty="0" err="1">
                <a:latin typeface="Arial" panose="020B0604020202020204" pitchFamily="34" charset="0"/>
                <a:cs typeface="Arial" panose="020B0604020202020204" pitchFamily="34" charset="0"/>
              </a:rPr>
              <a:t>of</a:t>
            </a:r>
            <a:r>
              <a:rPr lang="nb-NO" sz="1600" dirty="0">
                <a:latin typeface="Arial" panose="020B0604020202020204" pitchFamily="34" charset="0"/>
                <a:cs typeface="Arial" panose="020B0604020202020204" pitchFamily="34" charset="0"/>
              </a:rPr>
              <a:t> </a:t>
            </a:r>
            <a:r>
              <a:rPr lang="nb-NO" sz="1600" dirty="0" err="1">
                <a:latin typeface="Arial" panose="020B0604020202020204" pitchFamily="34" charset="0"/>
                <a:cs typeface="Arial" panose="020B0604020202020204" pitchFamily="34" charset="0"/>
              </a:rPr>
              <a:t>entropy</a:t>
            </a:r>
            <a:endParaRPr lang="en-US" sz="16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p:txBody>
      </p:sp>
      <p:sp>
        <p:nvSpPr>
          <p:cNvPr id="3" name="Slide Number Placeholder 2"/>
          <p:cNvSpPr>
            <a:spLocks noGrp="1"/>
          </p:cNvSpPr>
          <p:nvPr>
            <p:ph type="sldNum" sz="quarter" idx="4"/>
          </p:nvPr>
        </p:nvSpPr>
        <p:spPr/>
        <p:txBody>
          <a:bodyPr/>
          <a:lstStyle/>
          <a:p>
            <a:fld id="{F6590AF8-4F64-4D1C-B3C4-F65976908F52}" type="slidenum">
              <a:rPr lang="en-US" smtClean="0"/>
              <a:pPr/>
              <a:t>23</a:t>
            </a:fld>
            <a:endParaRPr lang="en-US" dirty="0"/>
          </a:p>
        </p:txBody>
      </p:sp>
      <p:pic>
        <p:nvPicPr>
          <p:cNvPr id="2050" name="Picture 2" descr="TRNG-IP-76 (EIP-76) family of FIPS approved True Random Genera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2094230"/>
            <a:ext cx="6702425" cy="2680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884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derivation functions (KDF)</a:t>
            </a:r>
          </a:p>
        </p:txBody>
      </p:sp>
      <p:sp>
        <p:nvSpPr>
          <p:cNvPr id="34" name="Content Placeholder 33"/>
          <p:cNvSpPr>
            <a:spLocks noGrp="1"/>
          </p:cNvSpPr>
          <p:nvPr>
            <p:ph idx="1"/>
          </p:nvPr>
        </p:nvSpPr>
        <p:spPr/>
        <p:txBody>
          <a:bodyPr/>
          <a:lstStyle/>
          <a:p>
            <a:pPr>
              <a:buFont typeface="Arial" panose="020B0604020202020204" pitchFamily="34" charset="0"/>
              <a:buChar char="•"/>
            </a:pPr>
            <a:r>
              <a:rPr lang="en-US" dirty="0"/>
              <a:t>Applications typically need many keys</a:t>
            </a:r>
          </a:p>
          <a:p>
            <a:pPr lvl="1">
              <a:buFont typeface="Arial" panose="020B0604020202020204" pitchFamily="34" charset="0"/>
              <a:buChar char="•"/>
            </a:pPr>
            <a:r>
              <a:rPr lang="en-US" dirty="0"/>
              <a:t>Traffic encryption keys (send + receive)</a:t>
            </a:r>
          </a:p>
          <a:p>
            <a:pPr lvl="1">
              <a:buFont typeface="Arial" panose="020B0604020202020204" pitchFamily="34" charset="0"/>
              <a:buChar char="•"/>
            </a:pPr>
            <a:r>
              <a:rPr lang="en-US" dirty="0"/>
              <a:t>Traffic MAC keys (send + receive)</a:t>
            </a:r>
          </a:p>
          <a:p>
            <a:pPr lvl="1">
              <a:buFont typeface="Arial" panose="020B0604020202020204" pitchFamily="34" charset="0"/>
              <a:buChar char="•"/>
            </a:pPr>
            <a:r>
              <a:rPr lang="en-US" dirty="0"/>
              <a:t>Data storage keys</a:t>
            </a:r>
          </a:p>
          <a:p>
            <a:pPr lvl="1">
              <a:buFont typeface="Arial" panose="020B0604020202020204" pitchFamily="34" charset="0"/>
              <a:buChar char="•"/>
            </a:pPr>
            <a:r>
              <a:rPr lang="en-US" dirty="0"/>
              <a:t>… </a:t>
            </a:r>
          </a:p>
          <a:p>
            <a:pPr marL="0" indent="0"/>
            <a:endParaRPr lang="en-US" dirty="0"/>
          </a:p>
          <a:p>
            <a:pPr>
              <a:buFont typeface="Arial" panose="020B0604020202020204" pitchFamily="34" charset="0"/>
              <a:buChar char="•"/>
            </a:pPr>
            <a:r>
              <a:rPr lang="en-US" b="1" dirty="0"/>
              <a:t>KDF:</a:t>
            </a:r>
            <a:r>
              <a:rPr lang="en-US" dirty="0"/>
              <a:t> transform a source of keying material into one or more pseudorandom keys</a:t>
            </a:r>
          </a:p>
          <a:p>
            <a:pPr>
              <a:buFont typeface="Arial" panose="020B0604020202020204" pitchFamily="34" charset="0"/>
              <a:buChar char="•"/>
            </a:pPr>
            <a:endParaRPr lang="en-US" dirty="0"/>
          </a:p>
          <a:p>
            <a:pPr>
              <a:buFont typeface="Arial" panose="020B0604020202020204" pitchFamily="34" charset="0"/>
              <a:buChar char="•"/>
            </a:pPr>
            <a:r>
              <a:rPr lang="en-US" dirty="0"/>
              <a:t>Common paradigm: </a:t>
            </a:r>
            <a:r>
              <a:rPr lang="en-US" b="1" dirty="0"/>
              <a:t>extract-then-expand</a:t>
            </a:r>
          </a:p>
          <a:p>
            <a:pPr lvl="1">
              <a:buFont typeface="Arial" panose="020B0604020202020204" pitchFamily="34" charset="0"/>
              <a:buChar char="•"/>
            </a:pPr>
            <a:r>
              <a:rPr lang="en-US" dirty="0"/>
              <a:t>Extract: compress high-entropy input key material into short uniform key with high entropy</a:t>
            </a:r>
          </a:p>
          <a:p>
            <a:pPr lvl="1">
              <a:buFont typeface="Arial" panose="020B0604020202020204" pitchFamily="34" charset="0"/>
              <a:buChar char="•"/>
            </a:pPr>
            <a:r>
              <a:rPr lang="en-US" dirty="0"/>
              <a:t>Expand: expand short key into many using a PRNG  </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3" name="Slide Number Placeholder 2"/>
          <p:cNvSpPr>
            <a:spLocks noGrp="1"/>
          </p:cNvSpPr>
          <p:nvPr>
            <p:ph type="sldNum" sz="quarter" idx="4"/>
          </p:nvPr>
        </p:nvSpPr>
        <p:spPr/>
        <p:txBody>
          <a:bodyPr/>
          <a:lstStyle/>
          <a:p>
            <a:fld id="{F6590AF8-4F64-4D1C-B3C4-F65976908F52}" type="slidenum">
              <a:rPr lang="en-US" smtClean="0"/>
              <a:pPr/>
              <a:t>24</a:t>
            </a:fld>
            <a:endParaRPr lang="en-US" dirty="0"/>
          </a:p>
        </p:txBody>
      </p:sp>
    </p:spTree>
    <p:extLst>
      <p:ext uri="{BB962C8B-B14F-4D97-AF65-F5344CB8AC3E}">
        <p14:creationId xmlns:p14="http://schemas.microsoft.com/office/powerpoint/2010/main" val="1472914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Recap: HMAC</a:t>
            </a:r>
          </a:p>
        </p:txBody>
      </p:sp>
      <p:sp>
        <p:nvSpPr>
          <p:cNvPr id="4" name="Slide Number Placeholder 3"/>
          <p:cNvSpPr>
            <a:spLocks noGrp="1"/>
          </p:cNvSpPr>
          <p:nvPr>
            <p:ph type="sldNum" sz="quarter" idx="4"/>
          </p:nvPr>
        </p:nvSpPr>
        <p:spPr/>
        <p:txBody>
          <a:bodyPr/>
          <a:lstStyle/>
          <a:p>
            <a:fld id="{F6590AF8-4F64-4D1C-B3C4-F65976908F52}" type="slidenum">
              <a:rPr lang="en-US" smtClean="0"/>
              <a:pPr/>
              <a:t>25</a:t>
            </a:fld>
            <a:endParaRPr lang="en-US" dirty="0"/>
          </a:p>
        </p:txBody>
      </p:sp>
      <mc:AlternateContent xmlns:mc="http://schemas.openxmlformats.org/markup-compatibility/2006" xmlns:a14="http://schemas.microsoft.com/office/drawing/2010/main">
        <mc:Choice Requires="a14">
          <p:sp>
            <p:nvSpPr>
              <p:cNvPr id="6" name="Trapezoid 5"/>
              <p:cNvSpPr>
                <a:spLocks noChangeAspect="1"/>
              </p:cNvSpPr>
              <p:nvPr/>
            </p:nvSpPr>
            <p:spPr bwMode="auto">
              <a:xfrm rot="5400000">
                <a:off x="3665350" y="2272368"/>
                <a:ext cx="711728" cy="475691"/>
              </a:xfrm>
              <a:custGeom>
                <a:avLst/>
                <a:gdLst>
                  <a:gd name="connsiteX0" fmla="*/ 0 w 1177875"/>
                  <a:gd name="connsiteY0" fmla="*/ 914400 h 914400"/>
                  <a:gd name="connsiteX1" fmla="*/ 297025 w 1177875"/>
                  <a:gd name="connsiteY1" fmla="*/ 0 h 914400"/>
                  <a:gd name="connsiteX2" fmla="*/ 880850 w 1177875"/>
                  <a:gd name="connsiteY2" fmla="*/ 0 h 914400"/>
                  <a:gd name="connsiteX3" fmla="*/ 1177875 w 1177875"/>
                  <a:gd name="connsiteY3" fmla="*/ 914400 h 914400"/>
                  <a:gd name="connsiteX4" fmla="*/ 0 w 1177875"/>
                  <a:gd name="connsiteY4" fmla="*/ 914400 h 914400"/>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636658 w 1177875"/>
                  <a:gd name="connsiteY4" fmla="*/ 915546 h 915546"/>
                  <a:gd name="connsiteX5" fmla="*/ 0 w 1177875"/>
                  <a:gd name="connsiteY5" fmla="*/ 914400 h 915546"/>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718576 w 1177875"/>
                  <a:gd name="connsiteY4" fmla="*/ 915546 h 915546"/>
                  <a:gd name="connsiteX5" fmla="*/ 0 w 1177875"/>
                  <a:gd name="connsiteY5" fmla="*/ 914400 h 915546"/>
                  <a:gd name="connsiteX0" fmla="*/ 0 w 1177875"/>
                  <a:gd name="connsiteY0" fmla="*/ 915160 h 916306"/>
                  <a:gd name="connsiteX1" fmla="*/ 297025 w 1177875"/>
                  <a:gd name="connsiteY1" fmla="*/ 760 h 916306"/>
                  <a:gd name="connsiteX2" fmla="*/ 628590 w 1177875"/>
                  <a:gd name="connsiteY2" fmla="*/ 0 h 916306"/>
                  <a:gd name="connsiteX3" fmla="*/ 880850 w 1177875"/>
                  <a:gd name="connsiteY3" fmla="*/ 760 h 916306"/>
                  <a:gd name="connsiteX4" fmla="*/ 1177875 w 1177875"/>
                  <a:gd name="connsiteY4" fmla="*/ 915160 h 916306"/>
                  <a:gd name="connsiteX5" fmla="*/ 718576 w 1177875"/>
                  <a:gd name="connsiteY5" fmla="*/ 916306 h 916306"/>
                  <a:gd name="connsiteX6" fmla="*/ 0 w 1177875"/>
                  <a:gd name="connsiteY6" fmla="*/ 915160 h 916306"/>
                  <a:gd name="connsiteX0" fmla="*/ 0 w 1177875"/>
                  <a:gd name="connsiteY0" fmla="*/ 915161 h 916307"/>
                  <a:gd name="connsiteX1" fmla="*/ 297025 w 1177875"/>
                  <a:gd name="connsiteY1" fmla="*/ 761 h 916307"/>
                  <a:gd name="connsiteX2" fmla="*/ 664574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74387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219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401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7286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873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364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21820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8549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942"/>
                  <a:gd name="connsiteX1" fmla="*/ 297025 w 1177875"/>
                  <a:gd name="connsiteY1" fmla="*/ 761 h 916942"/>
                  <a:gd name="connsiteX2" fmla="*/ 718549 w 1177875"/>
                  <a:gd name="connsiteY2" fmla="*/ 0 h 916942"/>
                  <a:gd name="connsiteX3" fmla="*/ 880850 w 1177875"/>
                  <a:gd name="connsiteY3" fmla="*/ 761 h 916942"/>
                  <a:gd name="connsiteX4" fmla="*/ 1177875 w 1177875"/>
                  <a:gd name="connsiteY4" fmla="*/ 915161 h 916942"/>
                  <a:gd name="connsiteX5" fmla="*/ 718576 w 1177875"/>
                  <a:gd name="connsiteY5" fmla="*/ 916307 h 916942"/>
                  <a:gd name="connsiteX6" fmla="*/ 392527 w 1177875"/>
                  <a:gd name="connsiteY6" fmla="*/ 916942 h 916942"/>
                  <a:gd name="connsiteX7" fmla="*/ 0 w 1177875"/>
                  <a:gd name="connsiteY7" fmla="*/ 915161 h 9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875" h="916942">
                    <a:moveTo>
                      <a:pt x="0" y="915161"/>
                    </a:moveTo>
                    <a:lnTo>
                      <a:pt x="297025" y="761"/>
                    </a:lnTo>
                    <a:lnTo>
                      <a:pt x="718549" y="0"/>
                    </a:lnTo>
                    <a:lnTo>
                      <a:pt x="880850" y="761"/>
                    </a:lnTo>
                    <a:lnTo>
                      <a:pt x="1177875" y="915161"/>
                    </a:lnTo>
                    <a:lnTo>
                      <a:pt x="718576" y="916307"/>
                    </a:lnTo>
                    <a:lnTo>
                      <a:pt x="392527" y="916942"/>
                    </a:lnTo>
                    <a:lnTo>
                      <a:pt x="0" y="915161"/>
                    </a:lnTo>
                    <a:close/>
                  </a:path>
                </a:pathLst>
              </a:custGeom>
              <a:solidFill>
                <a:srgbClr val="FCEDC8"/>
              </a:solidFill>
              <a:ln w="12700" cap="flat" cmpd="sng" algn="ctr">
                <a:solidFill>
                  <a:schemeClr val="tx1"/>
                </a:solidFill>
                <a:prstDash val="solid"/>
                <a:round/>
                <a:headEnd type="none" w="med" len="med"/>
                <a:tailEnd type="none" w="med" len="med"/>
              </a:ln>
              <a:effectLst/>
              <a:extLst/>
            </p:spPr>
            <p:txBody>
              <a:bodyPr vert="vert270"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000" b="1" i="1" smtClean="0">
                          <a:latin typeface="Cambria Math" panose="02040503050406030204" pitchFamily="18" charset="0"/>
                        </a:rPr>
                        <m:t> </m:t>
                      </m:r>
                      <m:r>
                        <a:rPr lang="nb-NO" sz="2000" b="0" i="1" smtClean="0">
                          <a:latin typeface="Cambria Math" panose="02040503050406030204" pitchFamily="18" charset="0"/>
                        </a:rPr>
                        <m:t>h</m:t>
                      </m:r>
                    </m:oMath>
                  </m:oMathPara>
                </a14:m>
                <a:endParaRPr lang="en-US" sz="2000" dirty="0"/>
              </a:p>
            </p:txBody>
          </p:sp>
        </mc:Choice>
        <mc:Fallback xmlns="">
          <p:sp>
            <p:nvSpPr>
              <p:cNvPr id="6" name="Trapezoid 5"/>
              <p:cNvSpPr>
                <a:spLocks noRot="1" noChangeAspect="1" noMove="1" noResize="1" noEditPoints="1" noAdjustHandles="1" noChangeArrowheads="1" noChangeShapeType="1" noTextEdit="1"/>
              </p:cNvSpPr>
              <p:nvPr/>
            </p:nvSpPr>
            <p:spPr bwMode="auto">
              <a:xfrm rot="5400000">
                <a:off x="3665350" y="2272368"/>
                <a:ext cx="711728" cy="475691"/>
              </a:xfrm>
              <a:custGeom>
                <a:avLst/>
                <a:gdLst>
                  <a:gd name="connsiteX0" fmla="*/ 0 w 1177875"/>
                  <a:gd name="connsiteY0" fmla="*/ 914400 h 914400"/>
                  <a:gd name="connsiteX1" fmla="*/ 297025 w 1177875"/>
                  <a:gd name="connsiteY1" fmla="*/ 0 h 914400"/>
                  <a:gd name="connsiteX2" fmla="*/ 880850 w 1177875"/>
                  <a:gd name="connsiteY2" fmla="*/ 0 h 914400"/>
                  <a:gd name="connsiteX3" fmla="*/ 1177875 w 1177875"/>
                  <a:gd name="connsiteY3" fmla="*/ 914400 h 914400"/>
                  <a:gd name="connsiteX4" fmla="*/ 0 w 1177875"/>
                  <a:gd name="connsiteY4" fmla="*/ 914400 h 914400"/>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636658 w 1177875"/>
                  <a:gd name="connsiteY4" fmla="*/ 915546 h 915546"/>
                  <a:gd name="connsiteX5" fmla="*/ 0 w 1177875"/>
                  <a:gd name="connsiteY5" fmla="*/ 914400 h 915546"/>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718576 w 1177875"/>
                  <a:gd name="connsiteY4" fmla="*/ 915546 h 915546"/>
                  <a:gd name="connsiteX5" fmla="*/ 0 w 1177875"/>
                  <a:gd name="connsiteY5" fmla="*/ 914400 h 915546"/>
                  <a:gd name="connsiteX0" fmla="*/ 0 w 1177875"/>
                  <a:gd name="connsiteY0" fmla="*/ 915160 h 916306"/>
                  <a:gd name="connsiteX1" fmla="*/ 297025 w 1177875"/>
                  <a:gd name="connsiteY1" fmla="*/ 760 h 916306"/>
                  <a:gd name="connsiteX2" fmla="*/ 628590 w 1177875"/>
                  <a:gd name="connsiteY2" fmla="*/ 0 h 916306"/>
                  <a:gd name="connsiteX3" fmla="*/ 880850 w 1177875"/>
                  <a:gd name="connsiteY3" fmla="*/ 760 h 916306"/>
                  <a:gd name="connsiteX4" fmla="*/ 1177875 w 1177875"/>
                  <a:gd name="connsiteY4" fmla="*/ 915160 h 916306"/>
                  <a:gd name="connsiteX5" fmla="*/ 718576 w 1177875"/>
                  <a:gd name="connsiteY5" fmla="*/ 916306 h 916306"/>
                  <a:gd name="connsiteX6" fmla="*/ 0 w 1177875"/>
                  <a:gd name="connsiteY6" fmla="*/ 915160 h 916306"/>
                  <a:gd name="connsiteX0" fmla="*/ 0 w 1177875"/>
                  <a:gd name="connsiteY0" fmla="*/ 915161 h 916307"/>
                  <a:gd name="connsiteX1" fmla="*/ 297025 w 1177875"/>
                  <a:gd name="connsiteY1" fmla="*/ 761 h 916307"/>
                  <a:gd name="connsiteX2" fmla="*/ 664574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74387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219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401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7286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873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364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21820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8549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942"/>
                  <a:gd name="connsiteX1" fmla="*/ 297025 w 1177875"/>
                  <a:gd name="connsiteY1" fmla="*/ 761 h 916942"/>
                  <a:gd name="connsiteX2" fmla="*/ 718549 w 1177875"/>
                  <a:gd name="connsiteY2" fmla="*/ 0 h 916942"/>
                  <a:gd name="connsiteX3" fmla="*/ 880850 w 1177875"/>
                  <a:gd name="connsiteY3" fmla="*/ 761 h 916942"/>
                  <a:gd name="connsiteX4" fmla="*/ 1177875 w 1177875"/>
                  <a:gd name="connsiteY4" fmla="*/ 915161 h 916942"/>
                  <a:gd name="connsiteX5" fmla="*/ 718576 w 1177875"/>
                  <a:gd name="connsiteY5" fmla="*/ 916307 h 916942"/>
                  <a:gd name="connsiteX6" fmla="*/ 392527 w 1177875"/>
                  <a:gd name="connsiteY6" fmla="*/ 916942 h 916942"/>
                  <a:gd name="connsiteX7" fmla="*/ 0 w 1177875"/>
                  <a:gd name="connsiteY7" fmla="*/ 915161 h 9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875" h="916942">
                    <a:moveTo>
                      <a:pt x="0" y="915161"/>
                    </a:moveTo>
                    <a:lnTo>
                      <a:pt x="297025" y="761"/>
                    </a:lnTo>
                    <a:lnTo>
                      <a:pt x="718549" y="0"/>
                    </a:lnTo>
                    <a:lnTo>
                      <a:pt x="880850" y="761"/>
                    </a:lnTo>
                    <a:lnTo>
                      <a:pt x="1177875" y="915161"/>
                    </a:lnTo>
                    <a:lnTo>
                      <a:pt x="718576" y="916307"/>
                    </a:lnTo>
                    <a:lnTo>
                      <a:pt x="392527" y="916942"/>
                    </a:lnTo>
                    <a:lnTo>
                      <a:pt x="0" y="915161"/>
                    </a:lnTo>
                    <a:close/>
                  </a:path>
                </a:pathLst>
              </a:custGeom>
              <a:blipFill>
                <a:blip r:embed="rId2"/>
                <a:stretch>
                  <a:fillRect/>
                </a:stretch>
              </a:blipFill>
              <a:ln w="1270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7" name="Rectangle 6"/>
              <p:cNvSpPr>
                <a:spLocks noChangeAspect="1"/>
              </p:cNvSpPr>
              <p:nvPr/>
            </p:nvSpPr>
            <p:spPr bwMode="auto">
              <a:xfrm flipH="1">
                <a:off x="3013605" y="1703833"/>
                <a:ext cx="769763" cy="212786"/>
              </a:xfrm>
              <a:prstGeom prst="rect">
                <a:avLst/>
              </a:prstGeom>
              <a:solidFill>
                <a:schemeClr val="accent6">
                  <a:lumMod val="9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nb-NO" sz="1200" b="0" i="1" smtClean="0">
                              <a:latin typeface="Cambria Math" panose="02040503050406030204" pitchFamily="18" charset="0"/>
                            </a:rPr>
                          </m:ctrlPr>
                        </m:sSubPr>
                        <m:e>
                          <m:r>
                            <a:rPr lang="nb-NO" sz="1200" b="0" i="1" smtClean="0">
                              <a:latin typeface="Cambria Math" panose="02040503050406030204" pitchFamily="18" charset="0"/>
                            </a:rPr>
                            <m:t>𝑀</m:t>
                          </m:r>
                        </m:e>
                        <m:sub>
                          <m:r>
                            <a:rPr lang="nb-NO" sz="1200" b="0" i="1" smtClean="0">
                              <a:latin typeface="Cambria Math" panose="02040503050406030204" pitchFamily="18" charset="0"/>
                            </a:rPr>
                            <m:t>1</m:t>
                          </m:r>
                        </m:sub>
                      </m:sSub>
                    </m:oMath>
                  </m:oMathPara>
                </a14:m>
                <a:endParaRPr lang="en-US" sz="1200" dirty="0"/>
              </a:p>
            </p:txBody>
          </p:sp>
        </mc:Choice>
        <mc:Fallback xmlns="">
          <p:sp>
            <p:nvSpPr>
              <p:cNvPr id="7" name="Rectangle 6"/>
              <p:cNvSpPr>
                <a:spLocks noRot="1" noChangeAspect="1" noMove="1" noResize="1" noEditPoints="1" noAdjustHandles="1" noChangeArrowheads="1" noChangeShapeType="1" noTextEdit="1"/>
              </p:cNvSpPr>
              <p:nvPr/>
            </p:nvSpPr>
            <p:spPr bwMode="auto">
              <a:xfrm flipH="1">
                <a:off x="3013605" y="1703833"/>
                <a:ext cx="769763" cy="212786"/>
              </a:xfrm>
              <a:prstGeom prst="rect">
                <a:avLst/>
              </a:prstGeom>
              <a:blipFill>
                <a:blip r:embed="rId3"/>
                <a:stretch>
                  <a:fillRect b="-5556"/>
                </a:stretch>
              </a:blipFill>
              <a:ln w="1270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p:cxnSp>
        <p:nvCxnSpPr>
          <p:cNvPr id="8" name="Elbow Connector 7"/>
          <p:cNvCxnSpPr>
            <a:cxnSpLocks noChangeAspect="1"/>
            <a:stCxn id="7" idx="2"/>
          </p:cNvCxnSpPr>
          <p:nvPr/>
        </p:nvCxnSpPr>
        <p:spPr bwMode="auto">
          <a:xfrm rot="16200000" flipH="1">
            <a:off x="3353470" y="1961634"/>
            <a:ext cx="474914" cy="384883"/>
          </a:xfrm>
          <a:prstGeom prst="bentConnector3">
            <a:avLst>
              <a:gd name="adj1" fmla="val 99961"/>
            </a:avLst>
          </a:pr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a:cxnSpLocks noChangeAspect="1"/>
            <a:stCxn id="29" idx="2"/>
            <a:endCxn id="6" idx="5"/>
          </p:cNvCxnSpPr>
          <p:nvPr/>
        </p:nvCxnSpPr>
        <p:spPr bwMode="auto">
          <a:xfrm>
            <a:off x="3160637" y="2588257"/>
            <a:ext cx="623061" cy="291"/>
          </a:xfrm>
          <a:prstGeom prst="straightConnector1">
            <a:avLst/>
          </a:prstGeom>
          <a:solidFill>
            <a:schemeClr val="accent1"/>
          </a:solidFill>
          <a:ln w="1270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a:cxnSpLocks noChangeAspect="1"/>
            <a:stCxn id="6" idx="2"/>
            <a:endCxn id="12" idx="5"/>
          </p:cNvCxnSpPr>
          <p:nvPr/>
        </p:nvCxnSpPr>
        <p:spPr bwMode="auto">
          <a:xfrm>
            <a:off x="4259060" y="2588531"/>
            <a:ext cx="633620" cy="19"/>
          </a:xfrm>
          <a:prstGeom prst="straightConnector1">
            <a:avLst/>
          </a:prstGeom>
          <a:solidFill>
            <a:schemeClr val="accent1"/>
          </a:solidFill>
          <a:ln w="1270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2" name="Trapezoid 5"/>
              <p:cNvSpPr>
                <a:spLocks noChangeAspect="1"/>
              </p:cNvSpPr>
              <p:nvPr/>
            </p:nvSpPr>
            <p:spPr bwMode="auto">
              <a:xfrm rot="5400000">
                <a:off x="4774332" y="2272370"/>
                <a:ext cx="711729" cy="475692"/>
              </a:xfrm>
              <a:custGeom>
                <a:avLst/>
                <a:gdLst>
                  <a:gd name="connsiteX0" fmla="*/ 0 w 1177875"/>
                  <a:gd name="connsiteY0" fmla="*/ 914400 h 914400"/>
                  <a:gd name="connsiteX1" fmla="*/ 297025 w 1177875"/>
                  <a:gd name="connsiteY1" fmla="*/ 0 h 914400"/>
                  <a:gd name="connsiteX2" fmla="*/ 880850 w 1177875"/>
                  <a:gd name="connsiteY2" fmla="*/ 0 h 914400"/>
                  <a:gd name="connsiteX3" fmla="*/ 1177875 w 1177875"/>
                  <a:gd name="connsiteY3" fmla="*/ 914400 h 914400"/>
                  <a:gd name="connsiteX4" fmla="*/ 0 w 1177875"/>
                  <a:gd name="connsiteY4" fmla="*/ 914400 h 914400"/>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636658 w 1177875"/>
                  <a:gd name="connsiteY4" fmla="*/ 915546 h 915546"/>
                  <a:gd name="connsiteX5" fmla="*/ 0 w 1177875"/>
                  <a:gd name="connsiteY5" fmla="*/ 914400 h 915546"/>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718576 w 1177875"/>
                  <a:gd name="connsiteY4" fmla="*/ 915546 h 915546"/>
                  <a:gd name="connsiteX5" fmla="*/ 0 w 1177875"/>
                  <a:gd name="connsiteY5" fmla="*/ 914400 h 915546"/>
                  <a:gd name="connsiteX0" fmla="*/ 0 w 1177875"/>
                  <a:gd name="connsiteY0" fmla="*/ 915160 h 916306"/>
                  <a:gd name="connsiteX1" fmla="*/ 297025 w 1177875"/>
                  <a:gd name="connsiteY1" fmla="*/ 760 h 916306"/>
                  <a:gd name="connsiteX2" fmla="*/ 628590 w 1177875"/>
                  <a:gd name="connsiteY2" fmla="*/ 0 h 916306"/>
                  <a:gd name="connsiteX3" fmla="*/ 880850 w 1177875"/>
                  <a:gd name="connsiteY3" fmla="*/ 760 h 916306"/>
                  <a:gd name="connsiteX4" fmla="*/ 1177875 w 1177875"/>
                  <a:gd name="connsiteY4" fmla="*/ 915160 h 916306"/>
                  <a:gd name="connsiteX5" fmla="*/ 718576 w 1177875"/>
                  <a:gd name="connsiteY5" fmla="*/ 916306 h 916306"/>
                  <a:gd name="connsiteX6" fmla="*/ 0 w 1177875"/>
                  <a:gd name="connsiteY6" fmla="*/ 915160 h 916306"/>
                  <a:gd name="connsiteX0" fmla="*/ 0 w 1177875"/>
                  <a:gd name="connsiteY0" fmla="*/ 915161 h 916307"/>
                  <a:gd name="connsiteX1" fmla="*/ 297025 w 1177875"/>
                  <a:gd name="connsiteY1" fmla="*/ 761 h 916307"/>
                  <a:gd name="connsiteX2" fmla="*/ 664574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74387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219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401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7286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873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364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21820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8549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942"/>
                  <a:gd name="connsiteX1" fmla="*/ 297025 w 1177875"/>
                  <a:gd name="connsiteY1" fmla="*/ 761 h 916942"/>
                  <a:gd name="connsiteX2" fmla="*/ 718549 w 1177875"/>
                  <a:gd name="connsiteY2" fmla="*/ 0 h 916942"/>
                  <a:gd name="connsiteX3" fmla="*/ 880850 w 1177875"/>
                  <a:gd name="connsiteY3" fmla="*/ 761 h 916942"/>
                  <a:gd name="connsiteX4" fmla="*/ 1177875 w 1177875"/>
                  <a:gd name="connsiteY4" fmla="*/ 915161 h 916942"/>
                  <a:gd name="connsiteX5" fmla="*/ 718576 w 1177875"/>
                  <a:gd name="connsiteY5" fmla="*/ 916307 h 916942"/>
                  <a:gd name="connsiteX6" fmla="*/ 392527 w 1177875"/>
                  <a:gd name="connsiteY6" fmla="*/ 916942 h 916942"/>
                  <a:gd name="connsiteX7" fmla="*/ 0 w 1177875"/>
                  <a:gd name="connsiteY7" fmla="*/ 915161 h 9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875" h="916942">
                    <a:moveTo>
                      <a:pt x="0" y="915161"/>
                    </a:moveTo>
                    <a:lnTo>
                      <a:pt x="297025" y="761"/>
                    </a:lnTo>
                    <a:lnTo>
                      <a:pt x="718549" y="0"/>
                    </a:lnTo>
                    <a:lnTo>
                      <a:pt x="880850" y="761"/>
                    </a:lnTo>
                    <a:lnTo>
                      <a:pt x="1177875" y="915161"/>
                    </a:lnTo>
                    <a:lnTo>
                      <a:pt x="718576" y="916307"/>
                    </a:lnTo>
                    <a:lnTo>
                      <a:pt x="392527" y="916942"/>
                    </a:lnTo>
                    <a:lnTo>
                      <a:pt x="0" y="915161"/>
                    </a:lnTo>
                    <a:close/>
                  </a:path>
                </a:pathLst>
              </a:custGeom>
              <a:solidFill>
                <a:srgbClr val="FCEDC8"/>
              </a:solidFill>
              <a:ln w="12700" cap="flat" cmpd="sng" algn="ctr">
                <a:solidFill>
                  <a:schemeClr val="tx1"/>
                </a:solidFill>
                <a:prstDash val="solid"/>
                <a:round/>
                <a:headEnd type="none" w="med" len="med"/>
                <a:tailEnd type="none" w="med" len="med"/>
              </a:ln>
              <a:effectLst/>
              <a:extLst/>
            </p:spPr>
            <p:txBody>
              <a:bodyPr vert="vert270"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000" b="1" i="1" smtClean="0">
                          <a:latin typeface="Cambria Math" panose="02040503050406030204" pitchFamily="18" charset="0"/>
                        </a:rPr>
                        <m:t> </m:t>
                      </m:r>
                      <m:r>
                        <a:rPr lang="nb-NO" sz="2000" b="0" i="1" smtClean="0">
                          <a:latin typeface="Cambria Math" panose="02040503050406030204" pitchFamily="18" charset="0"/>
                        </a:rPr>
                        <m:t>h</m:t>
                      </m:r>
                    </m:oMath>
                  </m:oMathPara>
                </a14:m>
                <a:endParaRPr lang="en-US" sz="2000" dirty="0"/>
              </a:p>
            </p:txBody>
          </p:sp>
        </mc:Choice>
        <mc:Fallback xmlns="">
          <p:sp>
            <p:nvSpPr>
              <p:cNvPr id="12" name="Trapezoid 5"/>
              <p:cNvSpPr>
                <a:spLocks noRot="1" noChangeAspect="1" noMove="1" noResize="1" noEditPoints="1" noAdjustHandles="1" noChangeArrowheads="1" noChangeShapeType="1" noTextEdit="1"/>
              </p:cNvSpPr>
              <p:nvPr/>
            </p:nvSpPr>
            <p:spPr bwMode="auto">
              <a:xfrm rot="5400000">
                <a:off x="4774332" y="2272370"/>
                <a:ext cx="711729" cy="475692"/>
              </a:xfrm>
              <a:custGeom>
                <a:avLst/>
                <a:gdLst>
                  <a:gd name="connsiteX0" fmla="*/ 0 w 1177875"/>
                  <a:gd name="connsiteY0" fmla="*/ 914400 h 914400"/>
                  <a:gd name="connsiteX1" fmla="*/ 297025 w 1177875"/>
                  <a:gd name="connsiteY1" fmla="*/ 0 h 914400"/>
                  <a:gd name="connsiteX2" fmla="*/ 880850 w 1177875"/>
                  <a:gd name="connsiteY2" fmla="*/ 0 h 914400"/>
                  <a:gd name="connsiteX3" fmla="*/ 1177875 w 1177875"/>
                  <a:gd name="connsiteY3" fmla="*/ 914400 h 914400"/>
                  <a:gd name="connsiteX4" fmla="*/ 0 w 1177875"/>
                  <a:gd name="connsiteY4" fmla="*/ 914400 h 914400"/>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636658 w 1177875"/>
                  <a:gd name="connsiteY4" fmla="*/ 915546 h 915546"/>
                  <a:gd name="connsiteX5" fmla="*/ 0 w 1177875"/>
                  <a:gd name="connsiteY5" fmla="*/ 914400 h 915546"/>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718576 w 1177875"/>
                  <a:gd name="connsiteY4" fmla="*/ 915546 h 915546"/>
                  <a:gd name="connsiteX5" fmla="*/ 0 w 1177875"/>
                  <a:gd name="connsiteY5" fmla="*/ 914400 h 915546"/>
                  <a:gd name="connsiteX0" fmla="*/ 0 w 1177875"/>
                  <a:gd name="connsiteY0" fmla="*/ 915160 h 916306"/>
                  <a:gd name="connsiteX1" fmla="*/ 297025 w 1177875"/>
                  <a:gd name="connsiteY1" fmla="*/ 760 h 916306"/>
                  <a:gd name="connsiteX2" fmla="*/ 628590 w 1177875"/>
                  <a:gd name="connsiteY2" fmla="*/ 0 h 916306"/>
                  <a:gd name="connsiteX3" fmla="*/ 880850 w 1177875"/>
                  <a:gd name="connsiteY3" fmla="*/ 760 h 916306"/>
                  <a:gd name="connsiteX4" fmla="*/ 1177875 w 1177875"/>
                  <a:gd name="connsiteY4" fmla="*/ 915160 h 916306"/>
                  <a:gd name="connsiteX5" fmla="*/ 718576 w 1177875"/>
                  <a:gd name="connsiteY5" fmla="*/ 916306 h 916306"/>
                  <a:gd name="connsiteX6" fmla="*/ 0 w 1177875"/>
                  <a:gd name="connsiteY6" fmla="*/ 915160 h 916306"/>
                  <a:gd name="connsiteX0" fmla="*/ 0 w 1177875"/>
                  <a:gd name="connsiteY0" fmla="*/ 915161 h 916307"/>
                  <a:gd name="connsiteX1" fmla="*/ 297025 w 1177875"/>
                  <a:gd name="connsiteY1" fmla="*/ 761 h 916307"/>
                  <a:gd name="connsiteX2" fmla="*/ 664574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74387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219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401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7286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873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364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21820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8549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942"/>
                  <a:gd name="connsiteX1" fmla="*/ 297025 w 1177875"/>
                  <a:gd name="connsiteY1" fmla="*/ 761 h 916942"/>
                  <a:gd name="connsiteX2" fmla="*/ 718549 w 1177875"/>
                  <a:gd name="connsiteY2" fmla="*/ 0 h 916942"/>
                  <a:gd name="connsiteX3" fmla="*/ 880850 w 1177875"/>
                  <a:gd name="connsiteY3" fmla="*/ 761 h 916942"/>
                  <a:gd name="connsiteX4" fmla="*/ 1177875 w 1177875"/>
                  <a:gd name="connsiteY4" fmla="*/ 915161 h 916942"/>
                  <a:gd name="connsiteX5" fmla="*/ 718576 w 1177875"/>
                  <a:gd name="connsiteY5" fmla="*/ 916307 h 916942"/>
                  <a:gd name="connsiteX6" fmla="*/ 392527 w 1177875"/>
                  <a:gd name="connsiteY6" fmla="*/ 916942 h 916942"/>
                  <a:gd name="connsiteX7" fmla="*/ 0 w 1177875"/>
                  <a:gd name="connsiteY7" fmla="*/ 915161 h 9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875" h="916942">
                    <a:moveTo>
                      <a:pt x="0" y="915161"/>
                    </a:moveTo>
                    <a:lnTo>
                      <a:pt x="297025" y="761"/>
                    </a:lnTo>
                    <a:lnTo>
                      <a:pt x="718549" y="0"/>
                    </a:lnTo>
                    <a:lnTo>
                      <a:pt x="880850" y="761"/>
                    </a:lnTo>
                    <a:lnTo>
                      <a:pt x="1177875" y="915161"/>
                    </a:lnTo>
                    <a:lnTo>
                      <a:pt x="718576" y="916307"/>
                    </a:lnTo>
                    <a:lnTo>
                      <a:pt x="392527" y="916942"/>
                    </a:lnTo>
                    <a:lnTo>
                      <a:pt x="0" y="915161"/>
                    </a:lnTo>
                    <a:close/>
                  </a:path>
                </a:pathLst>
              </a:custGeom>
              <a:blipFill>
                <a:blip r:embed="rId4"/>
                <a:stretch>
                  <a:fillRect/>
                </a:stretch>
              </a:blipFill>
              <a:ln w="1270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13" name="Rectangle 12"/>
              <p:cNvSpPr>
                <a:spLocks noChangeAspect="1"/>
              </p:cNvSpPr>
              <p:nvPr/>
            </p:nvSpPr>
            <p:spPr bwMode="auto">
              <a:xfrm flipH="1">
                <a:off x="4099405" y="1703833"/>
                <a:ext cx="769765" cy="212784"/>
              </a:xfrm>
              <a:prstGeom prst="rect">
                <a:avLst/>
              </a:prstGeom>
              <a:solidFill>
                <a:schemeClr val="accent6">
                  <a:lumMod val="9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nb-NO" sz="1200" b="0" i="1" smtClean="0">
                              <a:latin typeface="Cambria Math" panose="02040503050406030204" pitchFamily="18" charset="0"/>
                            </a:rPr>
                          </m:ctrlPr>
                        </m:sSubPr>
                        <m:e>
                          <m:r>
                            <a:rPr lang="nb-NO" sz="1200" b="0" i="1" smtClean="0">
                              <a:latin typeface="Cambria Math" panose="02040503050406030204" pitchFamily="18" charset="0"/>
                            </a:rPr>
                            <m:t>𝑀</m:t>
                          </m:r>
                        </m:e>
                        <m:sub>
                          <m:r>
                            <a:rPr lang="nb-NO" sz="1200" b="0" i="0" smtClean="0">
                              <a:latin typeface="Cambria Math" panose="02040503050406030204" pitchFamily="18" charset="0"/>
                            </a:rPr>
                            <m:t>2</m:t>
                          </m:r>
                        </m:sub>
                      </m:sSub>
                    </m:oMath>
                  </m:oMathPara>
                </a14:m>
                <a:endParaRPr lang="en-US" sz="1200" dirty="0"/>
              </a:p>
            </p:txBody>
          </p:sp>
        </mc:Choice>
        <mc:Fallback xmlns="">
          <p:sp>
            <p:nvSpPr>
              <p:cNvPr id="13" name="Rectangle 12"/>
              <p:cNvSpPr>
                <a:spLocks noRot="1" noChangeAspect="1" noMove="1" noResize="1" noEditPoints="1" noAdjustHandles="1" noChangeArrowheads="1" noChangeShapeType="1" noTextEdit="1"/>
              </p:cNvSpPr>
              <p:nvPr/>
            </p:nvSpPr>
            <p:spPr bwMode="auto">
              <a:xfrm flipH="1">
                <a:off x="4099405" y="1703833"/>
                <a:ext cx="769765" cy="212784"/>
              </a:xfrm>
              <a:prstGeom prst="rect">
                <a:avLst/>
              </a:prstGeom>
              <a:blipFill>
                <a:blip r:embed="rId5"/>
                <a:stretch>
                  <a:fillRect b="-5556"/>
                </a:stretch>
              </a:blipFill>
              <a:ln w="1270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p:cxnSp>
        <p:nvCxnSpPr>
          <p:cNvPr id="14" name="Elbow Connector 13"/>
          <p:cNvCxnSpPr>
            <a:cxnSpLocks noChangeAspect="1"/>
          </p:cNvCxnSpPr>
          <p:nvPr/>
        </p:nvCxnSpPr>
        <p:spPr bwMode="auto">
          <a:xfrm rot="16200000" flipH="1">
            <a:off x="4450861" y="1950045"/>
            <a:ext cx="474919" cy="408064"/>
          </a:xfrm>
          <a:prstGeom prst="bentConnector3">
            <a:avLst>
              <a:gd name="adj1" fmla="val 99961"/>
            </a:avLst>
          </a:pr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cxnSpLocks noChangeAspect="1"/>
            <a:stCxn id="12" idx="2"/>
          </p:cNvCxnSpPr>
          <p:nvPr/>
        </p:nvCxnSpPr>
        <p:spPr bwMode="auto">
          <a:xfrm>
            <a:off x="5368043" y="2588534"/>
            <a:ext cx="475693" cy="0"/>
          </a:xfrm>
          <a:prstGeom prst="straightConnector1">
            <a:avLst/>
          </a:prstGeom>
          <a:solidFill>
            <a:schemeClr val="accent1"/>
          </a:solidFill>
          <a:ln w="1270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6" name="Trapezoid 5"/>
              <p:cNvSpPr>
                <a:spLocks noChangeAspect="1"/>
              </p:cNvSpPr>
              <p:nvPr/>
            </p:nvSpPr>
            <p:spPr bwMode="auto">
              <a:xfrm rot="5400000">
                <a:off x="7543459" y="2272368"/>
                <a:ext cx="711729" cy="475692"/>
              </a:xfrm>
              <a:custGeom>
                <a:avLst/>
                <a:gdLst>
                  <a:gd name="connsiteX0" fmla="*/ 0 w 1177875"/>
                  <a:gd name="connsiteY0" fmla="*/ 914400 h 914400"/>
                  <a:gd name="connsiteX1" fmla="*/ 297025 w 1177875"/>
                  <a:gd name="connsiteY1" fmla="*/ 0 h 914400"/>
                  <a:gd name="connsiteX2" fmla="*/ 880850 w 1177875"/>
                  <a:gd name="connsiteY2" fmla="*/ 0 h 914400"/>
                  <a:gd name="connsiteX3" fmla="*/ 1177875 w 1177875"/>
                  <a:gd name="connsiteY3" fmla="*/ 914400 h 914400"/>
                  <a:gd name="connsiteX4" fmla="*/ 0 w 1177875"/>
                  <a:gd name="connsiteY4" fmla="*/ 914400 h 914400"/>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636658 w 1177875"/>
                  <a:gd name="connsiteY4" fmla="*/ 915546 h 915546"/>
                  <a:gd name="connsiteX5" fmla="*/ 0 w 1177875"/>
                  <a:gd name="connsiteY5" fmla="*/ 914400 h 915546"/>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718576 w 1177875"/>
                  <a:gd name="connsiteY4" fmla="*/ 915546 h 915546"/>
                  <a:gd name="connsiteX5" fmla="*/ 0 w 1177875"/>
                  <a:gd name="connsiteY5" fmla="*/ 914400 h 915546"/>
                  <a:gd name="connsiteX0" fmla="*/ 0 w 1177875"/>
                  <a:gd name="connsiteY0" fmla="*/ 915160 h 916306"/>
                  <a:gd name="connsiteX1" fmla="*/ 297025 w 1177875"/>
                  <a:gd name="connsiteY1" fmla="*/ 760 h 916306"/>
                  <a:gd name="connsiteX2" fmla="*/ 628590 w 1177875"/>
                  <a:gd name="connsiteY2" fmla="*/ 0 h 916306"/>
                  <a:gd name="connsiteX3" fmla="*/ 880850 w 1177875"/>
                  <a:gd name="connsiteY3" fmla="*/ 760 h 916306"/>
                  <a:gd name="connsiteX4" fmla="*/ 1177875 w 1177875"/>
                  <a:gd name="connsiteY4" fmla="*/ 915160 h 916306"/>
                  <a:gd name="connsiteX5" fmla="*/ 718576 w 1177875"/>
                  <a:gd name="connsiteY5" fmla="*/ 916306 h 916306"/>
                  <a:gd name="connsiteX6" fmla="*/ 0 w 1177875"/>
                  <a:gd name="connsiteY6" fmla="*/ 915160 h 916306"/>
                  <a:gd name="connsiteX0" fmla="*/ 0 w 1177875"/>
                  <a:gd name="connsiteY0" fmla="*/ 915161 h 916307"/>
                  <a:gd name="connsiteX1" fmla="*/ 297025 w 1177875"/>
                  <a:gd name="connsiteY1" fmla="*/ 761 h 916307"/>
                  <a:gd name="connsiteX2" fmla="*/ 664574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74387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219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401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7286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873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364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21820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8549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942"/>
                  <a:gd name="connsiteX1" fmla="*/ 297025 w 1177875"/>
                  <a:gd name="connsiteY1" fmla="*/ 761 h 916942"/>
                  <a:gd name="connsiteX2" fmla="*/ 718549 w 1177875"/>
                  <a:gd name="connsiteY2" fmla="*/ 0 h 916942"/>
                  <a:gd name="connsiteX3" fmla="*/ 880850 w 1177875"/>
                  <a:gd name="connsiteY3" fmla="*/ 761 h 916942"/>
                  <a:gd name="connsiteX4" fmla="*/ 1177875 w 1177875"/>
                  <a:gd name="connsiteY4" fmla="*/ 915161 h 916942"/>
                  <a:gd name="connsiteX5" fmla="*/ 718576 w 1177875"/>
                  <a:gd name="connsiteY5" fmla="*/ 916307 h 916942"/>
                  <a:gd name="connsiteX6" fmla="*/ 392527 w 1177875"/>
                  <a:gd name="connsiteY6" fmla="*/ 916942 h 916942"/>
                  <a:gd name="connsiteX7" fmla="*/ 0 w 1177875"/>
                  <a:gd name="connsiteY7" fmla="*/ 915161 h 9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875" h="916942">
                    <a:moveTo>
                      <a:pt x="0" y="915161"/>
                    </a:moveTo>
                    <a:lnTo>
                      <a:pt x="297025" y="761"/>
                    </a:lnTo>
                    <a:lnTo>
                      <a:pt x="718549" y="0"/>
                    </a:lnTo>
                    <a:lnTo>
                      <a:pt x="880850" y="761"/>
                    </a:lnTo>
                    <a:lnTo>
                      <a:pt x="1177875" y="915161"/>
                    </a:lnTo>
                    <a:lnTo>
                      <a:pt x="718576" y="916307"/>
                    </a:lnTo>
                    <a:lnTo>
                      <a:pt x="392527" y="916942"/>
                    </a:lnTo>
                    <a:lnTo>
                      <a:pt x="0" y="915161"/>
                    </a:lnTo>
                    <a:close/>
                  </a:path>
                </a:pathLst>
              </a:custGeom>
              <a:solidFill>
                <a:srgbClr val="FCEDC8"/>
              </a:solidFill>
              <a:ln w="12700" cap="flat" cmpd="sng" algn="ctr">
                <a:solidFill>
                  <a:schemeClr val="tx1"/>
                </a:solidFill>
                <a:prstDash val="solid"/>
                <a:round/>
                <a:headEnd type="none" w="med" len="med"/>
                <a:tailEnd type="none" w="med" len="med"/>
              </a:ln>
              <a:effectLst/>
              <a:extLst/>
            </p:spPr>
            <p:txBody>
              <a:bodyPr vert="vert270"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000" b="1" i="1" smtClean="0">
                          <a:latin typeface="Cambria Math" panose="02040503050406030204" pitchFamily="18" charset="0"/>
                        </a:rPr>
                        <m:t> </m:t>
                      </m:r>
                      <m:r>
                        <a:rPr lang="nb-NO" sz="2000" b="0" i="1" smtClean="0">
                          <a:latin typeface="Cambria Math" panose="02040503050406030204" pitchFamily="18" charset="0"/>
                        </a:rPr>
                        <m:t>h</m:t>
                      </m:r>
                    </m:oMath>
                  </m:oMathPara>
                </a14:m>
                <a:endParaRPr lang="en-US" sz="2000" dirty="0"/>
              </a:p>
            </p:txBody>
          </p:sp>
        </mc:Choice>
        <mc:Fallback xmlns="">
          <p:sp>
            <p:nvSpPr>
              <p:cNvPr id="16" name="Trapezoid 5"/>
              <p:cNvSpPr>
                <a:spLocks noRot="1" noChangeAspect="1" noMove="1" noResize="1" noEditPoints="1" noAdjustHandles="1" noChangeArrowheads="1" noChangeShapeType="1" noTextEdit="1"/>
              </p:cNvSpPr>
              <p:nvPr/>
            </p:nvSpPr>
            <p:spPr bwMode="auto">
              <a:xfrm rot="5400000">
                <a:off x="7543459" y="2272368"/>
                <a:ext cx="711729" cy="475692"/>
              </a:xfrm>
              <a:custGeom>
                <a:avLst/>
                <a:gdLst>
                  <a:gd name="connsiteX0" fmla="*/ 0 w 1177875"/>
                  <a:gd name="connsiteY0" fmla="*/ 914400 h 914400"/>
                  <a:gd name="connsiteX1" fmla="*/ 297025 w 1177875"/>
                  <a:gd name="connsiteY1" fmla="*/ 0 h 914400"/>
                  <a:gd name="connsiteX2" fmla="*/ 880850 w 1177875"/>
                  <a:gd name="connsiteY2" fmla="*/ 0 h 914400"/>
                  <a:gd name="connsiteX3" fmla="*/ 1177875 w 1177875"/>
                  <a:gd name="connsiteY3" fmla="*/ 914400 h 914400"/>
                  <a:gd name="connsiteX4" fmla="*/ 0 w 1177875"/>
                  <a:gd name="connsiteY4" fmla="*/ 914400 h 914400"/>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636658 w 1177875"/>
                  <a:gd name="connsiteY4" fmla="*/ 915546 h 915546"/>
                  <a:gd name="connsiteX5" fmla="*/ 0 w 1177875"/>
                  <a:gd name="connsiteY5" fmla="*/ 914400 h 915546"/>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718576 w 1177875"/>
                  <a:gd name="connsiteY4" fmla="*/ 915546 h 915546"/>
                  <a:gd name="connsiteX5" fmla="*/ 0 w 1177875"/>
                  <a:gd name="connsiteY5" fmla="*/ 914400 h 915546"/>
                  <a:gd name="connsiteX0" fmla="*/ 0 w 1177875"/>
                  <a:gd name="connsiteY0" fmla="*/ 915160 h 916306"/>
                  <a:gd name="connsiteX1" fmla="*/ 297025 w 1177875"/>
                  <a:gd name="connsiteY1" fmla="*/ 760 h 916306"/>
                  <a:gd name="connsiteX2" fmla="*/ 628590 w 1177875"/>
                  <a:gd name="connsiteY2" fmla="*/ 0 h 916306"/>
                  <a:gd name="connsiteX3" fmla="*/ 880850 w 1177875"/>
                  <a:gd name="connsiteY3" fmla="*/ 760 h 916306"/>
                  <a:gd name="connsiteX4" fmla="*/ 1177875 w 1177875"/>
                  <a:gd name="connsiteY4" fmla="*/ 915160 h 916306"/>
                  <a:gd name="connsiteX5" fmla="*/ 718576 w 1177875"/>
                  <a:gd name="connsiteY5" fmla="*/ 916306 h 916306"/>
                  <a:gd name="connsiteX6" fmla="*/ 0 w 1177875"/>
                  <a:gd name="connsiteY6" fmla="*/ 915160 h 916306"/>
                  <a:gd name="connsiteX0" fmla="*/ 0 w 1177875"/>
                  <a:gd name="connsiteY0" fmla="*/ 915161 h 916307"/>
                  <a:gd name="connsiteX1" fmla="*/ 297025 w 1177875"/>
                  <a:gd name="connsiteY1" fmla="*/ 761 h 916307"/>
                  <a:gd name="connsiteX2" fmla="*/ 664574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74387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219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401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7286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873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364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21820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8549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942"/>
                  <a:gd name="connsiteX1" fmla="*/ 297025 w 1177875"/>
                  <a:gd name="connsiteY1" fmla="*/ 761 h 916942"/>
                  <a:gd name="connsiteX2" fmla="*/ 718549 w 1177875"/>
                  <a:gd name="connsiteY2" fmla="*/ 0 h 916942"/>
                  <a:gd name="connsiteX3" fmla="*/ 880850 w 1177875"/>
                  <a:gd name="connsiteY3" fmla="*/ 761 h 916942"/>
                  <a:gd name="connsiteX4" fmla="*/ 1177875 w 1177875"/>
                  <a:gd name="connsiteY4" fmla="*/ 915161 h 916942"/>
                  <a:gd name="connsiteX5" fmla="*/ 718576 w 1177875"/>
                  <a:gd name="connsiteY5" fmla="*/ 916307 h 916942"/>
                  <a:gd name="connsiteX6" fmla="*/ 392527 w 1177875"/>
                  <a:gd name="connsiteY6" fmla="*/ 916942 h 916942"/>
                  <a:gd name="connsiteX7" fmla="*/ 0 w 1177875"/>
                  <a:gd name="connsiteY7" fmla="*/ 915161 h 9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875" h="916942">
                    <a:moveTo>
                      <a:pt x="0" y="915161"/>
                    </a:moveTo>
                    <a:lnTo>
                      <a:pt x="297025" y="761"/>
                    </a:lnTo>
                    <a:lnTo>
                      <a:pt x="718549" y="0"/>
                    </a:lnTo>
                    <a:lnTo>
                      <a:pt x="880850" y="761"/>
                    </a:lnTo>
                    <a:lnTo>
                      <a:pt x="1177875" y="915161"/>
                    </a:lnTo>
                    <a:lnTo>
                      <a:pt x="718576" y="916307"/>
                    </a:lnTo>
                    <a:lnTo>
                      <a:pt x="392527" y="916942"/>
                    </a:lnTo>
                    <a:lnTo>
                      <a:pt x="0" y="915161"/>
                    </a:lnTo>
                    <a:close/>
                  </a:path>
                </a:pathLst>
              </a:custGeom>
              <a:blipFill>
                <a:blip r:embed="rId6"/>
                <a:stretch>
                  <a:fillRect/>
                </a:stretch>
              </a:blipFill>
              <a:ln w="1270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17" name="Rectangle 16"/>
              <p:cNvSpPr>
                <a:spLocks noChangeAspect="1"/>
              </p:cNvSpPr>
              <p:nvPr/>
            </p:nvSpPr>
            <p:spPr bwMode="auto">
              <a:xfrm flipH="1">
                <a:off x="6846101" y="1707643"/>
                <a:ext cx="769765" cy="212784"/>
              </a:xfrm>
              <a:prstGeom prst="rect">
                <a:avLst/>
              </a:prstGeom>
              <a:solidFill>
                <a:schemeClr val="accent6">
                  <a:lumMod val="9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nb-NO" sz="1100" b="0" i="1" smtClean="0">
                              <a:latin typeface="Cambria Math" panose="02040503050406030204" pitchFamily="18" charset="0"/>
                            </a:rPr>
                          </m:ctrlPr>
                        </m:sSubPr>
                        <m:e>
                          <m:r>
                            <a:rPr lang="nb-NO" sz="1100" b="0" i="1" smtClean="0">
                              <a:latin typeface="Cambria Math" panose="02040503050406030204" pitchFamily="18" charset="0"/>
                            </a:rPr>
                            <m:t>𝑀</m:t>
                          </m:r>
                        </m:e>
                        <m:sub>
                          <m:r>
                            <a:rPr lang="nb-NO" sz="1100" b="0" i="1" smtClean="0">
                              <a:latin typeface="Cambria Math" panose="02040503050406030204" pitchFamily="18" charset="0"/>
                            </a:rPr>
                            <m:t>𝑡</m:t>
                          </m:r>
                        </m:sub>
                      </m:sSub>
                      <m:r>
                        <m:rPr>
                          <m:lit/>
                        </m:rPr>
                        <a:rPr lang="nb-NO" sz="1100" b="0" i="1" smtClean="0">
                          <a:latin typeface="Cambria Math" panose="02040503050406030204" pitchFamily="18" charset="0"/>
                        </a:rPr>
                        <m:t>||</m:t>
                      </m:r>
                      <m:r>
                        <m:rPr>
                          <m:sty m:val="p"/>
                        </m:rPr>
                        <a:rPr lang="nb-NO" sz="1100" b="0" i="0" smtClean="0">
                          <a:latin typeface="Cambria Math" panose="02040503050406030204" pitchFamily="18" charset="0"/>
                        </a:rPr>
                        <m:t>pad</m:t>
                      </m:r>
                    </m:oMath>
                  </m:oMathPara>
                </a14:m>
                <a:endParaRPr lang="en-US" sz="1100" dirty="0"/>
              </a:p>
            </p:txBody>
          </p:sp>
        </mc:Choice>
        <mc:Fallback xmlns="">
          <p:sp>
            <p:nvSpPr>
              <p:cNvPr id="17" name="Rectangle 16"/>
              <p:cNvSpPr>
                <a:spLocks noRot="1" noChangeAspect="1" noMove="1" noResize="1" noEditPoints="1" noAdjustHandles="1" noChangeArrowheads="1" noChangeShapeType="1" noTextEdit="1"/>
              </p:cNvSpPr>
              <p:nvPr/>
            </p:nvSpPr>
            <p:spPr bwMode="auto">
              <a:xfrm flipH="1">
                <a:off x="6846101" y="1707643"/>
                <a:ext cx="769765" cy="212784"/>
              </a:xfrm>
              <a:prstGeom prst="rect">
                <a:avLst/>
              </a:prstGeom>
              <a:blipFill>
                <a:blip r:embed="rId7"/>
                <a:stretch>
                  <a:fillRect b="-16216"/>
                </a:stretch>
              </a:blipFill>
              <a:ln w="1270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p:cxnSp>
        <p:nvCxnSpPr>
          <p:cNvPr id="18" name="Elbow Connector 17"/>
          <p:cNvCxnSpPr>
            <a:cxnSpLocks noChangeAspect="1"/>
            <a:stCxn id="17" idx="2"/>
            <a:endCxn id="16" idx="6"/>
          </p:cNvCxnSpPr>
          <p:nvPr/>
        </p:nvCxnSpPr>
        <p:spPr bwMode="auto">
          <a:xfrm rot="16200000" flipH="1">
            <a:off x="7210677" y="1940732"/>
            <a:ext cx="471107" cy="430495"/>
          </a:xfrm>
          <a:prstGeom prst="bentConnector3">
            <a:avLst>
              <a:gd name="adj1" fmla="val 99657"/>
            </a:avLst>
          </a:pr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a:cxnSpLocks noChangeAspect="1"/>
            <a:endCxn id="16" idx="5"/>
          </p:cNvCxnSpPr>
          <p:nvPr/>
        </p:nvCxnSpPr>
        <p:spPr bwMode="auto">
          <a:xfrm>
            <a:off x="7022423" y="2588548"/>
            <a:ext cx="639384" cy="0"/>
          </a:xfrm>
          <a:prstGeom prst="straightConnector1">
            <a:avLst/>
          </a:prstGeom>
          <a:solidFill>
            <a:schemeClr val="accent1"/>
          </a:solidFill>
          <a:ln w="1270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1" name="TextBox 30"/>
              <p:cNvSpPr txBox="1"/>
              <p:nvPr/>
            </p:nvSpPr>
            <p:spPr>
              <a:xfrm>
                <a:off x="6347895" y="2391533"/>
                <a:ext cx="34785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b-NO" sz="2400" b="0" i="1" smtClean="0">
                          <a:latin typeface="Cambria Math" panose="02040503050406030204" pitchFamily="18" charset="0"/>
                        </a:rPr>
                        <m:t>⋯</m:t>
                      </m:r>
                    </m:oMath>
                  </m:oMathPara>
                </a14:m>
                <a:endParaRPr lang="en-US" sz="2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6347895" y="2391533"/>
                <a:ext cx="347851" cy="369332"/>
              </a:xfrm>
              <a:prstGeom prst="rect">
                <a:avLst/>
              </a:prstGeom>
              <a:blipFill>
                <a:blip r:embed="rId8"/>
                <a:stretch>
                  <a:fillRect l="-3509" r="-3509"/>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40" name="Trapezoid 5"/>
              <p:cNvSpPr>
                <a:spLocks noChangeAspect="1"/>
              </p:cNvSpPr>
              <p:nvPr/>
            </p:nvSpPr>
            <p:spPr bwMode="auto">
              <a:xfrm rot="5400000">
                <a:off x="9130273" y="3762805"/>
                <a:ext cx="711729" cy="475692"/>
              </a:xfrm>
              <a:custGeom>
                <a:avLst/>
                <a:gdLst>
                  <a:gd name="connsiteX0" fmla="*/ 0 w 1177875"/>
                  <a:gd name="connsiteY0" fmla="*/ 914400 h 914400"/>
                  <a:gd name="connsiteX1" fmla="*/ 297025 w 1177875"/>
                  <a:gd name="connsiteY1" fmla="*/ 0 h 914400"/>
                  <a:gd name="connsiteX2" fmla="*/ 880850 w 1177875"/>
                  <a:gd name="connsiteY2" fmla="*/ 0 h 914400"/>
                  <a:gd name="connsiteX3" fmla="*/ 1177875 w 1177875"/>
                  <a:gd name="connsiteY3" fmla="*/ 914400 h 914400"/>
                  <a:gd name="connsiteX4" fmla="*/ 0 w 1177875"/>
                  <a:gd name="connsiteY4" fmla="*/ 914400 h 914400"/>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636658 w 1177875"/>
                  <a:gd name="connsiteY4" fmla="*/ 915546 h 915546"/>
                  <a:gd name="connsiteX5" fmla="*/ 0 w 1177875"/>
                  <a:gd name="connsiteY5" fmla="*/ 914400 h 915546"/>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718576 w 1177875"/>
                  <a:gd name="connsiteY4" fmla="*/ 915546 h 915546"/>
                  <a:gd name="connsiteX5" fmla="*/ 0 w 1177875"/>
                  <a:gd name="connsiteY5" fmla="*/ 914400 h 915546"/>
                  <a:gd name="connsiteX0" fmla="*/ 0 w 1177875"/>
                  <a:gd name="connsiteY0" fmla="*/ 915160 h 916306"/>
                  <a:gd name="connsiteX1" fmla="*/ 297025 w 1177875"/>
                  <a:gd name="connsiteY1" fmla="*/ 760 h 916306"/>
                  <a:gd name="connsiteX2" fmla="*/ 628590 w 1177875"/>
                  <a:gd name="connsiteY2" fmla="*/ 0 h 916306"/>
                  <a:gd name="connsiteX3" fmla="*/ 880850 w 1177875"/>
                  <a:gd name="connsiteY3" fmla="*/ 760 h 916306"/>
                  <a:gd name="connsiteX4" fmla="*/ 1177875 w 1177875"/>
                  <a:gd name="connsiteY4" fmla="*/ 915160 h 916306"/>
                  <a:gd name="connsiteX5" fmla="*/ 718576 w 1177875"/>
                  <a:gd name="connsiteY5" fmla="*/ 916306 h 916306"/>
                  <a:gd name="connsiteX6" fmla="*/ 0 w 1177875"/>
                  <a:gd name="connsiteY6" fmla="*/ 915160 h 916306"/>
                  <a:gd name="connsiteX0" fmla="*/ 0 w 1177875"/>
                  <a:gd name="connsiteY0" fmla="*/ 915161 h 916307"/>
                  <a:gd name="connsiteX1" fmla="*/ 297025 w 1177875"/>
                  <a:gd name="connsiteY1" fmla="*/ 761 h 916307"/>
                  <a:gd name="connsiteX2" fmla="*/ 664574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74387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219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401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7286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873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364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21820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8549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942"/>
                  <a:gd name="connsiteX1" fmla="*/ 297025 w 1177875"/>
                  <a:gd name="connsiteY1" fmla="*/ 761 h 916942"/>
                  <a:gd name="connsiteX2" fmla="*/ 718549 w 1177875"/>
                  <a:gd name="connsiteY2" fmla="*/ 0 h 916942"/>
                  <a:gd name="connsiteX3" fmla="*/ 880850 w 1177875"/>
                  <a:gd name="connsiteY3" fmla="*/ 761 h 916942"/>
                  <a:gd name="connsiteX4" fmla="*/ 1177875 w 1177875"/>
                  <a:gd name="connsiteY4" fmla="*/ 915161 h 916942"/>
                  <a:gd name="connsiteX5" fmla="*/ 718576 w 1177875"/>
                  <a:gd name="connsiteY5" fmla="*/ 916307 h 916942"/>
                  <a:gd name="connsiteX6" fmla="*/ 392527 w 1177875"/>
                  <a:gd name="connsiteY6" fmla="*/ 916942 h 916942"/>
                  <a:gd name="connsiteX7" fmla="*/ 0 w 1177875"/>
                  <a:gd name="connsiteY7" fmla="*/ 915161 h 9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875" h="916942">
                    <a:moveTo>
                      <a:pt x="0" y="915161"/>
                    </a:moveTo>
                    <a:lnTo>
                      <a:pt x="297025" y="761"/>
                    </a:lnTo>
                    <a:lnTo>
                      <a:pt x="718549" y="0"/>
                    </a:lnTo>
                    <a:lnTo>
                      <a:pt x="880850" y="761"/>
                    </a:lnTo>
                    <a:lnTo>
                      <a:pt x="1177875" y="915161"/>
                    </a:lnTo>
                    <a:lnTo>
                      <a:pt x="718576" y="916307"/>
                    </a:lnTo>
                    <a:lnTo>
                      <a:pt x="392527" y="916942"/>
                    </a:lnTo>
                    <a:lnTo>
                      <a:pt x="0" y="915161"/>
                    </a:lnTo>
                    <a:close/>
                  </a:path>
                </a:pathLst>
              </a:custGeom>
              <a:solidFill>
                <a:srgbClr val="FCEDC8"/>
              </a:solidFill>
              <a:ln w="12700" cap="flat" cmpd="sng" algn="ctr">
                <a:solidFill>
                  <a:schemeClr val="tx1"/>
                </a:solidFill>
                <a:prstDash val="solid"/>
                <a:round/>
                <a:headEnd type="none" w="med" len="med"/>
                <a:tailEnd type="none" w="med" len="med"/>
              </a:ln>
              <a:effectLst/>
              <a:extLst/>
            </p:spPr>
            <p:txBody>
              <a:bodyPr vert="vert270"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000" b="1" i="1" smtClean="0">
                          <a:latin typeface="Cambria Math" panose="02040503050406030204" pitchFamily="18" charset="0"/>
                        </a:rPr>
                        <m:t> </m:t>
                      </m:r>
                      <m:r>
                        <a:rPr lang="nb-NO" sz="2000" b="0" i="1" smtClean="0">
                          <a:latin typeface="Cambria Math" panose="02040503050406030204" pitchFamily="18" charset="0"/>
                        </a:rPr>
                        <m:t>h</m:t>
                      </m:r>
                    </m:oMath>
                  </m:oMathPara>
                </a14:m>
                <a:endParaRPr lang="en-US" sz="2000" dirty="0"/>
              </a:p>
            </p:txBody>
          </p:sp>
        </mc:Choice>
        <mc:Fallback xmlns="">
          <p:sp>
            <p:nvSpPr>
              <p:cNvPr id="40" name="Trapezoid 5"/>
              <p:cNvSpPr>
                <a:spLocks noRot="1" noChangeAspect="1" noMove="1" noResize="1" noEditPoints="1" noAdjustHandles="1" noChangeArrowheads="1" noChangeShapeType="1" noTextEdit="1"/>
              </p:cNvSpPr>
              <p:nvPr/>
            </p:nvSpPr>
            <p:spPr bwMode="auto">
              <a:xfrm rot="5400000">
                <a:off x="9130273" y="3762805"/>
                <a:ext cx="711729" cy="475692"/>
              </a:xfrm>
              <a:custGeom>
                <a:avLst/>
                <a:gdLst>
                  <a:gd name="connsiteX0" fmla="*/ 0 w 1177875"/>
                  <a:gd name="connsiteY0" fmla="*/ 914400 h 914400"/>
                  <a:gd name="connsiteX1" fmla="*/ 297025 w 1177875"/>
                  <a:gd name="connsiteY1" fmla="*/ 0 h 914400"/>
                  <a:gd name="connsiteX2" fmla="*/ 880850 w 1177875"/>
                  <a:gd name="connsiteY2" fmla="*/ 0 h 914400"/>
                  <a:gd name="connsiteX3" fmla="*/ 1177875 w 1177875"/>
                  <a:gd name="connsiteY3" fmla="*/ 914400 h 914400"/>
                  <a:gd name="connsiteX4" fmla="*/ 0 w 1177875"/>
                  <a:gd name="connsiteY4" fmla="*/ 914400 h 914400"/>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636658 w 1177875"/>
                  <a:gd name="connsiteY4" fmla="*/ 915546 h 915546"/>
                  <a:gd name="connsiteX5" fmla="*/ 0 w 1177875"/>
                  <a:gd name="connsiteY5" fmla="*/ 914400 h 915546"/>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718576 w 1177875"/>
                  <a:gd name="connsiteY4" fmla="*/ 915546 h 915546"/>
                  <a:gd name="connsiteX5" fmla="*/ 0 w 1177875"/>
                  <a:gd name="connsiteY5" fmla="*/ 914400 h 915546"/>
                  <a:gd name="connsiteX0" fmla="*/ 0 w 1177875"/>
                  <a:gd name="connsiteY0" fmla="*/ 915160 h 916306"/>
                  <a:gd name="connsiteX1" fmla="*/ 297025 w 1177875"/>
                  <a:gd name="connsiteY1" fmla="*/ 760 h 916306"/>
                  <a:gd name="connsiteX2" fmla="*/ 628590 w 1177875"/>
                  <a:gd name="connsiteY2" fmla="*/ 0 h 916306"/>
                  <a:gd name="connsiteX3" fmla="*/ 880850 w 1177875"/>
                  <a:gd name="connsiteY3" fmla="*/ 760 h 916306"/>
                  <a:gd name="connsiteX4" fmla="*/ 1177875 w 1177875"/>
                  <a:gd name="connsiteY4" fmla="*/ 915160 h 916306"/>
                  <a:gd name="connsiteX5" fmla="*/ 718576 w 1177875"/>
                  <a:gd name="connsiteY5" fmla="*/ 916306 h 916306"/>
                  <a:gd name="connsiteX6" fmla="*/ 0 w 1177875"/>
                  <a:gd name="connsiteY6" fmla="*/ 915160 h 916306"/>
                  <a:gd name="connsiteX0" fmla="*/ 0 w 1177875"/>
                  <a:gd name="connsiteY0" fmla="*/ 915161 h 916307"/>
                  <a:gd name="connsiteX1" fmla="*/ 297025 w 1177875"/>
                  <a:gd name="connsiteY1" fmla="*/ 761 h 916307"/>
                  <a:gd name="connsiteX2" fmla="*/ 664574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74387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219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401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7286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873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364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21820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8549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942"/>
                  <a:gd name="connsiteX1" fmla="*/ 297025 w 1177875"/>
                  <a:gd name="connsiteY1" fmla="*/ 761 h 916942"/>
                  <a:gd name="connsiteX2" fmla="*/ 718549 w 1177875"/>
                  <a:gd name="connsiteY2" fmla="*/ 0 h 916942"/>
                  <a:gd name="connsiteX3" fmla="*/ 880850 w 1177875"/>
                  <a:gd name="connsiteY3" fmla="*/ 761 h 916942"/>
                  <a:gd name="connsiteX4" fmla="*/ 1177875 w 1177875"/>
                  <a:gd name="connsiteY4" fmla="*/ 915161 h 916942"/>
                  <a:gd name="connsiteX5" fmla="*/ 718576 w 1177875"/>
                  <a:gd name="connsiteY5" fmla="*/ 916307 h 916942"/>
                  <a:gd name="connsiteX6" fmla="*/ 392527 w 1177875"/>
                  <a:gd name="connsiteY6" fmla="*/ 916942 h 916942"/>
                  <a:gd name="connsiteX7" fmla="*/ 0 w 1177875"/>
                  <a:gd name="connsiteY7" fmla="*/ 915161 h 9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875" h="916942">
                    <a:moveTo>
                      <a:pt x="0" y="915161"/>
                    </a:moveTo>
                    <a:lnTo>
                      <a:pt x="297025" y="761"/>
                    </a:lnTo>
                    <a:lnTo>
                      <a:pt x="718549" y="0"/>
                    </a:lnTo>
                    <a:lnTo>
                      <a:pt x="880850" y="761"/>
                    </a:lnTo>
                    <a:lnTo>
                      <a:pt x="1177875" y="915161"/>
                    </a:lnTo>
                    <a:lnTo>
                      <a:pt x="718576" y="916307"/>
                    </a:lnTo>
                    <a:lnTo>
                      <a:pt x="392527" y="916942"/>
                    </a:lnTo>
                    <a:lnTo>
                      <a:pt x="0" y="915161"/>
                    </a:lnTo>
                    <a:close/>
                  </a:path>
                </a:pathLst>
              </a:custGeom>
              <a:blipFill>
                <a:blip r:embed="rId9"/>
                <a:stretch>
                  <a:fillRect/>
                </a:stretch>
              </a:blipFill>
              <a:ln w="1270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p:cxnSp>
        <p:nvCxnSpPr>
          <p:cNvPr id="41" name="Elbow Connector 40"/>
          <p:cNvCxnSpPr>
            <a:cxnSpLocks noChangeAspect="1"/>
            <a:stCxn id="16" idx="2"/>
            <a:endCxn id="49" idx="0"/>
          </p:cNvCxnSpPr>
          <p:nvPr/>
        </p:nvCxnSpPr>
        <p:spPr bwMode="auto">
          <a:xfrm rot="16200000" flipH="1">
            <a:off x="8193869" y="2531833"/>
            <a:ext cx="612840" cy="726238"/>
          </a:xfrm>
          <a:prstGeom prst="bentConnector3">
            <a:avLst>
              <a:gd name="adj1" fmla="val 265"/>
            </a:avLst>
          </a:pr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9" name="Rectangle 48"/>
              <p:cNvSpPr>
                <a:spLocks noChangeAspect="1"/>
              </p:cNvSpPr>
              <p:nvPr/>
            </p:nvSpPr>
            <p:spPr bwMode="auto">
              <a:xfrm flipH="1">
                <a:off x="8478526" y="3201372"/>
                <a:ext cx="769765" cy="212784"/>
              </a:xfrm>
              <a:prstGeom prst="rect">
                <a:avLst/>
              </a:prstGeom>
              <a:solidFill>
                <a:schemeClr val="accent6">
                  <a:lumMod val="9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lang="nb-NO" sz="1100" b="0" i="1" smtClean="0">
                              <a:latin typeface="Cambria Math" panose="02040503050406030204" pitchFamily="18" charset="0"/>
                            </a:rPr>
                          </m:ctrlPr>
                        </m:sSupPr>
                        <m:e>
                          <m:r>
                            <a:rPr lang="nb-NO" sz="1100" b="0" i="1" smtClean="0">
                              <a:latin typeface="Cambria Math" panose="02040503050406030204" pitchFamily="18" charset="0"/>
                            </a:rPr>
                            <m:t>𝑇</m:t>
                          </m:r>
                        </m:e>
                        <m:sup>
                          <m:r>
                            <a:rPr lang="nb-NO" sz="1100" b="0" i="1" smtClean="0">
                              <a:latin typeface="Cambria Math" panose="02040503050406030204" pitchFamily="18" charset="0"/>
                            </a:rPr>
                            <m:t>′</m:t>
                          </m:r>
                        </m:sup>
                      </m:sSup>
                      <m:r>
                        <m:rPr>
                          <m:lit/>
                        </m:rPr>
                        <a:rPr lang="nb-NO" sz="1100" b="0" i="1" smtClean="0">
                          <a:latin typeface="Cambria Math" panose="02040503050406030204" pitchFamily="18" charset="0"/>
                        </a:rPr>
                        <m:t>||</m:t>
                      </m:r>
                      <m:r>
                        <m:rPr>
                          <m:sty m:val="p"/>
                        </m:rPr>
                        <a:rPr lang="nb-NO" sz="1100" b="0" i="0" smtClean="0">
                          <a:latin typeface="Cambria Math" panose="02040503050406030204" pitchFamily="18" charset="0"/>
                        </a:rPr>
                        <m:t>pad</m:t>
                      </m:r>
                    </m:oMath>
                  </m:oMathPara>
                </a14:m>
                <a:endParaRPr lang="en-US" sz="1100" dirty="0"/>
              </a:p>
            </p:txBody>
          </p:sp>
        </mc:Choice>
        <mc:Fallback xmlns="">
          <p:sp>
            <p:nvSpPr>
              <p:cNvPr id="49" name="Rectangle 48"/>
              <p:cNvSpPr>
                <a:spLocks noRot="1" noChangeAspect="1" noMove="1" noResize="1" noEditPoints="1" noAdjustHandles="1" noChangeArrowheads="1" noChangeShapeType="1" noTextEdit="1"/>
              </p:cNvSpPr>
              <p:nvPr/>
            </p:nvSpPr>
            <p:spPr bwMode="auto">
              <a:xfrm flipH="1">
                <a:off x="8478526" y="3201372"/>
                <a:ext cx="769765" cy="212784"/>
              </a:xfrm>
              <a:prstGeom prst="rect">
                <a:avLst/>
              </a:prstGeom>
              <a:blipFill>
                <a:blip r:embed="rId10"/>
                <a:stretch>
                  <a:fillRect b="-16216"/>
                </a:stretch>
              </a:blipFill>
              <a:ln w="1270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p:cxnSp>
        <p:nvCxnSpPr>
          <p:cNvPr id="53" name="Elbow Connector 52"/>
          <p:cNvCxnSpPr>
            <a:cxnSpLocks noChangeAspect="1"/>
            <a:stCxn id="49" idx="2"/>
            <a:endCxn id="40" idx="6"/>
          </p:cNvCxnSpPr>
          <p:nvPr/>
        </p:nvCxnSpPr>
        <p:spPr bwMode="auto">
          <a:xfrm rot="16200000" flipH="1">
            <a:off x="8821943" y="3455621"/>
            <a:ext cx="467815" cy="384884"/>
          </a:xfrm>
          <a:prstGeom prst="bentConnector3">
            <a:avLst>
              <a:gd name="adj1" fmla="val 100027"/>
            </a:avLst>
          </a:pr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Arrow Connector 67"/>
          <p:cNvCxnSpPr>
            <a:cxnSpLocks noChangeAspect="1"/>
            <a:stCxn id="38" idx="2"/>
            <a:endCxn id="40" idx="5"/>
          </p:cNvCxnSpPr>
          <p:nvPr/>
        </p:nvCxnSpPr>
        <p:spPr bwMode="auto">
          <a:xfrm>
            <a:off x="8551817" y="4078968"/>
            <a:ext cx="696804" cy="17"/>
          </a:xfrm>
          <a:prstGeom prst="straightConnector1">
            <a:avLst/>
          </a:prstGeom>
          <a:solidFill>
            <a:schemeClr val="accent1"/>
          </a:solidFill>
          <a:ln w="1270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Arrow Connector 75"/>
          <p:cNvCxnSpPr>
            <a:cxnSpLocks noChangeAspect="1"/>
            <a:stCxn id="40" idx="2"/>
          </p:cNvCxnSpPr>
          <p:nvPr/>
        </p:nvCxnSpPr>
        <p:spPr bwMode="auto">
          <a:xfrm>
            <a:off x="9723984" y="4078969"/>
            <a:ext cx="511025" cy="0"/>
          </a:xfrm>
          <a:prstGeom prst="straightConnector1">
            <a:avLst/>
          </a:prstGeom>
          <a:solidFill>
            <a:schemeClr val="accent1"/>
          </a:solidFill>
          <a:ln w="1270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9" name="Trapezoid 5"/>
              <p:cNvSpPr>
                <a:spLocks noChangeAspect="1"/>
              </p:cNvSpPr>
              <p:nvPr/>
            </p:nvSpPr>
            <p:spPr bwMode="auto">
              <a:xfrm rot="5400000">
                <a:off x="2566927" y="2272094"/>
                <a:ext cx="711728" cy="475691"/>
              </a:xfrm>
              <a:custGeom>
                <a:avLst/>
                <a:gdLst>
                  <a:gd name="connsiteX0" fmla="*/ 0 w 1177875"/>
                  <a:gd name="connsiteY0" fmla="*/ 914400 h 914400"/>
                  <a:gd name="connsiteX1" fmla="*/ 297025 w 1177875"/>
                  <a:gd name="connsiteY1" fmla="*/ 0 h 914400"/>
                  <a:gd name="connsiteX2" fmla="*/ 880850 w 1177875"/>
                  <a:gd name="connsiteY2" fmla="*/ 0 h 914400"/>
                  <a:gd name="connsiteX3" fmla="*/ 1177875 w 1177875"/>
                  <a:gd name="connsiteY3" fmla="*/ 914400 h 914400"/>
                  <a:gd name="connsiteX4" fmla="*/ 0 w 1177875"/>
                  <a:gd name="connsiteY4" fmla="*/ 914400 h 914400"/>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636658 w 1177875"/>
                  <a:gd name="connsiteY4" fmla="*/ 915546 h 915546"/>
                  <a:gd name="connsiteX5" fmla="*/ 0 w 1177875"/>
                  <a:gd name="connsiteY5" fmla="*/ 914400 h 915546"/>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718576 w 1177875"/>
                  <a:gd name="connsiteY4" fmla="*/ 915546 h 915546"/>
                  <a:gd name="connsiteX5" fmla="*/ 0 w 1177875"/>
                  <a:gd name="connsiteY5" fmla="*/ 914400 h 915546"/>
                  <a:gd name="connsiteX0" fmla="*/ 0 w 1177875"/>
                  <a:gd name="connsiteY0" fmla="*/ 915160 h 916306"/>
                  <a:gd name="connsiteX1" fmla="*/ 297025 w 1177875"/>
                  <a:gd name="connsiteY1" fmla="*/ 760 h 916306"/>
                  <a:gd name="connsiteX2" fmla="*/ 628590 w 1177875"/>
                  <a:gd name="connsiteY2" fmla="*/ 0 h 916306"/>
                  <a:gd name="connsiteX3" fmla="*/ 880850 w 1177875"/>
                  <a:gd name="connsiteY3" fmla="*/ 760 h 916306"/>
                  <a:gd name="connsiteX4" fmla="*/ 1177875 w 1177875"/>
                  <a:gd name="connsiteY4" fmla="*/ 915160 h 916306"/>
                  <a:gd name="connsiteX5" fmla="*/ 718576 w 1177875"/>
                  <a:gd name="connsiteY5" fmla="*/ 916306 h 916306"/>
                  <a:gd name="connsiteX6" fmla="*/ 0 w 1177875"/>
                  <a:gd name="connsiteY6" fmla="*/ 915160 h 916306"/>
                  <a:gd name="connsiteX0" fmla="*/ 0 w 1177875"/>
                  <a:gd name="connsiteY0" fmla="*/ 915161 h 916307"/>
                  <a:gd name="connsiteX1" fmla="*/ 297025 w 1177875"/>
                  <a:gd name="connsiteY1" fmla="*/ 761 h 916307"/>
                  <a:gd name="connsiteX2" fmla="*/ 664574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74387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219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401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7286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873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364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21820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8549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942"/>
                  <a:gd name="connsiteX1" fmla="*/ 297025 w 1177875"/>
                  <a:gd name="connsiteY1" fmla="*/ 761 h 916942"/>
                  <a:gd name="connsiteX2" fmla="*/ 718549 w 1177875"/>
                  <a:gd name="connsiteY2" fmla="*/ 0 h 916942"/>
                  <a:gd name="connsiteX3" fmla="*/ 880850 w 1177875"/>
                  <a:gd name="connsiteY3" fmla="*/ 761 h 916942"/>
                  <a:gd name="connsiteX4" fmla="*/ 1177875 w 1177875"/>
                  <a:gd name="connsiteY4" fmla="*/ 915161 h 916942"/>
                  <a:gd name="connsiteX5" fmla="*/ 718576 w 1177875"/>
                  <a:gd name="connsiteY5" fmla="*/ 916307 h 916942"/>
                  <a:gd name="connsiteX6" fmla="*/ 392527 w 1177875"/>
                  <a:gd name="connsiteY6" fmla="*/ 916942 h 916942"/>
                  <a:gd name="connsiteX7" fmla="*/ 0 w 1177875"/>
                  <a:gd name="connsiteY7" fmla="*/ 915161 h 9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875" h="916942">
                    <a:moveTo>
                      <a:pt x="0" y="915161"/>
                    </a:moveTo>
                    <a:lnTo>
                      <a:pt x="297025" y="761"/>
                    </a:lnTo>
                    <a:lnTo>
                      <a:pt x="718549" y="0"/>
                    </a:lnTo>
                    <a:lnTo>
                      <a:pt x="880850" y="761"/>
                    </a:lnTo>
                    <a:lnTo>
                      <a:pt x="1177875" y="915161"/>
                    </a:lnTo>
                    <a:lnTo>
                      <a:pt x="718576" y="916307"/>
                    </a:lnTo>
                    <a:lnTo>
                      <a:pt x="392527" y="916942"/>
                    </a:lnTo>
                    <a:lnTo>
                      <a:pt x="0" y="915161"/>
                    </a:lnTo>
                    <a:close/>
                  </a:path>
                </a:pathLst>
              </a:custGeom>
              <a:solidFill>
                <a:srgbClr val="FCEDC8"/>
              </a:solidFill>
              <a:ln w="12700" cap="flat" cmpd="sng" algn="ctr">
                <a:solidFill>
                  <a:schemeClr val="tx1"/>
                </a:solidFill>
                <a:prstDash val="solid"/>
                <a:round/>
                <a:headEnd type="none" w="med" len="med"/>
                <a:tailEnd type="none" w="med" len="med"/>
              </a:ln>
              <a:effectLst/>
              <a:extLst/>
            </p:spPr>
            <p:txBody>
              <a:bodyPr vert="vert270"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000" b="1" i="1" smtClean="0">
                          <a:latin typeface="Cambria Math" panose="02040503050406030204" pitchFamily="18" charset="0"/>
                        </a:rPr>
                        <m:t> </m:t>
                      </m:r>
                      <m:r>
                        <a:rPr lang="nb-NO" sz="2000" b="0" i="1" smtClean="0">
                          <a:latin typeface="Cambria Math" panose="02040503050406030204" pitchFamily="18" charset="0"/>
                        </a:rPr>
                        <m:t>h</m:t>
                      </m:r>
                    </m:oMath>
                  </m:oMathPara>
                </a14:m>
                <a:endParaRPr lang="en-US" sz="2000" dirty="0"/>
              </a:p>
            </p:txBody>
          </p:sp>
        </mc:Choice>
        <mc:Fallback xmlns="">
          <p:sp>
            <p:nvSpPr>
              <p:cNvPr id="29" name="Trapezoid 5"/>
              <p:cNvSpPr>
                <a:spLocks noRot="1" noChangeAspect="1" noMove="1" noResize="1" noEditPoints="1" noAdjustHandles="1" noChangeArrowheads="1" noChangeShapeType="1" noTextEdit="1"/>
              </p:cNvSpPr>
              <p:nvPr/>
            </p:nvSpPr>
            <p:spPr bwMode="auto">
              <a:xfrm rot="5400000">
                <a:off x="2566927" y="2272094"/>
                <a:ext cx="711728" cy="475691"/>
              </a:xfrm>
              <a:custGeom>
                <a:avLst/>
                <a:gdLst>
                  <a:gd name="connsiteX0" fmla="*/ 0 w 1177875"/>
                  <a:gd name="connsiteY0" fmla="*/ 914400 h 914400"/>
                  <a:gd name="connsiteX1" fmla="*/ 297025 w 1177875"/>
                  <a:gd name="connsiteY1" fmla="*/ 0 h 914400"/>
                  <a:gd name="connsiteX2" fmla="*/ 880850 w 1177875"/>
                  <a:gd name="connsiteY2" fmla="*/ 0 h 914400"/>
                  <a:gd name="connsiteX3" fmla="*/ 1177875 w 1177875"/>
                  <a:gd name="connsiteY3" fmla="*/ 914400 h 914400"/>
                  <a:gd name="connsiteX4" fmla="*/ 0 w 1177875"/>
                  <a:gd name="connsiteY4" fmla="*/ 914400 h 914400"/>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636658 w 1177875"/>
                  <a:gd name="connsiteY4" fmla="*/ 915546 h 915546"/>
                  <a:gd name="connsiteX5" fmla="*/ 0 w 1177875"/>
                  <a:gd name="connsiteY5" fmla="*/ 914400 h 915546"/>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718576 w 1177875"/>
                  <a:gd name="connsiteY4" fmla="*/ 915546 h 915546"/>
                  <a:gd name="connsiteX5" fmla="*/ 0 w 1177875"/>
                  <a:gd name="connsiteY5" fmla="*/ 914400 h 915546"/>
                  <a:gd name="connsiteX0" fmla="*/ 0 w 1177875"/>
                  <a:gd name="connsiteY0" fmla="*/ 915160 h 916306"/>
                  <a:gd name="connsiteX1" fmla="*/ 297025 w 1177875"/>
                  <a:gd name="connsiteY1" fmla="*/ 760 h 916306"/>
                  <a:gd name="connsiteX2" fmla="*/ 628590 w 1177875"/>
                  <a:gd name="connsiteY2" fmla="*/ 0 h 916306"/>
                  <a:gd name="connsiteX3" fmla="*/ 880850 w 1177875"/>
                  <a:gd name="connsiteY3" fmla="*/ 760 h 916306"/>
                  <a:gd name="connsiteX4" fmla="*/ 1177875 w 1177875"/>
                  <a:gd name="connsiteY4" fmla="*/ 915160 h 916306"/>
                  <a:gd name="connsiteX5" fmla="*/ 718576 w 1177875"/>
                  <a:gd name="connsiteY5" fmla="*/ 916306 h 916306"/>
                  <a:gd name="connsiteX6" fmla="*/ 0 w 1177875"/>
                  <a:gd name="connsiteY6" fmla="*/ 915160 h 916306"/>
                  <a:gd name="connsiteX0" fmla="*/ 0 w 1177875"/>
                  <a:gd name="connsiteY0" fmla="*/ 915161 h 916307"/>
                  <a:gd name="connsiteX1" fmla="*/ 297025 w 1177875"/>
                  <a:gd name="connsiteY1" fmla="*/ 761 h 916307"/>
                  <a:gd name="connsiteX2" fmla="*/ 664574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74387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219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401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7286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873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364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21820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8549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942"/>
                  <a:gd name="connsiteX1" fmla="*/ 297025 w 1177875"/>
                  <a:gd name="connsiteY1" fmla="*/ 761 h 916942"/>
                  <a:gd name="connsiteX2" fmla="*/ 718549 w 1177875"/>
                  <a:gd name="connsiteY2" fmla="*/ 0 h 916942"/>
                  <a:gd name="connsiteX3" fmla="*/ 880850 w 1177875"/>
                  <a:gd name="connsiteY3" fmla="*/ 761 h 916942"/>
                  <a:gd name="connsiteX4" fmla="*/ 1177875 w 1177875"/>
                  <a:gd name="connsiteY4" fmla="*/ 915161 h 916942"/>
                  <a:gd name="connsiteX5" fmla="*/ 718576 w 1177875"/>
                  <a:gd name="connsiteY5" fmla="*/ 916307 h 916942"/>
                  <a:gd name="connsiteX6" fmla="*/ 392527 w 1177875"/>
                  <a:gd name="connsiteY6" fmla="*/ 916942 h 916942"/>
                  <a:gd name="connsiteX7" fmla="*/ 0 w 1177875"/>
                  <a:gd name="connsiteY7" fmla="*/ 915161 h 9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875" h="916942">
                    <a:moveTo>
                      <a:pt x="0" y="915161"/>
                    </a:moveTo>
                    <a:lnTo>
                      <a:pt x="297025" y="761"/>
                    </a:lnTo>
                    <a:lnTo>
                      <a:pt x="718549" y="0"/>
                    </a:lnTo>
                    <a:lnTo>
                      <a:pt x="880850" y="761"/>
                    </a:lnTo>
                    <a:lnTo>
                      <a:pt x="1177875" y="915161"/>
                    </a:lnTo>
                    <a:lnTo>
                      <a:pt x="718576" y="916307"/>
                    </a:lnTo>
                    <a:lnTo>
                      <a:pt x="392527" y="916942"/>
                    </a:lnTo>
                    <a:lnTo>
                      <a:pt x="0" y="915161"/>
                    </a:lnTo>
                    <a:close/>
                  </a:path>
                </a:pathLst>
              </a:custGeom>
              <a:blipFill>
                <a:blip r:embed="rId11"/>
                <a:stretch>
                  <a:fillRect/>
                </a:stretch>
              </a:blipFill>
              <a:ln w="1270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p:cxnSp>
        <p:nvCxnSpPr>
          <p:cNvPr id="37" name="Straight Arrow Connector 36"/>
          <p:cNvCxnSpPr>
            <a:cxnSpLocks noChangeAspect="1"/>
            <a:stCxn id="33" idx="1"/>
            <a:endCxn id="29" idx="5"/>
          </p:cNvCxnSpPr>
          <p:nvPr/>
        </p:nvCxnSpPr>
        <p:spPr bwMode="auto">
          <a:xfrm>
            <a:off x="2165621" y="2588257"/>
            <a:ext cx="519654" cy="17"/>
          </a:xfrm>
          <a:prstGeom prst="straightConnector1">
            <a:avLst/>
          </a:prstGeom>
          <a:solidFill>
            <a:schemeClr val="accent1"/>
          </a:solidFill>
          <a:ln w="1270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5" name="Rectangle 44"/>
              <p:cNvSpPr>
                <a:spLocks noChangeAspect="1"/>
              </p:cNvSpPr>
              <p:nvPr/>
            </p:nvSpPr>
            <p:spPr bwMode="auto">
              <a:xfrm flipH="1">
                <a:off x="1927803" y="1703831"/>
                <a:ext cx="769763" cy="212786"/>
              </a:xfrm>
              <a:prstGeom prst="rect">
                <a:avLst/>
              </a:prstGeom>
              <a:solidFill>
                <a:schemeClr val="accent5">
                  <a:lumMod val="20000"/>
                  <a:lumOff val="8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nb-NO" sz="1200" b="0" i="1" smtClean="0">
                              <a:latin typeface="Cambria Math" panose="02040503050406030204" pitchFamily="18" charset="0"/>
                            </a:rPr>
                          </m:ctrlPr>
                        </m:sSubPr>
                        <m:e>
                          <m:r>
                            <a:rPr lang="nb-NO" sz="1200" b="0" i="1" smtClean="0">
                              <a:latin typeface="Cambria Math" panose="02040503050406030204" pitchFamily="18" charset="0"/>
                            </a:rPr>
                            <m:t>𝐾</m:t>
                          </m:r>
                        </m:e>
                        <m:sub>
                          <m:r>
                            <a:rPr lang="nb-NO" sz="1200" b="0" i="1" smtClean="0">
                              <a:latin typeface="Cambria Math" panose="02040503050406030204" pitchFamily="18" charset="0"/>
                            </a:rPr>
                            <m:t>1</m:t>
                          </m:r>
                        </m:sub>
                      </m:sSub>
                    </m:oMath>
                  </m:oMathPara>
                </a14:m>
                <a:endParaRPr lang="en-US" sz="1200" dirty="0"/>
              </a:p>
            </p:txBody>
          </p:sp>
        </mc:Choice>
        <mc:Fallback xmlns="">
          <p:sp>
            <p:nvSpPr>
              <p:cNvPr id="45" name="Rectangle 44"/>
              <p:cNvSpPr>
                <a:spLocks noRot="1" noChangeAspect="1" noMove="1" noResize="1" noEditPoints="1" noAdjustHandles="1" noChangeArrowheads="1" noChangeShapeType="1" noTextEdit="1"/>
              </p:cNvSpPr>
              <p:nvPr/>
            </p:nvSpPr>
            <p:spPr bwMode="auto">
              <a:xfrm flipH="1">
                <a:off x="1927803" y="1703831"/>
                <a:ext cx="769763" cy="212786"/>
              </a:xfrm>
              <a:prstGeom prst="rect">
                <a:avLst/>
              </a:prstGeom>
              <a:blipFill>
                <a:blip r:embed="rId12"/>
                <a:stretch>
                  <a:fillRect b="-5405"/>
                </a:stretch>
              </a:blipFill>
              <a:ln w="1270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p:cxnSp>
        <p:nvCxnSpPr>
          <p:cNvPr id="46" name="Elbow Connector 45"/>
          <p:cNvCxnSpPr>
            <a:cxnSpLocks noChangeAspect="1"/>
          </p:cNvCxnSpPr>
          <p:nvPr/>
        </p:nvCxnSpPr>
        <p:spPr bwMode="auto">
          <a:xfrm rot="16200000" flipH="1">
            <a:off x="2252237" y="1961635"/>
            <a:ext cx="474914" cy="384883"/>
          </a:xfrm>
          <a:prstGeom prst="bentConnector3">
            <a:avLst>
              <a:gd name="adj1" fmla="val 99961"/>
            </a:avLst>
          </a:pr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3" name="Rectangle 32"/>
              <p:cNvSpPr>
                <a:spLocks noChangeAspect="1"/>
              </p:cNvSpPr>
              <p:nvPr/>
            </p:nvSpPr>
            <p:spPr bwMode="auto">
              <a:xfrm flipH="1">
                <a:off x="1468475" y="2500406"/>
                <a:ext cx="697146" cy="175702"/>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1200" i="1" smtClean="0">
                          <a:latin typeface="Cambria Math" panose="02040503050406030204" pitchFamily="18" charset="0"/>
                        </a:rPr>
                        <m:t>𝐼</m:t>
                      </m:r>
                      <m:r>
                        <a:rPr lang="nb-NO" sz="1200" b="0" i="1" smtClean="0">
                          <a:latin typeface="Cambria Math" panose="02040503050406030204" pitchFamily="18" charset="0"/>
                        </a:rPr>
                        <m:t>𝑉</m:t>
                      </m:r>
                    </m:oMath>
                  </m:oMathPara>
                </a14:m>
                <a:endParaRPr lang="en-US" sz="1200" dirty="0"/>
              </a:p>
            </p:txBody>
          </p:sp>
        </mc:Choice>
        <mc:Fallback xmlns="">
          <p:sp>
            <p:nvSpPr>
              <p:cNvPr id="33" name="Rectangle 32"/>
              <p:cNvSpPr>
                <a:spLocks noRot="1" noChangeAspect="1" noMove="1" noResize="1" noEditPoints="1" noAdjustHandles="1" noChangeArrowheads="1" noChangeShapeType="1" noTextEdit="1"/>
              </p:cNvSpPr>
              <p:nvPr/>
            </p:nvSpPr>
            <p:spPr bwMode="auto">
              <a:xfrm flipH="1">
                <a:off x="1468475" y="2500406"/>
                <a:ext cx="697146" cy="175702"/>
              </a:xfrm>
              <a:prstGeom prst="rect">
                <a:avLst/>
              </a:prstGeom>
              <a:blipFill>
                <a:blip r:embed="rId13"/>
                <a:stretch>
                  <a:fillRect b="-9677"/>
                </a:stretch>
              </a:blipFill>
              <a:ln w="1270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38" name="Trapezoid 5"/>
              <p:cNvSpPr>
                <a:spLocks noChangeAspect="1"/>
              </p:cNvSpPr>
              <p:nvPr/>
            </p:nvSpPr>
            <p:spPr bwMode="auto">
              <a:xfrm rot="5400000">
                <a:off x="7958107" y="3762805"/>
                <a:ext cx="711728" cy="475691"/>
              </a:xfrm>
              <a:custGeom>
                <a:avLst/>
                <a:gdLst>
                  <a:gd name="connsiteX0" fmla="*/ 0 w 1177875"/>
                  <a:gd name="connsiteY0" fmla="*/ 914400 h 914400"/>
                  <a:gd name="connsiteX1" fmla="*/ 297025 w 1177875"/>
                  <a:gd name="connsiteY1" fmla="*/ 0 h 914400"/>
                  <a:gd name="connsiteX2" fmla="*/ 880850 w 1177875"/>
                  <a:gd name="connsiteY2" fmla="*/ 0 h 914400"/>
                  <a:gd name="connsiteX3" fmla="*/ 1177875 w 1177875"/>
                  <a:gd name="connsiteY3" fmla="*/ 914400 h 914400"/>
                  <a:gd name="connsiteX4" fmla="*/ 0 w 1177875"/>
                  <a:gd name="connsiteY4" fmla="*/ 914400 h 914400"/>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636658 w 1177875"/>
                  <a:gd name="connsiteY4" fmla="*/ 915546 h 915546"/>
                  <a:gd name="connsiteX5" fmla="*/ 0 w 1177875"/>
                  <a:gd name="connsiteY5" fmla="*/ 914400 h 915546"/>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718576 w 1177875"/>
                  <a:gd name="connsiteY4" fmla="*/ 915546 h 915546"/>
                  <a:gd name="connsiteX5" fmla="*/ 0 w 1177875"/>
                  <a:gd name="connsiteY5" fmla="*/ 914400 h 915546"/>
                  <a:gd name="connsiteX0" fmla="*/ 0 w 1177875"/>
                  <a:gd name="connsiteY0" fmla="*/ 915160 h 916306"/>
                  <a:gd name="connsiteX1" fmla="*/ 297025 w 1177875"/>
                  <a:gd name="connsiteY1" fmla="*/ 760 h 916306"/>
                  <a:gd name="connsiteX2" fmla="*/ 628590 w 1177875"/>
                  <a:gd name="connsiteY2" fmla="*/ 0 h 916306"/>
                  <a:gd name="connsiteX3" fmla="*/ 880850 w 1177875"/>
                  <a:gd name="connsiteY3" fmla="*/ 760 h 916306"/>
                  <a:gd name="connsiteX4" fmla="*/ 1177875 w 1177875"/>
                  <a:gd name="connsiteY4" fmla="*/ 915160 h 916306"/>
                  <a:gd name="connsiteX5" fmla="*/ 718576 w 1177875"/>
                  <a:gd name="connsiteY5" fmla="*/ 916306 h 916306"/>
                  <a:gd name="connsiteX6" fmla="*/ 0 w 1177875"/>
                  <a:gd name="connsiteY6" fmla="*/ 915160 h 916306"/>
                  <a:gd name="connsiteX0" fmla="*/ 0 w 1177875"/>
                  <a:gd name="connsiteY0" fmla="*/ 915161 h 916307"/>
                  <a:gd name="connsiteX1" fmla="*/ 297025 w 1177875"/>
                  <a:gd name="connsiteY1" fmla="*/ 761 h 916307"/>
                  <a:gd name="connsiteX2" fmla="*/ 664574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74387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219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401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7286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873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364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21820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8549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942"/>
                  <a:gd name="connsiteX1" fmla="*/ 297025 w 1177875"/>
                  <a:gd name="connsiteY1" fmla="*/ 761 h 916942"/>
                  <a:gd name="connsiteX2" fmla="*/ 718549 w 1177875"/>
                  <a:gd name="connsiteY2" fmla="*/ 0 h 916942"/>
                  <a:gd name="connsiteX3" fmla="*/ 880850 w 1177875"/>
                  <a:gd name="connsiteY3" fmla="*/ 761 h 916942"/>
                  <a:gd name="connsiteX4" fmla="*/ 1177875 w 1177875"/>
                  <a:gd name="connsiteY4" fmla="*/ 915161 h 916942"/>
                  <a:gd name="connsiteX5" fmla="*/ 718576 w 1177875"/>
                  <a:gd name="connsiteY5" fmla="*/ 916307 h 916942"/>
                  <a:gd name="connsiteX6" fmla="*/ 392527 w 1177875"/>
                  <a:gd name="connsiteY6" fmla="*/ 916942 h 916942"/>
                  <a:gd name="connsiteX7" fmla="*/ 0 w 1177875"/>
                  <a:gd name="connsiteY7" fmla="*/ 915161 h 9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875" h="916942">
                    <a:moveTo>
                      <a:pt x="0" y="915161"/>
                    </a:moveTo>
                    <a:lnTo>
                      <a:pt x="297025" y="761"/>
                    </a:lnTo>
                    <a:lnTo>
                      <a:pt x="718549" y="0"/>
                    </a:lnTo>
                    <a:lnTo>
                      <a:pt x="880850" y="761"/>
                    </a:lnTo>
                    <a:lnTo>
                      <a:pt x="1177875" y="915161"/>
                    </a:lnTo>
                    <a:lnTo>
                      <a:pt x="718576" y="916307"/>
                    </a:lnTo>
                    <a:lnTo>
                      <a:pt x="392527" y="916942"/>
                    </a:lnTo>
                    <a:lnTo>
                      <a:pt x="0" y="915161"/>
                    </a:lnTo>
                    <a:close/>
                  </a:path>
                </a:pathLst>
              </a:custGeom>
              <a:solidFill>
                <a:srgbClr val="FCEDC8"/>
              </a:solidFill>
              <a:ln w="12700" cap="flat" cmpd="sng" algn="ctr">
                <a:solidFill>
                  <a:schemeClr val="tx1"/>
                </a:solidFill>
                <a:prstDash val="solid"/>
                <a:round/>
                <a:headEnd type="none" w="med" len="med"/>
                <a:tailEnd type="none" w="med" len="med"/>
              </a:ln>
              <a:effectLst/>
              <a:extLst/>
            </p:spPr>
            <p:txBody>
              <a:bodyPr vert="vert270"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000" b="1" i="1" smtClean="0">
                          <a:latin typeface="Cambria Math" panose="02040503050406030204" pitchFamily="18" charset="0"/>
                        </a:rPr>
                        <m:t> </m:t>
                      </m:r>
                      <m:r>
                        <a:rPr lang="nb-NO" sz="2000" b="0" i="1" smtClean="0">
                          <a:latin typeface="Cambria Math" panose="02040503050406030204" pitchFamily="18" charset="0"/>
                        </a:rPr>
                        <m:t>h</m:t>
                      </m:r>
                    </m:oMath>
                  </m:oMathPara>
                </a14:m>
                <a:endParaRPr lang="en-US" sz="2000" dirty="0"/>
              </a:p>
            </p:txBody>
          </p:sp>
        </mc:Choice>
        <mc:Fallback xmlns="">
          <p:sp>
            <p:nvSpPr>
              <p:cNvPr id="38" name="Trapezoid 5"/>
              <p:cNvSpPr>
                <a:spLocks noRot="1" noChangeAspect="1" noMove="1" noResize="1" noEditPoints="1" noAdjustHandles="1" noChangeArrowheads="1" noChangeShapeType="1" noTextEdit="1"/>
              </p:cNvSpPr>
              <p:nvPr/>
            </p:nvSpPr>
            <p:spPr bwMode="auto">
              <a:xfrm rot="5400000">
                <a:off x="7958107" y="3762805"/>
                <a:ext cx="711728" cy="475691"/>
              </a:xfrm>
              <a:custGeom>
                <a:avLst/>
                <a:gdLst>
                  <a:gd name="connsiteX0" fmla="*/ 0 w 1177875"/>
                  <a:gd name="connsiteY0" fmla="*/ 914400 h 914400"/>
                  <a:gd name="connsiteX1" fmla="*/ 297025 w 1177875"/>
                  <a:gd name="connsiteY1" fmla="*/ 0 h 914400"/>
                  <a:gd name="connsiteX2" fmla="*/ 880850 w 1177875"/>
                  <a:gd name="connsiteY2" fmla="*/ 0 h 914400"/>
                  <a:gd name="connsiteX3" fmla="*/ 1177875 w 1177875"/>
                  <a:gd name="connsiteY3" fmla="*/ 914400 h 914400"/>
                  <a:gd name="connsiteX4" fmla="*/ 0 w 1177875"/>
                  <a:gd name="connsiteY4" fmla="*/ 914400 h 914400"/>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636658 w 1177875"/>
                  <a:gd name="connsiteY4" fmla="*/ 915546 h 915546"/>
                  <a:gd name="connsiteX5" fmla="*/ 0 w 1177875"/>
                  <a:gd name="connsiteY5" fmla="*/ 914400 h 915546"/>
                  <a:gd name="connsiteX0" fmla="*/ 0 w 1177875"/>
                  <a:gd name="connsiteY0" fmla="*/ 914400 h 915546"/>
                  <a:gd name="connsiteX1" fmla="*/ 297025 w 1177875"/>
                  <a:gd name="connsiteY1" fmla="*/ 0 h 915546"/>
                  <a:gd name="connsiteX2" fmla="*/ 880850 w 1177875"/>
                  <a:gd name="connsiteY2" fmla="*/ 0 h 915546"/>
                  <a:gd name="connsiteX3" fmla="*/ 1177875 w 1177875"/>
                  <a:gd name="connsiteY3" fmla="*/ 914400 h 915546"/>
                  <a:gd name="connsiteX4" fmla="*/ 718576 w 1177875"/>
                  <a:gd name="connsiteY4" fmla="*/ 915546 h 915546"/>
                  <a:gd name="connsiteX5" fmla="*/ 0 w 1177875"/>
                  <a:gd name="connsiteY5" fmla="*/ 914400 h 915546"/>
                  <a:gd name="connsiteX0" fmla="*/ 0 w 1177875"/>
                  <a:gd name="connsiteY0" fmla="*/ 915160 h 916306"/>
                  <a:gd name="connsiteX1" fmla="*/ 297025 w 1177875"/>
                  <a:gd name="connsiteY1" fmla="*/ 760 h 916306"/>
                  <a:gd name="connsiteX2" fmla="*/ 628590 w 1177875"/>
                  <a:gd name="connsiteY2" fmla="*/ 0 h 916306"/>
                  <a:gd name="connsiteX3" fmla="*/ 880850 w 1177875"/>
                  <a:gd name="connsiteY3" fmla="*/ 760 h 916306"/>
                  <a:gd name="connsiteX4" fmla="*/ 1177875 w 1177875"/>
                  <a:gd name="connsiteY4" fmla="*/ 915160 h 916306"/>
                  <a:gd name="connsiteX5" fmla="*/ 718576 w 1177875"/>
                  <a:gd name="connsiteY5" fmla="*/ 916306 h 916306"/>
                  <a:gd name="connsiteX6" fmla="*/ 0 w 1177875"/>
                  <a:gd name="connsiteY6" fmla="*/ 915160 h 916306"/>
                  <a:gd name="connsiteX0" fmla="*/ 0 w 1177875"/>
                  <a:gd name="connsiteY0" fmla="*/ 915161 h 916307"/>
                  <a:gd name="connsiteX1" fmla="*/ 297025 w 1177875"/>
                  <a:gd name="connsiteY1" fmla="*/ 761 h 916307"/>
                  <a:gd name="connsiteX2" fmla="*/ 664574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74387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219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401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8747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697286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08735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3642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21820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307"/>
                  <a:gd name="connsiteX1" fmla="*/ 297025 w 1177875"/>
                  <a:gd name="connsiteY1" fmla="*/ 761 h 916307"/>
                  <a:gd name="connsiteX2" fmla="*/ 718549 w 1177875"/>
                  <a:gd name="connsiteY2" fmla="*/ 0 h 916307"/>
                  <a:gd name="connsiteX3" fmla="*/ 880850 w 1177875"/>
                  <a:gd name="connsiteY3" fmla="*/ 761 h 916307"/>
                  <a:gd name="connsiteX4" fmla="*/ 1177875 w 1177875"/>
                  <a:gd name="connsiteY4" fmla="*/ 915161 h 916307"/>
                  <a:gd name="connsiteX5" fmla="*/ 718576 w 1177875"/>
                  <a:gd name="connsiteY5" fmla="*/ 916307 h 916307"/>
                  <a:gd name="connsiteX6" fmla="*/ 0 w 1177875"/>
                  <a:gd name="connsiteY6" fmla="*/ 915161 h 916307"/>
                  <a:gd name="connsiteX0" fmla="*/ 0 w 1177875"/>
                  <a:gd name="connsiteY0" fmla="*/ 915161 h 916942"/>
                  <a:gd name="connsiteX1" fmla="*/ 297025 w 1177875"/>
                  <a:gd name="connsiteY1" fmla="*/ 761 h 916942"/>
                  <a:gd name="connsiteX2" fmla="*/ 718549 w 1177875"/>
                  <a:gd name="connsiteY2" fmla="*/ 0 h 916942"/>
                  <a:gd name="connsiteX3" fmla="*/ 880850 w 1177875"/>
                  <a:gd name="connsiteY3" fmla="*/ 761 h 916942"/>
                  <a:gd name="connsiteX4" fmla="*/ 1177875 w 1177875"/>
                  <a:gd name="connsiteY4" fmla="*/ 915161 h 916942"/>
                  <a:gd name="connsiteX5" fmla="*/ 718576 w 1177875"/>
                  <a:gd name="connsiteY5" fmla="*/ 916307 h 916942"/>
                  <a:gd name="connsiteX6" fmla="*/ 392527 w 1177875"/>
                  <a:gd name="connsiteY6" fmla="*/ 916942 h 916942"/>
                  <a:gd name="connsiteX7" fmla="*/ 0 w 1177875"/>
                  <a:gd name="connsiteY7" fmla="*/ 915161 h 9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875" h="916942">
                    <a:moveTo>
                      <a:pt x="0" y="915161"/>
                    </a:moveTo>
                    <a:lnTo>
                      <a:pt x="297025" y="761"/>
                    </a:lnTo>
                    <a:lnTo>
                      <a:pt x="718549" y="0"/>
                    </a:lnTo>
                    <a:lnTo>
                      <a:pt x="880850" y="761"/>
                    </a:lnTo>
                    <a:lnTo>
                      <a:pt x="1177875" y="915161"/>
                    </a:lnTo>
                    <a:lnTo>
                      <a:pt x="718576" y="916307"/>
                    </a:lnTo>
                    <a:lnTo>
                      <a:pt x="392527" y="916942"/>
                    </a:lnTo>
                    <a:lnTo>
                      <a:pt x="0" y="915161"/>
                    </a:lnTo>
                    <a:close/>
                  </a:path>
                </a:pathLst>
              </a:custGeom>
              <a:blipFill>
                <a:blip r:embed="rId14"/>
                <a:stretch>
                  <a:fillRect/>
                </a:stretch>
              </a:blipFill>
              <a:ln w="1270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p:cxnSp>
        <p:nvCxnSpPr>
          <p:cNvPr id="43" name="Straight Arrow Connector 42"/>
          <p:cNvCxnSpPr>
            <a:cxnSpLocks noChangeAspect="1"/>
            <a:stCxn id="48" idx="1"/>
            <a:endCxn id="38" idx="5"/>
          </p:cNvCxnSpPr>
          <p:nvPr/>
        </p:nvCxnSpPr>
        <p:spPr bwMode="auto">
          <a:xfrm>
            <a:off x="7556801" y="4078968"/>
            <a:ext cx="519654" cy="17"/>
          </a:xfrm>
          <a:prstGeom prst="straightConnector1">
            <a:avLst/>
          </a:prstGeom>
          <a:solidFill>
            <a:schemeClr val="accent1"/>
          </a:solidFill>
          <a:ln w="1270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4" name="Rectangle 43"/>
              <p:cNvSpPr>
                <a:spLocks noChangeAspect="1"/>
              </p:cNvSpPr>
              <p:nvPr/>
            </p:nvSpPr>
            <p:spPr bwMode="auto">
              <a:xfrm flipH="1">
                <a:off x="7295541" y="3201371"/>
                <a:ext cx="769763" cy="212786"/>
              </a:xfrm>
              <a:prstGeom prst="rect">
                <a:avLst/>
              </a:prstGeom>
              <a:solidFill>
                <a:srgbClr val="E4E4F8"/>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nb-NO" sz="1200" b="0" i="1" smtClean="0">
                              <a:latin typeface="Cambria Math" panose="02040503050406030204" pitchFamily="18" charset="0"/>
                            </a:rPr>
                          </m:ctrlPr>
                        </m:sSubPr>
                        <m:e>
                          <m:r>
                            <a:rPr lang="nb-NO" sz="1200" b="0" i="1" smtClean="0">
                              <a:latin typeface="Cambria Math" panose="02040503050406030204" pitchFamily="18" charset="0"/>
                            </a:rPr>
                            <m:t>𝐾</m:t>
                          </m:r>
                        </m:e>
                        <m:sub>
                          <m:r>
                            <a:rPr lang="nb-NO" sz="1200" b="0" i="1" smtClean="0">
                              <a:latin typeface="Cambria Math" panose="02040503050406030204" pitchFamily="18" charset="0"/>
                            </a:rPr>
                            <m:t>2</m:t>
                          </m:r>
                        </m:sub>
                      </m:sSub>
                    </m:oMath>
                  </m:oMathPara>
                </a14:m>
                <a:endParaRPr lang="en-US" sz="1200" dirty="0"/>
              </a:p>
            </p:txBody>
          </p:sp>
        </mc:Choice>
        <mc:Fallback xmlns="">
          <p:sp>
            <p:nvSpPr>
              <p:cNvPr id="44" name="Rectangle 43"/>
              <p:cNvSpPr>
                <a:spLocks noRot="1" noChangeAspect="1" noMove="1" noResize="1" noEditPoints="1" noAdjustHandles="1" noChangeArrowheads="1" noChangeShapeType="1" noTextEdit="1"/>
              </p:cNvSpPr>
              <p:nvPr/>
            </p:nvSpPr>
            <p:spPr bwMode="auto">
              <a:xfrm flipH="1">
                <a:off x="7295541" y="3201371"/>
                <a:ext cx="769763" cy="212786"/>
              </a:xfrm>
              <a:prstGeom prst="rect">
                <a:avLst/>
              </a:prstGeom>
              <a:blipFill>
                <a:blip r:embed="rId15"/>
                <a:stretch>
                  <a:fillRect b="-5405"/>
                </a:stretch>
              </a:blipFill>
              <a:ln w="1270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p:cxnSp>
        <p:nvCxnSpPr>
          <p:cNvPr id="47" name="Elbow Connector 46"/>
          <p:cNvCxnSpPr>
            <a:cxnSpLocks noChangeAspect="1"/>
            <a:stCxn id="44" idx="2"/>
          </p:cNvCxnSpPr>
          <p:nvPr/>
        </p:nvCxnSpPr>
        <p:spPr bwMode="auto">
          <a:xfrm rot="16200000" flipH="1">
            <a:off x="7642824" y="3451754"/>
            <a:ext cx="468088" cy="392893"/>
          </a:xfrm>
          <a:prstGeom prst="bentConnector3">
            <a:avLst>
              <a:gd name="adj1" fmla="val 99753"/>
            </a:avLst>
          </a:pr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8" name="Rectangle 47"/>
              <p:cNvSpPr>
                <a:spLocks noChangeAspect="1"/>
              </p:cNvSpPr>
              <p:nvPr/>
            </p:nvSpPr>
            <p:spPr bwMode="auto">
              <a:xfrm flipH="1">
                <a:off x="6859655" y="3991117"/>
                <a:ext cx="697146" cy="175702"/>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1200" i="1" smtClean="0">
                          <a:latin typeface="Cambria Math" panose="02040503050406030204" pitchFamily="18" charset="0"/>
                        </a:rPr>
                        <m:t>𝐼</m:t>
                      </m:r>
                      <m:r>
                        <a:rPr lang="nb-NO" sz="1200" b="0" i="1" smtClean="0">
                          <a:latin typeface="Cambria Math" panose="02040503050406030204" pitchFamily="18" charset="0"/>
                        </a:rPr>
                        <m:t>𝑉</m:t>
                      </m:r>
                    </m:oMath>
                  </m:oMathPara>
                </a14:m>
                <a:endParaRPr lang="en-US" sz="1200" dirty="0"/>
              </a:p>
            </p:txBody>
          </p:sp>
        </mc:Choice>
        <mc:Fallback xmlns="">
          <p:sp>
            <p:nvSpPr>
              <p:cNvPr id="48" name="Rectangle 47"/>
              <p:cNvSpPr>
                <a:spLocks noRot="1" noChangeAspect="1" noMove="1" noResize="1" noEditPoints="1" noAdjustHandles="1" noChangeArrowheads="1" noChangeShapeType="1" noTextEdit="1"/>
              </p:cNvSpPr>
              <p:nvPr/>
            </p:nvSpPr>
            <p:spPr bwMode="auto">
              <a:xfrm flipH="1">
                <a:off x="6859655" y="3991117"/>
                <a:ext cx="697146" cy="175702"/>
              </a:xfrm>
              <a:prstGeom prst="rect">
                <a:avLst/>
              </a:prstGeom>
              <a:blipFill>
                <a:blip r:embed="rId16"/>
                <a:stretch>
                  <a:fillRect b="-6452"/>
                </a:stretch>
              </a:blipFill>
              <a:ln w="1270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10247554" y="3909690"/>
                <a:ext cx="29681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b-NO" sz="1600" b="0" i="1" smtClean="0">
                          <a:solidFill>
                            <a:schemeClr val="tx1"/>
                          </a:solidFill>
                          <a:latin typeface="Cambria Math" panose="02040503050406030204" pitchFamily="18" charset="0"/>
                        </a:rPr>
                        <m:t>𝑇</m:t>
                      </m:r>
                    </m:oMath>
                  </m:oMathPara>
                </a14:m>
                <a:endParaRPr lang="en-US" sz="1600" dirty="0">
                  <a:solidFill>
                    <a:schemeClr val="tx1"/>
                  </a:solidFil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10247554" y="3909690"/>
                <a:ext cx="296811" cy="338554"/>
              </a:xfrm>
              <a:prstGeom prst="rect">
                <a:avLst/>
              </a:prstGeom>
              <a:blipFill>
                <a:blip r:embed="rId17"/>
                <a:stretch>
                  <a:fillRect/>
                </a:stretch>
              </a:blipFill>
            </p:spPr>
            <p:txBody>
              <a:bodyPr/>
              <a:lstStyle/>
              <a:p>
                <a:r>
                  <a:rPr lang="nb-NO">
                    <a:noFill/>
                  </a:rPr>
                  <a:t> </a:t>
                </a:r>
              </a:p>
            </p:txBody>
          </p:sp>
        </mc:Fallback>
      </mc:AlternateContent>
      <p:sp>
        <p:nvSpPr>
          <p:cNvPr id="60" name="Isosceles Triangle 59"/>
          <p:cNvSpPr/>
          <p:nvPr/>
        </p:nvSpPr>
        <p:spPr bwMode="auto">
          <a:xfrm rot="5400000">
            <a:off x="2679195" y="2327019"/>
            <a:ext cx="128598" cy="120044"/>
          </a:xfrm>
          <a:prstGeom prst="triangl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p:txBody>
      </p:sp>
      <p:sp>
        <p:nvSpPr>
          <p:cNvPr id="61" name="Isosceles Triangle 60"/>
          <p:cNvSpPr/>
          <p:nvPr/>
        </p:nvSpPr>
        <p:spPr bwMode="auto">
          <a:xfrm rot="5400000">
            <a:off x="8071419" y="3817518"/>
            <a:ext cx="128598" cy="120044"/>
          </a:xfrm>
          <a:prstGeom prst="triangl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p:txBody>
      </p:sp>
      <mc:AlternateContent xmlns:mc="http://schemas.openxmlformats.org/markup-compatibility/2006" xmlns:a14="http://schemas.microsoft.com/office/drawing/2010/main">
        <mc:Choice Requires="a14">
          <p:sp>
            <p:nvSpPr>
              <p:cNvPr id="19" name="Rectangle 18"/>
              <p:cNvSpPr/>
              <p:nvPr/>
            </p:nvSpPr>
            <p:spPr>
              <a:xfrm>
                <a:off x="2847477" y="4937573"/>
                <a:ext cx="5400709" cy="4049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nb-NO" b="0" i="1" smtClean="0">
                              <a:latin typeface="Cambria Math" panose="02040503050406030204" pitchFamily="18" charset="0"/>
                            </a:rPr>
                          </m:ctrlPr>
                        </m:sSubPr>
                        <m:e>
                          <m:r>
                            <m:rPr>
                              <m:sty m:val="p"/>
                            </m:rPr>
                            <a:rPr lang="nb-NO" smtClean="0">
                              <a:latin typeface="Cambria Math" panose="02040503050406030204" pitchFamily="18" charset="0"/>
                            </a:rPr>
                            <m:t>HMAC</m:t>
                          </m:r>
                        </m:e>
                        <m:sub>
                          <m:r>
                            <a:rPr lang="nb-NO" b="0" i="1" smtClean="0">
                              <a:latin typeface="Cambria Math" panose="02040503050406030204" pitchFamily="18" charset="0"/>
                            </a:rPr>
                            <m:t>𝐾</m:t>
                          </m:r>
                        </m:sub>
                      </m:sSub>
                      <m:d>
                        <m:dPr>
                          <m:ctrlPr>
                            <a:rPr lang="nb-NO" i="1">
                              <a:latin typeface="Cambria Math" panose="02040503050406030204" pitchFamily="18" charset="0"/>
                            </a:rPr>
                          </m:ctrlPr>
                        </m:dPr>
                        <m:e>
                          <m:r>
                            <a:rPr lang="nb-NO" i="1">
                              <a:solidFill>
                                <a:schemeClr val="accent1">
                                  <a:lumMod val="50000"/>
                                </a:schemeClr>
                              </a:solidFill>
                              <a:latin typeface="Cambria Math" panose="02040503050406030204" pitchFamily="18" charset="0"/>
                            </a:rPr>
                            <m:t>𝑀</m:t>
                          </m:r>
                        </m:e>
                      </m:d>
                      <m:r>
                        <a:rPr lang="nb-NO" i="1">
                          <a:latin typeface="Cambria Math" panose="02040503050406030204" pitchFamily="18" charset="0"/>
                        </a:rPr>
                        <m:t>=</m:t>
                      </m:r>
                      <m:r>
                        <a:rPr lang="nb-NO" i="1">
                          <a:latin typeface="Cambria Math" panose="02040503050406030204" pitchFamily="18" charset="0"/>
                        </a:rPr>
                        <m:t>𝐻</m:t>
                      </m:r>
                      <m:d>
                        <m:dPr>
                          <m:ctrlPr>
                            <a:rPr lang="nb-NO" i="1">
                              <a:latin typeface="Cambria Math" panose="02040503050406030204" pitchFamily="18" charset="0"/>
                            </a:rPr>
                          </m:ctrlPr>
                        </m:dPr>
                        <m:e>
                          <m:r>
                            <a:rPr lang="nb-NO" i="1">
                              <a:latin typeface="Cambria Math" panose="02040503050406030204" pitchFamily="18" charset="0"/>
                            </a:rPr>
                            <m:t> </m:t>
                          </m:r>
                          <m:r>
                            <a:rPr lang="nb-NO" i="1">
                              <a:latin typeface="Cambria Math" panose="02040503050406030204" pitchFamily="18" charset="0"/>
                            </a:rPr>
                            <m:t>𝐾</m:t>
                          </m:r>
                          <m:r>
                            <a:rPr lang="nb-NO" i="1">
                              <a:latin typeface="Cambria Math" panose="02040503050406030204" pitchFamily="18" charset="0"/>
                            </a:rPr>
                            <m:t>⊕</m:t>
                          </m:r>
                          <m:r>
                            <m:rPr>
                              <m:sty m:val="p"/>
                            </m:rPr>
                            <a:rPr lang="nb-NO" i="0" smtClean="0">
                              <a:solidFill>
                                <a:schemeClr val="accent2"/>
                              </a:solidFill>
                              <a:latin typeface="Cambria Math" panose="02040503050406030204" pitchFamily="18" charset="0"/>
                            </a:rPr>
                            <m:t>opad</m:t>
                          </m:r>
                          <m:r>
                            <a:rPr lang="nb-NO" i="1">
                              <a:solidFill>
                                <a:srgbClr val="FF0000"/>
                              </a:solidFill>
                              <a:latin typeface="Cambria Math" panose="02040503050406030204" pitchFamily="18" charset="0"/>
                            </a:rPr>
                            <m:t>   </m:t>
                          </m:r>
                          <m:r>
                            <m:rPr>
                              <m:lit/>
                            </m:rPr>
                            <a:rPr lang="nb-NO" i="1">
                              <a:latin typeface="Cambria Math" panose="02040503050406030204" pitchFamily="18" charset="0"/>
                            </a:rPr>
                            <m:t>||</m:t>
                          </m:r>
                          <m:r>
                            <a:rPr lang="nb-NO" i="1">
                              <a:solidFill>
                                <a:srgbClr val="FF0000"/>
                              </a:solidFill>
                              <a:latin typeface="Cambria Math" panose="02040503050406030204" pitchFamily="18" charset="0"/>
                            </a:rPr>
                            <m:t>  </m:t>
                          </m:r>
                          <m:r>
                            <a:rPr lang="nb-NO" i="1">
                              <a:latin typeface="Cambria Math" panose="02040503050406030204" pitchFamily="18" charset="0"/>
                            </a:rPr>
                            <m:t>𝐻</m:t>
                          </m:r>
                          <m:d>
                            <m:dPr>
                              <m:ctrlPr>
                                <a:rPr lang="nb-NO" i="1">
                                  <a:latin typeface="Cambria Math" panose="02040503050406030204" pitchFamily="18" charset="0"/>
                                </a:rPr>
                              </m:ctrlPr>
                            </m:dPr>
                            <m:e>
                              <m:r>
                                <a:rPr lang="nb-NO" i="1">
                                  <a:latin typeface="Cambria Math" panose="02040503050406030204" pitchFamily="18" charset="0"/>
                                </a:rPr>
                                <m:t>𝐾</m:t>
                              </m:r>
                              <m:r>
                                <a:rPr lang="nb-NO" i="1">
                                  <a:latin typeface="Cambria Math" panose="02040503050406030204" pitchFamily="18" charset="0"/>
                                </a:rPr>
                                <m:t>⊕</m:t>
                              </m:r>
                              <m:r>
                                <m:rPr>
                                  <m:sty m:val="p"/>
                                </m:rPr>
                                <a:rPr lang="nb-NO" i="0" smtClean="0">
                                  <a:solidFill>
                                    <a:srgbClr val="C00000"/>
                                  </a:solidFill>
                                  <a:latin typeface="Cambria Math" panose="02040503050406030204" pitchFamily="18" charset="0"/>
                                </a:rPr>
                                <m:t>ipad</m:t>
                              </m:r>
                              <m:r>
                                <a:rPr lang="nb-NO" i="1">
                                  <a:solidFill>
                                    <a:srgbClr val="C00000"/>
                                  </a:solidFill>
                                  <a:latin typeface="Cambria Math" panose="02040503050406030204" pitchFamily="18" charset="0"/>
                                </a:rPr>
                                <m:t> </m:t>
                              </m:r>
                              <m:r>
                                <m:rPr>
                                  <m:lit/>
                                </m:rPr>
                                <a:rPr lang="nb-NO" i="1">
                                  <a:latin typeface="Cambria Math" panose="02040503050406030204" pitchFamily="18" charset="0"/>
                                </a:rPr>
                                <m:t>||</m:t>
                              </m:r>
                              <m:r>
                                <a:rPr lang="nb-NO" i="1">
                                  <a:latin typeface="Cambria Math" panose="02040503050406030204" pitchFamily="18" charset="0"/>
                                </a:rPr>
                                <m:t> </m:t>
                              </m:r>
                              <m:r>
                                <a:rPr lang="nb-NO" i="1">
                                  <a:solidFill>
                                    <a:schemeClr val="accent1">
                                      <a:lumMod val="50000"/>
                                    </a:schemeClr>
                                  </a:solidFill>
                                  <a:latin typeface="Cambria Math" panose="02040503050406030204" pitchFamily="18" charset="0"/>
                                </a:rPr>
                                <m:t>𝑀</m:t>
                              </m:r>
                            </m:e>
                          </m:d>
                        </m:e>
                      </m:d>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2847477" y="4937573"/>
                <a:ext cx="5400709" cy="404983"/>
              </a:xfrm>
              <a:prstGeom prst="rect">
                <a:avLst/>
              </a:prstGeom>
              <a:blipFill>
                <a:blip r:embed="rId18"/>
                <a:stretch>
                  <a:fillRect b="-9091"/>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xmlns="" id="{DC182163-3856-4DAD-9D36-D5AE6C8FBF49}"/>
                  </a:ext>
                </a:extLst>
              </p:cNvPr>
              <p:cNvSpPr txBox="1"/>
              <p:nvPr/>
            </p:nvSpPr>
            <p:spPr>
              <a:xfrm>
                <a:off x="8863408" y="2591588"/>
                <a:ext cx="29681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b-NO" sz="1600" b="0" i="1" smtClean="0">
                          <a:solidFill>
                            <a:schemeClr val="tx1"/>
                          </a:solidFill>
                          <a:latin typeface="Cambria Math" panose="02040503050406030204" pitchFamily="18" charset="0"/>
                        </a:rPr>
                        <m:t>𝑇</m:t>
                      </m:r>
                      <m:r>
                        <a:rPr lang="nb-NO" sz="1600" b="0" i="1" smtClean="0">
                          <a:solidFill>
                            <a:schemeClr val="tx1"/>
                          </a:solidFill>
                          <a:latin typeface="Cambria Math" panose="02040503050406030204" pitchFamily="18" charset="0"/>
                        </a:rPr>
                        <m:t>′</m:t>
                      </m:r>
                    </m:oMath>
                  </m:oMathPara>
                </a14:m>
                <a:endParaRPr lang="en-US" sz="1600" dirty="0">
                  <a:solidFill>
                    <a:schemeClr val="tx1"/>
                  </a:solidFill>
                </a:endParaRPr>
              </a:p>
            </p:txBody>
          </p:sp>
        </mc:Choice>
        <mc:Fallback xmlns="">
          <p:sp>
            <p:nvSpPr>
              <p:cNvPr id="50" name="TextBox 49">
                <a:extLst>
                  <a:ext uri="{FF2B5EF4-FFF2-40B4-BE49-F238E27FC236}">
                    <a16:creationId xmlns:a16="http://schemas.microsoft.com/office/drawing/2014/main" id="{DC182163-3856-4DAD-9D36-D5AE6C8FBF49}"/>
                  </a:ext>
                </a:extLst>
              </p:cNvPr>
              <p:cNvSpPr txBox="1">
                <a:spLocks noRot="1" noChangeAspect="1" noMove="1" noResize="1" noEditPoints="1" noAdjustHandles="1" noChangeArrowheads="1" noChangeShapeType="1" noTextEdit="1"/>
              </p:cNvSpPr>
              <p:nvPr/>
            </p:nvSpPr>
            <p:spPr>
              <a:xfrm>
                <a:off x="8863408" y="2591588"/>
                <a:ext cx="296811" cy="338554"/>
              </a:xfrm>
              <a:prstGeom prst="rect">
                <a:avLst/>
              </a:prstGeom>
              <a:blipFill>
                <a:blip r:embed="rId19"/>
                <a:stretch>
                  <a:fillRect r="-16327"/>
                </a:stretch>
              </a:blipFill>
            </p:spPr>
            <p:txBody>
              <a:bodyPr/>
              <a:lstStyle/>
              <a:p>
                <a:r>
                  <a:rPr lang="nb-NO">
                    <a:noFill/>
                  </a:rPr>
                  <a:t> </a:t>
                </a:r>
              </a:p>
            </p:txBody>
          </p:sp>
        </mc:Fallback>
      </mc:AlternateContent>
    </p:spTree>
    <p:extLst>
      <p:ext uri="{BB962C8B-B14F-4D97-AF65-F5344CB8AC3E}">
        <p14:creationId xmlns:p14="http://schemas.microsoft.com/office/powerpoint/2010/main" val="1949220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HKDF – HMAC-based KDF</a:t>
            </a:r>
          </a:p>
        </p:txBody>
      </p:sp>
      <p:sp>
        <p:nvSpPr>
          <p:cNvPr id="3" name="Slide Number Placeholder 2"/>
          <p:cNvSpPr>
            <a:spLocks noGrp="1"/>
          </p:cNvSpPr>
          <p:nvPr>
            <p:ph type="sldNum" sz="quarter" idx="4"/>
          </p:nvPr>
        </p:nvSpPr>
        <p:spPr/>
        <p:txBody>
          <a:bodyPr/>
          <a:lstStyle/>
          <a:p>
            <a:fld id="{F6590AF8-4F64-4D1C-B3C4-F65976908F52}" type="slidenum">
              <a:rPr lang="en-US" smtClean="0"/>
              <a:pPr/>
              <a:t>26</a:t>
            </a:fld>
            <a:endParaRPr lang="en-US" dirty="0"/>
          </a:p>
        </p:txBody>
      </p:sp>
      <p:grpSp>
        <p:nvGrpSpPr>
          <p:cNvPr id="152" name="Group 151"/>
          <p:cNvGrpSpPr/>
          <p:nvPr/>
        </p:nvGrpSpPr>
        <p:grpSpPr>
          <a:xfrm>
            <a:off x="1677565" y="2917371"/>
            <a:ext cx="1078984" cy="2571297"/>
            <a:chOff x="1626765" y="2917371"/>
            <a:chExt cx="1078984" cy="2571297"/>
          </a:xfrm>
        </p:grpSpPr>
        <mc:AlternateContent xmlns:mc="http://schemas.openxmlformats.org/markup-compatibility/2006" xmlns:a14="http://schemas.microsoft.com/office/drawing/2010/main">
          <mc:Choice Requires="a14">
            <p:sp>
              <p:nvSpPr>
                <p:cNvPr id="121" name="Rectangle 120"/>
                <p:cNvSpPr/>
                <p:nvPr/>
              </p:nvSpPr>
              <p:spPr bwMode="auto">
                <a:xfrm>
                  <a:off x="1626765" y="3396085"/>
                  <a:ext cx="1078984" cy="805543"/>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rPr>
                    <a:t>HMAC</a:t>
                  </a:r>
                  <a14:m>
                    <m:oMath xmlns:m="http://schemas.openxmlformats.org/officeDocument/2006/math">
                      <m:r>
                        <a:rPr lang="nb-NO" b="1" i="1" baseline="-25000" smtClean="0">
                          <a:solidFill>
                            <a:schemeClr val="accent1">
                              <a:lumMod val="75000"/>
                            </a:schemeClr>
                          </a:solidFill>
                          <a:latin typeface="Cambria Math" panose="02040503050406030204" pitchFamily="18" charset="0"/>
                        </a:rPr>
                        <m:t>𝑺</m:t>
                      </m:r>
                    </m:oMath>
                  </a14:m>
                  <a:endParaRPr kumimoji="0" lang="en-US" b="1" i="1" u="none" strike="noStrike" cap="none" normalizeH="0" baseline="-25000" dirty="0">
                    <a:ln>
                      <a:noFill/>
                    </a:ln>
                    <a:solidFill>
                      <a:schemeClr val="accent1">
                        <a:lumMod val="75000"/>
                      </a:schemeClr>
                    </a:solidFill>
                    <a:effectLst/>
                  </a:endParaRPr>
                </a:p>
              </p:txBody>
            </p:sp>
          </mc:Choice>
          <mc:Fallback xmlns="">
            <p:sp>
              <p:nvSpPr>
                <p:cNvPr id="121" name="Rectangle 120"/>
                <p:cNvSpPr>
                  <a:spLocks noRot="1" noChangeAspect="1" noMove="1" noResize="1" noEditPoints="1" noAdjustHandles="1" noChangeArrowheads="1" noChangeShapeType="1" noTextEdit="1"/>
                </p:cNvSpPr>
                <p:nvPr/>
              </p:nvSpPr>
              <p:spPr bwMode="auto">
                <a:xfrm>
                  <a:off x="1626765" y="3396085"/>
                  <a:ext cx="1078984" cy="805543"/>
                </a:xfrm>
                <a:prstGeom prst="rect">
                  <a:avLst/>
                </a:prstGeom>
                <a:blipFill rotWithShape="0">
                  <a:blip r:embed="rId2"/>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cxnSp>
          <p:nvCxnSpPr>
            <p:cNvPr id="123" name="Straight Arrow Connector 122"/>
            <p:cNvCxnSpPr>
              <a:endCxn id="121" idx="0"/>
            </p:cNvCxnSpPr>
            <p:nvPr/>
          </p:nvCxnSpPr>
          <p:spPr bwMode="auto">
            <a:xfrm>
              <a:off x="2166257" y="2917371"/>
              <a:ext cx="0" cy="478714"/>
            </a:xfrm>
            <a:prstGeom prst="straightConnector1">
              <a:avLst/>
            </a:prstGeom>
            <a:solidFill>
              <a:schemeClr val="accent1"/>
            </a:solidFill>
            <a:ln w="1905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Straight Arrow Connector 128"/>
            <p:cNvCxnSpPr>
              <a:stCxn id="121" idx="2"/>
              <a:endCxn id="135" idx="0"/>
            </p:cNvCxnSpPr>
            <p:nvPr/>
          </p:nvCxnSpPr>
          <p:spPr bwMode="auto">
            <a:xfrm flipH="1">
              <a:off x="2166256" y="4201628"/>
              <a:ext cx="1" cy="775422"/>
            </a:xfrm>
            <a:prstGeom prst="straightConnector1">
              <a:avLst/>
            </a:prstGeom>
            <a:solidFill>
              <a:schemeClr val="accent1"/>
            </a:solidFill>
            <a:ln w="1905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35" name="Rectangle 134"/>
                <p:cNvSpPr/>
                <p:nvPr/>
              </p:nvSpPr>
              <p:spPr bwMode="auto">
                <a:xfrm>
                  <a:off x="1937213" y="4977050"/>
                  <a:ext cx="458085" cy="511618"/>
                </a:xfrm>
                <a:prstGeom prst="rect">
                  <a:avLst/>
                </a:prstGeom>
                <a:noFill/>
                <a:ln w="190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nb-NO" b="0" i="1" u="none" strike="noStrike" cap="none" normalizeH="0" baseline="0" dirty="0" smtClean="0">
                            <a:ln>
                              <a:noFill/>
                            </a:ln>
                            <a:solidFill>
                              <a:schemeClr val="accent2"/>
                            </a:solidFill>
                            <a:effectLst/>
                            <a:latin typeface="Cambria Math" panose="02040503050406030204" pitchFamily="18" charset="0"/>
                          </a:rPr>
                          <m:t> </m:t>
                        </m:r>
                        <m:r>
                          <a:rPr kumimoji="0" lang="nb-NO" b="0" i="1" u="none" strike="noStrike" cap="none" normalizeH="0" baseline="0" dirty="0" smtClean="0">
                            <a:ln>
                              <a:noFill/>
                            </a:ln>
                            <a:solidFill>
                              <a:schemeClr val="accent2"/>
                            </a:solidFill>
                            <a:effectLst/>
                            <a:latin typeface="Cambria Math" panose="02040503050406030204" pitchFamily="18" charset="0"/>
                          </a:rPr>
                          <m:t>𝐾</m:t>
                        </m:r>
                      </m:oMath>
                    </m:oMathPara>
                  </a14:m>
                  <a:endParaRPr kumimoji="0" lang="en-US" i="1" u="none" strike="noStrike" cap="none" normalizeH="0" baseline="-25000" dirty="0">
                    <a:ln>
                      <a:noFill/>
                    </a:ln>
                    <a:solidFill>
                      <a:schemeClr val="accent2"/>
                    </a:solidFill>
                    <a:effectLst/>
                  </a:endParaRPr>
                </a:p>
              </p:txBody>
            </p:sp>
          </mc:Choice>
          <mc:Fallback xmlns="">
            <p:sp>
              <p:nvSpPr>
                <p:cNvPr id="135" name="Rectangle 134"/>
                <p:cNvSpPr>
                  <a:spLocks noRot="1" noChangeAspect="1" noMove="1" noResize="1" noEditPoints="1" noAdjustHandles="1" noChangeArrowheads="1" noChangeShapeType="1" noTextEdit="1"/>
                </p:cNvSpPr>
                <p:nvPr/>
              </p:nvSpPr>
              <p:spPr bwMode="auto">
                <a:xfrm>
                  <a:off x="1937213" y="4977050"/>
                  <a:ext cx="458085" cy="511618"/>
                </a:xfrm>
                <a:prstGeom prst="rect">
                  <a:avLst/>
                </a:prstGeom>
                <a:blipFill rotWithShape="0">
                  <a:blip r:embed="rId3"/>
                  <a:stretch>
                    <a:fillRect/>
                  </a:stretch>
                </a:blipFill>
                <a:ln w="19050" cap="flat" cmpd="sng" algn="ctr">
                  <a:noFill/>
                  <a:prstDash val="solid"/>
                  <a:round/>
                  <a:headEnd type="none" w="med" len="med"/>
                  <a:tailEnd type="none" w="med" len="med"/>
                </a:ln>
                <a:effectLst/>
                <a:extLst/>
              </p:spPr>
              <p:txBody>
                <a:bodyPr/>
                <a:lstStyle/>
                <a:p>
                  <a:r>
                    <a:rPr lang="en-US">
                      <a:noFill/>
                    </a:rPr>
                    <a:t> </a:t>
                  </a:r>
                </a:p>
              </p:txBody>
            </p:sp>
          </mc:Fallback>
        </mc:AlternateContent>
      </p:grpSp>
      <p:grpSp>
        <p:nvGrpSpPr>
          <p:cNvPr id="151" name="Group 150"/>
          <p:cNvGrpSpPr/>
          <p:nvPr/>
        </p:nvGrpSpPr>
        <p:grpSpPr>
          <a:xfrm>
            <a:off x="1502699" y="1012755"/>
            <a:ext cx="1389113" cy="1868109"/>
            <a:chOff x="1451899" y="1012755"/>
            <a:chExt cx="1389113" cy="1868109"/>
          </a:xfrm>
        </p:grpSpPr>
        <p:pic>
          <p:nvPicPr>
            <p:cNvPr id="130" name="Picture 12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51899" y="1477129"/>
              <a:ext cx="1389113" cy="1403735"/>
            </a:xfrm>
            <a:prstGeom prst="rect">
              <a:avLst/>
            </a:prstGeom>
          </p:spPr>
        </p:pic>
        <p:sp>
          <p:nvSpPr>
            <p:cNvPr id="141" name="Rectangle 140"/>
            <p:cNvSpPr/>
            <p:nvPr/>
          </p:nvSpPr>
          <p:spPr bwMode="auto">
            <a:xfrm>
              <a:off x="1514412" y="1012755"/>
              <a:ext cx="1326600" cy="511629"/>
            </a:xfrm>
            <a:prstGeom prst="rect">
              <a:avLst/>
            </a:prstGeom>
            <a:noFill/>
            <a:ln w="190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chemeClr val="accent4"/>
                  </a:solidFill>
                </a:rPr>
                <a:t>Entropy</a:t>
              </a:r>
              <a:endParaRPr kumimoji="0" lang="en-US" u="none" strike="noStrike" cap="none" normalizeH="0" dirty="0">
                <a:ln>
                  <a:noFill/>
                </a:ln>
                <a:solidFill>
                  <a:schemeClr val="accent4"/>
                </a:solidFill>
                <a:effectLst/>
              </a:endParaRPr>
            </a:p>
          </p:txBody>
        </p:sp>
      </p:grpSp>
      <p:grpSp>
        <p:nvGrpSpPr>
          <p:cNvPr id="144" name="Group 143"/>
          <p:cNvGrpSpPr/>
          <p:nvPr/>
        </p:nvGrpSpPr>
        <p:grpSpPr>
          <a:xfrm>
            <a:off x="4407807" y="2364851"/>
            <a:ext cx="6960994" cy="3042442"/>
            <a:chOff x="4357007" y="2364851"/>
            <a:chExt cx="6960994" cy="3042442"/>
          </a:xfrm>
        </p:grpSpPr>
        <mc:AlternateContent xmlns:mc="http://schemas.openxmlformats.org/markup-compatibility/2006" xmlns:a14="http://schemas.microsoft.com/office/drawing/2010/main">
          <mc:Choice Requires="a14">
            <p:sp>
              <p:nvSpPr>
                <p:cNvPr id="8" name="Rectangle 7"/>
                <p:cNvSpPr/>
                <p:nvPr/>
              </p:nvSpPr>
              <p:spPr bwMode="auto">
                <a:xfrm>
                  <a:off x="4538044" y="3407228"/>
                  <a:ext cx="1078984" cy="805543"/>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rPr>
                    <a:t>HMAC</a:t>
                  </a:r>
                  <a14:m>
                    <m:oMath xmlns:m="http://schemas.openxmlformats.org/officeDocument/2006/math">
                      <m:r>
                        <a:rPr kumimoji="0" lang="nb-NO" b="1" i="1" u="none" strike="noStrike" cap="none" normalizeH="0" baseline="-25000" smtClean="0">
                          <a:ln>
                            <a:noFill/>
                          </a:ln>
                          <a:solidFill>
                            <a:schemeClr val="accent2"/>
                          </a:solidFill>
                          <a:effectLst/>
                          <a:latin typeface="Cambria Math" panose="02040503050406030204" pitchFamily="18" charset="0"/>
                        </a:rPr>
                        <m:t>𝑲</m:t>
                      </m:r>
                    </m:oMath>
                  </a14:m>
                  <a:endParaRPr kumimoji="0" lang="en-US" b="1" u="none" strike="noStrike" cap="none" normalizeH="0" baseline="-25000" dirty="0">
                    <a:ln>
                      <a:noFill/>
                    </a:ln>
                    <a:solidFill>
                      <a:schemeClr val="accent2"/>
                    </a:solidFill>
                    <a:effectLst/>
                  </a:endParaRPr>
                </a:p>
              </p:txBody>
            </p:sp>
          </mc:Choice>
          <mc:Fallback xmlns="">
            <p:sp>
              <p:nvSpPr>
                <p:cNvPr id="8" name="Rectangle 7"/>
                <p:cNvSpPr>
                  <a:spLocks noRot="1" noChangeAspect="1" noMove="1" noResize="1" noEditPoints="1" noAdjustHandles="1" noChangeArrowheads="1" noChangeShapeType="1" noTextEdit="1"/>
                </p:cNvSpPr>
                <p:nvPr/>
              </p:nvSpPr>
              <p:spPr bwMode="auto">
                <a:xfrm>
                  <a:off x="4538044" y="3407228"/>
                  <a:ext cx="1078984" cy="805543"/>
                </a:xfrm>
                <a:prstGeom prst="rect">
                  <a:avLst/>
                </a:prstGeom>
                <a:blipFill rotWithShape="0">
                  <a:blip r:embed="rId5"/>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cxnSp>
          <p:nvCxnSpPr>
            <p:cNvPr id="25" name="Straight Arrow Connector 24"/>
            <p:cNvCxnSpPr>
              <a:stCxn id="60" idx="2"/>
            </p:cNvCxnSpPr>
            <p:nvPr/>
          </p:nvCxnSpPr>
          <p:spPr bwMode="auto">
            <a:xfrm flipH="1">
              <a:off x="7218172" y="2713719"/>
              <a:ext cx="0" cy="693509"/>
            </a:xfrm>
            <a:prstGeom prst="straightConnector1">
              <a:avLst/>
            </a:prstGeom>
            <a:solidFill>
              <a:schemeClr val="accent1"/>
            </a:solidFill>
            <a:ln w="1905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Elbow Connector 54"/>
            <p:cNvCxnSpPr/>
            <p:nvPr/>
          </p:nvCxnSpPr>
          <p:spPr bwMode="auto">
            <a:xfrm rot="5400000" flipH="1" flipV="1">
              <a:off x="5605491" y="2879272"/>
              <a:ext cx="805543" cy="1861455"/>
            </a:xfrm>
            <a:prstGeom prst="bentConnector5">
              <a:avLst>
                <a:gd name="adj1" fmla="val -44932"/>
                <a:gd name="adj2" fmla="val 53070"/>
                <a:gd name="adj3" fmla="val 142060"/>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0" name="Rounded Rectangle 59"/>
                <p:cNvSpPr/>
                <p:nvPr/>
              </p:nvSpPr>
              <p:spPr bwMode="auto">
                <a:xfrm>
                  <a:off x="6671644" y="2364851"/>
                  <a:ext cx="1115334" cy="348868"/>
                </a:xfrm>
                <a:prstGeom prst="roundRect">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b="0" i="1" smtClean="0">
                            <a:latin typeface="Cambria Math" panose="02040503050406030204" pitchFamily="18" charset="0"/>
                            <a:ea typeface="Cambria Math" panose="02040503050406030204" pitchFamily="18" charset="0"/>
                          </a:rPr>
                          <m:t> 2</m:t>
                        </m:r>
                      </m:oMath>
                    </m:oMathPara>
                  </a14:m>
                  <a:endParaRPr lang="en-US" b="0" dirty="0">
                    <a:ea typeface="Cambria Math" panose="02040503050406030204" pitchFamily="18" charset="0"/>
                  </a:endParaRPr>
                </a:p>
              </p:txBody>
            </p:sp>
          </mc:Choice>
          <mc:Fallback xmlns="">
            <p:sp>
              <p:nvSpPr>
                <p:cNvPr id="60" name="Rounded Rectangle 59"/>
                <p:cNvSpPr>
                  <a:spLocks noRot="1" noChangeAspect="1" noMove="1" noResize="1" noEditPoints="1" noAdjustHandles="1" noChangeArrowheads="1" noChangeShapeType="1" noTextEdit="1"/>
                </p:cNvSpPr>
                <p:nvPr/>
              </p:nvSpPr>
              <p:spPr bwMode="auto">
                <a:xfrm>
                  <a:off x="6671644" y="2364851"/>
                  <a:ext cx="1115334" cy="348868"/>
                </a:xfrm>
                <a:prstGeom prst="roundRect">
                  <a:avLst/>
                </a:prstGeom>
                <a:blipFill rotWithShape="0">
                  <a:blip r:embed="rId6"/>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p:cNvSpPr/>
                <p:nvPr/>
              </p:nvSpPr>
              <p:spPr bwMode="auto">
                <a:xfrm>
                  <a:off x="6530127" y="3407228"/>
                  <a:ext cx="1078984" cy="805543"/>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rPr>
                    <a:t>HMAC</a:t>
                  </a:r>
                  <a14:m>
                    <m:oMath xmlns:m="http://schemas.openxmlformats.org/officeDocument/2006/math">
                      <m:r>
                        <a:rPr kumimoji="0" lang="nb-NO" b="1" i="1" u="none" strike="noStrike" cap="none" normalizeH="0" baseline="-25000" smtClean="0">
                          <a:ln>
                            <a:noFill/>
                          </a:ln>
                          <a:solidFill>
                            <a:schemeClr val="accent2"/>
                          </a:solidFill>
                          <a:effectLst/>
                          <a:latin typeface="Cambria Math" panose="02040503050406030204" pitchFamily="18" charset="0"/>
                        </a:rPr>
                        <m:t>𝑲</m:t>
                      </m:r>
                    </m:oMath>
                  </a14:m>
                  <a:endParaRPr kumimoji="0" lang="en-US" b="1" u="none" strike="noStrike" cap="none" normalizeH="0" baseline="-25000" dirty="0">
                    <a:ln>
                      <a:noFill/>
                    </a:ln>
                    <a:solidFill>
                      <a:schemeClr val="accent2"/>
                    </a:solidFill>
                    <a:effectLst/>
                  </a:endParaRPr>
                </a:p>
              </p:txBody>
            </p:sp>
          </mc:Choice>
          <mc:Fallback xmlns="">
            <p:sp>
              <p:nvSpPr>
                <p:cNvPr id="69" name="Rectangle 68"/>
                <p:cNvSpPr>
                  <a:spLocks noRot="1" noChangeAspect="1" noMove="1" noResize="1" noEditPoints="1" noAdjustHandles="1" noChangeArrowheads="1" noChangeShapeType="1" noTextEdit="1"/>
                </p:cNvSpPr>
                <p:nvPr/>
              </p:nvSpPr>
              <p:spPr bwMode="auto">
                <a:xfrm>
                  <a:off x="6530127" y="3407228"/>
                  <a:ext cx="1078984" cy="805543"/>
                </a:xfrm>
                <a:prstGeom prst="rect">
                  <a:avLst/>
                </a:prstGeom>
                <a:blipFill rotWithShape="0">
                  <a:blip r:embed="rId7"/>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cxnSp>
          <p:nvCxnSpPr>
            <p:cNvPr id="97" name="Straight Arrow Connector 96"/>
            <p:cNvCxnSpPr>
              <a:stCxn id="98" idx="2"/>
            </p:cNvCxnSpPr>
            <p:nvPr/>
          </p:nvCxnSpPr>
          <p:spPr bwMode="auto">
            <a:xfrm flipH="1">
              <a:off x="5227447" y="2713719"/>
              <a:ext cx="0" cy="693509"/>
            </a:xfrm>
            <a:prstGeom prst="straightConnector1">
              <a:avLst/>
            </a:prstGeom>
            <a:solidFill>
              <a:schemeClr val="accent1"/>
            </a:solidFill>
            <a:ln w="1905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98" name="Rounded Rectangle 97"/>
                <p:cNvSpPr/>
                <p:nvPr/>
              </p:nvSpPr>
              <p:spPr bwMode="auto">
                <a:xfrm>
                  <a:off x="4680919" y="2364851"/>
                  <a:ext cx="1115334" cy="348868"/>
                </a:xfrm>
                <a:prstGeom prst="roundRect">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b="0" i="1" smtClean="0">
                            <a:latin typeface="Cambria Math" panose="02040503050406030204" pitchFamily="18" charset="0"/>
                            <a:ea typeface="Cambria Math" panose="02040503050406030204" pitchFamily="18" charset="0"/>
                          </a:rPr>
                          <m:t> 1</m:t>
                        </m:r>
                      </m:oMath>
                    </m:oMathPara>
                  </a14:m>
                  <a:endParaRPr lang="en-US" b="0" dirty="0">
                    <a:ea typeface="Cambria Math" panose="02040503050406030204" pitchFamily="18" charset="0"/>
                  </a:endParaRPr>
                </a:p>
              </p:txBody>
            </p:sp>
          </mc:Choice>
          <mc:Fallback xmlns="">
            <p:sp>
              <p:nvSpPr>
                <p:cNvPr id="98" name="Rounded Rectangle 97"/>
                <p:cNvSpPr>
                  <a:spLocks noRot="1" noChangeAspect="1" noMove="1" noResize="1" noEditPoints="1" noAdjustHandles="1" noChangeArrowheads="1" noChangeShapeType="1" noTextEdit="1"/>
                </p:cNvSpPr>
                <p:nvPr/>
              </p:nvSpPr>
              <p:spPr bwMode="auto">
                <a:xfrm>
                  <a:off x="4680919" y="2364851"/>
                  <a:ext cx="1115334" cy="348868"/>
                </a:xfrm>
                <a:prstGeom prst="roundRect">
                  <a:avLst/>
                </a:prstGeom>
                <a:blipFill rotWithShape="0">
                  <a:blip r:embed="rId8"/>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Rounded Rectangle 98"/>
                <p:cNvSpPr/>
                <p:nvPr/>
              </p:nvSpPr>
              <p:spPr bwMode="auto">
                <a:xfrm>
                  <a:off x="6347732" y="5058425"/>
                  <a:ext cx="1439246" cy="348868"/>
                </a:xfrm>
                <a:prstGeom prst="roundRect">
                  <a:avLst/>
                </a:prstGeom>
                <a:solidFill>
                  <a:srgbClr val="FFDFDA"/>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nb-NO" b="0" i="1" smtClean="0">
                                <a:latin typeface="Cambria Math" panose="02040503050406030204" pitchFamily="18" charset="0"/>
                                <a:ea typeface="Cambria Math" panose="02040503050406030204" pitchFamily="18" charset="0"/>
                              </a:rPr>
                            </m:ctrlPr>
                          </m:sSubPr>
                          <m:e>
                            <m:r>
                              <a:rPr lang="nb-NO" b="0" i="1" smtClean="0">
                                <a:latin typeface="Cambria Math" panose="02040503050406030204" pitchFamily="18" charset="0"/>
                                <a:ea typeface="Cambria Math" panose="02040503050406030204" pitchFamily="18" charset="0"/>
                              </a:rPr>
                              <m:t>  </m:t>
                            </m:r>
                            <m:r>
                              <a:rPr lang="nb-NO" b="0" i="1" smtClean="0">
                                <a:latin typeface="Cambria Math" panose="02040503050406030204" pitchFamily="18" charset="0"/>
                                <a:ea typeface="Cambria Math" panose="02040503050406030204" pitchFamily="18" charset="0"/>
                              </a:rPr>
                              <m:t>𝐾</m:t>
                            </m:r>
                          </m:e>
                          <m:sub>
                            <m:r>
                              <a:rPr lang="nb-NO" b="0" i="1" smtClean="0">
                                <a:latin typeface="Cambria Math" panose="02040503050406030204" pitchFamily="18" charset="0"/>
                                <a:ea typeface="Cambria Math" panose="02040503050406030204" pitchFamily="18" charset="0"/>
                              </a:rPr>
                              <m:t>2</m:t>
                            </m:r>
                          </m:sub>
                        </m:sSub>
                      </m:oMath>
                    </m:oMathPara>
                  </a14:m>
                  <a:endParaRPr lang="en-US" b="0" dirty="0">
                    <a:ea typeface="Cambria Math" panose="02040503050406030204" pitchFamily="18" charset="0"/>
                  </a:endParaRPr>
                </a:p>
              </p:txBody>
            </p:sp>
          </mc:Choice>
          <mc:Fallback xmlns="">
            <p:sp>
              <p:nvSpPr>
                <p:cNvPr id="99" name="Rounded Rectangle 98"/>
                <p:cNvSpPr>
                  <a:spLocks noRot="1" noChangeAspect="1" noMove="1" noResize="1" noEditPoints="1" noAdjustHandles="1" noChangeArrowheads="1" noChangeShapeType="1" noTextEdit="1"/>
                </p:cNvSpPr>
                <p:nvPr/>
              </p:nvSpPr>
              <p:spPr bwMode="auto">
                <a:xfrm>
                  <a:off x="6347732" y="5058425"/>
                  <a:ext cx="1439246" cy="348868"/>
                </a:xfrm>
                <a:prstGeom prst="roundRect">
                  <a:avLst/>
                </a:prstGeom>
                <a:blipFill rotWithShape="0">
                  <a:blip r:embed="rId9"/>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cxnSp>
          <p:nvCxnSpPr>
            <p:cNvPr id="100" name="Straight Arrow Connector 99"/>
            <p:cNvCxnSpPr>
              <a:stCxn id="69" idx="2"/>
              <a:endCxn id="99" idx="0"/>
            </p:cNvCxnSpPr>
            <p:nvPr/>
          </p:nvCxnSpPr>
          <p:spPr bwMode="auto">
            <a:xfrm flipH="1">
              <a:off x="7067355" y="4212771"/>
              <a:ext cx="0" cy="845654"/>
            </a:xfrm>
            <a:prstGeom prst="straightConnector1">
              <a:avLst/>
            </a:prstGeom>
            <a:solidFill>
              <a:schemeClr val="accent1"/>
            </a:solidFill>
            <a:ln w="1905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02" name="Rounded Rectangle 101"/>
                <p:cNvSpPr/>
                <p:nvPr/>
              </p:nvSpPr>
              <p:spPr bwMode="auto">
                <a:xfrm>
                  <a:off x="4357007" y="5058425"/>
                  <a:ext cx="1439246" cy="348868"/>
                </a:xfrm>
                <a:prstGeom prst="roundRect">
                  <a:avLst/>
                </a:prstGeom>
                <a:solidFill>
                  <a:srgbClr val="FFDFDA"/>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nb-NO" b="0" i="1" smtClean="0">
                                <a:latin typeface="Cambria Math" panose="02040503050406030204" pitchFamily="18" charset="0"/>
                                <a:ea typeface="Cambria Math" panose="02040503050406030204" pitchFamily="18" charset="0"/>
                              </a:rPr>
                            </m:ctrlPr>
                          </m:sSubPr>
                          <m:e>
                            <m:r>
                              <a:rPr lang="nb-NO" b="0" i="1" smtClean="0">
                                <a:latin typeface="Cambria Math" panose="02040503050406030204" pitchFamily="18" charset="0"/>
                                <a:ea typeface="Cambria Math" panose="02040503050406030204" pitchFamily="18" charset="0"/>
                              </a:rPr>
                              <m:t>  </m:t>
                            </m:r>
                            <m:r>
                              <a:rPr lang="nb-NO" b="0" i="1" smtClean="0">
                                <a:latin typeface="Cambria Math" panose="02040503050406030204" pitchFamily="18" charset="0"/>
                                <a:ea typeface="Cambria Math" panose="02040503050406030204" pitchFamily="18" charset="0"/>
                              </a:rPr>
                              <m:t>𝐾</m:t>
                            </m:r>
                          </m:e>
                          <m:sub>
                            <m:r>
                              <a:rPr lang="nb-NO" b="0" i="1" smtClean="0">
                                <a:latin typeface="Cambria Math" panose="02040503050406030204" pitchFamily="18" charset="0"/>
                                <a:ea typeface="Cambria Math" panose="02040503050406030204" pitchFamily="18" charset="0"/>
                              </a:rPr>
                              <m:t>1</m:t>
                            </m:r>
                          </m:sub>
                        </m:sSub>
                      </m:oMath>
                    </m:oMathPara>
                  </a14:m>
                  <a:endParaRPr lang="en-US" b="0" dirty="0">
                    <a:ea typeface="Cambria Math" panose="02040503050406030204" pitchFamily="18" charset="0"/>
                  </a:endParaRPr>
                </a:p>
              </p:txBody>
            </p:sp>
          </mc:Choice>
          <mc:Fallback xmlns="">
            <p:sp>
              <p:nvSpPr>
                <p:cNvPr id="102" name="Rounded Rectangle 101"/>
                <p:cNvSpPr>
                  <a:spLocks noRot="1" noChangeAspect="1" noMove="1" noResize="1" noEditPoints="1" noAdjustHandles="1" noChangeArrowheads="1" noChangeShapeType="1" noTextEdit="1"/>
                </p:cNvSpPr>
                <p:nvPr/>
              </p:nvSpPr>
              <p:spPr bwMode="auto">
                <a:xfrm>
                  <a:off x="4357007" y="5058425"/>
                  <a:ext cx="1439246" cy="348868"/>
                </a:xfrm>
                <a:prstGeom prst="roundRect">
                  <a:avLst/>
                </a:prstGeom>
                <a:blipFill rotWithShape="0">
                  <a:blip r:embed="rId10"/>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cxnSp>
          <p:nvCxnSpPr>
            <p:cNvPr id="103" name="Straight Arrow Connector 102"/>
            <p:cNvCxnSpPr>
              <a:stCxn id="8" idx="2"/>
              <a:endCxn id="102" idx="0"/>
            </p:cNvCxnSpPr>
            <p:nvPr/>
          </p:nvCxnSpPr>
          <p:spPr bwMode="auto">
            <a:xfrm flipH="1">
              <a:off x="5076630" y="4212771"/>
              <a:ext cx="906" cy="845654"/>
            </a:xfrm>
            <a:prstGeom prst="straightConnector1">
              <a:avLst/>
            </a:prstGeom>
            <a:solidFill>
              <a:schemeClr val="accent1"/>
            </a:solidFill>
            <a:ln w="1905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Straight Arrow Connector 106"/>
            <p:cNvCxnSpPr>
              <a:stCxn id="108" idx="2"/>
            </p:cNvCxnSpPr>
            <p:nvPr/>
          </p:nvCxnSpPr>
          <p:spPr bwMode="auto">
            <a:xfrm flipH="1">
              <a:off x="9197759" y="2713719"/>
              <a:ext cx="0" cy="693509"/>
            </a:xfrm>
            <a:prstGeom prst="straightConnector1">
              <a:avLst/>
            </a:prstGeom>
            <a:solidFill>
              <a:schemeClr val="accent1"/>
            </a:solidFill>
            <a:ln w="1905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08" name="Rounded Rectangle 107"/>
                <p:cNvSpPr/>
                <p:nvPr/>
              </p:nvSpPr>
              <p:spPr bwMode="auto">
                <a:xfrm>
                  <a:off x="8651231" y="2364851"/>
                  <a:ext cx="1115334" cy="348868"/>
                </a:xfrm>
                <a:prstGeom prst="roundRect">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b="0" i="1" smtClean="0">
                            <a:latin typeface="Cambria Math" panose="02040503050406030204" pitchFamily="18" charset="0"/>
                            <a:ea typeface="Cambria Math" panose="02040503050406030204" pitchFamily="18" charset="0"/>
                          </a:rPr>
                          <m:t> 3</m:t>
                        </m:r>
                      </m:oMath>
                    </m:oMathPara>
                  </a14:m>
                  <a:endParaRPr lang="en-US" b="0" dirty="0">
                    <a:ea typeface="Cambria Math" panose="02040503050406030204" pitchFamily="18" charset="0"/>
                  </a:endParaRPr>
                </a:p>
              </p:txBody>
            </p:sp>
          </mc:Choice>
          <mc:Fallback xmlns="">
            <p:sp>
              <p:nvSpPr>
                <p:cNvPr id="108" name="Rounded Rectangle 107"/>
                <p:cNvSpPr>
                  <a:spLocks noRot="1" noChangeAspect="1" noMove="1" noResize="1" noEditPoints="1" noAdjustHandles="1" noChangeArrowheads="1" noChangeShapeType="1" noTextEdit="1"/>
                </p:cNvSpPr>
                <p:nvPr/>
              </p:nvSpPr>
              <p:spPr bwMode="auto">
                <a:xfrm>
                  <a:off x="8651231" y="2364851"/>
                  <a:ext cx="1115334" cy="348868"/>
                </a:xfrm>
                <a:prstGeom prst="roundRect">
                  <a:avLst/>
                </a:prstGeom>
                <a:blipFill rotWithShape="0">
                  <a:blip r:embed="rId11"/>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p:cNvSpPr/>
                <p:nvPr/>
              </p:nvSpPr>
              <p:spPr bwMode="auto">
                <a:xfrm>
                  <a:off x="8509714" y="3407228"/>
                  <a:ext cx="1078984" cy="805543"/>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baseline="0" dirty="0">
                      <a:ln>
                        <a:noFill/>
                      </a:ln>
                      <a:solidFill>
                        <a:schemeClr val="tx1"/>
                      </a:solidFill>
                      <a:effectLst/>
                    </a:rPr>
                    <a:t>HMAC</a:t>
                  </a:r>
                  <a14:m>
                    <m:oMath xmlns:m="http://schemas.openxmlformats.org/officeDocument/2006/math">
                      <m:r>
                        <a:rPr kumimoji="0" lang="nb-NO" b="1" i="1" u="none" strike="noStrike" cap="none" normalizeH="0" baseline="-25000" smtClean="0">
                          <a:ln>
                            <a:noFill/>
                          </a:ln>
                          <a:solidFill>
                            <a:schemeClr val="accent2"/>
                          </a:solidFill>
                          <a:effectLst/>
                          <a:latin typeface="Cambria Math" panose="02040503050406030204" pitchFamily="18" charset="0"/>
                        </a:rPr>
                        <m:t>𝑲</m:t>
                      </m:r>
                    </m:oMath>
                  </a14:m>
                  <a:endParaRPr kumimoji="0" lang="en-US" b="1" u="none" strike="noStrike" cap="none" normalizeH="0" baseline="-25000" dirty="0">
                    <a:ln>
                      <a:noFill/>
                    </a:ln>
                    <a:solidFill>
                      <a:schemeClr val="accent2"/>
                    </a:solidFill>
                    <a:effectLst/>
                  </a:endParaRPr>
                </a:p>
              </p:txBody>
            </p:sp>
          </mc:Choice>
          <mc:Fallback xmlns="">
            <p:sp>
              <p:nvSpPr>
                <p:cNvPr id="111" name="Rectangle 110"/>
                <p:cNvSpPr>
                  <a:spLocks noRot="1" noChangeAspect="1" noMove="1" noResize="1" noEditPoints="1" noAdjustHandles="1" noChangeArrowheads="1" noChangeShapeType="1" noTextEdit="1"/>
                </p:cNvSpPr>
                <p:nvPr/>
              </p:nvSpPr>
              <p:spPr bwMode="auto">
                <a:xfrm>
                  <a:off x="8509714" y="3407228"/>
                  <a:ext cx="1078984" cy="805543"/>
                </a:xfrm>
                <a:prstGeom prst="rect">
                  <a:avLst/>
                </a:prstGeom>
                <a:blipFill rotWithShape="0">
                  <a:blip r:embed="rId12"/>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Rounded Rectangle 111"/>
                <p:cNvSpPr/>
                <p:nvPr/>
              </p:nvSpPr>
              <p:spPr bwMode="auto">
                <a:xfrm>
                  <a:off x="8329583" y="5058425"/>
                  <a:ext cx="1439246" cy="348868"/>
                </a:xfrm>
                <a:prstGeom prst="roundRect">
                  <a:avLst/>
                </a:prstGeom>
                <a:solidFill>
                  <a:srgbClr val="FFDFDA"/>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nb-NO" b="0" i="1" smtClean="0">
                                <a:latin typeface="Cambria Math" panose="02040503050406030204" pitchFamily="18" charset="0"/>
                                <a:ea typeface="Cambria Math" panose="02040503050406030204" pitchFamily="18" charset="0"/>
                              </a:rPr>
                            </m:ctrlPr>
                          </m:sSubPr>
                          <m:e>
                            <m:r>
                              <a:rPr lang="nb-NO" b="0" i="1" smtClean="0">
                                <a:latin typeface="Cambria Math" panose="02040503050406030204" pitchFamily="18" charset="0"/>
                                <a:ea typeface="Cambria Math" panose="02040503050406030204" pitchFamily="18" charset="0"/>
                              </a:rPr>
                              <m:t>  </m:t>
                            </m:r>
                            <m:r>
                              <a:rPr lang="nb-NO" b="0" i="1" smtClean="0">
                                <a:latin typeface="Cambria Math" panose="02040503050406030204" pitchFamily="18" charset="0"/>
                                <a:ea typeface="Cambria Math" panose="02040503050406030204" pitchFamily="18" charset="0"/>
                              </a:rPr>
                              <m:t>𝐾</m:t>
                            </m:r>
                          </m:e>
                          <m:sub>
                            <m:r>
                              <a:rPr lang="nb-NO" b="0" i="1" smtClean="0">
                                <a:latin typeface="Cambria Math" panose="02040503050406030204" pitchFamily="18" charset="0"/>
                                <a:ea typeface="Cambria Math" panose="02040503050406030204" pitchFamily="18" charset="0"/>
                              </a:rPr>
                              <m:t>3</m:t>
                            </m:r>
                          </m:sub>
                        </m:sSub>
                      </m:oMath>
                    </m:oMathPara>
                  </a14:m>
                  <a:endParaRPr lang="en-US" b="0" dirty="0">
                    <a:ea typeface="Cambria Math" panose="02040503050406030204" pitchFamily="18" charset="0"/>
                  </a:endParaRPr>
                </a:p>
              </p:txBody>
            </p:sp>
          </mc:Choice>
          <mc:Fallback xmlns="">
            <p:sp>
              <p:nvSpPr>
                <p:cNvPr id="112" name="Rounded Rectangle 111"/>
                <p:cNvSpPr>
                  <a:spLocks noRot="1" noChangeAspect="1" noMove="1" noResize="1" noEditPoints="1" noAdjustHandles="1" noChangeArrowheads="1" noChangeShapeType="1" noTextEdit="1"/>
                </p:cNvSpPr>
                <p:nvPr/>
              </p:nvSpPr>
              <p:spPr bwMode="auto">
                <a:xfrm>
                  <a:off x="8329583" y="5058425"/>
                  <a:ext cx="1439246" cy="348868"/>
                </a:xfrm>
                <a:prstGeom prst="roundRect">
                  <a:avLst/>
                </a:prstGeom>
                <a:blipFill>
                  <a:blip r:embed="rId13"/>
                  <a:stretch>
                    <a:fillRect/>
                  </a:stretch>
                </a:blipFill>
                <a:ln w="1905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p:cxnSp>
          <p:nvCxnSpPr>
            <p:cNvPr id="113" name="Straight Arrow Connector 112"/>
            <p:cNvCxnSpPr>
              <a:stCxn id="111" idx="2"/>
              <a:endCxn id="112" idx="0"/>
            </p:cNvCxnSpPr>
            <p:nvPr/>
          </p:nvCxnSpPr>
          <p:spPr bwMode="auto">
            <a:xfrm>
              <a:off x="9049206" y="4212771"/>
              <a:ext cx="0" cy="845654"/>
            </a:xfrm>
            <a:prstGeom prst="straightConnector1">
              <a:avLst/>
            </a:prstGeom>
            <a:solidFill>
              <a:schemeClr val="accent1"/>
            </a:solidFill>
            <a:ln w="1905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Elbow Connector 113"/>
            <p:cNvCxnSpPr/>
            <p:nvPr/>
          </p:nvCxnSpPr>
          <p:spPr bwMode="auto">
            <a:xfrm rot="5400000" flipH="1" flipV="1">
              <a:off x="7595311" y="2879272"/>
              <a:ext cx="805543" cy="1861455"/>
            </a:xfrm>
            <a:prstGeom prst="bentConnector5">
              <a:avLst>
                <a:gd name="adj1" fmla="val -44932"/>
                <a:gd name="adj2" fmla="val 53070"/>
                <a:gd name="adj3" fmla="val 142060"/>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Elbow Connector 114"/>
            <p:cNvCxnSpPr>
              <a:stCxn id="111" idx="2"/>
            </p:cNvCxnSpPr>
            <p:nvPr/>
          </p:nvCxnSpPr>
          <p:spPr bwMode="auto">
            <a:xfrm rot="5400000" flipH="1" flipV="1">
              <a:off x="9213432" y="2896247"/>
              <a:ext cx="1152298" cy="1480750"/>
            </a:xfrm>
            <a:prstGeom prst="bentConnector4">
              <a:avLst>
                <a:gd name="adj1" fmla="val -19839"/>
                <a:gd name="adj2" fmla="val 68217"/>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43" name="TextBox 142"/>
                <p:cNvSpPr txBox="1"/>
                <p:nvPr/>
              </p:nvSpPr>
              <p:spPr>
                <a:xfrm>
                  <a:off x="10489301" y="3636622"/>
                  <a:ext cx="8287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b-NO" b="0" i="1" smtClean="0">
                            <a:latin typeface="Cambria Math" panose="02040503050406030204" pitchFamily="18" charset="0"/>
                          </a:rPr>
                          <m:t>⋯</m:t>
                        </m:r>
                      </m:oMath>
                    </m:oMathPara>
                  </a14:m>
                  <a:endParaRPr lang="en-US" dirty="0"/>
                </a:p>
              </p:txBody>
            </p:sp>
          </mc:Choice>
          <mc:Fallback xmlns="">
            <p:sp>
              <p:nvSpPr>
                <p:cNvPr id="143" name="TextBox 142"/>
                <p:cNvSpPr txBox="1">
                  <a:spLocks noRot="1" noChangeAspect="1" noMove="1" noResize="1" noEditPoints="1" noAdjustHandles="1" noChangeArrowheads="1" noChangeShapeType="1" noTextEdit="1"/>
                </p:cNvSpPr>
                <p:nvPr/>
              </p:nvSpPr>
              <p:spPr>
                <a:xfrm>
                  <a:off x="10489301" y="3636622"/>
                  <a:ext cx="828700" cy="369332"/>
                </a:xfrm>
                <a:prstGeom prst="rect">
                  <a:avLst/>
                </a:prstGeom>
                <a:blipFill rotWithShape="0">
                  <a:blip r:embed="rId14"/>
                  <a:stretch>
                    <a:fillRect/>
                  </a:stretch>
                </a:blipFill>
              </p:spPr>
              <p:txBody>
                <a:bodyPr/>
                <a:lstStyle/>
                <a:p>
                  <a:r>
                    <a:rPr lang="en-US">
                      <a:noFill/>
                    </a:rPr>
                    <a:t> </a:t>
                  </a:r>
                </a:p>
              </p:txBody>
            </p:sp>
          </mc:Fallback>
        </mc:AlternateContent>
      </p:grpSp>
      <p:grpSp>
        <p:nvGrpSpPr>
          <p:cNvPr id="155" name="Group 154"/>
          <p:cNvGrpSpPr/>
          <p:nvPr/>
        </p:nvGrpSpPr>
        <p:grpSpPr>
          <a:xfrm>
            <a:off x="2650881" y="3135750"/>
            <a:ext cx="1335825" cy="734528"/>
            <a:chOff x="2650881" y="3135750"/>
            <a:chExt cx="1335825" cy="734528"/>
          </a:xfrm>
        </p:grpSpPr>
        <p:sp>
          <p:nvSpPr>
            <p:cNvPr id="146" name="Rectangle 145"/>
            <p:cNvSpPr/>
            <p:nvPr/>
          </p:nvSpPr>
          <p:spPr bwMode="auto">
            <a:xfrm>
              <a:off x="2779246" y="3135750"/>
              <a:ext cx="1207460" cy="511618"/>
            </a:xfrm>
            <a:prstGeom prst="rect">
              <a:avLst/>
            </a:prstGeom>
            <a:noFill/>
            <a:ln w="190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u="none" strike="noStrike" cap="none" normalizeH="0" dirty="0">
                  <a:ln>
                    <a:noFill/>
                  </a:ln>
                  <a:solidFill>
                    <a:schemeClr val="accent1">
                      <a:lumMod val="75000"/>
                    </a:schemeClr>
                  </a:solidFill>
                  <a:effectLst/>
                </a:rPr>
                <a:t>salt</a:t>
              </a:r>
              <a:endParaRPr kumimoji="0" lang="en-US" u="none" strike="noStrike" cap="none" normalizeH="0" baseline="-25000" dirty="0">
                <a:ln>
                  <a:noFill/>
                </a:ln>
                <a:solidFill>
                  <a:schemeClr val="accent1">
                    <a:lumMod val="75000"/>
                  </a:schemeClr>
                </a:solidFill>
                <a:effectLst/>
              </a:endParaRPr>
            </a:p>
          </p:txBody>
        </p:sp>
        <p:cxnSp>
          <p:nvCxnSpPr>
            <p:cNvPr id="147" name="Straight Arrow Connector 146"/>
            <p:cNvCxnSpPr/>
            <p:nvPr/>
          </p:nvCxnSpPr>
          <p:spPr bwMode="auto">
            <a:xfrm flipH="1">
              <a:off x="2650881" y="3526971"/>
              <a:ext cx="502348" cy="343307"/>
            </a:xfrm>
            <a:prstGeom prst="straightConnector1">
              <a:avLst/>
            </a:prstGeom>
            <a:solidFill>
              <a:schemeClr val="accent1"/>
            </a:solidFill>
            <a:ln w="12700" cap="flat" cmpd="sng" algn="ctr">
              <a:solidFill>
                <a:schemeClr val="accent1">
                  <a:lumMod val="75000"/>
                </a:schemeClr>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3" name="TextBox 152"/>
          <p:cNvSpPr txBox="1"/>
          <p:nvPr/>
        </p:nvSpPr>
        <p:spPr>
          <a:xfrm>
            <a:off x="1752911" y="5893337"/>
            <a:ext cx="1037301" cy="369332"/>
          </a:xfrm>
          <a:prstGeom prst="rect">
            <a:avLst/>
          </a:prstGeom>
          <a:noFill/>
        </p:spPr>
        <p:txBody>
          <a:bodyPr wrap="square" rtlCol="0">
            <a:spAutoFit/>
          </a:bodyPr>
          <a:lstStyle/>
          <a:p>
            <a:r>
              <a:rPr lang="en-US" b="1" dirty="0"/>
              <a:t>Extract</a:t>
            </a:r>
          </a:p>
        </p:txBody>
      </p:sp>
      <p:sp>
        <p:nvSpPr>
          <p:cNvPr id="154" name="TextBox 153"/>
          <p:cNvSpPr txBox="1"/>
          <p:nvPr/>
        </p:nvSpPr>
        <p:spPr>
          <a:xfrm>
            <a:off x="6937192" y="5893337"/>
            <a:ext cx="1037301" cy="369332"/>
          </a:xfrm>
          <a:prstGeom prst="rect">
            <a:avLst/>
          </a:prstGeom>
          <a:noFill/>
        </p:spPr>
        <p:txBody>
          <a:bodyPr wrap="square" rtlCol="0">
            <a:spAutoFit/>
          </a:bodyPr>
          <a:lstStyle/>
          <a:p>
            <a:r>
              <a:rPr lang="en-US" b="1" dirty="0"/>
              <a:t>Expand</a:t>
            </a:r>
          </a:p>
        </p:txBody>
      </p:sp>
    </p:spTree>
    <p:extLst>
      <p:ext uri="{BB962C8B-B14F-4D97-AF65-F5344CB8AC3E}">
        <p14:creationId xmlns:p14="http://schemas.microsoft.com/office/powerpoint/2010/main" val="102197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1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derivations in practice</a:t>
            </a:r>
          </a:p>
        </p:txBody>
      </p:sp>
      <p:sp>
        <p:nvSpPr>
          <p:cNvPr id="3" name="Slide Number Placeholder 2"/>
          <p:cNvSpPr>
            <a:spLocks noGrp="1"/>
          </p:cNvSpPr>
          <p:nvPr>
            <p:ph type="sldNum" sz="quarter" idx="4"/>
          </p:nvPr>
        </p:nvSpPr>
        <p:spPr/>
        <p:txBody>
          <a:bodyPr/>
          <a:lstStyle/>
          <a:p>
            <a:fld id="{F6590AF8-4F64-4D1C-B3C4-F65976908F52}" type="slidenum">
              <a:rPr lang="en-US" smtClean="0"/>
              <a:pPr/>
              <a:t>27</a:t>
            </a:fld>
            <a:endParaRPr lang="en-US" dirty="0"/>
          </a:p>
        </p:txBody>
      </p:sp>
      <p:pic>
        <p:nvPicPr>
          <p:cNvPr id="4" name="Picture 3"/>
          <p:cNvPicPr>
            <a:picLocks noChangeAspect="1"/>
          </p:cNvPicPr>
          <p:nvPr/>
        </p:nvPicPr>
        <p:blipFill rotWithShape="1">
          <a:blip r:embed="rId2"/>
          <a:srcRect l="387" t="526" r="503"/>
          <a:stretch/>
        </p:blipFill>
        <p:spPr>
          <a:xfrm>
            <a:off x="1371601" y="1248026"/>
            <a:ext cx="9410700" cy="5301306"/>
          </a:xfrm>
          <a:prstGeom prst="rect">
            <a:avLst/>
          </a:prstGeom>
          <a:ln>
            <a:solidFill>
              <a:schemeClr val="tx1"/>
            </a:solidFill>
          </a:ln>
        </p:spPr>
      </p:pic>
    </p:spTree>
    <p:extLst>
      <p:ext uri="{BB962C8B-B14F-4D97-AF65-F5344CB8AC3E}">
        <p14:creationId xmlns:p14="http://schemas.microsoft.com/office/powerpoint/2010/main" val="283930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LTE key derivation</a:t>
            </a:r>
          </a:p>
        </p:txBody>
      </p:sp>
      <p:sp>
        <p:nvSpPr>
          <p:cNvPr id="3" name="Slide Number Placeholder 2"/>
          <p:cNvSpPr>
            <a:spLocks noGrp="1"/>
          </p:cNvSpPr>
          <p:nvPr>
            <p:ph type="sldNum" sz="quarter" idx="4"/>
          </p:nvPr>
        </p:nvSpPr>
        <p:spPr/>
        <p:txBody>
          <a:bodyPr/>
          <a:lstStyle/>
          <a:p>
            <a:fld id="{F6590AF8-4F64-4D1C-B3C4-F65976908F52}" type="slidenum">
              <a:rPr lang="en-US" smtClean="0"/>
              <a:pPr/>
              <a:t>28</a:t>
            </a:fld>
            <a:endParaRPr lang="en-US" dirty="0"/>
          </a:p>
        </p:txBody>
      </p:sp>
      <p:pic>
        <p:nvPicPr>
          <p:cNvPr id="6" name="Picture 5"/>
          <p:cNvPicPr>
            <a:picLocks noChangeAspect="1"/>
          </p:cNvPicPr>
          <p:nvPr/>
        </p:nvPicPr>
        <p:blipFill>
          <a:blip r:embed="rId2"/>
          <a:stretch>
            <a:fillRect/>
          </a:stretch>
        </p:blipFill>
        <p:spPr>
          <a:xfrm>
            <a:off x="2654338" y="1257373"/>
            <a:ext cx="6194388" cy="5343452"/>
          </a:xfrm>
          <a:prstGeom prst="rect">
            <a:avLst/>
          </a:prstGeom>
        </p:spPr>
      </p:pic>
    </p:spTree>
    <p:extLst>
      <p:ext uri="{BB962C8B-B14F-4D97-AF65-F5344CB8AC3E}">
        <p14:creationId xmlns:p14="http://schemas.microsoft.com/office/powerpoint/2010/main" val="3837573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850072" y="4707417"/>
            <a:ext cx="9079971" cy="1362075"/>
          </a:xfrm>
        </p:spPr>
        <p:txBody>
          <a:bodyPr/>
          <a:lstStyle/>
          <a:p>
            <a:pPr algn="ctr"/>
            <a:r>
              <a:rPr lang="en-US" sz="2400" dirty="0"/>
              <a:t>End of PART 1 </a:t>
            </a:r>
            <a:br>
              <a:rPr lang="en-US" sz="2400" dirty="0"/>
            </a:br>
            <a:r>
              <a:rPr lang="en-US" sz="2400" dirty="0"/>
              <a:t>(symmetric Crypto)</a:t>
            </a:r>
          </a:p>
        </p:txBody>
      </p:sp>
      <p:sp>
        <p:nvSpPr>
          <p:cNvPr id="10" name="Text Placeholder 9"/>
          <p:cNvSpPr>
            <a:spLocks noGrp="1"/>
          </p:cNvSpPr>
          <p:nvPr>
            <p:ph type="body" idx="1"/>
          </p:nvPr>
        </p:nvSpPr>
        <p:spPr/>
        <p:txBody>
          <a:bodyPr/>
          <a:lstStyle/>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3217" y="1552535"/>
            <a:ext cx="1360983" cy="2708356"/>
          </a:xfrm>
          <a:prstGeom prst="rect">
            <a:avLst/>
          </a:prstGeom>
        </p:spPr>
      </p:pic>
      <p:sp>
        <p:nvSpPr>
          <p:cNvPr id="3" name="Slide Number Placeholder 2"/>
          <p:cNvSpPr>
            <a:spLocks noGrp="1"/>
          </p:cNvSpPr>
          <p:nvPr>
            <p:ph type="sldNum" sz="quarter" idx="4"/>
          </p:nvPr>
        </p:nvSpPr>
        <p:spPr/>
        <p:txBody>
          <a:bodyPr/>
          <a:lstStyle/>
          <a:p>
            <a:fld id="{F6590AF8-4F64-4D1C-B3C4-F65976908F52}" type="slidenum">
              <a:rPr lang="en-US" smtClean="0"/>
              <a:t>29</a:t>
            </a:fld>
            <a:endParaRPr lang="en-US"/>
          </a:p>
        </p:txBody>
      </p:sp>
    </p:spTree>
    <p:extLst>
      <p:ext uri="{BB962C8B-B14F-4D97-AF65-F5344CB8AC3E}">
        <p14:creationId xmlns:p14="http://schemas.microsoft.com/office/powerpoint/2010/main" val="3505984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Outline</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How to generate (lots) of randomness?</a:t>
            </a:r>
          </a:p>
          <a:p>
            <a:pPr>
              <a:buFont typeface="Arial" panose="020B0604020202020204" pitchFamily="34" charset="0"/>
              <a:buChar char="•"/>
            </a:pPr>
            <a:endParaRPr lang="en-US" dirty="0"/>
          </a:p>
          <a:p>
            <a:pPr>
              <a:buFont typeface="Arial" panose="020B0604020202020204" pitchFamily="34" charset="0"/>
              <a:buChar char="•"/>
            </a:pPr>
            <a:r>
              <a:rPr lang="en-US" dirty="0"/>
              <a:t>PRNGs</a:t>
            </a:r>
          </a:p>
          <a:p>
            <a:pPr lvl="1">
              <a:buFont typeface="Arial" panose="020B0604020202020204" pitchFamily="34" charset="0"/>
              <a:buChar char="•"/>
            </a:pPr>
            <a:r>
              <a:rPr lang="en-US" dirty="0"/>
              <a:t>Stream ciphers</a:t>
            </a:r>
          </a:p>
          <a:p>
            <a:pPr marL="0" indent="0"/>
            <a:endParaRPr lang="en-US" dirty="0"/>
          </a:p>
          <a:p>
            <a:pPr>
              <a:buFont typeface="Arial" panose="020B0604020202020204" pitchFamily="34" charset="0"/>
              <a:buChar char="•"/>
            </a:pPr>
            <a:r>
              <a:rPr lang="en-US" dirty="0"/>
              <a:t>Randomness – what is it?</a:t>
            </a:r>
          </a:p>
          <a:p>
            <a:pPr>
              <a:buFont typeface="Arial" panose="020B0604020202020204" pitchFamily="34" charset="0"/>
              <a:buChar char="•"/>
            </a:pPr>
            <a:endParaRPr lang="en-US" dirty="0"/>
          </a:p>
          <a:p>
            <a:pPr>
              <a:buFont typeface="Arial" panose="020B0604020202020204" pitchFamily="34" charset="0"/>
              <a:buChar char="•"/>
            </a:pPr>
            <a:r>
              <a:rPr lang="en-US" dirty="0"/>
              <a:t>TRNGs</a:t>
            </a:r>
          </a:p>
          <a:p>
            <a:pPr>
              <a:buFont typeface="Arial" panose="020B0604020202020204" pitchFamily="34" charset="0"/>
              <a:buChar char="•"/>
            </a:pPr>
            <a:endParaRPr lang="en-US" dirty="0"/>
          </a:p>
          <a:p>
            <a:pPr>
              <a:buFont typeface="Arial" panose="020B0604020202020204" pitchFamily="34" charset="0"/>
              <a:buChar char="•"/>
            </a:pPr>
            <a:r>
              <a:rPr lang="en-US" dirty="0"/>
              <a:t>Key derivation</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F6590AF8-4F64-4D1C-B3C4-F65976908F52}" type="slidenum">
              <a:rPr lang="en-US" smtClean="0"/>
              <a:t>3</a:t>
            </a:fld>
            <a:endParaRPr lang="en-US"/>
          </a:p>
        </p:txBody>
      </p:sp>
    </p:spTree>
    <p:extLst>
      <p:ext uri="{BB962C8B-B14F-4D97-AF65-F5344CB8AC3E}">
        <p14:creationId xmlns:p14="http://schemas.microsoft.com/office/powerpoint/2010/main" val="1079661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symmetric cryptography</a:t>
            </a:r>
          </a:p>
        </p:txBody>
      </p:sp>
      <mc:AlternateContent xmlns:mc="http://schemas.openxmlformats.org/markup-compatibility/2006" xmlns:a14="http://schemas.microsoft.com/office/drawing/2010/main">
        <mc:Choice Requires="a14">
          <p:graphicFrame>
            <p:nvGraphicFramePr>
              <p:cNvPr id="6" name="Table Placeholder 4"/>
              <p:cNvGraphicFramePr>
                <a:graphicFrameLocks/>
              </p:cNvGraphicFramePr>
              <p:nvPr>
                <p:extLst>
                  <p:ext uri="{D42A27DB-BD31-4B8C-83A1-F6EECF244321}">
                    <p14:modId xmlns:p14="http://schemas.microsoft.com/office/powerpoint/2010/main" val="1160968134"/>
                  </p:ext>
                </p:extLst>
              </p:nvPr>
            </p:nvGraphicFramePr>
            <p:xfrm>
              <a:off x="623392" y="905087"/>
              <a:ext cx="11137236" cy="5835927"/>
            </p:xfrm>
            <a:graphic>
              <a:graphicData uri="http://schemas.openxmlformats.org/drawingml/2006/table">
                <a:tbl>
                  <a:tblPr firstRow="1" bandRow="1">
                    <a:tableStyleId>{85BE263C-DBD7-4A20-BB59-AAB30ACAA65A}</a:tableStyleId>
                  </a:tblPr>
                  <a:tblGrid>
                    <a:gridCol w="2383419">
                      <a:extLst>
                        <a:ext uri="{9D8B030D-6E8A-4147-A177-3AD203B41FA5}">
                          <a16:colId xmlns:a16="http://schemas.microsoft.com/office/drawing/2014/main" xmlns="" val="20000"/>
                        </a:ext>
                      </a:extLst>
                    </a:gridCol>
                    <a:gridCol w="3270421">
                      <a:extLst>
                        <a:ext uri="{9D8B030D-6E8A-4147-A177-3AD203B41FA5}">
                          <a16:colId xmlns:a16="http://schemas.microsoft.com/office/drawing/2014/main" xmlns="" val="20001"/>
                        </a:ext>
                      </a:extLst>
                    </a:gridCol>
                    <a:gridCol w="2998573">
                      <a:extLst>
                        <a:ext uri="{9D8B030D-6E8A-4147-A177-3AD203B41FA5}">
                          <a16:colId xmlns:a16="http://schemas.microsoft.com/office/drawing/2014/main" xmlns="" val="20002"/>
                        </a:ext>
                      </a:extLst>
                    </a:gridCol>
                    <a:gridCol w="1062376">
                      <a:extLst>
                        <a:ext uri="{9D8B030D-6E8A-4147-A177-3AD203B41FA5}">
                          <a16:colId xmlns:a16="http://schemas.microsoft.com/office/drawing/2014/main" xmlns="" val="20003"/>
                        </a:ext>
                      </a:extLst>
                    </a:gridCol>
                    <a:gridCol w="1422447">
                      <a:extLst>
                        <a:ext uri="{9D8B030D-6E8A-4147-A177-3AD203B41FA5}">
                          <a16:colId xmlns:a16="http://schemas.microsoft.com/office/drawing/2014/main" xmlns="" val="20004"/>
                        </a:ext>
                      </a:extLst>
                    </a:gridCol>
                  </a:tblGrid>
                  <a:tr h="370840">
                    <a:tc>
                      <a:txBody>
                        <a:bodyPr/>
                        <a:lstStyle/>
                        <a:p>
                          <a:r>
                            <a:rPr lang="en-US" sz="1400" dirty="0"/>
                            <a:t>Primitive</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a:t>Functionality</a:t>
                          </a:r>
                          <a:r>
                            <a:rPr lang="en-US" sz="1400" baseline="0" dirty="0"/>
                            <a:t> </a:t>
                          </a:r>
                          <a:r>
                            <a:rPr lang="en-US" sz="1400" dirty="0"/>
                            <a:t>+ syntax</a:t>
                          </a:r>
                          <a:endParaRPr lang="en-US" sz="1400" dirty="0">
                            <a:latin typeface="Arial" panose="020B0604020202020204" pitchFamily="34" charset="0"/>
                            <a:cs typeface="Arial" panose="020B0604020202020204" pitchFamily="34" charset="0"/>
                          </a:endParaRPr>
                        </a:p>
                      </a:txBody>
                      <a:tcPr/>
                    </a:tc>
                    <a:tc>
                      <a:txBody>
                        <a:bodyPr/>
                        <a:lstStyle/>
                        <a:p>
                          <a:r>
                            <a:rPr lang="en-US" sz="1400" dirty="0"/>
                            <a:t>Security goal</a:t>
                          </a:r>
                          <a:endParaRPr lang="en-US" sz="1400" dirty="0">
                            <a:latin typeface="Arial" panose="020B0604020202020204" pitchFamily="34" charset="0"/>
                            <a:cs typeface="Arial" panose="020B0604020202020204" pitchFamily="34" charset="0"/>
                          </a:endParaRPr>
                        </a:p>
                      </a:txBody>
                      <a:tcPr/>
                    </a:tc>
                    <a:tc>
                      <a:txBody>
                        <a:bodyPr/>
                        <a:lstStyle/>
                        <a:p>
                          <a:r>
                            <a:rPr lang="en-US" sz="1400" dirty="0"/>
                            <a:t>Acronym</a:t>
                          </a:r>
                          <a:endParaRPr lang="en-US" sz="1400" dirty="0">
                            <a:latin typeface="Arial" panose="020B0604020202020204" pitchFamily="34" charset="0"/>
                            <a:cs typeface="Arial" panose="020B0604020202020204" pitchFamily="34" charset="0"/>
                          </a:endParaRPr>
                        </a:p>
                      </a:txBody>
                      <a:tcPr/>
                    </a:tc>
                    <a:tc>
                      <a:txBody>
                        <a:bodyPr/>
                        <a:lstStyle/>
                        <a:p>
                          <a:r>
                            <a:rPr lang="en-US" sz="1400" dirty="0"/>
                            <a:t>Examples</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r>
                            <a:rPr lang="en-US" sz="1400" dirty="0"/>
                            <a:t>Pseudorandom</a:t>
                          </a:r>
                          <a:r>
                            <a:rPr lang="en-US" sz="1400" baseline="0" dirty="0"/>
                            <a:t> function</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a:t>Keyed</a:t>
                          </a:r>
                          <a:r>
                            <a:rPr lang="en-US" sz="1400" baseline="0" dirty="0"/>
                            <a:t> function mapping fixed-length input to fixed-length output</a:t>
                          </a:r>
                          <a:endParaRPr lang="en-US" sz="1400" dirty="0"/>
                        </a:p>
                        <a:p>
                          <a:pPr algn="l"/>
                          <a14:m>
                            <m:oMathPara xmlns:m="http://schemas.openxmlformats.org/officeDocument/2006/math">
                              <m:oMathParaPr>
                                <m:jc m:val="left"/>
                              </m:oMathParaPr>
                              <m:oMath xmlns:m="http://schemas.openxmlformats.org/officeDocument/2006/math">
                                <m:r>
                                  <a:rPr lang="nb-NO" sz="1400" smtClean="0">
                                    <a:latin typeface="Cambria Math" panose="02040503050406030204" pitchFamily="18" charset="0"/>
                                  </a:rPr>
                                  <m:t>𝐹</m:t>
                                </m:r>
                                <m:r>
                                  <a:rPr lang="nb-NO" sz="1400" smtClean="0">
                                    <a:latin typeface="Cambria Math" panose="02040503050406030204" pitchFamily="18" charset="0"/>
                                  </a:rPr>
                                  <m:t> :</m:t>
                                </m:r>
                                <m:r>
                                  <a:rPr lang="nb-NO" sz="1400" smtClean="0">
                                    <a:latin typeface="Cambria Math" panose="02040503050406030204" pitchFamily="18" charset="0"/>
                                  </a:rPr>
                                  <m:t>𝒦</m:t>
                                </m:r>
                                <m:r>
                                  <a:rPr lang="nb-NO" sz="1400" smtClean="0">
                                    <a:latin typeface="Cambria Math" panose="02040503050406030204" pitchFamily="18" charset="0"/>
                                  </a:rPr>
                                  <m:t>×</m:t>
                                </m:r>
                                <m:sSup>
                                  <m:sSupPr>
                                    <m:ctrlPr>
                                      <a:rPr lang="nb-NO" sz="1400" i="1" smtClean="0">
                                        <a:latin typeface="Cambria Math" panose="02040503050406030204" pitchFamily="18" charset="0"/>
                                      </a:rPr>
                                    </m:ctrlPr>
                                  </m:sSupPr>
                                  <m:e>
                                    <m:d>
                                      <m:dPr>
                                        <m:begChr m:val="{"/>
                                        <m:endChr m:val="}"/>
                                        <m:ctrlPr>
                                          <a:rPr lang="nb-NO" sz="1400" i="1" smtClean="0">
                                            <a:latin typeface="Cambria Math" panose="02040503050406030204" pitchFamily="18" charset="0"/>
                                          </a:rPr>
                                        </m:ctrlPr>
                                      </m:dPr>
                                      <m:e>
                                        <m:r>
                                          <a:rPr lang="nb-NO" sz="1400" smtClean="0">
                                            <a:latin typeface="Cambria Math" panose="02040503050406030204" pitchFamily="18" charset="0"/>
                                          </a:rPr>
                                          <m:t>0,1</m:t>
                                        </m:r>
                                      </m:e>
                                    </m:d>
                                  </m:e>
                                  <m:sup>
                                    <m:r>
                                      <m:rPr>
                                        <m:sty m:val="p"/>
                                      </m:rPr>
                                      <a:rPr lang="nb-NO" sz="1400" smtClean="0">
                                        <a:latin typeface="Cambria Math" panose="02040503050406030204" pitchFamily="18" charset="0"/>
                                      </a:rPr>
                                      <m:t>in</m:t>
                                    </m:r>
                                  </m:sup>
                                </m:sSup>
                                <m:r>
                                  <a:rPr lang="nb-NO" sz="1400" smtClean="0">
                                    <a:latin typeface="Cambria Math" panose="02040503050406030204" pitchFamily="18" charset="0"/>
                                  </a:rPr>
                                  <m:t>→</m:t>
                                </m:r>
                                <m:sSup>
                                  <m:sSupPr>
                                    <m:ctrlPr>
                                      <a:rPr lang="nb-NO" sz="1400" i="1" smtClean="0">
                                        <a:latin typeface="Cambria Math" panose="02040503050406030204" pitchFamily="18" charset="0"/>
                                      </a:rPr>
                                    </m:ctrlPr>
                                  </m:sSupPr>
                                  <m:e>
                                    <m:d>
                                      <m:dPr>
                                        <m:begChr m:val="{"/>
                                        <m:endChr m:val="}"/>
                                        <m:ctrlPr>
                                          <a:rPr lang="nb-NO" sz="1400" i="1" smtClean="0">
                                            <a:latin typeface="Cambria Math" panose="02040503050406030204" pitchFamily="18" charset="0"/>
                                          </a:rPr>
                                        </m:ctrlPr>
                                      </m:dPr>
                                      <m:e>
                                        <m:r>
                                          <a:rPr lang="nb-NO" sz="1400" smtClean="0">
                                            <a:latin typeface="Cambria Math" panose="02040503050406030204" pitchFamily="18" charset="0"/>
                                          </a:rPr>
                                          <m:t>0,1</m:t>
                                        </m:r>
                                      </m:e>
                                    </m:d>
                                  </m:e>
                                  <m:sup>
                                    <m:r>
                                      <m:rPr>
                                        <m:sty m:val="p"/>
                                      </m:rPr>
                                      <a:rPr lang="nb-NO" sz="1400" smtClean="0">
                                        <a:latin typeface="Cambria Math" panose="02040503050406030204" pitchFamily="18" charset="0"/>
                                      </a:rPr>
                                      <m:t>out</m:t>
                                    </m:r>
                                  </m:sup>
                                </m:sSup>
                              </m:oMath>
                            </m:oMathPara>
                          </a14:m>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Indistinguishability</a:t>
                          </a:r>
                          <a:r>
                            <a:rPr lang="en-US" sz="1400" baseline="0" dirty="0"/>
                            <a:t> from random function</a:t>
                          </a:r>
                          <a:endParaRPr lang="en-US" sz="1400" dirty="0">
                            <a:latin typeface="Arial" panose="020B0604020202020204" pitchFamily="34" charset="0"/>
                            <a:cs typeface="Arial" panose="020B0604020202020204" pitchFamily="34" charset="0"/>
                          </a:endParaRPr>
                        </a:p>
                      </a:txBody>
                      <a:tcPr/>
                    </a:tc>
                    <a:tc>
                      <a:txBody>
                        <a:bodyPr/>
                        <a:lstStyle/>
                        <a:p>
                          <a:r>
                            <a:rPr lang="en-US" sz="1400" dirty="0"/>
                            <a:t>PRF</a:t>
                          </a:r>
                          <a:endParaRPr lang="en-US" sz="1400" dirty="0">
                            <a:latin typeface="Arial" panose="020B0604020202020204" pitchFamily="34" charset="0"/>
                            <a:cs typeface="Arial" panose="020B0604020202020204" pitchFamily="34" charset="0"/>
                          </a:endParaRPr>
                        </a:p>
                      </a:txBody>
                      <a:tcPr/>
                    </a:tc>
                    <a:tc>
                      <a:txBody>
                        <a:bodyPr/>
                        <a:lstStyle/>
                        <a:p>
                          <a:r>
                            <a:rPr lang="en-US" sz="1400" dirty="0"/>
                            <a:t>AES</a:t>
                          </a:r>
                        </a:p>
                        <a:p>
                          <a:r>
                            <a:rPr lang="en-US" sz="1400" dirty="0"/>
                            <a:t>HMAC</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70840">
                    <a:tc>
                      <a:txBody>
                        <a:bodyPr/>
                        <a:lstStyle/>
                        <a:p>
                          <a:r>
                            <a:rPr lang="en-US" sz="1400" dirty="0"/>
                            <a:t>Block cipher / pseudorandom permutation</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a:t>Encrypt fixed-length</a:t>
                          </a:r>
                          <a:r>
                            <a:rPr lang="en-US" sz="1400" baseline="0" dirty="0"/>
                            <a:t> block </a:t>
                          </a:r>
                          <a:endParaRPr lang="nb-NO" sz="1400" baseline="0" dirty="0"/>
                        </a:p>
                        <a:p>
                          <a:pPr algn="l"/>
                          <a14:m>
                            <m:oMathPara xmlns:m="http://schemas.openxmlformats.org/officeDocument/2006/math">
                              <m:oMathParaPr>
                                <m:jc m:val="left"/>
                              </m:oMathParaPr>
                              <m:oMath xmlns:m="http://schemas.openxmlformats.org/officeDocument/2006/math">
                                <m:r>
                                  <a:rPr lang="nb-NO" sz="1400" baseline="0" smtClean="0">
                                    <a:latin typeface="Cambria Math" panose="02040503050406030204" pitchFamily="18" charset="0"/>
                                  </a:rPr>
                                  <m:t>𝐸</m:t>
                                </m:r>
                                <m:r>
                                  <a:rPr lang="nb-NO" sz="1400" baseline="0" smtClean="0">
                                    <a:latin typeface="Cambria Math" panose="02040503050406030204" pitchFamily="18" charset="0"/>
                                  </a:rPr>
                                  <m:t> :</m:t>
                                </m:r>
                                <m:r>
                                  <a:rPr lang="nb-NO" sz="1400" baseline="0" smtClean="0">
                                    <a:latin typeface="Cambria Math" panose="02040503050406030204" pitchFamily="18" charset="0"/>
                                  </a:rPr>
                                  <m:t>𝒦</m:t>
                                </m:r>
                                <m:r>
                                  <a:rPr lang="nb-NO" sz="1400" baseline="0" smtClean="0">
                                    <a:latin typeface="Cambria Math" panose="02040503050406030204" pitchFamily="18" charset="0"/>
                                  </a:rPr>
                                  <m:t>×</m:t>
                                </m:r>
                                <m:sSup>
                                  <m:sSupPr>
                                    <m:ctrlPr>
                                      <a:rPr lang="nb-NO" sz="1400" i="1" baseline="0" smtClean="0">
                                        <a:latin typeface="Cambria Math" panose="02040503050406030204" pitchFamily="18" charset="0"/>
                                      </a:rPr>
                                    </m:ctrlPr>
                                  </m:sSupPr>
                                  <m:e>
                                    <m:d>
                                      <m:dPr>
                                        <m:begChr m:val="{"/>
                                        <m:endChr m:val="}"/>
                                        <m:ctrlPr>
                                          <a:rPr lang="nb-NO" sz="1400" i="1" baseline="0" smtClean="0">
                                            <a:latin typeface="Cambria Math" panose="02040503050406030204" pitchFamily="18" charset="0"/>
                                          </a:rPr>
                                        </m:ctrlPr>
                                      </m:dPr>
                                      <m:e>
                                        <m:r>
                                          <a:rPr lang="nb-NO" sz="1400" baseline="0" smtClean="0">
                                            <a:latin typeface="Cambria Math" panose="02040503050406030204" pitchFamily="18" charset="0"/>
                                          </a:rPr>
                                          <m:t>0,1</m:t>
                                        </m:r>
                                      </m:e>
                                    </m:d>
                                  </m:e>
                                  <m:sup>
                                    <m:r>
                                      <a:rPr lang="nb-NO" sz="1400" baseline="0" smtClean="0">
                                        <a:latin typeface="Cambria Math" panose="02040503050406030204" pitchFamily="18" charset="0"/>
                                      </a:rPr>
                                      <m:t>𝑛</m:t>
                                    </m:r>
                                  </m:sup>
                                </m:sSup>
                                <m:r>
                                  <a:rPr lang="nb-NO" sz="1400" baseline="0" smtClean="0">
                                    <a:latin typeface="Cambria Math" panose="02040503050406030204" pitchFamily="18" charset="0"/>
                                  </a:rPr>
                                  <m:t>→</m:t>
                                </m:r>
                                <m:sSup>
                                  <m:sSupPr>
                                    <m:ctrlPr>
                                      <a:rPr lang="nb-NO" sz="1400" i="1" baseline="0" smtClean="0">
                                        <a:latin typeface="Cambria Math" panose="02040503050406030204" pitchFamily="18" charset="0"/>
                                      </a:rPr>
                                    </m:ctrlPr>
                                  </m:sSupPr>
                                  <m:e>
                                    <m:d>
                                      <m:dPr>
                                        <m:begChr m:val="{"/>
                                        <m:endChr m:val="}"/>
                                        <m:ctrlPr>
                                          <a:rPr lang="nb-NO" sz="1400" i="1" baseline="0" smtClean="0">
                                            <a:latin typeface="Cambria Math" panose="02040503050406030204" pitchFamily="18" charset="0"/>
                                          </a:rPr>
                                        </m:ctrlPr>
                                      </m:dPr>
                                      <m:e>
                                        <m:r>
                                          <a:rPr lang="nb-NO" sz="1400" baseline="0" smtClean="0">
                                            <a:latin typeface="Cambria Math" panose="02040503050406030204" pitchFamily="18" charset="0"/>
                                          </a:rPr>
                                          <m:t>0,1</m:t>
                                        </m:r>
                                      </m:e>
                                    </m:d>
                                  </m:e>
                                  <m:sup>
                                    <m:r>
                                      <a:rPr lang="nb-NO" sz="1400" baseline="0" smtClean="0">
                                        <a:latin typeface="Cambria Math" panose="02040503050406030204" pitchFamily="18" charset="0"/>
                                      </a:rPr>
                                      <m:t>𝑛</m:t>
                                    </m:r>
                                  </m:sup>
                                </m:sSup>
                              </m:oMath>
                            </m:oMathPara>
                          </a14:m>
                          <a:endParaRPr lang="en-US" sz="1400" dirty="0">
                            <a:latin typeface="Arial" panose="020B0604020202020204" pitchFamily="34" charset="0"/>
                            <a:cs typeface="Arial" panose="020B0604020202020204" pitchFamily="34" charset="0"/>
                          </a:endParaRPr>
                        </a:p>
                      </a:txBody>
                      <a:tcPr/>
                    </a:tc>
                    <a:tc>
                      <a:txBody>
                        <a:bodyPr/>
                        <a:lstStyle/>
                        <a:p>
                          <a:r>
                            <a:rPr lang="en-US" sz="1400" dirty="0"/>
                            <a:t>Indistinguishability</a:t>
                          </a:r>
                          <a:r>
                            <a:rPr lang="en-US" sz="1400" baseline="0" dirty="0"/>
                            <a:t> from random permutation</a:t>
                          </a:r>
                          <a:endParaRPr lang="en-US" sz="1400" dirty="0">
                            <a:latin typeface="Arial" panose="020B0604020202020204" pitchFamily="34" charset="0"/>
                            <a:cs typeface="Arial" panose="020B0604020202020204" pitchFamily="34" charset="0"/>
                          </a:endParaRPr>
                        </a:p>
                      </a:txBody>
                      <a:tcPr/>
                    </a:tc>
                    <a:tc>
                      <a:txBody>
                        <a:bodyPr/>
                        <a:lstStyle/>
                        <a:p>
                          <a:r>
                            <a:rPr lang="en-US" sz="1400" dirty="0"/>
                            <a:t>PRP</a:t>
                          </a:r>
                          <a:endParaRPr lang="en-US" sz="1400" dirty="0">
                            <a:latin typeface="Arial" panose="020B0604020202020204" pitchFamily="34" charset="0"/>
                            <a:cs typeface="Arial" panose="020B0604020202020204" pitchFamily="34" charset="0"/>
                          </a:endParaRPr>
                        </a:p>
                      </a:txBody>
                      <a:tcPr/>
                    </a:tc>
                    <a:tc>
                      <a:txBody>
                        <a:bodyPr/>
                        <a:lstStyle/>
                        <a:p>
                          <a:r>
                            <a:rPr lang="en-US" sz="1400" dirty="0"/>
                            <a:t>AES</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70840">
                    <a:tc>
                      <a:txBody>
                        <a:bodyPr/>
                        <a:lstStyle/>
                        <a:p>
                          <a:r>
                            <a:rPr lang="en-US" sz="1400" dirty="0"/>
                            <a:t>Encryption</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a:t>Encrypt variable-length input</a:t>
                          </a:r>
                        </a:p>
                        <a:p>
                          <a:pPr algn="l"/>
                          <a14:m>
                            <m:oMathPara xmlns:m="http://schemas.openxmlformats.org/officeDocument/2006/math">
                              <m:oMathParaPr>
                                <m:jc m:val="left"/>
                              </m:oMathParaPr>
                              <m:oMath xmlns:m="http://schemas.openxmlformats.org/officeDocument/2006/math">
                                <m:r>
                                  <m:rPr>
                                    <m:sty m:val="p"/>
                                  </m:rPr>
                                  <a:rPr lang="nb-NO" sz="1400" smtClean="0">
                                    <a:latin typeface="Cambria Math" panose="02040503050406030204" pitchFamily="18" charset="0"/>
                                  </a:rPr>
                                  <m:t>Enc</m:t>
                                </m:r>
                                <m:r>
                                  <a:rPr lang="nb-NO" sz="1400" smtClean="0">
                                    <a:latin typeface="Cambria Math" panose="02040503050406030204" pitchFamily="18" charset="0"/>
                                  </a:rPr>
                                  <m:t> :</m:t>
                                </m:r>
                                <m:r>
                                  <a:rPr lang="nb-NO" sz="1400" smtClean="0">
                                    <a:latin typeface="Cambria Math" panose="02040503050406030204" pitchFamily="18" charset="0"/>
                                  </a:rPr>
                                  <m:t>𝒦</m:t>
                                </m:r>
                                <m:r>
                                  <a:rPr lang="nb-NO" sz="1400" smtClean="0">
                                    <a:latin typeface="Cambria Math" panose="02040503050406030204" pitchFamily="18" charset="0"/>
                                  </a:rPr>
                                  <m:t>×</m:t>
                                </m:r>
                                <m:r>
                                  <a:rPr lang="nb-NO" sz="1400" smtClean="0">
                                    <a:latin typeface="Cambria Math" panose="02040503050406030204" pitchFamily="18" charset="0"/>
                                  </a:rPr>
                                  <m:t>ℳ</m:t>
                                </m:r>
                                <m:r>
                                  <a:rPr lang="nb-NO" sz="1400" smtClean="0">
                                    <a:latin typeface="Cambria Math" panose="02040503050406030204" pitchFamily="18" charset="0"/>
                                  </a:rPr>
                                  <m:t>→</m:t>
                                </m:r>
                                <m:r>
                                  <a:rPr lang="nb-NO" sz="1400" smtClean="0">
                                    <a:latin typeface="Cambria Math" panose="02040503050406030204" pitchFamily="18" charset="0"/>
                                  </a:rPr>
                                  <m:t>𝒞</m:t>
                                </m:r>
                              </m:oMath>
                            </m:oMathPara>
                          </a14:m>
                          <a:endParaRPr lang="en-US" sz="1400" dirty="0"/>
                        </a:p>
                        <a:p>
                          <a:pPr algn="l"/>
                          <a14:m>
                            <m:oMath xmlns:m="http://schemas.openxmlformats.org/officeDocument/2006/math">
                              <m:r>
                                <m:rPr>
                                  <m:sty m:val="p"/>
                                </m:rPr>
                                <a:rPr lang="nb-NO" sz="1400" smtClean="0">
                                  <a:latin typeface="Cambria Math" panose="02040503050406030204" pitchFamily="18" charset="0"/>
                                </a:rPr>
                                <m:t>Enc</m:t>
                              </m:r>
                              <m:r>
                                <a:rPr lang="nb-NO" sz="1400" smtClean="0">
                                  <a:latin typeface="Cambria Math" panose="02040503050406030204" pitchFamily="18" charset="0"/>
                                </a:rPr>
                                <m:t> :</m:t>
                              </m:r>
                              <m:r>
                                <a:rPr lang="nb-NO" sz="1400" smtClean="0">
                                  <a:latin typeface="Cambria Math" panose="02040503050406030204" pitchFamily="18" charset="0"/>
                                </a:rPr>
                                <m:t>𝒦</m:t>
                              </m:r>
                              <m:r>
                                <a:rPr lang="nb-NO" sz="1400" smtClean="0">
                                  <a:latin typeface="Cambria Math" panose="02040503050406030204" pitchFamily="18" charset="0"/>
                                </a:rPr>
                                <m:t>×</m:t>
                              </m:r>
                              <m:r>
                                <a:rPr lang="nb-NO" sz="1400" smtClean="0">
                                  <a:latin typeface="Cambria Math" panose="02040503050406030204" pitchFamily="18" charset="0"/>
                                </a:rPr>
                                <m:t>𝒩</m:t>
                              </m:r>
                              <m:r>
                                <a:rPr lang="nb-NO" sz="1400" smtClean="0">
                                  <a:latin typeface="Cambria Math" panose="02040503050406030204" pitchFamily="18" charset="0"/>
                                </a:rPr>
                                <m:t>×</m:t>
                              </m:r>
                              <m:r>
                                <a:rPr lang="nb-NO" sz="1400" smtClean="0">
                                  <a:latin typeface="Cambria Math" panose="02040503050406030204" pitchFamily="18" charset="0"/>
                                </a:rPr>
                                <m:t>ℳ</m:t>
                              </m:r>
                              <m:r>
                                <a:rPr lang="nb-NO" sz="1400" smtClean="0">
                                  <a:latin typeface="Cambria Math" panose="02040503050406030204" pitchFamily="18" charset="0"/>
                                </a:rPr>
                                <m:t>→</m:t>
                              </m:r>
                              <m:r>
                                <a:rPr lang="nb-NO" sz="1400" smtClean="0">
                                  <a:latin typeface="Cambria Math" panose="02040503050406030204" pitchFamily="18" charset="0"/>
                                </a:rPr>
                                <m:t>𝒞</m:t>
                              </m:r>
                            </m:oMath>
                          </a14:m>
                          <a:r>
                            <a:rPr lang="en-US" sz="1400" dirty="0"/>
                            <a:t> (nonce-based)</a:t>
                          </a:r>
                          <a:endParaRPr lang="en-US" sz="1400" i="0" dirty="0">
                            <a:latin typeface="Arial" panose="020B0604020202020204" pitchFamily="34" charset="0"/>
                            <a:cs typeface="Arial" panose="020B0604020202020204" pitchFamily="34" charset="0"/>
                          </a:endParaRPr>
                        </a:p>
                      </a:txBody>
                      <a:tcPr/>
                    </a:tc>
                    <a:tc>
                      <a:txBody>
                        <a:bodyPr/>
                        <a:lstStyle/>
                        <a:p>
                          <a:r>
                            <a:rPr lang="en-US" sz="1400" dirty="0"/>
                            <a:t>Confidentiality:</a:t>
                          </a:r>
                          <a:r>
                            <a:rPr lang="en-US" sz="1400" baseline="0" dirty="0"/>
                            <a:t> a</a:t>
                          </a:r>
                          <a:r>
                            <a:rPr lang="en-US" sz="1400" dirty="0"/>
                            <a:t>ttacker</a:t>
                          </a:r>
                          <a:r>
                            <a:rPr lang="en-US" sz="1400" baseline="0" dirty="0"/>
                            <a:t> should learn nothing about plaintext (except length) from ciphertexts</a:t>
                          </a:r>
                          <a:endParaRPr lang="en-US" sz="1400" dirty="0">
                            <a:latin typeface="Arial" panose="020B0604020202020204" pitchFamily="34" charset="0"/>
                            <a:cs typeface="Arial" panose="020B0604020202020204" pitchFamily="34" charset="0"/>
                          </a:endParaRPr>
                        </a:p>
                      </a:txBody>
                      <a:tcPr/>
                    </a:tc>
                    <a:tc>
                      <a:txBody>
                        <a:bodyPr/>
                        <a:lstStyle/>
                        <a:p>
                          <a:r>
                            <a:rPr lang="en-US" sz="1400" dirty="0"/>
                            <a:t>IND-CPA</a:t>
                          </a:r>
                        </a:p>
                        <a:p>
                          <a:r>
                            <a:rPr lang="en-US" sz="1400" dirty="0"/>
                            <a:t>IND-CCA</a:t>
                          </a:r>
                          <a:endParaRPr lang="en-US" sz="1400" dirty="0">
                            <a:latin typeface="Arial" panose="020B0604020202020204" pitchFamily="34" charset="0"/>
                            <a:cs typeface="Arial" panose="020B0604020202020204" pitchFamily="34" charset="0"/>
                          </a:endParaRPr>
                        </a:p>
                      </a:txBody>
                      <a:tcPr/>
                    </a:tc>
                    <a:tc>
                      <a:txBody>
                        <a:bodyPr/>
                        <a:lstStyle/>
                        <a:p>
                          <a:r>
                            <a:rPr lang="en-US" sz="1400" dirty="0"/>
                            <a:t>CTR</a:t>
                          </a:r>
                          <a:br>
                            <a:rPr lang="en-US" sz="1400" dirty="0"/>
                          </a:br>
                          <a:r>
                            <a:rPr lang="en-US" sz="1400" baseline="0" dirty="0"/>
                            <a:t>CBC$</a:t>
                          </a:r>
                        </a:p>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370840">
                    <a:tc>
                      <a:txBody>
                        <a:bodyPr/>
                        <a:lstStyle/>
                        <a:p>
                          <a:r>
                            <a:rPr lang="en-US" sz="1400" dirty="0"/>
                            <a:t>MAC</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a:t>Produce fixed-length tag on variable-length message</a:t>
                          </a:r>
                          <a:br>
                            <a:rPr lang="en-US" sz="1400" dirty="0"/>
                          </a:br>
                          <a14:m>
                            <m:oMathPara xmlns:m="http://schemas.openxmlformats.org/officeDocument/2006/math">
                              <m:oMathParaPr>
                                <m:jc m:val="left"/>
                              </m:oMathParaPr>
                              <m:oMath xmlns:m="http://schemas.openxmlformats.org/officeDocument/2006/math">
                                <m:r>
                                  <m:rPr>
                                    <m:sty m:val="p"/>
                                  </m:rPr>
                                  <a:rPr lang="nb-NO" sz="1400" smtClean="0">
                                    <a:latin typeface="Cambria Math" panose="02040503050406030204" pitchFamily="18" charset="0"/>
                                  </a:rPr>
                                  <m:t>Tag</m:t>
                                </m:r>
                                <m:r>
                                  <a:rPr lang="nb-NO" sz="1400" smtClean="0">
                                    <a:latin typeface="Cambria Math" panose="02040503050406030204" pitchFamily="18" charset="0"/>
                                  </a:rPr>
                                  <m:t> :</m:t>
                                </m:r>
                                <m:r>
                                  <a:rPr lang="nb-NO" sz="1400" smtClean="0">
                                    <a:latin typeface="Cambria Math" panose="02040503050406030204" pitchFamily="18" charset="0"/>
                                  </a:rPr>
                                  <m:t>𝒦</m:t>
                                </m:r>
                                <m:r>
                                  <a:rPr lang="nb-NO" sz="1400" smtClean="0">
                                    <a:latin typeface="Cambria Math" panose="02040503050406030204" pitchFamily="18" charset="0"/>
                                  </a:rPr>
                                  <m:t>×</m:t>
                                </m:r>
                                <m:r>
                                  <a:rPr lang="nb-NO" sz="1400" smtClean="0">
                                    <a:latin typeface="Cambria Math" panose="02040503050406030204" pitchFamily="18" charset="0"/>
                                  </a:rPr>
                                  <m:t>ℳ</m:t>
                                </m:r>
                                <m:r>
                                  <a:rPr lang="nb-NO" sz="1400" smtClean="0">
                                    <a:latin typeface="Cambria Math" panose="02040503050406030204" pitchFamily="18" charset="0"/>
                                  </a:rPr>
                                  <m:t>→</m:t>
                                </m:r>
                                <m:r>
                                  <a:rPr lang="nb-NO" sz="1400" smtClean="0">
                                    <a:latin typeface="Cambria Math" panose="02040503050406030204" pitchFamily="18" charset="0"/>
                                  </a:rPr>
                                  <m:t>𝒯</m:t>
                                </m:r>
                              </m:oMath>
                            </m:oMathPara>
                          </a14:m>
                          <a:endParaRPr lang="en-US" sz="1400" dirty="0"/>
                        </a:p>
                        <a:p>
                          <a:pPr algn="l"/>
                          <a14:m>
                            <m:oMathPara xmlns:m="http://schemas.openxmlformats.org/officeDocument/2006/math">
                              <m:oMathParaPr>
                                <m:jc m:val="left"/>
                              </m:oMathParaPr>
                              <m:oMath xmlns:m="http://schemas.openxmlformats.org/officeDocument/2006/math">
                                <m:r>
                                  <m:rPr>
                                    <m:sty m:val="p"/>
                                  </m:rPr>
                                  <a:rPr lang="nb-NO" sz="1400" smtClean="0">
                                    <a:latin typeface="Cambria Math" panose="02040503050406030204" pitchFamily="18" charset="0"/>
                                  </a:rPr>
                                  <m:t>Vrfy</m:t>
                                </m:r>
                                <m:r>
                                  <a:rPr lang="nb-NO" sz="1400" smtClean="0">
                                    <a:latin typeface="Cambria Math" panose="02040503050406030204" pitchFamily="18" charset="0"/>
                                  </a:rPr>
                                  <m:t> :</m:t>
                                </m:r>
                                <m:r>
                                  <a:rPr lang="nb-NO" sz="1400" smtClean="0">
                                    <a:latin typeface="Cambria Math" panose="02040503050406030204" pitchFamily="18" charset="0"/>
                                  </a:rPr>
                                  <m:t>𝒦</m:t>
                                </m:r>
                                <m:r>
                                  <a:rPr lang="nb-NO" sz="1400" smtClean="0">
                                    <a:latin typeface="Cambria Math" panose="02040503050406030204" pitchFamily="18" charset="0"/>
                                  </a:rPr>
                                  <m:t>×</m:t>
                                </m:r>
                                <m:r>
                                  <a:rPr lang="nb-NO" sz="1400" smtClean="0">
                                    <a:latin typeface="Cambria Math" panose="02040503050406030204" pitchFamily="18" charset="0"/>
                                  </a:rPr>
                                  <m:t>ℳ</m:t>
                                </m:r>
                                <m:r>
                                  <a:rPr lang="nb-NO" sz="1400" smtClean="0">
                                    <a:latin typeface="Cambria Math" panose="02040503050406030204" pitchFamily="18" charset="0"/>
                                  </a:rPr>
                                  <m:t>×</m:t>
                                </m:r>
                                <m:r>
                                  <a:rPr lang="nb-NO" sz="1400" smtClean="0">
                                    <a:latin typeface="Cambria Math" panose="02040503050406030204" pitchFamily="18" charset="0"/>
                                  </a:rPr>
                                  <m:t>𝒯</m:t>
                                </m:r>
                                <m:r>
                                  <a:rPr lang="nb-NO" sz="1400" smtClean="0">
                                    <a:latin typeface="Cambria Math" panose="02040503050406030204" pitchFamily="18" charset="0"/>
                                  </a:rPr>
                                  <m:t>→</m:t>
                                </m:r>
                                <m:d>
                                  <m:dPr>
                                    <m:begChr m:val="{"/>
                                    <m:endChr m:val="}"/>
                                    <m:ctrlPr>
                                      <a:rPr lang="nb-NO" sz="1400" i="1" smtClean="0">
                                        <a:latin typeface="Cambria Math" panose="02040503050406030204" pitchFamily="18" charset="0"/>
                                      </a:rPr>
                                    </m:ctrlPr>
                                  </m:dPr>
                                  <m:e>
                                    <m:r>
                                      <m:rPr>
                                        <m:sty m:val="p"/>
                                      </m:rPr>
                                      <a:rPr lang="nb-NO" sz="1400" smtClean="0">
                                        <a:latin typeface="Cambria Math" panose="02040503050406030204" pitchFamily="18" charset="0"/>
                                      </a:rPr>
                                      <m:t>Valid</m:t>
                                    </m:r>
                                    <m:r>
                                      <a:rPr lang="nb-NO" sz="1400" smtClean="0">
                                        <a:latin typeface="Cambria Math" panose="02040503050406030204" pitchFamily="18" charset="0"/>
                                      </a:rPr>
                                      <m:t>, </m:t>
                                    </m:r>
                                    <m:r>
                                      <m:rPr>
                                        <m:sty m:val="p"/>
                                      </m:rPr>
                                      <a:rPr lang="nb-NO" sz="1400" smtClean="0">
                                        <a:latin typeface="Cambria Math" panose="02040503050406030204" pitchFamily="18" charset="0"/>
                                      </a:rPr>
                                      <m:t>Invalid</m:t>
                                    </m:r>
                                  </m:e>
                                </m:d>
                              </m:oMath>
                            </m:oMathPara>
                          </a14:m>
                          <a:endParaRPr lang="en-US" sz="1400" i="0" dirty="0">
                            <a:latin typeface="Arial" panose="020B0604020202020204" pitchFamily="34" charset="0"/>
                            <a:cs typeface="Arial" panose="020B0604020202020204" pitchFamily="34" charset="0"/>
                          </a:endParaRPr>
                        </a:p>
                      </a:txBody>
                      <a:tcPr/>
                    </a:tc>
                    <a:tc>
                      <a:txBody>
                        <a:bodyPr/>
                        <a:lstStyle/>
                        <a:p>
                          <a:r>
                            <a:rPr lang="en-US" sz="1400" dirty="0"/>
                            <a:t>Integrity: attacker shouldn't</a:t>
                          </a:r>
                          <a:r>
                            <a:rPr lang="en-US" sz="1400" baseline="0" dirty="0"/>
                            <a:t> be</a:t>
                          </a:r>
                          <a:r>
                            <a:rPr lang="en-US" sz="1400" dirty="0"/>
                            <a:t> able</a:t>
                          </a:r>
                          <a:r>
                            <a:rPr lang="en-US" sz="1400" baseline="0" dirty="0"/>
                            <a:t> to forge messages, i.e., create new messages with valid tags</a:t>
                          </a:r>
                          <a:endParaRPr lang="en-US" sz="1400" dirty="0">
                            <a:latin typeface="Arial" panose="020B0604020202020204" pitchFamily="34" charset="0"/>
                            <a:cs typeface="Arial" panose="020B0604020202020204" pitchFamily="34" charset="0"/>
                          </a:endParaRPr>
                        </a:p>
                      </a:txBody>
                      <a:tcPr/>
                    </a:tc>
                    <a:tc>
                      <a:txBody>
                        <a:bodyPr/>
                        <a:lstStyle/>
                        <a:p>
                          <a:r>
                            <a:rPr lang="en-US" sz="1400" dirty="0"/>
                            <a:t>UF-CMA</a:t>
                          </a:r>
                          <a:endParaRPr lang="en-US" sz="1400" dirty="0">
                            <a:latin typeface="Arial" panose="020B0604020202020204" pitchFamily="34" charset="0"/>
                            <a:cs typeface="Arial" panose="020B0604020202020204" pitchFamily="34" charset="0"/>
                          </a:endParaRPr>
                        </a:p>
                      </a:txBody>
                      <a:tcPr/>
                    </a:tc>
                    <a:tc>
                      <a:txBody>
                        <a:bodyPr/>
                        <a:lstStyle/>
                        <a:p>
                          <a:r>
                            <a:rPr lang="en-US" sz="1400" dirty="0"/>
                            <a:t>CBC-MAC</a:t>
                          </a:r>
                        </a:p>
                        <a:p>
                          <a:r>
                            <a:rPr lang="en-US" sz="1400" dirty="0"/>
                            <a:t>CMAC</a:t>
                          </a:r>
                        </a:p>
                        <a:p>
                          <a:r>
                            <a:rPr lang="en-US" sz="1400" dirty="0"/>
                            <a:t>HMAC</a:t>
                          </a:r>
                        </a:p>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947189">
                    <a:tc>
                      <a:txBody>
                        <a:bodyPr/>
                        <a:lstStyle/>
                        <a:p>
                          <a:r>
                            <a:rPr lang="en-US" sz="1400" dirty="0"/>
                            <a:t>Authenticated encryption</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a:t>Encrypt variable-length input </a:t>
                          </a:r>
                          <a:br>
                            <a:rPr lang="en-US" sz="1400" dirty="0"/>
                          </a:br>
                          <a14:m>
                            <m:oMath xmlns:m="http://schemas.openxmlformats.org/officeDocument/2006/math">
                              <m:r>
                                <m:rPr>
                                  <m:sty m:val="p"/>
                                </m:rPr>
                                <a:rPr lang="nb-NO" sz="1400" smtClean="0">
                                  <a:latin typeface="Cambria Math" panose="02040503050406030204" pitchFamily="18" charset="0"/>
                                </a:rPr>
                                <m:t>Enc</m:t>
                              </m:r>
                              <m:r>
                                <a:rPr lang="nb-NO" sz="1400" smtClean="0">
                                  <a:latin typeface="Cambria Math" panose="02040503050406030204" pitchFamily="18" charset="0"/>
                                </a:rPr>
                                <m:t> :</m:t>
                              </m:r>
                              <m:r>
                                <a:rPr lang="nb-NO" sz="1400" smtClean="0">
                                  <a:latin typeface="Cambria Math" panose="02040503050406030204" pitchFamily="18" charset="0"/>
                                </a:rPr>
                                <m:t>𝒦</m:t>
                              </m:r>
                              <m:r>
                                <a:rPr lang="nb-NO" sz="1400" smtClean="0">
                                  <a:latin typeface="Cambria Math" panose="02040503050406030204" pitchFamily="18" charset="0"/>
                                </a:rPr>
                                <m:t>×</m:t>
                              </m:r>
                              <m:r>
                                <a:rPr lang="nb-NO" sz="1400" smtClean="0">
                                  <a:latin typeface="Cambria Math" panose="02040503050406030204" pitchFamily="18" charset="0"/>
                                </a:rPr>
                                <m:t>ℳ</m:t>
                              </m:r>
                              <m:r>
                                <a:rPr lang="nb-NO" sz="1400" smtClean="0">
                                  <a:latin typeface="Cambria Math" panose="02040503050406030204" pitchFamily="18" charset="0"/>
                                </a:rPr>
                                <m:t>→</m:t>
                              </m:r>
                              <m:r>
                                <a:rPr lang="nb-NO" sz="1400" smtClean="0">
                                  <a:latin typeface="Cambria Math" panose="02040503050406030204" pitchFamily="18" charset="0"/>
                                </a:rPr>
                                <m:t>𝒞</m:t>
                              </m:r>
                            </m:oMath>
                          </a14:m>
                          <a:r>
                            <a:rPr lang="en-US" sz="1400" dirty="0"/>
                            <a:t> </a:t>
                          </a:r>
                        </a:p>
                        <a:p>
                          <a:pPr algn="l"/>
                          <a14:m>
                            <m:oMathPara xmlns:m="http://schemas.openxmlformats.org/officeDocument/2006/math">
                              <m:oMathParaPr>
                                <m:jc m:val="left"/>
                              </m:oMathParaPr>
                              <m:oMath xmlns:m="http://schemas.openxmlformats.org/officeDocument/2006/math">
                                <m:r>
                                  <m:rPr>
                                    <m:sty m:val="p"/>
                                  </m:rPr>
                                  <a:rPr lang="nb-NO" sz="1400" dirty="0" smtClean="0">
                                    <a:latin typeface="Cambria Math" panose="02040503050406030204" pitchFamily="18" charset="0"/>
                                  </a:rPr>
                                  <m:t>Dec</m:t>
                                </m:r>
                                <m:r>
                                  <a:rPr lang="nb-NO" sz="1400" dirty="0" smtClean="0">
                                    <a:latin typeface="Cambria Math" panose="02040503050406030204" pitchFamily="18" charset="0"/>
                                  </a:rPr>
                                  <m:t> :</m:t>
                                </m:r>
                                <m:r>
                                  <a:rPr lang="nb-NO" sz="1400" dirty="0" smtClean="0">
                                    <a:latin typeface="Cambria Math" panose="02040503050406030204" pitchFamily="18" charset="0"/>
                                  </a:rPr>
                                  <m:t>𝒦</m:t>
                                </m:r>
                                <m:r>
                                  <a:rPr lang="nb-NO" sz="1400" dirty="0" smtClean="0">
                                    <a:latin typeface="Cambria Math" panose="02040503050406030204" pitchFamily="18" charset="0"/>
                                  </a:rPr>
                                  <m:t>×</m:t>
                                </m:r>
                                <m:r>
                                  <a:rPr lang="nb-NO" sz="1400" dirty="0" smtClean="0">
                                    <a:latin typeface="Cambria Math" panose="02040503050406030204" pitchFamily="18" charset="0"/>
                                  </a:rPr>
                                  <m:t>𝒞</m:t>
                                </m:r>
                                <m:r>
                                  <a:rPr lang="nb-NO" sz="1400" dirty="0" smtClean="0">
                                    <a:latin typeface="Cambria Math" panose="02040503050406030204" pitchFamily="18" charset="0"/>
                                  </a:rPr>
                                  <m:t>→</m:t>
                                </m:r>
                                <m:r>
                                  <a:rPr lang="nb-NO" sz="1400" dirty="0" smtClean="0">
                                    <a:latin typeface="Cambria Math" panose="02040503050406030204" pitchFamily="18" charset="0"/>
                                  </a:rPr>
                                  <m:t>ℳ</m:t>
                                </m:r>
                                <m:r>
                                  <a:rPr lang="nb-NO" sz="1400" dirty="0" smtClean="0">
                                    <a:latin typeface="Cambria Math" panose="02040503050406030204" pitchFamily="18" charset="0"/>
                                  </a:rPr>
                                  <m:t>∪</m:t>
                                </m:r>
                                <m:d>
                                  <m:dPr>
                                    <m:begChr m:val="{"/>
                                    <m:endChr m:val="}"/>
                                    <m:ctrlPr>
                                      <a:rPr lang="nb-NO" sz="1400" i="1" dirty="0" smtClean="0">
                                        <a:latin typeface="Cambria Math" panose="02040503050406030204" pitchFamily="18" charset="0"/>
                                      </a:rPr>
                                    </m:ctrlPr>
                                  </m:dPr>
                                  <m:e>
                                    <m:r>
                                      <a:rPr lang="nb-NO" sz="1400" dirty="0" smtClean="0">
                                        <a:latin typeface="Cambria Math" panose="02040503050406030204" pitchFamily="18" charset="0"/>
                                      </a:rPr>
                                      <m:t>⊥</m:t>
                                    </m:r>
                                  </m:e>
                                </m:d>
                              </m:oMath>
                            </m:oMathPara>
                          </a14:m>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With</a:t>
                          </a:r>
                          <a:r>
                            <a:rPr lang="en-US" sz="1400" baseline="0" dirty="0"/>
                            <a:t> associated data + </a:t>
                          </a:r>
                          <a:r>
                            <a:rPr lang="en-US" sz="1400" baseline="0" dirty="0" err="1"/>
                            <a:t>nonces</a:t>
                          </a:r>
                          <a:r>
                            <a:rPr lang="en-US" sz="1400" baseline="0" dirty="0"/>
                            <a:t> (AEAD)</a:t>
                          </a:r>
                          <a:endParaRPr lang="en-US" sz="1400" dirty="0"/>
                        </a:p>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lang="nb-NO" sz="1400" smtClean="0">
                                    <a:latin typeface="Cambria Math" panose="02040503050406030204" pitchFamily="18" charset="0"/>
                                  </a:rPr>
                                  <m:t>Enc</m:t>
                                </m:r>
                                <m:r>
                                  <a:rPr lang="nb-NO" sz="1400" smtClean="0">
                                    <a:latin typeface="Cambria Math" panose="02040503050406030204" pitchFamily="18" charset="0"/>
                                  </a:rPr>
                                  <m:t> :</m:t>
                                </m:r>
                                <m:r>
                                  <a:rPr lang="nb-NO" sz="1400" smtClean="0">
                                    <a:latin typeface="Cambria Math" panose="02040503050406030204" pitchFamily="18" charset="0"/>
                                  </a:rPr>
                                  <m:t>𝒦</m:t>
                                </m:r>
                                <m:r>
                                  <a:rPr lang="nb-NO" sz="1400" smtClean="0">
                                    <a:latin typeface="Cambria Math" panose="02040503050406030204" pitchFamily="18" charset="0"/>
                                  </a:rPr>
                                  <m:t>×</m:t>
                                </m:r>
                                <m:r>
                                  <a:rPr lang="nb-NO" sz="1400" smtClean="0">
                                    <a:latin typeface="Cambria Math" panose="02040503050406030204" pitchFamily="18" charset="0"/>
                                  </a:rPr>
                                  <m:t>𝒩</m:t>
                                </m:r>
                                <m:r>
                                  <a:rPr lang="nb-NO" sz="1400" smtClean="0">
                                    <a:latin typeface="Cambria Math" panose="02040503050406030204" pitchFamily="18" charset="0"/>
                                  </a:rPr>
                                  <m:t>×</m:t>
                                </m:r>
                                <m:r>
                                  <a:rPr lang="nb-NO" sz="1400" smtClean="0">
                                    <a:latin typeface="Cambria Math" panose="02040503050406030204" pitchFamily="18" charset="0"/>
                                  </a:rPr>
                                  <m:t>𝒜</m:t>
                                </m:r>
                                <m:r>
                                  <a:rPr lang="nb-NO" sz="1400" smtClean="0">
                                    <a:latin typeface="Cambria Math" panose="02040503050406030204" pitchFamily="18" charset="0"/>
                                  </a:rPr>
                                  <m:t>×</m:t>
                                </m:r>
                                <m:r>
                                  <a:rPr lang="nb-NO" sz="1400" smtClean="0">
                                    <a:latin typeface="Cambria Math" panose="02040503050406030204" pitchFamily="18" charset="0"/>
                                  </a:rPr>
                                  <m:t>ℳ</m:t>
                                </m:r>
                                <m:r>
                                  <a:rPr lang="nb-NO" sz="1400" smtClean="0">
                                    <a:latin typeface="Cambria Math" panose="02040503050406030204" pitchFamily="18" charset="0"/>
                                  </a:rPr>
                                  <m:t>→</m:t>
                                </m:r>
                                <m:r>
                                  <a:rPr lang="nb-NO" sz="1400" smtClean="0">
                                    <a:latin typeface="Cambria Math" panose="02040503050406030204" pitchFamily="18" charset="0"/>
                                  </a:rPr>
                                  <m:t>𝒞</m:t>
                                </m:r>
                              </m:oMath>
                            </m:oMathPara>
                          </a14:m>
                          <a:endParaRPr lang="en-US" sz="1400" dirty="0"/>
                        </a:p>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lang="nb-NO" sz="1400" smtClean="0">
                                    <a:latin typeface="Cambria Math" panose="02040503050406030204" pitchFamily="18" charset="0"/>
                                  </a:rPr>
                                  <m:t>Enc</m:t>
                                </m:r>
                                <m:r>
                                  <a:rPr lang="nb-NO" sz="1400" smtClean="0">
                                    <a:latin typeface="Cambria Math" panose="02040503050406030204" pitchFamily="18" charset="0"/>
                                  </a:rPr>
                                  <m:t> :</m:t>
                                </m:r>
                                <m:r>
                                  <a:rPr lang="nb-NO" sz="1400" smtClean="0">
                                    <a:latin typeface="Cambria Math" panose="02040503050406030204" pitchFamily="18" charset="0"/>
                                  </a:rPr>
                                  <m:t>𝒦</m:t>
                                </m:r>
                                <m:r>
                                  <a:rPr lang="nb-NO" sz="1400" smtClean="0">
                                    <a:latin typeface="Cambria Math" panose="02040503050406030204" pitchFamily="18" charset="0"/>
                                  </a:rPr>
                                  <m:t>×</m:t>
                                </m:r>
                                <m:r>
                                  <a:rPr lang="nb-NO" sz="1400" smtClean="0">
                                    <a:latin typeface="Cambria Math" panose="02040503050406030204" pitchFamily="18" charset="0"/>
                                  </a:rPr>
                                  <m:t>𝒩</m:t>
                                </m:r>
                                <m:r>
                                  <a:rPr lang="nb-NO" sz="1400" smtClean="0">
                                    <a:latin typeface="Cambria Math" panose="02040503050406030204" pitchFamily="18" charset="0"/>
                                  </a:rPr>
                                  <m:t>×</m:t>
                                </m:r>
                                <m:r>
                                  <a:rPr lang="nb-NO" sz="1400" smtClean="0">
                                    <a:latin typeface="Cambria Math" panose="02040503050406030204" pitchFamily="18" charset="0"/>
                                  </a:rPr>
                                  <m:t>𝒜</m:t>
                                </m:r>
                                <m:r>
                                  <a:rPr lang="nb-NO" sz="1400" smtClean="0">
                                    <a:latin typeface="Cambria Math" panose="02040503050406030204" pitchFamily="18" charset="0"/>
                                  </a:rPr>
                                  <m:t>×</m:t>
                                </m:r>
                                <m:r>
                                  <a:rPr lang="nb-NO" sz="1400" smtClean="0">
                                    <a:latin typeface="Cambria Math" panose="02040503050406030204" pitchFamily="18" charset="0"/>
                                  </a:rPr>
                                  <m:t>𝒞</m:t>
                                </m:r>
                                <m:r>
                                  <a:rPr lang="nb-NO" sz="1400" smtClean="0">
                                    <a:latin typeface="Cambria Math" panose="02040503050406030204" pitchFamily="18" charset="0"/>
                                  </a:rPr>
                                  <m:t>→</m:t>
                                </m:r>
                                <m:r>
                                  <a:rPr lang="nb-NO" sz="1400" smtClean="0">
                                    <a:latin typeface="Cambria Math" panose="02040503050406030204" pitchFamily="18" charset="0"/>
                                  </a:rPr>
                                  <m:t>ℳ</m:t>
                                </m:r>
                                <m:r>
                                  <a:rPr lang="nb-NO" sz="1400" smtClean="0">
                                    <a:latin typeface="Cambria Math" panose="02040503050406030204" pitchFamily="18" charset="0"/>
                                  </a:rPr>
                                  <m:t>∪{⊥}</m:t>
                                </m:r>
                              </m:oMath>
                            </m:oMathPara>
                          </a14:m>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Confidentiality</a:t>
                          </a:r>
                          <a:r>
                            <a:rPr lang="en-US" sz="1400" baseline="0" dirty="0"/>
                            <a:t> + ciphertext integrity</a:t>
                          </a:r>
                          <a:br>
                            <a:rPr lang="en-US" sz="1400" baseline="0" dirty="0"/>
                          </a:br>
                          <a:r>
                            <a:rPr lang="en-US" sz="1400" baseline="0" dirty="0"/>
                            <a:t/>
                          </a:r>
                          <a:br>
                            <a:rPr lang="en-US" sz="1400" baseline="0" dirty="0"/>
                          </a:br>
                          <a:r>
                            <a:rPr lang="en-US" sz="1400" baseline="0" dirty="0"/>
                            <a:t/>
                          </a:r>
                          <a:br>
                            <a:rPr lang="en-US" sz="1400" baseline="0" dirty="0"/>
                          </a:br>
                          <a:endParaRPr lang="en-US"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Confidentiality (message)</a:t>
                          </a:r>
                          <a:r>
                            <a:rPr lang="en-US" sz="1400" baseline="0" dirty="0"/>
                            <a:t> + ciphertext and AD integrity</a:t>
                          </a:r>
                          <a:endParaRPr lang="en-US" sz="1400" dirty="0"/>
                        </a:p>
                        <a:p>
                          <a:r>
                            <a:rPr lang="en-US" sz="1400" baseline="0" dirty="0"/>
                            <a:t> </a:t>
                          </a:r>
                          <a:endParaRPr lang="en-US" sz="1400" dirty="0">
                            <a:latin typeface="Arial" panose="020B0604020202020204" pitchFamily="34" charset="0"/>
                            <a:cs typeface="Arial" panose="020B0604020202020204" pitchFamily="34" charset="0"/>
                          </a:endParaRPr>
                        </a:p>
                      </a:txBody>
                      <a:tcPr/>
                    </a:tc>
                    <a:tc>
                      <a:txBody>
                        <a:bodyPr/>
                        <a:lstStyle/>
                        <a:p>
                          <a:r>
                            <a:rPr lang="en-US" sz="1400" dirty="0"/>
                            <a:t>AE</a:t>
                          </a:r>
                          <a:endParaRPr lang="en-US" sz="1400" dirty="0">
                            <a:latin typeface="Arial" panose="020B0604020202020204" pitchFamily="34" charset="0"/>
                            <a:cs typeface="Arial" panose="020B0604020202020204" pitchFamily="34" charset="0"/>
                          </a:endParaRPr>
                        </a:p>
                      </a:txBody>
                      <a:tcPr/>
                    </a:tc>
                    <a:tc>
                      <a:txBody>
                        <a:bodyPr/>
                        <a:lstStyle/>
                        <a:p>
                          <a:r>
                            <a:rPr lang="en-US" sz="1400" dirty="0" err="1"/>
                            <a:t>EtM</a:t>
                          </a:r>
                          <a:endParaRPr lang="en-US" sz="1400" dirty="0"/>
                        </a:p>
                        <a:p>
                          <a:r>
                            <a:rPr lang="en-US" sz="1400" dirty="0"/>
                            <a:t>GCM</a:t>
                          </a:r>
                          <a:br>
                            <a:rPr lang="en-US" sz="1400" dirty="0"/>
                          </a:br>
                          <a:r>
                            <a:rPr lang="en-US" sz="1400" dirty="0"/>
                            <a:t>OCB</a:t>
                          </a:r>
                        </a:p>
                        <a:p>
                          <a:r>
                            <a:rPr lang="en-US" sz="1400" dirty="0"/>
                            <a:t>CCM</a:t>
                          </a:r>
                          <a:br>
                            <a:rPr lang="en-US" sz="1400" dirty="0"/>
                          </a:b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947189">
                    <a:tc>
                      <a:txBody>
                        <a:bodyPr/>
                        <a:lstStyle/>
                        <a:p>
                          <a:r>
                            <a:rPr lang="en-US" sz="1400" dirty="0"/>
                            <a:t>Hash</a:t>
                          </a:r>
                          <a:r>
                            <a:rPr lang="en-US" sz="1400" baseline="0" dirty="0"/>
                            <a:t> function</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Keyless function</a:t>
                          </a:r>
                          <a:r>
                            <a:rPr lang="en-US" sz="1400" baseline="0" dirty="0"/>
                            <a:t> mapping variable-length input to fixed-length output</a:t>
                          </a:r>
                          <a:endParaRPr lang="en-US" sz="1400" dirty="0"/>
                        </a:p>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nb-NO" sz="1400" smtClean="0">
                                  <a:latin typeface="Cambria Math" panose="02040503050406030204" pitchFamily="18" charset="0"/>
                                </a:rPr>
                                <m:t>𝐻</m:t>
                              </m:r>
                              <m:r>
                                <a:rPr lang="nb-NO" sz="1400" smtClean="0">
                                  <a:latin typeface="Cambria Math" panose="02040503050406030204" pitchFamily="18" charset="0"/>
                                </a:rPr>
                                <m:t> :</m:t>
                              </m:r>
                              <m:r>
                                <a:rPr lang="nb-NO" sz="1400" b="0" i="1" smtClean="0">
                                  <a:latin typeface="Cambria Math" panose="02040503050406030204" pitchFamily="18" charset="0"/>
                                </a:rPr>
                                <m:t>𝒳</m:t>
                              </m:r>
                              <m:r>
                                <a:rPr lang="nb-NO" sz="1400" smtClean="0">
                                  <a:latin typeface="Cambria Math" panose="02040503050406030204" pitchFamily="18" charset="0"/>
                                </a:rPr>
                                <m:t>→</m:t>
                              </m:r>
                              <m:r>
                                <a:rPr lang="nb-NO" sz="1400" b="0" i="1" smtClean="0">
                                  <a:latin typeface="Cambria Math" panose="02040503050406030204" pitchFamily="18" charset="0"/>
                                </a:rPr>
                                <m:t>𝒴</m:t>
                              </m:r>
                            </m:oMath>
                          </a14:m>
                          <a:r>
                            <a:rPr lang="en-US" sz="1400" dirty="0"/>
                            <a:t> </a:t>
                          </a:r>
                        </a:p>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nb-NO" sz="1400" smtClean="0">
                                    <a:latin typeface="Cambria Math" panose="02040503050406030204" pitchFamily="18" charset="0"/>
                                  </a:rPr>
                                  <m:t>𝐻</m:t>
                                </m:r>
                                <m:r>
                                  <a:rPr lang="nb-NO" sz="1400" smtClean="0">
                                    <a:latin typeface="Cambria Math" panose="02040503050406030204" pitchFamily="18" charset="0"/>
                                  </a:rPr>
                                  <m:t> :</m:t>
                                </m:r>
                                <m:sSup>
                                  <m:sSupPr>
                                    <m:ctrlPr>
                                      <a:rPr lang="nb-NO" sz="1400" i="1" smtClean="0">
                                        <a:latin typeface="Cambria Math" panose="02040503050406030204" pitchFamily="18" charset="0"/>
                                      </a:rPr>
                                    </m:ctrlPr>
                                  </m:sSupPr>
                                  <m:e>
                                    <m:d>
                                      <m:dPr>
                                        <m:begChr m:val="{"/>
                                        <m:endChr m:val="}"/>
                                        <m:ctrlPr>
                                          <a:rPr lang="nb-NO" sz="1400" i="1" smtClean="0">
                                            <a:latin typeface="Cambria Math" panose="02040503050406030204" pitchFamily="18" charset="0"/>
                                          </a:rPr>
                                        </m:ctrlPr>
                                      </m:dPr>
                                      <m:e>
                                        <m:r>
                                          <a:rPr lang="nb-NO" sz="1400" smtClean="0">
                                            <a:latin typeface="Cambria Math" panose="02040503050406030204" pitchFamily="18" charset="0"/>
                                          </a:rPr>
                                          <m:t>0,1</m:t>
                                        </m:r>
                                      </m:e>
                                    </m:d>
                                  </m:e>
                                  <m:sup>
                                    <m:r>
                                      <a:rPr lang="nb-NO" sz="1400" smtClean="0">
                                        <a:latin typeface="Cambria Math" panose="02040503050406030204" pitchFamily="18" charset="0"/>
                                      </a:rPr>
                                      <m:t>∗</m:t>
                                    </m:r>
                                  </m:sup>
                                </m:sSup>
                                <m:r>
                                  <a:rPr lang="nb-NO" sz="1400" smtClean="0">
                                    <a:latin typeface="Cambria Math" panose="02040503050406030204" pitchFamily="18" charset="0"/>
                                  </a:rPr>
                                  <m:t>→</m:t>
                                </m:r>
                                <m:sSup>
                                  <m:sSupPr>
                                    <m:ctrlPr>
                                      <a:rPr lang="nb-NO" sz="1400" i="1" smtClean="0">
                                        <a:latin typeface="Cambria Math" panose="02040503050406030204" pitchFamily="18" charset="0"/>
                                      </a:rPr>
                                    </m:ctrlPr>
                                  </m:sSupPr>
                                  <m:e>
                                    <m:d>
                                      <m:dPr>
                                        <m:begChr m:val="{"/>
                                        <m:endChr m:val="}"/>
                                        <m:ctrlPr>
                                          <a:rPr lang="nb-NO" sz="1400" i="1" smtClean="0">
                                            <a:latin typeface="Cambria Math" panose="02040503050406030204" pitchFamily="18" charset="0"/>
                                          </a:rPr>
                                        </m:ctrlPr>
                                      </m:dPr>
                                      <m:e>
                                        <m:r>
                                          <a:rPr lang="nb-NO" sz="1400" smtClean="0">
                                            <a:latin typeface="Cambria Math" panose="02040503050406030204" pitchFamily="18" charset="0"/>
                                          </a:rPr>
                                          <m:t>0,1</m:t>
                                        </m:r>
                                      </m:e>
                                    </m:d>
                                  </m:e>
                                  <m:sup>
                                    <m:r>
                                      <a:rPr lang="nb-NO" sz="1400" smtClean="0">
                                        <a:latin typeface="Cambria Math" panose="02040503050406030204" pitchFamily="18" charset="0"/>
                                      </a:rPr>
                                      <m:t>𝑛</m:t>
                                    </m:r>
                                  </m:sup>
                                </m:sSup>
                              </m:oMath>
                            </m:oMathPara>
                          </a14:m>
                          <a:endParaRPr lang="en-US" sz="1400" dirty="0">
                            <a:latin typeface="Arial" panose="020B0604020202020204" pitchFamily="34" charset="0"/>
                            <a:cs typeface="Arial" panose="020B0604020202020204" pitchFamily="34" charset="0"/>
                          </a:endParaRPr>
                        </a:p>
                      </a:txBody>
                      <a:tcPr/>
                    </a:tc>
                    <a:tc>
                      <a:txBody>
                        <a:bodyPr/>
                        <a:lstStyle/>
                        <a:p>
                          <a:r>
                            <a:rPr lang="en-US" sz="1400" dirty="0"/>
                            <a:t>Collision-resistance + one-</a:t>
                          </a:r>
                          <a:r>
                            <a:rPr lang="en-US" sz="1400" dirty="0" err="1"/>
                            <a:t>wayness</a:t>
                          </a:r>
                          <a:r>
                            <a:rPr lang="en-US" sz="1400" baseline="0" dirty="0"/>
                            <a:t> </a:t>
                          </a:r>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r>
                            <a:rPr lang="en-US" sz="1400" dirty="0"/>
                            <a:t>SHA1</a:t>
                          </a:r>
                        </a:p>
                        <a:p>
                          <a:r>
                            <a:rPr lang="en-US" sz="1400" dirty="0"/>
                            <a:t>SHA2-256</a:t>
                          </a:r>
                        </a:p>
                        <a:p>
                          <a:r>
                            <a:rPr lang="en-US" sz="1400" dirty="0"/>
                            <a:t>SHA2-512</a:t>
                          </a:r>
                        </a:p>
                        <a:p>
                          <a:r>
                            <a:rPr lang="en-US" sz="1400" dirty="0"/>
                            <a:t>SHA3</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6"/>
                      </a:ext>
                    </a:extLst>
                  </a:tr>
                </a:tbl>
              </a:graphicData>
            </a:graphic>
          </p:graphicFrame>
        </mc:Choice>
        <mc:Fallback xmlns="">
          <p:graphicFrame>
            <p:nvGraphicFramePr>
              <p:cNvPr id="6" name="Table Placeholder 4"/>
              <p:cNvGraphicFramePr>
                <a:graphicFrameLocks/>
              </p:cNvGraphicFramePr>
              <p:nvPr>
                <p:extLst>
                  <p:ext uri="{D42A27DB-BD31-4B8C-83A1-F6EECF244321}">
                    <p14:modId xmlns:p14="http://schemas.microsoft.com/office/powerpoint/2010/main" val="1160968134"/>
                  </p:ext>
                </p:extLst>
              </p:nvPr>
            </p:nvGraphicFramePr>
            <p:xfrm>
              <a:off x="623392" y="905087"/>
              <a:ext cx="11137236" cy="5835927"/>
            </p:xfrm>
            <a:graphic>
              <a:graphicData uri="http://schemas.openxmlformats.org/drawingml/2006/table">
                <a:tbl>
                  <a:tblPr firstRow="1" bandRow="1">
                    <a:tableStyleId>{85BE263C-DBD7-4A20-BB59-AAB30ACAA65A}</a:tableStyleId>
                  </a:tblPr>
                  <a:tblGrid>
                    <a:gridCol w="2383419">
                      <a:extLst>
                        <a:ext uri="{9D8B030D-6E8A-4147-A177-3AD203B41FA5}">
                          <a16:colId xmlns="" xmlns:a16="http://schemas.microsoft.com/office/drawing/2014/main" xmlns:a14="http://schemas.microsoft.com/office/drawing/2010/main" val="20000"/>
                        </a:ext>
                      </a:extLst>
                    </a:gridCol>
                    <a:gridCol w="3270421">
                      <a:extLst>
                        <a:ext uri="{9D8B030D-6E8A-4147-A177-3AD203B41FA5}">
                          <a16:colId xmlns="" xmlns:a16="http://schemas.microsoft.com/office/drawing/2014/main" xmlns:a14="http://schemas.microsoft.com/office/drawing/2010/main" val="20001"/>
                        </a:ext>
                      </a:extLst>
                    </a:gridCol>
                    <a:gridCol w="2998573">
                      <a:extLst>
                        <a:ext uri="{9D8B030D-6E8A-4147-A177-3AD203B41FA5}">
                          <a16:colId xmlns="" xmlns:a16="http://schemas.microsoft.com/office/drawing/2014/main" xmlns:a14="http://schemas.microsoft.com/office/drawing/2010/main" val="20002"/>
                        </a:ext>
                      </a:extLst>
                    </a:gridCol>
                    <a:gridCol w="1062376">
                      <a:extLst>
                        <a:ext uri="{9D8B030D-6E8A-4147-A177-3AD203B41FA5}">
                          <a16:colId xmlns="" xmlns:a16="http://schemas.microsoft.com/office/drawing/2014/main" xmlns:a14="http://schemas.microsoft.com/office/drawing/2010/main" val="20003"/>
                        </a:ext>
                      </a:extLst>
                    </a:gridCol>
                    <a:gridCol w="1422447">
                      <a:extLst>
                        <a:ext uri="{9D8B030D-6E8A-4147-A177-3AD203B41FA5}">
                          <a16:colId xmlns="" xmlns:a16="http://schemas.microsoft.com/office/drawing/2014/main" xmlns:a14="http://schemas.microsoft.com/office/drawing/2010/main" val="20004"/>
                        </a:ext>
                      </a:extLst>
                    </a:gridCol>
                  </a:tblGrid>
                  <a:tr h="370840">
                    <a:tc>
                      <a:txBody>
                        <a:bodyPr/>
                        <a:lstStyle/>
                        <a:p>
                          <a:r>
                            <a:rPr lang="en-US" sz="1400" dirty="0" smtClean="0"/>
                            <a:t>Primitive</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smtClean="0"/>
                            <a:t>Functionality</a:t>
                          </a:r>
                          <a:r>
                            <a:rPr lang="en-US" sz="1400" baseline="0" dirty="0" smtClean="0"/>
                            <a:t> </a:t>
                          </a:r>
                          <a:r>
                            <a:rPr lang="en-US" sz="1400" dirty="0" smtClean="0"/>
                            <a:t>+ syntax</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t>Security goal</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t>Acronym</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t>Examples</a:t>
                          </a:r>
                          <a:endParaRPr lang="en-US" sz="14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xmlns:a14="http://schemas.microsoft.com/office/drawing/2010/main" val="10000"/>
                      </a:ext>
                    </a:extLst>
                  </a:tr>
                  <a:tr h="738378">
                    <a:tc>
                      <a:txBody>
                        <a:bodyPr/>
                        <a:lstStyle/>
                        <a:p>
                          <a:r>
                            <a:rPr lang="en-US" sz="1400" dirty="0" smtClean="0"/>
                            <a:t>Pseudorandom</a:t>
                          </a:r>
                          <a:r>
                            <a:rPr lang="en-US" sz="1400" baseline="0" dirty="0" smtClean="0"/>
                            <a:t> function</a:t>
                          </a:r>
                          <a:endParaRPr lang="en-US" sz="1400" dirty="0">
                            <a:latin typeface="Arial" panose="020B0604020202020204" pitchFamily="34" charset="0"/>
                            <a:cs typeface="Arial" panose="020B0604020202020204" pitchFamily="34" charset="0"/>
                          </a:endParaRPr>
                        </a:p>
                      </a:txBody>
                      <a:tcPr/>
                    </a:tc>
                    <a:tc>
                      <a:txBody>
                        <a:bodyPr/>
                        <a:lstStyle/>
                        <a:p>
                          <a:endParaRPr lang="en-US"/>
                        </a:p>
                      </a:txBody>
                      <a:tcPr>
                        <a:blipFill rotWithShape="0">
                          <a:blip r:embed="rId3"/>
                          <a:stretch>
                            <a:fillRect l="-72812" t="-52066" r="-167970" b="-64958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Indistinguishability</a:t>
                          </a:r>
                          <a:r>
                            <a:rPr lang="en-US" sz="1400" baseline="0" dirty="0" smtClean="0"/>
                            <a:t> from random function</a:t>
                          </a:r>
                          <a:endParaRPr lang="en-US" sz="1400" dirty="0" smtClean="0">
                            <a:latin typeface="Arial" panose="020B0604020202020204" pitchFamily="34" charset="0"/>
                            <a:cs typeface="Arial" panose="020B0604020202020204" pitchFamily="34" charset="0"/>
                          </a:endParaRPr>
                        </a:p>
                      </a:txBody>
                      <a:tcPr/>
                    </a:tc>
                    <a:tc>
                      <a:txBody>
                        <a:bodyPr/>
                        <a:lstStyle/>
                        <a:p>
                          <a:r>
                            <a:rPr lang="en-US" sz="1400" dirty="0" smtClean="0"/>
                            <a:t>PRF</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t>AES</a:t>
                          </a:r>
                        </a:p>
                        <a:p>
                          <a:r>
                            <a:rPr lang="en-US" sz="1400" dirty="0" smtClean="0"/>
                            <a:t>HMAC</a:t>
                          </a:r>
                          <a:endParaRPr lang="en-US" sz="14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xmlns:a14="http://schemas.microsoft.com/office/drawing/2010/main" val="10001"/>
                      </a:ext>
                    </a:extLst>
                  </a:tr>
                  <a:tr h="518160">
                    <a:tc>
                      <a:txBody>
                        <a:bodyPr/>
                        <a:lstStyle/>
                        <a:p>
                          <a:r>
                            <a:rPr lang="en-US" sz="1400" dirty="0" smtClean="0"/>
                            <a:t>Block cipher / pseudorandom permutation</a:t>
                          </a:r>
                          <a:endParaRPr lang="en-US" sz="1400" dirty="0">
                            <a:latin typeface="Arial" panose="020B0604020202020204" pitchFamily="34" charset="0"/>
                            <a:cs typeface="Arial" panose="020B0604020202020204" pitchFamily="34" charset="0"/>
                          </a:endParaRPr>
                        </a:p>
                      </a:txBody>
                      <a:tcPr/>
                    </a:tc>
                    <a:tc>
                      <a:txBody>
                        <a:bodyPr/>
                        <a:lstStyle/>
                        <a:p>
                          <a:endParaRPr lang="en-US"/>
                        </a:p>
                      </a:txBody>
                      <a:tcPr>
                        <a:blipFill rotWithShape="0">
                          <a:blip r:embed="rId3"/>
                          <a:stretch>
                            <a:fillRect l="-72812" t="-216471" r="-167970" b="-824706"/>
                          </a:stretch>
                        </a:blipFill>
                      </a:tcPr>
                    </a:tc>
                    <a:tc>
                      <a:txBody>
                        <a:bodyPr/>
                        <a:lstStyle/>
                        <a:p>
                          <a:r>
                            <a:rPr lang="en-US" sz="1400" dirty="0" smtClean="0"/>
                            <a:t>Indistinguishability</a:t>
                          </a:r>
                          <a:r>
                            <a:rPr lang="en-US" sz="1400" baseline="0" dirty="0" smtClean="0"/>
                            <a:t> from random permutation</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t>PRP</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t>AES</a:t>
                          </a:r>
                          <a:endParaRPr lang="en-US" sz="14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xmlns:a14="http://schemas.microsoft.com/office/drawing/2010/main" val="10002"/>
                      </a:ext>
                    </a:extLst>
                  </a:tr>
                  <a:tr h="731520">
                    <a:tc>
                      <a:txBody>
                        <a:bodyPr/>
                        <a:lstStyle/>
                        <a:p>
                          <a:r>
                            <a:rPr lang="en-US" sz="1400" dirty="0" smtClean="0"/>
                            <a:t>Encryption</a:t>
                          </a:r>
                          <a:endParaRPr lang="en-US" sz="1400" dirty="0">
                            <a:latin typeface="Arial" panose="020B0604020202020204" pitchFamily="34" charset="0"/>
                            <a:cs typeface="Arial" panose="020B0604020202020204" pitchFamily="34" charset="0"/>
                          </a:endParaRPr>
                        </a:p>
                      </a:txBody>
                      <a:tcPr/>
                    </a:tc>
                    <a:tc>
                      <a:txBody>
                        <a:bodyPr/>
                        <a:lstStyle/>
                        <a:p>
                          <a:endParaRPr lang="en-US"/>
                        </a:p>
                      </a:txBody>
                      <a:tcPr>
                        <a:blipFill rotWithShape="0">
                          <a:blip r:embed="rId3"/>
                          <a:stretch>
                            <a:fillRect l="-72812" t="-224167" r="-167970" b="-484167"/>
                          </a:stretch>
                        </a:blipFill>
                      </a:tcPr>
                    </a:tc>
                    <a:tc>
                      <a:txBody>
                        <a:bodyPr/>
                        <a:lstStyle/>
                        <a:p>
                          <a:r>
                            <a:rPr lang="en-US" sz="1400" dirty="0" smtClean="0"/>
                            <a:t>Confidentiality:</a:t>
                          </a:r>
                          <a:r>
                            <a:rPr lang="en-US" sz="1400" baseline="0" dirty="0" smtClean="0"/>
                            <a:t> a</a:t>
                          </a:r>
                          <a:r>
                            <a:rPr lang="en-US" sz="1400" dirty="0" smtClean="0"/>
                            <a:t>ttacker</a:t>
                          </a:r>
                          <a:r>
                            <a:rPr lang="en-US" sz="1400" baseline="0" dirty="0" smtClean="0"/>
                            <a:t> should learn nothing about plaintext (except length) from ciphertexts</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t>IND-CPA</a:t>
                          </a:r>
                        </a:p>
                        <a:p>
                          <a:r>
                            <a:rPr lang="en-US" sz="1400" dirty="0" smtClean="0"/>
                            <a:t>IND-CCA</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t>CTR</a:t>
                          </a:r>
                          <a:br>
                            <a:rPr lang="en-US" sz="1400" dirty="0" smtClean="0"/>
                          </a:br>
                          <a:r>
                            <a:rPr lang="en-US" sz="1400" baseline="0" dirty="0" smtClean="0"/>
                            <a:t>CBC$</a:t>
                          </a:r>
                        </a:p>
                        <a:p>
                          <a:endParaRPr lang="en-US" sz="14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xmlns:a14="http://schemas.microsoft.com/office/drawing/2010/main" val="10003"/>
                      </a:ext>
                    </a:extLst>
                  </a:tr>
                  <a:tr h="944880">
                    <a:tc>
                      <a:txBody>
                        <a:bodyPr/>
                        <a:lstStyle/>
                        <a:p>
                          <a:r>
                            <a:rPr lang="en-US" sz="1400" dirty="0" smtClean="0"/>
                            <a:t>MAC</a:t>
                          </a:r>
                          <a:endParaRPr lang="en-US" sz="1400" dirty="0">
                            <a:latin typeface="Arial" panose="020B0604020202020204" pitchFamily="34" charset="0"/>
                            <a:cs typeface="Arial" panose="020B0604020202020204" pitchFamily="34" charset="0"/>
                          </a:endParaRPr>
                        </a:p>
                      </a:txBody>
                      <a:tcPr/>
                    </a:tc>
                    <a:tc>
                      <a:txBody>
                        <a:bodyPr/>
                        <a:lstStyle/>
                        <a:p>
                          <a:endParaRPr lang="en-US"/>
                        </a:p>
                      </a:txBody>
                      <a:tcPr>
                        <a:blipFill rotWithShape="0">
                          <a:blip r:embed="rId3"/>
                          <a:stretch>
                            <a:fillRect l="-72812" t="-250968" r="-167970" b="-274839"/>
                          </a:stretch>
                        </a:blipFill>
                      </a:tcPr>
                    </a:tc>
                    <a:tc>
                      <a:txBody>
                        <a:bodyPr/>
                        <a:lstStyle/>
                        <a:p>
                          <a:r>
                            <a:rPr lang="en-US" sz="1400" dirty="0" smtClean="0"/>
                            <a:t>Integrity: attacker shouldn't</a:t>
                          </a:r>
                          <a:r>
                            <a:rPr lang="en-US" sz="1400" baseline="0" dirty="0" smtClean="0"/>
                            <a:t> be</a:t>
                          </a:r>
                          <a:r>
                            <a:rPr lang="en-US" sz="1400" dirty="0" smtClean="0"/>
                            <a:t> able</a:t>
                          </a:r>
                          <a:r>
                            <a:rPr lang="en-US" sz="1400" baseline="0" dirty="0" smtClean="0"/>
                            <a:t> to forge messages, i.e., create new messages with valid tags</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t>UF-CMA</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t>CBC-MAC</a:t>
                          </a:r>
                        </a:p>
                        <a:p>
                          <a:r>
                            <a:rPr lang="en-US" sz="1400" dirty="0" smtClean="0"/>
                            <a:t>CMAC</a:t>
                          </a:r>
                        </a:p>
                        <a:p>
                          <a:r>
                            <a:rPr lang="en-US" sz="1400" dirty="0" smtClean="0"/>
                            <a:t>HMAC</a:t>
                          </a:r>
                        </a:p>
                        <a:p>
                          <a:endParaRPr lang="en-US" sz="1400" dirty="0" smtClean="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xmlns:a14="http://schemas.microsoft.com/office/drawing/2010/main" val="10004"/>
                      </a:ext>
                    </a:extLst>
                  </a:tr>
                  <a:tr h="1584960">
                    <a:tc>
                      <a:txBody>
                        <a:bodyPr/>
                        <a:lstStyle/>
                        <a:p>
                          <a:r>
                            <a:rPr lang="en-US" sz="1400" dirty="0" smtClean="0"/>
                            <a:t>Authenticated encryption</a:t>
                          </a:r>
                          <a:endParaRPr lang="en-US" sz="1400" dirty="0">
                            <a:latin typeface="Arial" panose="020B0604020202020204" pitchFamily="34" charset="0"/>
                            <a:cs typeface="Arial" panose="020B0604020202020204" pitchFamily="34" charset="0"/>
                          </a:endParaRPr>
                        </a:p>
                      </a:txBody>
                      <a:tcPr/>
                    </a:tc>
                    <a:tc>
                      <a:txBody>
                        <a:bodyPr/>
                        <a:lstStyle/>
                        <a:p>
                          <a:endParaRPr lang="en-US"/>
                        </a:p>
                      </a:txBody>
                      <a:tcPr>
                        <a:blipFill rotWithShape="0">
                          <a:blip r:embed="rId3"/>
                          <a:stretch>
                            <a:fillRect l="-72812" t="-208429" r="-167970" b="-63218"/>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Confidentiality</a:t>
                          </a:r>
                          <a:r>
                            <a:rPr lang="en-US" sz="1400" baseline="0" dirty="0" smtClean="0"/>
                            <a:t> + ciphertext integrity</a:t>
                          </a:r>
                          <a:br>
                            <a:rPr lang="en-US" sz="1400" baseline="0" dirty="0" smtClean="0"/>
                          </a:br>
                          <a:r>
                            <a:rPr lang="en-US" sz="1400" baseline="0" dirty="0" smtClean="0"/>
                            <a:t/>
                          </a:r>
                          <a:br>
                            <a:rPr lang="en-US" sz="1400" baseline="0" dirty="0" smtClean="0"/>
                          </a:br>
                          <a:r>
                            <a:rPr lang="en-US" sz="1400" baseline="0" dirty="0" smtClean="0"/>
                            <a:t/>
                          </a:r>
                          <a:br>
                            <a:rPr lang="en-US" sz="1400" baseline="0" dirty="0" smtClean="0"/>
                          </a:br>
                          <a:endParaRPr lang="en-US" sz="14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Confidentiality (message)</a:t>
                          </a:r>
                          <a:r>
                            <a:rPr lang="en-US" sz="1400" baseline="0" dirty="0" smtClean="0"/>
                            <a:t> + ciphertext and AD integrity</a:t>
                          </a:r>
                          <a:endParaRPr lang="en-US" sz="1400" dirty="0" smtClean="0"/>
                        </a:p>
                        <a:p>
                          <a:r>
                            <a:rPr lang="en-US" sz="1400" baseline="0" dirty="0" smtClean="0"/>
                            <a:t> </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t>AE</a:t>
                          </a:r>
                          <a:endParaRPr lang="en-US" sz="1400" dirty="0">
                            <a:latin typeface="Arial" panose="020B0604020202020204" pitchFamily="34" charset="0"/>
                            <a:cs typeface="Arial" panose="020B0604020202020204" pitchFamily="34" charset="0"/>
                          </a:endParaRPr>
                        </a:p>
                      </a:txBody>
                      <a:tcPr/>
                    </a:tc>
                    <a:tc>
                      <a:txBody>
                        <a:bodyPr/>
                        <a:lstStyle/>
                        <a:p>
                          <a:r>
                            <a:rPr lang="en-US" sz="1400" dirty="0" err="1" smtClean="0"/>
                            <a:t>EtM</a:t>
                          </a:r>
                          <a:endParaRPr lang="en-US" sz="1400" dirty="0" smtClean="0"/>
                        </a:p>
                        <a:p>
                          <a:r>
                            <a:rPr lang="en-US" sz="1400" dirty="0" smtClean="0"/>
                            <a:t>GCM</a:t>
                          </a:r>
                          <a:br>
                            <a:rPr lang="en-US" sz="1400" dirty="0" smtClean="0"/>
                          </a:br>
                          <a:r>
                            <a:rPr lang="en-US" sz="1400" dirty="0" smtClean="0"/>
                            <a:t>OCB</a:t>
                          </a:r>
                        </a:p>
                        <a:p>
                          <a:r>
                            <a:rPr lang="en-US" sz="1400" dirty="0" smtClean="0"/>
                            <a:t>CCM</a:t>
                          </a:r>
                          <a:br>
                            <a:rPr lang="en-US" sz="1400" dirty="0" smtClean="0"/>
                          </a:br>
                          <a:endParaRPr lang="en-US" sz="1400" dirty="0" smtClean="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xmlns:a14="http://schemas.microsoft.com/office/drawing/2010/main" val="10005"/>
                      </a:ext>
                    </a:extLst>
                  </a:tr>
                  <a:tr h="947189">
                    <a:tc>
                      <a:txBody>
                        <a:bodyPr/>
                        <a:lstStyle/>
                        <a:p>
                          <a:r>
                            <a:rPr lang="en-US" sz="1400" dirty="0" smtClean="0"/>
                            <a:t>Hash</a:t>
                          </a:r>
                          <a:r>
                            <a:rPr lang="en-US" sz="1400" baseline="0" dirty="0" smtClean="0"/>
                            <a:t> function</a:t>
                          </a:r>
                          <a:endParaRPr lang="en-US" sz="1400" dirty="0">
                            <a:latin typeface="Arial" panose="020B0604020202020204" pitchFamily="34" charset="0"/>
                            <a:cs typeface="Arial" panose="020B0604020202020204" pitchFamily="34" charset="0"/>
                          </a:endParaRPr>
                        </a:p>
                      </a:txBody>
                      <a:tcPr/>
                    </a:tc>
                    <a:tc>
                      <a:txBody>
                        <a:bodyPr/>
                        <a:lstStyle/>
                        <a:p>
                          <a:endParaRPr lang="en-US"/>
                        </a:p>
                      </a:txBody>
                      <a:tcPr>
                        <a:blipFill rotWithShape="0">
                          <a:blip r:embed="rId3"/>
                          <a:stretch>
                            <a:fillRect l="-72812" t="-519355" r="-167970" b="-6452"/>
                          </a:stretch>
                        </a:blipFill>
                      </a:tcPr>
                    </a:tc>
                    <a:tc>
                      <a:txBody>
                        <a:bodyPr/>
                        <a:lstStyle/>
                        <a:p>
                          <a:r>
                            <a:rPr lang="en-US" sz="1400" dirty="0" smtClean="0"/>
                            <a:t>Collision-resistance + one-</a:t>
                          </a:r>
                          <a:r>
                            <a:rPr lang="en-US" sz="1400" dirty="0" err="1" smtClean="0"/>
                            <a:t>wayness</a:t>
                          </a:r>
                          <a:r>
                            <a:rPr lang="en-US" sz="1400" baseline="0" dirty="0" smtClean="0"/>
                            <a:t> </a:t>
                          </a:r>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t>SHA1</a:t>
                          </a:r>
                        </a:p>
                        <a:p>
                          <a:r>
                            <a:rPr lang="en-US" sz="1400" dirty="0" smtClean="0"/>
                            <a:t>SHA2-256</a:t>
                          </a:r>
                        </a:p>
                        <a:p>
                          <a:r>
                            <a:rPr lang="en-US" sz="1400" dirty="0" smtClean="0"/>
                            <a:t>SHA2-512</a:t>
                          </a:r>
                        </a:p>
                        <a:p>
                          <a:r>
                            <a:rPr lang="en-US" sz="1400" dirty="0" smtClean="0"/>
                            <a:t>SHA3</a:t>
                          </a:r>
                          <a:endParaRPr lang="en-US" sz="1400" dirty="0" smtClean="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xmlns:a14="http://schemas.microsoft.com/office/drawing/2010/main" val="10006"/>
                      </a:ext>
                    </a:extLst>
                  </a:tr>
                </a:tbl>
              </a:graphicData>
            </a:graphic>
          </p:graphicFrame>
        </mc:Fallback>
      </mc:AlternateContent>
      <p:sp>
        <p:nvSpPr>
          <p:cNvPr id="3" name="Slide Number Placeholder 2"/>
          <p:cNvSpPr>
            <a:spLocks noGrp="1"/>
          </p:cNvSpPr>
          <p:nvPr>
            <p:ph type="sldNum" sz="quarter" idx="4"/>
          </p:nvPr>
        </p:nvSpPr>
        <p:spPr/>
        <p:txBody>
          <a:bodyPr/>
          <a:lstStyle/>
          <a:p>
            <a:fld id="{F6590AF8-4F64-4D1C-B3C4-F65976908F52}" type="slidenum">
              <a:rPr lang="en-US" smtClean="0"/>
              <a:pPr/>
              <a:t>30</a:t>
            </a:fld>
            <a:endParaRPr lang="en-US" dirty="0"/>
          </a:p>
        </p:txBody>
      </p:sp>
    </p:spTree>
    <p:extLst>
      <p:ext uri="{BB962C8B-B14F-4D97-AF65-F5344CB8AC3E}">
        <p14:creationId xmlns:p14="http://schemas.microsoft.com/office/powerpoint/2010/main" val="441593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symmetric cryptography</a:t>
            </a:r>
          </a:p>
        </p:txBody>
      </p:sp>
      <mc:AlternateContent xmlns:mc="http://schemas.openxmlformats.org/markup-compatibility/2006">
        <mc:Choice xmlns:a14="http://schemas.microsoft.com/office/drawing/2010/main" Requires="a14">
          <p:graphicFrame>
            <p:nvGraphicFramePr>
              <p:cNvPr id="6" name="Table Placeholder 4"/>
              <p:cNvGraphicFramePr>
                <a:graphicFrameLocks/>
              </p:cNvGraphicFramePr>
              <p:nvPr>
                <p:extLst>
                  <p:ext uri="{D42A27DB-BD31-4B8C-83A1-F6EECF244321}">
                    <p14:modId xmlns:p14="http://schemas.microsoft.com/office/powerpoint/2010/main" val="286639381"/>
                  </p:ext>
                </p:extLst>
              </p:nvPr>
            </p:nvGraphicFramePr>
            <p:xfrm>
              <a:off x="623392" y="905087"/>
              <a:ext cx="11137236" cy="3157157"/>
            </p:xfrm>
            <a:graphic>
              <a:graphicData uri="http://schemas.openxmlformats.org/drawingml/2006/table">
                <a:tbl>
                  <a:tblPr firstRow="1" bandRow="1">
                    <a:tableStyleId>{85BE263C-DBD7-4A20-BB59-AAB30ACAA65A}</a:tableStyleId>
                  </a:tblPr>
                  <a:tblGrid>
                    <a:gridCol w="2260485">
                      <a:extLst>
                        <a:ext uri="{9D8B030D-6E8A-4147-A177-3AD203B41FA5}">
                          <a16:colId xmlns:a16="http://schemas.microsoft.com/office/drawing/2014/main" xmlns="" val="20000"/>
                        </a:ext>
                      </a:extLst>
                    </a:gridCol>
                    <a:gridCol w="3147646">
                      <a:extLst>
                        <a:ext uri="{9D8B030D-6E8A-4147-A177-3AD203B41FA5}">
                          <a16:colId xmlns:a16="http://schemas.microsoft.com/office/drawing/2014/main" xmlns="" val="20001"/>
                        </a:ext>
                      </a:extLst>
                    </a:gridCol>
                    <a:gridCol w="3217985">
                      <a:extLst>
                        <a:ext uri="{9D8B030D-6E8A-4147-A177-3AD203B41FA5}">
                          <a16:colId xmlns:a16="http://schemas.microsoft.com/office/drawing/2014/main" xmlns="" val="20002"/>
                        </a:ext>
                      </a:extLst>
                    </a:gridCol>
                    <a:gridCol w="1019907">
                      <a:extLst>
                        <a:ext uri="{9D8B030D-6E8A-4147-A177-3AD203B41FA5}">
                          <a16:colId xmlns:a16="http://schemas.microsoft.com/office/drawing/2014/main" xmlns="" val="20003"/>
                        </a:ext>
                      </a:extLst>
                    </a:gridCol>
                    <a:gridCol w="1491213">
                      <a:extLst>
                        <a:ext uri="{9D8B030D-6E8A-4147-A177-3AD203B41FA5}">
                          <a16:colId xmlns:a16="http://schemas.microsoft.com/office/drawing/2014/main" xmlns="" val="20004"/>
                        </a:ext>
                      </a:extLst>
                    </a:gridCol>
                  </a:tblGrid>
                  <a:tr h="370840">
                    <a:tc>
                      <a:txBody>
                        <a:bodyPr/>
                        <a:lstStyle/>
                        <a:p>
                          <a:r>
                            <a:rPr lang="en-US" sz="1400" dirty="0"/>
                            <a:t>Primitive</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a:t>Functionality</a:t>
                          </a:r>
                          <a:r>
                            <a:rPr lang="en-US" sz="1400" baseline="0" dirty="0"/>
                            <a:t> </a:t>
                          </a:r>
                          <a:r>
                            <a:rPr lang="en-US" sz="1400" dirty="0"/>
                            <a:t>+ syntax</a:t>
                          </a:r>
                          <a:endParaRPr lang="en-US" sz="1400" dirty="0">
                            <a:latin typeface="Arial" panose="020B0604020202020204" pitchFamily="34" charset="0"/>
                            <a:cs typeface="Arial" panose="020B0604020202020204" pitchFamily="34" charset="0"/>
                          </a:endParaRPr>
                        </a:p>
                      </a:txBody>
                      <a:tcPr/>
                    </a:tc>
                    <a:tc>
                      <a:txBody>
                        <a:bodyPr/>
                        <a:lstStyle/>
                        <a:p>
                          <a:r>
                            <a:rPr lang="en-US" sz="1400" dirty="0"/>
                            <a:t>Security goal</a:t>
                          </a:r>
                          <a:endParaRPr lang="en-US" sz="1400" dirty="0">
                            <a:latin typeface="Arial" panose="020B0604020202020204" pitchFamily="34" charset="0"/>
                            <a:cs typeface="Arial" panose="020B0604020202020204" pitchFamily="34" charset="0"/>
                          </a:endParaRPr>
                        </a:p>
                      </a:txBody>
                      <a:tcPr/>
                    </a:tc>
                    <a:tc>
                      <a:txBody>
                        <a:bodyPr/>
                        <a:lstStyle/>
                        <a:p>
                          <a:r>
                            <a:rPr lang="en-US" sz="1400" dirty="0"/>
                            <a:t>Acronym</a:t>
                          </a:r>
                          <a:endParaRPr lang="en-US" sz="1400" dirty="0">
                            <a:latin typeface="Arial" panose="020B0604020202020204" pitchFamily="34" charset="0"/>
                            <a:cs typeface="Arial" panose="020B0604020202020204" pitchFamily="34" charset="0"/>
                          </a:endParaRPr>
                        </a:p>
                      </a:txBody>
                      <a:tcPr/>
                    </a:tc>
                    <a:tc>
                      <a:txBody>
                        <a:bodyPr/>
                        <a:lstStyle/>
                        <a:p>
                          <a:r>
                            <a:rPr lang="en-US" sz="1400" dirty="0"/>
                            <a:t>Examples</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r>
                            <a:rPr lang="en-US" sz="1400" dirty="0"/>
                            <a:t>Pseudorandom</a:t>
                          </a:r>
                          <a:r>
                            <a:rPr lang="en-US" sz="1400" baseline="0" dirty="0"/>
                            <a:t> generator</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a:t>Function </a:t>
                          </a:r>
                          <a:r>
                            <a:rPr lang="en-US" sz="1400" baseline="0" dirty="0"/>
                            <a:t>mapping short input seed to long (basically infinite) output string</a:t>
                          </a:r>
                          <a:br>
                            <a:rPr lang="en-US" sz="1400" baseline="0" dirty="0"/>
                          </a:br>
                          <a:endParaRPr lang="en-US" sz="1400" dirty="0"/>
                        </a:p>
                        <a:p>
                          <a:pPr algn="l"/>
                          <a14:m>
                            <m:oMathPara xmlns:m="http://schemas.openxmlformats.org/officeDocument/2006/math">
                              <m:oMathParaPr>
                                <m:jc m:val="left"/>
                              </m:oMathParaPr>
                              <m:oMath xmlns:m="http://schemas.openxmlformats.org/officeDocument/2006/math">
                                <m:r>
                                  <m:rPr>
                                    <m:sty m:val="p"/>
                                  </m:rPr>
                                  <a:rPr lang="nb-NO" sz="1400" b="0" i="0" smtClean="0">
                                    <a:latin typeface="Cambria Math" panose="02040503050406030204" pitchFamily="18" charset="0"/>
                                  </a:rPr>
                                  <m:t>G</m:t>
                                </m:r>
                                <m:r>
                                  <a:rPr lang="nb-NO" sz="1400" b="0" i="1" smtClean="0">
                                    <a:latin typeface="Cambria Math" panose="02040503050406030204" pitchFamily="18" charset="0"/>
                                  </a:rPr>
                                  <m:t> </m:t>
                                </m:r>
                                <m:r>
                                  <a:rPr lang="nb-NO" sz="1400" smtClean="0">
                                    <a:latin typeface="Cambria Math" panose="02040503050406030204" pitchFamily="18" charset="0"/>
                                  </a:rPr>
                                  <m:t>:</m:t>
                                </m:r>
                                <m:sSup>
                                  <m:sSupPr>
                                    <m:ctrlPr>
                                      <a:rPr lang="nb-NO" sz="1400" i="1" smtClean="0">
                                        <a:latin typeface="Cambria Math" panose="02040503050406030204" pitchFamily="18" charset="0"/>
                                      </a:rPr>
                                    </m:ctrlPr>
                                  </m:sSupPr>
                                  <m:e>
                                    <m:d>
                                      <m:dPr>
                                        <m:begChr m:val="{"/>
                                        <m:endChr m:val="}"/>
                                        <m:ctrlPr>
                                          <a:rPr lang="nb-NO" sz="1400" i="1" smtClean="0">
                                            <a:latin typeface="Cambria Math" panose="02040503050406030204" pitchFamily="18" charset="0"/>
                                          </a:rPr>
                                        </m:ctrlPr>
                                      </m:dPr>
                                      <m:e>
                                        <m:r>
                                          <a:rPr lang="nb-NO" sz="1400" smtClean="0">
                                            <a:latin typeface="Cambria Math" panose="02040503050406030204" pitchFamily="18" charset="0"/>
                                          </a:rPr>
                                          <m:t>0,1</m:t>
                                        </m:r>
                                      </m:e>
                                    </m:d>
                                  </m:e>
                                  <m:sup>
                                    <m:r>
                                      <a:rPr lang="nb-NO" sz="1400" b="0" i="1" smtClean="0">
                                        <a:latin typeface="Cambria Math" panose="02040503050406030204" pitchFamily="18" charset="0"/>
                                      </a:rPr>
                                      <m:t>ℓ</m:t>
                                    </m:r>
                                  </m:sup>
                                </m:sSup>
                                <m:r>
                                  <a:rPr lang="nb-NO" sz="1400" smtClean="0">
                                    <a:latin typeface="Cambria Math" panose="02040503050406030204" pitchFamily="18" charset="0"/>
                                  </a:rPr>
                                  <m:t>→</m:t>
                                </m:r>
                                <m:sSup>
                                  <m:sSupPr>
                                    <m:ctrlPr>
                                      <a:rPr lang="nb-NO" sz="1400" i="1" smtClean="0">
                                        <a:latin typeface="Cambria Math" panose="02040503050406030204" pitchFamily="18" charset="0"/>
                                      </a:rPr>
                                    </m:ctrlPr>
                                  </m:sSupPr>
                                  <m:e>
                                    <m:d>
                                      <m:dPr>
                                        <m:begChr m:val="{"/>
                                        <m:endChr m:val="}"/>
                                        <m:ctrlPr>
                                          <a:rPr lang="nb-NO" sz="1400" i="1" smtClean="0">
                                            <a:latin typeface="Cambria Math" panose="02040503050406030204" pitchFamily="18" charset="0"/>
                                          </a:rPr>
                                        </m:ctrlPr>
                                      </m:dPr>
                                      <m:e>
                                        <m:r>
                                          <a:rPr lang="nb-NO" sz="1400" smtClean="0">
                                            <a:latin typeface="Cambria Math" panose="02040503050406030204" pitchFamily="18" charset="0"/>
                                          </a:rPr>
                                          <m:t>0,1</m:t>
                                        </m:r>
                                      </m:e>
                                    </m:d>
                                  </m:e>
                                  <m:sup>
                                    <m:r>
                                      <a:rPr lang="nb-NO" sz="1400" b="0" i="1" smtClean="0">
                                        <a:latin typeface="Cambria Math" panose="02040503050406030204" pitchFamily="18" charset="0"/>
                                      </a:rPr>
                                      <m:t>𝐿</m:t>
                                    </m:r>
                                  </m:sup>
                                </m:sSup>
                              </m:oMath>
                            </m:oMathPara>
                          </a14:m>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Indistinguishability</a:t>
                          </a:r>
                          <a:r>
                            <a:rPr lang="en-US" sz="1400" baseline="0" dirty="0"/>
                            <a:t>: output </a:t>
                          </a:r>
                          <a14:m>
                            <m:oMath xmlns:m="http://schemas.openxmlformats.org/officeDocument/2006/math">
                              <m:r>
                                <a:rPr lang="nb-NO" sz="1400" b="0" i="1" baseline="0" smtClean="0">
                                  <a:latin typeface="Cambria Math" panose="02040503050406030204" pitchFamily="18" charset="0"/>
                                </a:rPr>
                                <m:t>𝐺</m:t>
                              </m:r>
                              <m:d>
                                <m:dPr>
                                  <m:ctrlPr>
                                    <a:rPr lang="nb-NO" sz="1400" b="0" i="1" baseline="0" smtClean="0">
                                      <a:latin typeface="Cambria Math" panose="02040503050406030204" pitchFamily="18" charset="0"/>
                                    </a:rPr>
                                  </m:ctrlPr>
                                </m:dPr>
                                <m:e>
                                  <m:r>
                                    <a:rPr lang="nb-NO" sz="1400" b="0" i="1" baseline="0" smtClean="0">
                                      <a:latin typeface="Cambria Math" panose="02040503050406030204" pitchFamily="18" charset="0"/>
                                    </a:rPr>
                                    <m:t>𝑠</m:t>
                                  </m:r>
                                </m:e>
                              </m:d>
                            </m:oMath>
                          </a14:m>
                          <a:r>
                            <a:rPr lang="en-US" sz="1400" dirty="0">
                              <a:latin typeface="Arial" panose="020B0604020202020204" pitchFamily="34" charset="0"/>
                              <a:cs typeface="Arial" panose="020B0604020202020204" pitchFamily="34" charset="0"/>
                            </a:rPr>
                            <a:t> should </a:t>
                          </a:r>
                          <a:r>
                            <a:rPr lang="en-US" sz="1400">
                              <a:latin typeface="Arial" panose="020B0604020202020204" pitchFamily="34" charset="0"/>
                              <a:cs typeface="Arial" panose="020B0604020202020204" pitchFamily="34" charset="0"/>
                            </a:rPr>
                            <a:t>look</a:t>
                          </a:r>
                          <a:r>
                            <a:rPr lang="en-US" sz="1400" baseline="0">
                              <a:latin typeface="Arial" panose="020B0604020202020204" pitchFamily="34" charset="0"/>
                              <a:cs typeface="Arial" panose="020B0604020202020204" pitchFamily="34" charset="0"/>
                            </a:rPr>
                            <a:t> </a:t>
                          </a:r>
                          <a:r>
                            <a:rPr lang="en-US" sz="1400" baseline="0" smtClean="0">
                              <a:latin typeface="Arial" panose="020B0604020202020204" pitchFamily="34" charset="0"/>
                              <a:cs typeface="Arial" panose="020B0604020202020204" pitchFamily="34" charset="0"/>
                            </a:rPr>
                            <a:t>like a </a:t>
                          </a:r>
                          <a:r>
                            <a:rPr lang="en-US" sz="1400" baseline="0" dirty="0">
                              <a:latin typeface="Arial" panose="020B0604020202020204" pitchFamily="34" charset="0"/>
                              <a:cs typeface="Arial" panose="020B0604020202020204" pitchFamily="34" charset="0"/>
                            </a:rPr>
                            <a:t>random string in </a:t>
                          </a:r>
                          <a14:m>
                            <m:oMath xmlns:m="http://schemas.openxmlformats.org/officeDocument/2006/math">
                              <m:sSup>
                                <m:sSupPr>
                                  <m:ctrlPr>
                                    <a:rPr lang="nb-NO" sz="1400" b="0" i="1" baseline="0" smtClean="0">
                                      <a:latin typeface="Cambria Math" panose="02040503050406030204" pitchFamily="18" charset="0"/>
                                      <a:cs typeface="Arial" panose="020B0604020202020204" pitchFamily="34" charset="0"/>
                                    </a:rPr>
                                  </m:ctrlPr>
                                </m:sSupPr>
                                <m:e>
                                  <m:d>
                                    <m:dPr>
                                      <m:begChr m:val="{"/>
                                      <m:endChr m:val="}"/>
                                      <m:ctrlPr>
                                        <a:rPr lang="nb-NO" sz="1400" b="0" i="1" baseline="0" smtClean="0">
                                          <a:latin typeface="Cambria Math" panose="02040503050406030204" pitchFamily="18" charset="0"/>
                                          <a:cs typeface="Arial" panose="020B0604020202020204" pitchFamily="34" charset="0"/>
                                        </a:rPr>
                                      </m:ctrlPr>
                                    </m:dPr>
                                    <m:e>
                                      <m:r>
                                        <a:rPr lang="nb-NO" sz="1400" b="0" i="1" baseline="0" smtClean="0">
                                          <a:latin typeface="Cambria Math" panose="02040503050406030204" pitchFamily="18" charset="0"/>
                                          <a:cs typeface="Arial" panose="020B0604020202020204" pitchFamily="34" charset="0"/>
                                        </a:rPr>
                                        <m:t>0,1</m:t>
                                      </m:r>
                                    </m:e>
                                  </m:d>
                                </m:e>
                                <m:sup>
                                  <m:r>
                                    <a:rPr lang="nb-NO" sz="1400" b="0" i="1" baseline="0" smtClean="0">
                                      <a:latin typeface="Cambria Math" panose="02040503050406030204" pitchFamily="18" charset="0"/>
                                      <a:cs typeface="Arial" panose="020B0604020202020204" pitchFamily="34" charset="0"/>
                                    </a:rPr>
                                    <m:t>𝐿</m:t>
                                  </m:r>
                                </m:sup>
                              </m:sSup>
                            </m:oMath>
                          </a14:m>
                          <a:r>
                            <a:rPr lang="en-US" sz="1400" dirty="0">
                              <a:latin typeface="Arial" panose="020B0604020202020204" pitchFamily="34" charset="0"/>
                              <a:cs typeface="Arial" panose="020B0604020202020204" pitchFamily="34" charset="0"/>
                            </a:rPr>
                            <a:t> </a:t>
                          </a:r>
                        </a:p>
                      </a:txBody>
                      <a:tcPr/>
                    </a:tc>
                    <a:tc>
                      <a:txBody>
                        <a:bodyPr/>
                        <a:lstStyle/>
                        <a:p>
                          <a:r>
                            <a:rPr lang="en-US" sz="1400" dirty="0" smtClean="0"/>
                            <a:t>PRNG PRG</a:t>
                          </a:r>
                          <a:endParaRPr lang="en-US" sz="1400" dirty="0">
                            <a:latin typeface="Arial" panose="020B0604020202020204" pitchFamily="34" charset="0"/>
                            <a:cs typeface="Arial" panose="020B0604020202020204" pitchFamily="34" charset="0"/>
                          </a:endParaRPr>
                        </a:p>
                      </a:txBody>
                      <a:tcPr/>
                    </a:tc>
                    <a:tc>
                      <a:txBody>
                        <a:bodyPr/>
                        <a:lstStyle/>
                        <a:p>
                          <a:r>
                            <a:rPr lang="en-US" sz="1400" dirty="0"/>
                            <a:t>AES-CTR</a:t>
                          </a:r>
                        </a:p>
                        <a:p>
                          <a:r>
                            <a:rPr lang="en-US" sz="1400" dirty="0">
                              <a:latin typeface="Arial" panose="020B0604020202020204" pitchFamily="34" charset="0"/>
                              <a:cs typeface="Arial" panose="020B0604020202020204" pitchFamily="34" charset="0"/>
                            </a:rPr>
                            <a:t>ChaCha20</a:t>
                          </a:r>
                        </a:p>
                      </a:txBody>
                      <a:tcPr/>
                    </a:tc>
                    <a:extLst>
                      <a:ext uri="{0D108BD9-81ED-4DB2-BD59-A6C34878D82A}">
                        <a16:rowId xmlns:a16="http://schemas.microsoft.com/office/drawing/2014/main" xmlns="" val="10001"/>
                      </a:ext>
                    </a:extLst>
                  </a:tr>
                  <a:tr h="370840">
                    <a:tc>
                      <a:txBody>
                        <a:bodyPr/>
                        <a:lstStyle/>
                        <a:p>
                          <a:r>
                            <a:rPr lang="en-US" sz="1400" dirty="0">
                              <a:latin typeface="Arial" panose="020B0604020202020204" pitchFamily="34" charset="0"/>
                              <a:cs typeface="Arial" panose="020B0604020202020204" pitchFamily="34" charset="0"/>
                            </a:rPr>
                            <a:t>Stream ciphers</a:t>
                          </a:r>
                        </a:p>
                      </a:txBody>
                      <a:tcPr/>
                    </a:tc>
                    <a:tc>
                      <a:txBody>
                        <a:bodyPr/>
                        <a:lstStyle/>
                        <a:p>
                          <a:pPr algn="l"/>
                          <a:r>
                            <a:rPr lang="en-US" sz="1400" dirty="0">
                              <a:latin typeface="Arial" panose="020B0604020202020204" pitchFamily="34" charset="0"/>
                              <a:cs typeface="Arial" panose="020B0604020202020204" pitchFamily="34" charset="0"/>
                            </a:rPr>
                            <a:t>Encryption schemes based on PRGs. Nonce or IV based.</a:t>
                          </a:r>
                        </a:p>
                        <a:p>
                          <a:pPr algn="l"/>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IND-CPA</a:t>
                          </a:r>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r>
                            <a:rPr lang="en-US" sz="1400" dirty="0"/>
                            <a:t>AES-CTR</a:t>
                          </a:r>
                        </a:p>
                        <a:p>
                          <a:r>
                            <a:rPr lang="en-US" sz="1400" dirty="0">
                              <a:latin typeface="Arial" panose="020B0604020202020204" pitchFamily="34" charset="0"/>
                              <a:cs typeface="Arial" panose="020B0604020202020204" pitchFamily="34" charset="0"/>
                            </a:rPr>
                            <a:t>ChaCha20</a:t>
                          </a:r>
                        </a:p>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64713512"/>
                      </a:ext>
                    </a:extLst>
                  </a:tr>
                  <a:tr h="370840">
                    <a:tc>
                      <a:txBody>
                        <a:bodyPr/>
                        <a:lstStyle/>
                        <a:p>
                          <a:r>
                            <a:rPr lang="en-US" sz="1400" dirty="0">
                              <a:latin typeface="Arial" panose="020B0604020202020204" pitchFamily="34" charset="0"/>
                              <a:cs typeface="Arial" panose="020B0604020202020204" pitchFamily="34" charset="0"/>
                            </a:rPr>
                            <a:t>Key derivation function</a:t>
                          </a:r>
                        </a:p>
                      </a:txBody>
                      <a:tcPr/>
                    </a:tc>
                    <a:tc>
                      <a:txBody>
                        <a:bodyPr/>
                        <a:lstStyle/>
                        <a:p>
                          <a:pPr algn="l"/>
                          <a:r>
                            <a:rPr lang="en-US" sz="1400" dirty="0">
                              <a:latin typeface="Arial" panose="020B0604020202020204" pitchFamily="34" charset="0"/>
                              <a:cs typeface="Arial" panose="020B0604020202020204" pitchFamily="34" charset="0"/>
                            </a:rPr>
                            <a:t>Expands high-entropy input to multiple uniform and independent keys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Entropy extraction + PRNG</a:t>
                          </a:r>
                        </a:p>
                      </a:txBody>
                      <a:tcPr/>
                    </a:tc>
                    <a:tc>
                      <a:txBody>
                        <a:bodyPr/>
                        <a:lstStyle/>
                        <a:p>
                          <a:r>
                            <a:rPr lang="en-US" sz="1400" dirty="0">
                              <a:latin typeface="Arial" panose="020B0604020202020204" pitchFamily="34" charset="0"/>
                              <a:cs typeface="Arial" panose="020B0604020202020204" pitchFamily="34" charset="0"/>
                            </a:rPr>
                            <a:t>KDF</a:t>
                          </a:r>
                        </a:p>
                      </a:txBody>
                      <a:tcPr/>
                    </a:tc>
                    <a:tc>
                      <a:txBody>
                        <a:bodyPr/>
                        <a:lstStyle/>
                        <a:p>
                          <a:r>
                            <a:rPr lang="en-US" sz="1400" dirty="0">
                              <a:latin typeface="Arial" panose="020B0604020202020204" pitchFamily="34" charset="0"/>
                              <a:cs typeface="Arial" panose="020B0604020202020204" pitchFamily="34" charset="0"/>
                            </a:rPr>
                            <a:t>HKDF</a:t>
                          </a:r>
                        </a:p>
                      </a:txBody>
                      <a:tcPr/>
                    </a:tc>
                    <a:extLst>
                      <a:ext uri="{0D108BD9-81ED-4DB2-BD59-A6C34878D82A}">
                        <a16:rowId xmlns:a16="http://schemas.microsoft.com/office/drawing/2014/main" xmlns="" val="992970553"/>
                      </a:ext>
                    </a:extLst>
                  </a:tr>
                  <a:tr h="370840">
                    <a:tc>
                      <a:txBody>
                        <a:bodyPr/>
                        <a:lstStyle/>
                        <a:p>
                          <a:r>
                            <a:rPr lang="en-US" sz="1400" dirty="0" smtClean="0">
                              <a:latin typeface="Arial" panose="020B0604020202020204" pitchFamily="34" charset="0"/>
                              <a:cs typeface="Arial" panose="020B0604020202020204" pitchFamily="34" charset="0"/>
                            </a:rPr>
                            <a:t>True</a:t>
                          </a:r>
                          <a:r>
                            <a:rPr lang="en-US" sz="1400" baseline="0" dirty="0" smtClean="0">
                              <a:latin typeface="Arial" panose="020B0604020202020204" pitchFamily="34" charset="0"/>
                              <a:cs typeface="Arial" panose="020B0604020202020204" pitchFamily="34" charset="0"/>
                            </a:rPr>
                            <a:t> random generator</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smtClean="0">
                              <a:latin typeface="Arial" panose="020B0604020202020204" pitchFamily="34" charset="0"/>
                              <a:cs typeface="Arial" panose="020B0604020202020204" pitchFamily="34" charset="0"/>
                            </a:rPr>
                            <a:t>Produce random</a:t>
                          </a:r>
                          <a:r>
                            <a:rPr lang="en-US" sz="1400" baseline="0" dirty="0" smtClean="0">
                              <a:latin typeface="Arial" panose="020B0604020202020204" pitchFamily="34" charset="0"/>
                              <a:cs typeface="Arial" panose="020B0604020202020204" pitchFamily="34" charset="0"/>
                            </a:rPr>
                            <a:t> bits</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High min-entropy</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TRNG</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Ring</a:t>
                          </a:r>
                          <a:r>
                            <a:rPr lang="en-US" sz="1400" baseline="0" dirty="0" smtClean="0">
                              <a:latin typeface="Arial" panose="020B0604020202020204" pitchFamily="34" charset="0"/>
                              <a:cs typeface="Arial" panose="020B0604020202020204" pitchFamily="34" charset="0"/>
                            </a:rPr>
                            <a:t> Oscillators, </a:t>
                          </a:r>
                          <a:endParaRPr lang="en-US" sz="1400" dirty="0">
                            <a:latin typeface="Arial" panose="020B0604020202020204" pitchFamily="34" charset="0"/>
                            <a:cs typeface="Arial" panose="020B0604020202020204" pitchFamily="34" charset="0"/>
                          </a:endParaRPr>
                        </a:p>
                      </a:txBody>
                      <a:tcPr/>
                    </a:tc>
                  </a:tr>
                </a:tbl>
              </a:graphicData>
            </a:graphic>
          </p:graphicFrame>
        </mc:Choice>
        <mc:Fallback>
          <p:graphicFrame>
            <p:nvGraphicFramePr>
              <p:cNvPr id="6" name="Table Placeholder 4"/>
              <p:cNvGraphicFramePr>
                <a:graphicFrameLocks/>
              </p:cNvGraphicFramePr>
              <p:nvPr>
                <p:extLst>
                  <p:ext uri="{D42A27DB-BD31-4B8C-83A1-F6EECF244321}">
                    <p14:modId xmlns:p14="http://schemas.microsoft.com/office/powerpoint/2010/main" val="286639381"/>
                  </p:ext>
                </p:extLst>
              </p:nvPr>
            </p:nvGraphicFramePr>
            <p:xfrm>
              <a:off x="623392" y="905087"/>
              <a:ext cx="11137236" cy="3157157"/>
            </p:xfrm>
            <a:graphic>
              <a:graphicData uri="http://schemas.openxmlformats.org/drawingml/2006/table">
                <a:tbl>
                  <a:tblPr firstRow="1" bandRow="1">
                    <a:tableStyleId>{85BE263C-DBD7-4A20-BB59-AAB30ACAA65A}</a:tableStyleId>
                  </a:tblPr>
                  <a:tblGrid>
                    <a:gridCol w="2260485">
                      <a:extLst>
                        <a:ext uri="{9D8B030D-6E8A-4147-A177-3AD203B41FA5}">
                          <a16:colId xmlns:a16="http://schemas.microsoft.com/office/drawing/2014/main" xmlns:a14="http://schemas.microsoft.com/office/drawing/2010/main" xmlns="" val="20000"/>
                        </a:ext>
                      </a:extLst>
                    </a:gridCol>
                    <a:gridCol w="3147646">
                      <a:extLst>
                        <a:ext uri="{9D8B030D-6E8A-4147-A177-3AD203B41FA5}">
                          <a16:colId xmlns:a16="http://schemas.microsoft.com/office/drawing/2014/main" xmlns:a14="http://schemas.microsoft.com/office/drawing/2010/main" xmlns="" val="20001"/>
                        </a:ext>
                      </a:extLst>
                    </a:gridCol>
                    <a:gridCol w="3217985">
                      <a:extLst>
                        <a:ext uri="{9D8B030D-6E8A-4147-A177-3AD203B41FA5}">
                          <a16:colId xmlns:a16="http://schemas.microsoft.com/office/drawing/2014/main" xmlns:a14="http://schemas.microsoft.com/office/drawing/2010/main" xmlns="" val="20002"/>
                        </a:ext>
                      </a:extLst>
                    </a:gridCol>
                    <a:gridCol w="1019907">
                      <a:extLst>
                        <a:ext uri="{9D8B030D-6E8A-4147-A177-3AD203B41FA5}">
                          <a16:colId xmlns:a16="http://schemas.microsoft.com/office/drawing/2014/main" xmlns:a14="http://schemas.microsoft.com/office/drawing/2010/main" xmlns="" val="20003"/>
                        </a:ext>
                      </a:extLst>
                    </a:gridCol>
                    <a:gridCol w="1491213">
                      <a:extLst>
                        <a:ext uri="{9D8B030D-6E8A-4147-A177-3AD203B41FA5}">
                          <a16:colId xmlns:a16="http://schemas.microsoft.com/office/drawing/2014/main" xmlns:a14="http://schemas.microsoft.com/office/drawing/2010/main" xmlns="" val="20004"/>
                        </a:ext>
                      </a:extLst>
                    </a:gridCol>
                  </a:tblGrid>
                  <a:tr h="370840">
                    <a:tc>
                      <a:txBody>
                        <a:bodyPr/>
                        <a:lstStyle/>
                        <a:p>
                          <a:r>
                            <a:rPr lang="en-US" sz="1400" dirty="0"/>
                            <a:t>Primitive</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a:t>Functionality</a:t>
                          </a:r>
                          <a:r>
                            <a:rPr lang="en-US" sz="1400" baseline="0" dirty="0"/>
                            <a:t> </a:t>
                          </a:r>
                          <a:r>
                            <a:rPr lang="en-US" sz="1400" dirty="0"/>
                            <a:t>+ syntax</a:t>
                          </a:r>
                          <a:endParaRPr lang="en-US" sz="1400" dirty="0">
                            <a:latin typeface="Arial" panose="020B0604020202020204" pitchFamily="34" charset="0"/>
                            <a:cs typeface="Arial" panose="020B0604020202020204" pitchFamily="34" charset="0"/>
                          </a:endParaRPr>
                        </a:p>
                      </a:txBody>
                      <a:tcPr/>
                    </a:tc>
                    <a:tc>
                      <a:txBody>
                        <a:bodyPr/>
                        <a:lstStyle/>
                        <a:p>
                          <a:r>
                            <a:rPr lang="en-US" sz="1400" dirty="0"/>
                            <a:t>Security goal</a:t>
                          </a:r>
                          <a:endParaRPr lang="en-US" sz="1400" dirty="0">
                            <a:latin typeface="Arial" panose="020B0604020202020204" pitchFamily="34" charset="0"/>
                            <a:cs typeface="Arial" panose="020B0604020202020204" pitchFamily="34" charset="0"/>
                          </a:endParaRPr>
                        </a:p>
                      </a:txBody>
                      <a:tcPr/>
                    </a:tc>
                    <a:tc>
                      <a:txBody>
                        <a:bodyPr/>
                        <a:lstStyle/>
                        <a:p>
                          <a:r>
                            <a:rPr lang="en-US" sz="1400" dirty="0"/>
                            <a:t>Acronym</a:t>
                          </a:r>
                          <a:endParaRPr lang="en-US" sz="1400" dirty="0">
                            <a:latin typeface="Arial" panose="020B0604020202020204" pitchFamily="34" charset="0"/>
                            <a:cs typeface="Arial" panose="020B0604020202020204" pitchFamily="34" charset="0"/>
                          </a:endParaRPr>
                        </a:p>
                      </a:txBody>
                      <a:tcPr/>
                    </a:tc>
                    <a:tc>
                      <a:txBody>
                        <a:bodyPr/>
                        <a:lstStyle/>
                        <a:p>
                          <a:r>
                            <a:rPr lang="en-US" sz="1400" dirty="0"/>
                            <a:t>Examples</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a14="http://schemas.microsoft.com/office/drawing/2010/main" xmlns="" val="10000"/>
                      </a:ext>
                    </a:extLst>
                  </a:tr>
                  <a:tr h="952437">
                    <a:tc>
                      <a:txBody>
                        <a:bodyPr/>
                        <a:lstStyle/>
                        <a:p>
                          <a:r>
                            <a:rPr lang="en-US" sz="1400" dirty="0"/>
                            <a:t>Pseudorandom</a:t>
                          </a:r>
                          <a:r>
                            <a:rPr lang="en-US" sz="1400" baseline="0" dirty="0"/>
                            <a:t> generator</a:t>
                          </a:r>
                          <a:endParaRPr lang="en-US" sz="1400" dirty="0">
                            <a:latin typeface="Arial" panose="020B0604020202020204" pitchFamily="34" charset="0"/>
                            <a:cs typeface="Arial" panose="020B0604020202020204" pitchFamily="34" charset="0"/>
                          </a:endParaRPr>
                        </a:p>
                      </a:txBody>
                      <a:tcPr/>
                    </a:tc>
                    <a:tc>
                      <a:txBody>
                        <a:bodyPr/>
                        <a:lstStyle/>
                        <a:p>
                          <a:endParaRPr lang="en-US"/>
                        </a:p>
                      </a:txBody>
                      <a:tcPr>
                        <a:blipFill rotWithShape="0">
                          <a:blip r:embed="rId3"/>
                          <a:stretch>
                            <a:fillRect l="-71760" t="-40127" r="-182205" b="-192994"/>
                          </a:stretch>
                        </a:blipFill>
                      </a:tcPr>
                    </a:tc>
                    <a:tc>
                      <a:txBody>
                        <a:bodyPr/>
                        <a:lstStyle/>
                        <a:p>
                          <a:endParaRPr lang="en-US"/>
                        </a:p>
                      </a:txBody>
                      <a:tcPr>
                        <a:blipFill rotWithShape="0">
                          <a:blip r:embed="rId3"/>
                          <a:stretch>
                            <a:fillRect l="-168182" t="-40127" r="-78409" b="-192994"/>
                          </a:stretch>
                        </a:blipFill>
                      </a:tcPr>
                    </a:tc>
                    <a:tc>
                      <a:txBody>
                        <a:bodyPr/>
                        <a:lstStyle/>
                        <a:p>
                          <a:r>
                            <a:rPr lang="en-US" sz="1400" dirty="0" smtClean="0"/>
                            <a:t>PRNG PRG</a:t>
                          </a:r>
                          <a:endParaRPr lang="en-US" sz="1400" dirty="0">
                            <a:latin typeface="Arial" panose="020B0604020202020204" pitchFamily="34" charset="0"/>
                            <a:cs typeface="Arial" panose="020B0604020202020204" pitchFamily="34" charset="0"/>
                          </a:endParaRPr>
                        </a:p>
                      </a:txBody>
                      <a:tcPr/>
                    </a:tc>
                    <a:tc>
                      <a:txBody>
                        <a:bodyPr/>
                        <a:lstStyle/>
                        <a:p>
                          <a:r>
                            <a:rPr lang="en-US" sz="1400" dirty="0"/>
                            <a:t>AES-CTR</a:t>
                          </a:r>
                        </a:p>
                        <a:p>
                          <a:r>
                            <a:rPr lang="en-US" sz="1400" dirty="0">
                              <a:latin typeface="Arial" panose="020B0604020202020204" pitchFamily="34" charset="0"/>
                              <a:cs typeface="Arial" panose="020B0604020202020204" pitchFamily="34" charset="0"/>
                            </a:rPr>
                            <a:t>ChaCha20</a:t>
                          </a:r>
                        </a:p>
                      </a:txBody>
                      <a:tcPr/>
                    </a:tc>
                    <a:extLst>
                      <a:ext uri="{0D108BD9-81ED-4DB2-BD59-A6C34878D82A}">
                        <a16:rowId xmlns:a16="http://schemas.microsoft.com/office/drawing/2014/main" xmlns:a14="http://schemas.microsoft.com/office/drawing/2010/main" xmlns="" val="10001"/>
                      </a:ext>
                    </a:extLst>
                  </a:tr>
                  <a:tr h="731520">
                    <a:tc>
                      <a:txBody>
                        <a:bodyPr/>
                        <a:lstStyle/>
                        <a:p>
                          <a:r>
                            <a:rPr lang="en-US" sz="1400" dirty="0">
                              <a:latin typeface="Arial" panose="020B0604020202020204" pitchFamily="34" charset="0"/>
                              <a:cs typeface="Arial" panose="020B0604020202020204" pitchFamily="34" charset="0"/>
                            </a:rPr>
                            <a:t>Stream ciphers</a:t>
                          </a:r>
                        </a:p>
                      </a:txBody>
                      <a:tcPr/>
                    </a:tc>
                    <a:tc>
                      <a:txBody>
                        <a:bodyPr/>
                        <a:lstStyle/>
                        <a:p>
                          <a:pPr algn="l"/>
                          <a:r>
                            <a:rPr lang="en-US" sz="1400" dirty="0">
                              <a:latin typeface="Arial" panose="020B0604020202020204" pitchFamily="34" charset="0"/>
                              <a:cs typeface="Arial" panose="020B0604020202020204" pitchFamily="34" charset="0"/>
                            </a:rPr>
                            <a:t>Encryption schemes based on PRGs. Nonce or IV based.</a:t>
                          </a:r>
                        </a:p>
                        <a:p>
                          <a:pPr algn="l"/>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IND-CPA</a:t>
                          </a:r>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r>
                            <a:rPr lang="en-US" sz="1400" dirty="0"/>
                            <a:t>AES-CTR</a:t>
                          </a:r>
                        </a:p>
                        <a:p>
                          <a:r>
                            <a:rPr lang="en-US" sz="1400" dirty="0">
                              <a:latin typeface="Arial" panose="020B0604020202020204" pitchFamily="34" charset="0"/>
                              <a:cs typeface="Arial" panose="020B0604020202020204" pitchFamily="34" charset="0"/>
                            </a:rPr>
                            <a:t>ChaCha20</a:t>
                          </a:r>
                        </a:p>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a14="http://schemas.microsoft.com/office/drawing/2010/main" xmlns="" val="1064713512"/>
                      </a:ext>
                    </a:extLst>
                  </a:tr>
                  <a:tr h="731520">
                    <a:tc>
                      <a:txBody>
                        <a:bodyPr/>
                        <a:lstStyle/>
                        <a:p>
                          <a:r>
                            <a:rPr lang="en-US" sz="1400" dirty="0">
                              <a:latin typeface="Arial" panose="020B0604020202020204" pitchFamily="34" charset="0"/>
                              <a:cs typeface="Arial" panose="020B0604020202020204" pitchFamily="34" charset="0"/>
                            </a:rPr>
                            <a:t>Key derivation function</a:t>
                          </a:r>
                        </a:p>
                      </a:txBody>
                      <a:tcPr/>
                    </a:tc>
                    <a:tc>
                      <a:txBody>
                        <a:bodyPr/>
                        <a:lstStyle/>
                        <a:p>
                          <a:pPr algn="l"/>
                          <a:r>
                            <a:rPr lang="en-US" sz="1400" dirty="0">
                              <a:latin typeface="Arial" panose="020B0604020202020204" pitchFamily="34" charset="0"/>
                              <a:cs typeface="Arial" panose="020B0604020202020204" pitchFamily="34" charset="0"/>
                            </a:rPr>
                            <a:t>Expands high-entropy input to multiple uniform and independent keys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Entropy extraction + PRNG</a:t>
                          </a:r>
                        </a:p>
                      </a:txBody>
                      <a:tcPr/>
                    </a:tc>
                    <a:tc>
                      <a:txBody>
                        <a:bodyPr/>
                        <a:lstStyle/>
                        <a:p>
                          <a:r>
                            <a:rPr lang="en-US" sz="1400" dirty="0">
                              <a:latin typeface="Arial" panose="020B0604020202020204" pitchFamily="34" charset="0"/>
                              <a:cs typeface="Arial" panose="020B0604020202020204" pitchFamily="34" charset="0"/>
                            </a:rPr>
                            <a:t>KDF</a:t>
                          </a:r>
                        </a:p>
                      </a:txBody>
                      <a:tcPr/>
                    </a:tc>
                    <a:tc>
                      <a:txBody>
                        <a:bodyPr/>
                        <a:lstStyle/>
                        <a:p>
                          <a:r>
                            <a:rPr lang="en-US" sz="1400" dirty="0">
                              <a:latin typeface="Arial" panose="020B0604020202020204" pitchFamily="34" charset="0"/>
                              <a:cs typeface="Arial" panose="020B0604020202020204" pitchFamily="34" charset="0"/>
                            </a:rPr>
                            <a:t>HKDF</a:t>
                          </a:r>
                        </a:p>
                      </a:txBody>
                      <a:tcPr/>
                    </a:tc>
                    <a:extLst>
                      <a:ext uri="{0D108BD9-81ED-4DB2-BD59-A6C34878D82A}">
                        <a16:rowId xmlns:a16="http://schemas.microsoft.com/office/drawing/2014/main" xmlns:a14="http://schemas.microsoft.com/office/drawing/2010/main" xmlns="" val="992970553"/>
                      </a:ext>
                    </a:extLst>
                  </a:tr>
                  <a:tr h="370840">
                    <a:tc>
                      <a:txBody>
                        <a:bodyPr/>
                        <a:lstStyle/>
                        <a:p>
                          <a:r>
                            <a:rPr lang="en-US" sz="1400" dirty="0" smtClean="0">
                              <a:latin typeface="Arial" panose="020B0604020202020204" pitchFamily="34" charset="0"/>
                              <a:cs typeface="Arial" panose="020B0604020202020204" pitchFamily="34" charset="0"/>
                            </a:rPr>
                            <a:t>True</a:t>
                          </a:r>
                          <a:r>
                            <a:rPr lang="en-US" sz="1400" baseline="0" dirty="0" smtClean="0">
                              <a:latin typeface="Arial" panose="020B0604020202020204" pitchFamily="34" charset="0"/>
                              <a:cs typeface="Arial" panose="020B0604020202020204" pitchFamily="34" charset="0"/>
                            </a:rPr>
                            <a:t> random generator</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smtClean="0">
                              <a:latin typeface="Arial" panose="020B0604020202020204" pitchFamily="34" charset="0"/>
                              <a:cs typeface="Arial" panose="020B0604020202020204" pitchFamily="34" charset="0"/>
                            </a:rPr>
                            <a:t>Produce random</a:t>
                          </a:r>
                          <a:r>
                            <a:rPr lang="en-US" sz="1400" baseline="0" dirty="0" smtClean="0">
                              <a:latin typeface="Arial" panose="020B0604020202020204" pitchFamily="34" charset="0"/>
                              <a:cs typeface="Arial" panose="020B0604020202020204" pitchFamily="34" charset="0"/>
                            </a:rPr>
                            <a:t> bits</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High min-entropy</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TRNG</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Ring</a:t>
                          </a:r>
                          <a:r>
                            <a:rPr lang="en-US" sz="1400" baseline="0" dirty="0" smtClean="0">
                              <a:latin typeface="Arial" panose="020B0604020202020204" pitchFamily="34" charset="0"/>
                              <a:cs typeface="Arial" panose="020B0604020202020204" pitchFamily="34" charset="0"/>
                            </a:rPr>
                            <a:t> Oscillators, </a:t>
                          </a:r>
                          <a:endParaRPr lang="en-US" sz="1400" dirty="0">
                            <a:latin typeface="Arial" panose="020B0604020202020204" pitchFamily="34" charset="0"/>
                            <a:cs typeface="Arial" panose="020B0604020202020204" pitchFamily="34" charset="0"/>
                          </a:endParaRPr>
                        </a:p>
                      </a:txBody>
                      <a:tcPr/>
                    </a:tc>
                  </a:tr>
                </a:tbl>
              </a:graphicData>
            </a:graphic>
          </p:graphicFrame>
        </mc:Fallback>
      </mc:AlternateContent>
      <p:sp>
        <p:nvSpPr>
          <p:cNvPr id="3" name="Slide Number Placeholder 2"/>
          <p:cNvSpPr>
            <a:spLocks noGrp="1"/>
          </p:cNvSpPr>
          <p:nvPr>
            <p:ph type="sldNum" sz="quarter" idx="4"/>
          </p:nvPr>
        </p:nvSpPr>
        <p:spPr/>
        <p:txBody>
          <a:bodyPr/>
          <a:lstStyle/>
          <a:p>
            <a:fld id="{F6590AF8-4F64-4D1C-B3C4-F65976908F52}" type="slidenum">
              <a:rPr lang="en-US" smtClean="0"/>
              <a:pPr/>
              <a:t>31</a:t>
            </a:fld>
            <a:endParaRPr lang="en-US" dirty="0"/>
          </a:p>
        </p:txBody>
      </p:sp>
    </p:spTree>
    <p:extLst>
      <p:ext uri="{BB962C8B-B14F-4D97-AF65-F5344CB8AC3E}">
        <p14:creationId xmlns:p14="http://schemas.microsoft.com/office/powerpoint/2010/main" val="121691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generators</a:t>
            </a:r>
          </a:p>
        </p:txBody>
      </p:sp>
      <p:sp>
        <p:nvSpPr>
          <p:cNvPr id="4" name="Content Placeholder 3"/>
          <p:cNvSpPr>
            <a:spLocks noGrp="1"/>
          </p:cNvSpPr>
          <p:nvPr>
            <p:ph idx="1"/>
          </p:nvPr>
        </p:nvSpPr>
        <p:spPr/>
        <p:txBody>
          <a:bodyPr/>
          <a:lstStyle/>
          <a:p>
            <a:pPr>
              <a:buFont typeface="Arial" panose="020B0604020202020204" pitchFamily="34" charset="0"/>
              <a:buChar char="•"/>
            </a:pPr>
            <a:endParaRPr lang="en-US" sz="1800" dirty="0"/>
          </a:p>
          <a:p>
            <a:pPr>
              <a:buFont typeface="Arial" panose="020B0604020202020204" pitchFamily="34" charset="0"/>
              <a:buChar char="•"/>
            </a:pPr>
            <a:r>
              <a:rPr lang="en-US" sz="1800" dirty="0"/>
              <a:t>Common design:</a:t>
            </a:r>
          </a:p>
          <a:p>
            <a:pPr lvl="1">
              <a:buFont typeface="Arial" panose="020B0604020202020204" pitchFamily="34" charset="0"/>
              <a:buChar char="•"/>
            </a:pPr>
            <a:r>
              <a:rPr lang="en-US" sz="1600" dirty="0"/>
              <a:t>TRNG generates random bits</a:t>
            </a:r>
          </a:p>
          <a:p>
            <a:pPr lvl="1">
              <a:buFont typeface="Arial" panose="020B0604020202020204" pitchFamily="34" charset="0"/>
              <a:buChar char="•"/>
            </a:pPr>
            <a:r>
              <a:rPr lang="en-US" sz="1600" dirty="0"/>
              <a:t>Random bits are compressed to short seed</a:t>
            </a:r>
          </a:p>
          <a:p>
            <a:pPr lvl="1">
              <a:buFont typeface="Arial" panose="020B0604020202020204" pitchFamily="34" charset="0"/>
              <a:buChar char="•"/>
            </a:pPr>
            <a:r>
              <a:rPr lang="en-US" sz="1600" dirty="0"/>
              <a:t>PRNG expands seed to “infinite” length</a:t>
            </a:r>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r>
              <a:rPr lang="en-US" sz="1800" dirty="0"/>
              <a:t>Examples:</a:t>
            </a:r>
          </a:p>
          <a:p>
            <a:pPr lvl="1">
              <a:buFont typeface="Arial" panose="020B0604020202020204" pitchFamily="34" charset="0"/>
              <a:buChar char="•"/>
            </a:pPr>
            <a:r>
              <a:rPr lang="en-US" sz="1600" dirty="0"/>
              <a:t>/dev/</a:t>
            </a:r>
            <a:r>
              <a:rPr lang="en-US" sz="1600" dirty="0" err="1"/>
              <a:t>urandom</a:t>
            </a:r>
            <a:endParaRPr lang="en-US" sz="1600" dirty="0"/>
          </a:p>
          <a:p>
            <a:pPr lvl="1">
              <a:buFont typeface="Arial" panose="020B0604020202020204" pitchFamily="34" charset="0"/>
              <a:buChar char="•"/>
            </a:pPr>
            <a:r>
              <a:rPr lang="nb-NO" sz="1600" dirty="0" err="1"/>
              <a:t>CryptGenRandom</a:t>
            </a:r>
            <a:r>
              <a:rPr lang="nb-NO" sz="1600" dirty="0"/>
              <a:t> </a:t>
            </a:r>
          </a:p>
          <a:p>
            <a:pPr lvl="1">
              <a:buFont typeface="Arial" panose="020B0604020202020204" pitchFamily="34" charset="0"/>
              <a:buChar char="•"/>
            </a:pPr>
            <a:r>
              <a:rPr lang="en-US" sz="1600" dirty="0"/>
              <a:t>Intel RDRAND</a:t>
            </a:r>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p:txBody>
      </p:sp>
      <p:sp>
        <p:nvSpPr>
          <p:cNvPr id="3" name="Slide Number Placeholder 2"/>
          <p:cNvSpPr>
            <a:spLocks noGrp="1"/>
          </p:cNvSpPr>
          <p:nvPr>
            <p:ph type="sldNum" sz="quarter" idx="4"/>
          </p:nvPr>
        </p:nvSpPr>
        <p:spPr/>
        <p:txBody>
          <a:bodyPr/>
          <a:lstStyle/>
          <a:p>
            <a:fld id="{F6590AF8-4F64-4D1C-B3C4-F65976908F52}" type="slidenum">
              <a:rPr lang="en-US" smtClean="0"/>
              <a:pPr/>
              <a:t>4</a:t>
            </a:fld>
            <a:endParaRPr lang="en-US" dirty="0"/>
          </a:p>
        </p:txBody>
      </p:sp>
      <p:pic>
        <p:nvPicPr>
          <p:cNvPr id="2050" name="Picture 2" descr="TRNG-IP-76 (EIP-76) family of FIPS approved True Random Genera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2094230"/>
            <a:ext cx="6702425" cy="2680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345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Pseudorandom generators (PRG) – syntax </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sz="1800" dirty="0"/>
                  <a:t>Have: a short string </a:t>
                </a:r>
                <a14:m>
                  <m:oMath xmlns:m="http://schemas.openxmlformats.org/officeDocument/2006/math">
                    <m:r>
                      <a:rPr lang="nb-NO" sz="1800" i="1">
                        <a:latin typeface="Cambria Math" panose="02040503050406030204" pitchFamily="18" charset="0"/>
                      </a:rPr>
                      <m:t>𝑠</m:t>
                    </m:r>
                  </m:oMath>
                </a14:m>
                <a:r>
                  <a:rPr lang="en-US" sz="1800" dirty="0"/>
                  <a:t> in </a:t>
                </a:r>
                <a14:m>
                  <m:oMath xmlns:m="http://schemas.openxmlformats.org/officeDocument/2006/math">
                    <m:sSup>
                      <m:sSupPr>
                        <m:ctrlPr>
                          <a:rPr lang="nb-NO" sz="1800" i="1">
                            <a:latin typeface="Cambria Math" panose="02040503050406030204" pitchFamily="18" charset="0"/>
                          </a:rPr>
                        </m:ctrlPr>
                      </m:sSupPr>
                      <m:e>
                        <m:d>
                          <m:dPr>
                            <m:begChr m:val="{"/>
                            <m:endChr m:val="}"/>
                            <m:ctrlPr>
                              <a:rPr lang="nb-NO" sz="1800" i="1">
                                <a:latin typeface="Cambria Math" panose="02040503050406030204" pitchFamily="18" charset="0"/>
                              </a:rPr>
                            </m:ctrlPr>
                          </m:dPr>
                          <m:e>
                            <m:r>
                              <a:rPr lang="nb-NO" sz="1800" i="1">
                                <a:latin typeface="Cambria Math" panose="02040503050406030204" pitchFamily="18" charset="0"/>
                              </a:rPr>
                              <m:t>0,1</m:t>
                            </m:r>
                          </m:e>
                        </m:d>
                      </m:e>
                      <m:sup>
                        <m:r>
                          <a:rPr lang="nb-NO" sz="1800" b="0" i="1" smtClean="0">
                            <a:latin typeface="Cambria Math" panose="02040503050406030204" pitchFamily="18" charset="0"/>
                          </a:rPr>
                          <m:t>ℓ</m:t>
                        </m:r>
                      </m:sup>
                    </m:sSup>
                  </m:oMath>
                </a14:m>
                <a:r>
                  <a:rPr lang="en-US" sz="1800" dirty="0"/>
                  <a:t>    </a:t>
                </a:r>
              </a:p>
              <a:p>
                <a:r>
                  <a:rPr lang="en-US" sz="1800" dirty="0"/>
                  <a:t>Want: a </a:t>
                </a:r>
                <a:r>
                  <a:rPr lang="en-US" sz="1800" i="1" dirty="0"/>
                  <a:t>long</a:t>
                </a:r>
                <a:r>
                  <a:rPr lang="en-US" sz="1800" dirty="0"/>
                  <a:t> string </a:t>
                </a:r>
                <a14:m>
                  <m:oMath xmlns:m="http://schemas.openxmlformats.org/officeDocument/2006/math">
                    <m:r>
                      <a:rPr lang="nb-NO" sz="1800" b="0" i="1" smtClean="0">
                        <a:latin typeface="Cambria Math" panose="02040503050406030204" pitchFamily="18" charset="0"/>
                      </a:rPr>
                      <m:t>𝑆</m:t>
                    </m:r>
                  </m:oMath>
                </a14:m>
                <a:r>
                  <a:rPr lang="en-US" sz="1800" dirty="0"/>
                  <a:t> in </a:t>
                </a:r>
                <a14:m>
                  <m:oMath xmlns:m="http://schemas.openxmlformats.org/officeDocument/2006/math">
                    <m:sSup>
                      <m:sSupPr>
                        <m:ctrlPr>
                          <a:rPr lang="nb-NO" sz="1800" b="0" i="1" smtClean="0">
                            <a:latin typeface="Cambria Math" panose="02040503050406030204" pitchFamily="18" charset="0"/>
                          </a:rPr>
                        </m:ctrlPr>
                      </m:sSupPr>
                      <m:e>
                        <m:d>
                          <m:dPr>
                            <m:begChr m:val="{"/>
                            <m:endChr m:val="}"/>
                            <m:ctrlPr>
                              <a:rPr lang="nb-NO" sz="1800" b="0" i="1" smtClean="0">
                                <a:latin typeface="Cambria Math" panose="02040503050406030204" pitchFamily="18" charset="0"/>
                              </a:rPr>
                            </m:ctrlPr>
                          </m:dPr>
                          <m:e>
                            <m:r>
                              <a:rPr lang="nb-NO" sz="1800" b="0" i="1" smtClean="0">
                                <a:latin typeface="Cambria Math" panose="02040503050406030204" pitchFamily="18" charset="0"/>
                              </a:rPr>
                              <m:t>0,1</m:t>
                            </m:r>
                          </m:e>
                        </m:d>
                      </m:e>
                      <m:sup>
                        <m:r>
                          <a:rPr lang="nb-NO" sz="1800" b="0" i="1" smtClean="0">
                            <a:latin typeface="Cambria Math" panose="02040503050406030204" pitchFamily="18" charset="0"/>
                          </a:rPr>
                          <m:t>𝐿</m:t>
                        </m:r>
                      </m:sup>
                    </m:sSup>
                  </m:oMath>
                </a14:m>
                <a:endParaRPr lang="en-US" sz="1800" dirty="0"/>
              </a:p>
              <a:p>
                <a:endParaRPr lang="en-US" sz="1800" dirty="0"/>
              </a:p>
              <a:p>
                <a:r>
                  <a:rPr lang="en-US" sz="1800" dirty="0"/>
                  <a:t>Solution: a </a:t>
                </a:r>
                <a:r>
                  <a:rPr lang="en-US" sz="1800" b="1" dirty="0"/>
                  <a:t>pseudorandom generator (PRG)</a:t>
                </a:r>
                <a:r>
                  <a:rPr lang="en-US" sz="1800" dirty="0"/>
                  <a:t>, i.e. a function </a:t>
                </a:r>
                <a14:m>
                  <m:oMath xmlns:m="http://schemas.openxmlformats.org/officeDocument/2006/math">
                    <m:r>
                      <a:rPr lang="nb-NO" sz="1800" b="0" i="1" smtClean="0">
                        <a:latin typeface="Cambria Math" panose="02040503050406030204" pitchFamily="18" charset="0"/>
                      </a:rPr>
                      <m:t>𝐺</m:t>
                    </m:r>
                    <m:r>
                      <a:rPr lang="nb-NO" sz="1800" b="0" i="1" smtClean="0">
                        <a:latin typeface="Cambria Math" panose="02040503050406030204" pitchFamily="18" charset="0"/>
                      </a:rPr>
                      <m:t> :</m:t>
                    </m:r>
                    <m:sSup>
                      <m:sSupPr>
                        <m:ctrlPr>
                          <a:rPr lang="nb-NO" sz="1800" b="0" i="1" smtClean="0">
                            <a:latin typeface="Cambria Math" panose="02040503050406030204" pitchFamily="18" charset="0"/>
                          </a:rPr>
                        </m:ctrlPr>
                      </m:sSupPr>
                      <m:e>
                        <m:d>
                          <m:dPr>
                            <m:begChr m:val="{"/>
                            <m:endChr m:val="}"/>
                            <m:ctrlPr>
                              <a:rPr lang="nb-NO" sz="1800" b="0" i="1" smtClean="0">
                                <a:latin typeface="Cambria Math" panose="02040503050406030204" pitchFamily="18" charset="0"/>
                              </a:rPr>
                            </m:ctrlPr>
                          </m:dPr>
                          <m:e>
                            <m:r>
                              <a:rPr lang="nb-NO" sz="1800" b="0" i="1" smtClean="0">
                                <a:latin typeface="Cambria Math" panose="02040503050406030204" pitchFamily="18" charset="0"/>
                              </a:rPr>
                              <m:t>0,1</m:t>
                            </m:r>
                          </m:e>
                        </m:d>
                      </m:e>
                      <m:sup>
                        <m:r>
                          <a:rPr lang="nb-NO" sz="1800" b="0" i="1" smtClean="0">
                            <a:latin typeface="Cambria Math" panose="02040503050406030204" pitchFamily="18" charset="0"/>
                          </a:rPr>
                          <m:t>ℓ</m:t>
                        </m:r>
                      </m:sup>
                    </m:sSup>
                    <m:r>
                      <a:rPr lang="nb-NO" sz="1800" b="0" i="1" smtClean="0">
                        <a:latin typeface="Cambria Math" panose="02040503050406030204" pitchFamily="18" charset="0"/>
                      </a:rPr>
                      <m:t>→</m:t>
                    </m:r>
                    <m:sSup>
                      <m:sSupPr>
                        <m:ctrlPr>
                          <a:rPr lang="nb-NO" sz="1800" b="0" i="1" smtClean="0">
                            <a:latin typeface="Cambria Math" panose="02040503050406030204" pitchFamily="18" charset="0"/>
                          </a:rPr>
                        </m:ctrlPr>
                      </m:sSupPr>
                      <m:e>
                        <m:d>
                          <m:dPr>
                            <m:begChr m:val="{"/>
                            <m:endChr m:val="}"/>
                            <m:ctrlPr>
                              <a:rPr lang="nb-NO" sz="1800" b="0" i="1" smtClean="0">
                                <a:latin typeface="Cambria Math" panose="02040503050406030204" pitchFamily="18" charset="0"/>
                              </a:rPr>
                            </m:ctrlPr>
                          </m:dPr>
                          <m:e>
                            <m:r>
                              <a:rPr lang="nb-NO" sz="1800" b="0" i="1" smtClean="0">
                                <a:latin typeface="Cambria Math" panose="02040503050406030204" pitchFamily="18" charset="0"/>
                              </a:rPr>
                              <m:t>0,1</m:t>
                            </m:r>
                          </m:e>
                        </m:d>
                      </m:e>
                      <m:sup>
                        <m:r>
                          <a:rPr lang="nb-NO" sz="1800" b="0" i="1" smtClean="0">
                            <a:latin typeface="Cambria Math" panose="02040503050406030204" pitchFamily="18" charset="0"/>
                          </a:rPr>
                          <m:t>𝐿</m:t>
                        </m:r>
                      </m:sup>
                    </m:sSup>
                  </m:oMath>
                </a14:m>
                <a:endParaRPr lang="en-US" sz="1800" dirty="0"/>
              </a:p>
              <a:p>
                <a:endParaRPr lang="en-US" sz="1800" dirty="0"/>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marL="474663" lvl="1" indent="0"/>
                <a:endParaRPr lang="en-US" sz="1600" dirty="0"/>
              </a:p>
              <a:p>
                <a:pPr marL="474663" lvl="1" indent="0"/>
                <a:endParaRPr lang="en-US" sz="1600" dirty="0"/>
              </a:p>
              <a:p>
                <a:pPr lvl="1">
                  <a:buFont typeface="Arial" panose="020B0604020202020204" pitchFamily="34" charset="0"/>
                  <a:buChar char="•"/>
                </a:pPr>
                <a:r>
                  <a:rPr lang="en-US" sz="1600" dirty="0"/>
                  <a:t>Expansion: </a:t>
                </a:r>
                <a14:m>
                  <m:oMath xmlns:m="http://schemas.openxmlformats.org/officeDocument/2006/math">
                    <m:r>
                      <a:rPr lang="nb-NO" sz="1600" b="0" i="1" smtClean="0">
                        <a:latin typeface="Cambria Math" panose="02040503050406030204" pitchFamily="18" charset="0"/>
                      </a:rPr>
                      <m:t>𝐿</m:t>
                    </m:r>
                    <m:r>
                      <a:rPr lang="nb-NO" sz="1600" b="0" i="1" smtClean="0">
                        <a:latin typeface="Cambria Math" panose="02040503050406030204" pitchFamily="18" charset="0"/>
                      </a:rPr>
                      <m:t>&gt;ℓ</m:t>
                    </m:r>
                  </m:oMath>
                </a14:m>
                <a:r>
                  <a:rPr lang="en-US" sz="1600" dirty="0"/>
                  <a:t> </a:t>
                </a:r>
              </a:p>
              <a:p>
                <a:pPr lvl="1">
                  <a:buFont typeface="Arial" panose="020B0604020202020204" pitchFamily="34" charset="0"/>
                  <a:buChar char="•"/>
                </a:pPr>
                <a:endParaRPr lang="en-US" sz="1600" dirty="0"/>
              </a:p>
              <a:p>
                <a:pPr lvl="1">
                  <a:buFont typeface="Arial" panose="020B0604020202020204" pitchFamily="34" charset="0"/>
                  <a:buChar char="•"/>
                </a:pPr>
                <a:r>
                  <a:rPr lang="en-US" sz="1600" dirty="0" err="1"/>
                  <a:t>Pseudorandomness</a:t>
                </a:r>
                <a:r>
                  <a:rPr lang="en-US" sz="1600" dirty="0"/>
                  <a:t>: </a:t>
                </a:r>
                <a14:m>
                  <m:oMath xmlns:m="http://schemas.openxmlformats.org/officeDocument/2006/math">
                    <m:r>
                      <a:rPr lang="nb-NO" sz="1600" b="0" i="1" smtClean="0">
                        <a:latin typeface="Cambria Math" panose="02040503050406030204" pitchFamily="18" charset="0"/>
                      </a:rPr>
                      <m:t>𝐺</m:t>
                    </m:r>
                    <m:r>
                      <a:rPr lang="nb-NO" sz="1600" b="0" i="1" smtClean="0">
                        <a:latin typeface="Cambria Math" panose="02040503050406030204" pitchFamily="18" charset="0"/>
                      </a:rPr>
                      <m:t>(</m:t>
                    </m:r>
                    <m:r>
                      <a:rPr lang="nb-NO" sz="1600" b="0" i="1" smtClean="0">
                        <a:latin typeface="Cambria Math" panose="02040503050406030204" pitchFamily="18" charset="0"/>
                      </a:rPr>
                      <m:t>𝑠</m:t>
                    </m:r>
                    <m:r>
                      <a:rPr lang="nb-NO" sz="1600" b="0" i="1" smtClean="0">
                        <a:latin typeface="Cambria Math" panose="02040503050406030204" pitchFamily="18" charset="0"/>
                      </a:rPr>
                      <m:t>)</m:t>
                    </m:r>
                  </m:oMath>
                </a14:m>
                <a:r>
                  <a:rPr lang="en-US" sz="1600" dirty="0"/>
                  <a:t> should look like a truly random string </a:t>
                </a:r>
                <a14:m>
                  <m:oMath xmlns:m="http://schemas.openxmlformats.org/officeDocument/2006/math">
                    <m:r>
                      <a:rPr lang="nb-NO" sz="1600" b="0" i="1" smtClean="0">
                        <a:latin typeface="Cambria Math" panose="02040503050406030204" pitchFamily="18" charset="0"/>
                      </a:rPr>
                      <m:t>𝑈</m:t>
                    </m:r>
                    <m:groupChr>
                      <m:groupChrPr>
                        <m:chr m:val="←"/>
                        <m:vertJc m:val="bot"/>
                        <m:ctrlPr>
                          <a:rPr lang="nb-NO" sz="1600" b="0" i="1" smtClean="0">
                            <a:latin typeface="Cambria Math" panose="02040503050406030204" pitchFamily="18" charset="0"/>
                          </a:rPr>
                        </m:ctrlPr>
                      </m:groupChrPr>
                      <m:e>
                        <m:r>
                          <a:rPr lang="nb-NO" sz="1600" b="0" i="1" smtClean="0">
                            <a:latin typeface="Cambria Math" panose="02040503050406030204" pitchFamily="18" charset="0"/>
                          </a:rPr>
                          <m:t>$</m:t>
                        </m:r>
                      </m:e>
                    </m:groupChr>
                    <m:r>
                      <m:rPr>
                        <m:lit/>
                      </m:rPr>
                      <a:rPr lang="nb-NO" sz="1600" b="0" i="1" smtClean="0">
                        <a:latin typeface="Cambria Math" panose="02040503050406030204" pitchFamily="18" charset="0"/>
                      </a:rPr>
                      <m:t>{</m:t>
                    </m:r>
                    <m:r>
                      <a:rPr lang="nb-NO" sz="1600" b="0" i="1" smtClean="0">
                        <a:latin typeface="Cambria Math" panose="02040503050406030204" pitchFamily="18" charset="0"/>
                      </a:rPr>
                      <m:t>0,1</m:t>
                    </m:r>
                    <m:sSup>
                      <m:sSupPr>
                        <m:ctrlPr>
                          <a:rPr lang="nb-NO" sz="1600" b="0" i="1" smtClean="0">
                            <a:latin typeface="Cambria Math" panose="02040503050406030204" pitchFamily="18" charset="0"/>
                          </a:rPr>
                        </m:ctrlPr>
                      </m:sSupPr>
                      <m:e>
                        <m:r>
                          <m:rPr>
                            <m:lit/>
                          </m:rPr>
                          <a:rPr lang="nb-NO" sz="1600" b="0" i="1" smtClean="0">
                            <a:latin typeface="Cambria Math" panose="02040503050406030204" pitchFamily="18" charset="0"/>
                          </a:rPr>
                          <m:t>}</m:t>
                        </m:r>
                      </m:e>
                      <m:sup>
                        <m:r>
                          <a:rPr lang="nb-NO" sz="1600" b="0" i="1" smtClean="0">
                            <a:latin typeface="Cambria Math" panose="02040503050406030204" pitchFamily="18" charset="0"/>
                          </a:rPr>
                          <m:t>𝐿</m:t>
                        </m:r>
                      </m:sup>
                    </m:sSup>
                    <m:r>
                      <a:rPr lang="nb-NO" sz="1600" b="0" i="1" smtClean="0">
                        <a:latin typeface="Cambria Math" panose="02040503050406030204" pitchFamily="18" charset="0"/>
                      </a:rPr>
                      <m:t>  </m:t>
                    </m:r>
                  </m:oMath>
                </a14:m>
                <a:endParaRPr lang="en-US" sz="1600"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0">
                <a:blip r:embed="rId2"/>
                <a:stretch>
                  <a:fillRect l="-438" t="-481"/>
                </a:stretch>
              </a:blipFill>
            </p:spPr>
            <p:txBody>
              <a:bodyPr/>
              <a:lstStyle/>
              <a:p>
                <a:r>
                  <a:rPr lang="en-US">
                    <a:noFill/>
                  </a:rPr>
                  <a:t> </a:t>
                </a:r>
              </a:p>
            </p:txBody>
          </p:sp>
        </mc:Fallback>
      </mc:AlternateContent>
      <p:sp>
        <p:nvSpPr>
          <p:cNvPr id="3" name="Slide Number Placeholder 2"/>
          <p:cNvSpPr>
            <a:spLocks noGrp="1"/>
          </p:cNvSpPr>
          <p:nvPr>
            <p:ph type="sldNum" sz="quarter" idx="4"/>
          </p:nvPr>
        </p:nvSpPr>
        <p:spPr/>
        <p:txBody>
          <a:bodyPr/>
          <a:lstStyle/>
          <a:p>
            <a:fld id="{F6590AF8-4F64-4D1C-B3C4-F65976908F52}" type="slidenum">
              <a:rPr lang="en-US" smtClean="0"/>
              <a:pPr/>
              <a:t>5</a:t>
            </a:fld>
            <a:endParaRPr lang="en-US" dirty="0"/>
          </a:p>
        </p:txBody>
      </p:sp>
      <mc:AlternateContent xmlns:mc="http://schemas.openxmlformats.org/markup-compatibility/2006" xmlns:a14="http://schemas.microsoft.com/office/drawing/2010/main">
        <mc:Choice Requires="a14">
          <p:sp>
            <p:nvSpPr>
              <p:cNvPr id="7" name="Rectangle 6"/>
              <p:cNvSpPr/>
              <p:nvPr/>
            </p:nvSpPr>
            <p:spPr bwMode="auto">
              <a:xfrm>
                <a:off x="2690668" y="4498428"/>
                <a:ext cx="209550" cy="222250"/>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b="0" i="1" smtClean="0">
                          <a:latin typeface="Cambria Math" panose="02040503050406030204" pitchFamily="18" charset="0"/>
                          <a:ea typeface="Cambria Math" panose="02040503050406030204" pitchFamily="18" charset="0"/>
                        </a:rPr>
                        <m:t>≫</m:t>
                      </m:r>
                    </m:oMath>
                  </m:oMathPara>
                </a14:m>
                <a:endParaRPr lang="en-US" dirty="0">
                  <a:ea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bwMode="auto">
              <a:xfrm>
                <a:off x="2690668" y="4498428"/>
                <a:ext cx="209550" cy="222250"/>
              </a:xfrm>
              <a:prstGeom prst="rect">
                <a:avLst/>
              </a:prstGeom>
              <a:blipFill rotWithShape="0">
                <a:blip r:embed="rId3"/>
                <a:stretch>
                  <a:fillRect l="-48571" r="-22857" b="-30556"/>
                </a:stretch>
              </a:blipFill>
              <a:ln w="19050" cap="flat" cmpd="sng" algn="ctr">
                <a:noFill/>
                <a:prstDash val="solid"/>
                <a:round/>
                <a:headEnd type="none" w="med" len="med"/>
                <a:tailEnd type="none" w="med" len="med"/>
              </a:ln>
              <a:effectLst/>
              <a:extLst/>
            </p:spPr>
            <p:txBody>
              <a:bodyPr/>
              <a:lstStyle/>
              <a:p>
                <a:r>
                  <a:rPr lang="en-US">
                    <a:noFill/>
                  </a:rPr>
                  <a:t> </a:t>
                </a:r>
              </a:p>
            </p:txBody>
          </p:sp>
        </mc:Fallback>
      </mc:AlternateContent>
      <p:grpSp>
        <p:nvGrpSpPr>
          <p:cNvPr id="36" name="Group 35"/>
          <p:cNvGrpSpPr/>
          <p:nvPr/>
        </p:nvGrpSpPr>
        <p:grpSpPr>
          <a:xfrm>
            <a:off x="2087418" y="2949803"/>
            <a:ext cx="8675117" cy="855899"/>
            <a:chOff x="2578100" y="3687180"/>
            <a:chExt cx="8675117" cy="855899"/>
          </a:xfrm>
        </p:grpSpPr>
        <mc:AlternateContent xmlns:mc="http://schemas.openxmlformats.org/markup-compatibility/2006" xmlns:a14="http://schemas.microsoft.com/office/drawing/2010/main">
          <mc:Choice Requires="a14">
            <p:sp>
              <p:nvSpPr>
                <p:cNvPr id="8" name="Rounded Rectangle 7"/>
                <p:cNvSpPr/>
                <p:nvPr/>
              </p:nvSpPr>
              <p:spPr bwMode="auto">
                <a:xfrm>
                  <a:off x="2578100" y="4038600"/>
                  <a:ext cx="1206500" cy="342900"/>
                </a:xfrm>
                <a:prstGeom prst="roundRect">
                  <a:avLst/>
                </a:prstGeom>
                <a:solidFill>
                  <a:schemeClr val="accent5">
                    <a:lumMod val="40000"/>
                    <a:lumOff val="60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b="0" i="1" smtClean="0">
                            <a:latin typeface="Cambria Math" panose="02040503050406030204" pitchFamily="18" charset="0"/>
                            <a:ea typeface="Cambria Math" panose="02040503050406030204" pitchFamily="18" charset="0"/>
                          </a:rPr>
                          <m:t>𝑠</m:t>
                        </m:r>
                      </m:oMath>
                    </m:oMathPara>
                  </a14:m>
                  <a:endParaRPr lang="en-US" dirty="0">
                    <a:ea typeface="Cambria Math" panose="02040503050406030204" pitchFamily="18" charset="0"/>
                  </a:endParaRPr>
                </a:p>
              </p:txBody>
            </p:sp>
          </mc:Choice>
          <mc:Fallback xmlns="">
            <p:sp>
              <p:nvSpPr>
                <p:cNvPr id="8" name="Rounded Rectangle 7"/>
                <p:cNvSpPr>
                  <a:spLocks noRot="1" noChangeAspect="1" noMove="1" noResize="1" noEditPoints="1" noAdjustHandles="1" noChangeArrowheads="1" noChangeShapeType="1" noTextEdit="1"/>
                </p:cNvSpPr>
                <p:nvPr/>
              </p:nvSpPr>
              <p:spPr bwMode="auto">
                <a:xfrm>
                  <a:off x="2578100" y="4038600"/>
                  <a:ext cx="1206500" cy="342900"/>
                </a:xfrm>
                <a:prstGeom prst="roundRect">
                  <a:avLst/>
                </a:prstGeom>
                <a:blipFill rotWithShape="0">
                  <a:blip r:embed="rId4"/>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bwMode="auto">
                <a:xfrm>
                  <a:off x="4521200" y="3877021"/>
                  <a:ext cx="685800" cy="6660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r>
                          <a:rPr lang="nb-NO" sz="2400" b="0" i="1" smtClean="0">
                            <a:solidFill>
                              <a:schemeClr val="tx1"/>
                            </a:solidFill>
                            <a:latin typeface="Cambria Math" panose="02040503050406030204" pitchFamily="18" charset="0"/>
                            <a:ea typeface="Cambria Math" panose="02040503050406030204" pitchFamily="18" charset="0"/>
                          </a:rPr>
                          <m:t> </m:t>
                        </m:r>
                        <m:r>
                          <a:rPr lang="nb-NO" sz="2400" i="1" smtClean="0">
                            <a:solidFill>
                              <a:schemeClr val="tx1"/>
                            </a:solidFill>
                            <a:latin typeface="Cambria Math" panose="02040503050406030204" pitchFamily="18" charset="0"/>
                            <a:ea typeface="Cambria Math" panose="02040503050406030204" pitchFamily="18" charset="0"/>
                          </a:rPr>
                          <m:t>𝐺</m:t>
                        </m:r>
                      </m:oMath>
                    </m:oMathPara>
                  </a14:m>
                  <a:endParaRPr kumimoji="0" lang="en-US" sz="2400" u="none" strike="noStrike" cap="none" normalizeH="0" baseline="0" dirty="0">
                    <a:ln>
                      <a:noFill/>
                    </a:ln>
                    <a:solidFill>
                      <a:schemeClr val="tx1"/>
                    </a:solidFill>
                    <a:effectLst/>
                  </a:endParaRPr>
                </a:p>
              </p:txBody>
            </p:sp>
          </mc:Choice>
          <mc:Fallback xmlns="">
            <p:sp>
              <p:nvSpPr>
                <p:cNvPr id="9" name="Rectangle 8"/>
                <p:cNvSpPr>
                  <a:spLocks noRot="1" noChangeAspect="1" noMove="1" noResize="1" noEditPoints="1" noAdjustHandles="1" noChangeArrowheads="1" noChangeShapeType="1" noTextEdit="1"/>
                </p:cNvSpPr>
                <p:nvPr/>
              </p:nvSpPr>
              <p:spPr bwMode="auto">
                <a:xfrm>
                  <a:off x="4521200" y="3877021"/>
                  <a:ext cx="685800" cy="666058"/>
                </a:xfrm>
                <a:prstGeom prst="rect">
                  <a:avLst/>
                </a:prstGeom>
                <a:blipFill rotWithShape="0">
                  <a:blip r:embed="rId5"/>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cxnSp>
          <p:nvCxnSpPr>
            <p:cNvPr id="10" name="Straight Arrow Connector 9"/>
            <p:cNvCxnSpPr>
              <a:stCxn id="8" idx="3"/>
              <a:endCxn id="9" idx="1"/>
            </p:cNvCxnSpPr>
            <p:nvPr/>
          </p:nvCxnSpPr>
          <p:spPr bwMode="auto">
            <a:xfrm>
              <a:off x="3784600" y="4210050"/>
              <a:ext cx="736600" cy="0"/>
            </a:xfrm>
            <a:prstGeom prst="straightConnector1">
              <a:avLst/>
            </a:prstGeom>
            <a:solidFill>
              <a:schemeClr val="accent1"/>
            </a:solidFill>
            <a:ln w="19050" cap="flat" cmpd="sng" algn="ctr">
              <a:solidFill>
                <a:schemeClr val="tx2"/>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3" name="Rounded Rectangle 12"/>
                <p:cNvSpPr/>
                <p:nvPr/>
              </p:nvSpPr>
              <p:spPr bwMode="auto">
                <a:xfrm>
                  <a:off x="5936382" y="4038601"/>
                  <a:ext cx="5299215" cy="342899"/>
                </a:xfrm>
                <a:prstGeom prst="roundRect">
                  <a:avLst/>
                </a:prstGeom>
                <a:solidFill>
                  <a:srgbClr val="FFDFDA"/>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1600" b="0" i="1" smtClean="0">
                            <a:latin typeface="Cambria Math" panose="02040503050406030204" pitchFamily="18" charset="0"/>
                            <a:ea typeface="Cambria Math" panose="02040503050406030204" pitchFamily="18" charset="0"/>
                          </a:rPr>
                          <m:t>𝐺</m:t>
                        </m:r>
                        <m:d>
                          <m:dPr>
                            <m:ctrlPr>
                              <a:rPr lang="nb-NO" sz="1600" b="0" i="1" smtClean="0">
                                <a:latin typeface="Cambria Math" panose="02040503050406030204" pitchFamily="18" charset="0"/>
                                <a:ea typeface="Cambria Math" panose="02040503050406030204" pitchFamily="18" charset="0"/>
                              </a:rPr>
                            </m:ctrlPr>
                          </m:dPr>
                          <m:e>
                            <m:r>
                              <a:rPr lang="nb-NO" sz="1600" b="0" i="1" smtClean="0">
                                <a:latin typeface="Cambria Math" panose="02040503050406030204" pitchFamily="18" charset="0"/>
                                <a:ea typeface="Cambria Math" panose="02040503050406030204" pitchFamily="18" charset="0"/>
                              </a:rPr>
                              <m:t>𝑠</m:t>
                            </m:r>
                          </m:e>
                        </m:d>
                      </m:oMath>
                    </m:oMathPara>
                  </a14:m>
                  <a:endParaRPr lang="en-US" sz="1600" b="0" dirty="0">
                    <a:ea typeface="Cambria Math" panose="02040503050406030204" pitchFamily="18" charset="0"/>
                  </a:endParaRPr>
                </a:p>
              </p:txBody>
            </p:sp>
          </mc:Choice>
          <mc:Fallback xmlns="">
            <p:sp>
              <p:nvSpPr>
                <p:cNvPr id="13" name="Rounded Rectangle 12"/>
                <p:cNvSpPr>
                  <a:spLocks noRot="1" noChangeAspect="1" noMove="1" noResize="1" noEditPoints="1" noAdjustHandles="1" noChangeArrowheads="1" noChangeShapeType="1" noTextEdit="1"/>
                </p:cNvSpPr>
                <p:nvPr/>
              </p:nvSpPr>
              <p:spPr bwMode="auto">
                <a:xfrm>
                  <a:off x="5936382" y="4038601"/>
                  <a:ext cx="5299215" cy="342899"/>
                </a:xfrm>
                <a:prstGeom prst="roundRect">
                  <a:avLst/>
                </a:prstGeom>
                <a:blipFill rotWithShape="0">
                  <a:blip r:embed="rId6"/>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cxnSp>
          <p:nvCxnSpPr>
            <p:cNvPr id="15" name="Straight Arrow Connector 14"/>
            <p:cNvCxnSpPr>
              <a:stCxn id="9" idx="3"/>
              <a:endCxn id="13" idx="1"/>
            </p:cNvCxnSpPr>
            <p:nvPr/>
          </p:nvCxnSpPr>
          <p:spPr bwMode="auto">
            <a:xfrm>
              <a:off x="5207000" y="4210050"/>
              <a:ext cx="729382" cy="1"/>
            </a:xfrm>
            <a:prstGeom prst="straightConnector1">
              <a:avLst/>
            </a:prstGeom>
            <a:solidFill>
              <a:schemeClr val="accent1"/>
            </a:solidFill>
            <a:ln w="19050" cap="flat" cmpd="sng" algn="ctr">
              <a:solidFill>
                <a:schemeClr val="tx2"/>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 name="Group 19"/>
            <p:cNvGrpSpPr/>
            <p:nvPr/>
          </p:nvGrpSpPr>
          <p:grpSpPr>
            <a:xfrm>
              <a:off x="2578100" y="3696706"/>
              <a:ext cx="1204998" cy="276999"/>
              <a:chOff x="829293" y="1437819"/>
              <a:chExt cx="1587334" cy="484656"/>
            </a:xfrm>
          </p:grpSpPr>
          <p:grpSp>
            <p:nvGrpSpPr>
              <p:cNvPr id="21" name="Group 20"/>
              <p:cNvGrpSpPr/>
              <p:nvPr/>
            </p:nvGrpSpPr>
            <p:grpSpPr>
              <a:xfrm>
                <a:off x="829293" y="1631880"/>
                <a:ext cx="1587334" cy="158489"/>
                <a:chOff x="829293" y="1631880"/>
                <a:chExt cx="1587334" cy="158489"/>
              </a:xfrm>
            </p:grpSpPr>
            <p:cxnSp>
              <p:nvCxnSpPr>
                <p:cNvPr id="23" name="Straight Connector 22"/>
                <p:cNvCxnSpPr/>
                <p:nvPr/>
              </p:nvCxnSpPr>
              <p:spPr bwMode="auto">
                <a:xfrm flipV="1">
                  <a:off x="831272" y="1713481"/>
                  <a:ext cx="1585355" cy="13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flipV="1">
                  <a:off x="2416627" y="1631880"/>
                  <a:ext cx="0" cy="15848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flipV="1">
                  <a:off x="829293" y="1631880"/>
                  <a:ext cx="0" cy="15848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22" name="TextBox 21"/>
                  <p:cNvSpPr txBox="1"/>
                  <p:nvPr/>
                </p:nvSpPr>
                <p:spPr>
                  <a:xfrm>
                    <a:off x="1430722" y="1437819"/>
                    <a:ext cx="317496" cy="484656"/>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r>
                            <a:rPr lang="nb-NO" sz="1200" b="0" i="1" smtClean="0">
                              <a:latin typeface="Cambria Math" panose="02040503050406030204" pitchFamily="18" charset="0"/>
                            </a:rPr>
                            <m:t>ℓ </m:t>
                          </m:r>
                        </m:oMath>
                      </m:oMathPara>
                    </a14:m>
                    <a:endParaRPr lang="nb-NO" sz="1200" b="0" dirty="0"/>
                  </a:p>
                </p:txBody>
              </p:sp>
            </mc:Choice>
            <mc:Fallback xmlns="">
              <p:sp>
                <p:nvSpPr>
                  <p:cNvPr id="22" name="TextBox 21"/>
                  <p:cNvSpPr txBox="1">
                    <a:spLocks noRot="1" noChangeAspect="1" noMove="1" noResize="1" noEditPoints="1" noAdjustHandles="1" noChangeArrowheads="1" noChangeShapeType="1" noTextEdit="1"/>
                  </p:cNvSpPr>
                  <p:nvPr/>
                </p:nvSpPr>
                <p:spPr>
                  <a:xfrm>
                    <a:off x="1430722" y="1437819"/>
                    <a:ext cx="317496" cy="484656"/>
                  </a:xfrm>
                  <a:prstGeom prst="rect">
                    <a:avLst/>
                  </a:prstGeom>
                  <a:blipFill rotWithShape="0">
                    <a:blip r:embed="rId7"/>
                    <a:stretch>
                      <a:fillRect/>
                    </a:stretch>
                  </a:blipFill>
                </p:spPr>
                <p:txBody>
                  <a:bodyPr/>
                  <a:lstStyle/>
                  <a:p>
                    <a:r>
                      <a:rPr lang="en-US">
                        <a:noFill/>
                      </a:rPr>
                      <a:t> </a:t>
                    </a:r>
                  </a:p>
                </p:txBody>
              </p:sp>
            </mc:Fallback>
          </mc:AlternateContent>
        </p:grpSp>
        <p:grpSp>
          <p:nvGrpSpPr>
            <p:cNvPr id="26" name="Group 25"/>
            <p:cNvGrpSpPr/>
            <p:nvPr/>
          </p:nvGrpSpPr>
          <p:grpSpPr>
            <a:xfrm>
              <a:off x="5936382" y="3687180"/>
              <a:ext cx="5316835" cy="276999"/>
              <a:chOff x="829293" y="1421153"/>
              <a:chExt cx="1587334" cy="484656"/>
            </a:xfrm>
          </p:grpSpPr>
          <p:grpSp>
            <p:nvGrpSpPr>
              <p:cNvPr id="27" name="Group 26"/>
              <p:cNvGrpSpPr/>
              <p:nvPr/>
            </p:nvGrpSpPr>
            <p:grpSpPr>
              <a:xfrm>
                <a:off x="829293" y="1628407"/>
                <a:ext cx="1587334" cy="161962"/>
                <a:chOff x="829293" y="1628407"/>
                <a:chExt cx="1587334" cy="161962"/>
              </a:xfrm>
            </p:grpSpPr>
            <p:cxnSp>
              <p:nvCxnSpPr>
                <p:cNvPr id="29" name="Straight Connector 28"/>
                <p:cNvCxnSpPr/>
                <p:nvPr/>
              </p:nvCxnSpPr>
              <p:spPr bwMode="auto">
                <a:xfrm flipV="1">
                  <a:off x="831272" y="1713481"/>
                  <a:ext cx="1585355" cy="13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flipV="1">
                  <a:off x="2416627" y="1628407"/>
                  <a:ext cx="0" cy="16196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flipV="1">
                  <a:off x="829293" y="1637971"/>
                  <a:ext cx="0" cy="15239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28" name="TextBox 27"/>
                  <p:cNvSpPr txBox="1"/>
                  <p:nvPr/>
                </p:nvSpPr>
                <p:spPr>
                  <a:xfrm>
                    <a:off x="1576572" y="1421153"/>
                    <a:ext cx="72331" cy="484656"/>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r>
                            <a:rPr lang="nb-NO" sz="1200" b="0" i="1" smtClean="0">
                              <a:latin typeface="Cambria Math" panose="02040503050406030204" pitchFamily="18" charset="0"/>
                            </a:rPr>
                            <m:t>𝐿</m:t>
                          </m:r>
                        </m:oMath>
                      </m:oMathPara>
                    </a14:m>
                    <a:endParaRPr lang="nb-NO" sz="1200" b="0" dirty="0"/>
                  </a:p>
                </p:txBody>
              </p:sp>
            </mc:Choice>
            <mc:Fallback xmlns="">
              <p:sp>
                <p:nvSpPr>
                  <p:cNvPr id="28" name="TextBox 27"/>
                  <p:cNvSpPr txBox="1">
                    <a:spLocks noRot="1" noChangeAspect="1" noMove="1" noResize="1" noEditPoints="1" noAdjustHandles="1" noChangeArrowheads="1" noChangeShapeType="1" noTextEdit="1"/>
                  </p:cNvSpPr>
                  <p:nvPr/>
                </p:nvSpPr>
                <p:spPr>
                  <a:xfrm>
                    <a:off x="1576572" y="1421153"/>
                    <a:ext cx="72331" cy="484656"/>
                  </a:xfrm>
                  <a:prstGeom prst="rect">
                    <a:avLst/>
                  </a:prstGeom>
                  <a:blipFill rotWithShape="0">
                    <a:blip r:embed="rId8"/>
                    <a:stretch>
                      <a:fillRect/>
                    </a:stretch>
                  </a:blipFill>
                </p:spPr>
                <p:txBody>
                  <a:bodyPr/>
                  <a:lstStyle/>
                  <a:p>
                    <a:r>
                      <a:rPr lang="en-US">
                        <a:noFill/>
                      </a:rPr>
                      <a:t> </a:t>
                    </a:r>
                  </a:p>
                </p:txBody>
              </p:sp>
            </mc:Fallback>
          </mc:AlternateContent>
        </p:grpSp>
      </p:grpSp>
      <p:sp>
        <p:nvSpPr>
          <p:cNvPr id="4" name="Rectangle 3"/>
          <p:cNvSpPr/>
          <p:nvPr/>
        </p:nvSpPr>
        <p:spPr>
          <a:xfrm>
            <a:off x="3913759" y="1057833"/>
            <a:ext cx="3937296" cy="338554"/>
          </a:xfrm>
          <a:prstGeom prst="rect">
            <a:avLst/>
          </a:prstGeom>
        </p:spPr>
        <p:txBody>
          <a:bodyPr wrap="none">
            <a:spAutoFit/>
          </a:bodyPr>
          <a:lstStyle/>
          <a:p>
            <a:r>
              <a:rPr lang="en-US" sz="1600" dirty="0">
                <a:solidFill>
                  <a:schemeClr val="accent2"/>
                </a:solidFill>
              </a:rPr>
              <a:t>(</a:t>
            </a:r>
            <a:r>
              <a:rPr lang="en-US" sz="1600" b="1" dirty="0">
                <a:solidFill>
                  <a:schemeClr val="accent2"/>
                </a:solidFill>
              </a:rPr>
              <a:t>uniform</a:t>
            </a:r>
            <a:r>
              <a:rPr lang="en-US" sz="1600" dirty="0">
                <a:solidFill>
                  <a:schemeClr val="accent2"/>
                </a:solidFill>
              </a:rPr>
              <a:t> and </a:t>
            </a:r>
            <a:r>
              <a:rPr lang="en-US" sz="1600" b="1" dirty="0">
                <a:solidFill>
                  <a:schemeClr val="accent2"/>
                </a:solidFill>
              </a:rPr>
              <a:t>independently</a:t>
            </a:r>
            <a:r>
              <a:rPr lang="en-US" sz="1600" dirty="0">
                <a:solidFill>
                  <a:schemeClr val="accent2"/>
                </a:solidFill>
              </a:rPr>
              <a:t> distributed)</a:t>
            </a:r>
          </a:p>
        </p:txBody>
      </p:sp>
      <p:sp>
        <p:nvSpPr>
          <p:cNvPr id="32" name="Rectangle 31"/>
          <p:cNvSpPr/>
          <p:nvPr/>
        </p:nvSpPr>
        <p:spPr>
          <a:xfrm>
            <a:off x="3913759" y="1383035"/>
            <a:ext cx="3937296" cy="338554"/>
          </a:xfrm>
          <a:prstGeom prst="rect">
            <a:avLst/>
          </a:prstGeom>
        </p:spPr>
        <p:txBody>
          <a:bodyPr wrap="none">
            <a:spAutoFit/>
          </a:bodyPr>
          <a:lstStyle/>
          <a:p>
            <a:r>
              <a:rPr lang="en-US" sz="1600" dirty="0">
                <a:solidFill>
                  <a:schemeClr val="accent2"/>
                </a:solidFill>
              </a:rPr>
              <a:t>(</a:t>
            </a:r>
            <a:r>
              <a:rPr lang="en-US" sz="1600" b="1" dirty="0">
                <a:solidFill>
                  <a:schemeClr val="accent2"/>
                </a:solidFill>
              </a:rPr>
              <a:t>uniform</a:t>
            </a:r>
            <a:r>
              <a:rPr lang="en-US" sz="1600" dirty="0">
                <a:solidFill>
                  <a:schemeClr val="accent2"/>
                </a:solidFill>
              </a:rPr>
              <a:t> and </a:t>
            </a:r>
            <a:r>
              <a:rPr lang="en-US" sz="1600" b="1" dirty="0">
                <a:solidFill>
                  <a:schemeClr val="accent2"/>
                </a:solidFill>
              </a:rPr>
              <a:t>independently</a:t>
            </a:r>
            <a:r>
              <a:rPr lang="en-US" sz="1600" dirty="0">
                <a:solidFill>
                  <a:schemeClr val="accent2"/>
                </a:solidFill>
              </a:rPr>
              <a:t> distributed)</a:t>
            </a:r>
          </a:p>
        </p:txBody>
      </p:sp>
    </p:spTree>
    <p:extLst>
      <p:ext uri="{BB962C8B-B14F-4D97-AF65-F5344CB8AC3E}">
        <p14:creationId xmlns:p14="http://schemas.microsoft.com/office/powerpoint/2010/main" val="141286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7562800" y="5878634"/>
            <a:ext cx="3694071" cy="488498"/>
          </a:xfrm>
          <a:prstGeom prst="roundRect">
            <a:avLst/>
          </a:prstGeom>
          <a:solidFill>
            <a:srgbClr val="EEECFE"/>
          </a:solidFill>
          <a:ln w="19050"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nb-NO" dirty="0">
              <a:ea typeface="Cambria Math" panose="02040503050406030204" pitchFamily="18" charset="0"/>
            </a:endParaRPr>
          </a:p>
        </p:txBody>
      </p:sp>
      <p:sp>
        <p:nvSpPr>
          <p:cNvPr id="2" name="Title 1"/>
          <p:cNvSpPr>
            <a:spLocks noGrp="1"/>
          </p:cNvSpPr>
          <p:nvPr>
            <p:ph type="title"/>
          </p:nvPr>
        </p:nvSpPr>
        <p:spPr/>
        <p:txBody>
          <a:bodyPr/>
          <a:lstStyle/>
          <a:p>
            <a:r>
              <a:rPr lang="en-US" dirty="0"/>
              <a:t>PRNG – security definition </a:t>
            </a:r>
          </a:p>
        </p:txBody>
      </p:sp>
      <p:sp>
        <p:nvSpPr>
          <p:cNvPr id="3" name="Slide Number Placeholder 2"/>
          <p:cNvSpPr>
            <a:spLocks noGrp="1"/>
          </p:cNvSpPr>
          <p:nvPr>
            <p:ph type="sldNum" sz="quarter" idx="4"/>
          </p:nvPr>
        </p:nvSpPr>
        <p:spPr/>
        <p:txBody>
          <a:bodyPr/>
          <a:lstStyle/>
          <a:p>
            <a:fld id="{F6590AF8-4F64-4D1C-B3C4-F65976908F52}" type="slidenum">
              <a:rPr lang="en-US" smtClean="0"/>
              <a:pPr/>
              <a:t>6</a:t>
            </a:fld>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300648556"/>
                  </p:ext>
                </p:extLst>
              </p:nvPr>
            </p:nvGraphicFramePr>
            <p:xfrm>
              <a:off x="1029435" y="1676881"/>
              <a:ext cx="2685315" cy="2304892"/>
            </p:xfrm>
            <a:graphic>
              <a:graphicData uri="http://schemas.openxmlformats.org/drawingml/2006/table">
                <a:tbl>
                  <a:tblPr firstRow="1" bandRow="1">
                    <a:tableStyleId>{5C22544A-7EE6-4342-B048-85BDC9FD1C3A}</a:tableStyleId>
                  </a:tblPr>
                  <a:tblGrid>
                    <a:gridCol w="2685315">
                      <a:extLst>
                        <a:ext uri="{9D8B030D-6E8A-4147-A177-3AD203B41FA5}">
                          <a16:colId xmlns:a16="http://schemas.microsoft.com/office/drawing/2014/main" xmlns="" val="20000"/>
                        </a:ext>
                      </a:extLst>
                    </a:gridCol>
                  </a:tblGrid>
                  <a:tr h="350871">
                    <a:tc>
                      <a:txBody>
                        <a:bodyPr/>
                        <a:lstStyle/>
                        <a:p>
                          <a:pPr/>
                          <a14:m>
                            <m:oMathPara xmlns:m="http://schemas.openxmlformats.org/officeDocument/2006/math">
                              <m:oMathParaPr>
                                <m:jc m:val="left"/>
                              </m:oMathParaPr>
                              <m:oMath xmlns:m="http://schemas.openxmlformats.org/officeDocument/2006/math">
                                <m:r>
                                  <a:rPr lang="nb-NO" sz="1600" b="1" i="0" smtClean="0">
                                    <a:solidFill>
                                      <a:schemeClr val="tx1"/>
                                    </a:solidFill>
                                    <a:latin typeface="Cambria Math" panose="02040503050406030204" pitchFamily="18" charset="0"/>
                                    <a:ea typeface="Cambria Math" panose="02040503050406030204" pitchFamily="18" charset="0"/>
                                  </a:rPr>
                                  <m:t>𝐄𝐱</m:t>
                                </m:r>
                                <m:sSubSup>
                                  <m:sSubSupPr>
                                    <m:ctrlPr>
                                      <a:rPr lang="nb-NO" sz="1600" b="1" i="1" smtClean="0">
                                        <a:solidFill>
                                          <a:schemeClr val="tx1"/>
                                        </a:solidFill>
                                        <a:latin typeface="Cambria Math" panose="02040503050406030204" pitchFamily="18" charset="0"/>
                                        <a:ea typeface="Cambria Math" panose="02040503050406030204" pitchFamily="18" charset="0"/>
                                      </a:rPr>
                                    </m:ctrlPr>
                                  </m:sSubSupPr>
                                  <m:e>
                                    <m:r>
                                      <a:rPr lang="nb-NO" sz="1600" b="1" i="0" smtClean="0">
                                        <a:solidFill>
                                          <a:schemeClr val="tx1"/>
                                        </a:solidFill>
                                        <a:latin typeface="Cambria Math" panose="02040503050406030204" pitchFamily="18" charset="0"/>
                                        <a:ea typeface="Cambria Math" panose="02040503050406030204" pitchFamily="18" charset="0"/>
                                      </a:rPr>
                                      <m:t>𝐩</m:t>
                                    </m:r>
                                  </m:e>
                                  <m:sub>
                                    <m:r>
                                      <a:rPr lang="nb-NO" sz="1600" b="0" i="1" smtClean="0">
                                        <a:solidFill>
                                          <a:schemeClr val="tx1"/>
                                        </a:solidFill>
                                        <a:latin typeface="Cambria Math" panose="02040503050406030204" pitchFamily="18" charset="0"/>
                                        <a:ea typeface="Cambria Math" panose="02040503050406030204" pitchFamily="18" charset="0"/>
                                      </a:rPr>
                                      <m:t>𝐺</m:t>
                                    </m:r>
                                  </m:sub>
                                  <m:sup>
                                    <m:r>
                                      <m:rPr>
                                        <m:sty m:val="p"/>
                                      </m:rPr>
                                      <a:rPr lang="nb-NO" sz="1600" b="0" i="0" smtClean="0">
                                        <a:solidFill>
                                          <a:schemeClr val="tx1"/>
                                        </a:solidFill>
                                        <a:latin typeface="Cambria Math" panose="02040503050406030204" pitchFamily="18" charset="0"/>
                                        <a:ea typeface="Cambria Math" panose="02040503050406030204" pitchFamily="18" charset="0"/>
                                      </a:rPr>
                                      <m:t>prg</m:t>
                                    </m:r>
                                  </m:sup>
                                </m:sSubSup>
                                <m:d>
                                  <m:dPr>
                                    <m:ctrlPr>
                                      <a:rPr lang="nb-NO" sz="1600" b="1" i="1" smtClean="0">
                                        <a:solidFill>
                                          <a:schemeClr val="tx1"/>
                                        </a:solidFill>
                                        <a:latin typeface="Cambria Math" panose="02040503050406030204" pitchFamily="18" charset="0"/>
                                        <a:ea typeface="Cambria Math" panose="02040503050406030204" pitchFamily="18" charset="0"/>
                                      </a:rPr>
                                    </m:ctrlPr>
                                  </m:dPr>
                                  <m:e>
                                    <m:r>
                                      <a:rPr lang="nb-NO" sz="1600" b="0" i="1" smtClean="0">
                                        <a:solidFill>
                                          <a:schemeClr val="tx1"/>
                                        </a:solidFill>
                                        <a:latin typeface="Cambria Math" panose="02040503050406030204" pitchFamily="18" charset="0"/>
                                        <a:ea typeface="Cambria Math" panose="02040503050406030204" pitchFamily="18" charset="0"/>
                                      </a:rPr>
                                      <m:t>𝐴</m:t>
                                    </m:r>
                                  </m:e>
                                </m:d>
                              </m:oMath>
                            </m:oMathPara>
                          </a14:m>
                          <a:endParaRPr lang="en-US" sz="1600"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1937735">
                    <a:tc>
                      <a:txBody>
                        <a:bodyPr/>
                        <a:lstStyle/>
                        <a:p>
                          <a:pPr marL="457200" marR="0" indent="-457200" defTabSz="914400" rtl="0" eaLnBrk="1" fontAlgn="base" latinLnBrk="0" hangingPunct="1">
                            <a:lnSpc>
                              <a:spcPct val="100000"/>
                            </a:lnSpc>
                            <a:spcBef>
                              <a:spcPct val="0"/>
                            </a:spcBef>
                            <a:spcAft>
                              <a:spcPct val="0"/>
                            </a:spcAft>
                            <a:buClr>
                              <a:schemeClr val="tx2">
                                <a:lumMod val="50000"/>
                                <a:lumOff val="50000"/>
                              </a:schemeClr>
                            </a:buClr>
                            <a:buSzTx/>
                            <a:buFont typeface="+mj-lt"/>
                            <a:buAutoNum type="arabicPeriod"/>
                            <a:tabLst/>
                          </a:pPr>
                          <a14:m>
                            <m:oMath xmlns:m="http://schemas.openxmlformats.org/officeDocument/2006/math">
                              <m:r>
                                <a:rPr lang="nb-NO" sz="1400" b="0" i="0" smtClean="0">
                                  <a:latin typeface="Cambria Math" panose="02040503050406030204" pitchFamily="18" charset="0"/>
                                  <a:ea typeface="Cambria Math" panose="02040503050406030204" pitchFamily="18" charset="0"/>
                                </a:rPr>
                                <m:t> </m:t>
                              </m:r>
                              <m:r>
                                <a:rPr lang="nb-NO" sz="1400" b="0" i="1" smtClean="0">
                                  <a:latin typeface="Cambria Math" panose="02040503050406030204" pitchFamily="18" charset="0"/>
                                  <a:ea typeface="Cambria Math" panose="02040503050406030204" pitchFamily="18" charset="0"/>
                                </a:rPr>
                                <m:t>𝑏</m:t>
                              </m:r>
                              <m:groupChr>
                                <m:groupChrPr>
                                  <m:chr m:val="←"/>
                                  <m:vertJc m:val="bot"/>
                                  <m:ctrlPr>
                                    <a:rPr lang="nb-NO" sz="1400" b="0" i="1" smtClean="0">
                                      <a:latin typeface="Cambria Math" panose="02040503050406030204" pitchFamily="18" charset="0"/>
                                      <a:ea typeface="Cambria Math" panose="02040503050406030204" pitchFamily="18" charset="0"/>
                                    </a:rPr>
                                  </m:ctrlPr>
                                </m:groupChrPr>
                                <m:e>
                                  <m:r>
                                    <a:rPr lang="nb-NO" sz="1400" b="0" i="1" smtClean="0">
                                      <a:latin typeface="Cambria Math" panose="02040503050406030204" pitchFamily="18" charset="0"/>
                                      <a:ea typeface="Cambria Math" panose="02040503050406030204" pitchFamily="18" charset="0"/>
                                    </a:rPr>
                                    <m:t>$</m:t>
                                  </m:r>
                                </m:e>
                              </m:groupChr>
                              <m:d>
                                <m:dPr>
                                  <m:begChr m:val="{"/>
                                  <m:endChr m:val="}"/>
                                  <m:ctrlPr>
                                    <a:rPr lang="nb-NO" sz="1400" b="0" i="1" smtClean="0">
                                      <a:latin typeface="Cambria Math" panose="02040503050406030204" pitchFamily="18" charset="0"/>
                                      <a:ea typeface="Cambria Math" panose="02040503050406030204" pitchFamily="18" charset="0"/>
                                    </a:rPr>
                                  </m:ctrlPr>
                                </m:dPr>
                                <m:e>
                                  <m:r>
                                    <a:rPr lang="nb-NO" sz="1400" b="0" i="1" smtClean="0">
                                      <a:latin typeface="Cambria Math" panose="02040503050406030204" pitchFamily="18" charset="0"/>
                                      <a:ea typeface="Cambria Math" panose="02040503050406030204" pitchFamily="18" charset="0"/>
                                    </a:rPr>
                                    <m:t>0,1</m:t>
                                  </m:r>
                                </m:e>
                              </m:d>
                            </m:oMath>
                          </a14:m>
                          <a:endParaRPr lang="nb-NO" sz="1400" b="0" i="0" dirty="0">
                            <a:latin typeface="Cambria" panose="02040503050406030204" pitchFamily="18" charset="0"/>
                            <a:ea typeface="Cambria" panose="02040503050406030204" pitchFamily="18" charset="0"/>
                          </a:endParaRPr>
                        </a:p>
                        <a:p>
                          <a:pPr marL="457200" marR="0" indent="-457200" defTabSz="914400" rtl="0" eaLnBrk="1" fontAlgn="base" latinLnBrk="0" hangingPunct="1">
                            <a:lnSpc>
                              <a:spcPct val="100000"/>
                            </a:lnSpc>
                            <a:spcBef>
                              <a:spcPct val="0"/>
                            </a:spcBef>
                            <a:spcAft>
                              <a:spcPct val="0"/>
                            </a:spcAft>
                            <a:buClr>
                              <a:schemeClr val="tx2">
                                <a:lumMod val="50000"/>
                                <a:lumOff val="50000"/>
                              </a:schemeClr>
                            </a:buClr>
                            <a:buSzTx/>
                            <a:buFont typeface="+mj-lt"/>
                            <a:buAutoNum type="arabicPeriod"/>
                            <a:tabLst/>
                          </a:pPr>
                          <a:r>
                            <a:rPr lang="nb-NO" sz="1400" b="0" i="0" dirty="0">
                              <a:latin typeface="Cambria" panose="02040503050406030204" pitchFamily="18" charset="0"/>
                              <a:ea typeface="Cambria" panose="02040503050406030204" pitchFamily="18" charset="0"/>
                            </a:rPr>
                            <a:t> </a:t>
                          </a:r>
                          <a14:m>
                            <m:oMath xmlns:m="http://schemas.openxmlformats.org/officeDocument/2006/math">
                              <m:r>
                                <a:rPr lang="nb-NO" sz="1400" b="0" i="1" smtClean="0">
                                  <a:latin typeface="Cambria Math" panose="02040503050406030204" pitchFamily="18" charset="0"/>
                                  <a:ea typeface="Cambria Math" panose="02040503050406030204" pitchFamily="18" charset="0"/>
                                </a:rPr>
                                <m:t>𝑠</m:t>
                              </m:r>
                              <m:groupChr>
                                <m:groupChrPr>
                                  <m:chr m:val="←"/>
                                  <m:vertJc m:val="bot"/>
                                  <m:ctrlPr>
                                    <a:rPr lang="nb-NO" sz="1400" b="0" i="1" smtClean="0">
                                      <a:latin typeface="Cambria Math" panose="02040503050406030204" pitchFamily="18" charset="0"/>
                                      <a:ea typeface="Cambria Math" panose="02040503050406030204" pitchFamily="18" charset="0"/>
                                    </a:rPr>
                                  </m:ctrlPr>
                                </m:groupChrPr>
                                <m:e>
                                  <m:r>
                                    <a:rPr lang="nb-NO" sz="1400" b="0" i="1" smtClean="0">
                                      <a:latin typeface="Cambria Math" panose="02040503050406030204" pitchFamily="18" charset="0"/>
                                      <a:ea typeface="Cambria Math" panose="02040503050406030204" pitchFamily="18" charset="0"/>
                                    </a:rPr>
                                    <m:t>$</m:t>
                                  </m:r>
                                </m:e>
                              </m:groupChr>
                              <m:sSup>
                                <m:sSupPr>
                                  <m:ctrlPr>
                                    <a:rPr lang="nb-NO" sz="1400" b="0" i="1" smtClean="0">
                                      <a:latin typeface="Cambria Math" panose="02040503050406030204" pitchFamily="18" charset="0"/>
                                      <a:ea typeface="Cambria Math" panose="02040503050406030204" pitchFamily="18" charset="0"/>
                                    </a:rPr>
                                  </m:ctrlPr>
                                </m:sSupPr>
                                <m:e>
                                  <m:d>
                                    <m:dPr>
                                      <m:begChr m:val="{"/>
                                      <m:endChr m:val="}"/>
                                      <m:ctrlPr>
                                        <a:rPr lang="nb-NO" sz="1400" b="0" i="1" smtClean="0">
                                          <a:latin typeface="Cambria Math" panose="02040503050406030204" pitchFamily="18" charset="0"/>
                                          <a:ea typeface="Cambria Math" panose="02040503050406030204" pitchFamily="18" charset="0"/>
                                        </a:rPr>
                                      </m:ctrlPr>
                                    </m:dPr>
                                    <m:e>
                                      <m:r>
                                        <a:rPr lang="nb-NO" sz="1400" b="0" i="0" smtClean="0">
                                          <a:latin typeface="Cambria Math" panose="02040503050406030204" pitchFamily="18" charset="0"/>
                                          <a:ea typeface="Cambria Math" panose="02040503050406030204" pitchFamily="18" charset="0"/>
                                        </a:rPr>
                                        <m:t>0,1</m:t>
                                      </m:r>
                                    </m:e>
                                  </m:d>
                                </m:e>
                                <m:sup>
                                  <m:r>
                                    <a:rPr lang="nb-NO" sz="1400" b="0" i="1" smtClean="0">
                                      <a:latin typeface="Cambria Math" panose="02040503050406030204" pitchFamily="18" charset="0"/>
                                      <a:ea typeface="Cambria Math" panose="02040503050406030204" pitchFamily="18" charset="0"/>
                                    </a:rPr>
                                    <m:t>ℓ</m:t>
                                  </m:r>
                                </m:sup>
                              </m:sSup>
                            </m:oMath>
                          </a14:m>
                          <a:endParaRPr lang="nb-NO" sz="1400" b="0" i="0" dirty="0">
                            <a:latin typeface="Cambria" panose="02040503050406030204" pitchFamily="18" charset="0"/>
                            <a:ea typeface="Cambria" panose="02040503050406030204" pitchFamily="18" charset="0"/>
                          </a:endParaRPr>
                        </a:p>
                        <a:p>
                          <a:pPr marL="457200" marR="0" indent="-457200" defTabSz="914400" rtl="0" eaLnBrk="1" fontAlgn="base" latinLnBrk="0" hangingPunct="1">
                            <a:lnSpc>
                              <a:spcPct val="100000"/>
                            </a:lnSpc>
                            <a:spcBef>
                              <a:spcPct val="0"/>
                            </a:spcBef>
                            <a:spcAft>
                              <a:spcPct val="0"/>
                            </a:spcAft>
                            <a:buClr>
                              <a:schemeClr val="tx2">
                                <a:lumMod val="50000"/>
                                <a:lumOff val="50000"/>
                              </a:schemeClr>
                            </a:buClr>
                            <a:buSzTx/>
                            <a:buFont typeface="+mj-lt"/>
                            <a:buAutoNum type="arabicPeriod"/>
                            <a:tabLst/>
                          </a:pPr>
                          <a:r>
                            <a:rPr lang="nb-NO" sz="1400" b="0" baseline="0" dirty="0">
                              <a:latin typeface="Cambria" panose="02040503050406030204" pitchFamily="18" charset="0"/>
                              <a:ea typeface="Cambria" panose="02040503050406030204" pitchFamily="18" charset="0"/>
                            </a:rPr>
                            <a:t> </a:t>
                          </a:r>
                          <a14:m>
                            <m:oMath xmlns:m="http://schemas.openxmlformats.org/officeDocument/2006/math">
                              <m:sSub>
                                <m:sSubPr>
                                  <m:ctrlPr>
                                    <a:rPr lang="nb-NO" sz="1400" b="0" i="1" baseline="0" smtClean="0">
                                      <a:latin typeface="Cambria Math" panose="02040503050406030204" pitchFamily="18" charset="0"/>
                                      <a:ea typeface="Cambria" panose="02040503050406030204" pitchFamily="18" charset="0"/>
                                    </a:rPr>
                                  </m:ctrlPr>
                                </m:sSubPr>
                                <m:e>
                                  <m:r>
                                    <a:rPr lang="nb-NO" sz="1400" b="0" i="1" baseline="0" smtClean="0">
                                      <a:latin typeface="Cambria Math" panose="02040503050406030204" pitchFamily="18" charset="0"/>
                                      <a:ea typeface="Cambria" panose="02040503050406030204" pitchFamily="18" charset="0"/>
                                    </a:rPr>
                                    <m:t>𝑈</m:t>
                                  </m:r>
                                </m:e>
                                <m:sub>
                                  <m:r>
                                    <a:rPr lang="nb-NO" sz="1400" b="0" i="1" baseline="0" smtClean="0">
                                      <a:latin typeface="Cambria Math" panose="02040503050406030204" pitchFamily="18" charset="0"/>
                                      <a:ea typeface="Cambria" panose="02040503050406030204" pitchFamily="18" charset="0"/>
                                    </a:rPr>
                                    <m:t>1</m:t>
                                  </m:r>
                                </m:sub>
                              </m:sSub>
                              <m:r>
                                <a:rPr lang="nb-NO" sz="1400" b="0" i="1" baseline="0" smtClean="0">
                                  <a:latin typeface="Cambria Math" panose="02040503050406030204" pitchFamily="18" charset="0"/>
                                  <a:ea typeface="Cambria" panose="02040503050406030204" pitchFamily="18" charset="0"/>
                                </a:rPr>
                                <m:t>←</m:t>
                              </m:r>
                              <m:r>
                                <a:rPr lang="nb-NO" sz="1400" b="0" i="1" baseline="0" smtClean="0">
                                  <a:latin typeface="Cambria Math" panose="02040503050406030204" pitchFamily="18" charset="0"/>
                                  <a:ea typeface="Cambria" panose="02040503050406030204" pitchFamily="18" charset="0"/>
                                </a:rPr>
                                <m:t>𝐺</m:t>
                              </m:r>
                              <m:d>
                                <m:dPr>
                                  <m:ctrlPr>
                                    <a:rPr lang="nb-NO" sz="1400" b="0" i="1" baseline="0" smtClean="0">
                                      <a:latin typeface="Cambria Math" panose="02040503050406030204" pitchFamily="18" charset="0"/>
                                      <a:ea typeface="Cambria" panose="02040503050406030204" pitchFamily="18" charset="0"/>
                                    </a:rPr>
                                  </m:ctrlPr>
                                </m:dPr>
                                <m:e>
                                  <m:r>
                                    <a:rPr lang="nb-NO" sz="1400" b="0" i="1" baseline="0" smtClean="0">
                                      <a:latin typeface="Cambria Math" panose="02040503050406030204" pitchFamily="18" charset="0"/>
                                      <a:ea typeface="Cambria" panose="02040503050406030204" pitchFamily="18" charset="0"/>
                                    </a:rPr>
                                    <m:t>𝑠</m:t>
                                  </m:r>
                                </m:e>
                              </m:d>
                            </m:oMath>
                          </a14:m>
                          <a:endParaRPr lang="nb-NO" sz="1400" b="0" baseline="0" dirty="0">
                            <a:latin typeface="Cambria" panose="02040503050406030204" pitchFamily="18" charset="0"/>
                            <a:ea typeface="Cambria" panose="02040503050406030204" pitchFamily="18" charset="0"/>
                          </a:endParaRPr>
                        </a:p>
                        <a:p>
                          <a:pPr marL="457200" marR="0" indent="-457200" defTabSz="914400" rtl="0" eaLnBrk="1" fontAlgn="base" latinLnBrk="0" hangingPunct="1">
                            <a:lnSpc>
                              <a:spcPct val="100000"/>
                            </a:lnSpc>
                            <a:spcBef>
                              <a:spcPct val="0"/>
                            </a:spcBef>
                            <a:spcAft>
                              <a:spcPct val="0"/>
                            </a:spcAft>
                            <a:buClr>
                              <a:schemeClr val="tx2">
                                <a:lumMod val="50000"/>
                                <a:lumOff val="50000"/>
                              </a:schemeClr>
                            </a:buClr>
                            <a:buSzTx/>
                            <a:buFont typeface="+mj-lt"/>
                            <a:buAutoNum type="arabicPeriod"/>
                            <a:tabLst/>
                          </a:pPr>
                          <a:r>
                            <a:rPr lang="nb-NO" sz="1400" b="0" i="0" dirty="0">
                              <a:latin typeface="Cambria" panose="02040503050406030204" pitchFamily="18" charset="0"/>
                              <a:ea typeface="Cambria" panose="02040503050406030204" pitchFamily="18" charset="0"/>
                            </a:rPr>
                            <a:t> </a:t>
                          </a:r>
                          <a14:m>
                            <m:oMath xmlns:m="http://schemas.openxmlformats.org/officeDocument/2006/math">
                              <m:sSub>
                                <m:sSubPr>
                                  <m:ctrlPr>
                                    <a:rPr lang="nb-NO" sz="1400" b="0" i="1" smtClean="0">
                                      <a:latin typeface="Cambria Math" panose="02040503050406030204" pitchFamily="18" charset="0"/>
                                      <a:ea typeface="Cambria" panose="02040503050406030204" pitchFamily="18" charset="0"/>
                                    </a:rPr>
                                  </m:ctrlPr>
                                </m:sSubPr>
                                <m:e>
                                  <m:r>
                                    <a:rPr lang="nb-NO" sz="1400" b="0" i="1" smtClean="0">
                                      <a:latin typeface="Cambria Math" panose="02040503050406030204" pitchFamily="18" charset="0"/>
                                      <a:ea typeface="Cambria" panose="02040503050406030204" pitchFamily="18" charset="0"/>
                                    </a:rPr>
                                    <m:t>𝑈</m:t>
                                  </m:r>
                                </m:e>
                                <m:sub>
                                  <m:r>
                                    <a:rPr lang="nb-NO" sz="1400" b="0" i="1" smtClean="0">
                                      <a:latin typeface="Cambria Math" panose="02040503050406030204" pitchFamily="18" charset="0"/>
                                      <a:ea typeface="Cambria" panose="02040503050406030204" pitchFamily="18" charset="0"/>
                                    </a:rPr>
                                    <m:t>0</m:t>
                                  </m:r>
                                </m:sub>
                              </m:sSub>
                              <m:groupChr>
                                <m:groupChrPr>
                                  <m:chr m:val="←"/>
                                  <m:vertJc m:val="bot"/>
                                  <m:ctrlPr>
                                    <a:rPr lang="nb-NO" sz="1400" b="0" i="1" smtClean="0">
                                      <a:latin typeface="Cambria Math" panose="02040503050406030204" pitchFamily="18" charset="0"/>
                                      <a:ea typeface="Cambria" panose="02040503050406030204" pitchFamily="18" charset="0"/>
                                    </a:rPr>
                                  </m:ctrlPr>
                                </m:groupChrPr>
                                <m:e>
                                  <m:r>
                                    <a:rPr lang="nb-NO" sz="1400" b="0" i="1" smtClean="0">
                                      <a:latin typeface="Cambria Math" panose="02040503050406030204" pitchFamily="18" charset="0"/>
                                      <a:ea typeface="Cambria" panose="02040503050406030204" pitchFamily="18" charset="0"/>
                                    </a:rPr>
                                    <m:t>$</m:t>
                                  </m:r>
                                </m:e>
                              </m:groupChr>
                              <m:sSup>
                                <m:sSupPr>
                                  <m:ctrlPr>
                                    <a:rPr lang="nb-NO" sz="1400" b="0" i="1" smtClean="0">
                                      <a:latin typeface="Cambria Math" panose="02040503050406030204" pitchFamily="18" charset="0"/>
                                      <a:ea typeface="Cambria" panose="02040503050406030204" pitchFamily="18" charset="0"/>
                                    </a:rPr>
                                  </m:ctrlPr>
                                </m:sSupPr>
                                <m:e>
                                  <m:d>
                                    <m:dPr>
                                      <m:begChr m:val="{"/>
                                      <m:endChr m:val="}"/>
                                      <m:ctrlPr>
                                        <a:rPr lang="nb-NO" sz="1400" b="0" i="1" smtClean="0">
                                          <a:latin typeface="Cambria Math" panose="02040503050406030204" pitchFamily="18" charset="0"/>
                                          <a:ea typeface="Cambria" panose="02040503050406030204" pitchFamily="18" charset="0"/>
                                        </a:rPr>
                                      </m:ctrlPr>
                                    </m:dPr>
                                    <m:e>
                                      <m:r>
                                        <a:rPr lang="nb-NO" sz="1400" b="0" i="1" smtClean="0">
                                          <a:latin typeface="Cambria Math" panose="02040503050406030204" pitchFamily="18" charset="0"/>
                                          <a:ea typeface="Cambria" panose="02040503050406030204" pitchFamily="18" charset="0"/>
                                        </a:rPr>
                                        <m:t>0,1</m:t>
                                      </m:r>
                                    </m:e>
                                  </m:d>
                                </m:e>
                                <m:sup>
                                  <m:r>
                                    <a:rPr lang="nb-NO" sz="1400" b="0" i="1" smtClean="0">
                                      <a:latin typeface="Cambria Math" panose="02040503050406030204" pitchFamily="18" charset="0"/>
                                      <a:ea typeface="Cambria" panose="02040503050406030204" pitchFamily="18" charset="0"/>
                                    </a:rPr>
                                    <m:t>𝐿</m:t>
                                  </m:r>
                                </m:sup>
                              </m:sSup>
                            </m:oMath>
                          </a14:m>
                          <a:endParaRPr lang="nb-NO" sz="1400" b="0" i="0" dirty="0">
                            <a:latin typeface="Cambria" panose="02040503050406030204" pitchFamily="18" charset="0"/>
                            <a:ea typeface="Cambria" panose="02040503050406030204" pitchFamily="18" charset="0"/>
                          </a:endParaRPr>
                        </a:p>
                        <a:p>
                          <a:pPr marL="457200" marR="0" indent="-457200" defTabSz="914400" rtl="0" eaLnBrk="1" fontAlgn="base" latinLnBrk="0" hangingPunct="1">
                            <a:lnSpc>
                              <a:spcPct val="100000"/>
                            </a:lnSpc>
                            <a:spcBef>
                              <a:spcPct val="0"/>
                            </a:spcBef>
                            <a:spcAft>
                              <a:spcPct val="0"/>
                            </a:spcAft>
                            <a:buClr>
                              <a:schemeClr val="tx2">
                                <a:lumMod val="50000"/>
                                <a:lumOff val="50000"/>
                              </a:schemeClr>
                            </a:buClr>
                            <a:buSzTx/>
                            <a:buFont typeface="+mj-lt"/>
                            <a:buAutoNum type="arabicPeriod"/>
                            <a:tabLst/>
                          </a:pPr>
                          <a:r>
                            <a:rPr lang="nb-NO" sz="1400" b="0" i="0" dirty="0">
                              <a:latin typeface="Cambria" panose="02040503050406030204" pitchFamily="18" charset="0"/>
                              <a:ea typeface="Cambria" panose="02040503050406030204" pitchFamily="18" charset="0"/>
                            </a:rPr>
                            <a:t> </a:t>
                          </a:r>
                          <a14:m>
                            <m:oMath xmlns:m="http://schemas.openxmlformats.org/officeDocument/2006/math">
                              <m:sSup>
                                <m:sSupPr>
                                  <m:ctrlPr>
                                    <a:rPr lang="nb-NO" sz="1400" b="0" i="1" smtClean="0">
                                      <a:latin typeface="Cambria Math" panose="02040503050406030204" pitchFamily="18" charset="0"/>
                                      <a:ea typeface="Cambria" panose="02040503050406030204" pitchFamily="18" charset="0"/>
                                    </a:rPr>
                                  </m:ctrlPr>
                                </m:sSupPr>
                                <m:e>
                                  <m:r>
                                    <a:rPr lang="nb-NO" sz="1400" b="0" i="1" smtClean="0">
                                      <a:latin typeface="Cambria Math" panose="02040503050406030204" pitchFamily="18" charset="0"/>
                                      <a:ea typeface="Cambria" panose="02040503050406030204" pitchFamily="18" charset="0"/>
                                    </a:rPr>
                                    <m:t>𝑏</m:t>
                                  </m:r>
                                </m:e>
                                <m:sup>
                                  <m:r>
                                    <a:rPr lang="nb-NO" sz="1400" b="0" i="1" smtClean="0">
                                      <a:latin typeface="Cambria Math" panose="02040503050406030204" pitchFamily="18" charset="0"/>
                                      <a:ea typeface="Cambria" panose="02040503050406030204" pitchFamily="18" charset="0"/>
                                    </a:rPr>
                                    <m:t>′</m:t>
                                  </m:r>
                                </m:sup>
                              </m:sSup>
                              <m:r>
                                <a:rPr lang="nb-NO" sz="1400" b="0" i="1" smtClean="0">
                                  <a:latin typeface="Cambria Math" panose="02040503050406030204" pitchFamily="18" charset="0"/>
                                  <a:ea typeface="Cambria" panose="02040503050406030204" pitchFamily="18" charset="0"/>
                                </a:rPr>
                                <m:t>←</m:t>
                              </m:r>
                              <m:r>
                                <a:rPr lang="nb-NO" sz="1400" b="0" i="1" smtClean="0">
                                  <a:latin typeface="Cambria Math" panose="02040503050406030204" pitchFamily="18" charset="0"/>
                                  <a:ea typeface="Cambria" panose="02040503050406030204" pitchFamily="18" charset="0"/>
                                </a:rPr>
                                <m:t>𝐴</m:t>
                              </m:r>
                              <m:d>
                                <m:dPr>
                                  <m:ctrlPr>
                                    <a:rPr lang="nb-NO" sz="1400" b="0" i="1" smtClean="0">
                                      <a:latin typeface="Cambria Math" panose="02040503050406030204" pitchFamily="18" charset="0"/>
                                      <a:ea typeface="Cambria" panose="02040503050406030204" pitchFamily="18" charset="0"/>
                                    </a:rPr>
                                  </m:ctrlPr>
                                </m:dPr>
                                <m:e>
                                  <m:sSub>
                                    <m:sSubPr>
                                      <m:ctrlPr>
                                        <a:rPr lang="nb-NO" sz="1400" b="0" i="1" smtClean="0">
                                          <a:latin typeface="Cambria Math" panose="02040503050406030204" pitchFamily="18" charset="0"/>
                                          <a:ea typeface="Cambria" panose="02040503050406030204" pitchFamily="18" charset="0"/>
                                        </a:rPr>
                                      </m:ctrlPr>
                                    </m:sSubPr>
                                    <m:e>
                                      <m:r>
                                        <a:rPr lang="nb-NO" sz="1400" b="0" i="1" smtClean="0">
                                          <a:latin typeface="Cambria Math" panose="02040503050406030204" pitchFamily="18" charset="0"/>
                                          <a:ea typeface="Cambria" panose="02040503050406030204" pitchFamily="18" charset="0"/>
                                        </a:rPr>
                                        <m:t>𝑈</m:t>
                                      </m:r>
                                    </m:e>
                                    <m:sub>
                                      <m:r>
                                        <a:rPr lang="nb-NO" sz="1400" b="0" i="1" smtClean="0">
                                          <a:latin typeface="Cambria Math" panose="02040503050406030204" pitchFamily="18" charset="0"/>
                                          <a:ea typeface="Cambria" panose="02040503050406030204" pitchFamily="18" charset="0"/>
                                        </a:rPr>
                                        <m:t>𝑏</m:t>
                                      </m:r>
                                    </m:sub>
                                  </m:sSub>
                                </m:e>
                              </m:d>
                            </m:oMath>
                          </a14:m>
                          <a:endParaRPr lang="nb-NO" sz="1400" b="0" i="0" dirty="0">
                            <a:latin typeface="Cambria" panose="02040503050406030204" pitchFamily="18" charset="0"/>
                            <a:ea typeface="Cambria" panose="02040503050406030204" pitchFamily="18" charset="0"/>
                          </a:endParaRPr>
                        </a:p>
                        <a:p>
                          <a:pPr marL="457200" marR="0" indent="-457200" defTabSz="914400" rtl="0" eaLnBrk="1" fontAlgn="base" latinLnBrk="0" hangingPunct="1">
                            <a:lnSpc>
                              <a:spcPct val="100000"/>
                            </a:lnSpc>
                            <a:spcBef>
                              <a:spcPct val="0"/>
                            </a:spcBef>
                            <a:spcAft>
                              <a:spcPct val="0"/>
                            </a:spcAft>
                            <a:buClr>
                              <a:schemeClr val="tx2">
                                <a:lumMod val="50000"/>
                                <a:lumOff val="50000"/>
                              </a:schemeClr>
                            </a:buClr>
                            <a:buSzTx/>
                            <a:buFont typeface="+mj-lt"/>
                            <a:buAutoNum type="arabicPeriod"/>
                            <a:tabLst/>
                          </a:pPr>
                          <a:r>
                            <a:rPr lang="nb-NO" sz="1400" b="0" i="0" dirty="0">
                              <a:latin typeface="Cambria" panose="02040503050406030204" pitchFamily="18" charset="0"/>
                              <a:ea typeface="Cambria" panose="02040503050406030204" pitchFamily="18" charset="0"/>
                            </a:rPr>
                            <a:t> </a:t>
                          </a:r>
                          <a14:m>
                            <m:oMath xmlns:m="http://schemas.openxmlformats.org/officeDocument/2006/math">
                              <m:r>
                                <a:rPr lang="nb-NO" sz="1400" b="1" i="0" smtClean="0">
                                  <a:latin typeface="Cambria Math" panose="02040503050406030204" pitchFamily="18" charset="0"/>
                                  <a:ea typeface="Cambria Math" panose="02040503050406030204" pitchFamily="18" charset="0"/>
                                </a:rPr>
                                <m:t>𝐫𝐞𝐭𝐮𝐫𝐧</m:t>
                              </m:r>
                              <m:r>
                                <a:rPr lang="nb-NO" sz="1400" b="0" i="0" smtClean="0">
                                  <a:latin typeface="Cambria Math" panose="02040503050406030204" pitchFamily="18" charset="0"/>
                                  <a:ea typeface="Cambria Math" panose="02040503050406030204" pitchFamily="18" charset="0"/>
                                </a:rPr>
                                <m:t> </m:t>
                              </m:r>
                              <m:sSup>
                                <m:sSupPr>
                                  <m:ctrlPr>
                                    <a:rPr lang="nb-NO" sz="1400" b="0" i="1" smtClean="0">
                                      <a:latin typeface="Cambria Math" panose="02040503050406030204" pitchFamily="18" charset="0"/>
                                      <a:ea typeface="Cambria Math" panose="02040503050406030204" pitchFamily="18" charset="0"/>
                                    </a:rPr>
                                  </m:ctrlPr>
                                </m:sSupPr>
                                <m:e>
                                  <m:r>
                                    <a:rPr lang="nb-NO" sz="1400" b="0" i="1" smtClean="0">
                                      <a:latin typeface="Cambria Math" panose="02040503050406030204" pitchFamily="18" charset="0"/>
                                      <a:ea typeface="Cambria Math" panose="02040503050406030204" pitchFamily="18" charset="0"/>
                                    </a:rPr>
                                    <m:t>𝑏</m:t>
                                  </m:r>
                                </m:e>
                                <m:sup>
                                  <m:r>
                                    <a:rPr lang="nb-NO" sz="1400" b="0" i="1" smtClean="0">
                                      <a:latin typeface="Cambria Math" panose="02040503050406030204" pitchFamily="18" charset="0"/>
                                      <a:ea typeface="Cambria Math" panose="02040503050406030204" pitchFamily="18" charset="0"/>
                                    </a:rPr>
                                    <m:t>′</m:t>
                                  </m:r>
                                </m:sup>
                              </m:sSup>
                              <m:limUpp>
                                <m:limUppPr>
                                  <m:ctrlPr>
                                    <a:rPr lang="nb-NO" sz="1400" b="0" i="1" smtClean="0">
                                      <a:latin typeface="Cambria Math" panose="02040503050406030204" pitchFamily="18" charset="0"/>
                                      <a:ea typeface="Cambria Math" panose="02040503050406030204" pitchFamily="18" charset="0"/>
                                    </a:rPr>
                                  </m:ctrlPr>
                                </m:limUppPr>
                                <m:e>
                                  <m:r>
                                    <a:rPr lang="nb-NO" sz="1400" b="0" i="1" smtClean="0">
                                      <a:latin typeface="Cambria Math" panose="02040503050406030204" pitchFamily="18" charset="0"/>
                                      <a:ea typeface="Cambria Math" panose="02040503050406030204" pitchFamily="18" charset="0"/>
                                    </a:rPr>
                                    <m:t>=</m:t>
                                  </m:r>
                                </m:e>
                                <m:lim>
                                  <m:r>
                                    <a:rPr lang="nb-NO" sz="1400" b="0" i="1" smtClean="0">
                                      <a:latin typeface="Cambria Math" panose="02040503050406030204" pitchFamily="18" charset="0"/>
                                      <a:ea typeface="Cambria Math" panose="02040503050406030204" pitchFamily="18" charset="0"/>
                                    </a:rPr>
                                    <m:t>?</m:t>
                                  </m:r>
                                </m:lim>
                              </m:limUpp>
                              <m:r>
                                <a:rPr lang="nb-NO" sz="1400" b="0" i="1" smtClean="0">
                                  <a:latin typeface="Cambria Math" panose="02040503050406030204" pitchFamily="18" charset="0"/>
                                  <a:ea typeface="Cambria Math" panose="02040503050406030204" pitchFamily="18" charset="0"/>
                                </a:rPr>
                                <m:t>𝑏</m:t>
                              </m:r>
                            </m:oMath>
                          </a14:m>
                          <a:endParaRPr lang="nb-NO" sz="1400" b="0" i="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300648556"/>
                  </p:ext>
                </p:extLst>
              </p:nvPr>
            </p:nvGraphicFramePr>
            <p:xfrm>
              <a:off x="1029435" y="1676881"/>
              <a:ext cx="2685315" cy="2304892"/>
            </p:xfrm>
            <a:graphic>
              <a:graphicData uri="http://schemas.openxmlformats.org/drawingml/2006/table">
                <a:tbl>
                  <a:tblPr firstRow="1" bandRow="1">
                    <a:tableStyleId>{5C22544A-7EE6-4342-B048-85BDC9FD1C3A}</a:tableStyleId>
                  </a:tblPr>
                  <a:tblGrid>
                    <a:gridCol w="2685315">
                      <a:extLst>
                        <a:ext uri="{9D8B030D-6E8A-4147-A177-3AD203B41FA5}">
                          <a16:colId xmlns="" xmlns:a16="http://schemas.microsoft.com/office/drawing/2014/main" xmlns:a14="http://schemas.microsoft.com/office/drawing/2010/main" val="20000"/>
                        </a:ext>
                      </a:extLst>
                    </a:gridCol>
                  </a:tblGrid>
                  <a:tr h="367157">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226" t="-1667" r="-452" b="-535000"/>
                          </a:stretch>
                        </a:blipFill>
                      </a:tcPr>
                    </a:tc>
                    <a:extLst>
                      <a:ext uri="{0D108BD9-81ED-4DB2-BD59-A6C34878D82A}">
                        <a16:rowId xmlns="" xmlns:a16="http://schemas.microsoft.com/office/drawing/2014/main" xmlns:a14="http://schemas.microsoft.com/office/drawing/2010/main" val="10000"/>
                      </a:ext>
                    </a:extLst>
                  </a:tr>
                  <a:tr h="193773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226" t="-19122" r="-452" b="-627"/>
                          </a:stretch>
                        </a:blipFill>
                      </a:tcPr>
                    </a:tc>
                    <a:extLst>
                      <a:ext uri="{0D108BD9-81ED-4DB2-BD59-A6C34878D82A}">
                        <a16:rowId xmlns="" xmlns:a16="http://schemas.microsoft.com/office/drawing/2014/main" xmlns:a14="http://schemas.microsoft.com/office/drawing/2010/main" val="10001"/>
                      </a:ext>
                    </a:extLst>
                  </a:tr>
                </a:tbl>
              </a:graphicData>
            </a:graphic>
          </p:graphicFrame>
        </mc:Fallback>
      </mc:AlternateContent>
      <p:pic>
        <p:nvPicPr>
          <p:cNvPr id="36" name="Picture 3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5046" t="10399" r="23520" b="9309"/>
          <a:stretch/>
        </p:blipFill>
        <p:spPr>
          <a:xfrm>
            <a:off x="8309459" y="3332667"/>
            <a:ext cx="956734" cy="1189454"/>
          </a:xfrm>
          <a:prstGeom prst="rect">
            <a:avLst/>
          </a:prstGeom>
        </p:spPr>
      </p:pic>
      <mc:AlternateContent xmlns:mc="http://schemas.openxmlformats.org/markup-compatibility/2006" xmlns:a14="http://schemas.microsoft.com/office/drawing/2010/main">
        <mc:Choice Requires="a14">
          <p:graphicFrame>
            <p:nvGraphicFramePr>
              <p:cNvPr id="37" name="Table 36"/>
              <p:cNvGraphicFramePr>
                <a:graphicFrameLocks noGrp="1"/>
              </p:cNvGraphicFramePr>
              <p:nvPr>
                <p:extLst>
                  <p:ext uri="{D42A27DB-BD31-4B8C-83A1-F6EECF244321}">
                    <p14:modId xmlns:p14="http://schemas.microsoft.com/office/powerpoint/2010/main" val="3982646667"/>
                  </p:ext>
                </p:extLst>
              </p:nvPr>
            </p:nvGraphicFramePr>
            <p:xfrm>
              <a:off x="6267130" y="1565662"/>
              <a:ext cx="1727085" cy="1130746"/>
            </p:xfrm>
            <a:graphic>
              <a:graphicData uri="http://schemas.openxmlformats.org/drawingml/2006/table">
                <a:tbl>
                  <a:tblPr firstRow="1" bandRow="1">
                    <a:tableStyleId>{5C22544A-7EE6-4342-B048-85BDC9FD1C3A}</a:tableStyleId>
                  </a:tblPr>
                  <a:tblGrid>
                    <a:gridCol w="1727085">
                      <a:extLst>
                        <a:ext uri="{9D8B030D-6E8A-4147-A177-3AD203B41FA5}">
                          <a16:colId xmlns:a16="http://schemas.microsoft.com/office/drawing/2014/main" xmlns="" val="20000"/>
                        </a:ext>
                      </a:extLst>
                    </a:gridCol>
                  </a:tblGrid>
                  <a:tr h="217354">
                    <a:tc>
                      <a:txBody>
                        <a:bodyPr/>
                        <a:lstStyle/>
                        <a:p>
                          <a:r>
                            <a:rPr lang="en-US" sz="1400" dirty="0">
                              <a:solidFill>
                                <a:schemeClr val="tx1"/>
                              </a:solidFill>
                              <a:latin typeface="Cambria Math" panose="02040503050406030204" pitchFamily="18" charset="0"/>
                              <a:ea typeface="Cambria Math" panose="02040503050406030204" pitchFamily="18" charset="0"/>
                            </a:rPr>
                            <a:t>World</a:t>
                          </a:r>
                          <a:r>
                            <a:rPr lang="en-US" sz="1400" baseline="0" dirty="0">
                              <a:solidFill>
                                <a:schemeClr val="tx1"/>
                              </a:solidFill>
                              <a:latin typeface="Cambria Math" panose="02040503050406030204" pitchFamily="18" charset="0"/>
                              <a:ea typeface="Cambria Math" panose="02040503050406030204" pitchFamily="18" charset="0"/>
                            </a:rPr>
                            <a:t> 1</a:t>
                          </a:r>
                          <a:endParaRPr lang="en-US" sz="1400" dirty="0">
                            <a:solidFill>
                              <a:schemeClr val="tx1"/>
                            </a:solidFill>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825946">
                    <a:tc>
                      <a:txBody>
                        <a:bodyPr/>
                        <a:lstStyle/>
                        <a:p>
                          <a:pPr marL="0" marR="0" indent="0" defTabSz="914400" rtl="0" eaLnBrk="1" fontAlgn="base" latinLnBrk="0" hangingPunct="1">
                            <a:lnSpc>
                              <a:spcPct val="100000"/>
                            </a:lnSpc>
                            <a:spcBef>
                              <a:spcPct val="0"/>
                            </a:spcBef>
                            <a:spcAft>
                              <a:spcPct val="0"/>
                            </a:spcAft>
                            <a:buClr>
                              <a:schemeClr val="tx2">
                                <a:lumMod val="50000"/>
                                <a:lumOff val="50000"/>
                              </a:schemeClr>
                            </a:buClr>
                            <a:buSzTx/>
                            <a:buFont typeface="+mj-lt"/>
                            <a:buNone/>
                            <a:tabLst/>
                          </a:pPr>
                          <a14:m>
                            <m:oMathPara xmlns:m="http://schemas.openxmlformats.org/officeDocument/2006/math">
                              <m:oMathParaPr>
                                <m:jc m:val="left"/>
                              </m:oMathParaPr>
                              <m:oMath xmlns:m="http://schemas.openxmlformats.org/officeDocument/2006/math">
                                <m:r>
                                  <a:rPr lang="nb-NO" sz="1400" b="0" i="1" smtClean="0">
                                    <a:solidFill>
                                      <a:schemeClr val="tx1"/>
                                    </a:solidFill>
                                    <a:latin typeface="Cambria Math" panose="02040503050406030204" pitchFamily="18" charset="0"/>
                                    <a:ea typeface="Cambria Math" panose="02040503050406030204" pitchFamily="18" charset="0"/>
                                  </a:rPr>
                                  <m:t>𝑠</m:t>
                                </m:r>
                                <m:groupChr>
                                  <m:groupChrPr>
                                    <m:chr m:val="←"/>
                                    <m:vertJc m:val="bot"/>
                                    <m:ctrlPr>
                                      <a:rPr lang="nb-NO" sz="1400" b="0" i="1" smtClean="0">
                                        <a:solidFill>
                                          <a:schemeClr val="tx1"/>
                                        </a:solidFill>
                                        <a:latin typeface="Cambria Math" panose="02040503050406030204" pitchFamily="18" charset="0"/>
                                        <a:ea typeface="Cambria Math" panose="02040503050406030204" pitchFamily="18" charset="0"/>
                                      </a:rPr>
                                    </m:ctrlPr>
                                  </m:groupChrPr>
                                  <m:e>
                                    <m:r>
                                      <a:rPr lang="nb-NO" sz="1400" b="0" i="1" smtClean="0">
                                        <a:solidFill>
                                          <a:schemeClr val="tx1"/>
                                        </a:solidFill>
                                        <a:latin typeface="Cambria Math" panose="02040503050406030204" pitchFamily="18" charset="0"/>
                                        <a:ea typeface="Cambria Math" panose="02040503050406030204" pitchFamily="18" charset="0"/>
                                      </a:rPr>
                                      <m:t>$</m:t>
                                    </m:r>
                                  </m:e>
                                </m:groupChr>
                                <m:sSup>
                                  <m:sSupPr>
                                    <m:ctrlPr>
                                      <a:rPr lang="nb-NO" sz="1400" b="0" i="1" smtClean="0">
                                        <a:solidFill>
                                          <a:schemeClr val="tx1"/>
                                        </a:solidFill>
                                        <a:latin typeface="Cambria Math" panose="02040503050406030204" pitchFamily="18" charset="0"/>
                                        <a:ea typeface="Cambria Math" panose="02040503050406030204" pitchFamily="18" charset="0"/>
                                      </a:rPr>
                                    </m:ctrlPr>
                                  </m:sSupPr>
                                  <m:e>
                                    <m:d>
                                      <m:dPr>
                                        <m:begChr m:val="{"/>
                                        <m:endChr m:val="}"/>
                                        <m:ctrlPr>
                                          <a:rPr lang="nb-NO" sz="1400" b="0" i="1" smtClean="0">
                                            <a:solidFill>
                                              <a:schemeClr val="tx1"/>
                                            </a:solidFill>
                                            <a:latin typeface="Cambria Math" panose="02040503050406030204" pitchFamily="18" charset="0"/>
                                            <a:ea typeface="Cambria Math" panose="02040503050406030204" pitchFamily="18" charset="0"/>
                                          </a:rPr>
                                        </m:ctrlPr>
                                      </m:dPr>
                                      <m:e>
                                        <m:r>
                                          <a:rPr lang="nb-NO" sz="1400" b="0" i="1" smtClean="0">
                                            <a:solidFill>
                                              <a:schemeClr val="tx1"/>
                                            </a:solidFill>
                                            <a:latin typeface="Cambria Math" panose="02040503050406030204" pitchFamily="18" charset="0"/>
                                            <a:ea typeface="Cambria Math" panose="02040503050406030204" pitchFamily="18" charset="0"/>
                                          </a:rPr>
                                          <m:t>0,1</m:t>
                                        </m:r>
                                      </m:e>
                                    </m:d>
                                  </m:e>
                                  <m:sup>
                                    <m:r>
                                      <a:rPr lang="nb-NO" sz="1400" b="0" i="1" smtClean="0">
                                        <a:solidFill>
                                          <a:schemeClr val="tx1"/>
                                        </a:solidFill>
                                        <a:latin typeface="Cambria Math" panose="02040503050406030204" pitchFamily="18" charset="0"/>
                                        <a:ea typeface="Cambria Math" panose="02040503050406030204" pitchFamily="18" charset="0"/>
                                      </a:rPr>
                                      <m:t>ℓ</m:t>
                                    </m:r>
                                  </m:sup>
                                </m:sSup>
                              </m:oMath>
                            </m:oMathPara>
                          </a14:m>
                          <a:endParaRPr lang="nb-NO" sz="1400" b="1" i="0" dirty="0">
                            <a:solidFill>
                              <a:schemeClr val="tx1"/>
                            </a:solidFill>
                            <a:latin typeface="Cambria Math" panose="02040503050406030204" pitchFamily="18" charset="0"/>
                            <a:ea typeface="Cambria Math" panose="02040503050406030204" pitchFamily="18" charset="0"/>
                          </a:endParaRPr>
                        </a:p>
                        <a:p>
                          <a:pPr marL="0" marR="0" indent="0" defTabSz="914400" rtl="0" eaLnBrk="1" fontAlgn="base" latinLnBrk="0" hangingPunct="1">
                            <a:lnSpc>
                              <a:spcPct val="100000"/>
                            </a:lnSpc>
                            <a:spcBef>
                              <a:spcPct val="0"/>
                            </a:spcBef>
                            <a:spcAft>
                              <a:spcPct val="0"/>
                            </a:spcAft>
                            <a:buClr>
                              <a:schemeClr val="tx2">
                                <a:lumMod val="50000"/>
                                <a:lumOff val="50000"/>
                              </a:schemeClr>
                            </a:buClr>
                            <a:buSzTx/>
                            <a:buFont typeface="+mj-lt"/>
                            <a:buNone/>
                            <a:tabLst/>
                          </a:pPr>
                          <a:r>
                            <a:rPr lang="nb-NO" sz="1400" b="0" i="0" dirty="0">
                              <a:solidFill>
                                <a:schemeClr val="tx1"/>
                              </a:solidFill>
                              <a:latin typeface="Cambria Math" panose="02040503050406030204" pitchFamily="18" charset="0"/>
                              <a:ea typeface="Cambria Math" panose="02040503050406030204" pitchFamily="18" charset="0"/>
                            </a:rPr>
                            <a:t>return </a:t>
                          </a:r>
                          <a14:m>
                            <m:oMath xmlns:m="http://schemas.openxmlformats.org/officeDocument/2006/math">
                              <m:r>
                                <a:rPr lang="nb-NO" sz="1400" b="0" i="1" smtClean="0">
                                  <a:solidFill>
                                    <a:schemeClr val="tx1"/>
                                  </a:solidFill>
                                  <a:latin typeface="Cambria Math" panose="02040503050406030204" pitchFamily="18" charset="0"/>
                                  <a:ea typeface="Cambria Math" panose="02040503050406030204" pitchFamily="18" charset="0"/>
                                </a:rPr>
                                <m:t>𝐺</m:t>
                              </m:r>
                              <m:r>
                                <a:rPr lang="nb-NO" sz="1400" b="0" i="1" smtClean="0">
                                  <a:solidFill>
                                    <a:schemeClr val="tx1"/>
                                  </a:solidFill>
                                  <a:latin typeface="Cambria Math" panose="02040503050406030204" pitchFamily="18" charset="0"/>
                                  <a:ea typeface="Cambria Math" panose="02040503050406030204" pitchFamily="18" charset="0"/>
                                </a:rPr>
                                <m:t>(</m:t>
                              </m:r>
                              <m:r>
                                <a:rPr lang="nb-NO" sz="1400" b="0" i="1" smtClean="0">
                                  <a:solidFill>
                                    <a:schemeClr val="tx1"/>
                                  </a:solidFill>
                                  <a:latin typeface="Cambria Math" panose="02040503050406030204" pitchFamily="18" charset="0"/>
                                  <a:ea typeface="Cambria Math" panose="02040503050406030204" pitchFamily="18" charset="0"/>
                                </a:rPr>
                                <m:t>𝑠</m:t>
                              </m:r>
                              <m:r>
                                <a:rPr lang="nb-NO" sz="1400" b="0" i="1" smtClean="0">
                                  <a:solidFill>
                                    <a:schemeClr val="tx1"/>
                                  </a:solidFill>
                                  <a:latin typeface="Cambria Math" panose="02040503050406030204" pitchFamily="18" charset="0"/>
                                  <a:ea typeface="Cambria Math" panose="02040503050406030204" pitchFamily="18" charset="0"/>
                                </a:rPr>
                                <m:t>)</m:t>
                              </m:r>
                            </m:oMath>
                          </a14:m>
                          <a:endParaRPr lang="nb-NO" sz="1400" b="0" i="0" dirty="0">
                            <a:solidFill>
                              <a:schemeClr val="tx1"/>
                            </a:solidFill>
                            <a:latin typeface="Cambria Math" panose="02040503050406030204" pitchFamily="18" charset="0"/>
                            <a:ea typeface="Cambria Math" panose="02040503050406030204" pitchFamily="18" charset="0"/>
                          </a:endParaRPr>
                        </a:p>
                        <a:p>
                          <a:pPr marL="457200" marR="0" indent="-457200" defTabSz="914400" rtl="0" eaLnBrk="1" fontAlgn="base" latinLnBrk="0" hangingPunct="1">
                            <a:lnSpc>
                              <a:spcPct val="100000"/>
                            </a:lnSpc>
                            <a:spcBef>
                              <a:spcPct val="0"/>
                            </a:spcBef>
                            <a:spcAft>
                              <a:spcPct val="0"/>
                            </a:spcAft>
                            <a:buClr>
                              <a:schemeClr val="tx2">
                                <a:lumMod val="50000"/>
                                <a:lumOff val="50000"/>
                              </a:schemeClr>
                            </a:buClr>
                            <a:buSzTx/>
                            <a:buFont typeface="+mj-lt"/>
                            <a:buAutoNum type="arabicPeriod"/>
                            <a:tabLst/>
                          </a:pPr>
                          <a:endParaRPr lang="nb-NO" sz="1400" b="0" i="0" dirty="0">
                            <a:solidFill>
                              <a:schemeClr val="tx1"/>
                            </a:solidFill>
                            <a:latin typeface="Cambria Math" panose="02040503050406030204" pitchFamily="18" charset="0"/>
                            <a:ea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bl>
              </a:graphicData>
            </a:graphic>
          </p:graphicFrame>
        </mc:Choice>
        <mc:Fallback xmlns="">
          <p:graphicFrame>
            <p:nvGraphicFramePr>
              <p:cNvPr id="37" name="Table 36"/>
              <p:cNvGraphicFramePr>
                <a:graphicFrameLocks noGrp="1"/>
              </p:cNvGraphicFramePr>
              <p:nvPr>
                <p:extLst>
                  <p:ext uri="{D42A27DB-BD31-4B8C-83A1-F6EECF244321}">
                    <p14:modId xmlns:p14="http://schemas.microsoft.com/office/powerpoint/2010/main" val="3982646667"/>
                  </p:ext>
                </p:extLst>
              </p:nvPr>
            </p:nvGraphicFramePr>
            <p:xfrm>
              <a:off x="6267130" y="1565662"/>
              <a:ext cx="1727085" cy="1130746"/>
            </p:xfrm>
            <a:graphic>
              <a:graphicData uri="http://schemas.openxmlformats.org/drawingml/2006/table">
                <a:tbl>
                  <a:tblPr firstRow="1" bandRow="1">
                    <a:tableStyleId>{5C22544A-7EE6-4342-B048-85BDC9FD1C3A}</a:tableStyleId>
                  </a:tblPr>
                  <a:tblGrid>
                    <a:gridCol w="1727085">
                      <a:extLst>
                        <a:ext uri="{9D8B030D-6E8A-4147-A177-3AD203B41FA5}">
                          <a16:colId xmlns:a16="http://schemas.microsoft.com/office/drawing/2014/main" val="20000"/>
                        </a:ext>
                      </a:extLst>
                    </a:gridCol>
                  </a:tblGrid>
                  <a:tr h="304800">
                    <a:tc>
                      <a:txBody>
                        <a:bodyPr/>
                        <a:lstStyle/>
                        <a:p>
                          <a:r>
                            <a:rPr lang="en-US" sz="1400" dirty="0">
                              <a:solidFill>
                                <a:schemeClr val="tx1"/>
                              </a:solidFill>
                              <a:latin typeface="Cambria Math" panose="02040503050406030204" pitchFamily="18" charset="0"/>
                              <a:ea typeface="Cambria Math" panose="02040503050406030204" pitchFamily="18" charset="0"/>
                            </a:rPr>
                            <a:t>World</a:t>
                          </a:r>
                          <a:r>
                            <a:rPr lang="en-US" sz="1400" baseline="0" dirty="0">
                              <a:solidFill>
                                <a:schemeClr val="tx1"/>
                              </a:solidFill>
                              <a:latin typeface="Cambria Math" panose="02040503050406030204" pitchFamily="18" charset="0"/>
                              <a:ea typeface="Cambria Math" panose="02040503050406030204" pitchFamily="18" charset="0"/>
                            </a:rPr>
                            <a:t> 1</a:t>
                          </a:r>
                          <a:endParaRPr lang="en-US" sz="1400" dirty="0">
                            <a:solidFill>
                              <a:schemeClr val="tx1"/>
                            </a:solidFill>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25946">
                    <a:tc>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52" t="-37956" r="-704" b="-1460"/>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8" name="Table 37"/>
              <p:cNvGraphicFramePr>
                <a:graphicFrameLocks noGrp="1"/>
              </p:cNvGraphicFramePr>
              <p:nvPr>
                <p:extLst>
                  <p:ext uri="{D42A27DB-BD31-4B8C-83A1-F6EECF244321}">
                    <p14:modId xmlns:p14="http://schemas.microsoft.com/office/powerpoint/2010/main" val="3997833818"/>
                  </p:ext>
                </p:extLst>
              </p:nvPr>
            </p:nvGraphicFramePr>
            <p:xfrm>
              <a:off x="9266193" y="1561663"/>
              <a:ext cx="1706607" cy="1130746"/>
            </p:xfrm>
            <a:graphic>
              <a:graphicData uri="http://schemas.openxmlformats.org/drawingml/2006/table">
                <a:tbl>
                  <a:tblPr firstRow="1" bandRow="1">
                    <a:tableStyleId>{5C22544A-7EE6-4342-B048-85BDC9FD1C3A}</a:tableStyleId>
                  </a:tblPr>
                  <a:tblGrid>
                    <a:gridCol w="1706607">
                      <a:extLst>
                        <a:ext uri="{9D8B030D-6E8A-4147-A177-3AD203B41FA5}">
                          <a16:colId xmlns:a16="http://schemas.microsoft.com/office/drawing/2014/main" xmlns="" val="20000"/>
                        </a:ext>
                      </a:extLst>
                    </a:gridCol>
                  </a:tblGrid>
                  <a:tr h="306539">
                    <a:tc>
                      <a:txBody>
                        <a:bodyPr/>
                        <a:lstStyle/>
                        <a:p>
                          <a:r>
                            <a:rPr lang="en-US" sz="1400" dirty="0">
                              <a:solidFill>
                                <a:schemeClr val="tx1"/>
                              </a:solidFill>
                              <a:latin typeface="Cambria Math" panose="02040503050406030204" pitchFamily="18" charset="0"/>
                              <a:ea typeface="Cambria Math" panose="02040503050406030204" pitchFamily="18" charset="0"/>
                            </a:rPr>
                            <a:t>World</a:t>
                          </a:r>
                          <a:r>
                            <a:rPr lang="en-US" sz="1400" baseline="0" dirty="0">
                              <a:solidFill>
                                <a:schemeClr val="tx1"/>
                              </a:solidFill>
                              <a:latin typeface="Cambria Math" panose="02040503050406030204" pitchFamily="18" charset="0"/>
                              <a:ea typeface="Cambria Math" panose="02040503050406030204" pitchFamily="18" charset="0"/>
                            </a:rPr>
                            <a:t> 0</a:t>
                          </a:r>
                          <a:endParaRPr lang="en-US" sz="1400" dirty="0">
                            <a:solidFill>
                              <a:schemeClr val="tx1"/>
                            </a:solidFill>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B4AA"/>
                        </a:solidFill>
                      </a:tcPr>
                    </a:tc>
                    <a:extLst>
                      <a:ext uri="{0D108BD9-81ED-4DB2-BD59-A6C34878D82A}">
                        <a16:rowId xmlns:a16="http://schemas.microsoft.com/office/drawing/2014/main" xmlns="" val="10000"/>
                      </a:ext>
                    </a:extLst>
                  </a:tr>
                  <a:tr h="824207">
                    <a:tc>
                      <a:txBody>
                        <a:bodyPr/>
                        <a:lstStyle/>
                        <a:p>
                          <a:pPr marL="0" marR="0" indent="0" defTabSz="914400" rtl="0" eaLnBrk="1" fontAlgn="base" latinLnBrk="0" hangingPunct="1">
                            <a:lnSpc>
                              <a:spcPct val="100000"/>
                            </a:lnSpc>
                            <a:spcBef>
                              <a:spcPct val="0"/>
                            </a:spcBef>
                            <a:spcAft>
                              <a:spcPct val="0"/>
                            </a:spcAft>
                            <a:buClr>
                              <a:schemeClr val="tx2">
                                <a:lumMod val="50000"/>
                                <a:lumOff val="50000"/>
                              </a:schemeClr>
                            </a:buClr>
                            <a:buSzTx/>
                            <a:buFont typeface="+mj-lt"/>
                            <a:buNone/>
                            <a:tabLst/>
                          </a:pPr>
                          <a14:m>
                            <m:oMathPara xmlns:m="http://schemas.openxmlformats.org/officeDocument/2006/math">
                              <m:oMathParaPr>
                                <m:jc m:val="left"/>
                              </m:oMathParaPr>
                              <m:oMath xmlns:m="http://schemas.openxmlformats.org/officeDocument/2006/math">
                                <m:r>
                                  <a:rPr lang="nb-NO" sz="1400" b="0" i="1" smtClean="0">
                                    <a:solidFill>
                                      <a:schemeClr val="tx1"/>
                                    </a:solidFill>
                                    <a:latin typeface="Cambria Math" panose="02040503050406030204" pitchFamily="18" charset="0"/>
                                    <a:ea typeface="Cambria Math" panose="02040503050406030204" pitchFamily="18" charset="0"/>
                                  </a:rPr>
                                  <m:t>𝑈</m:t>
                                </m:r>
                                <m:groupChr>
                                  <m:groupChrPr>
                                    <m:chr m:val="←"/>
                                    <m:vertJc m:val="bot"/>
                                    <m:ctrlPr>
                                      <a:rPr lang="nb-NO" sz="1400" b="0" i="1" smtClean="0">
                                        <a:solidFill>
                                          <a:schemeClr val="tx1"/>
                                        </a:solidFill>
                                        <a:latin typeface="Cambria Math" panose="02040503050406030204" pitchFamily="18" charset="0"/>
                                        <a:ea typeface="Cambria Math" panose="02040503050406030204" pitchFamily="18" charset="0"/>
                                      </a:rPr>
                                    </m:ctrlPr>
                                  </m:groupChrPr>
                                  <m:e>
                                    <m:r>
                                      <a:rPr lang="nb-NO" sz="1400" b="0" i="1" smtClean="0">
                                        <a:solidFill>
                                          <a:schemeClr val="tx1"/>
                                        </a:solidFill>
                                        <a:latin typeface="Cambria Math" panose="02040503050406030204" pitchFamily="18" charset="0"/>
                                        <a:ea typeface="Cambria Math" panose="02040503050406030204" pitchFamily="18" charset="0"/>
                                      </a:rPr>
                                      <m:t>$</m:t>
                                    </m:r>
                                  </m:e>
                                </m:groupChr>
                                <m:sSup>
                                  <m:sSupPr>
                                    <m:ctrlPr>
                                      <a:rPr lang="nb-NO" sz="1400" b="0" i="1" smtClean="0">
                                        <a:solidFill>
                                          <a:schemeClr val="tx1"/>
                                        </a:solidFill>
                                        <a:latin typeface="Cambria Math" panose="02040503050406030204" pitchFamily="18" charset="0"/>
                                        <a:ea typeface="Cambria Math" panose="02040503050406030204" pitchFamily="18" charset="0"/>
                                      </a:rPr>
                                    </m:ctrlPr>
                                  </m:sSupPr>
                                  <m:e>
                                    <m:d>
                                      <m:dPr>
                                        <m:begChr m:val="{"/>
                                        <m:endChr m:val="}"/>
                                        <m:ctrlPr>
                                          <a:rPr lang="nb-NO" sz="1400" b="0" i="1" smtClean="0">
                                            <a:solidFill>
                                              <a:schemeClr val="tx1"/>
                                            </a:solidFill>
                                            <a:latin typeface="Cambria Math" panose="02040503050406030204" pitchFamily="18" charset="0"/>
                                            <a:ea typeface="Cambria Math" panose="02040503050406030204" pitchFamily="18" charset="0"/>
                                          </a:rPr>
                                        </m:ctrlPr>
                                      </m:dPr>
                                      <m:e>
                                        <m:r>
                                          <a:rPr lang="nb-NO" sz="1400" b="0" i="1" smtClean="0">
                                            <a:solidFill>
                                              <a:schemeClr val="tx1"/>
                                            </a:solidFill>
                                            <a:latin typeface="Cambria Math" panose="02040503050406030204" pitchFamily="18" charset="0"/>
                                            <a:ea typeface="Cambria Math" panose="02040503050406030204" pitchFamily="18" charset="0"/>
                                          </a:rPr>
                                          <m:t>0,1</m:t>
                                        </m:r>
                                      </m:e>
                                    </m:d>
                                  </m:e>
                                  <m:sup>
                                    <m:r>
                                      <a:rPr lang="nb-NO" sz="1400" b="0" i="1" smtClean="0">
                                        <a:solidFill>
                                          <a:schemeClr val="tx1"/>
                                        </a:solidFill>
                                        <a:latin typeface="Cambria Math" panose="02040503050406030204" pitchFamily="18" charset="0"/>
                                        <a:ea typeface="Cambria Math" panose="02040503050406030204" pitchFamily="18" charset="0"/>
                                      </a:rPr>
                                      <m:t>𝐿</m:t>
                                    </m:r>
                                  </m:sup>
                                </m:sSup>
                              </m:oMath>
                            </m:oMathPara>
                          </a14:m>
                          <a:endParaRPr lang="nb-NO" sz="1400" b="0" i="0" dirty="0">
                            <a:solidFill>
                              <a:schemeClr val="tx1"/>
                            </a:solidFill>
                            <a:latin typeface="Cambria Math" panose="02040503050406030204" pitchFamily="18" charset="0"/>
                            <a:ea typeface="Cambria Math" panose="02040503050406030204" pitchFamily="18" charset="0"/>
                          </a:endParaRPr>
                        </a:p>
                        <a:p>
                          <a:pPr marL="0" marR="0" indent="0" defTabSz="914400" rtl="0" eaLnBrk="1" fontAlgn="base" latinLnBrk="0" hangingPunct="1">
                            <a:lnSpc>
                              <a:spcPct val="100000"/>
                            </a:lnSpc>
                            <a:spcBef>
                              <a:spcPct val="0"/>
                            </a:spcBef>
                            <a:spcAft>
                              <a:spcPct val="0"/>
                            </a:spcAft>
                            <a:buClr>
                              <a:schemeClr val="tx2">
                                <a:lumMod val="50000"/>
                                <a:lumOff val="50000"/>
                              </a:schemeClr>
                            </a:buClr>
                            <a:buSzTx/>
                            <a:buFont typeface="+mj-lt"/>
                            <a:buNone/>
                            <a:tabLst/>
                          </a:pPr>
                          <a:r>
                            <a:rPr lang="nb-NO" sz="1400" b="0" i="0" dirty="0">
                              <a:solidFill>
                                <a:schemeClr val="tx1"/>
                              </a:solidFill>
                              <a:latin typeface="Cambria Math" panose="02040503050406030204" pitchFamily="18" charset="0"/>
                              <a:ea typeface="Cambria Math" panose="02040503050406030204" pitchFamily="18" charset="0"/>
                            </a:rPr>
                            <a:t>return </a:t>
                          </a:r>
                          <a14:m>
                            <m:oMath xmlns:m="http://schemas.openxmlformats.org/officeDocument/2006/math">
                              <m:r>
                                <a:rPr lang="nb-NO" sz="1400" b="0" i="1" smtClean="0">
                                  <a:solidFill>
                                    <a:schemeClr val="tx1"/>
                                  </a:solidFill>
                                  <a:latin typeface="Cambria Math" panose="02040503050406030204" pitchFamily="18" charset="0"/>
                                  <a:ea typeface="Cambria Math" panose="02040503050406030204" pitchFamily="18" charset="0"/>
                                </a:rPr>
                                <m:t>𝑈</m:t>
                              </m:r>
                            </m:oMath>
                          </a14:m>
                          <a:endParaRPr lang="nb-NO" sz="1400" b="0" i="0" dirty="0">
                            <a:solidFill>
                              <a:schemeClr val="tx1"/>
                            </a:solidFill>
                            <a:latin typeface="Cambria Math" panose="02040503050406030204" pitchFamily="18" charset="0"/>
                            <a:ea typeface="Cambria Math" panose="02040503050406030204" pitchFamily="18" charset="0"/>
                          </a:endParaRPr>
                        </a:p>
                        <a:p>
                          <a:pPr marL="0" marR="0" indent="0" defTabSz="914400" rtl="0" eaLnBrk="1" fontAlgn="base" latinLnBrk="0" hangingPunct="1">
                            <a:lnSpc>
                              <a:spcPct val="100000"/>
                            </a:lnSpc>
                            <a:spcBef>
                              <a:spcPct val="0"/>
                            </a:spcBef>
                            <a:spcAft>
                              <a:spcPct val="0"/>
                            </a:spcAft>
                            <a:buClr>
                              <a:schemeClr val="tx2">
                                <a:lumMod val="50000"/>
                                <a:lumOff val="50000"/>
                              </a:schemeClr>
                            </a:buClr>
                            <a:buSzTx/>
                            <a:buFont typeface="+mj-lt"/>
                            <a:buNone/>
                            <a:tabLst/>
                          </a:pPr>
                          <a:endParaRPr lang="nb-NO" sz="1400" b="0" i="0" dirty="0">
                            <a:solidFill>
                              <a:schemeClr val="tx1"/>
                            </a:solidFill>
                            <a:latin typeface="Cambria Math" panose="02040503050406030204" pitchFamily="18" charset="0"/>
                            <a:ea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bl>
              </a:graphicData>
            </a:graphic>
          </p:graphicFrame>
        </mc:Choice>
        <mc:Fallback xmlns="">
          <p:graphicFrame>
            <p:nvGraphicFramePr>
              <p:cNvPr id="38" name="Table 37"/>
              <p:cNvGraphicFramePr>
                <a:graphicFrameLocks noGrp="1"/>
              </p:cNvGraphicFramePr>
              <p:nvPr>
                <p:extLst>
                  <p:ext uri="{D42A27DB-BD31-4B8C-83A1-F6EECF244321}">
                    <p14:modId xmlns:p14="http://schemas.microsoft.com/office/powerpoint/2010/main" val="3997833818"/>
                  </p:ext>
                </p:extLst>
              </p:nvPr>
            </p:nvGraphicFramePr>
            <p:xfrm>
              <a:off x="9266193" y="1561663"/>
              <a:ext cx="1706607" cy="1130746"/>
            </p:xfrm>
            <a:graphic>
              <a:graphicData uri="http://schemas.openxmlformats.org/drawingml/2006/table">
                <a:tbl>
                  <a:tblPr firstRow="1" bandRow="1">
                    <a:tableStyleId>{5C22544A-7EE6-4342-B048-85BDC9FD1C3A}</a:tableStyleId>
                  </a:tblPr>
                  <a:tblGrid>
                    <a:gridCol w="1706607">
                      <a:extLst>
                        <a:ext uri="{9D8B030D-6E8A-4147-A177-3AD203B41FA5}">
                          <a16:colId xmlns:a16="http://schemas.microsoft.com/office/drawing/2014/main" val="20000"/>
                        </a:ext>
                      </a:extLst>
                    </a:gridCol>
                  </a:tblGrid>
                  <a:tr h="306539">
                    <a:tc>
                      <a:txBody>
                        <a:bodyPr/>
                        <a:lstStyle/>
                        <a:p>
                          <a:r>
                            <a:rPr lang="en-US" sz="1400" dirty="0">
                              <a:solidFill>
                                <a:schemeClr val="tx1"/>
                              </a:solidFill>
                              <a:latin typeface="Cambria Math" panose="02040503050406030204" pitchFamily="18" charset="0"/>
                              <a:ea typeface="Cambria Math" panose="02040503050406030204" pitchFamily="18" charset="0"/>
                            </a:rPr>
                            <a:t>World</a:t>
                          </a:r>
                          <a:r>
                            <a:rPr lang="en-US" sz="1400" baseline="0" dirty="0">
                              <a:solidFill>
                                <a:schemeClr val="tx1"/>
                              </a:solidFill>
                              <a:latin typeface="Cambria Math" panose="02040503050406030204" pitchFamily="18" charset="0"/>
                              <a:ea typeface="Cambria Math" panose="02040503050406030204" pitchFamily="18" charset="0"/>
                            </a:rPr>
                            <a:t> 0</a:t>
                          </a:r>
                          <a:endParaRPr lang="en-US" sz="1400" dirty="0">
                            <a:solidFill>
                              <a:schemeClr val="tx1"/>
                            </a:solidFill>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B4AA"/>
                        </a:solidFill>
                      </a:tcPr>
                    </a:tc>
                    <a:extLst>
                      <a:ext uri="{0D108BD9-81ED-4DB2-BD59-A6C34878D82A}">
                        <a16:rowId xmlns:a16="http://schemas.microsoft.com/office/drawing/2014/main" val="10000"/>
                      </a:ext>
                    </a:extLst>
                  </a:tr>
                  <a:tr h="824207">
                    <a:tc>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357" t="-38235" r="-1071" b="-1471"/>
                          </a:stretch>
                        </a:blipFill>
                      </a:tcPr>
                    </a:tc>
                    <a:extLst>
                      <a:ext uri="{0D108BD9-81ED-4DB2-BD59-A6C34878D82A}">
                        <a16:rowId xmlns:a16="http://schemas.microsoft.com/office/drawing/2014/main" val="10001"/>
                      </a:ext>
                    </a:extLst>
                  </a:tr>
                </a:tbl>
              </a:graphicData>
            </a:graphic>
          </p:graphicFrame>
        </mc:Fallback>
      </mc:AlternateContent>
      <p:cxnSp>
        <p:nvCxnSpPr>
          <p:cNvPr id="40" name="Straight Arrow Connector 39"/>
          <p:cNvCxnSpPr/>
          <p:nvPr/>
        </p:nvCxnSpPr>
        <p:spPr bwMode="auto">
          <a:xfrm>
            <a:off x="7349067" y="2810933"/>
            <a:ext cx="900311" cy="627211"/>
          </a:xfrm>
          <a:prstGeom prst="straightConnector1">
            <a:avLst/>
          </a:prstGeom>
          <a:solidFill>
            <a:schemeClr val="accent1"/>
          </a:solidFill>
          <a:ln w="1905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Arrow Connector 49"/>
          <p:cNvCxnSpPr/>
          <p:nvPr/>
        </p:nvCxnSpPr>
        <p:spPr bwMode="auto">
          <a:xfrm flipH="1">
            <a:off x="9210664" y="2830597"/>
            <a:ext cx="825342" cy="607547"/>
          </a:xfrm>
          <a:prstGeom prst="straightConnector1">
            <a:avLst/>
          </a:prstGeom>
          <a:solidFill>
            <a:schemeClr val="accent1"/>
          </a:solidFill>
          <a:ln w="1905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4" name="Picture 53"/>
          <p:cNvPicPr>
            <a:picLocks noChangeAspect="1"/>
          </p:cNvPicPr>
          <p:nvPr/>
        </p:nvPicPr>
        <p:blipFill>
          <a:blip r:embed="rId7" cstate="print">
            <a:extLst>
              <a:ext uri="{BEBA8EAE-BF5A-486C-A8C5-ECC9F3942E4B}">
                <a14:imgProps xmlns:a14="http://schemas.microsoft.com/office/drawing/2010/main">
                  <a14:imgLayer r:embed="rId8">
                    <a14:imgEffect>
                      <a14:backgroundRemoval t="577" b="100000" l="0" r="100000">
                        <a14:foregroundMark x1="40928" y1="9235" x2="35443" y2="9668"/>
                        <a14:foregroundMark x1="34599" y1="6926" x2="31435" y2="8225"/>
                        <a14:foregroundMark x1="31646" y1="7359" x2="26371" y2="8514"/>
                        <a14:foregroundMark x1="27004" y1="3896" x2="39873" y2="2020"/>
                        <a14:foregroundMark x1="27426" y1="18759" x2="23629" y2="30880"/>
                        <a14:foregroundMark x1="35443" y1="43867" x2="35654" y2="41991"/>
                        <a14:foregroundMark x1="32911" y1="46032" x2="32911" y2="44733"/>
                        <a14:foregroundMark x1="31224" y1="1154" x2="36287" y2="433"/>
                        <a14:foregroundMark x1="87131" y1="79654" x2="86920" y2="76335"/>
                        <a14:foregroundMark x1="82489" y1="92496" x2="82489" y2="92496"/>
                      </a14:backgroundRemoval>
                    </a14:imgEffect>
                  </a14:imgLayer>
                </a14:imgProps>
              </a:ext>
              <a:ext uri="{28A0092B-C50C-407E-A947-70E740481C1C}">
                <a14:useLocalDpi xmlns:a14="http://schemas.microsoft.com/office/drawing/2010/main" val="0"/>
              </a:ext>
            </a:extLst>
          </a:blip>
          <a:stretch>
            <a:fillRect/>
          </a:stretch>
        </p:blipFill>
        <p:spPr>
          <a:xfrm>
            <a:off x="8488437" y="1889316"/>
            <a:ext cx="283534" cy="414534"/>
          </a:xfrm>
          <a:prstGeom prst="rect">
            <a:avLst/>
          </a:prstGeom>
        </p:spPr>
      </p:pic>
      <mc:AlternateContent xmlns:mc="http://schemas.openxmlformats.org/markup-compatibility/2006" xmlns:a14="http://schemas.microsoft.com/office/drawing/2010/main">
        <mc:Choice Requires="a14">
          <p:sp>
            <p:nvSpPr>
              <p:cNvPr id="17" name="TextBox 16"/>
              <p:cNvSpPr txBox="1"/>
              <p:nvPr/>
            </p:nvSpPr>
            <p:spPr>
              <a:xfrm rot="2176594">
                <a:off x="7558552" y="2857441"/>
                <a:ext cx="666637" cy="307841"/>
              </a:xfrm>
              <a:prstGeom prst="rect">
                <a:avLst/>
              </a:prstGeom>
              <a:noFill/>
            </p:spPr>
            <p:txBody>
              <a:bodyPr vert="horz" wrap="square" rtlCol="0">
                <a:spAutoFit/>
              </a:bodyPr>
              <a:lstStyle/>
              <a:p>
                <a:pPr/>
                <a14:m>
                  <m:oMathPara xmlns:m="http://schemas.openxmlformats.org/officeDocument/2006/math">
                    <m:oMathParaPr>
                      <m:jc m:val="centerGroup"/>
                    </m:oMathParaPr>
                    <m:oMath xmlns:m="http://schemas.openxmlformats.org/officeDocument/2006/math">
                      <m:r>
                        <a:rPr lang="nb-NO" sz="1400" b="0" i="1" smtClean="0">
                          <a:latin typeface="Cambria Math" panose="02040503050406030204" pitchFamily="18" charset="0"/>
                        </a:rPr>
                        <m:t>𝐺</m:t>
                      </m:r>
                      <m:r>
                        <a:rPr lang="nb-NO" sz="1400" b="0" i="1" smtClean="0">
                          <a:latin typeface="Cambria Math" panose="02040503050406030204" pitchFamily="18" charset="0"/>
                        </a:rPr>
                        <m:t>(</m:t>
                      </m:r>
                      <m:r>
                        <a:rPr lang="nb-NO" sz="1400" b="0" i="1" smtClean="0">
                          <a:latin typeface="Cambria Math" panose="02040503050406030204" pitchFamily="18" charset="0"/>
                        </a:rPr>
                        <m:t>𝑠</m:t>
                      </m:r>
                      <m:r>
                        <a:rPr lang="nb-NO" sz="1400" b="0" i="1" smtClean="0">
                          <a:latin typeface="Cambria Math" panose="02040503050406030204" pitchFamily="18" charset="0"/>
                        </a:rPr>
                        <m:t>)</m:t>
                      </m:r>
                    </m:oMath>
                  </m:oMathPara>
                </a14:m>
                <a:endParaRPr lang="nb-NO" sz="1400" b="0" i="1" dirty="0">
                  <a:latin typeface="Cambria Math"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rot="2176594">
                <a:off x="7558552" y="2857441"/>
                <a:ext cx="666637" cy="307841"/>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Oval Callout 55"/>
              <p:cNvSpPr/>
              <p:nvPr/>
            </p:nvSpPr>
            <p:spPr bwMode="auto">
              <a:xfrm>
                <a:off x="6267131" y="3552669"/>
                <a:ext cx="1727085" cy="856006"/>
              </a:xfrm>
              <a:prstGeom prst="wedgeEllipseCallout">
                <a:avLst>
                  <a:gd name="adj1" fmla="val 66591"/>
                  <a:gd name="adj2" fmla="val -30176"/>
                </a:avLst>
              </a:prstGeom>
              <a:solidFill>
                <a:srgbClr val="FEE9E6"/>
              </a:solidFill>
              <a:ln w="57150">
                <a:solidFill>
                  <a:srgbClr val="FF0000"/>
                </a:solidFill>
                <a:round/>
                <a:headEnd/>
                <a:tailEnd type="triangle" w="med" len="med"/>
              </a:ln>
              <a:effectLst/>
              <a:extLst/>
            </p:spPr>
            <p:txBody>
              <a:bodyPr wrap="none" rtlCol="0" anchor="ctr"/>
              <a:lstStyle/>
              <a:p>
                <a:pPr algn="ctr"/>
                <a:r>
                  <a:rPr lang="en-US" sz="1600" b="1" dirty="0"/>
                  <a:t>I’m in World </a:t>
                </a:r>
                <a14:m>
                  <m:oMath xmlns:m="http://schemas.openxmlformats.org/officeDocument/2006/math">
                    <m:r>
                      <a:rPr lang="nb-NO" sz="1600" b="1" i="1" smtClean="0">
                        <a:latin typeface="Cambria Math" panose="02040503050406030204" pitchFamily="18" charset="0"/>
                      </a:rPr>
                      <m:t>𝒃</m:t>
                    </m:r>
                    <m:r>
                      <a:rPr lang="nb-NO" sz="1600" b="1" i="1" smtClean="0">
                        <a:latin typeface="Cambria Math" panose="02040503050406030204" pitchFamily="18" charset="0"/>
                      </a:rPr>
                      <m:t>′</m:t>
                    </m:r>
                  </m:oMath>
                </a14:m>
                <a:endParaRPr lang="en-US" sz="1600" b="1" dirty="0"/>
              </a:p>
            </p:txBody>
          </p:sp>
        </mc:Choice>
        <mc:Fallback xmlns="">
          <p:sp>
            <p:nvSpPr>
              <p:cNvPr id="56" name="Oval Callout 55"/>
              <p:cNvSpPr>
                <a:spLocks noRot="1" noChangeAspect="1" noMove="1" noResize="1" noEditPoints="1" noAdjustHandles="1" noChangeArrowheads="1" noChangeShapeType="1" noTextEdit="1"/>
              </p:cNvSpPr>
              <p:nvPr/>
            </p:nvSpPr>
            <p:spPr bwMode="auto">
              <a:xfrm>
                <a:off x="6267131" y="3552669"/>
                <a:ext cx="1727085" cy="856006"/>
              </a:xfrm>
              <a:prstGeom prst="wedgeEllipseCallout">
                <a:avLst>
                  <a:gd name="adj1" fmla="val 66591"/>
                  <a:gd name="adj2" fmla="val -30176"/>
                </a:avLst>
              </a:prstGeom>
              <a:blipFill rotWithShape="0">
                <a:blip r:embed="rId11"/>
                <a:stretch>
                  <a:fillRect/>
                </a:stretch>
              </a:blipFill>
              <a:ln w="57150">
                <a:solidFill>
                  <a:srgbClr val="FF0000"/>
                </a:solidFill>
                <a:round/>
                <a:headEnd/>
                <a:tailEnd type="triangl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ounded Rectangle 20"/>
              <p:cNvSpPr/>
              <p:nvPr/>
            </p:nvSpPr>
            <p:spPr bwMode="auto">
              <a:xfrm>
                <a:off x="778699" y="5129576"/>
                <a:ext cx="5488432" cy="1160527"/>
              </a:xfrm>
              <a:prstGeom prst="roundRect">
                <a:avLst/>
              </a:prstGeom>
              <a:solidFill>
                <a:srgbClr val="ECECFA"/>
              </a:solidFill>
              <a:ln w="2857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defTabSz="914400" rtl="0" eaLnBrk="1" fontAlgn="base" latinLnBrk="0" hangingPunct="1">
                  <a:lnSpc>
                    <a:spcPct val="100000"/>
                  </a:lnSpc>
                  <a:spcBef>
                    <a:spcPct val="0"/>
                  </a:spcBef>
                  <a:spcAft>
                    <a:spcPct val="0"/>
                  </a:spcAft>
                  <a:buClrTx/>
                  <a:buSzTx/>
                  <a:buFontTx/>
                  <a:buNone/>
                  <a:tabLst/>
                </a:pPr>
                <a:r>
                  <a:rPr lang="en-US" sz="1600" b="1" dirty="0"/>
                  <a:t>Definition: </a:t>
                </a:r>
                <a:r>
                  <a:rPr lang="nb-NO" sz="1600" dirty="0"/>
                  <a:t>The </a:t>
                </a:r>
                <a:r>
                  <a:rPr lang="nb-NO" sz="1600" b="1" dirty="0"/>
                  <a:t>PRNG advantage</a:t>
                </a:r>
                <a:r>
                  <a:rPr lang="nb-NO" sz="1600" dirty="0"/>
                  <a:t> of an adversary </a:t>
                </a:r>
                <a14:m>
                  <m:oMath xmlns:m="http://schemas.openxmlformats.org/officeDocument/2006/math">
                    <m:r>
                      <a:rPr lang="nb-NO" sz="1600" b="0" i="1" smtClean="0">
                        <a:latin typeface="Cambria Math" panose="02040503050406030204" pitchFamily="18" charset="0"/>
                      </a:rPr>
                      <m:t>𝐴</m:t>
                    </m:r>
                  </m:oMath>
                </a14:m>
                <a:r>
                  <a:rPr lang="en-US" sz="1600" dirty="0"/>
                  <a:t> is</a:t>
                </a:r>
              </a:p>
              <a:p>
                <a:pPr marL="0" marR="0" indent="0" defTabSz="914400" rtl="0" eaLnBrk="1" fontAlgn="base" latinLnBrk="0" hangingPunct="1">
                  <a:lnSpc>
                    <a:spcPct val="100000"/>
                  </a:lnSpc>
                  <a:spcBef>
                    <a:spcPct val="0"/>
                  </a:spcBef>
                  <a:spcAft>
                    <a:spcPct val="0"/>
                  </a:spcAft>
                  <a:buClrTx/>
                  <a:buSzTx/>
                  <a:buFontTx/>
                  <a:buNone/>
                  <a:tabLst/>
                </a:pPr>
                <a:endParaRPr lang="en-US" sz="1600" dirty="0"/>
              </a:p>
              <a:p>
                <a:pPr algn="ctr" fontAlgn="base">
                  <a:spcBef>
                    <a:spcPct val="0"/>
                  </a:spcBef>
                  <a:spcAft>
                    <a:spcPct val="0"/>
                  </a:spcAft>
                </a:pPr>
                <a14:m>
                  <m:oMathPara xmlns:m="http://schemas.openxmlformats.org/officeDocument/2006/math">
                    <m:oMathParaPr>
                      <m:jc m:val="center"/>
                    </m:oMathParaPr>
                    <m:oMath xmlns:m="http://schemas.openxmlformats.org/officeDocument/2006/math">
                      <m:sSubSup>
                        <m:sSubSupPr>
                          <m:ctrlPr>
                            <a:rPr lang="nb-NO" sz="1600" b="0" i="1" smtClean="0">
                              <a:latin typeface="Cambria Math" panose="02040503050406030204" pitchFamily="18" charset="0"/>
                            </a:rPr>
                          </m:ctrlPr>
                        </m:sSubSupPr>
                        <m:e>
                          <m:r>
                            <a:rPr lang="nb-NO" sz="1600" b="1" i="0" smtClean="0">
                              <a:latin typeface="Cambria Math" panose="02040503050406030204" pitchFamily="18" charset="0"/>
                            </a:rPr>
                            <m:t>𝐀𝐝𝐯</m:t>
                          </m:r>
                        </m:e>
                        <m:sub>
                          <m:r>
                            <a:rPr lang="nb-NO" sz="1600" b="0" i="1" smtClean="0">
                              <a:latin typeface="Cambria Math" panose="02040503050406030204" pitchFamily="18" charset="0"/>
                            </a:rPr>
                            <m:t>𝐺</m:t>
                          </m:r>
                        </m:sub>
                        <m:sup>
                          <m:r>
                            <m:rPr>
                              <m:sty m:val="p"/>
                            </m:rPr>
                            <a:rPr lang="nb-NO" sz="1600" b="0" i="0" smtClean="0">
                              <a:latin typeface="Cambria Math" panose="02040503050406030204" pitchFamily="18" charset="0"/>
                            </a:rPr>
                            <m:t>prg</m:t>
                          </m:r>
                        </m:sup>
                      </m:sSubSup>
                      <m:d>
                        <m:dPr>
                          <m:ctrlPr>
                            <a:rPr lang="nb-NO" sz="1600" b="0" i="1" smtClean="0">
                              <a:latin typeface="Cambria Math" panose="02040503050406030204" pitchFamily="18" charset="0"/>
                            </a:rPr>
                          </m:ctrlPr>
                        </m:dPr>
                        <m:e>
                          <m:r>
                            <a:rPr lang="nb-NO" sz="1600" b="0" i="1" smtClean="0">
                              <a:latin typeface="Cambria Math" panose="02040503050406030204" pitchFamily="18" charset="0"/>
                            </a:rPr>
                            <m:t>𝐴</m:t>
                          </m:r>
                        </m:e>
                      </m:d>
                      <m:r>
                        <a:rPr lang="nb-NO" sz="1600" b="0" i="1" smtClean="0">
                          <a:latin typeface="Cambria Math" panose="02040503050406030204" pitchFamily="18" charset="0"/>
                        </a:rPr>
                        <m:t>=</m:t>
                      </m:r>
                      <m:d>
                        <m:dPr>
                          <m:begChr m:val="|"/>
                          <m:endChr m:val="|"/>
                          <m:ctrlPr>
                            <a:rPr lang="nb-NO" sz="1600" b="0" i="1" smtClean="0">
                              <a:latin typeface="Cambria Math" panose="02040503050406030204" pitchFamily="18" charset="0"/>
                            </a:rPr>
                          </m:ctrlPr>
                        </m:dPr>
                        <m:e>
                          <m:r>
                            <a:rPr lang="nb-NO" sz="1600" b="0" i="1" smtClean="0">
                              <a:latin typeface="Cambria Math" panose="02040503050406030204" pitchFamily="18" charset="0"/>
                            </a:rPr>
                            <m:t>2⋅</m:t>
                          </m:r>
                          <m:func>
                            <m:funcPr>
                              <m:ctrlPr>
                                <a:rPr lang="nb-NO" sz="1600" i="1">
                                  <a:latin typeface="Cambria Math" panose="02040503050406030204" pitchFamily="18" charset="0"/>
                                </a:rPr>
                              </m:ctrlPr>
                            </m:funcPr>
                            <m:fName>
                              <m:r>
                                <m:rPr>
                                  <m:sty m:val="p"/>
                                </m:rPr>
                                <a:rPr lang="nb-NO" sz="1600">
                                  <a:latin typeface="Cambria Math" panose="02040503050406030204" pitchFamily="18" charset="0"/>
                                </a:rPr>
                                <m:t>Pr</m:t>
                              </m:r>
                            </m:fName>
                            <m:e>
                              <m:d>
                                <m:dPr>
                                  <m:begChr m:val="["/>
                                  <m:endChr m:val="]"/>
                                  <m:ctrlPr>
                                    <a:rPr lang="nb-NO" sz="1600" i="1">
                                      <a:latin typeface="Cambria Math" panose="02040503050406030204" pitchFamily="18" charset="0"/>
                                    </a:rPr>
                                  </m:ctrlPr>
                                </m:dPr>
                                <m:e>
                                  <m:r>
                                    <a:rPr lang="nb-NO" sz="1600" b="1">
                                      <a:latin typeface="Cambria Math" panose="02040503050406030204" pitchFamily="18" charset="0"/>
                                    </a:rPr>
                                    <m:t>𝐄𝐱</m:t>
                                  </m:r>
                                  <m:sSubSup>
                                    <m:sSubSupPr>
                                      <m:ctrlPr>
                                        <a:rPr lang="nb-NO" sz="1600" b="1" i="1">
                                          <a:latin typeface="Cambria Math" panose="02040503050406030204" pitchFamily="18" charset="0"/>
                                        </a:rPr>
                                      </m:ctrlPr>
                                    </m:sSubSupPr>
                                    <m:e>
                                      <m:r>
                                        <a:rPr lang="nb-NO" sz="1600" b="1">
                                          <a:latin typeface="Cambria Math" panose="02040503050406030204" pitchFamily="18" charset="0"/>
                                        </a:rPr>
                                        <m:t>𝐩</m:t>
                                      </m:r>
                                    </m:e>
                                    <m:sub>
                                      <m:r>
                                        <a:rPr lang="nb-NO" sz="1600" b="0" i="1" smtClean="0">
                                          <a:latin typeface="Cambria Math" panose="02040503050406030204" pitchFamily="18" charset="0"/>
                                        </a:rPr>
                                        <m:t>𝐺</m:t>
                                      </m:r>
                                    </m:sub>
                                    <m:sup>
                                      <m:r>
                                        <m:rPr>
                                          <m:sty m:val="p"/>
                                        </m:rPr>
                                        <a:rPr lang="nb-NO" sz="1600" b="0" i="0" smtClean="0">
                                          <a:latin typeface="Cambria Math" panose="02040503050406030204" pitchFamily="18" charset="0"/>
                                        </a:rPr>
                                        <m:t>prg</m:t>
                                      </m:r>
                                    </m:sup>
                                  </m:sSubSup>
                                  <m:d>
                                    <m:dPr>
                                      <m:ctrlPr>
                                        <a:rPr lang="nb-NO" sz="1600" b="1" i="1">
                                          <a:latin typeface="Cambria Math" panose="02040503050406030204" pitchFamily="18" charset="0"/>
                                        </a:rPr>
                                      </m:ctrlPr>
                                    </m:dPr>
                                    <m:e>
                                      <m:r>
                                        <a:rPr lang="nb-NO" sz="1600" i="1">
                                          <a:latin typeface="Cambria Math" panose="02040503050406030204" pitchFamily="18" charset="0"/>
                                        </a:rPr>
                                        <m:t>𝐴</m:t>
                                      </m:r>
                                    </m:e>
                                  </m:d>
                                  <m:r>
                                    <a:rPr lang="nb-NO" sz="1600" b="0" i="1" smtClean="0">
                                      <a:latin typeface="Cambria Math" panose="02040503050406030204" pitchFamily="18" charset="0"/>
                                    </a:rPr>
                                    <m:t>⇒</m:t>
                                  </m:r>
                                  <m:r>
                                    <m:rPr>
                                      <m:sty m:val="p"/>
                                    </m:rPr>
                                    <a:rPr lang="nb-NO" sz="1600" b="0" i="0" smtClean="0">
                                      <a:latin typeface="Cambria Math" panose="02040503050406030204" pitchFamily="18" charset="0"/>
                                    </a:rPr>
                                    <m:t>true</m:t>
                                  </m:r>
                                </m:e>
                              </m:d>
                            </m:e>
                          </m:func>
                          <m:r>
                            <a:rPr lang="nb-NO" sz="1600" i="1">
                              <a:latin typeface="Cambria Math" panose="02040503050406030204" pitchFamily="18" charset="0"/>
                            </a:rPr>
                            <m:t>−</m:t>
                          </m:r>
                          <m:r>
                            <a:rPr lang="nb-NO" sz="1600" b="0" i="1" smtClean="0">
                              <a:latin typeface="Cambria Math" panose="02040503050406030204" pitchFamily="18" charset="0"/>
                            </a:rPr>
                            <m:t>1</m:t>
                          </m:r>
                        </m:e>
                      </m:d>
                      <m:r>
                        <a:rPr lang="nb-NO" sz="1600" b="0" i="1" smtClean="0">
                          <a:latin typeface="Cambria Math" panose="02040503050406030204" pitchFamily="18" charset="0"/>
                        </a:rPr>
                        <m:t> </m:t>
                      </m:r>
                    </m:oMath>
                  </m:oMathPara>
                </a14:m>
                <a:endParaRPr lang="en-US" sz="1600" dirty="0"/>
              </a:p>
            </p:txBody>
          </p:sp>
        </mc:Choice>
        <mc:Fallback xmlns="">
          <p:sp>
            <p:nvSpPr>
              <p:cNvPr id="21" name="Rounded Rectangle 20"/>
              <p:cNvSpPr>
                <a:spLocks noRot="1" noChangeAspect="1" noMove="1" noResize="1" noEditPoints="1" noAdjustHandles="1" noChangeArrowheads="1" noChangeShapeType="1" noTextEdit="1"/>
              </p:cNvSpPr>
              <p:nvPr/>
            </p:nvSpPr>
            <p:spPr bwMode="auto">
              <a:xfrm>
                <a:off x="778699" y="5129576"/>
                <a:ext cx="5488432" cy="1160527"/>
              </a:xfrm>
              <a:prstGeom prst="roundRect">
                <a:avLst/>
              </a:prstGeom>
              <a:blipFill rotWithShape="0">
                <a:blip r:embed="rId12"/>
                <a:stretch>
                  <a:fillRect/>
                </a:stretch>
              </a:blipFill>
              <a:ln w="28575" cap="flat" cmpd="sng" algn="ctr">
                <a:solidFill>
                  <a:schemeClr val="accent2"/>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rot="19314247">
                <a:off x="9213289" y="2851963"/>
                <a:ext cx="666637" cy="307841"/>
              </a:xfrm>
              <a:prstGeom prst="rect">
                <a:avLst/>
              </a:prstGeom>
              <a:noFill/>
            </p:spPr>
            <p:txBody>
              <a:bodyPr vert="horz" wrap="square" rtlCol="0">
                <a:spAutoFit/>
              </a:bodyPr>
              <a:lstStyle/>
              <a:p>
                <a:pPr/>
                <a14:m>
                  <m:oMathPara xmlns:m="http://schemas.openxmlformats.org/officeDocument/2006/math">
                    <m:oMathParaPr>
                      <m:jc m:val="centerGroup"/>
                    </m:oMathParaPr>
                    <m:oMath xmlns:m="http://schemas.openxmlformats.org/officeDocument/2006/math">
                      <m:r>
                        <a:rPr lang="nb-NO" sz="1400" b="0" i="1" smtClean="0">
                          <a:latin typeface="Cambria Math" panose="02040503050406030204" pitchFamily="18" charset="0"/>
                        </a:rPr>
                        <m:t>𝑈</m:t>
                      </m:r>
                    </m:oMath>
                  </m:oMathPara>
                </a14:m>
                <a:endParaRPr lang="nb-NO" sz="1400" b="0" i="1" dirty="0">
                  <a:latin typeface="Cambria Math" panose="020405030504060302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rot="19314247">
                <a:off x="9213289" y="2851963"/>
                <a:ext cx="666637" cy="307841"/>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477000" y="5156758"/>
                <a:ext cx="5210175" cy="3077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nb-NO" sz="1400" b="0" i="0" smtClean="0">
                          <a:latin typeface="Cambria Math" panose="02040503050406030204" pitchFamily="18" charset="0"/>
                        </a:rPr>
                        <m:t>2</m:t>
                      </m:r>
                      <m:r>
                        <a:rPr lang="nb-NO" sz="1400" b="0" i="1" smtClean="0">
                          <a:latin typeface="Cambria Math" panose="02040503050406030204" pitchFamily="18" charset="0"/>
                        </a:rPr>
                        <m:t>⋅</m:t>
                      </m:r>
                      <m:func>
                        <m:funcPr>
                          <m:ctrlPr>
                            <a:rPr lang="nb-NO" sz="1400" b="0" i="1" smtClean="0">
                              <a:latin typeface="Cambria Math" panose="02040503050406030204" pitchFamily="18" charset="0"/>
                            </a:rPr>
                          </m:ctrlPr>
                        </m:funcPr>
                        <m:fName>
                          <m:r>
                            <m:rPr>
                              <m:sty m:val="p"/>
                            </m:rPr>
                            <a:rPr lang="nb-NO" sz="1400" b="0" i="0" smtClean="0">
                              <a:latin typeface="Cambria Math" panose="02040503050406030204" pitchFamily="18" charset="0"/>
                            </a:rPr>
                            <m:t>Pr</m:t>
                          </m:r>
                        </m:fName>
                        <m:e>
                          <m:d>
                            <m:dPr>
                              <m:begChr m:val="["/>
                              <m:endChr m:val="]"/>
                              <m:ctrlPr>
                                <a:rPr lang="nb-NO" sz="1400" b="0" i="1" smtClean="0">
                                  <a:latin typeface="Cambria Math" panose="02040503050406030204" pitchFamily="18" charset="0"/>
                                </a:rPr>
                              </m:ctrlPr>
                            </m:dPr>
                            <m:e>
                              <m:sSup>
                                <m:sSupPr>
                                  <m:ctrlPr>
                                    <a:rPr lang="nb-NO" sz="1400" b="0" i="1" smtClean="0">
                                      <a:latin typeface="Cambria Math" panose="02040503050406030204" pitchFamily="18" charset="0"/>
                                    </a:rPr>
                                  </m:ctrlPr>
                                </m:sSupPr>
                                <m:e>
                                  <m:r>
                                    <a:rPr lang="nb-NO" sz="1400" b="0" i="1" smtClean="0">
                                      <a:latin typeface="Cambria Math" panose="02040503050406030204" pitchFamily="18" charset="0"/>
                                    </a:rPr>
                                    <m:t>𝑏</m:t>
                                  </m:r>
                                </m:e>
                                <m:sup>
                                  <m:r>
                                    <a:rPr lang="nb-NO" sz="1400" b="0" i="1" smtClean="0">
                                      <a:latin typeface="Cambria Math" panose="02040503050406030204" pitchFamily="18" charset="0"/>
                                    </a:rPr>
                                    <m:t>′</m:t>
                                  </m:r>
                                </m:sup>
                              </m:sSup>
                              <m:r>
                                <a:rPr lang="nb-NO" sz="1400" b="0" i="1" smtClean="0">
                                  <a:latin typeface="Cambria Math" panose="02040503050406030204" pitchFamily="18" charset="0"/>
                                </a:rPr>
                                <m:t>=</m:t>
                              </m:r>
                              <m:r>
                                <a:rPr lang="nb-NO" sz="1400" b="0" i="1" smtClean="0">
                                  <a:latin typeface="Cambria Math" panose="02040503050406030204" pitchFamily="18" charset="0"/>
                                </a:rPr>
                                <m:t>𝑏</m:t>
                              </m:r>
                            </m:e>
                          </m:d>
                        </m:e>
                      </m:func>
                      <m:r>
                        <a:rPr lang="nb-NO" sz="1400" b="0" i="1" smtClean="0">
                          <a:latin typeface="Cambria Math" panose="02040503050406030204" pitchFamily="18" charset="0"/>
                        </a:rPr>
                        <m:t>−1=</m:t>
                      </m:r>
                      <m:func>
                        <m:funcPr>
                          <m:ctrlPr>
                            <a:rPr lang="nb-NO" sz="1400" b="0" i="1" smtClean="0">
                              <a:latin typeface="Cambria Math" panose="02040503050406030204" pitchFamily="18" charset="0"/>
                            </a:rPr>
                          </m:ctrlPr>
                        </m:funcPr>
                        <m:fName>
                          <m:r>
                            <m:rPr>
                              <m:sty m:val="p"/>
                            </m:rPr>
                            <a:rPr lang="nb-NO" sz="1400" b="0" i="0" smtClean="0">
                              <a:latin typeface="Cambria Math" panose="02040503050406030204" pitchFamily="18" charset="0"/>
                            </a:rPr>
                            <m:t>Pr</m:t>
                          </m:r>
                        </m:fName>
                        <m:e>
                          <m:d>
                            <m:dPr>
                              <m:begChr m:val="["/>
                              <m:endChr m:val="]"/>
                              <m:sepChr m:val="∣"/>
                              <m:ctrlPr>
                                <a:rPr lang="nb-NO" sz="1400" b="0" i="1" smtClean="0">
                                  <a:latin typeface="Cambria Math" panose="02040503050406030204" pitchFamily="18" charset="0"/>
                                </a:rPr>
                              </m:ctrlPr>
                            </m:dPr>
                            <m:e>
                              <m:sSup>
                                <m:sSupPr>
                                  <m:ctrlPr>
                                    <a:rPr lang="nb-NO" sz="1400" b="0" i="1" smtClean="0">
                                      <a:latin typeface="Cambria Math" panose="02040503050406030204" pitchFamily="18" charset="0"/>
                                    </a:rPr>
                                  </m:ctrlPr>
                                </m:sSupPr>
                                <m:e>
                                  <m:r>
                                    <a:rPr lang="nb-NO" sz="1400" b="0" i="1" smtClean="0">
                                      <a:latin typeface="Cambria Math" panose="02040503050406030204" pitchFamily="18" charset="0"/>
                                    </a:rPr>
                                    <m:t>𝑏</m:t>
                                  </m:r>
                                </m:e>
                                <m:sup>
                                  <m:r>
                                    <a:rPr lang="nb-NO" sz="1400" b="0" i="1" smtClean="0">
                                      <a:latin typeface="Cambria Math" panose="02040503050406030204" pitchFamily="18" charset="0"/>
                                    </a:rPr>
                                    <m:t>′</m:t>
                                  </m:r>
                                </m:sup>
                              </m:sSup>
                              <m:r>
                                <a:rPr lang="nb-NO" sz="1400" b="0" i="1" smtClean="0">
                                  <a:latin typeface="Cambria Math" panose="02040503050406030204" pitchFamily="18" charset="0"/>
                                </a:rPr>
                                <m:t>=1</m:t>
                              </m:r>
                            </m:e>
                            <m:e>
                              <m:r>
                                <a:rPr lang="nb-NO" sz="1400" b="0" i="1" smtClean="0">
                                  <a:latin typeface="Cambria Math" panose="02040503050406030204" pitchFamily="18" charset="0"/>
                                </a:rPr>
                                <m:t>𝑏</m:t>
                              </m:r>
                              <m:r>
                                <a:rPr lang="nb-NO" sz="1400" b="0" i="1" smtClean="0">
                                  <a:latin typeface="Cambria Math" panose="02040503050406030204" pitchFamily="18" charset="0"/>
                                </a:rPr>
                                <m:t>=1</m:t>
                              </m:r>
                            </m:e>
                          </m:d>
                        </m:e>
                      </m:func>
                      <m:r>
                        <a:rPr lang="nb-NO" sz="1400" b="0" i="1" smtClean="0">
                          <a:latin typeface="Cambria Math" panose="02040503050406030204" pitchFamily="18" charset="0"/>
                        </a:rPr>
                        <m:t>+</m:t>
                      </m:r>
                      <m:func>
                        <m:funcPr>
                          <m:ctrlPr>
                            <a:rPr lang="nb-NO" sz="1400" b="0" i="1" smtClean="0">
                              <a:latin typeface="Cambria Math" panose="02040503050406030204" pitchFamily="18" charset="0"/>
                            </a:rPr>
                          </m:ctrlPr>
                        </m:funcPr>
                        <m:fName>
                          <m:r>
                            <m:rPr>
                              <m:sty m:val="p"/>
                            </m:rPr>
                            <a:rPr lang="nb-NO" sz="1400" b="0" i="0" smtClean="0">
                              <a:latin typeface="Cambria Math" panose="02040503050406030204" pitchFamily="18" charset="0"/>
                            </a:rPr>
                            <m:t>Pr</m:t>
                          </m:r>
                        </m:fName>
                        <m:e>
                          <m:d>
                            <m:dPr>
                              <m:begChr m:val="["/>
                              <m:endChr m:val="]"/>
                              <m:sepChr m:val="∣"/>
                              <m:ctrlPr>
                                <a:rPr lang="nb-NO" sz="1400" b="0" i="1" smtClean="0">
                                  <a:latin typeface="Cambria Math" panose="02040503050406030204" pitchFamily="18" charset="0"/>
                                </a:rPr>
                              </m:ctrlPr>
                            </m:dPr>
                            <m:e>
                              <m:sSup>
                                <m:sSupPr>
                                  <m:ctrlPr>
                                    <a:rPr lang="nb-NO" sz="1400" b="0" i="1" smtClean="0">
                                      <a:latin typeface="Cambria Math" panose="02040503050406030204" pitchFamily="18" charset="0"/>
                                    </a:rPr>
                                  </m:ctrlPr>
                                </m:sSupPr>
                                <m:e>
                                  <m:r>
                                    <a:rPr lang="nb-NO" sz="1400" b="0" i="1" smtClean="0">
                                      <a:latin typeface="Cambria Math" panose="02040503050406030204" pitchFamily="18" charset="0"/>
                                    </a:rPr>
                                    <m:t>𝑏</m:t>
                                  </m:r>
                                </m:e>
                                <m:sup>
                                  <m:r>
                                    <a:rPr lang="nb-NO" sz="1400" b="0" i="1" smtClean="0">
                                      <a:latin typeface="Cambria Math" panose="02040503050406030204" pitchFamily="18" charset="0"/>
                                    </a:rPr>
                                    <m:t>′</m:t>
                                  </m:r>
                                </m:sup>
                              </m:sSup>
                              <m:r>
                                <a:rPr lang="nb-NO" sz="1400" b="0" i="1" smtClean="0">
                                  <a:latin typeface="Cambria Math" panose="02040503050406030204" pitchFamily="18" charset="0"/>
                                </a:rPr>
                                <m:t>=0</m:t>
                              </m:r>
                            </m:e>
                            <m:e>
                              <m:r>
                                <a:rPr lang="nb-NO" sz="1400" b="0" i="1" smtClean="0">
                                  <a:latin typeface="Cambria Math" panose="02040503050406030204" pitchFamily="18" charset="0"/>
                                </a:rPr>
                                <m:t>𝑏</m:t>
                              </m:r>
                              <m:r>
                                <a:rPr lang="nb-NO" sz="1400" b="0" i="1" smtClean="0">
                                  <a:latin typeface="Cambria Math" panose="02040503050406030204" pitchFamily="18" charset="0"/>
                                </a:rPr>
                                <m:t>=0</m:t>
                              </m:r>
                            </m:e>
                          </m:d>
                        </m:e>
                      </m:func>
                      <m:r>
                        <a:rPr lang="nb-NO" sz="1400" b="0" i="1" smtClean="0">
                          <a:latin typeface="Cambria Math" panose="02040503050406030204" pitchFamily="18" charset="0"/>
                        </a:rPr>
                        <m:t>−1</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477000" y="5156758"/>
                <a:ext cx="5210175" cy="307777"/>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858823" y="5555952"/>
                <a:ext cx="3529024" cy="3077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nb-NO" sz="1400" b="0" i="1" smtClean="0">
                          <a:latin typeface="Cambria Math" panose="02040503050406030204" pitchFamily="18" charset="0"/>
                        </a:rPr>
                        <m:t>=</m:t>
                      </m:r>
                      <m:func>
                        <m:funcPr>
                          <m:ctrlPr>
                            <a:rPr lang="nb-NO" sz="1400" b="0" i="1" smtClean="0">
                              <a:latin typeface="Cambria Math" panose="02040503050406030204" pitchFamily="18" charset="0"/>
                            </a:rPr>
                          </m:ctrlPr>
                        </m:funcPr>
                        <m:fName>
                          <m:r>
                            <m:rPr>
                              <m:sty m:val="p"/>
                            </m:rPr>
                            <a:rPr lang="nb-NO" sz="1400" b="0" i="0" smtClean="0">
                              <a:latin typeface="Cambria Math" panose="02040503050406030204" pitchFamily="18" charset="0"/>
                            </a:rPr>
                            <m:t>Pr</m:t>
                          </m:r>
                        </m:fName>
                        <m:e>
                          <m:d>
                            <m:dPr>
                              <m:begChr m:val="["/>
                              <m:endChr m:val="]"/>
                              <m:sepChr m:val="∣"/>
                              <m:ctrlPr>
                                <a:rPr lang="nb-NO" sz="1400" b="0" i="1" smtClean="0">
                                  <a:latin typeface="Cambria Math" panose="02040503050406030204" pitchFamily="18" charset="0"/>
                                </a:rPr>
                              </m:ctrlPr>
                            </m:dPr>
                            <m:e>
                              <m:sSup>
                                <m:sSupPr>
                                  <m:ctrlPr>
                                    <a:rPr lang="nb-NO" sz="1400" b="0" i="1" smtClean="0">
                                      <a:latin typeface="Cambria Math" panose="02040503050406030204" pitchFamily="18" charset="0"/>
                                    </a:rPr>
                                  </m:ctrlPr>
                                </m:sSupPr>
                                <m:e>
                                  <m:r>
                                    <a:rPr lang="nb-NO" sz="1400" b="0" i="1" smtClean="0">
                                      <a:latin typeface="Cambria Math" panose="02040503050406030204" pitchFamily="18" charset="0"/>
                                    </a:rPr>
                                    <m:t>𝑏</m:t>
                                  </m:r>
                                </m:e>
                                <m:sup>
                                  <m:r>
                                    <a:rPr lang="nb-NO" sz="1400" b="0" i="1" smtClean="0">
                                      <a:latin typeface="Cambria Math" panose="02040503050406030204" pitchFamily="18" charset="0"/>
                                    </a:rPr>
                                    <m:t>′</m:t>
                                  </m:r>
                                </m:sup>
                              </m:sSup>
                              <m:r>
                                <a:rPr lang="nb-NO" sz="1400" b="0" i="1" smtClean="0">
                                  <a:latin typeface="Cambria Math" panose="02040503050406030204" pitchFamily="18" charset="0"/>
                                </a:rPr>
                                <m:t>=1</m:t>
                              </m:r>
                            </m:e>
                            <m:e>
                              <m:r>
                                <a:rPr lang="nb-NO" sz="1400" b="0" i="1" smtClean="0">
                                  <a:latin typeface="Cambria Math" panose="02040503050406030204" pitchFamily="18" charset="0"/>
                                </a:rPr>
                                <m:t>𝑏</m:t>
                              </m:r>
                              <m:r>
                                <a:rPr lang="nb-NO" sz="1400" b="0" i="1" smtClean="0">
                                  <a:latin typeface="Cambria Math" panose="02040503050406030204" pitchFamily="18" charset="0"/>
                                </a:rPr>
                                <m:t>=1</m:t>
                              </m:r>
                            </m:e>
                          </m:d>
                        </m:e>
                      </m:func>
                      <m:r>
                        <a:rPr lang="nb-NO" sz="1400" b="0" i="1" smtClean="0">
                          <a:latin typeface="Cambria Math" panose="02040503050406030204" pitchFamily="18" charset="0"/>
                        </a:rPr>
                        <m:t>−</m:t>
                      </m:r>
                      <m:func>
                        <m:funcPr>
                          <m:ctrlPr>
                            <a:rPr lang="nb-NO" sz="1400" b="0" i="1" smtClean="0">
                              <a:latin typeface="Cambria Math" panose="02040503050406030204" pitchFamily="18" charset="0"/>
                            </a:rPr>
                          </m:ctrlPr>
                        </m:funcPr>
                        <m:fName>
                          <m:r>
                            <m:rPr>
                              <m:sty m:val="p"/>
                            </m:rPr>
                            <a:rPr lang="nb-NO" sz="1400" b="0" i="0" smtClean="0">
                              <a:latin typeface="Cambria Math" panose="02040503050406030204" pitchFamily="18" charset="0"/>
                            </a:rPr>
                            <m:t>Pr</m:t>
                          </m:r>
                        </m:fName>
                        <m:e>
                          <m:d>
                            <m:dPr>
                              <m:begChr m:val="["/>
                              <m:endChr m:val="]"/>
                              <m:sepChr m:val="∣"/>
                              <m:ctrlPr>
                                <a:rPr lang="nb-NO" sz="1400" b="0" i="1" smtClean="0">
                                  <a:latin typeface="Cambria Math" panose="02040503050406030204" pitchFamily="18" charset="0"/>
                                </a:rPr>
                              </m:ctrlPr>
                            </m:dPr>
                            <m:e>
                              <m:sSup>
                                <m:sSupPr>
                                  <m:ctrlPr>
                                    <a:rPr lang="nb-NO" sz="1400" b="0" i="1" smtClean="0">
                                      <a:latin typeface="Cambria Math" panose="02040503050406030204" pitchFamily="18" charset="0"/>
                                    </a:rPr>
                                  </m:ctrlPr>
                                </m:sSupPr>
                                <m:e>
                                  <m:r>
                                    <a:rPr lang="nb-NO" sz="1400" b="0" i="1" smtClean="0">
                                      <a:latin typeface="Cambria Math" panose="02040503050406030204" pitchFamily="18" charset="0"/>
                                    </a:rPr>
                                    <m:t>𝑏</m:t>
                                  </m:r>
                                </m:e>
                                <m:sup>
                                  <m:r>
                                    <a:rPr lang="nb-NO" sz="1400" b="0" i="1" smtClean="0">
                                      <a:latin typeface="Cambria Math" panose="02040503050406030204" pitchFamily="18" charset="0"/>
                                    </a:rPr>
                                    <m:t>′</m:t>
                                  </m:r>
                                </m:sup>
                              </m:sSup>
                              <m:r>
                                <a:rPr lang="nb-NO" sz="1400" b="0" i="1" smtClean="0">
                                  <a:latin typeface="Cambria Math" panose="02040503050406030204" pitchFamily="18" charset="0"/>
                                </a:rPr>
                                <m:t>=1</m:t>
                              </m:r>
                            </m:e>
                            <m:e>
                              <m:r>
                                <a:rPr lang="nb-NO" sz="1400" b="0" i="1" smtClean="0">
                                  <a:latin typeface="Cambria Math" panose="02040503050406030204" pitchFamily="18" charset="0"/>
                                </a:rPr>
                                <m:t>𝑏</m:t>
                              </m:r>
                              <m:r>
                                <a:rPr lang="nb-NO" sz="1400" b="0" i="1" smtClean="0">
                                  <a:latin typeface="Cambria Math" panose="02040503050406030204" pitchFamily="18" charset="0"/>
                                </a:rPr>
                                <m:t>=0</m:t>
                              </m:r>
                            </m:e>
                          </m:d>
                        </m:e>
                      </m:func>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7858823" y="5555952"/>
                <a:ext cx="3529024" cy="307777"/>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864023" y="5955145"/>
                <a:ext cx="3529024" cy="33547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nb-NO" sz="1400" b="0" i="1" smtClean="0">
                          <a:latin typeface="Cambria Math" panose="02040503050406030204" pitchFamily="18" charset="0"/>
                        </a:rPr>
                        <m:t>=</m:t>
                      </m:r>
                      <m:func>
                        <m:funcPr>
                          <m:ctrlPr>
                            <a:rPr lang="nb-NO" sz="1400" b="0" i="1" smtClean="0">
                              <a:latin typeface="Cambria Math" panose="02040503050406030204" pitchFamily="18" charset="0"/>
                            </a:rPr>
                          </m:ctrlPr>
                        </m:funcPr>
                        <m:fName>
                          <m:r>
                            <m:rPr>
                              <m:sty m:val="p"/>
                            </m:rPr>
                            <a:rPr lang="nb-NO" sz="1400" b="0" i="0" smtClean="0">
                              <a:latin typeface="Cambria Math" panose="02040503050406030204" pitchFamily="18" charset="0"/>
                            </a:rPr>
                            <m:t>Pr</m:t>
                          </m:r>
                        </m:fName>
                        <m:e>
                          <m:d>
                            <m:dPr>
                              <m:begChr m:val="["/>
                              <m:endChr m:val="]"/>
                              <m:ctrlPr>
                                <a:rPr lang="nb-NO" sz="1400" b="0" i="1" smtClean="0">
                                  <a:latin typeface="Cambria Math" panose="02040503050406030204" pitchFamily="18" charset="0"/>
                                </a:rPr>
                              </m:ctrlPr>
                            </m:dPr>
                            <m:e>
                              <m:r>
                                <a:rPr lang="nb-NO" sz="1400" b="0" i="1" smtClean="0">
                                  <a:latin typeface="Cambria Math" panose="02040503050406030204" pitchFamily="18" charset="0"/>
                                </a:rPr>
                                <m:t>𝐴</m:t>
                              </m:r>
                              <m:d>
                                <m:dPr>
                                  <m:ctrlPr>
                                    <a:rPr lang="nb-NO" sz="1400" b="0" i="1" smtClean="0">
                                      <a:latin typeface="Cambria Math" panose="02040503050406030204" pitchFamily="18" charset="0"/>
                                    </a:rPr>
                                  </m:ctrlPr>
                                </m:dPr>
                                <m:e>
                                  <m:r>
                                    <a:rPr lang="nb-NO" sz="1400" b="0" i="1" smtClean="0">
                                      <a:latin typeface="Cambria Math" panose="02040503050406030204" pitchFamily="18" charset="0"/>
                                    </a:rPr>
                                    <m:t>𝐺</m:t>
                                  </m:r>
                                  <m:d>
                                    <m:dPr>
                                      <m:ctrlPr>
                                        <a:rPr lang="nb-NO" sz="1400" b="0" i="1" smtClean="0">
                                          <a:latin typeface="Cambria Math" panose="02040503050406030204" pitchFamily="18" charset="0"/>
                                        </a:rPr>
                                      </m:ctrlPr>
                                    </m:dPr>
                                    <m:e>
                                      <m:r>
                                        <a:rPr lang="nb-NO" sz="1400" b="0" i="1" smtClean="0">
                                          <a:latin typeface="Cambria Math" panose="02040503050406030204" pitchFamily="18" charset="0"/>
                                        </a:rPr>
                                        <m:t>𝑠</m:t>
                                      </m:r>
                                    </m:e>
                                  </m:d>
                                </m:e>
                              </m:d>
                              <m:r>
                                <a:rPr lang="nb-NO" sz="1400" b="0" i="1" smtClean="0">
                                  <a:latin typeface="Cambria Math" panose="02040503050406030204" pitchFamily="18" charset="0"/>
                                </a:rPr>
                                <m:t>⇒1</m:t>
                              </m:r>
                            </m:e>
                          </m:d>
                        </m:e>
                      </m:func>
                      <m:r>
                        <a:rPr lang="nb-NO" sz="1400" b="0" i="1" smtClean="0">
                          <a:latin typeface="Cambria Math" panose="02040503050406030204" pitchFamily="18" charset="0"/>
                        </a:rPr>
                        <m:t>−</m:t>
                      </m:r>
                      <m:func>
                        <m:funcPr>
                          <m:ctrlPr>
                            <a:rPr lang="nb-NO" sz="1400" b="0" i="1" smtClean="0">
                              <a:latin typeface="Cambria Math" panose="02040503050406030204" pitchFamily="18" charset="0"/>
                            </a:rPr>
                          </m:ctrlPr>
                        </m:funcPr>
                        <m:fName>
                          <m:r>
                            <m:rPr>
                              <m:sty m:val="p"/>
                            </m:rPr>
                            <a:rPr lang="nb-NO" sz="1400" b="0" i="0" smtClean="0">
                              <a:latin typeface="Cambria Math" panose="02040503050406030204" pitchFamily="18" charset="0"/>
                            </a:rPr>
                            <m:t>Pr</m:t>
                          </m:r>
                        </m:fName>
                        <m:e>
                          <m:d>
                            <m:dPr>
                              <m:begChr m:val="["/>
                              <m:endChr m:val="]"/>
                              <m:ctrlPr>
                                <a:rPr lang="nb-NO" sz="1400" b="0" i="1" smtClean="0">
                                  <a:latin typeface="Cambria Math" panose="02040503050406030204" pitchFamily="18" charset="0"/>
                                </a:rPr>
                              </m:ctrlPr>
                            </m:dPr>
                            <m:e>
                              <m:r>
                                <a:rPr lang="nb-NO" sz="1400" b="0" i="1" smtClean="0">
                                  <a:latin typeface="Cambria Math" panose="02040503050406030204" pitchFamily="18" charset="0"/>
                                </a:rPr>
                                <m:t>𝐴</m:t>
                              </m:r>
                              <m:d>
                                <m:dPr>
                                  <m:ctrlPr>
                                    <a:rPr lang="nb-NO" sz="1400" b="0" i="1" smtClean="0">
                                      <a:latin typeface="Cambria Math" panose="02040503050406030204" pitchFamily="18" charset="0"/>
                                    </a:rPr>
                                  </m:ctrlPr>
                                </m:dPr>
                                <m:e>
                                  <m:r>
                                    <a:rPr lang="nb-NO" sz="1400" b="0" i="1" smtClean="0">
                                      <a:latin typeface="Cambria Math" panose="02040503050406030204" pitchFamily="18" charset="0"/>
                                    </a:rPr>
                                    <m:t>𝑈</m:t>
                                  </m:r>
                                </m:e>
                              </m:d>
                              <m:r>
                                <a:rPr lang="nb-NO" sz="1400" b="0" i="1" smtClean="0">
                                  <a:latin typeface="Cambria Math" panose="02040503050406030204" pitchFamily="18" charset="0"/>
                                </a:rPr>
                                <m:t>⇒1</m:t>
                              </m:r>
                            </m:e>
                          </m:d>
                        </m:e>
                      </m:func>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7864023" y="5955145"/>
                <a:ext cx="3529024" cy="335476"/>
              </a:xfrm>
              <a:prstGeom prst="rect">
                <a:avLst/>
              </a:prstGeom>
              <a:blipFill rotWithShape="0">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4553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0"/>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7" grpId="1"/>
      <p:bldP spid="56" grpId="0" animBg="1"/>
      <p:bldP spid="21" grpId="0" animBg="1"/>
      <p:bldP spid="22" grpId="0"/>
      <p:bldP spid="6"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Pseudorandomness</a:t>
            </a:r>
            <a:r>
              <a:rPr lang="en-US" dirty="0"/>
              <a:t> </a:t>
            </a:r>
          </a:p>
        </p:txBody>
      </p:sp>
      <p:sp>
        <p:nvSpPr>
          <p:cNvPr id="3" name="Slide Number Placeholder 2"/>
          <p:cNvSpPr>
            <a:spLocks noGrp="1"/>
          </p:cNvSpPr>
          <p:nvPr>
            <p:ph type="sldNum" sz="quarter" idx="4"/>
          </p:nvPr>
        </p:nvSpPr>
        <p:spPr/>
        <p:txBody>
          <a:bodyPr/>
          <a:lstStyle/>
          <a:p>
            <a:fld id="{F6590AF8-4F64-4D1C-B3C4-F65976908F52}" type="slidenum">
              <a:rPr lang="en-US" smtClean="0"/>
              <a:pPr/>
              <a:t>7</a:t>
            </a:fld>
            <a:endParaRPr lang="en-US" dirty="0"/>
          </a:p>
        </p:txBody>
      </p:sp>
      <p:sp>
        <p:nvSpPr>
          <p:cNvPr id="5" name="Rectangle 4"/>
          <p:cNvSpPr/>
          <p:nvPr/>
        </p:nvSpPr>
        <p:spPr bwMode="auto">
          <a:xfrm>
            <a:off x="6824420" y="1994574"/>
            <a:ext cx="2882900" cy="2908300"/>
          </a:xfrm>
          <a:prstGeom prst="rect">
            <a:avLst/>
          </a:prstGeom>
          <a:blipFill>
            <a:blip r:embed="rId2"/>
            <a:tile tx="0" ty="0" sx="100000" sy="100000" flip="none" algn="tl"/>
          </a:blip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grpSp>
        <p:nvGrpSpPr>
          <p:cNvPr id="53" name="Group 52"/>
          <p:cNvGrpSpPr/>
          <p:nvPr/>
        </p:nvGrpSpPr>
        <p:grpSpPr>
          <a:xfrm>
            <a:off x="2737590" y="1994574"/>
            <a:ext cx="2882900" cy="2908300"/>
            <a:chOff x="2425700" y="1994574"/>
            <a:chExt cx="2882900" cy="2908300"/>
          </a:xfrm>
        </p:grpSpPr>
        <p:sp>
          <p:nvSpPr>
            <p:cNvPr id="4" name="Rectangle 3"/>
            <p:cNvSpPr/>
            <p:nvPr/>
          </p:nvSpPr>
          <p:spPr bwMode="auto">
            <a:xfrm>
              <a:off x="2425700" y="1994574"/>
              <a:ext cx="2882900" cy="2908300"/>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6" name="Oval 5"/>
            <p:cNvSpPr>
              <a:spLocks noChangeAspect="1"/>
            </p:cNvSpPr>
            <p:nvPr/>
          </p:nvSpPr>
          <p:spPr bwMode="auto">
            <a:xfrm>
              <a:off x="4247823" y="282474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7" name="Oval 6"/>
            <p:cNvSpPr>
              <a:spLocks noChangeAspect="1"/>
            </p:cNvSpPr>
            <p:nvPr/>
          </p:nvSpPr>
          <p:spPr bwMode="auto">
            <a:xfrm>
              <a:off x="3970623" y="324594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8" name="Oval 7"/>
            <p:cNvSpPr>
              <a:spLocks noChangeAspect="1"/>
            </p:cNvSpPr>
            <p:nvPr/>
          </p:nvSpPr>
          <p:spPr bwMode="auto">
            <a:xfrm>
              <a:off x="3934623" y="373675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9" name="Oval 8"/>
            <p:cNvSpPr>
              <a:spLocks noChangeAspect="1"/>
            </p:cNvSpPr>
            <p:nvPr/>
          </p:nvSpPr>
          <p:spPr bwMode="auto">
            <a:xfrm>
              <a:off x="3436203" y="3437627"/>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10" name="Oval 9"/>
            <p:cNvSpPr>
              <a:spLocks noChangeAspect="1"/>
            </p:cNvSpPr>
            <p:nvPr/>
          </p:nvSpPr>
          <p:spPr bwMode="auto">
            <a:xfrm>
              <a:off x="3862623" y="282474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11" name="Oval 10"/>
            <p:cNvSpPr>
              <a:spLocks noChangeAspect="1"/>
            </p:cNvSpPr>
            <p:nvPr/>
          </p:nvSpPr>
          <p:spPr bwMode="auto">
            <a:xfrm>
              <a:off x="4972041" y="3894827"/>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12" name="Oval 11"/>
            <p:cNvSpPr>
              <a:spLocks noChangeAspect="1"/>
            </p:cNvSpPr>
            <p:nvPr/>
          </p:nvSpPr>
          <p:spPr bwMode="auto">
            <a:xfrm>
              <a:off x="4087023" y="388915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13" name="Oval 12"/>
            <p:cNvSpPr>
              <a:spLocks noChangeAspect="1"/>
            </p:cNvSpPr>
            <p:nvPr/>
          </p:nvSpPr>
          <p:spPr bwMode="auto">
            <a:xfrm>
              <a:off x="4015023" y="297714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14" name="Oval 13"/>
            <p:cNvSpPr>
              <a:spLocks noChangeAspect="1"/>
            </p:cNvSpPr>
            <p:nvPr/>
          </p:nvSpPr>
          <p:spPr bwMode="auto">
            <a:xfrm>
              <a:off x="3148362" y="289674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15" name="Oval 14"/>
            <p:cNvSpPr>
              <a:spLocks noChangeAspect="1"/>
            </p:cNvSpPr>
            <p:nvPr/>
          </p:nvSpPr>
          <p:spPr bwMode="auto">
            <a:xfrm>
              <a:off x="4319823" y="328194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16" name="Oval 15"/>
            <p:cNvSpPr>
              <a:spLocks noChangeAspect="1"/>
            </p:cNvSpPr>
            <p:nvPr/>
          </p:nvSpPr>
          <p:spPr bwMode="auto">
            <a:xfrm>
              <a:off x="3384541" y="385485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17" name="Oval 16"/>
            <p:cNvSpPr>
              <a:spLocks noChangeAspect="1"/>
            </p:cNvSpPr>
            <p:nvPr/>
          </p:nvSpPr>
          <p:spPr bwMode="auto">
            <a:xfrm>
              <a:off x="3536941" y="400725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18" name="Oval 17"/>
            <p:cNvSpPr>
              <a:spLocks noChangeAspect="1"/>
            </p:cNvSpPr>
            <p:nvPr/>
          </p:nvSpPr>
          <p:spPr bwMode="auto">
            <a:xfrm>
              <a:off x="3307337" y="4200075"/>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19" name="Oval 18"/>
            <p:cNvSpPr>
              <a:spLocks noChangeAspect="1"/>
            </p:cNvSpPr>
            <p:nvPr/>
          </p:nvSpPr>
          <p:spPr bwMode="auto">
            <a:xfrm>
              <a:off x="3095712" y="2409658"/>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20" name="Oval 19"/>
            <p:cNvSpPr>
              <a:spLocks noChangeAspect="1"/>
            </p:cNvSpPr>
            <p:nvPr/>
          </p:nvSpPr>
          <p:spPr bwMode="auto">
            <a:xfrm>
              <a:off x="4772773" y="304914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21" name="Oval 20"/>
            <p:cNvSpPr>
              <a:spLocks noChangeAspect="1"/>
            </p:cNvSpPr>
            <p:nvPr/>
          </p:nvSpPr>
          <p:spPr bwMode="auto">
            <a:xfrm>
              <a:off x="2869121" y="377275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22" name="Oval 21"/>
            <p:cNvSpPr>
              <a:spLocks noChangeAspect="1"/>
            </p:cNvSpPr>
            <p:nvPr/>
          </p:nvSpPr>
          <p:spPr bwMode="auto">
            <a:xfrm>
              <a:off x="4391823" y="2479382"/>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23" name="Oval 22"/>
            <p:cNvSpPr>
              <a:spLocks noChangeAspect="1"/>
            </p:cNvSpPr>
            <p:nvPr/>
          </p:nvSpPr>
          <p:spPr bwMode="auto">
            <a:xfrm>
              <a:off x="4286909" y="4236075"/>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24" name="Oval 23"/>
            <p:cNvSpPr>
              <a:spLocks noChangeAspect="1"/>
            </p:cNvSpPr>
            <p:nvPr/>
          </p:nvSpPr>
          <p:spPr bwMode="auto">
            <a:xfrm>
              <a:off x="4568618" y="3972453"/>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25" name="Oval 24"/>
            <p:cNvSpPr>
              <a:spLocks noChangeAspect="1"/>
            </p:cNvSpPr>
            <p:nvPr/>
          </p:nvSpPr>
          <p:spPr bwMode="auto">
            <a:xfrm>
              <a:off x="3862623" y="4465350"/>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26" name="Oval 25"/>
            <p:cNvSpPr>
              <a:spLocks noChangeAspect="1"/>
            </p:cNvSpPr>
            <p:nvPr/>
          </p:nvSpPr>
          <p:spPr bwMode="auto">
            <a:xfrm>
              <a:off x="4808773" y="4393607"/>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27" name="Oval 26"/>
            <p:cNvSpPr>
              <a:spLocks noChangeAspect="1"/>
            </p:cNvSpPr>
            <p:nvPr/>
          </p:nvSpPr>
          <p:spPr bwMode="auto">
            <a:xfrm>
              <a:off x="4090987" y="311154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28" name="Oval 27"/>
            <p:cNvSpPr>
              <a:spLocks noChangeAspect="1"/>
            </p:cNvSpPr>
            <p:nvPr/>
          </p:nvSpPr>
          <p:spPr bwMode="auto">
            <a:xfrm>
              <a:off x="3826623" y="2272867"/>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29" name="Oval 28"/>
            <p:cNvSpPr>
              <a:spLocks noChangeAspect="1"/>
            </p:cNvSpPr>
            <p:nvPr/>
          </p:nvSpPr>
          <p:spPr bwMode="auto">
            <a:xfrm>
              <a:off x="2797121" y="2568033"/>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30" name="Oval 29"/>
            <p:cNvSpPr>
              <a:spLocks noChangeAspect="1"/>
            </p:cNvSpPr>
            <p:nvPr/>
          </p:nvSpPr>
          <p:spPr bwMode="auto">
            <a:xfrm>
              <a:off x="2754897" y="308514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31" name="Oval 30"/>
            <p:cNvSpPr>
              <a:spLocks noChangeAspect="1"/>
            </p:cNvSpPr>
            <p:nvPr/>
          </p:nvSpPr>
          <p:spPr bwMode="auto">
            <a:xfrm>
              <a:off x="2593261" y="4706122"/>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32" name="Oval 31"/>
            <p:cNvSpPr>
              <a:spLocks noChangeAspect="1"/>
            </p:cNvSpPr>
            <p:nvPr/>
          </p:nvSpPr>
          <p:spPr bwMode="auto">
            <a:xfrm>
              <a:off x="2797121" y="4630644"/>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33" name="Oval 32"/>
            <p:cNvSpPr>
              <a:spLocks noChangeAspect="1"/>
            </p:cNvSpPr>
            <p:nvPr/>
          </p:nvSpPr>
          <p:spPr bwMode="auto">
            <a:xfrm>
              <a:off x="3384541" y="4623384"/>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34" name="Oval 33"/>
            <p:cNvSpPr>
              <a:spLocks noChangeAspect="1"/>
            </p:cNvSpPr>
            <p:nvPr/>
          </p:nvSpPr>
          <p:spPr bwMode="auto">
            <a:xfrm>
              <a:off x="4900041" y="2166844"/>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35" name="Oval 34"/>
            <p:cNvSpPr>
              <a:spLocks noChangeAspect="1"/>
            </p:cNvSpPr>
            <p:nvPr/>
          </p:nvSpPr>
          <p:spPr bwMode="auto">
            <a:xfrm>
              <a:off x="4972041" y="4706122"/>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36" name="Oval 35"/>
            <p:cNvSpPr>
              <a:spLocks noChangeAspect="1"/>
            </p:cNvSpPr>
            <p:nvPr/>
          </p:nvSpPr>
          <p:spPr bwMode="auto">
            <a:xfrm>
              <a:off x="3436203" y="2094844"/>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37" name="Oval 36"/>
            <p:cNvSpPr>
              <a:spLocks noChangeAspect="1"/>
            </p:cNvSpPr>
            <p:nvPr/>
          </p:nvSpPr>
          <p:spPr bwMode="auto">
            <a:xfrm>
              <a:off x="3597227" y="2418670"/>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38" name="Oval 37"/>
            <p:cNvSpPr>
              <a:spLocks noChangeAspect="1"/>
            </p:cNvSpPr>
            <p:nvPr/>
          </p:nvSpPr>
          <p:spPr bwMode="auto">
            <a:xfrm>
              <a:off x="5095703" y="3509627"/>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39" name="Oval 38"/>
            <p:cNvSpPr>
              <a:spLocks noChangeAspect="1"/>
            </p:cNvSpPr>
            <p:nvPr/>
          </p:nvSpPr>
          <p:spPr bwMode="auto">
            <a:xfrm>
              <a:off x="2790897" y="3956285"/>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40" name="Oval 39"/>
            <p:cNvSpPr>
              <a:spLocks noChangeAspect="1"/>
            </p:cNvSpPr>
            <p:nvPr/>
          </p:nvSpPr>
          <p:spPr bwMode="auto">
            <a:xfrm>
              <a:off x="2943297" y="4108685"/>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41" name="Oval 40"/>
            <p:cNvSpPr>
              <a:spLocks noChangeAspect="1"/>
            </p:cNvSpPr>
            <p:nvPr/>
          </p:nvSpPr>
          <p:spPr bwMode="auto">
            <a:xfrm>
              <a:off x="5095703" y="2590435"/>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42" name="Oval 41"/>
            <p:cNvSpPr>
              <a:spLocks noChangeAspect="1"/>
            </p:cNvSpPr>
            <p:nvPr/>
          </p:nvSpPr>
          <p:spPr bwMode="auto">
            <a:xfrm>
              <a:off x="5033441" y="301314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43" name="Oval 42"/>
            <p:cNvSpPr>
              <a:spLocks noChangeAspect="1"/>
            </p:cNvSpPr>
            <p:nvPr/>
          </p:nvSpPr>
          <p:spPr bwMode="auto">
            <a:xfrm>
              <a:off x="3440647" y="3018987"/>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44" name="Oval 43"/>
            <p:cNvSpPr>
              <a:spLocks noChangeAspect="1"/>
            </p:cNvSpPr>
            <p:nvPr/>
          </p:nvSpPr>
          <p:spPr bwMode="auto">
            <a:xfrm>
              <a:off x="3215979" y="303954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45" name="Oval 44"/>
            <p:cNvSpPr>
              <a:spLocks noChangeAspect="1"/>
            </p:cNvSpPr>
            <p:nvPr/>
          </p:nvSpPr>
          <p:spPr bwMode="auto">
            <a:xfrm>
              <a:off x="2707334" y="2200867"/>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46" name="Oval 45"/>
            <p:cNvSpPr>
              <a:spLocks noChangeAspect="1"/>
            </p:cNvSpPr>
            <p:nvPr/>
          </p:nvSpPr>
          <p:spPr bwMode="auto">
            <a:xfrm>
              <a:off x="3420541" y="2662435"/>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47" name="Oval 46"/>
            <p:cNvSpPr>
              <a:spLocks noChangeAspect="1"/>
            </p:cNvSpPr>
            <p:nvPr/>
          </p:nvSpPr>
          <p:spPr bwMode="auto">
            <a:xfrm>
              <a:off x="3705150" y="2617107"/>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48" name="Oval 47"/>
            <p:cNvSpPr>
              <a:spLocks noChangeAspect="1"/>
            </p:cNvSpPr>
            <p:nvPr/>
          </p:nvSpPr>
          <p:spPr bwMode="auto">
            <a:xfrm>
              <a:off x="3662092" y="2860741"/>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
          <p:nvSpPr>
            <p:cNvPr id="49" name="Oval 48"/>
            <p:cNvSpPr>
              <a:spLocks noChangeAspect="1"/>
            </p:cNvSpPr>
            <p:nvPr/>
          </p:nvSpPr>
          <p:spPr bwMode="auto">
            <a:xfrm>
              <a:off x="4736773" y="4497166"/>
              <a:ext cx="72000" cy="72000"/>
            </a:xfrm>
            <a:prstGeom prst="ellipse">
              <a:avLst/>
            </a:prstGeom>
            <a:solidFill>
              <a:schemeClr val="accent5">
                <a:lumMod val="40000"/>
                <a:lumOff val="60000"/>
              </a:schemeClr>
            </a:solidFill>
            <a:ln w="190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grpSp>
      <mc:AlternateContent xmlns:mc="http://schemas.openxmlformats.org/markup-compatibility/2006" xmlns:a14="http://schemas.microsoft.com/office/drawing/2010/main">
        <mc:Choice Requires="a14">
          <p:sp>
            <p:nvSpPr>
              <p:cNvPr id="50" name="TextBox 49"/>
              <p:cNvSpPr txBox="1"/>
              <p:nvPr/>
            </p:nvSpPr>
            <p:spPr>
              <a:xfrm>
                <a:off x="7895493" y="5184094"/>
                <a:ext cx="10462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nb-NO" b="0" i="1" smtClean="0">
                              <a:latin typeface="Cambria Math" panose="02040503050406030204" pitchFamily="18" charset="0"/>
                            </a:rPr>
                          </m:ctrlPr>
                        </m:sSupPr>
                        <m:e>
                          <m:d>
                            <m:dPr>
                              <m:begChr m:val="{"/>
                              <m:endChr m:val="}"/>
                              <m:ctrlPr>
                                <a:rPr lang="nb-NO" b="0" i="1" smtClean="0">
                                  <a:latin typeface="Cambria Math" panose="02040503050406030204" pitchFamily="18" charset="0"/>
                                </a:rPr>
                              </m:ctrlPr>
                            </m:dPr>
                            <m:e>
                              <m:r>
                                <a:rPr lang="nb-NO" b="0" i="1" smtClean="0">
                                  <a:latin typeface="Cambria Math" panose="02040503050406030204" pitchFamily="18" charset="0"/>
                                </a:rPr>
                                <m:t>0,1</m:t>
                              </m:r>
                            </m:e>
                          </m:d>
                        </m:e>
                        <m:sup>
                          <m:r>
                            <a:rPr lang="nb-NO" b="0" i="1" smtClean="0">
                              <a:latin typeface="Cambria Math" panose="02040503050406030204" pitchFamily="18" charset="0"/>
                            </a:rPr>
                            <m:t>𝐿</m:t>
                          </m:r>
                        </m:sup>
                      </m:sSup>
                    </m:oMath>
                  </m:oMathPara>
                </a14:m>
                <a:endParaRPr lang="nb-NO" dirty="0"/>
              </a:p>
            </p:txBody>
          </p:sp>
        </mc:Choice>
        <mc:Fallback xmlns="">
          <p:sp>
            <p:nvSpPr>
              <p:cNvPr id="50" name="TextBox 49"/>
              <p:cNvSpPr txBox="1">
                <a:spLocks noRot="1" noChangeAspect="1" noMove="1" noResize="1" noEditPoints="1" noAdjustHandles="1" noChangeArrowheads="1" noChangeShapeType="1" noTextEdit="1"/>
              </p:cNvSpPr>
              <p:nvPr/>
            </p:nvSpPr>
            <p:spPr>
              <a:xfrm>
                <a:off x="7895493" y="5184094"/>
                <a:ext cx="1046284" cy="369332"/>
              </a:xfrm>
              <a:prstGeom prst="rect">
                <a:avLst/>
              </a:prstGeom>
              <a:blipFill>
                <a:blip r:embed="rId3"/>
                <a:stretch>
                  <a:fillRect/>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5699313" y="3248792"/>
                <a:ext cx="10462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b-NO" b="0" i="1" smtClean="0">
                          <a:latin typeface="Cambria Math" panose="02040503050406030204" pitchFamily="18" charset="0"/>
                        </a:rPr>
                        <m:t>≈</m:t>
                      </m:r>
                    </m:oMath>
                  </m:oMathPara>
                </a14:m>
                <a:endParaRPr lang="nb-NO" dirty="0"/>
              </a:p>
            </p:txBody>
          </p:sp>
        </mc:Choice>
        <mc:Fallback xmlns="">
          <p:sp>
            <p:nvSpPr>
              <p:cNvPr id="51" name="TextBox 50"/>
              <p:cNvSpPr txBox="1">
                <a:spLocks noRot="1" noChangeAspect="1" noMove="1" noResize="1" noEditPoints="1" noAdjustHandles="1" noChangeArrowheads="1" noChangeShapeType="1" noTextEdit="1"/>
              </p:cNvSpPr>
              <p:nvPr/>
            </p:nvSpPr>
            <p:spPr>
              <a:xfrm>
                <a:off x="5699313" y="3248792"/>
                <a:ext cx="1046284" cy="369332"/>
              </a:xfrm>
              <a:prstGeom prst="rect">
                <a:avLst/>
              </a:prstGeom>
              <a:blipFill>
                <a:blip r:embed="rId4"/>
                <a:stretch>
                  <a:fillRect/>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1777163" y="3178012"/>
                <a:ext cx="10462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b-NO" b="0" i="1" smtClean="0">
                          <a:latin typeface="Cambria Math" panose="02040503050406030204" pitchFamily="18" charset="0"/>
                        </a:rPr>
                        <m:t>𝐺</m:t>
                      </m:r>
                      <m:r>
                        <a:rPr lang="nb-NO" b="0" i="1" smtClean="0">
                          <a:latin typeface="Cambria Math" panose="02040503050406030204" pitchFamily="18" charset="0"/>
                        </a:rPr>
                        <m:t>(</m:t>
                      </m:r>
                      <m:r>
                        <a:rPr lang="nb-NO" b="0" i="1" smtClean="0">
                          <a:latin typeface="Cambria Math" panose="02040503050406030204" pitchFamily="18" charset="0"/>
                        </a:rPr>
                        <m:t>𝑠</m:t>
                      </m:r>
                      <m:r>
                        <a:rPr lang="nb-NO" b="0" i="1" smtClean="0">
                          <a:latin typeface="Cambria Math" panose="02040503050406030204" pitchFamily="18" charset="0"/>
                        </a:rPr>
                        <m:t>)</m:t>
                      </m:r>
                    </m:oMath>
                  </m:oMathPara>
                </a14:m>
                <a:endParaRPr lang="nb-NO" dirty="0"/>
              </a:p>
            </p:txBody>
          </p:sp>
        </mc:Choice>
        <mc:Fallback xmlns="">
          <p:sp>
            <p:nvSpPr>
              <p:cNvPr id="52" name="TextBox 51"/>
              <p:cNvSpPr txBox="1">
                <a:spLocks noRot="1" noChangeAspect="1" noMove="1" noResize="1" noEditPoints="1" noAdjustHandles="1" noChangeArrowheads="1" noChangeShapeType="1" noTextEdit="1"/>
              </p:cNvSpPr>
              <p:nvPr/>
            </p:nvSpPr>
            <p:spPr>
              <a:xfrm>
                <a:off x="1777163" y="3178012"/>
                <a:ext cx="1046284" cy="369332"/>
              </a:xfrm>
              <a:prstGeom prst="rect">
                <a:avLst/>
              </a:prstGeom>
              <a:blipFill rotWithShape="0">
                <a:blip r:embed="rId5"/>
                <a:stretch>
                  <a:fillRect b="-14754"/>
                </a:stretch>
              </a:blipFill>
            </p:spPr>
            <p:txBody>
              <a:bodyPr/>
              <a:lstStyle/>
              <a:p>
                <a:r>
                  <a:rPr lang="en-US">
                    <a:noFill/>
                  </a:rPr>
                  <a:t> </a:t>
                </a:r>
              </a:p>
            </p:txBody>
          </p:sp>
        </mc:Fallback>
      </mc:AlternateContent>
      <p:sp>
        <p:nvSpPr>
          <p:cNvPr id="54" name="Freeform 53"/>
          <p:cNvSpPr/>
          <p:nvPr/>
        </p:nvSpPr>
        <p:spPr bwMode="auto">
          <a:xfrm>
            <a:off x="1659856" y="2833648"/>
            <a:ext cx="1767928" cy="824645"/>
          </a:xfrm>
          <a:custGeom>
            <a:avLst/>
            <a:gdLst>
              <a:gd name="connsiteX0" fmla="*/ 0 w 1406769"/>
              <a:gd name="connsiteY0" fmla="*/ 592148 h 592148"/>
              <a:gd name="connsiteX1" fmla="*/ 808892 w 1406769"/>
              <a:gd name="connsiteY1" fmla="*/ 47025 h 592148"/>
              <a:gd name="connsiteX2" fmla="*/ 1406769 w 1406769"/>
              <a:gd name="connsiteY2" fmla="*/ 64609 h 592148"/>
              <a:gd name="connsiteX0" fmla="*/ 0 w 1406769"/>
              <a:gd name="connsiteY0" fmla="*/ 560182 h 560182"/>
              <a:gd name="connsiteX1" fmla="*/ 668215 w 1406769"/>
              <a:gd name="connsiteY1" fmla="*/ 76605 h 560182"/>
              <a:gd name="connsiteX2" fmla="*/ 1406769 w 1406769"/>
              <a:gd name="connsiteY2" fmla="*/ 32643 h 560182"/>
            </a:gdLst>
            <a:ahLst/>
            <a:cxnLst>
              <a:cxn ang="0">
                <a:pos x="connsiteX0" y="connsiteY0"/>
              </a:cxn>
              <a:cxn ang="0">
                <a:pos x="connsiteX1" y="connsiteY1"/>
              </a:cxn>
              <a:cxn ang="0">
                <a:pos x="connsiteX2" y="connsiteY2"/>
              </a:cxn>
            </a:cxnLst>
            <a:rect l="l" t="t" r="r" b="b"/>
            <a:pathLst>
              <a:path w="1406769" h="560182">
                <a:moveTo>
                  <a:pt x="0" y="560182"/>
                </a:moveTo>
                <a:cubicBezTo>
                  <a:pt x="287215" y="331582"/>
                  <a:pt x="433754" y="164528"/>
                  <a:pt x="668215" y="76605"/>
                </a:cubicBezTo>
                <a:cubicBezTo>
                  <a:pt x="902677" y="-11318"/>
                  <a:pt x="1225061" y="-20111"/>
                  <a:pt x="1406769" y="32643"/>
                </a:cubicBezTo>
              </a:path>
            </a:pathLst>
          </a:custGeom>
          <a:noFill/>
          <a:ln w="19050" cap="flat" cmpd="sng" algn="ctr">
            <a:solidFill>
              <a:srgbClr val="C00000"/>
            </a:solidFill>
            <a:prstDash val="solid"/>
            <a:round/>
            <a:headEnd type="none" w="med" len="med"/>
            <a:tailEnd type="triangle" w="med" len="med"/>
          </a:ln>
          <a:effectLst/>
          <a:extLst/>
        </p:spPr>
        <p:txBody>
          <a:bodyPr rtlCol="0" anchor="ctr"/>
          <a:lstStyle/>
          <a:p>
            <a:pPr algn="ctr"/>
            <a:endParaRPr lang="nb-NO"/>
          </a:p>
        </p:txBody>
      </p:sp>
      <mc:AlternateContent xmlns:mc="http://schemas.openxmlformats.org/markup-compatibility/2006" xmlns:a14="http://schemas.microsoft.com/office/drawing/2010/main">
        <mc:Choice Requires="a14">
          <p:sp>
            <p:nvSpPr>
              <p:cNvPr id="56" name="TextBox 55"/>
              <p:cNvSpPr txBox="1"/>
              <p:nvPr/>
            </p:nvSpPr>
            <p:spPr>
              <a:xfrm>
                <a:off x="901412" y="3334179"/>
                <a:ext cx="1046284" cy="3154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nb-NO" sz="1400" b="0" i="1" smtClean="0">
                              <a:latin typeface="Cambria Math" panose="02040503050406030204" pitchFamily="18" charset="0"/>
                            </a:rPr>
                          </m:ctrlPr>
                        </m:sSupPr>
                        <m:e>
                          <m:d>
                            <m:dPr>
                              <m:begChr m:val="{"/>
                              <m:endChr m:val="}"/>
                              <m:ctrlPr>
                                <a:rPr lang="nb-NO" sz="1400" b="0" i="1" smtClean="0">
                                  <a:latin typeface="Cambria Math" panose="02040503050406030204" pitchFamily="18" charset="0"/>
                                </a:rPr>
                              </m:ctrlPr>
                            </m:dPr>
                            <m:e>
                              <m:r>
                                <a:rPr lang="nb-NO" sz="1400" b="0" i="1" smtClean="0">
                                  <a:latin typeface="Cambria Math" panose="02040503050406030204" pitchFamily="18" charset="0"/>
                                </a:rPr>
                                <m:t>0,1</m:t>
                              </m:r>
                            </m:e>
                          </m:d>
                        </m:e>
                        <m:sup>
                          <m:r>
                            <a:rPr lang="nb-NO" sz="1400" b="0" i="1" smtClean="0">
                              <a:latin typeface="Cambria Math" panose="02040503050406030204" pitchFamily="18" charset="0"/>
                            </a:rPr>
                            <m:t>ℓ</m:t>
                          </m:r>
                        </m:sup>
                      </m:sSup>
                    </m:oMath>
                  </m:oMathPara>
                </a14:m>
                <a:endParaRPr lang="nb-NO"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901412" y="3334179"/>
                <a:ext cx="1046284" cy="31540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3839771" y="5189069"/>
                <a:ext cx="10462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nb-NO" b="0" i="1" smtClean="0">
                              <a:latin typeface="Cambria Math" panose="02040503050406030204" pitchFamily="18" charset="0"/>
                            </a:rPr>
                          </m:ctrlPr>
                        </m:sSupPr>
                        <m:e>
                          <m:d>
                            <m:dPr>
                              <m:begChr m:val="{"/>
                              <m:endChr m:val="}"/>
                              <m:ctrlPr>
                                <a:rPr lang="nb-NO" b="0" i="1" smtClean="0">
                                  <a:latin typeface="Cambria Math" panose="02040503050406030204" pitchFamily="18" charset="0"/>
                                </a:rPr>
                              </m:ctrlPr>
                            </m:dPr>
                            <m:e>
                              <m:r>
                                <a:rPr lang="nb-NO" b="0" i="1" smtClean="0">
                                  <a:latin typeface="Cambria Math" panose="02040503050406030204" pitchFamily="18" charset="0"/>
                                </a:rPr>
                                <m:t>0,1</m:t>
                              </m:r>
                            </m:e>
                          </m:d>
                        </m:e>
                        <m:sup>
                          <m:r>
                            <a:rPr lang="nb-NO" b="0" i="1" smtClean="0">
                              <a:latin typeface="Cambria Math" panose="02040503050406030204" pitchFamily="18" charset="0"/>
                            </a:rPr>
                            <m:t>𝐿</m:t>
                          </m:r>
                        </m:sup>
                      </m:sSup>
                    </m:oMath>
                  </m:oMathPara>
                </a14:m>
                <a:endParaRPr lang="nb-NO" dirty="0"/>
              </a:p>
            </p:txBody>
          </p:sp>
        </mc:Choice>
        <mc:Fallback xmlns="">
          <p:sp>
            <p:nvSpPr>
              <p:cNvPr id="57" name="TextBox 56"/>
              <p:cNvSpPr txBox="1">
                <a:spLocks noRot="1" noChangeAspect="1" noMove="1" noResize="1" noEditPoints="1" noAdjustHandles="1" noChangeArrowheads="1" noChangeShapeType="1" noTextEdit="1"/>
              </p:cNvSpPr>
              <p:nvPr/>
            </p:nvSpPr>
            <p:spPr>
              <a:xfrm>
                <a:off x="3839771" y="5189069"/>
                <a:ext cx="1046284" cy="369332"/>
              </a:xfrm>
              <a:prstGeom prst="rect">
                <a:avLst/>
              </a:prstGeom>
              <a:blipFill>
                <a:blip r:embed="rId7"/>
                <a:stretch>
                  <a:fillRect/>
                </a:stretch>
              </a:blipFill>
            </p:spPr>
            <p:txBody>
              <a:bodyPr/>
              <a:lstStyle/>
              <a:p>
                <a:r>
                  <a:rPr lang="nb-NO">
                    <a:noFill/>
                  </a:rPr>
                  <a:t> </a:t>
                </a:r>
              </a:p>
            </p:txBody>
          </p:sp>
        </mc:Fallback>
      </mc:AlternateContent>
      <p:sp>
        <p:nvSpPr>
          <p:cNvPr id="58" name="TextBox 57"/>
          <p:cNvSpPr txBox="1"/>
          <p:nvPr/>
        </p:nvSpPr>
        <p:spPr>
          <a:xfrm>
            <a:off x="5809715" y="3037751"/>
            <a:ext cx="1122606" cy="276999"/>
          </a:xfrm>
          <a:prstGeom prst="rect">
            <a:avLst/>
          </a:prstGeom>
          <a:noFill/>
        </p:spPr>
        <p:txBody>
          <a:bodyPr wrap="square" rtlCol="0">
            <a:spAutoFit/>
          </a:bodyPr>
          <a:lstStyle/>
          <a:p>
            <a:r>
              <a:rPr lang="nb-NO" sz="1200" b="1" dirty="0"/>
              <a:t>PRNG sec.</a:t>
            </a:r>
          </a:p>
        </p:txBody>
      </p:sp>
      <p:sp>
        <p:nvSpPr>
          <p:cNvPr id="59" name="Rectangle 58"/>
          <p:cNvSpPr/>
          <p:nvPr/>
        </p:nvSpPr>
        <p:spPr bwMode="auto">
          <a:xfrm>
            <a:off x="1214103" y="3688324"/>
            <a:ext cx="341453" cy="303374"/>
          </a:xfrm>
          <a:prstGeom prst="rect">
            <a:avLst/>
          </a:prstGeom>
          <a:blipFill>
            <a:blip r:embed="rId2"/>
            <a:tile tx="0" ty="0" sx="100000" sy="100000" flip="none" algn="tl"/>
          </a:blip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p:spTree>
    <p:extLst>
      <p:ext uri="{BB962C8B-B14F-4D97-AF65-F5344CB8AC3E}">
        <p14:creationId xmlns:p14="http://schemas.microsoft.com/office/powerpoint/2010/main" val="156017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PRNGs – CTR-mode</a:t>
            </a:r>
          </a:p>
        </p:txBody>
      </p:sp>
      <p:sp>
        <p:nvSpPr>
          <p:cNvPr id="3" name="Slide Number Placeholder 2"/>
          <p:cNvSpPr>
            <a:spLocks noGrp="1"/>
          </p:cNvSpPr>
          <p:nvPr>
            <p:ph type="sldNum" sz="quarter" idx="4"/>
          </p:nvPr>
        </p:nvSpPr>
        <p:spPr/>
        <p:txBody>
          <a:bodyPr/>
          <a:lstStyle/>
          <a:p>
            <a:fld id="{F6590AF8-4F64-4D1C-B3C4-F65976908F52}" type="slidenum">
              <a:rPr lang="en-US" smtClean="0"/>
              <a:pPr/>
              <a:t>8</a:t>
            </a:fld>
            <a:endParaRPr lang="en-US" dirty="0"/>
          </a:p>
        </p:txBody>
      </p:sp>
      <p:sp>
        <p:nvSpPr>
          <p:cNvPr id="37" name="Rounded Rectangle 36"/>
          <p:cNvSpPr/>
          <p:nvPr/>
        </p:nvSpPr>
        <p:spPr bwMode="auto">
          <a:xfrm>
            <a:off x="3782076" y="3514861"/>
            <a:ext cx="6911312" cy="297249"/>
          </a:xfrm>
          <a:prstGeom prst="roundRect">
            <a:avLst/>
          </a:prstGeom>
          <a:solidFill>
            <a:srgbClr val="FFF5F3"/>
          </a:solidFill>
          <a:ln w="19050"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b="0" dirty="0">
              <a:ea typeface="Cambria Math" panose="02040503050406030204" pitchFamily="18" charset="0"/>
            </a:endParaRPr>
          </a:p>
        </p:txBody>
      </p:sp>
      <p:sp>
        <p:nvSpPr>
          <p:cNvPr id="43" name="Rounded Rectangle 42"/>
          <p:cNvSpPr/>
          <p:nvPr/>
        </p:nvSpPr>
        <p:spPr bwMode="auto">
          <a:xfrm>
            <a:off x="3770788" y="4116640"/>
            <a:ext cx="3092573" cy="311272"/>
          </a:xfrm>
          <a:prstGeom prst="roundRect">
            <a:avLst/>
          </a:prstGeom>
          <a:solidFill>
            <a:srgbClr val="EEECFE"/>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b="0" dirty="0">
              <a:ea typeface="Cambria Math" panose="02040503050406030204" pitchFamily="18" charset="0"/>
            </a:endParaRPr>
          </a:p>
        </p:txBody>
      </p:sp>
      <p:sp>
        <p:nvSpPr>
          <p:cNvPr id="44" name="Flowchart: Or 43"/>
          <p:cNvSpPr>
            <a:spLocks/>
          </p:cNvSpPr>
          <p:nvPr/>
        </p:nvSpPr>
        <p:spPr bwMode="auto">
          <a:xfrm>
            <a:off x="5210429" y="3879369"/>
            <a:ext cx="171365" cy="171365"/>
          </a:xfrm>
          <a:prstGeom prst="flowChartOr">
            <a:avLst/>
          </a:prstGeom>
          <a:solidFill>
            <a:schemeClr val="bg1"/>
          </a:solidFill>
          <a:ln w="63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000" b="1" dirty="0"/>
          </a:p>
        </p:txBody>
      </p:sp>
      <mc:AlternateContent xmlns:mc="http://schemas.openxmlformats.org/markup-compatibility/2006" xmlns:a14="http://schemas.microsoft.com/office/drawing/2010/main">
        <mc:Choice Requires="a14">
          <p:sp>
            <p:nvSpPr>
              <p:cNvPr id="45" name="Rounded Rectangle 44"/>
              <p:cNvSpPr/>
              <p:nvPr/>
            </p:nvSpPr>
            <p:spPr bwMode="auto">
              <a:xfrm>
                <a:off x="3783544" y="4731090"/>
                <a:ext cx="3079817" cy="318578"/>
              </a:xfrm>
              <a:prstGeom prst="roundRect">
                <a:avLst/>
              </a:prstGeom>
              <a:solidFill>
                <a:srgbClr val="CFF9DA"/>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1600" b="0" i="1" smtClean="0">
                          <a:latin typeface="Cambria Math" panose="02040503050406030204" pitchFamily="18" charset="0"/>
                          <a:ea typeface="Cambria Math" panose="02040503050406030204" pitchFamily="18" charset="0"/>
                        </a:rPr>
                        <m:t> </m:t>
                      </m:r>
                    </m:oMath>
                  </m:oMathPara>
                </a14:m>
                <a:endParaRPr lang="en-US" sz="1600" b="0" dirty="0">
                  <a:ea typeface="Cambria Math" panose="02040503050406030204" pitchFamily="18" charset="0"/>
                </a:endParaRPr>
              </a:p>
            </p:txBody>
          </p:sp>
        </mc:Choice>
        <mc:Fallback xmlns="">
          <p:sp>
            <p:nvSpPr>
              <p:cNvPr id="45" name="Rounded Rectangle 44"/>
              <p:cNvSpPr>
                <a:spLocks noRot="1" noChangeAspect="1" noMove="1" noResize="1" noEditPoints="1" noAdjustHandles="1" noChangeArrowheads="1" noChangeShapeType="1" noTextEdit="1"/>
              </p:cNvSpPr>
              <p:nvPr/>
            </p:nvSpPr>
            <p:spPr bwMode="auto">
              <a:xfrm>
                <a:off x="3783544" y="4731090"/>
                <a:ext cx="3079817" cy="318578"/>
              </a:xfrm>
              <a:prstGeom prst="roundRect">
                <a:avLst/>
              </a:prstGeom>
              <a:blipFill rotWithShape="0">
                <a:blip r:embed="rId2"/>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46" name="TextBox 45"/>
          <p:cNvSpPr txBox="1"/>
          <p:nvPr/>
        </p:nvSpPr>
        <p:spPr>
          <a:xfrm>
            <a:off x="4609140" y="4371812"/>
            <a:ext cx="1373941" cy="400109"/>
          </a:xfrm>
          <a:prstGeom prst="rect">
            <a:avLst/>
          </a:prstGeom>
          <a:noFill/>
        </p:spPr>
        <p:txBody>
          <a:bodyPr wrap="square" rtlCol="0">
            <a:spAutoFit/>
          </a:bodyPr>
          <a:lstStyle/>
          <a:p>
            <a:pPr algn="ctr"/>
            <a:r>
              <a:rPr lang="en-US" sz="2000" dirty="0"/>
              <a:t>=</a:t>
            </a:r>
          </a:p>
        </p:txBody>
      </p:sp>
      <mc:AlternateContent xmlns:mc="http://schemas.openxmlformats.org/markup-compatibility/2006" xmlns:a14="http://schemas.microsoft.com/office/drawing/2010/main">
        <mc:Choice Requires="a14">
          <p:sp>
            <p:nvSpPr>
              <p:cNvPr id="47" name="TextBox 46"/>
              <p:cNvSpPr txBox="1"/>
              <p:nvPr/>
            </p:nvSpPr>
            <p:spPr>
              <a:xfrm>
                <a:off x="4564103" y="4115289"/>
                <a:ext cx="146401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b-NO" sz="1600" b="0" i="1" smtClean="0">
                          <a:latin typeface="Cambria Math" panose="02040503050406030204" pitchFamily="18" charset="0"/>
                        </a:rPr>
                        <m:t>𝑀</m:t>
                      </m:r>
                    </m:oMath>
                  </m:oMathPara>
                </a14:m>
                <a:endParaRPr lang="en-US" sz="16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564103" y="4115289"/>
                <a:ext cx="1464016" cy="33855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564103" y="4738108"/>
                <a:ext cx="146401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b-NO" sz="1600" b="0" i="1" smtClean="0">
                          <a:latin typeface="Cambria Math" panose="02040503050406030204" pitchFamily="18" charset="0"/>
                        </a:rPr>
                        <m:t>𝐶</m:t>
                      </m:r>
                    </m:oMath>
                  </m:oMathPara>
                </a14:m>
                <a:endParaRPr lang="en-US" sz="16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564103" y="4738108"/>
                <a:ext cx="1464016" cy="338554"/>
              </a:xfrm>
              <a:prstGeom prst="rect">
                <a:avLst/>
              </a:prstGeom>
              <a:blipFill rotWithShape="0">
                <a:blip r:embed="rId4"/>
                <a:stretch>
                  <a:fillRect/>
                </a:stretch>
              </a:blipFill>
            </p:spPr>
            <p:txBody>
              <a:bodyPr/>
              <a:lstStyle/>
              <a:p>
                <a:r>
                  <a:rPr lang="en-US">
                    <a:noFill/>
                  </a:rPr>
                  <a:t> </a:t>
                </a:r>
              </a:p>
            </p:txBody>
          </p:sp>
        </mc:Fallback>
      </mc:AlternateContent>
      <p:cxnSp>
        <p:nvCxnSpPr>
          <p:cNvPr id="49" name="Straight Arrow Connector 48"/>
          <p:cNvCxnSpPr>
            <a:stCxn id="50" idx="2"/>
            <a:endCxn id="51" idx="0"/>
          </p:cNvCxnSpPr>
          <p:nvPr/>
        </p:nvCxnSpPr>
        <p:spPr bwMode="auto">
          <a:xfrm>
            <a:off x="2745035" y="2723234"/>
            <a:ext cx="1" cy="2007856"/>
          </a:xfrm>
          <a:prstGeom prst="straightConnector1">
            <a:avLst/>
          </a:prstGeom>
          <a:solidFill>
            <a:schemeClr val="accent1"/>
          </a:solidFill>
          <a:ln w="15875" cap="flat" cmpd="sng" algn="ctr">
            <a:solidFill>
              <a:schemeClr val="tx2"/>
            </a:solidFill>
            <a:prstDash val="dash"/>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Box 49"/>
          <p:cNvSpPr txBox="1"/>
          <p:nvPr/>
        </p:nvSpPr>
        <p:spPr>
          <a:xfrm>
            <a:off x="2058064" y="2384680"/>
            <a:ext cx="1373941" cy="338554"/>
          </a:xfrm>
          <a:prstGeom prst="rect">
            <a:avLst/>
          </a:prstGeom>
          <a:noFill/>
        </p:spPr>
        <p:txBody>
          <a:bodyPr wrap="square" rtlCol="0">
            <a:spAutoFit/>
          </a:bodyPr>
          <a:lstStyle/>
          <a:p>
            <a:pPr algn="ctr"/>
            <a:r>
              <a:rPr lang="en-US" sz="1600" dirty="0" err="1"/>
              <a:t>ctr</a:t>
            </a:r>
            <a:endParaRPr lang="en-US" sz="1600" dirty="0"/>
          </a:p>
        </p:txBody>
      </p:sp>
      <mc:AlternateContent xmlns:mc="http://schemas.openxmlformats.org/markup-compatibility/2006" xmlns:a14="http://schemas.microsoft.com/office/drawing/2010/main">
        <mc:Choice Requires="a14">
          <p:sp>
            <p:nvSpPr>
              <p:cNvPr id="51" name="TextBox 50"/>
              <p:cNvSpPr txBox="1"/>
              <p:nvPr/>
            </p:nvSpPr>
            <p:spPr>
              <a:xfrm>
                <a:off x="2058065" y="4731090"/>
                <a:ext cx="137394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nb-NO" sz="1600" b="0" i="1" smtClean="0">
                              <a:solidFill>
                                <a:schemeClr val="accent1">
                                  <a:lumMod val="50000"/>
                                </a:schemeClr>
                              </a:solidFill>
                              <a:latin typeface="Cambria Math" panose="02040503050406030204" pitchFamily="18" charset="0"/>
                            </a:rPr>
                          </m:ctrlPr>
                        </m:sSubPr>
                        <m:e>
                          <m:r>
                            <a:rPr lang="nb-NO" sz="1600" b="0" i="1" smtClean="0">
                              <a:solidFill>
                                <a:schemeClr val="accent1">
                                  <a:lumMod val="50000"/>
                                </a:schemeClr>
                              </a:solidFill>
                              <a:latin typeface="Cambria Math" panose="02040503050406030204" pitchFamily="18" charset="0"/>
                            </a:rPr>
                            <m:t>𝐶</m:t>
                          </m:r>
                        </m:e>
                        <m:sub>
                          <m:r>
                            <a:rPr lang="nb-NO" sz="1600" b="0" i="1" smtClean="0">
                              <a:solidFill>
                                <a:schemeClr val="accent1">
                                  <a:lumMod val="50000"/>
                                </a:schemeClr>
                              </a:solidFill>
                              <a:latin typeface="Cambria Math" panose="02040503050406030204" pitchFamily="18" charset="0"/>
                            </a:rPr>
                            <m:t>0</m:t>
                          </m:r>
                        </m:sub>
                      </m:sSub>
                    </m:oMath>
                  </m:oMathPara>
                </a14:m>
                <a:endParaRPr lang="en-US" sz="1600" dirty="0">
                  <a:solidFill>
                    <a:schemeClr val="accent1">
                      <a:lumMod val="50000"/>
                    </a:schemeClr>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2058065" y="4731090"/>
                <a:ext cx="1373941" cy="338554"/>
              </a:xfrm>
              <a:prstGeom prst="rect">
                <a:avLst/>
              </a:prstGeom>
              <a:blipFill rotWithShape="0">
                <a:blip r:embed="rId5"/>
                <a:stretch>
                  <a:fillRect/>
                </a:stretch>
              </a:blipFill>
            </p:spPr>
            <p:txBody>
              <a:bodyPr/>
              <a:lstStyle/>
              <a:p>
                <a:r>
                  <a:rPr lang="en-US">
                    <a:noFill/>
                  </a:rPr>
                  <a:t> </a:t>
                </a:r>
              </a:p>
            </p:txBody>
          </p:sp>
        </mc:Fallback>
      </mc:AlternateContent>
      <p:sp>
        <p:nvSpPr>
          <p:cNvPr id="52" name="TextBox 51"/>
          <p:cNvSpPr txBox="1"/>
          <p:nvPr/>
        </p:nvSpPr>
        <p:spPr>
          <a:xfrm rot="20161463">
            <a:off x="1232778" y="1949929"/>
            <a:ext cx="1853299" cy="369332"/>
          </a:xfrm>
          <a:prstGeom prst="rect">
            <a:avLst/>
          </a:prstGeom>
          <a:noFill/>
        </p:spPr>
        <p:txBody>
          <a:bodyPr wrap="square" rtlCol="0">
            <a:spAutoFit/>
          </a:bodyPr>
          <a:lstStyle/>
          <a:p>
            <a:r>
              <a:rPr lang="en-US" dirty="0"/>
              <a:t>pick randomly</a:t>
            </a:r>
          </a:p>
        </p:txBody>
      </p:sp>
      <p:cxnSp>
        <p:nvCxnSpPr>
          <p:cNvPr id="53" name="Straight Arrow Connector 52"/>
          <p:cNvCxnSpPr>
            <a:stCxn id="52" idx="2"/>
          </p:cNvCxnSpPr>
          <p:nvPr/>
        </p:nvCxnSpPr>
        <p:spPr bwMode="auto">
          <a:xfrm>
            <a:off x="2234467" y="2303328"/>
            <a:ext cx="331661" cy="177232"/>
          </a:xfrm>
          <a:prstGeom prst="straightConnector1">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Rounded Rectangle 53"/>
          <p:cNvSpPr/>
          <p:nvPr/>
        </p:nvSpPr>
        <p:spPr bwMode="auto">
          <a:xfrm>
            <a:off x="3782076" y="3507128"/>
            <a:ext cx="3091011" cy="312623"/>
          </a:xfrm>
          <a:prstGeom prst="roundRect">
            <a:avLst/>
          </a:prstGeom>
          <a:solidFill>
            <a:srgbClr val="FFDFDA"/>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b="0" dirty="0">
              <a:ea typeface="Cambria Math" panose="02040503050406030204" pitchFamily="18" charset="0"/>
            </a:endParaRPr>
          </a:p>
        </p:txBody>
      </p:sp>
      <p:sp>
        <p:nvSpPr>
          <p:cNvPr id="55" name="TextBox 54"/>
          <p:cNvSpPr txBox="1"/>
          <p:nvPr/>
        </p:nvSpPr>
        <p:spPr>
          <a:xfrm>
            <a:off x="4829841" y="3485916"/>
            <a:ext cx="1464016" cy="338554"/>
          </a:xfrm>
          <a:prstGeom prst="rect">
            <a:avLst/>
          </a:prstGeom>
          <a:noFill/>
        </p:spPr>
        <p:txBody>
          <a:bodyPr wrap="square" rtlCol="0">
            <a:spAutoFit/>
          </a:bodyPr>
          <a:lstStyle/>
          <a:p>
            <a:r>
              <a:rPr lang="en-US" sz="1600" dirty="0"/>
              <a:t>keystream</a:t>
            </a:r>
          </a:p>
        </p:txBody>
      </p:sp>
      <p:sp>
        <p:nvSpPr>
          <p:cNvPr id="56" name="TextBox 55"/>
          <p:cNvSpPr txBox="1"/>
          <p:nvPr/>
        </p:nvSpPr>
        <p:spPr>
          <a:xfrm>
            <a:off x="3446174" y="3650358"/>
            <a:ext cx="1373941" cy="338554"/>
          </a:xfrm>
          <a:prstGeom prst="rect">
            <a:avLst/>
          </a:prstGeom>
          <a:noFill/>
        </p:spPr>
        <p:txBody>
          <a:bodyPr wrap="square" rtlCol="0">
            <a:spAutoFit/>
          </a:bodyPr>
          <a:lstStyle/>
          <a:p>
            <a:pPr algn="ctr"/>
            <a:endParaRPr lang="en-US" sz="1600" dirty="0">
              <a:solidFill>
                <a:schemeClr val="bg2">
                  <a:lumMod val="75000"/>
                </a:schemeClr>
              </a:solidFill>
            </a:endParaRPr>
          </a:p>
        </p:txBody>
      </p:sp>
      <mc:AlternateContent xmlns:mc="http://schemas.openxmlformats.org/markup-compatibility/2006" xmlns:a14="http://schemas.microsoft.com/office/drawing/2010/main">
        <mc:Choice Requires="a14">
          <p:sp>
            <p:nvSpPr>
              <p:cNvPr id="77" name="TextBox 76"/>
              <p:cNvSpPr txBox="1"/>
              <p:nvPr/>
            </p:nvSpPr>
            <p:spPr>
              <a:xfrm>
                <a:off x="9462781" y="2911685"/>
                <a:ext cx="808559"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nb-NO" sz="1600" b="0" i="1" smtClean="0">
                          <a:solidFill>
                            <a:sysClr val="windowText" lastClr="000000"/>
                          </a:solidFill>
                          <a:latin typeface="Cambria Math" panose="02040503050406030204" pitchFamily="18" charset="0"/>
                        </a:rPr>
                        <m:t>⋯</m:t>
                      </m:r>
                    </m:oMath>
                  </m:oMathPara>
                </a14:m>
                <a:endParaRPr lang="en-US" sz="1600" dirty="0">
                  <a:solidFill>
                    <a:sysClr val="windowText" lastClr="000000"/>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9462781" y="2911685"/>
                <a:ext cx="808559" cy="338554"/>
              </a:xfrm>
              <a:prstGeom prst="rect">
                <a:avLst/>
              </a:prstGeom>
              <a:blipFill rotWithShape="0">
                <a:blip r:embed="rId6"/>
                <a:stretch>
                  <a:fillRect/>
                </a:stretch>
              </a:blipFill>
            </p:spPr>
            <p:txBody>
              <a:bodyPr/>
              <a:lstStyle/>
              <a:p>
                <a:r>
                  <a:rPr lang="en-US">
                    <a:noFill/>
                  </a:rPr>
                  <a:t> </a:t>
                </a:r>
              </a:p>
            </p:txBody>
          </p:sp>
        </mc:Fallback>
      </mc:AlternateContent>
      <p:sp>
        <p:nvSpPr>
          <p:cNvPr id="78" name="Rectangle 77"/>
          <p:cNvSpPr/>
          <p:nvPr/>
        </p:nvSpPr>
        <p:spPr bwMode="auto">
          <a:xfrm>
            <a:off x="10252816" y="3526640"/>
            <a:ext cx="455406" cy="273600"/>
          </a:xfrm>
          <a:prstGeom prst="rect">
            <a:avLst/>
          </a:prstGeom>
          <a:solidFill>
            <a:srgbClr val="FFF5F3"/>
          </a:solidFill>
          <a:ln w="19050" cap="flat" cmpd="sng" algn="ctr">
            <a:no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b="0" dirty="0">
              <a:ea typeface="Cambria Math" panose="02040503050406030204" pitchFamily="18" charset="0"/>
            </a:endParaRPr>
          </a:p>
        </p:txBody>
      </p:sp>
      <p:grpSp>
        <p:nvGrpSpPr>
          <p:cNvPr id="20" name="Group 19"/>
          <p:cNvGrpSpPr/>
          <p:nvPr/>
        </p:nvGrpSpPr>
        <p:grpSpPr>
          <a:xfrm>
            <a:off x="3714697" y="2384680"/>
            <a:ext cx="808559" cy="1230060"/>
            <a:chOff x="3952256" y="2904677"/>
            <a:chExt cx="808559" cy="1230060"/>
          </a:xfrm>
        </p:grpSpPr>
        <p:cxnSp>
          <p:nvCxnSpPr>
            <p:cNvPr id="39" name="Straight Arrow Connector 38"/>
            <p:cNvCxnSpPr>
              <a:stCxn id="40" idx="2"/>
            </p:cNvCxnSpPr>
            <p:nvPr/>
          </p:nvCxnSpPr>
          <p:spPr bwMode="auto">
            <a:xfrm>
              <a:off x="4356536" y="3243231"/>
              <a:ext cx="0" cy="223745"/>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3952256" y="2904677"/>
              <a:ext cx="808559" cy="338554"/>
            </a:xfrm>
            <a:prstGeom prst="rect">
              <a:avLst/>
            </a:prstGeom>
            <a:noFill/>
          </p:spPr>
          <p:txBody>
            <a:bodyPr wrap="square" rtlCol="0">
              <a:spAutoFit/>
            </a:bodyPr>
            <a:lstStyle/>
            <a:p>
              <a:pPr algn="ctr"/>
              <a:r>
                <a:rPr lang="en-US" sz="1600" dirty="0"/>
                <a:t>ctr+1</a:t>
              </a:r>
            </a:p>
          </p:txBody>
        </p:sp>
        <p:cxnSp>
          <p:nvCxnSpPr>
            <p:cNvPr id="41" name="Straight Arrow Connector 40"/>
            <p:cNvCxnSpPr>
              <a:stCxn id="42" idx="2"/>
            </p:cNvCxnSpPr>
            <p:nvPr/>
          </p:nvCxnSpPr>
          <p:spPr bwMode="auto">
            <a:xfrm>
              <a:off x="4356536" y="3790134"/>
              <a:ext cx="0" cy="216487"/>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2" name="Rectangle 41"/>
                <p:cNvSpPr/>
                <p:nvPr/>
              </p:nvSpPr>
              <p:spPr bwMode="auto">
                <a:xfrm>
                  <a:off x="4178838" y="3466976"/>
                  <a:ext cx="355395" cy="3231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nb-NO" sz="1400" i="1" smtClean="0">
                                <a:solidFill>
                                  <a:schemeClr val="tx1"/>
                                </a:solidFill>
                                <a:latin typeface="Cambria Math" panose="02040503050406030204" pitchFamily="18" charset="0"/>
                                <a:ea typeface="Cambria Math" panose="02040503050406030204" pitchFamily="18" charset="0"/>
                              </a:rPr>
                            </m:ctrlPr>
                          </m:sSubPr>
                          <m:e>
                            <m:r>
                              <a:rPr lang="nb-NO" sz="1400" i="1">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𝐸</m:t>
                            </m:r>
                          </m:e>
                          <m:sub>
                            <m:r>
                              <a:rPr lang="nb-NO" sz="1400" i="1">
                                <a:solidFill>
                                  <a:schemeClr val="tx1"/>
                                </a:solidFill>
                                <a:latin typeface="Cambria Math" panose="02040503050406030204" pitchFamily="18" charset="0"/>
                                <a:ea typeface="Cambria Math" panose="02040503050406030204" pitchFamily="18" charset="0"/>
                              </a:rPr>
                              <m:t>𝐾</m:t>
                            </m:r>
                          </m:sub>
                        </m:sSub>
                      </m:oMath>
                    </m:oMathPara>
                  </a14:m>
                  <a:endParaRPr kumimoji="0" lang="en-US" sz="1400" u="none" strike="noStrike" cap="none" normalizeH="0" baseline="0" dirty="0">
                    <a:ln>
                      <a:noFill/>
                    </a:ln>
                    <a:solidFill>
                      <a:schemeClr val="tx1"/>
                    </a:solidFill>
                    <a:effectLst/>
                  </a:endParaRPr>
                </a:p>
              </p:txBody>
            </p:sp>
          </mc:Choice>
          <mc:Fallback xmlns="">
            <p:sp>
              <p:nvSpPr>
                <p:cNvPr id="42" name="Rectangle 41"/>
                <p:cNvSpPr>
                  <a:spLocks noRot="1" noChangeAspect="1" noMove="1" noResize="1" noEditPoints="1" noAdjustHandles="1" noChangeArrowheads="1" noChangeShapeType="1" noTextEdit="1"/>
                </p:cNvSpPr>
                <p:nvPr/>
              </p:nvSpPr>
              <p:spPr bwMode="auto">
                <a:xfrm>
                  <a:off x="4178838" y="3466976"/>
                  <a:ext cx="355395" cy="323158"/>
                </a:xfrm>
                <a:prstGeom prst="rect">
                  <a:avLst/>
                </a:prstGeom>
                <a:blipFill rotWithShape="0">
                  <a:blip r:embed="rId10"/>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79" name="TextBox 78"/>
            <p:cNvSpPr txBox="1"/>
            <p:nvPr/>
          </p:nvSpPr>
          <p:spPr>
            <a:xfrm>
              <a:off x="3952256" y="3996238"/>
              <a:ext cx="808559" cy="138499"/>
            </a:xfrm>
            <a:prstGeom prst="rect">
              <a:avLst/>
            </a:prstGeom>
            <a:noFill/>
          </p:spPr>
          <p:txBody>
            <a:bodyPr wrap="square" rtlCol="0">
              <a:spAutoFit/>
            </a:bodyPr>
            <a:lstStyle/>
            <a:p>
              <a:pPr algn="ctr"/>
              <a:endParaRPr lang="en-US" sz="300" dirty="0"/>
            </a:p>
          </p:txBody>
        </p:sp>
      </p:grpSp>
      <p:grpSp>
        <p:nvGrpSpPr>
          <p:cNvPr id="80" name="Group 79"/>
          <p:cNvGrpSpPr/>
          <p:nvPr/>
        </p:nvGrpSpPr>
        <p:grpSpPr>
          <a:xfrm>
            <a:off x="4930315" y="2384680"/>
            <a:ext cx="808559" cy="1230060"/>
            <a:chOff x="3952256" y="2904677"/>
            <a:chExt cx="808559" cy="1230060"/>
          </a:xfrm>
        </p:grpSpPr>
        <p:cxnSp>
          <p:nvCxnSpPr>
            <p:cNvPr id="81" name="Straight Arrow Connector 80"/>
            <p:cNvCxnSpPr>
              <a:stCxn id="82" idx="2"/>
            </p:cNvCxnSpPr>
            <p:nvPr/>
          </p:nvCxnSpPr>
          <p:spPr bwMode="auto">
            <a:xfrm>
              <a:off x="4356536" y="3243231"/>
              <a:ext cx="0" cy="223745"/>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TextBox 81"/>
            <p:cNvSpPr txBox="1"/>
            <p:nvPr/>
          </p:nvSpPr>
          <p:spPr>
            <a:xfrm>
              <a:off x="3952256" y="2904677"/>
              <a:ext cx="808559" cy="338554"/>
            </a:xfrm>
            <a:prstGeom prst="rect">
              <a:avLst/>
            </a:prstGeom>
            <a:noFill/>
          </p:spPr>
          <p:txBody>
            <a:bodyPr wrap="square" rtlCol="0">
              <a:spAutoFit/>
            </a:bodyPr>
            <a:lstStyle/>
            <a:p>
              <a:pPr algn="ctr"/>
              <a:r>
                <a:rPr lang="en-US" sz="1600" dirty="0"/>
                <a:t>ctr+2</a:t>
              </a:r>
            </a:p>
          </p:txBody>
        </p:sp>
        <p:cxnSp>
          <p:nvCxnSpPr>
            <p:cNvPr id="83" name="Straight Arrow Connector 82"/>
            <p:cNvCxnSpPr>
              <a:stCxn id="84" idx="2"/>
            </p:cNvCxnSpPr>
            <p:nvPr/>
          </p:nvCxnSpPr>
          <p:spPr bwMode="auto">
            <a:xfrm>
              <a:off x="4356536" y="3790134"/>
              <a:ext cx="0" cy="216487"/>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84" name="Rectangle 83"/>
                <p:cNvSpPr/>
                <p:nvPr/>
              </p:nvSpPr>
              <p:spPr bwMode="auto">
                <a:xfrm>
                  <a:off x="4178838" y="3466976"/>
                  <a:ext cx="355395" cy="3231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nb-NO" sz="1400" i="1" smtClean="0">
                                <a:solidFill>
                                  <a:schemeClr val="tx1"/>
                                </a:solidFill>
                                <a:latin typeface="Cambria Math" panose="02040503050406030204" pitchFamily="18" charset="0"/>
                                <a:ea typeface="Cambria Math" panose="02040503050406030204" pitchFamily="18" charset="0"/>
                              </a:rPr>
                            </m:ctrlPr>
                          </m:sSubPr>
                          <m:e>
                            <m:r>
                              <a:rPr lang="nb-NO" sz="1400" i="1">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𝐸</m:t>
                            </m:r>
                          </m:e>
                          <m:sub>
                            <m:r>
                              <a:rPr lang="nb-NO" sz="1400" i="1">
                                <a:solidFill>
                                  <a:schemeClr val="tx1"/>
                                </a:solidFill>
                                <a:latin typeface="Cambria Math" panose="02040503050406030204" pitchFamily="18" charset="0"/>
                                <a:ea typeface="Cambria Math" panose="02040503050406030204" pitchFamily="18" charset="0"/>
                              </a:rPr>
                              <m:t>𝐾</m:t>
                            </m:r>
                          </m:sub>
                        </m:sSub>
                      </m:oMath>
                    </m:oMathPara>
                  </a14:m>
                  <a:endParaRPr kumimoji="0" lang="en-US" sz="1400" u="none" strike="noStrike" cap="none" normalizeH="0" baseline="0" dirty="0">
                    <a:ln>
                      <a:noFill/>
                    </a:ln>
                    <a:solidFill>
                      <a:schemeClr val="tx1"/>
                    </a:solidFill>
                    <a:effectLst/>
                  </a:endParaRPr>
                </a:p>
              </p:txBody>
            </p:sp>
          </mc:Choice>
          <mc:Fallback xmlns="">
            <p:sp>
              <p:nvSpPr>
                <p:cNvPr id="84" name="Rectangle 83"/>
                <p:cNvSpPr>
                  <a:spLocks noRot="1" noChangeAspect="1" noMove="1" noResize="1" noEditPoints="1" noAdjustHandles="1" noChangeArrowheads="1" noChangeShapeType="1" noTextEdit="1"/>
                </p:cNvSpPr>
                <p:nvPr/>
              </p:nvSpPr>
              <p:spPr bwMode="auto">
                <a:xfrm>
                  <a:off x="4178838" y="3466976"/>
                  <a:ext cx="355395" cy="323158"/>
                </a:xfrm>
                <a:prstGeom prst="rect">
                  <a:avLst/>
                </a:prstGeom>
                <a:blipFill rotWithShape="0">
                  <a:blip r:embed="rId11"/>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85" name="TextBox 84"/>
            <p:cNvSpPr txBox="1"/>
            <p:nvPr/>
          </p:nvSpPr>
          <p:spPr>
            <a:xfrm>
              <a:off x="3952256" y="3996238"/>
              <a:ext cx="808559" cy="138499"/>
            </a:xfrm>
            <a:prstGeom prst="rect">
              <a:avLst/>
            </a:prstGeom>
            <a:noFill/>
          </p:spPr>
          <p:txBody>
            <a:bodyPr wrap="square" rtlCol="0">
              <a:spAutoFit/>
            </a:bodyPr>
            <a:lstStyle/>
            <a:p>
              <a:pPr algn="ctr"/>
              <a:endParaRPr lang="en-US" sz="300" dirty="0"/>
            </a:p>
          </p:txBody>
        </p:sp>
      </p:grpSp>
      <p:grpSp>
        <p:nvGrpSpPr>
          <p:cNvPr id="86" name="Group 85"/>
          <p:cNvGrpSpPr/>
          <p:nvPr/>
        </p:nvGrpSpPr>
        <p:grpSpPr>
          <a:xfrm>
            <a:off x="6145933" y="2384680"/>
            <a:ext cx="808559" cy="1230060"/>
            <a:chOff x="3952256" y="2904677"/>
            <a:chExt cx="808559" cy="1230060"/>
          </a:xfrm>
        </p:grpSpPr>
        <p:cxnSp>
          <p:nvCxnSpPr>
            <p:cNvPr id="87" name="Straight Arrow Connector 86"/>
            <p:cNvCxnSpPr>
              <a:stCxn id="88" idx="2"/>
            </p:cNvCxnSpPr>
            <p:nvPr/>
          </p:nvCxnSpPr>
          <p:spPr bwMode="auto">
            <a:xfrm>
              <a:off x="4356536" y="3243231"/>
              <a:ext cx="0" cy="223745"/>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TextBox 87"/>
            <p:cNvSpPr txBox="1"/>
            <p:nvPr/>
          </p:nvSpPr>
          <p:spPr>
            <a:xfrm>
              <a:off x="3952256" y="2904677"/>
              <a:ext cx="808559" cy="338554"/>
            </a:xfrm>
            <a:prstGeom prst="rect">
              <a:avLst/>
            </a:prstGeom>
            <a:noFill/>
          </p:spPr>
          <p:txBody>
            <a:bodyPr wrap="square" rtlCol="0">
              <a:spAutoFit/>
            </a:bodyPr>
            <a:lstStyle/>
            <a:p>
              <a:pPr algn="ctr"/>
              <a:r>
                <a:rPr lang="en-US" sz="1600" dirty="0"/>
                <a:t>ctr+3</a:t>
              </a:r>
            </a:p>
          </p:txBody>
        </p:sp>
        <p:cxnSp>
          <p:nvCxnSpPr>
            <p:cNvPr id="89" name="Straight Arrow Connector 88"/>
            <p:cNvCxnSpPr>
              <a:stCxn id="90" idx="2"/>
            </p:cNvCxnSpPr>
            <p:nvPr/>
          </p:nvCxnSpPr>
          <p:spPr bwMode="auto">
            <a:xfrm>
              <a:off x="4356536" y="3790134"/>
              <a:ext cx="0" cy="216487"/>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90" name="Rectangle 89"/>
                <p:cNvSpPr/>
                <p:nvPr/>
              </p:nvSpPr>
              <p:spPr bwMode="auto">
                <a:xfrm>
                  <a:off x="4178838" y="3466976"/>
                  <a:ext cx="355395" cy="3231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nb-NO" sz="1400" i="1" smtClean="0">
                                <a:solidFill>
                                  <a:schemeClr val="tx1"/>
                                </a:solidFill>
                                <a:latin typeface="Cambria Math" panose="02040503050406030204" pitchFamily="18" charset="0"/>
                                <a:ea typeface="Cambria Math" panose="02040503050406030204" pitchFamily="18" charset="0"/>
                              </a:rPr>
                            </m:ctrlPr>
                          </m:sSubPr>
                          <m:e>
                            <m:r>
                              <a:rPr lang="nb-NO" sz="1400" i="1">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𝐸</m:t>
                            </m:r>
                          </m:e>
                          <m:sub>
                            <m:r>
                              <a:rPr lang="nb-NO" sz="1400" i="1">
                                <a:solidFill>
                                  <a:schemeClr val="tx1"/>
                                </a:solidFill>
                                <a:latin typeface="Cambria Math" panose="02040503050406030204" pitchFamily="18" charset="0"/>
                                <a:ea typeface="Cambria Math" panose="02040503050406030204" pitchFamily="18" charset="0"/>
                              </a:rPr>
                              <m:t>𝐾</m:t>
                            </m:r>
                          </m:sub>
                        </m:sSub>
                      </m:oMath>
                    </m:oMathPara>
                  </a14:m>
                  <a:endParaRPr kumimoji="0" lang="en-US" sz="1400" u="none" strike="noStrike" cap="none" normalizeH="0" baseline="0" dirty="0">
                    <a:ln>
                      <a:noFill/>
                    </a:ln>
                    <a:solidFill>
                      <a:schemeClr val="tx1"/>
                    </a:solidFill>
                    <a:effectLst/>
                  </a:endParaRPr>
                </a:p>
              </p:txBody>
            </p:sp>
          </mc:Choice>
          <mc:Fallback xmlns="">
            <p:sp>
              <p:nvSpPr>
                <p:cNvPr id="90" name="Rectangle 89"/>
                <p:cNvSpPr>
                  <a:spLocks noRot="1" noChangeAspect="1" noMove="1" noResize="1" noEditPoints="1" noAdjustHandles="1" noChangeArrowheads="1" noChangeShapeType="1" noTextEdit="1"/>
                </p:cNvSpPr>
                <p:nvPr/>
              </p:nvSpPr>
              <p:spPr bwMode="auto">
                <a:xfrm>
                  <a:off x="4178838" y="3466976"/>
                  <a:ext cx="355395" cy="323158"/>
                </a:xfrm>
                <a:prstGeom prst="rect">
                  <a:avLst/>
                </a:prstGeom>
                <a:blipFill rotWithShape="0">
                  <a:blip r:embed="rId10"/>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91" name="TextBox 90"/>
            <p:cNvSpPr txBox="1"/>
            <p:nvPr/>
          </p:nvSpPr>
          <p:spPr>
            <a:xfrm>
              <a:off x="3952256" y="3996238"/>
              <a:ext cx="808559" cy="138499"/>
            </a:xfrm>
            <a:prstGeom prst="rect">
              <a:avLst/>
            </a:prstGeom>
            <a:noFill/>
          </p:spPr>
          <p:txBody>
            <a:bodyPr wrap="square" rtlCol="0">
              <a:spAutoFit/>
            </a:bodyPr>
            <a:lstStyle/>
            <a:p>
              <a:pPr algn="ctr"/>
              <a:endParaRPr lang="en-US" sz="300" dirty="0"/>
            </a:p>
          </p:txBody>
        </p:sp>
      </p:grpSp>
      <p:grpSp>
        <p:nvGrpSpPr>
          <p:cNvPr id="92" name="Group 91"/>
          <p:cNvGrpSpPr/>
          <p:nvPr/>
        </p:nvGrpSpPr>
        <p:grpSpPr>
          <a:xfrm>
            <a:off x="7361551" y="2384680"/>
            <a:ext cx="808559" cy="1230060"/>
            <a:chOff x="3952256" y="2904677"/>
            <a:chExt cx="808559" cy="1230060"/>
          </a:xfrm>
        </p:grpSpPr>
        <p:cxnSp>
          <p:nvCxnSpPr>
            <p:cNvPr id="93" name="Straight Arrow Connector 92"/>
            <p:cNvCxnSpPr>
              <a:stCxn id="94" idx="2"/>
            </p:cNvCxnSpPr>
            <p:nvPr/>
          </p:nvCxnSpPr>
          <p:spPr bwMode="auto">
            <a:xfrm>
              <a:off x="4356536" y="3243231"/>
              <a:ext cx="0" cy="223745"/>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TextBox 93"/>
            <p:cNvSpPr txBox="1"/>
            <p:nvPr/>
          </p:nvSpPr>
          <p:spPr>
            <a:xfrm>
              <a:off x="3952256" y="2904677"/>
              <a:ext cx="808559" cy="338554"/>
            </a:xfrm>
            <a:prstGeom prst="rect">
              <a:avLst/>
            </a:prstGeom>
            <a:noFill/>
          </p:spPr>
          <p:txBody>
            <a:bodyPr wrap="square" rtlCol="0">
              <a:spAutoFit/>
            </a:bodyPr>
            <a:lstStyle/>
            <a:p>
              <a:pPr algn="ctr"/>
              <a:r>
                <a:rPr lang="en-US" sz="1600" dirty="0"/>
                <a:t>ctr+4</a:t>
              </a:r>
            </a:p>
          </p:txBody>
        </p:sp>
        <p:cxnSp>
          <p:nvCxnSpPr>
            <p:cNvPr id="95" name="Straight Arrow Connector 94"/>
            <p:cNvCxnSpPr>
              <a:stCxn id="96" idx="2"/>
            </p:cNvCxnSpPr>
            <p:nvPr/>
          </p:nvCxnSpPr>
          <p:spPr bwMode="auto">
            <a:xfrm>
              <a:off x="4356536" y="3790134"/>
              <a:ext cx="0" cy="216487"/>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96" name="Rectangle 95"/>
                <p:cNvSpPr/>
                <p:nvPr/>
              </p:nvSpPr>
              <p:spPr bwMode="auto">
                <a:xfrm>
                  <a:off x="4178838" y="3466976"/>
                  <a:ext cx="355395" cy="3231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nb-NO" sz="1400" i="1" smtClean="0">
                                <a:solidFill>
                                  <a:schemeClr val="tx1"/>
                                </a:solidFill>
                                <a:latin typeface="Cambria Math" panose="02040503050406030204" pitchFamily="18" charset="0"/>
                                <a:ea typeface="Cambria Math" panose="02040503050406030204" pitchFamily="18" charset="0"/>
                              </a:rPr>
                            </m:ctrlPr>
                          </m:sSubPr>
                          <m:e>
                            <m:r>
                              <a:rPr lang="nb-NO" sz="1400" i="1">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𝐸</m:t>
                            </m:r>
                          </m:e>
                          <m:sub>
                            <m:r>
                              <a:rPr lang="nb-NO" sz="1400" i="1">
                                <a:solidFill>
                                  <a:schemeClr val="tx1"/>
                                </a:solidFill>
                                <a:latin typeface="Cambria Math" panose="02040503050406030204" pitchFamily="18" charset="0"/>
                                <a:ea typeface="Cambria Math" panose="02040503050406030204" pitchFamily="18" charset="0"/>
                              </a:rPr>
                              <m:t>𝐾</m:t>
                            </m:r>
                          </m:sub>
                        </m:sSub>
                      </m:oMath>
                    </m:oMathPara>
                  </a14:m>
                  <a:endParaRPr kumimoji="0" lang="en-US" sz="1400" u="none" strike="noStrike" cap="none" normalizeH="0" baseline="0" dirty="0">
                    <a:ln>
                      <a:noFill/>
                    </a:ln>
                    <a:solidFill>
                      <a:schemeClr val="tx1"/>
                    </a:solidFill>
                    <a:effectLst/>
                  </a:endParaRPr>
                </a:p>
              </p:txBody>
            </p:sp>
          </mc:Choice>
          <mc:Fallback xmlns="">
            <p:sp>
              <p:nvSpPr>
                <p:cNvPr id="96" name="Rectangle 95"/>
                <p:cNvSpPr>
                  <a:spLocks noRot="1" noChangeAspect="1" noMove="1" noResize="1" noEditPoints="1" noAdjustHandles="1" noChangeArrowheads="1" noChangeShapeType="1" noTextEdit="1"/>
                </p:cNvSpPr>
                <p:nvPr/>
              </p:nvSpPr>
              <p:spPr bwMode="auto">
                <a:xfrm>
                  <a:off x="4178838" y="3466976"/>
                  <a:ext cx="355395" cy="323158"/>
                </a:xfrm>
                <a:prstGeom prst="rect">
                  <a:avLst/>
                </a:prstGeom>
                <a:blipFill rotWithShape="0">
                  <a:blip r:embed="rId10"/>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97" name="TextBox 96"/>
            <p:cNvSpPr txBox="1"/>
            <p:nvPr/>
          </p:nvSpPr>
          <p:spPr>
            <a:xfrm>
              <a:off x="3952256" y="3996238"/>
              <a:ext cx="808559" cy="138499"/>
            </a:xfrm>
            <a:prstGeom prst="rect">
              <a:avLst/>
            </a:prstGeom>
            <a:noFill/>
          </p:spPr>
          <p:txBody>
            <a:bodyPr wrap="square" rtlCol="0">
              <a:spAutoFit/>
            </a:bodyPr>
            <a:lstStyle/>
            <a:p>
              <a:pPr algn="ctr"/>
              <a:endParaRPr lang="en-US" sz="300" dirty="0"/>
            </a:p>
          </p:txBody>
        </p:sp>
      </p:grpSp>
      <p:grpSp>
        <p:nvGrpSpPr>
          <p:cNvPr id="98" name="Group 97"/>
          <p:cNvGrpSpPr/>
          <p:nvPr/>
        </p:nvGrpSpPr>
        <p:grpSpPr>
          <a:xfrm>
            <a:off x="8577170" y="2384680"/>
            <a:ext cx="808559" cy="1230060"/>
            <a:chOff x="3952256" y="2904677"/>
            <a:chExt cx="808559" cy="1230060"/>
          </a:xfrm>
        </p:grpSpPr>
        <p:cxnSp>
          <p:nvCxnSpPr>
            <p:cNvPr id="99" name="Straight Arrow Connector 98"/>
            <p:cNvCxnSpPr>
              <a:stCxn id="100" idx="2"/>
            </p:cNvCxnSpPr>
            <p:nvPr/>
          </p:nvCxnSpPr>
          <p:spPr bwMode="auto">
            <a:xfrm>
              <a:off x="4356536" y="3243231"/>
              <a:ext cx="0" cy="223745"/>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TextBox 99"/>
            <p:cNvSpPr txBox="1"/>
            <p:nvPr/>
          </p:nvSpPr>
          <p:spPr>
            <a:xfrm>
              <a:off x="3952256" y="2904677"/>
              <a:ext cx="808559" cy="338554"/>
            </a:xfrm>
            <a:prstGeom prst="rect">
              <a:avLst/>
            </a:prstGeom>
            <a:noFill/>
          </p:spPr>
          <p:txBody>
            <a:bodyPr wrap="square" rtlCol="0">
              <a:spAutoFit/>
            </a:bodyPr>
            <a:lstStyle/>
            <a:p>
              <a:pPr algn="ctr"/>
              <a:r>
                <a:rPr lang="en-US" sz="1600" dirty="0"/>
                <a:t>ctr+5</a:t>
              </a:r>
            </a:p>
          </p:txBody>
        </p:sp>
        <p:cxnSp>
          <p:nvCxnSpPr>
            <p:cNvPr id="101" name="Straight Arrow Connector 100"/>
            <p:cNvCxnSpPr>
              <a:stCxn id="102" idx="2"/>
            </p:cNvCxnSpPr>
            <p:nvPr/>
          </p:nvCxnSpPr>
          <p:spPr bwMode="auto">
            <a:xfrm>
              <a:off x="4356536" y="3790134"/>
              <a:ext cx="0" cy="216487"/>
            </a:xfrm>
            <a:prstGeom prst="straightConnector1">
              <a:avLst/>
            </a:prstGeom>
            <a:solidFill>
              <a:schemeClr val="accent1"/>
            </a:solidFill>
            <a:ln w="19050" cap="flat" cmpd="sng" algn="ctr">
              <a:solidFill>
                <a:schemeClr val="tx2"/>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02" name="Rectangle 101"/>
                <p:cNvSpPr/>
                <p:nvPr/>
              </p:nvSpPr>
              <p:spPr bwMode="auto">
                <a:xfrm>
                  <a:off x="4178838" y="3466976"/>
                  <a:ext cx="355395" cy="3231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nb-NO" sz="1400" i="1" smtClean="0">
                                <a:solidFill>
                                  <a:schemeClr val="tx1"/>
                                </a:solidFill>
                                <a:latin typeface="Cambria Math" panose="02040503050406030204" pitchFamily="18" charset="0"/>
                                <a:ea typeface="Cambria Math" panose="02040503050406030204" pitchFamily="18" charset="0"/>
                              </a:rPr>
                            </m:ctrlPr>
                          </m:sSubPr>
                          <m:e>
                            <m:r>
                              <a:rPr lang="nb-NO" sz="1400" i="1">
                                <a:solidFill>
                                  <a:schemeClr val="tx1"/>
                                </a:solidFill>
                                <a:latin typeface="Cambria Math" panose="02040503050406030204" pitchFamily="18" charset="0"/>
                                <a:ea typeface="Cambria Math" panose="02040503050406030204" pitchFamily="18" charset="0"/>
                              </a:rPr>
                              <m:t> </m:t>
                            </m:r>
                            <m:r>
                              <a:rPr lang="nb-NO" sz="1400" b="0" i="1" smtClean="0">
                                <a:solidFill>
                                  <a:schemeClr val="tx1"/>
                                </a:solidFill>
                                <a:latin typeface="Cambria Math" panose="02040503050406030204" pitchFamily="18" charset="0"/>
                                <a:ea typeface="Cambria Math" panose="02040503050406030204" pitchFamily="18" charset="0"/>
                              </a:rPr>
                              <m:t>𝐸</m:t>
                            </m:r>
                          </m:e>
                          <m:sub>
                            <m:r>
                              <a:rPr lang="nb-NO" sz="1400" i="1">
                                <a:solidFill>
                                  <a:schemeClr val="tx1"/>
                                </a:solidFill>
                                <a:latin typeface="Cambria Math" panose="02040503050406030204" pitchFamily="18" charset="0"/>
                                <a:ea typeface="Cambria Math" panose="02040503050406030204" pitchFamily="18" charset="0"/>
                              </a:rPr>
                              <m:t>𝐾</m:t>
                            </m:r>
                          </m:sub>
                        </m:sSub>
                      </m:oMath>
                    </m:oMathPara>
                  </a14:m>
                  <a:endParaRPr kumimoji="0" lang="en-US" sz="1400" u="none" strike="noStrike" cap="none" normalizeH="0" baseline="0" dirty="0">
                    <a:ln>
                      <a:noFill/>
                    </a:ln>
                    <a:solidFill>
                      <a:schemeClr val="tx1"/>
                    </a:solidFill>
                    <a:effectLst/>
                  </a:endParaRPr>
                </a:p>
              </p:txBody>
            </p:sp>
          </mc:Choice>
          <mc:Fallback xmlns="">
            <p:sp>
              <p:nvSpPr>
                <p:cNvPr id="102" name="Rectangle 101"/>
                <p:cNvSpPr>
                  <a:spLocks noRot="1" noChangeAspect="1" noMove="1" noResize="1" noEditPoints="1" noAdjustHandles="1" noChangeArrowheads="1" noChangeShapeType="1" noTextEdit="1"/>
                </p:cNvSpPr>
                <p:nvPr/>
              </p:nvSpPr>
              <p:spPr bwMode="auto">
                <a:xfrm>
                  <a:off x="4178838" y="3466976"/>
                  <a:ext cx="355395" cy="323158"/>
                </a:xfrm>
                <a:prstGeom prst="rect">
                  <a:avLst/>
                </a:prstGeom>
                <a:blipFill rotWithShape="0">
                  <a:blip r:embed="rId12"/>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103" name="TextBox 102"/>
            <p:cNvSpPr txBox="1"/>
            <p:nvPr/>
          </p:nvSpPr>
          <p:spPr>
            <a:xfrm>
              <a:off x="3952256" y="3996238"/>
              <a:ext cx="808559" cy="138499"/>
            </a:xfrm>
            <a:prstGeom prst="rect">
              <a:avLst/>
            </a:prstGeom>
            <a:noFill/>
          </p:spPr>
          <p:txBody>
            <a:bodyPr wrap="square" rtlCol="0">
              <a:spAutoFit/>
            </a:bodyPr>
            <a:lstStyle/>
            <a:p>
              <a:pPr algn="ctr"/>
              <a:endParaRPr lang="en-US" sz="300" dirty="0"/>
            </a:p>
          </p:txBody>
        </p:sp>
      </p:grpSp>
    </p:spTree>
    <p:extLst>
      <p:ext uri="{BB962C8B-B14F-4D97-AF65-F5344CB8AC3E}">
        <p14:creationId xmlns:p14="http://schemas.microsoft.com/office/powerpoint/2010/main" val="176611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51"/>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44"/>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4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4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4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5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8"/>
                                        </p:tgtEl>
                                        <p:attrNameLst>
                                          <p:attrName>style.visibility</p:attrName>
                                        </p:attrNameLst>
                                      </p:cBhvr>
                                      <p:to>
                                        <p:strVal val="visible"/>
                                      </p:to>
                                    </p:set>
                                  </p:childTnLst>
                                </p:cTn>
                              </p:par>
                              <p:par>
                                <p:cTn id="39" presetID="1" presetClass="exit"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3" grpId="1" animBg="1"/>
      <p:bldP spid="44" grpId="1" animBg="1"/>
      <p:bldP spid="45" grpId="1" animBg="1"/>
      <p:bldP spid="46" grpId="1"/>
      <p:bldP spid="47" grpId="1"/>
      <p:bldP spid="48" grpId="0"/>
      <p:bldP spid="51" grpId="1"/>
      <p:bldP spid="52" grpId="1"/>
      <p:bldP spid="54" grpId="0" animBg="1"/>
      <p:bldP spid="55" grpId="0"/>
      <p:bldP spid="77" grpId="0"/>
      <p:bldP spid="7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ciphers</a:t>
            </a:r>
          </a:p>
        </p:txBody>
      </p:sp>
      <p:sp>
        <p:nvSpPr>
          <p:cNvPr id="3" name="Slide Number Placeholder 2"/>
          <p:cNvSpPr>
            <a:spLocks noGrp="1"/>
          </p:cNvSpPr>
          <p:nvPr>
            <p:ph type="sldNum" sz="quarter" idx="4"/>
          </p:nvPr>
        </p:nvSpPr>
        <p:spPr/>
        <p:txBody>
          <a:bodyPr/>
          <a:lstStyle/>
          <a:p>
            <a:fld id="{F6590AF8-4F64-4D1C-B3C4-F65976908F52}" type="slidenum">
              <a:rPr lang="en-US" smtClean="0"/>
              <a:pPr/>
              <a:t>9</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1143706" y="5330856"/>
                <a:ext cx="2334742" cy="276999"/>
              </a:xfrm>
              <a:prstGeom prst="rect">
                <a:avLst/>
              </a:prstGeom>
              <a:noFill/>
            </p:spPr>
            <p:txBody>
              <a:bodyPr wrap="none" lIns="0" tIns="0" rIns="0" bIns="0" rtlCol="0" anchor="ctr">
                <a:spAutoFit/>
              </a:bodyPr>
              <a:lstStyle/>
              <a:p>
                <a:pPr/>
                <a14:m>
                  <m:oMathPara xmlns:m="http://schemas.openxmlformats.org/officeDocument/2006/math">
                    <m:oMathParaPr>
                      <m:jc m:val="left"/>
                    </m:oMathParaPr>
                    <m:oMath xmlns:m="http://schemas.openxmlformats.org/officeDocument/2006/math">
                      <m:r>
                        <m:rPr>
                          <m:sty m:val="p"/>
                        </m:rPr>
                        <a:rPr lang="nb-NO" b="0" i="0" smtClean="0">
                          <a:latin typeface="Cambria Math" panose="02040503050406030204" pitchFamily="18" charset="0"/>
                        </a:rPr>
                        <m:t>Enc</m:t>
                      </m:r>
                      <m:r>
                        <a:rPr lang="nb-NO" b="0" i="1" smtClean="0">
                          <a:latin typeface="Cambria Math" panose="02040503050406030204" pitchFamily="18" charset="0"/>
                        </a:rPr>
                        <m:t> :</m:t>
                      </m:r>
                      <m:r>
                        <a:rPr lang="nb-NO" b="0" i="1" smtClean="0">
                          <a:solidFill>
                            <a:srgbClr val="FF0000"/>
                          </a:solidFill>
                          <a:latin typeface="Cambria Math" panose="02040503050406030204" pitchFamily="18" charset="0"/>
                        </a:rPr>
                        <m:t>𝒦</m:t>
                      </m:r>
                      <m:r>
                        <a:rPr lang="nb-NO" b="0" i="1" smtClean="0">
                          <a:latin typeface="Cambria Math" panose="02040503050406030204" pitchFamily="18" charset="0"/>
                        </a:rPr>
                        <m:t>×</m:t>
                      </m:r>
                      <m:r>
                        <a:rPr lang="nb-NO" b="0" i="1" smtClean="0">
                          <a:latin typeface="Cambria Math" panose="02040503050406030204" pitchFamily="18" charset="0"/>
                        </a:rPr>
                        <m:t>𝒩</m:t>
                      </m:r>
                      <m:r>
                        <a:rPr lang="nb-NO" b="0" i="1" smtClean="0">
                          <a:latin typeface="Cambria Math" panose="02040503050406030204" pitchFamily="18" charset="0"/>
                        </a:rPr>
                        <m:t>×</m:t>
                      </m:r>
                      <m:r>
                        <a:rPr lang="nb-NO" b="0" i="1" smtClean="0">
                          <a:solidFill>
                            <a:schemeClr val="accent2"/>
                          </a:solidFill>
                          <a:latin typeface="Cambria Math" panose="02040503050406030204" pitchFamily="18" charset="0"/>
                        </a:rPr>
                        <m:t>ℳ</m:t>
                      </m:r>
                      <m:r>
                        <a:rPr lang="nb-NO" b="0" i="1" smtClean="0">
                          <a:latin typeface="Cambria Math" panose="02040503050406030204" pitchFamily="18" charset="0"/>
                        </a:rPr>
                        <m:t>→</m:t>
                      </m:r>
                      <m:r>
                        <a:rPr lang="nb-NO" b="0" i="1" smtClean="0">
                          <a:solidFill>
                            <a:schemeClr val="accent1">
                              <a:lumMod val="50000"/>
                            </a:schemeClr>
                          </a:solidFill>
                          <a:latin typeface="Cambria Math" panose="02040503050406030204" pitchFamily="18" charset="0"/>
                        </a:rPr>
                        <m:t>𝒞</m:t>
                      </m:r>
                    </m:oMath>
                  </m:oMathPara>
                </a14:m>
                <a:endParaRPr lang="en-US" sz="1400" dirty="0">
                  <a:solidFill>
                    <a:schemeClr val="accent1">
                      <a:lumMod val="50000"/>
                    </a:schemeClr>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143706" y="5330856"/>
                <a:ext cx="2334742" cy="276999"/>
              </a:xfrm>
              <a:prstGeom prst="rect">
                <a:avLst/>
              </a:prstGeom>
              <a:blipFill rotWithShape="0">
                <a:blip r:embed="rId2"/>
                <a:stretch>
                  <a:fillRect l="-3655"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p:cNvSpPr/>
              <p:nvPr/>
            </p:nvSpPr>
            <p:spPr bwMode="auto">
              <a:xfrm>
                <a:off x="2446536" y="3173632"/>
                <a:ext cx="1206500" cy="342900"/>
              </a:xfrm>
              <a:prstGeom prst="roundRect">
                <a:avLst/>
              </a:prstGeom>
              <a:solidFill>
                <a:schemeClr val="accent5">
                  <a:lumMod val="40000"/>
                  <a:lumOff val="60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b="0" i="1" smtClean="0">
                          <a:latin typeface="Cambria Math" panose="02040503050406030204" pitchFamily="18" charset="0"/>
                          <a:ea typeface="Cambria Math" panose="02040503050406030204" pitchFamily="18" charset="0"/>
                        </a:rPr>
                        <m:t>𝑠</m:t>
                      </m:r>
                    </m:oMath>
                  </m:oMathPara>
                </a14:m>
                <a:endParaRPr lang="en-US" dirty="0">
                  <a:ea typeface="Cambria Math" panose="02040503050406030204" pitchFamily="18" charset="0"/>
                </a:endParaRPr>
              </a:p>
            </p:txBody>
          </p:sp>
        </mc:Choice>
        <mc:Fallback xmlns="">
          <p:sp>
            <p:nvSpPr>
              <p:cNvPr id="8" name="Rounded Rectangle 7"/>
              <p:cNvSpPr>
                <a:spLocks noRot="1" noChangeAspect="1" noMove="1" noResize="1" noEditPoints="1" noAdjustHandles="1" noChangeArrowheads="1" noChangeShapeType="1" noTextEdit="1"/>
              </p:cNvSpPr>
              <p:nvPr/>
            </p:nvSpPr>
            <p:spPr bwMode="auto">
              <a:xfrm>
                <a:off x="2446536" y="3173632"/>
                <a:ext cx="1206500" cy="342900"/>
              </a:xfrm>
              <a:prstGeom prst="roundRect">
                <a:avLst/>
              </a:prstGeom>
              <a:blipFill rotWithShape="0">
                <a:blip r:embed="rId3"/>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bwMode="auto">
              <a:xfrm>
                <a:off x="4389636" y="3012053"/>
                <a:ext cx="685800" cy="666058"/>
              </a:xfrm>
              <a:prstGeom prst="rect">
                <a:avLst/>
              </a:prstGeom>
              <a:solidFill>
                <a:srgbClr val="FCEDC8"/>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r>
                        <a:rPr lang="nb-NO" sz="2400" b="0" i="1" smtClean="0">
                          <a:solidFill>
                            <a:schemeClr val="tx1"/>
                          </a:solidFill>
                          <a:latin typeface="Cambria Math" panose="02040503050406030204" pitchFamily="18" charset="0"/>
                          <a:ea typeface="Cambria Math" panose="02040503050406030204" pitchFamily="18" charset="0"/>
                        </a:rPr>
                        <m:t> </m:t>
                      </m:r>
                      <m:r>
                        <a:rPr lang="nb-NO" sz="2400" i="1" smtClean="0">
                          <a:solidFill>
                            <a:schemeClr val="tx1"/>
                          </a:solidFill>
                          <a:latin typeface="Cambria Math" panose="02040503050406030204" pitchFamily="18" charset="0"/>
                          <a:ea typeface="Cambria Math" panose="02040503050406030204" pitchFamily="18" charset="0"/>
                        </a:rPr>
                        <m:t>𝐺</m:t>
                      </m:r>
                    </m:oMath>
                  </m:oMathPara>
                </a14:m>
                <a:endParaRPr kumimoji="0" lang="en-US" sz="2400" u="none" strike="noStrike" cap="none" normalizeH="0" baseline="0" dirty="0">
                  <a:ln>
                    <a:noFill/>
                  </a:ln>
                  <a:solidFill>
                    <a:schemeClr val="tx1"/>
                  </a:solidFill>
                  <a:effectLst/>
                </a:endParaRPr>
              </a:p>
            </p:txBody>
          </p:sp>
        </mc:Choice>
        <mc:Fallback xmlns="">
          <p:sp>
            <p:nvSpPr>
              <p:cNvPr id="9" name="Rectangle 8"/>
              <p:cNvSpPr>
                <a:spLocks noRot="1" noChangeAspect="1" noMove="1" noResize="1" noEditPoints="1" noAdjustHandles="1" noChangeArrowheads="1" noChangeShapeType="1" noTextEdit="1"/>
              </p:cNvSpPr>
              <p:nvPr/>
            </p:nvSpPr>
            <p:spPr bwMode="auto">
              <a:xfrm>
                <a:off x="4389636" y="3012053"/>
                <a:ext cx="685800" cy="666058"/>
              </a:xfrm>
              <a:prstGeom prst="rect">
                <a:avLst/>
              </a:prstGeom>
              <a:blipFill rotWithShape="0">
                <a:blip r:embed="rId4"/>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cxnSp>
        <p:nvCxnSpPr>
          <p:cNvPr id="10" name="Straight Arrow Connector 9"/>
          <p:cNvCxnSpPr>
            <a:stCxn id="8" idx="3"/>
            <a:endCxn id="9" idx="1"/>
          </p:cNvCxnSpPr>
          <p:nvPr/>
        </p:nvCxnSpPr>
        <p:spPr bwMode="auto">
          <a:xfrm>
            <a:off x="3653036" y="3345082"/>
            <a:ext cx="736600" cy="0"/>
          </a:xfrm>
          <a:prstGeom prst="straightConnector1">
            <a:avLst/>
          </a:prstGeom>
          <a:solidFill>
            <a:schemeClr val="accent1"/>
          </a:solidFill>
          <a:ln w="19050" cap="flat" cmpd="sng" algn="ctr">
            <a:solidFill>
              <a:schemeClr val="tx2"/>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1" name="Rounded Rectangle 10"/>
              <p:cNvSpPr/>
              <p:nvPr/>
            </p:nvSpPr>
            <p:spPr bwMode="auto">
              <a:xfrm>
                <a:off x="5804818" y="3173633"/>
                <a:ext cx="5299215" cy="342899"/>
              </a:xfrm>
              <a:prstGeom prst="roundRect">
                <a:avLst/>
              </a:prstGeom>
              <a:solidFill>
                <a:srgbClr val="FFDFDA"/>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1600" b="0" i="1" smtClean="0">
                          <a:latin typeface="Cambria Math" panose="02040503050406030204" pitchFamily="18" charset="0"/>
                          <a:ea typeface="Cambria Math" panose="02040503050406030204" pitchFamily="18" charset="0"/>
                        </a:rPr>
                        <m:t>𝑆</m:t>
                      </m:r>
                    </m:oMath>
                  </m:oMathPara>
                </a14:m>
                <a:endParaRPr lang="en-US" sz="1600" b="0" dirty="0">
                  <a:ea typeface="Cambria Math" panose="02040503050406030204" pitchFamily="18" charset="0"/>
                </a:endParaRPr>
              </a:p>
            </p:txBody>
          </p:sp>
        </mc:Choice>
        <mc:Fallback xmlns="">
          <p:sp>
            <p:nvSpPr>
              <p:cNvPr id="11" name="Rounded Rectangle 10"/>
              <p:cNvSpPr>
                <a:spLocks noRot="1" noChangeAspect="1" noMove="1" noResize="1" noEditPoints="1" noAdjustHandles="1" noChangeArrowheads="1" noChangeShapeType="1" noTextEdit="1"/>
              </p:cNvSpPr>
              <p:nvPr/>
            </p:nvSpPr>
            <p:spPr bwMode="auto">
              <a:xfrm>
                <a:off x="5804818" y="3173633"/>
                <a:ext cx="5299215" cy="342899"/>
              </a:xfrm>
              <a:prstGeom prst="roundRect">
                <a:avLst/>
              </a:prstGeom>
              <a:blipFill>
                <a:blip r:embed="rId5"/>
                <a:stretch>
                  <a:fillRect/>
                </a:stretch>
              </a:blipFill>
              <a:ln w="19050" cap="flat" cmpd="sng" algn="ctr">
                <a:solidFill>
                  <a:schemeClr val="tx1"/>
                </a:solidFill>
                <a:prstDash val="solid"/>
                <a:round/>
                <a:headEnd type="none" w="med" len="med"/>
                <a:tailEnd type="none" w="med" len="med"/>
              </a:ln>
              <a:effectLst/>
              <a:extLst/>
            </p:spPr>
            <p:txBody>
              <a:bodyPr/>
              <a:lstStyle/>
              <a:p>
                <a:r>
                  <a:rPr lang="nb-NO">
                    <a:noFill/>
                  </a:rPr>
                  <a:t> </a:t>
                </a:r>
              </a:p>
            </p:txBody>
          </p:sp>
        </mc:Fallback>
      </mc:AlternateContent>
      <p:cxnSp>
        <p:nvCxnSpPr>
          <p:cNvPr id="12" name="Straight Arrow Connector 11"/>
          <p:cNvCxnSpPr>
            <a:stCxn id="9" idx="3"/>
            <a:endCxn id="11" idx="1"/>
          </p:cNvCxnSpPr>
          <p:nvPr/>
        </p:nvCxnSpPr>
        <p:spPr bwMode="auto">
          <a:xfrm>
            <a:off x="5075436" y="3345082"/>
            <a:ext cx="729382" cy="1"/>
          </a:xfrm>
          <a:prstGeom prst="straightConnector1">
            <a:avLst/>
          </a:prstGeom>
          <a:solidFill>
            <a:schemeClr val="accent1"/>
          </a:solidFill>
          <a:ln w="19050" cap="flat" cmpd="sng" algn="ctr">
            <a:solidFill>
              <a:schemeClr val="tx2"/>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6" name="TextBox 25"/>
              <p:cNvSpPr txBox="1"/>
              <p:nvPr/>
            </p:nvSpPr>
            <p:spPr>
              <a:xfrm>
                <a:off x="1057548" y="5700621"/>
                <a:ext cx="4923369" cy="37330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nb-NO" b="0" i="0" smtClean="0">
                          <a:latin typeface="Cambria Math" panose="02040503050406030204" pitchFamily="18" charset="0"/>
                        </a:rPr>
                        <m:t>En</m:t>
                      </m:r>
                      <m:sSubSup>
                        <m:sSubSupPr>
                          <m:ctrlPr>
                            <a:rPr lang="nb-NO" b="0" i="1" smtClean="0">
                              <a:latin typeface="Cambria Math" panose="02040503050406030204" pitchFamily="18" charset="0"/>
                            </a:rPr>
                          </m:ctrlPr>
                        </m:sSubSupPr>
                        <m:e>
                          <m:r>
                            <m:rPr>
                              <m:sty m:val="p"/>
                            </m:rPr>
                            <a:rPr lang="nb-NO" b="0" i="0" smtClean="0">
                              <a:latin typeface="Cambria Math" panose="02040503050406030204" pitchFamily="18" charset="0"/>
                            </a:rPr>
                            <m:t>c</m:t>
                          </m:r>
                        </m:e>
                        <m:sub>
                          <m:r>
                            <a:rPr lang="nb-NO" b="0" i="1" smtClean="0">
                              <a:latin typeface="Cambria Math" panose="02040503050406030204" pitchFamily="18" charset="0"/>
                            </a:rPr>
                            <m:t>𝐾</m:t>
                          </m:r>
                        </m:sub>
                        <m:sup>
                          <m:r>
                            <a:rPr lang="nb-NO" b="0" i="1" smtClean="0">
                              <a:latin typeface="Cambria Math" panose="02040503050406030204" pitchFamily="18" charset="0"/>
                            </a:rPr>
                            <m:t>𝑁</m:t>
                          </m:r>
                        </m:sup>
                      </m:sSubSup>
                      <m:d>
                        <m:dPr>
                          <m:ctrlPr>
                            <a:rPr lang="nb-NO" b="0" i="1" smtClean="0">
                              <a:latin typeface="Cambria Math" panose="02040503050406030204" pitchFamily="18" charset="0"/>
                            </a:rPr>
                          </m:ctrlPr>
                        </m:dPr>
                        <m:e>
                          <m:r>
                            <a:rPr lang="nb-NO" b="0" i="1" smtClean="0">
                              <a:latin typeface="Cambria Math" panose="02040503050406030204" pitchFamily="18" charset="0"/>
                            </a:rPr>
                            <m:t>𝑀</m:t>
                          </m:r>
                        </m:e>
                      </m:d>
                      <m:r>
                        <a:rPr lang="nb-NO" b="0" i="1" smtClean="0">
                          <a:latin typeface="Cambria Math" panose="02040503050406030204" pitchFamily="18" charset="0"/>
                        </a:rPr>
                        <m:t>=</m:t>
                      </m:r>
                      <m:r>
                        <a:rPr lang="nb-NO" b="0" i="1" smtClean="0">
                          <a:latin typeface="Cambria Math" panose="02040503050406030204" pitchFamily="18" charset="0"/>
                        </a:rPr>
                        <m:t>𝑁</m:t>
                      </m:r>
                      <m:r>
                        <a:rPr lang="nb-NO" b="0" i="0" smtClean="0">
                          <a:latin typeface="Cambria Math" panose="02040503050406030204" pitchFamily="18" charset="0"/>
                        </a:rPr>
                        <m:t> </m:t>
                      </m:r>
                      <m:r>
                        <m:rPr>
                          <m:lit/>
                        </m:rPr>
                        <a:rPr lang="nb-NO" b="0" i="0" smtClean="0">
                          <a:latin typeface="Cambria Math" panose="02040503050406030204" pitchFamily="18" charset="0"/>
                        </a:rPr>
                        <m:t>||</m:t>
                      </m:r>
                      <m:r>
                        <a:rPr lang="nb-NO" b="0" i="0" smtClean="0">
                          <a:latin typeface="Cambria Math" panose="02040503050406030204" pitchFamily="18" charset="0"/>
                        </a:rPr>
                        <m:t> </m:t>
                      </m:r>
                      <m:r>
                        <a:rPr lang="nb-NO" b="0" i="1" smtClean="0">
                          <a:latin typeface="Cambria Math" panose="02040503050406030204" pitchFamily="18" charset="0"/>
                        </a:rPr>
                        <m:t>𝐺</m:t>
                      </m:r>
                      <m:d>
                        <m:dPr>
                          <m:ctrlPr>
                            <a:rPr lang="nb-NO" b="0" i="1" smtClean="0">
                              <a:latin typeface="Cambria Math" panose="02040503050406030204" pitchFamily="18" charset="0"/>
                            </a:rPr>
                          </m:ctrlPr>
                        </m:dPr>
                        <m:e>
                          <m:r>
                            <a:rPr lang="nb-NO" b="0" i="1" smtClean="0">
                              <a:latin typeface="Cambria Math" panose="02040503050406030204" pitchFamily="18" charset="0"/>
                            </a:rPr>
                            <m:t>𝐾</m:t>
                          </m:r>
                          <m:r>
                            <a:rPr lang="nb-NO" b="0" i="1" smtClean="0">
                              <a:latin typeface="Cambria Math" panose="02040503050406030204" pitchFamily="18" charset="0"/>
                            </a:rPr>
                            <m:t>,</m:t>
                          </m:r>
                          <m:r>
                            <a:rPr lang="nb-NO" b="0" i="1" smtClean="0">
                              <a:latin typeface="Cambria Math" panose="02040503050406030204" pitchFamily="18" charset="0"/>
                            </a:rPr>
                            <m:t>𝑁</m:t>
                          </m:r>
                        </m:e>
                      </m:d>
                      <m:r>
                        <a:rPr lang="nb-NO" b="0" i="1" smtClean="0">
                          <a:latin typeface="Cambria Math" panose="02040503050406030204" pitchFamily="18" charset="0"/>
                        </a:rPr>
                        <m:t>⊕</m:t>
                      </m:r>
                      <m:r>
                        <a:rPr lang="nb-NO" b="0" i="1" smtClean="0">
                          <a:latin typeface="Cambria Math" panose="02040503050406030204" pitchFamily="18" charset="0"/>
                        </a:rPr>
                        <m:t>𝑀</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1057548" y="5700621"/>
                <a:ext cx="4923369" cy="373307"/>
              </a:xfrm>
              <a:prstGeom prst="rect">
                <a:avLst/>
              </a:prstGeom>
              <a:blipFill rotWithShape="0">
                <a:blip r:embed="rId9"/>
                <a:stretch>
                  <a:fillRect b="-16393"/>
                </a:stretch>
              </a:blipFill>
            </p:spPr>
            <p:txBody>
              <a:bodyPr/>
              <a:lstStyle/>
              <a:p>
                <a:r>
                  <a:rPr lang="en-US">
                    <a:noFill/>
                  </a:rPr>
                  <a:t> </a:t>
                </a:r>
              </a:p>
            </p:txBody>
          </p:sp>
        </mc:Fallback>
      </mc:AlternateContent>
      <p:cxnSp>
        <p:nvCxnSpPr>
          <p:cNvPr id="27" name="Straight Arrow Connector 26"/>
          <p:cNvCxnSpPr>
            <a:stCxn id="30" idx="2"/>
          </p:cNvCxnSpPr>
          <p:nvPr/>
        </p:nvCxnSpPr>
        <p:spPr bwMode="auto">
          <a:xfrm>
            <a:off x="4732536" y="2491974"/>
            <a:ext cx="0" cy="497501"/>
          </a:xfrm>
          <a:prstGeom prst="straightConnector1">
            <a:avLst/>
          </a:prstGeom>
          <a:solidFill>
            <a:schemeClr val="accent1"/>
          </a:solidFill>
          <a:ln w="19050" cap="flat" cmpd="sng" algn="ctr">
            <a:solidFill>
              <a:schemeClr val="tx2"/>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0" name="Rounded Rectangle 29"/>
              <p:cNvSpPr/>
              <p:nvPr/>
            </p:nvSpPr>
            <p:spPr bwMode="auto">
              <a:xfrm>
                <a:off x="4129286" y="2149074"/>
                <a:ext cx="1206500" cy="342900"/>
              </a:xfrm>
              <a:prstGeom prst="roundRect">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b="0" i="1" smtClean="0">
                          <a:latin typeface="Cambria Math" panose="02040503050406030204" pitchFamily="18" charset="0"/>
                          <a:ea typeface="Cambria Math" panose="02040503050406030204" pitchFamily="18" charset="0"/>
                        </a:rPr>
                        <m:t>𝑁</m:t>
                      </m:r>
                    </m:oMath>
                  </m:oMathPara>
                </a14:m>
                <a:endParaRPr lang="en-US" dirty="0">
                  <a:ea typeface="Cambria Math" panose="02040503050406030204" pitchFamily="18" charset="0"/>
                </a:endParaRPr>
              </a:p>
            </p:txBody>
          </p:sp>
        </mc:Choice>
        <mc:Fallback xmlns="">
          <p:sp>
            <p:nvSpPr>
              <p:cNvPr id="30" name="Rounded Rectangle 29"/>
              <p:cNvSpPr>
                <a:spLocks noRot="1" noChangeAspect="1" noMove="1" noResize="1" noEditPoints="1" noAdjustHandles="1" noChangeArrowheads="1" noChangeShapeType="1" noTextEdit="1"/>
              </p:cNvSpPr>
              <p:nvPr/>
            </p:nvSpPr>
            <p:spPr bwMode="auto">
              <a:xfrm>
                <a:off x="4129286" y="2149074"/>
                <a:ext cx="1206500" cy="342900"/>
              </a:xfrm>
              <a:prstGeom prst="roundRect">
                <a:avLst/>
              </a:prstGeom>
              <a:blipFill rotWithShape="0">
                <a:blip r:embed="rId11"/>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35" name="TextBox 34"/>
          <p:cNvSpPr txBox="1"/>
          <p:nvPr/>
        </p:nvSpPr>
        <p:spPr>
          <a:xfrm rot="1670380">
            <a:off x="9962114" y="2515014"/>
            <a:ext cx="2456549" cy="338554"/>
          </a:xfrm>
          <a:prstGeom prst="rect">
            <a:avLst/>
          </a:prstGeom>
          <a:noFill/>
        </p:spPr>
        <p:txBody>
          <a:bodyPr wrap="square" rtlCol="0">
            <a:spAutoFit/>
          </a:bodyPr>
          <a:lstStyle/>
          <a:p>
            <a:r>
              <a:rPr lang="en-US" sz="1600" dirty="0">
                <a:solidFill>
                  <a:srgbClr val="C00000"/>
                </a:solidFill>
              </a:rPr>
              <a:t>not IND-CPA secure!</a:t>
            </a:r>
          </a:p>
        </p:txBody>
      </p:sp>
      <p:sp>
        <p:nvSpPr>
          <p:cNvPr id="36" name="TextBox 35"/>
          <p:cNvSpPr txBox="1"/>
          <p:nvPr/>
        </p:nvSpPr>
        <p:spPr>
          <a:xfrm>
            <a:off x="5335786" y="5704596"/>
            <a:ext cx="2564131" cy="369332"/>
          </a:xfrm>
          <a:prstGeom prst="rect">
            <a:avLst/>
          </a:prstGeom>
          <a:noFill/>
        </p:spPr>
        <p:txBody>
          <a:bodyPr wrap="square" rtlCol="0">
            <a:spAutoFit/>
          </a:bodyPr>
          <a:lstStyle/>
          <a:p>
            <a:r>
              <a:rPr lang="en-US" b="1" dirty="0">
                <a:solidFill>
                  <a:srgbClr val="C00000"/>
                </a:solidFill>
              </a:rPr>
              <a:t>Stream cipher</a:t>
            </a:r>
          </a:p>
        </p:txBody>
      </p:sp>
      <mc:AlternateContent xmlns:mc="http://schemas.openxmlformats.org/markup-compatibility/2006" xmlns:a14="http://schemas.microsoft.com/office/drawing/2010/main">
        <mc:Choice Requires="a14">
          <p:sp>
            <p:nvSpPr>
              <p:cNvPr id="37" name="TextBox 36"/>
              <p:cNvSpPr txBox="1"/>
              <p:nvPr/>
            </p:nvSpPr>
            <p:spPr>
              <a:xfrm>
                <a:off x="1065494" y="1326001"/>
                <a:ext cx="7590708" cy="369332"/>
              </a:xfrm>
              <a:prstGeom prst="rect">
                <a:avLst/>
              </a:prstGeom>
              <a:noFill/>
            </p:spPr>
            <p:txBody>
              <a:bodyPr wrap="square" rtlCol="0">
                <a:spAutoFit/>
              </a:bodyPr>
              <a:lstStyle/>
              <a:p>
                <a:r>
                  <a:rPr lang="en-US" b="1" dirty="0"/>
                  <a:t>Security requirement:</a:t>
                </a:r>
                <a:r>
                  <a:rPr lang="en-US" dirty="0"/>
                  <a:t> For all </a:t>
                </a:r>
                <a14:m>
                  <m:oMath xmlns:m="http://schemas.openxmlformats.org/officeDocument/2006/math">
                    <m:r>
                      <a:rPr lang="nb-NO" b="0" i="1" smtClean="0">
                        <a:latin typeface="Cambria Math" panose="02040503050406030204" pitchFamily="18" charset="0"/>
                      </a:rPr>
                      <m:t>𝑁</m:t>
                    </m:r>
                  </m:oMath>
                </a14:m>
                <a:r>
                  <a:rPr lang="en-US" dirty="0"/>
                  <a:t> the function </a:t>
                </a:r>
                <a14:m>
                  <m:oMath xmlns:m="http://schemas.openxmlformats.org/officeDocument/2006/math">
                    <m:r>
                      <a:rPr lang="nb-NO" b="0" i="1" smtClean="0">
                        <a:latin typeface="Cambria Math" panose="02040503050406030204" pitchFamily="18" charset="0"/>
                      </a:rPr>
                      <m:t>𝐺</m:t>
                    </m:r>
                    <m:r>
                      <a:rPr lang="nb-NO" b="0" i="1" smtClean="0">
                        <a:latin typeface="Cambria Math" panose="02040503050406030204" pitchFamily="18" charset="0"/>
                      </a:rPr>
                      <m:t>(⋅,</m:t>
                    </m:r>
                    <m:r>
                      <a:rPr lang="nb-NO" b="0" i="1" smtClean="0">
                        <a:latin typeface="Cambria Math" panose="02040503050406030204" pitchFamily="18" charset="0"/>
                      </a:rPr>
                      <m:t>𝑁</m:t>
                    </m:r>
                    <m:r>
                      <a:rPr lang="nb-NO" b="0" i="1" smtClean="0">
                        <a:latin typeface="Cambria Math" panose="02040503050406030204" pitchFamily="18" charset="0"/>
                      </a:rPr>
                      <m:t>)</m:t>
                    </m:r>
                  </m:oMath>
                </a14:m>
                <a:r>
                  <a:rPr lang="en-US" dirty="0"/>
                  <a:t> is a secure PRG</a:t>
                </a:r>
              </a:p>
            </p:txBody>
          </p:sp>
        </mc:Choice>
        <mc:Fallback xmlns="">
          <p:sp>
            <p:nvSpPr>
              <p:cNvPr id="37" name="TextBox 36"/>
              <p:cNvSpPr txBox="1">
                <a:spLocks noRot="1" noChangeAspect="1" noMove="1" noResize="1" noEditPoints="1" noAdjustHandles="1" noChangeArrowheads="1" noChangeShapeType="1" noTextEdit="1"/>
              </p:cNvSpPr>
              <p:nvPr/>
            </p:nvSpPr>
            <p:spPr>
              <a:xfrm>
                <a:off x="1065494" y="1326001"/>
                <a:ext cx="7590708" cy="369332"/>
              </a:xfrm>
              <a:prstGeom prst="rect">
                <a:avLst/>
              </a:prstGeom>
              <a:blipFill rotWithShape="0">
                <a:blip r:embed="rId13"/>
                <a:stretch>
                  <a:fillRect l="-723" t="-10000" b="-26667"/>
                </a:stretch>
              </a:blipFill>
            </p:spPr>
            <p:txBody>
              <a:bodyPr/>
              <a:lstStyle/>
              <a:p>
                <a:r>
                  <a:rPr lang="en-US">
                    <a:noFill/>
                  </a:rPr>
                  <a:t> </a:t>
                </a:r>
              </a:p>
            </p:txBody>
          </p:sp>
        </mc:Fallback>
      </mc:AlternateContent>
      <p:cxnSp>
        <p:nvCxnSpPr>
          <p:cNvPr id="39" name="Straight Arrow Connector 38"/>
          <p:cNvCxnSpPr/>
          <p:nvPr/>
        </p:nvCxnSpPr>
        <p:spPr bwMode="auto">
          <a:xfrm>
            <a:off x="4567948" y="5873873"/>
            <a:ext cx="762755" cy="0"/>
          </a:xfrm>
          <a:prstGeom prst="straightConnector1">
            <a:avLst/>
          </a:prstGeom>
          <a:solidFill>
            <a:schemeClr val="accent1"/>
          </a:solidFill>
          <a:ln w="19050" cap="flat" cmpd="sng" algn="ctr">
            <a:solidFill>
              <a:srgbClr val="C0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8" name="Group 27"/>
          <p:cNvGrpSpPr/>
          <p:nvPr/>
        </p:nvGrpSpPr>
        <p:grpSpPr>
          <a:xfrm>
            <a:off x="5804818" y="3687612"/>
            <a:ext cx="5299215" cy="1663041"/>
            <a:chOff x="5804818" y="3687612"/>
            <a:chExt cx="5299215" cy="1663041"/>
          </a:xfrm>
        </p:grpSpPr>
        <mc:AlternateContent xmlns:mc="http://schemas.openxmlformats.org/markup-compatibility/2006" xmlns:a14="http://schemas.microsoft.com/office/drawing/2010/main">
          <mc:Choice Requires="a14">
            <p:sp>
              <p:nvSpPr>
                <p:cNvPr id="31" name="Rounded Rectangle 30"/>
                <p:cNvSpPr/>
                <p:nvPr/>
              </p:nvSpPr>
              <p:spPr bwMode="auto">
                <a:xfrm>
                  <a:off x="5804818" y="4112579"/>
                  <a:ext cx="5299215" cy="342899"/>
                </a:xfrm>
                <a:prstGeom prst="roundRect">
                  <a:avLst/>
                </a:prstGeom>
                <a:solidFill>
                  <a:srgbClr val="EEECFE"/>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1600" b="0" i="1" smtClean="0">
                            <a:latin typeface="Cambria Math" panose="02040503050406030204" pitchFamily="18" charset="0"/>
                            <a:ea typeface="Cambria Math" panose="02040503050406030204" pitchFamily="18" charset="0"/>
                          </a:rPr>
                          <m:t>𝑀</m:t>
                        </m:r>
                      </m:oMath>
                    </m:oMathPara>
                  </a14:m>
                  <a:endParaRPr lang="en-US" sz="1600" b="0" dirty="0">
                    <a:ea typeface="Cambria Math" panose="02040503050406030204" pitchFamily="18" charset="0"/>
                  </a:endParaRPr>
                </a:p>
              </p:txBody>
            </p:sp>
          </mc:Choice>
          <mc:Fallback xmlns="">
            <p:sp>
              <p:nvSpPr>
                <p:cNvPr id="31" name="Rounded Rectangle 30"/>
                <p:cNvSpPr>
                  <a:spLocks noRot="1" noChangeAspect="1" noMove="1" noResize="1" noEditPoints="1" noAdjustHandles="1" noChangeArrowheads="1" noChangeShapeType="1" noTextEdit="1"/>
                </p:cNvSpPr>
                <p:nvPr/>
              </p:nvSpPr>
              <p:spPr bwMode="auto">
                <a:xfrm>
                  <a:off x="5804818" y="4112579"/>
                  <a:ext cx="5299215" cy="342899"/>
                </a:xfrm>
                <a:prstGeom prst="roundRect">
                  <a:avLst/>
                </a:prstGeom>
                <a:blipFill rotWithShape="0">
                  <a:blip r:embed="rId14"/>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5" name="Flowchart: Or 4"/>
            <p:cNvSpPr>
              <a:spLocks noChangeAspect="1"/>
            </p:cNvSpPr>
            <p:nvPr/>
          </p:nvSpPr>
          <p:spPr bwMode="auto">
            <a:xfrm>
              <a:off x="8292785" y="3687612"/>
              <a:ext cx="250127" cy="250127"/>
            </a:xfrm>
            <a:prstGeom prst="flowChartOr">
              <a:avLst/>
            </a:prstGeom>
            <a:noFill/>
            <a:ln w="158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ea typeface="Cambria Math" panose="02040503050406030204" pitchFamily="18" charset="0"/>
              </a:endParaRPr>
            </a:p>
          </p:txBody>
        </p:sp>
        <mc:AlternateContent xmlns:mc="http://schemas.openxmlformats.org/markup-compatibility/2006" xmlns:a14="http://schemas.microsoft.com/office/drawing/2010/main">
          <mc:Choice Requires="a14">
            <p:sp>
              <p:nvSpPr>
                <p:cNvPr id="38" name="Rounded Rectangle 37"/>
                <p:cNvSpPr/>
                <p:nvPr/>
              </p:nvSpPr>
              <p:spPr bwMode="auto">
                <a:xfrm>
                  <a:off x="5804818" y="5007754"/>
                  <a:ext cx="5299215" cy="342899"/>
                </a:xfrm>
                <a:prstGeom prst="roundRect">
                  <a:avLst/>
                </a:prstGeom>
                <a:solidFill>
                  <a:srgbClr val="CFF9DA"/>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1600" b="0" i="1" smtClean="0">
                            <a:latin typeface="Cambria Math" panose="02040503050406030204" pitchFamily="18" charset="0"/>
                            <a:ea typeface="Cambria Math" panose="02040503050406030204" pitchFamily="18" charset="0"/>
                          </a:rPr>
                          <m:t>𝐶</m:t>
                        </m:r>
                        <m:r>
                          <a:rPr lang="nb-NO" sz="1600" b="0" i="1" smtClean="0">
                            <a:latin typeface="Cambria Math" panose="02040503050406030204" pitchFamily="18" charset="0"/>
                            <a:ea typeface="Cambria Math" panose="02040503050406030204" pitchFamily="18" charset="0"/>
                          </a:rPr>
                          <m:t> </m:t>
                        </m:r>
                      </m:oMath>
                    </m:oMathPara>
                  </a14:m>
                  <a:endParaRPr lang="en-US" sz="1600" b="0" dirty="0">
                    <a:ea typeface="Cambria Math" panose="02040503050406030204" pitchFamily="18" charset="0"/>
                  </a:endParaRPr>
                </a:p>
              </p:txBody>
            </p:sp>
          </mc:Choice>
          <mc:Fallback xmlns="">
            <p:sp>
              <p:nvSpPr>
                <p:cNvPr id="38" name="Rounded Rectangle 37"/>
                <p:cNvSpPr>
                  <a:spLocks noRot="1" noChangeAspect="1" noMove="1" noResize="1" noEditPoints="1" noAdjustHandles="1" noChangeArrowheads="1" noChangeShapeType="1" noTextEdit="1"/>
                </p:cNvSpPr>
                <p:nvPr/>
              </p:nvSpPr>
              <p:spPr bwMode="auto">
                <a:xfrm>
                  <a:off x="5804818" y="5007754"/>
                  <a:ext cx="5299215" cy="342899"/>
                </a:xfrm>
                <a:prstGeom prst="roundRect">
                  <a:avLst/>
                </a:prstGeom>
                <a:blipFill rotWithShape="0">
                  <a:blip r:embed="rId15"/>
                  <a:stretch>
                    <a:fillRect/>
                  </a:stretch>
                </a:blipFill>
                <a:ln w="19050" cap="flat" cmpd="sng" algn="ctr">
                  <a:solidFill>
                    <a:schemeClr val="tx1"/>
                  </a:solidFill>
                  <a:prstDash val="solid"/>
                  <a:round/>
                  <a:headEnd type="none" w="med" len="med"/>
                  <a:tailEnd type="none" w="med" len="med"/>
                </a:ln>
                <a:effectLst/>
                <a:extLst/>
              </p:spPr>
              <p:txBody>
                <a:bodyPr/>
                <a:lstStyle/>
                <a:p>
                  <a:r>
                    <a:rPr lang="en-US">
                      <a:noFill/>
                    </a:rPr>
                    <a:t> </a:t>
                  </a:r>
                </a:p>
              </p:txBody>
            </p:sp>
          </mc:Fallback>
        </mc:AlternateContent>
        <p:sp>
          <p:nvSpPr>
            <p:cNvPr id="7" name="TextBox 6"/>
            <p:cNvSpPr txBox="1"/>
            <p:nvPr/>
          </p:nvSpPr>
          <p:spPr>
            <a:xfrm>
              <a:off x="8223635" y="4549706"/>
              <a:ext cx="604225" cy="461665"/>
            </a:xfrm>
            <a:prstGeom prst="rect">
              <a:avLst/>
            </a:prstGeom>
            <a:noFill/>
          </p:spPr>
          <p:txBody>
            <a:bodyPr wrap="square" rtlCol="0">
              <a:spAutoFit/>
            </a:bodyPr>
            <a:lstStyle/>
            <a:p>
              <a:r>
                <a:rPr lang="en-US" sz="2400" dirty="0"/>
                <a:t>=</a:t>
              </a:r>
            </a:p>
          </p:txBody>
        </p:sp>
      </p:grpSp>
    </p:spTree>
    <p:extLst>
      <p:ext uri="{BB962C8B-B14F-4D97-AF65-F5344CB8AC3E}">
        <p14:creationId xmlns:p14="http://schemas.microsoft.com/office/powerpoint/2010/main" val="223520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30" grpId="0" animBg="1"/>
      <p:bldP spid="35" grpId="0"/>
      <p:bldP spid="36" grpId="0"/>
      <p:bldP spid="37" grpId="0"/>
    </p:bldLst>
  </p:timing>
</p:sld>
</file>

<file path=ppt/theme/theme1.xml><?xml version="1.0" encoding="utf-8"?>
<a:theme xmlns:a="http://schemas.openxmlformats.org/drawingml/2006/main" name="TEK4500-UIO">
  <a:themeElements>
    <a:clrScheme name="UIO">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0000E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28575" cap="flat" cmpd="sng" algn="ctr">
          <a:solidFill>
            <a:schemeClr val="tx1"/>
          </a:solidFill>
          <a:prstDash val="solid"/>
          <a:round/>
          <a:headEnd type="none" w="med" len="med"/>
          <a:tailEnd type="none" w="med" len="med"/>
        </a:ln>
        <a:effectLst/>
        <a:ex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sz="2400" b="1" dirty="0"/>
        </a:defPPr>
      </a:lstStyle>
    </a:spDef>
    <a:lnDef>
      <a:spPr bwMode="auto">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spAutoFit/>
      </a:bodyPr>
      <a:lstStyle>
        <a:defPPr>
          <a:defRPr sz="2400" dirty="0" smtClean="0"/>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K4500-UIO" id="{D98F6CE3-5215-439F-B83D-B99FB84D8141}" vid="{C3C4E773-9064-45BA-9BFA-72DEEDBB4312}"/>
    </a:ext>
  </a:extLst>
</a:theme>
</file>

<file path=ppt/theme/theme2.xml><?xml version="1.0" encoding="utf-8"?>
<a:theme xmlns:a="http://schemas.openxmlformats.org/drawingml/2006/main" name="1_TEK4500-UIO">
  <a:themeElements>
    <a:clrScheme name="Custom 12">
      <a:dk1>
        <a:srgbClr val="000000"/>
      </a:dk1>
      <a:lt1>
        <a:srgbClr val="FFFFFF"/>
      </a:lt1>
      <a:dk2>
        <a:srgbClr val="000000"/>
      </a:dk2>
      <a:lt2>
        <a:srgbClr val="808080"/>
      </a:lt2>
      <a:accent1>
        <a:srgbClr val="00CC99"/>
      </a:accent1>
      <a:accent2>
        <a:srgbClr val="3333CC"/>
      </a:accent2>
      <a:accent3>
        <a:srgbClr val="FFC000"/>
      </a:accent3>
      <a:accent4>
        <a:srgbClr val="7030A0"/>
      </a:accent4>
      <a:accent5>
        <a:srgbClr val="FF0000"/>
      </a:accent5>
      <a:accent6>
        <a:srgbClr val="EEF9F4"/>
      </a:accent6>
      <a:hlink>
        <a:srgbClr val="0000E5"/>
      </a:hlink>
      <a:folHlink>
        <a:srgbClr val="0000E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DFDA"/>
        </a:solidFill>
        <a:ln w="19050" cap="flat" cmpd="sng" algn="ctr">
          <a:solidFill>
            <a:schemeClr val="tx1"/>
          </a:solidFill>
          <a:prstDash val="solid"/>
          <a:round/>
          <a:headEnd type="none" w="med" len="med"/>
          <a:tailEnd type="none" w="med" len="med"/>
        </a:ln>
        <a:effectLst/>
        <a:ex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dirty="0">
            <a:ea typeface="Cambria Math" panose="02040503050406030204" pitchFamily="18" charset="0"/>
          </a:defRPr>
        </a:defPPr>
      </a:lstStyle>
    </a:spDef>
    <a:lnDef>
      <a:spPr bwMode="auto">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spAutoFit/>
      </a:bodyPr>
      <a:lstStyle>
        <a:defPPr>
          <a:defRPr dirty="0" smtClean="0"/>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K4500-UIO" id="{0E1C8BE1-60D2-4044-BAB8-77C985F6EEA1}" vid="{D4B1BC77-4AE2-48B7-94A1-F92EDC65A8B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TEK4500-UIO</Template>
  <TotalTime>11210</TotalTime>
  <Words>1828</Words>
  <Application>Microsoft Office PowerPoint</Application>
  <PresentationFormat>Widescreen</PresentationFormat>
  <Paragraphs>574</Paragraphs>
  <Slides>31</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Calibri</vt:lpstr>
      <vt:lpstr>Cambria</vt:lpstr>
      <vt:lpstr>Cambria Math</vt:lpstr>
      <vt:lpstr>Consolas</vt:lpstr>
      <vt:lpstr>LM Mono 10</vt:lpstr>
      <vt:lpstr>Times New Roman</vt:lpstr>
      <vt:lpstr>TEK4500-UIO</vt:lpstr>
      <vt:lpstr>1_TEK4500-UIO</vt:lpstr>
      <vt:lpstr>Lecture 7 – Randomness, entropy,  TRNG/PRNGs, stream ciphers</vt:lpstr>
      <vt:lpstr>Midterm exam</vt:lpstr>
      <vt:lpstr>Outline</vt:lpstr>
      <vt:lpstr>Random generators</vt:lpstr>
      <vt:lpstr>Pseudorandom generators (PRG) – syntax </vt:lpstr>
      <vt:lpstr>PRNG – security definition </vt:lpstr>
      <vt:lpstr>Pseudorandomness </vt:lpstr>
      <vt:lpstr>Creating PRNGs – CTR-mode</vt:lpstr>
      <vt:lpstr>Stream ciphers</vt:lpstr>
      <vt:lpstr>Stream ciphers – CTR-mode</vt:lpstr>
      <vt:lpstr>ChaCha20</vt:lpstr>
      <vt:lpstr>ChaCha20</vt:lpstr>
      <vt:lpstr>Randomness</vt:lpstr>
      <vt:lpstr>TRNG</vt:lpstr>
      <vt:lpstr>Ring-oscillators</vt:lpstr>
      <vt:lpstr>Ring-oscillators</vt:lpstr>
      <vt:lpstr>Problems with TRNGs</vt:lpstr>
      <vt:lpstr>Statistical tests</vt:lpstr>
      <vt:lpstr>Entropy</vt:lpstr>
      <vt:lpstr>Password strength</vt:lpstr>
      <vt:lpstr>Entropy extractors</vt:lpstr>
      <vt:lpstr>Entropy extractors</vt:lpstr>
      <vt:lpstr>Random generators</vt:lpstr>
      <vt:lpstr>Key derivation functions (KDF)</vt:lpstr>
      <vt:lpstr>Recap: HMAC</vt:lpstr>
      <vt:lpstr>HKDF – HMAC-based KDF</vt:lpstr>
      <vt:lpstr>Key derivations in practice</vt:lpstr>
      <vt:lpstr>LTE key derivation</vt:lpstr>
      <vt:lpstr>End of PART 1  (symmetric Crypto)</vt:lpstr>
      <vt:lpstr>Summary of symmetric cryptography</vt:lpstr>
      <vt:lpstr>Summary of symmetric cryptography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hakoja</dc:creator>
  <cp:lastModifiedBy>hakoja</cp:lastModifiedBy>
  <cp:revision>85</cp:revision>
  <dcterms:created xsi:type="dcterms:W3CDTF">2021-05-07T19:24:36Z</dcterms:created>
  <dcterms:modified xsi:type="dcterms:W3CDTF">2022-10-05T14:27:16Z</dcterms:modified>
</cp:coreProperties>
</file>