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38"/>
  </p:notesMasterIdLst>
  <p:handoutMasterIdLst>
    <p:handoutMasterId r:id="rId39"/>
  </p:handoutMasterIdLst>
  <p:sldIdLst>
    <p:sldId id="327" r:id="rId4"/>
    <p:sldId id="404" r:id="rId5"/>
    <p:sldId id="424" r:id="rId6"/>
    <p:sldId id="339" r:id="rId7"/>
    <p:sldId id="363" r:id="rId8"/>
    <p:sldId id="359" r:id="rId9"/>
    <p:sldId id="375" r:id="rId10"/>
    <p:sldId id="367" r:id="rId11"/>
    <p:sldId id="360" r:id="rId12"/>
    <p:sldId id="355" r:id="rId13"/>
    <p:sldId id="361" r:id="rId14"/>
    <p:sldId id="328" r:id="rId15"/>
    <p:sldId id="426" r:id="rId16"/>
    <p:sldId id="329" r:id="rId17"/>
    <p:sldId id="330" r:id="rId18"/>
    <p:sldId id="430" r:id="rId19"/>
    <p:sldId id="345" r:id="rId20"/>
    <p:sldId id="331" r:id="rId21"/>
    <p:sldId id="358" r:id="rId22"/>
    <p:sldId id="347" r:id="rId23"/>
    <p:sldId id="350" r:id="rId24"/>
    <p:sldId id="425" r:id="rId25"/>
    <p:sldId id="401" r:id="rId26"/>
    <p:sldId id="341" r:id="rId27"/>
    <p:sldId id="397" r:id="rId28"/>
    <p:sldId id="398" r:id="rId29"/>
    <p:sldId id="369" r:id="rId30"/>
    <p:sldId id="407" r:id="rId31"/>
    <p:sldId id="396" r:id="rId32"/>
    <p:sldId id="354" r:id="rId33"/>
    <p:sldId id="405" r:id="rId34"/>
    <p:sldId id="352" r:id="rId35"/>
    <p:sldId id="353" r:id="rId36"/>
    <p:sldId id="42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6AF00"/>
    <a:srgbClr val="6FA58E"/>
    <a:srgbClr val="0B0B92"/>
    <a:srgbClr val="EC1C24"/>
    <a:srgbClr val="FF7F27"/>
    <a:srgbClr val="F2B800"/>
    <a:srgbClr val="FFF3CD"/>
    <a:srgbClr val="EFEFFB"/>
    <a:srgbClr val="D4D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988" autoAdjust="0"/>
  </p:normalViewPr>
  <p:slideViewPr>
    <p:cSldViewPr snapToGrid="0" showGuides="1">
      <p:cViewPr varScale="1">
        <p:scale>
          <a:sx n="101" d="100"/>
          <a:sy n="101" d="100"/>
        </p:scale>
        <p:origin x="85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5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8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2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1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5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98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296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2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80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6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42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2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9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6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405678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8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37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2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7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3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6499" y="6386992"/>
            <a:ext cx="55922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9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1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2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0.png"/><Relationship Id="rId18" Type="http://schemas.openxmlformats.org/officeDocument/2006/relationships/image" Target="../media/image651.png"/><Relationship Id="rId26" Type="http://schemas.openxmlformats.org/officeDocument/2006/relationships/image" Target="../media/image680.png"/><Relationship Id="rId3" Type="http://schemas.openxmlformats.org/officeDocument/2006/relationships/image" Target="../media/image490.png"/><Relationship Id="rId21" Type="http://schemas.openxmlformats.org/officeDocument/2006/relationships/image" Target="../media/image85.png"/><Relationship Id="rId34" Type="http://schemas.openxmlformats.org/officeDocument/2006/relationships/image" Target="../media/image87.png"/><Relationship Id="rId7" Type="http://schemas.openxmlformats.org/officeDocument/2006/relationships/image" Target="../media/image53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450.png"/><Relationship Id="rId33" Type="http://schemas.openxmlformats.org/officeDocument/2006/relationships/image" Target="../media/image750.png"/><Relationship Id="rId2" Type="http://schemas.openxmlformats.org/officeDocument/2006/relationships/image" Target="../media/image480.png"/><Relationship Id="rId16" Type="http://schemas.openxmlformats.org/officeDocument/2006/relationships/image" Target="../media/image580.png"/><Relationship Id="rId20" Type="http://schemas.openxmlformats.org/officeDocument/2006/relationships/image" Target="../media/image84.png"/><Relationship Id="rId29" Type="http://schemas.openxmlformats.org/officeDocument/2006/relationships/image" Target="../media/image7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30.png"/><Relationship Id="rId24" Type="http://schemas.openxmlformats.org/officeDocument/2006/relationships/image" Target="../media/image661.png"/><Relationship Id="rId32" Type="http://schemas.openxmlformats.org/officeDocument/2006/relationships/image" Target="../media/image740.png"/><Relationship Id="rId5" Type="http://schemas.openxmlformats.org/officeDocument/2006/relationships/image" Target="../media/image510.png"/><Relationship Id="rId15" Type="http://schemas.openxmlformats.org/officeDocument/2006/relationships/image" Target="../media/image570.png"/><Relationship Id="rId23" Type="http://schemas.openxmlformats.org/officeDocument/2006/relationships/image" Target="../media/image650.png"/><Relationship Id="rId28" Type="http://schemas.openxmlformats.org/officeDocument/2006/relationships/image" Target="../media/image700.png"/><Relationship Id="rId10" Type="http://schemas.openxmlformats.org/officeDocument/2006/relationships/image" Target="../media/image560.png"/><Relationship Id="rId19" Type="http://schemas.openxmlformats.org/officeDocument/2006/relationships/image" Target="../media/image83.png"/><Relationship Id="rId31" Type="http://schemas.openxmlformats.org/officeDocument/2006/relationships/image" Target="../media/image730.png"/><Relationship Id="rId4" Type="http://schemas.openxmlformats.org/officeDocument/2006/relationships/image" Target="../media/image500.png"/><Relationship Id="rId9" Type="http://schemas.openxmlformats.org/officeDocument/2006/relationships/image" Target="../media/image551.png"/><Relationship Id="rId14" Type="http://schemas.openxmlformats.org/officeDocument/2006/relationships/image" Target="../media/image641.png"/><Relationship Id="rId22" Type="http://schemas.openxmlformats.org/officeDocument/2006/relationships/image" Target="../media/image640.png"/><Relationship Id="rId27" Type="http://schemas.openxmlformats.org/officeDocument/2006/relationships/image" Target="../media/image86.png"/><Relationship Id="rId30" Type="http://schemas.openxmlformats.org/officeDocument/2006/relationships/image" Target="../media/image720.png"/><Relationship Id="rId35" Type="http://schemas.openxmlformats.org/officeDocument/2006/relationships/image" Target="../media/image88.png"/><Relationship Id="rId8" Type="http://schemas.openxmlformats.org/officeDocument/2006/relationships/image" Target="../media/image5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45.png"/><Relationship Id="rId4" Type="http://schemas.openxmlformats.org/officeDocument/2006/relationships/image" Target="../media/image91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80.png"/><Relationship Id="rId3" Type="http://schemas.openxmlformats.org/officeDocument/2006/relationships/image" Target="../media/image780.png"/><Relationship Id="rId7" Type="http://schemas.openxmlformats.org/officeDocument/2006/relationships/image" Target="../media/image95.png"/><Relationship Id="rId12" Type="http://schemas.openxmlformats.org/officeDocument/2006/relationships/image" Target="../media/image870.png"/><Relationship Id="rId17" Type="http://schemas.openxmlformats.org/officeDocument/2006/relationships/image" Target="../media/image920.png"/><Relationship Id="rId2" Type="http://schemas.openxmlformats.org/officeDocument/2006/relationships/image" Target="../media/image770.png"/><Relationship Id="rId16" Type="http://schemas.openxmlformats.org/officeDocument/2006/relationships/image" Target="../media/image9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11.png"/><Relationship Id="rId11" Type="http://schemas.openxmlformats.org/officeDocument/2006/relationships/image" Target="../media/image860.png"/><Relationship Id="rId5" Type="http://schemas.openxmlformats.org/officeDocument/2006/relationships/image" Target="../media/image801.png"/><Relationship Id="rId15" Type="http://schemas.openxmlformats.org/officeDocument/2006/relationships/image" Target="../media/image9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99.png"/><Relationship Id="rId7" Type="http://schemas.openxmlformats.org/officeDocument/2006/relationships/image" Target="../media/image940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93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30.png"/><Relationship Id="rId11" Type="http://schemas.openxmlformats.org/officeDocument/2006/relationships/image" Target="../media/image97.png"/><Relationship Id="rId5" Type="http://schemas.openxmlformats.org/officeDocument/2006/relationships/image" Target="../media/image950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41.png"/><Relationship Id="rId9" Type="http://schemas.openxmlformats.org/officeDocument/2006/relationships/image" Target="../media/image810.pn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10.png"/><Relationship Id="rId18" Type="http://schemas.openxmlformats.org/officeDocument/2006/relationships/image" Target="../media/image116.png"/><Relationship Id="rId3" Type="http://schemas.openxmlformats.org/officeDocument/2006/relationships/image" Target="../media/image104.png"/><Relationship Id="rId21" Type="http://schemas.openxmlformats.org/officeDocument/2006/relationships/image" Target="../media/image119.png"/><Relationship Id="rId7" Type="http://schemas.openxmlformats.org/officeDocument/2006/relationships/image" Target="../media/image108.png"/><Relationship Id="rId12" Type="http://schemas.openxmlformats.org/officeDocument/2006/relationships/image" Target="../media/image1100.png"/><Relationship Id="rId17" Type="http://schemas.openxmlformats.org/officeDocument/2006/relationships/image" Target="../media/image115.png"/><Relationship Id="rId2" Type="http://schemas.openxmlformats.org/officeDocument/2006/relationships/image" Target="../media/image103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11.png"/><Relationship Id="rId19" Type="http://schemas.openxmlformats.org/officeDocument/2006/relationships/image" Target="../media/image117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12" Type="http://schemas.openxmlformats.org/officeDocument/2006/relationships/image" Target="../media/image122.png"/><Relationship Id="rId17" Type="http://schemas.openxmlformats.org/officeDocument/2006/relationships/image" Target="../media/image126.png"/><Relationship Id="rId2" Type="http://schemas.openxmlformats.org/officeDocument/2006/relationships/image" Target="../media/image1120.png"/><Relationship Id="rId16" Type="http://schemas.openxmlformats.org/officeDocument/2006/relationships/image" Target="../media/image12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60.png"/><Relationship Id="rId11" Type="http://schemas.openxmlformats.org/officeDocument/2006/relationships/image" Target="../media/image1210.png"/><Relationship Id="rId5" Type="http://schemas.openxmlformats.org/officeDocument/2006/relationships/image" Target="../media/image1150.png"/><Relationship Id="rId15" Type="http://schemas.openxmlformats.org/officeDocument/2006/relationships/image" Target="../media/image125.png"/><Relationship Id="rId10" Type="http://schemas.openxmlformats.org/officeDocument/2006/relationships/image" Target="../media/image1201.png"/><Relationship Id="rId19" Type="http://schemas.openxmlformats.org/officeDocument/2006/relationships/image" Target="../media/image128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Relationship Id="rId1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48.png"/><Relationship Id="rId3" Type="http://schemas.openxmlformats.org/officeDocument/2006/relationships/image" Target="../media/image140.png"/><Relationship Id="rId12" Type="http://schemas.openxmlformats.org/officeDocument/2006/relationships/image" Target="../media/image1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5" Type="http://schemas.openxmlformats.org/officeDocument/2006/relationships/image" Target="../media/image142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6.png"/><Relationship Id="rId3" Type="http://schemas.openxmlformats.org/officeDocument/2006/relationships/image" Target="../media/image1352.png"/><Relationship Id="rId7" Type="http://schemas.openxmlformats.org/officeDocument/2006/relationships/image" Target="../media/image152.png"/><Relationship Id="rId12" Type="http://schemas.openxmlformats.org/officeDocument/2006/relationships/image" Target="../media/image14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90.png"/><Relationship Id="rId11" Type="http://schemas.openxmlformats.org/officeDocument/2006/relationships/image" Target="../media/image1420.png"/><Relationship Id="rId15" Type="http://schemas.openxmlformats.org/officeDocument/2006/relationships/image" Target="../media/image157.png"/><Relationship Id="rId10" Type="http://schemas.openxmlformats.org/officeDocument/2006/relationships/image" Target="../media/image155.png"/><Relationship Id="rId4" Type="http://schemas.openxmlformats.org/officeDocument/2006/relationships/image" Target="../media/image151.png"/><Relationship Id="rId9" Type="http://schemas.openxmlformats.org/officeDocument/2006/relationships/image" Target="../media/image154.png"/><Relationship Id="rId1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image" Target="../media/image157.png"/><Relationship Id="rId3" Type="http://schemas.openxmlformats.org/officeDocument/2006/relationships/image" Target="../media/image1470.png"/><Relationship Id="rId7" Type="http://schemas.openxmlformats.org/officeDocument/2006/relationships/image" Target="../media/image160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7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9.png"/><Relationship Id="rId11" Type="http://schemas.openxmlformats.org/officeDocument/2006/relationships/image" Target="../media/image156.png"/><Relationship Id="rId5" Type="http://schemas.openxmlformats.org/officeDocument/2006/relationships/image" Target="../media/image1490.png"/><Relationship Id="rId15" Type="http://schemas.openxmlformats.org/officeDocument/2006/relationships/image" Target="../media/image1560.png"/><Relationship Id="rId10" Type="http://schemas.openxmlformats.org/officeDocument/2006/relationships/image" Target="../media/image1540.png"/><Relationship Id="rId4" Type="http://schemas.openxmlformats.org/officeDocument/2006/relationships/image" Target="../media/image158.png"/><Relationship Id="rId9" Type="http://schemas.openxmlformats.org/officeDocument/2006/relationships/image" Target="../media/image1530.png"/><Relationship Id="rId14" Type="http://schemas.openxmlformats.org/officeDocument/2006/relationships/image" Target="../media/image15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microsoft.com/office/2007/relationships/hdphoto" Target="../media/hdphoto12.wdp"/><Relationship Id="rId18" Type="http://schemas.microsoft.com/office/2007/relationships/hdphoto" Target="../media/hdphoto13.wdp"/><Relationship Id="rId3" Type="http://schemas.openxmlformats.org/officeDocument/2006/relationships/image" Target="../media/image161.png"/><Relationship Id="rId7" Type="http://schemas.openxmlformats.org/officeDocument/2006/relationships/image" Target="../media/image152.png"/><Relationship Id="rId12" Type="http://schemas.openxmlformats.org/officeDocument/2006/relationships/image" Target="../media/image156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90.png"/><Relationship Id="rId11" Type="http://schemas.openxmlformats.org/officeDocument/2006/relationships/image" Target="../media/image1420.png"/><Relationship Id="rId5" Type="http://schemas.openxmlformats.org/officeDocument/2006/relationships/image" Target="../media/image151.png"/><Relationship Id="rId15" Type="http://schemas.openxmlformats.org/officeDocument/2006/relationships/image" Target="../media/image162.png"/><Relationship Id="rId10" Type="http://schemas.openxmlformats.org/officeDocument/2006/relationships/image" Target="../media/image155.png"/><Relationship Id="rId19" Type="http://schemas.openxmlformats.org/officeDocument/2006/relationships/image" Target="../media/image1430.png"/><Relationship Id="rId4" Type="http://schemas.openxmlformats.org/officeDocument/2006/relationships/image" Target="../media/image1352.png"/><Relationship Id="rId9" Type="http://schemas.openxmlformats.org/officeDocument/2006/relationships/image" Target="../media/image154.png"/><Relationship Id="rId14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4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40.png"/><Relationship Id="rId11" Type="http://schemas.openxmlformats.org/officeDocument/2006/relationships/image" Target="../media/image169.png"/><Relationship Id="rId5" Type="http://schemas.openxmlformats.org/officeDocument/2006/relationships/image" Target="../media/image1630.png"/><Relationship Id="rId10" Type="http://schemas.openxmlformats.org/officeDocument/2006/relationships/image" Target="../media/image168.png"/><Relationship Id="rId4" Type="http://schemas.microsoft.com/office/2007/relationships/hdphoto" Target="../media/hdphoto13.wdp"/><Relationship Id="rId9" Type="http://schemas.openxmlformats.org/officeDocument/2006/relationships/image" Target="../media/image1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microsoft.com/office/2007/relationships/hdphoto" Target="../media/hdphoto13.wdp"/><Relationship Id="rId7" Type="http://schemas.openxmlformats.org/officeDocument/2006/relationships/image" Target="../media/image173.png"/><Relationship Id="rId12" Type="http://schemas.openxmlformats.org/officeDocument/2006/relationships/image" Target="../media/image177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image" Target="../media/image1640.png"/><Relationship Id="rId10" Type="http://schemas.openxmlformats.org/officeDocument/2006/relationships/image" Target="../media/image175.png"/><Relationship Id="rId4" Type="http://schemas.openxmlformats.org/officeDocument/2006/relationships/image" Target="../media/image171.png"/><Relationship Id="rId9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1.png"/><Relationship Id="rId10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98.png"/><Relationship Id="rId34" Type="http://schemas.openxmlformats.org/officeDocument/2006/relationships/image" Target="../media/image389.png"/><Relationship Id="rId42" Type="http://schemas.openxmlformats.org/officeDocument/2006/relationships/image" Target="../media/image192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0.png"/><Relationship Id="rId63" Type="http://schemas.openxmlformats.org/officeDocument/2006/relationships/image" Target="../media/image431.png"/><Relationship Id="rId38" Type="http://schemas.openxmlformats.org/officeDocument/2006/relationships/image" Target="../media/image397.png"/><Relationship Id="rId46" Type="http://schemas.openxmlformats.org/officeDocument/2006/relationships/image" Target="../media/image193.png"/><Relationship Id="rId59" Type="http://schemas.openxmlformats.org/officeDocument/2006/relationships/image" Target="../media/image426.png"/><Relationship Id="rId2" Type="http://schemas.openxmlformats.org/officeDocument/2006/relationships/notesSlide" Target="../notesSlides/notesSlide7.xml"/><Relationship Id="rId41" Type="http://schemas.openxmlformats.org/officeDocument/2006/relationships/image" Target="../media/image191.png"/><Relationship Id="rId54" Type="http://schemas.openxmlformats.org/officeDocument/2006/relationships/image" Target="../media/image1921.png"/><Relationship Id="rId62" Type="http://schemas.openxmlformats.org/officeDocument/2006/relationships/image" Target="../media/image4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9.png"/><Relationship Id="rId37" Type="http://schemas.openxmlformats.org/officeDocument/2006/relationships/image" Target="../media/image394.png"/><Relationship Id="rId40" Type="http://schemas.openxmlformats.org/officeDocument/2006/relationships/image" Target="../media/image190.png"/><Relationship Id="rId45" Type="http://schemas.openxmlformats.org/officeDocument/2006/relationships/image" Target="../media/image409.png"/><Relationship Id="rId53" Type="http://schemas.openxmlformats.org/officeDocument/2006/relationships/image" Target="../media/image419.png"/><Relationship Id="rId58" Type="http://schemas.openxmlformats.org/officeDocument/2006/relationships/image" Target="../media/image425.png"/><Relationship Id="rId5" Type="http://schemas.openxmlformats.org/officeDocument/2006/relationships/image" Target="../media/image188.png"/><Relationship Id="rId36" Type="http://schemas.openxmlformats.org/officeDocument/2006/relationships/image" Target="../media/image393.png"/><Relationship Id="rId49" Type="http://schemas.openxmlformats.org/officeDocument/2006/relationships/image" Target="../media/image196.png"/><Relationship Id="rId57" Type="http://schemas.openxmlformats.org/officeDocument/2006/relationships/image" Target="../media/image424.png"/><Relationship Id="rId61" Type="http://schemas.openxmlformats.org/officeDocument/2006/relationships/image" Target="../media/image428.png"/><Relationship Id="rId44" Type="http://schemas.openxmlformats.org/officeDocument/2006/relationships/image" Target="../media/image408.png"/><Relationship Id="rId52" Type="http://schemas.openxmlformats.org/officeDocument/2006/relationships/image" Target="../media/image199.png"/><Relationship Id="rId65" Type="http://schemas.openxmlformats.org/officeDocument/2006/relationships/image" Target="../media/image202.png"/><Relationship Id="rId60" Type="http://schemas.openxmlformats.org/officeDocument/2006/relationships/image" Target="../media/image427.png"/><Relationship Id="rId4" Type="http://schemas.openxmlformats.org/officeDocument/2006/relationships/image" Target="../media/image187.png"/><Relationship Id="rId35" Type="http://schemas.openxmlformats.org/officeDocument/2006/relationships/image" Target="../media/image392.png"/><Relationship Id="rId43" Type="http://schemas.openxmlformats.org/officeDocument/2006/relationships/image" Target="../media/image407.png"/><Relationship Id="rId48" Type="http://schemas.openxmlformats.org/officeDocument/2006/relationships/image" Target="../media/image195.png"/><Relationship Id="rId56" Type="http://schemas.openxmlformats.org/officeDocument/2006/relationships/image" Target="../media/image423.png"/><Relationship Id="rId64" Type="http://schemas.openxmlformats.org/officeDocument/2006/relationships/image" Target="../media/image201.png"/><Relationship Id="rId51" Type="http://schemas.openxmlformats.org/officeDocument/2006/relationships/image" Target="../media/image198.png"/><Relationship Id="rId3" Type="http://schemas.openxmlformats.org/officeDocument/2006/relationships/image" Target="../media/image18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hyperlink" Target="https://en.wikipedia.org/wiki/Discrete_logarithm_records" TargetMode="Externa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24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microsoft.com/office/2007/relationships/hdphoto" Target="../media/hdphoto5.wdp"/><Relationship Id="rId23" Type="http://schemas.openxmlformats.org/officeDocument/2006/relationships/image" Target="../media/image28.png"/><Relationship Id="rId10" Type="http://schemas.openxmlformats.org/officeDocument/2006/relationships/image" Target="../media/image20.jpe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microsoft.com/office/2007/relationships/hdphoto" Target="../media/hdphoto8.wdp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microsoft.com/office/2007/relationships/hdphoto" Target="../media/hdphoto6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microsoft.com/office/2007/relationships/hdphoto" Target="../media/hdphoto10.wdp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8 – Group theory, </a:t>
            </a:r>
            <a:br>
              <a:rPr lang="nb-NO" dirty="0"/>
            </a:br>
            <a:r>
              <a:rPr lang="nb-NO" dirty="0"/>
              <a:t>Diffie-Hellman key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12.10.2022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Symmetric crypto boils down to a few </a:t>
            </a:r>
            <a:r>
              <a:rPr lang="en-US" i="1" dirty="0"/>
              <a:t>primitives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Block ciphers/PRFs, 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Why are these considered secure?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Lots and lots of cryptanalysis (</a:t>
            </a:r>
            <a:r>
              <a:rPr lang="en-US" i="1" dirty="0"/>
              <a:t>well-studied!</a:t>
            </a:r>
            <a:r>
              <a:rPr lang="en-US" dirty="0"/>
              <a:t>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Artificial and man-made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Want asymmetric crypto to be based on a few well-studied primitives too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Candidates come from a different place: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 </a:t>
            </a:r>
            <a:r>
              <a:rPr lang="en-US" i="1" dirty="0"/>
              <a:t>mathematical</a:t>
            </a:r>
            <a:r>
              <a:rPr lang="en-US" dirty="0"/>
              <a:t>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candidates: discrete logarithm problem, factoring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Much more algebraic structure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kind of primitives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54" y="1443876"/>
            <a:ext cx="2268286" cy="1240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3" y="1399402"/>
            <a:ext cx="1732555" cy="1784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61186" y="4199588"/>
                <a:ext cx="3364543" cy="39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×⋯×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86" y="4199588"/>
                <a:ext cx="3364543" cy="394532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850035">
                <a:off x="7727703" y="5906595"/>
                <a:ext cx="1776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0035">
                <a:off x="7727703" y="5906595"/>
                <a:ext cx="177676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78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93577" y="3186609"/>
            <a:ext cx="51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2122" y="2830180"/>
            <a:ext cx="1072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SHA2-256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781725" y="4778392"/>
            <a:ext cx="1708528" cy="1663745"/>
            <a:chOff x="9902447" y="4641137"/>
            <a:chExt cx="1297321" cy="1311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2447" y="4641137"/>
              <a:ext cx="1297321" cy="1193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102504" y="5794849"/>
                  <a:ext cx="1046000" cy="157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2504" y="5794849"/>
                  <a:ext cx="1046000" cy="1576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838538">
                <a:off x="8183549" y="4837345"/>
                <a:ext cx="2404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8538">
                <a:off x="8183549" y="4837345"/>
                <a:ext cx="24043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7698" y="4561043"/>
            <a:ext cx="8074545" cy="1776412"/>
          </a:xfrm>
        </p:spPr>
        <p:txBody>
          <a:bodyPr/>
          <a:lstStyle/>
          <a:p>
            <a:pPr algn="ctr"/>
            <a:r>
              <a:rPr lang="en-US" sz="2800" b="1" dirty="0"/>
              <a:t>Group </a:t>
            </a:r>
            <a:r>
              <a:rPr lang="en-US" sz="2800" dirty="0"/>
              <a:t>t</a:t>
            </a:r>
            <a:r>
              <a:rPr lang="en-US" sz="2800" b="1" dirty="0"/>
              <a:t>heory + number theory</a:t>
            </a:r>
          </a:p>
          <a:p>
            <a:pPr algn="ctr"/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 descr="https://upload.wikimedia.org/wikipedia/commons/thumb/a/a6/Rubik%27s_cube.svg/1024px-Rubik%27s_cub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3" y="2046252"/>
            <a:ext cx="1658869" cy="17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stongeometry [licensed for non-commercial use only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98" y="2427601"/>
            <a:ext cx="2323657" cy="12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751496" y="2122215"/>
                <a:ext cx="6397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496" y="2122215"/>
                <a:ext cx="63979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14747" y="2760097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47" y="2760097"/>
                <a:ext cx="53674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368360" y="2809155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360" y="2809155"/>
                <a:ext cx="53674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8675017" y="2555578"/>
            <a:ext cx="142173" cy="1906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9210895" y="2570571"/>
            <a:ext cx="180392" cy="238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824789" y="3320329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789" y="3320329"/>
                <a:ext cx="40908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 flipH="1" flipV="1">
            <a:off x="8697073" y="3129741"/>
            <a:ext cx="211888" cy="2113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9233875" y="3184736"/>
            <a:ext cx="157412" cy="1684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1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6989" y="1607012"/>
                <a:ext cx="2834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 −2, −1, 0, 1, 2, 3, …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9" y="1607012"/>
                <a:ext cx="283494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01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1268" y="156084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(integers)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6989" y="2274435"/>
                <a:ext cx="2192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 real numbers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9" y="2274435"/>
                <a:ext cx="219290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89" t="-28261" r="-611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6041" y="2941858"/>
                <a:ext cx="2295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41" y="2941858"/>
                <a:ext cx="229511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46041" y="3609282"/>
                <a:ext cx="228511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41" y="3609282"/>
                <a:ext cx="2285113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346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70404" y="2226724"/>
                <a:ext cx="1367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04" y="2226724"/>
                <a:ext cx="136729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2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45360" y="3563115"/>
                <a:ext cx="161454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0" y="3563115"/>
                <a:ext cx="1614545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61268" y="222427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(reals)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1268" y="2892281"/>
                <a:ext cx="2096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”)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" y="2892281"/>
                <a:ext cx="20962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16" t="-8197" r="-87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1268" y="3546481"/>
                <a:ext cx="2085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”)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" y="3546481"/>
                <a:ext cx="208544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32" t="-10000" r="-11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73671" y="42967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4304" y="4919463"/>
                <a:ext cx="3294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0, 1, 2, 3, 4, 5, 6, 7, 8, 9, 10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4" y="4919463"/>
                <a:ext cx="329442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40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4304" y="5540908"/>
                <a:ext cx="3079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4" y="5540908"/>
                <a:ext cx="307962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1411" y="1576234"/>
                <a:ext cx="5289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An integer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dirty="0"/>
                  <a:t>prime</a:t>
                </a:r>
                <a:r>
                  <a:rPr lang="en-US" sz="1600" dirty="0"/>
                  <a:t> if it's only divisible by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11" y="1576234"/>
                <a:ext cx="52892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69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565296">
                <a:off x="4988244" y="3512280"/>
                <a:ext cx="12042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prime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5296">
                <a:off x="4988244" y="3512280"/>
                <a:ext cx="1204204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16" grpId="0"/>
      <p:bldP spid="21" grpId="0"/>
      <p:bldP spid="2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83156" y="1825368"/>
                <a:ext cx="782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156" y="1825368"/>
                <a:ext cx="782458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33117" y="1827781"/>
                <a:ext cx="7493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117" y="1827781"/>
                <a:ext cx="749372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31829" y="1827781"/>
                <a:ext cx="73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29" y="1827781"/>
                <a:ext cx="733342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– motivation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0325" y="1825368"/>
                <a:ext cx="2324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25" y="1825368"/>
                <a:ext cx="23243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6842" r="-1052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1663" y="3748758"/>
                <a:ext cx="210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6+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63" y="3748758"/>
                <a:ext cx="210502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0846" y="4771411"/>
                <a:ext cx="210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(−6)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46" y="4771411"/>
                <a:ext cx="210502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0287" y="1827782"/>
                <a:ext cx="2484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87" y="1827782"/>
                <a:ext cx="24846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6585" r="-487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6230" y="3732439"/>
                <a:ext cx="210502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30" y="3732439"/>
                <a:ext cx="2105025" cy="4019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5413" y="4743968"/>
                <a:ext cx="2105025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13" y="4743968"/>
                <a:ext cx="2105025" cy="4242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92664" y="1826600"/>
                <a:ext cx="3488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664" y="1826600"/>
                <a:ext cx="34887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413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44780" y="3732439"/>
                <a:ext cx="210502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80" y="3732439"/>
                <a:ext cx="2105025" cy="4019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86038" y="4626372"/>
                <a:ext cx="2105025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038" y="4626372"/>
                <a:ext cx="2105025" cy="65941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44936" y="2694056"/>
                <a:ext cx="3011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+3=1+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6" y="2694056"/>
                <a:ext cx="301165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257" y="2666613"/>
                <a:ext cx="3436138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57" y="2666613"/>
                <a:ext cx="3436138" cy="4242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0236" y="2495993"/>
                <a:ext cx="3436138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36" y="2495993"/>
                <a:ext cx="3436138" cy="42421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6037" y="3748758"/>
                <a:ext cx="312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37" y="3748758"/>
                <a:ext cx="312463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56876" y="4771411"/>
                <a:ext cx="628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76" y="4771411"/>
                <a:ext cx="62870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8986" y="3777333"/>
                <a:ext cx="312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86" y="3777333"/>
                <a:ext cx="312463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15775" y="4743968"/>
                <a:ext cx="1037335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75" y="4743968"/>
                <a:ext cx="1037335" cy="42421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76905" y="3770190"/>
                <a:ext cx="312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905" y="3770190"/>
                <a:ext cx="312463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683156" y="4623774"/>
                <a:ext cx="656846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156" y="4623774"/>
                <a:ext cx="656846" cy="6646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06668" y="1088926"/>
            <a:ext cx="100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Groups</a:t>
            </a:r>
          </a:p>
        </p:txBody>
      </p:sp>
      <p:sp>
        <p:nvSpPr>
          <p:cNvPr id="27" name="TextBox 26"/>
          <p:cNvSpPr txBox="1"/>
          <p:nvPr/>
        </p:nvSpPr>
        <p:spPr>
          <a:xfrm rot="20463358">
            <a:off x="474466" y="2485313"/>
            <a:ext cx="214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Associativity </a:t>
            </a:r>
          </a:p>
        </p:txBody>
      </p:sp>
      <p:sp>
        <p:nvSpPr>
          <p:cNvPr id="28" name="TextBox 27"/>
          <p:cNvSpPr txBox="1"/>
          <p:nvPr/>
        </p:nvSpPr>
        <p:spPr>
          <a:xfrm rot="20463358">
            <a:off x="649994" y="4748676"/>
            <a:ext cx="104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Inverses</a:t>
            </a:r>
          </a:p>
        </p:txBody>
      </p:sp>
      <p:sp>
        <p:nvSpPr>
          <p:cNvPr id="29" name="TextBox 28"/>
          <p:cNvSpPr txBox="1"/>
          <p:nvPr/>
        </p:nvSpPr>
        <p:spPr>
          <a:xfrm rot="20463358">
            <a:off x="649822" y="3710962"/>
            <a:ext cx="104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Identity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495675" y="1390650"/>
            <a:ext cx="2028825" cy="434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6" idx="2"/>
          </p:cNvCxnSpPr>
          <p:nvPr/>
        </p:nvCxnSpPr>
        <p:spPr bwMode="auto">
          <a:xfrm flipH="1">
            <a:off x="6207924" y="1458258"/>
            <a:ext cx="1" cy="2696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709181" y="1427414"/>
            <a:ext cx="2689747" cy="388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61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–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96615" y="1529840"/>
                <a:ext cx="10998771" cy="245796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group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together with a binary operation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satisfying the following axioms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G1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				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G2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			       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G3</a:t>
                </a:r>
                <a:r>
                  <a:rPr lang="en-US" dirty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there exists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        (inverse)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15" y="1529840"/>
                <a:ext cx="10998771" cy="245796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3955" y="4894698"/>
                <a:ext cx="7211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group is </a:t>
                </a:r>
                <a:r>
                  <a:rPr lang="en-US" b="1" dirty="0"/>
                  <a:t>abelian/commutative</a:t>
                </a:r>
                <a:r>
                  <a:rPr lang="en-US" dirty="0"/>
                  <a:t> if: 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	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5" y="4894698"/>
                <a:ext cx="721154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7279" y="5634682"/>
                <a:ext cx="7024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The </a:t>
                </a:r>
                <a:r>
                  <a:rPr lang="nb-NO" b="1" dirty="0"/>
                  <a:t>order</a:t>
                </a:r>
                <a:r>
                  <a:rPr lang="nb-NO" dirty="0"/>
                  <a:t> of a group is the number of elements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b-NO" dirty="0"/>
                  <a:t>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79" y="5634682"/>
                <a:ext cx="70242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0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– examples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8129" y="2235722"/>
                <a:ext cx="661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235722"/>
                <a:ext cx="661271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129" y="2678329"/>
                <a:ext cx="675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678329"/>
                <a:ext cx="675698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8171" y="3135997"/>
                <a:ext cx="1029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71" y="3135997"/>
                <a:ext cx="1029834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2385" y="2675802"/>
                <a:ext cx="621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85" y="2675802"/>
                <a:ext cx="621132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40884" y="3585589"/>
                <a:ext cx="9711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84" y="3585589"/>
                <a:ext cx="971163" cy="318164"/>
              </a:xfrm>
              <a:prstGeom prst="rect">
                <a:avLst/>
              </a:prstGeom>
              <a:blipFill rotWithShape="0"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84580" y="2230707"/>
                <a:ext cx="661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80" y="2230707"/>
                <a:ext cx="661271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7811" y="2230707"/>
                <a:ext cx="515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230707"/>
                <a:ext cx="515398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7811" y="2676736"/>
                <a:ext cx="529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676736"/>
                <a:ext cx="529824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7193" y="3139644"/>
                <a:ext cx="809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139644"/>
                <a:ext cx="809581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8947" y="1663966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7792" y="1663966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2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3"/>
                          <a:stretch>
                            <a:fillRect t="-6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84046"/>
                  </p:ext>
                </p:extLst>
              </p:nvPr>
            </p:nvGraphicFramePr>
            <p:xfrm>
              <a:off x="2672255" y="5119658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2581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84046"/>
                  </p:ext>
                </p:extLst>
              </p:nvPr>
            </p:nvGraphicFramePr>
            <p:xfrm>
              <a:off x="2672255" y="5119658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4"/>
                          <a:stretch>
                            <a:fillRect t="-4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blipFill rotWithShape="0">
                <a:blip r:embed="rId1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6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759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7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72880" y="4522557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880" y="4522557"/>
                <a:ext cx="912429" cy="246221"/>
              </a:xfrm>
              <a:prstGeom prst="rect">
                <a:avLst/>
              </a:prstGeom>
              <a:blipFill rotWithShape="0">
                <a:blip r:embed="rId18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7220" y="4767764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20" y="4767764"/>
                <a:ext cx="754309" cy="246221"/>
              </a:xfrm>
              <a:prstGeom prst="rect">
                <a:avLst/>
              </a:prstGeom>
              <a:blipFill rotWithShape="0"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64654" y="4522557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.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54" y="4522557"/>
                <a:ext cx="754309" cy="246221"/>
              </a:xfrm>
              <a:prstGeom prst="rect">
                <a:avLst/>
              </a:prstGeom>
              <a:blipFill rotWithShape="0">
                <a:blip r:embed="rId2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93014" y="4522557"/>
                <a:ext cx="7687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014" y="4522557"/>
                <a:ext cx="768737" cy="246221"/>
              </a:xfrm>
              <a:prstGeom prst="rect">
                <a:avLst/>
              </a:prstGeom>
              <a:blipFill rotWithShape="0">
                <a:blip r:embed="rId2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47784" y="2275639"/>
                <a:ext cx="17450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−3≠1−(2−3)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784" y="2275639"/>
                <a:ext cx="1745029" cy="184666"/>
              </a:xfrm>
              <a:prstGeom prst="rect">
                <a:avLst/>
              </a:prstGeom>
              <a:blipFill rotWithShape="0">
                <a:blip r:embed="rId22"/>
                <a:stretch>
                  <a:fillRect r="-2448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92054" y="2275639"/>
                <a:ext cx="539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4" y="2275639"/>
                <a:ext cx="539700" cy="184666"/>
              </a:xfrm>
              <a:prstGeom prst="rect">
                <a:avLst/>
              </a:prstGeom>
              <a:blipFill rotWithShape="0">
                <a:blip r:embed="rId23"/>
                <a:stretch>
                  <a:fillRect l="-5618" r="-561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92053" y="2741408"/>
                <a:ext cx="6779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3" y="2741408"/>
                <a:ext cx="677943" cy="184666"/>
              </a:xfrm>
              <a:prstGeom prst="rect">
                <a:avLst/>
              </a:prstGeom>
              <a:blipFill rotWithShape="0">
                <a:blip r:embed="rId24"/>
                <a:stretch>
                  <a:fillRect l="-4464" r="-44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93747" y="3190744"/>
                <a:ext cx="11332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e>
                      </m:d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47" y="3190744"/>
                <a:ext cx="1133259" cy="184666"/>
              </a:xfrm>
              <a:prstGeom prst="rect">
                <a:avLst/>
              </a:prstGeom>
              <a:blipFill>
                <a:blip r:embed="rId25"/>
                <a:stretch>
                  <a:fillRect l="-2688" r="-2688" b="-96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37193" y="3574863"/>
                <a:ext cx="9711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574863"/>
                <a:ext cx="971163" cy="318164"/>
              </a:xfrm>
              <a:prstGeom prst="rect">
                <a:avLst/>
              </a:prstGeom>
              <a:blipFill rotWithShape="0">
                <a:blip r:embed="rId26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Definition: </a:t>
                </a:r>
                <a:r>
                  <a:rPr lang="en-US" sz="1200" dirty="0"/>
                  <a:t>A </a:t>
                </a:r>
                <a:r>
                  <a:rPr lang="en-US" sz="1200" b="1" dirty="0"/>
                  <a:t>group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:r>
                  <a:rPr lang="nb-NO" sz="1200" dirty="0"/>
                  <a:t>…</a:t>
                </a: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	        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/>
                  <a:t>           (inverse)</a:t>
                </a: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65741" y="2264418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264418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41" r="-588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53958" y="2264418"/>
                <a:ext cx="8052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"=−2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2264418"/>
                <a:ext cx="805285" cy="184666"/>
              </a:xfrm>
              <a:prstGeom prst="rect">
                <a:avLst/>
              </a:prstGeom>
              <a:blipFill rotWithShape="0">
                <a:blip r:embed="rId29"/>
                <a:stretch>
                  <a:fillRect l="-4545" r="-378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65741" y="2768135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768135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41"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09750" y="2765068"/>
                <a:ext cx="814004" cy="191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−1"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50" y="2765068"/>
                <a:ext cx="814004" cy="191591"/>
              </a:xfrm>
              <a:prstGeom prst="rect">
                <a:avLst/>
              </a:prstGeom>
              <a:blipFill rotWithShape="0">
                <a:blip r:embed="rId30"/>
                <a:stretch>
                  <a:fillRect l="-4511" t="-3226" r="-150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47872" y="2722902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72" y="2722902"/>
                <a:ext cx="409536" cy="184666"/>
              </a:xfrm>
              <a:prstGeom prst="rect">
                <a:avLst/>
              </a:prstGeom>
              <a:blipFill rotWithShape="0">
                <a:blip r:embed="rId31"/>
                <a:stretch>
                  <a:fillRect l="-4478" r="-74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99343" y="2734393"/>
                <a:ext cx="7530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43" y="2734393"/>
                <a:ext cx="753091" cy="184666"/>
              </a:xfrm>
              <a:prstGeom prst="rect">
                <a:avLst/>
              </a:prstGeom>
              <a:blipFill rotWithShape="0">
                <a:blip r:embed="rId32"/>
                <a:stretch>
                  <a:fillRect l="-1613" t="-3333" r="-161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63600" y="3167224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00" y="3167224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85" r="-74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53958" y="3167224"/>
                <a:ext cx="23212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4 :   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2+4=6≡0 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⁡6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3167224"/>
                <a:ext cx="2321276" cy="184666"/>
              </a:xfrm>
              <a:prstGeom prst="rect">
                <a:avLst/>
              </a:prstGeom>
              <a:blipFill rotWithShape="0">
                <a:blip r:embed="rId33"/>
                <a:stretch>
                  <a:fillRect l="-1312" r="-10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96448" y="3469971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48" y="3469971"/>
                <a:ext cx="409536" cy="184666"/>
              </a:xfrm>
              <a:prstGeom prst="rect">
                <a:avLst/>
              </a:prstGeom>
              <a:blipFill rotWithShape="0">
                <a:blip r:embed="rId34"/>
                <a:stretch>
                  <a:fillRect l="-2985" r="-746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51777" y="3833954"/>
                <a:ext cx="183601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3⋅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≡1 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77" y="3833954"/>
                <a:ext cx="1836015" cy="184666"/>
              </a:xfrm>
              <a:prstGeom prst="rect">
                <a:avLst/>
              </a:prstGeom>
              <a:blipFill rotWithShape="0">
                <a:blip r:embed="rId35"/>
                <a:stretch>
                  <a:fillRect l="-1661" r="-13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7" grpId="0"/>
      <p:bldP spid="18" grpId="0"/>
      <p:bldP spid="19" grpId="0"/>
      <p:bldP spid="20" grpId="0"/>
      <p:bldP spid="22" grpId="0"/>
      <p:bldP spid="24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50" grpId="0"/>
      <p:bldP spid="51" grpId="0"/>
      <p:bldP spid="54" grpId="0"/>
      <p:bldP spid="55" grpId="0"/>
      <p:bldP spid="40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70133" y="1306453"/>
            <a:ext cx="1415925" cy="1256209"/>
            <a:chOff x="2142372" y="1712634"/>
            <a:chExt cx="1415925" cy="1256209"/>
          </a:xfrm>
        </p:grpSpPr>
        <p:sp>
          <p:nvSpPr>
            <p:cNvPr id="4" name="Isosceles Triangle 3"/>
            <p:cNvSpPr>
              <a:spLocks noChangeAspect="1"/>
            </p:cNvSpPr>
            <p:nvPr/>
          </p:nvSpPr>
          <p:spPr bwMode="auto">
            <a:xfrm>
              <a:off x="2430579" y="2038135"/>
              <a:ext cx="839511" cy="726177"/>
            </a:xfrm>
            <a:prstGeom prst="triangle">
              <a:avLst/>
            </a:prstGeom>
            <a:solidFill>
              <a:srgbClr val="FFDFD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ea typeface="Cambria Math" panose="0204050305040603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5987" y="1712634"/>
              <a:ext cx="65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2372" y="2630289"/>
              <a:ext cx="65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9539" y="2630289"/>
              <a:ext cx="288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37002" y="2946091"/>
            <a:ext cx="1415925" cy="1256209"/>
            <a:chOff x="2142372" y="1712634"/>
            <a:chExt cx="1415925" cy="1256209"/>
          </a:xfrm>
        </p:grpSpPr>
        <p:sp>
          <p:nvSpPr>
            <p:cNvPr id="41" name="Isosceles Triangle 40"/>
            <p:cNvSpPr>
              <a:spLocks noChangeAspect="1"/>
            </p:cNvSpPr>
            <p:nvPr/>
          </p:nvSpPr>
          <p:spPr bwMode="auto">
            <a:xfrm>
              <a:off x="2430579" y="2038135"/>
              <a:ext cx="839511" cy="726177"/>
            </a:xfrm>
            <a:prstGeom prst="triangle">
              <a:avLst/>
            </a:prstGeom>
            <a:solidFill>
              <a:srgbClr val="FFDFD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ea typeface="Cambria Math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5987" y="1712634"/>
              <a:ext cx="65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2372" y="2630289"/>
              <a:ext cx="65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69539" y="2630289"/>
              <a:ext cx="288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75645" y="2950285"/>
            <a:ext cx="1415925" cy="1256209"/>
            <a:chOff x="2808824" y="3054299"/>
            <a:chExt cx="1415925" cy="1256209"/>
          </a:xfrm>
        </p:grpSpPr>
        <p:grpSp>
          <p:nvGrpSpPr>
            <p:cNvPr id="15" name="Group 14"/>
            <p:cNvGrpSpPr/>
            <p:nvPr/>
          </p:nvGrpSpPr>
          <p:grpSpPr>
            <a:xfrm>
              <a:off x="2808824" y="3054299"/>
              <a:ext cx="1415925" cy="1256209"/>
              <a:chOff x="2142372" y="1712634"/>
              <a:chExt cx="1415925" cy="1256209"/>
            </a:xfrm>
          </p:grpSpPr>
          <p:sp>
            <p:nvSpPr>
              <p:cNvPr id="16" name="Isosceles Triangle 15"/>
              <p:cNvSpPr>
                <a:spLocks noChangeAspect="1"/>
              </p:cNvSpPr>
              <p:nvPr/>
            </p:nvSpPr>
            <p:spPr bwMode="auto">
              <a:xfrm>
                <a:off x="2430579" y="2038135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95987" y="1712634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2372" y="2630289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69539" y="2630289"/>
                <a:ext cx="288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</p:grpSp>
        <p:sp>
          <p:nvSpPr>
            <p:cNvPr id="45" name="Arc 44"/>
            <p:cNvSpPr>
              <a:spLocks noChangeAspect="1"/>
            </p:cNvSpPr>
            <p:nvPr/>
          </p:nvSpPr>
          <p:spPr bwMode="auto">
            <a:xfrm>
              <a:off x="3399540" y="3753610"/>
              <a:ext cx="234491" cy="234491"/>
            </a:xfrm>
            <a:prstGeom prst="arc">
              <a:avLst>
                <a:gd name="adj1" fmla="val 14712936"/>
                <a:gd name="adj2" fmla="val 3686445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14288" y="2946091"/>
            <a:ext cx="1415925" cy="1256209"/>
            <a:chOff x="4776085" y="3050105"/>
            <a:chExt cx="1415925" cy="1256209"/>
          </a:xfrm>
        </p:grpSpPr>
        <p:grpSp>
          <p:nvGrpSpPr>
            <p:cNvPr id="20" name="Group 19"/>
            <p:cNvGrpSpPr/>
            <p:nvPr/>
          </p:nvGrpSpPr>
          <p:grpSpPr>
            <a:xfrm>
              <a:off x="4776085" y="3050105"/>
              <a:ext cx="1415925" cy="1256209"/>
              <a:chOff x="2142372" y="1712634"/>
              <a:chExt cx="1415925" cy="1256209"/>
            </a:xfrm>
          </p:grpSpPr>
          <p:sp>
            <p:nvSpPr>
              <p:cNvPr id="21" name="Isosceles Triangle 20"/>
              <p:cNvSpPr>
                <a:spLocks noChangeAspect="1"/>
              </p:cNvSpPr>
              <p:nvPr/>
            </p:nvSpPr>
            <p:spPr bwMode="auto">
              <a:xfrm>
                <a:off x="2430579" y="2038135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95987" y="1712634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2372" y="2630289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69539" y="2630289"/>
                <a:ext cx="288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</p:grpSp>
        <p:sp>
          <p:nvSpPr>
            <p:cNvPr id="46" name="Arc 45"/>
            <p:cNvSpPr>
              <a:spLocks noChangeAspect="1"/>
            </p:cNvSpPr>
            <p:nvPr/>
          </p:nvSpPr>
          <p:spPr bwMode="auto">
            <a:xfrm>
              <a:off x="5366800" y="3714160"/>
              <a:ext cx="234491" cy="234491"/>
            </a:xfrm>
            <a:prstGeom prst="arc">
              <a:avLst>
                <a:gd name="adj1" fmla="val 11700478"/>
                <a:gd name="adj2" fmla="val 5946975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41891" y="4464760"/>
            <a:ext cx="1415925" cy="1405635"/>
            <a:chOff x="846451" y="4568774"/>
            <a:chExt cx="1415925" cy="1405635"/>
          </a:xfrm>
        </p:grpSpPr>
        <p:grpSp>
          <p:nvGrpSpPr>
            <p:cNvPr id="25" name="Group 24"/>
            <p:cNvGrpSpPr/>
            <p:nvPr/>
          </p:nvGrpSpPr>
          <p:grpSpPr>
            <a:xfrm>
              <a:off x="846451" y="4568774"/>
              <a:ext cx="1415925" cy="1256209"/>
              <a:chOff x="2142372" y="1712634"/>
              <a:chExt cx="1415925" cy="1256209"/>
            </a:xfrm>
          </p:grpSpPr>
          <p:sp>
            <p:nvSpPr>
              <p:cNvPr id="26" name="Isosceles Triangle 25"/>
              <p:cNvSpPr>
                <a:spLocks noChangeAspect="1"/>
              </p:cNvSpPr>
              <p:nvPr/>
            </p:nvSpPr>
            <p:spPr bwMode="auto">
              <a:xfrm>
                <a:off x="2430579" y="2038135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695987" y="1712634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42372" y="2630289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69539" y="2630289"/>
                <a:ext cx="288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</p:grpSp>
        <p:cxnSp>
          <p:nvCxnSpPr>
            <p:cNvPr id="48" name="Straight Connector 47"/>
            <p:cNvCxnSpPr>
              <a:endCxn id="26" idx="0"/>
            </p:cNvCxnSpPr>
            <p:nvPr/>
          </p:nvCxnSpPr>
          <p:spPr bwMode="auto">
            <a:xfrm flipV="1">
              <a:off x="1512007" y="4894275"/>
              <a:ext cx="42407" cy="10801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978089" y="4451017"/>
            <a:ext cx="1415925" cy="1256209"/>
            <a:chOff x="2811268" y="4555031"/>
            <a:chExt cx="1415925" cy="1256209"/>
          </a:xfrm>
        </p:grpSpPr>
        <p:grpSp>
          <p:nvGrpSpPr>
            <p:cNvPr id="30" name="Group 29"/>
            <p:cNvGrpSpPr/>
            <p:nvPr/>
          </p:nvGrpSpPr>
          <p:grpSpPr>
            <a:xfrm>
              <a:off x="2811268" y="4555031"/>
              <a:ext cx="1415925" cy="1256209"/>
              <a:chOff x="2142372" y="1712634"/>
              <a:chExt cx="1415925" cy="1256209"/>
            </a:xfrm>
          </p:grpSpPr>
          <p:sp>
            <p:nvSpPr>
              <p:cNvPr id="31" name="Isosceles Triangle 30"/>
              <p:cNvSpPr>
                <a:spLocks noChangeAspect="1"/>
              </p:cNvSpPr>
              <p:nvPr/>
            </p:nvSpPr>
            <p:spPr bwMode="auto">
              <a:xfrm>
                <a:off x="2430579" y="2038135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95987" y="1712634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42372" y="2630289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269539" y="2630289"/>
                <a:ext cx="288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 bwMode="auto">
            <a:xfrm flipV="1">
              <a:off x="3099474" y="5138108"/>
              <a:ext cx="872451" cy="4644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oup 65"/>
          <p:cNvGrpSpPr/>
          <p:nvPr/>
        </p:nvGrpSpPr>
        <p:grpSpPr>
          <a:xfrm>
            <a:off x="7614287" y="4446823"/>
            <a:ext cx="1415925" cy="1256209"/>
            <a:chOff x="4776084" y="4550837"/>
            <a:chExt cx="1415925" cy="1256209"/>
          </a:xfrm>
        </p:grpSpPr>
        <p:grpSp>
          <p:nvGrpSpPr>
            <p:cNvPr id="35" name="Group 34"/>
            <p:cNvGrpSpPr/>
            <p:nvPr/>
          </p:nvGrpSpPr>
          <p:grpSpPr>
            <a:xfrm>
              <a:off x="4776084" y="4550837"/>
              <a:ext cx="1415925" cy="1256209"/>
              <a:chOff x="2142372" y="1712634"/>
              <a:chExt cx="1415925" cy="1256209"/>
            </a:xfrm>
          </p:grpSpPr>
          <p:sp>
            <p:nvSpPr>
              <p:cNvPr id="36" name="Isosceles Triangle 35"/>
              <p:cNvSpPr>
                <a:spLocks noChangeAspect="1"/>
              </p:cNvSpPr>
              <p:nvPr/>
            </p:nvSpPr>
            <p:spPr bwMode="auto">
              <a:xfrm>
                <a:off x="2430579" y="2038135"/>
                <a:ext cx="839511" cy="726177"/>
              </a:xfrm>
              <a:prstGeom prst="triangle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695987" y="1712634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2372" y="2630289"/>
                <a:ext cx="6545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69539" y="2630289"/>
                <a:ext cx="288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</p:grpSp>
        <p:cxnSp>
          <p:nvCxnSpPr>
            <p:cNvPr id="59" name="Straight Connector 58"/>
            <p:cNvCxnSpPr>
              <a:endCxn id="36" idx="4"/>
            </p:cNvCxnSpPr>
            <p:nvPr/>
          </p:nvCxnSpPr>
          <p:spPr bwMode="auto">
            <a:xfrm>
              <a:off x="5064291" y="5096215"/>
              <a:ext cx="839511" cy="5063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82476" y="3387863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76" y="3387863"/>
                <a:ext cx="352188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3448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82476" y="4992201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76" y="4992201"/>
                <a:ext cx="35218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448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31250" y="3387862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50" y="3387862"/>
                <a:ext cx="35218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509" r="-17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469893" y="3389299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893" y="3389299"/>
                <a:ext cx="35218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448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831250" y="4992201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50" y="4992201"/>
                <a:ext cx="35218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263" r="-17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69892" y="4992201"/>
                <a:ext cx="3521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892" y="4992201"/>
                <a:ext cx="35218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448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606905" y="1504922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5" y="1504922"/>
                <a:ext cx="1611213" cy="307777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606905" y="2172912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5" y="2172912"/>
                <a:ext cx="1611213" cy="307777"/>
              </a:xfrm>
              <a:prstGeom prst="rect">
                <a:avLst/>
              </a:prstGeom>
              <a:blipFill>
                <a:blip r:embed="rId9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11317E68-19BD-41B5-BC00-6820FC1BE94A}"/>
                  </a:ext>
                </a:extLst>
              </p:cNvPr>
              <p:cNvSpPr txBox="1"/>
              <p:nvPr/>
            </p:nvSpPr>
            <p:spPr>
              <a:xfrm>
                <a:off x="9606905" y="2840902"/>
                <a:ext cx="16112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1317E68-19BD-41B5-BC00-6820FC1B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05" y="2840902"/>
                <a:ext cx="1611213" cy="307777"/>
              </a:xfrm>
              <a:prstGeom prst="rect">
                <a:avLst/>
              </a:prstGeom>
              <a:blipFill>
                <a:blip r:embed="rId10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9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75335" y="4046194"/>
                <a:ext cx="2460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35" y="4046194"/>
                <a:ext cx="246080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</a:t>
            </a:r>
            <a:r>
              <a:rPr lang="en-US" dirty="0" err="1"/>
              <a:t>exponentation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752" y="1418204"/>
                <a:ext cx="1271043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52" y="1418204"/>
                <a:ext cx="1271043" cy="451277"/>
              </a:xfrm>
              <a:prstGeom prst="rect">
                <a:avLst/>
              </a:prstGeom>
              <a:blipFill rotWithShape="0"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675" y="2205085"/>
                <a:ext cx="2590154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5" y="2205085"/>
                <a:ext cx="2590154" cy="451277"/>
              </a:xfrm>
              <a:prstGeom prst="rect">
                <a:avLst/>
              </a:prstGeom>
              <a:blipFill rotWithShape="0"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>
            <a:off x="2242057" y="1741028"/>
            <a:ext cx="135509" cy="122872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1536" y="1976453"/>
                <a:ext cx="3779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36" y="1976453"/>
                <a:ext cx="37793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891" y="2991966"/>
                <a:ext cx="1777289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1" y="2991966"/>
                <a:ext cx="1777289" cy="451277"/>
              </a:xfrm>
              <a:prstGeom prst="rect">
                <a:avLst/>
              </a:prstGeom>
              <a:blipFill rotWithShape="0"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3858" y="4018988"/>
                <a:ext cx="1034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858" y="4018988"/>
                <a:ext cx="1034322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3322285" y="3627672"/>
            <a:ext cx="135509" cy="863733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5952" y="3661220"/>
                <a:ext cx="248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52" y="3661220"/>
                <a:ext cx="248349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5400000">
            <a:off x="4402130" y="3630768"/>
            <a:ext cx="135509" cy="848282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97645" y="3661220"/>
                <a:ext cx="397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45" y="3661220"/>
                <a:ext cx="397588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3820648" y="3509927"/>
            <a:ext cx="174766" cy="1993107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74138" y="4591085"/>
                <a:ext cx="8286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38" y="4591085"/>
                <a:ext cx="828639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07575" y="4046849"/>
                <a:ext cx="1034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5" y="4046849"/>
                <a:ext cx="103432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4752" y="4046194"/>
            <a:ext cx="9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67713" y="1582350"/>
                <a:ext cx="82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713" y="1582350"/>
                <a:ext cx="82038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8095" y="1583726"/>
                <a:ext cx="4164253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"=3+3+3+⋯+3=15⋅3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095" y="1583726"/>
                <a:ext cx="4164253" cy="3724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rot="5400000">
            <a:off x="9114345" y="638235"/>
            <a:ext cx="135509" cy="179070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3129" y="1158053"/>
                <a:ext cx="377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29" y="1158053"/>
                <a:ext cx="377939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57750" y="5279372"/>
            <a:ext cx="9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0796" y="5279372"/>
                <a:ext cx="2865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96" y="5279372"/>
                <a:ext cx="286539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567713" y="3159993"/>
            <a:ext cx="268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Multiplicative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9400" y="3630984"/>
                <a:ext cx="344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,⋆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nb-NO" sz="1600" b="0" dirty="0"/>
              </a:p>
              <a:p>
                <a:r>
                  <a:rPr 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0984"/>
                <a:ext cx="3448050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85532" y="4853891"/>
            <a:ext cx="268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Additive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47219" y="5305832"/>
                <a:ext cx="344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,⋆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b-NO" sz="1600" b="0" dirty="0"/>
              </a:p>
              <a:p>
                <a:r>
                  <a:rPr 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19" y="5305832"/>
                <a:ext cx="3448050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 bwMode="auto">
          <a:xfrm>
            <a:off x="8120061" y="3661220"/>
            <a:ext cx="352425" cy="3101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Oval 30"/>
          <p:cNvSpPr/>
          <p:nvPr/>
        </p:nvSpPr>
        <p:spPr bwMode="auto">
          <a:xfrm>
            <a:off x="8607564" y="3889959"/>
            <a:ext cx="352425" cy="3101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Oval 31"/>
          <p:cNvSpPr/>
          <p:nvPr/>
        </p:nvSpPr>
        <p:spPr bwMode="auto">
          <a:xfrm>
            <a:off x="8120061" y="5305833"/>
            <a:ext cx="623889" cy="3428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Oval 32"/>
          <p:cNvSpPr/>
          <p:nvPr/>
        </p:nvSpPr>
        <p:spPr bwMode="auto">
          <a:xfrm>
            <a:off x="8659752" y="5552053"/>
            <a:ext cx="522346" cy="38348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640490" y="4477377"/>
            <a:ext cx="168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just notation!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9032420" y="4175404"/>
            <a:ext cx="608070" cy="360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8993129" y="4782103"/>
            <a:ext cx="608070" cy="681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84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group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nb-NO" dirty="0"/>
                  <a:t>is </a:t>
                </a:r>
                <a:r>
                  <a:rPr lang="nb-NO" b="1" dirty="0" err="1"/>
                  <a:t>cyclic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there</a:t>
                </a:r>
                <a:r>
                  <a:rPr lang="nb-NO" dirty="0"/>
                  <a:t> </a:t>
                </a:r>
                <a:r>
                  <a:rPr lang="nb-NO" dirty="0" err="1"/>
                  <a:t>exists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</m:e>
                    </m:d>
                  </m:oMath>
                </a14:m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generator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we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65033" y="3925181"/>
                <a:ext cx="1441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3925181"/>
                <a:ext cx="144148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033" y="4354605"/>
                <a:ext cx="168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4354605"/>
                <a:ext cx="1684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98321" y="3459477"/>
            <a:ext cx="237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1012" y="3459477"/>
            <a:ext cx="30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cyclic groups: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50828" y="3940570"/>
                <a:ext cx="860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28" y="3940570"/>
                <a:ext cx="8603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16313" y="3940570"/>
                <a:ext cx="805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3940570"/>
                <a:ext cx="80579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8"/>
                          <a:stretch>
                            <a:fillRect t="-4000" r="-39838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65032" y="6062889"/>
                <a:ext cx="3532323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cyclic for all primes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2" y="6062889"/>
                <a:ext cx="3532323" cy="410497"/>
              </a:xfrm>
              <a:prstGeom prst="rect">
                <a:avLst/>
              </a:prstGeom>
              <a:blipFill>
                <a:blip r:embed="rId10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4396" y="4882456"/>
                <a:ext cx="1932553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6" y="4882456"/>
                <a:ext cx="1932553" cy="6399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7735" y="4895735"/>
                <a:ext cx="4632370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1, 3, 2, 6, 4, 5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4895735"/>
                <a:ext cx="4632370" cy="3413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7735" y="5259632"/>
                <a:ext cx="4738254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1, 5, 4, 6, 2, 3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5259632"/>
                <a:ext cx="4738254" cy="3413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82606" y="5221365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06" y="5221365"/>
                <a:ext cx="7802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73145" y="5608862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45" y="5608862"/>
                <a:ext cx="78021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09177" y="5636818"/>
                <a:ext cx="5278257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1, 2, 4, 1, 2, 4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77" y="5636818"/>
                <a:ext cx="5278257" cy="34137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A2538F9B-1A82-4B3C-A57C-D822322271B8}"/>
                  </a:ext>
                </a:extLst>
              </p:cNvPr>
              <p:cNvSpPr/>
              <p:nvPr/>
            </p:nvSpPr>
            <p:spPr>
              <a:xfrm>
                <a:off x="2207735" y="3940570"/>
                <a:ext cx="953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538F9B-1A82-4B3C-A57C-D82232227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3940570"/>
                <a:ext cx="95333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/>
      <p:bldP spid="35" grpId="0"/>
      <p:bldP spid="36" grpId="0"/>
      <p:bldP spid="17" grpId="0"/>
      <p:bldP spid="18" grpId="0"/>
      <p:bldP spid="19" grpId="0"/>
      <p:bldP spid="3" grpId="0"/>
      <p:bldP spid="21" grpId="0"/>
      <p:bldP spid="2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34834" y="1348995"/>
                <a:ext cx="7547141" cy="105554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A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subgroup, </a:t>
                </a:r>
                <a:r>
                  <a:rPr lang="en-US" dirty="0"/>
                  <a:t>written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group under the binary operation inherited from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4" y="1348995"/>
                <a:ext cx="7547141" cy="105554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9932" y="3306773"/>
            <a:ext cx="173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Examples</a:t>
            </a:r>
            <a:r>
              <a:rPr lang="nb-NO" b="1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6209" y="3937379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(for all groups)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09" y="3937379"/>
                <a:ext cx="290229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3238" y="4510059"/>
                <a:ext cx="257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(for all groups)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38" y="4510059"/>
                <a:ext cx="257013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6207" y="5082740"/>
                <a:ext cx="4081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…,−2, 0, 2, 4, 6,…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07" y="5082740"/>
                <a:ext cx="40815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207" y="5574827"/>
                <a:ext cx="3940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…,−3, 0, 3, 6, 9,…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07" y="5574827"/>
                <a:ext cx="39402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23774" y="4469446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74" y="4469446"/>
                <a:ext cx="290229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23775" y="3879081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75" y="3879081"/>
                <a:ext cx="290229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51251" y="5081067"/>
                <a:ext cx="1007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51" y="5081067"/>
                <a:ext cx="100749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22837" y="4719607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5, 10,…,35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837" y="4719607"/>
                <a:ext cx="2552007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H="1">
            <a:off x="5928578" y="3471176"/>
            <a:ext cx="407323" cy="4488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642371" y="3188170"/>
            <a:ext cx="235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positive real numbers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928656" y="1164586"/>
            <a:ext cx="2454564" cy="24824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Oval 21"/>
          <p:cNvSpPr/>
          <p:nvPr/>
        </p:nvSpPr>
        <p:spPr bwMode="auto">
          <a:xfrm>
            <a:off x="9360512" y="2123916"/>
            <a:ext cx="1476415" cy="1469337"/>
          </a:xfrm>
          <a:prstGeom prst="ellipse">
            <a:avLst/>
          </a:prstGeom>
          <a:solidFill>
            <a:srgbClr val="FFF3C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81820" y="1251914"/>
                <a:ext cx="338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820" y="1251914"/>
                <a:ext cx="33867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29385" y="2123916"/>
                <a:ext cx="338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85" y="2123916"/>
                <a:ext cx="338670" cy="400110"/>
              </a:xfrm>
              <a:prstGeom prst="rect">
                <a:avLst/>
              </a:prstGeom>
              <a:blipFill rotWithShape="0">
                <a:blip r:embed="rId13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17268" y="3198459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268" y="3198459"/>
                <a:ext cx="33867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42448" y="2952237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448" y="2952237"/>
                <a:ext cx="33867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78598" y="2404544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98" y="2404544"/>
                <a:ext cx="338670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73334" y="2841102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34" y="2841102"/>
                <a:ext cx="33867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29385" y="2538210"/>
                <a:ext cx="669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85" y="2538210"/>
                <a:ext cx="66945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96071" y="5103123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0, 10, 20, 30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071" y="5103123"/>
                <a:ext cx="2552007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21078" y="5503233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0, 20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78" y="5503233"/>
                <a:ext cx="2552007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55082" y="5081067"/>
                <a:ext cx="908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2" y="5081067"/>
                <a:ext cx="90845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63375" y="5081067"/>
                <a:ext cx="908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75" y="5081067"/>
                <a:ext cx="908454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88868" y="5081067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68" y="5081067"/>
                <a:ext cx="780214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83888" y="523843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>
                <a:solidFill>
                  <a:schemeClr val="tx2"/>
                </a:solidFill>
              </a:rPr>
              <a:t>encryption / 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0" idx="3"/>
            <a:endCxn id="37" idx="1"/>
          </p:cNvCxnSpPr>
          <p:nvPr/>
        </p:nvCxnSpPr>
        <p:spPr bwMode="auto">
          <a:xfrm>
            <a:off x="4306670" y="3231545"/>
            <a:ext cx="41113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35919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19" y="3443691"/>
                <a:ext cx="44087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5047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47" y="3443691"/>
                <a:ext cx="4408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6533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33" y="3443691"/>
                <a:ext cx="44087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57147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47" y="3443691"/>
                <a:ext cx="44087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1191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91" y="3443691"/>
                <a:ext cx="4408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52784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84" y="3443691"/>
                <a:ext cx="4408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00851" y="3441324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51" y="3441324"/>
                <a:ext cx="4408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6649" y="4131084"/>
                <a:ext cx="1271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649" y="4131084"/>
                <a:ext cx="12710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32785" y="4152253"/>
                <a:ext cx="2500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⟹  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85" y="4152253"/>
                <a:ext cx="250060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08728" y="4152253"/>
                <a:ext cx="2500604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⟹  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728" y="4152253"/>
                <a:ext cx="2500604" cy="378245"/>
              </a:xfrm>
              <a:prstGeom prst="rect">
                <a:avLst/>
              </a:prstGeom>
              <a:blipFill rotWithShape="0">
                <a:blip r:embed="rId11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7789" y="2460100"/>
            <a:ext cx="36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 (finite cyclic groups):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232" y="3025560"/>
                <a:ext cx="1909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2" y="3025560"/>
                <a:ext cx="190947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83559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559" y="3443691"/>
                <a:ext cx="440872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55125" y="4152253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contradiction!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5166564" y="1688680"/>
            <a:ext cx="160141" cy="3312367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9771" y="2840263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771" y="2840263"/>
                <a:ext cx="4408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</a:t>
                </a:r>
                <a:r>
                  <a:rPr lang="en-US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940" y="3441324"/>
                <a:ext cx="732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40" y="3441324"/>
                <a:ext cx="73253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98894" y="3441324"/>
                <a:ext cx="732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94" y="3441324"/>
                <a:ext cx="732539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642610" y="4496185"/>
                <a:ext cx="7833588" cy="73986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Theorem: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</m:fNam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</m:fNam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610" y="4496185"/>
                <a:ext cx="7833588" cy="739864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0696" y="5526827"/>
                <a:ext cx="7875502" cy="74569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Theorem (Lagrange’s theorem):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696" y="5526827"/>
                <a:ext cx="7875502" cy="745694"/>
              </a:xfrm>
              <a:prstGeom prst="roundRect">
                <a:avLst/>
              </a:prstGeom>
              <a:blipFill rotWithShape="0">
                <a:blip r:embed="rId19"/>
                <a:stretch>
                  <a:fillRect l="-77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6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936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93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20" grpId="0"/>
      <p:bldP spid="21" grpId="0"/>
      <p:bldP spid="21" grpId="1"/>
      <p:bldP spid="22" grpId="0" animBg="1"/>
      <p:bldP spid="23" grpId="0"/>
      <p:bldP spid="24" grpId="1"/>
      <p:bldP spid="24" grpId="2"/>
      <p:bldP spid="26" grpId="0"/>
      <p:bldP spid="26" grpId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of prime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b="1" dirty="0" smtClean="0"/>
              </a:p>
              <a:p>
                <a:r>
                  <a:rPr lang="en-US" sz="1600" b="1" dirty="0" smtClean="0"/>
                  <a:t>Fact</a:t>
                </a:r>
                <a:r>
                  <a:rPr lang="en-US" sz="1600" b="1" dirty="0"/>
                  <a:t>: </a:t>
                </a:r>
                <a:r>
                  <a:rPr lang="en-US" sz="1600" dirty="0"/>
                  <a:t>any non-trivial element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) in a prime-order group is a generator</a:t>
                </a:r>
              </a:p>
              <a:p>
                <a:endParaRPr lang="en-US" sz="1600" dirty="0" smtClean="0"/>
              </a:p>
              <a:p>
                <a:r>
                  <a:rPr lang="en-US" sz="1600" b="1" dirty="0"/>
                  <a:t>Fact: </a:t>
                </a:r>
                <a:r>
                  <a:rPr lang="en-US" sz="1600" dirty="0"/>
                  <a:t>any prime-order group is </a:t>
                </a:r>
                <a:r>
                  <a:rPr lang="en-US" sz="1600" dirty="0" smtClean="0"/>
                  <a:t>cyclic</a:t>
                </a:r>
              </a:p>
              <a:p>
                <a:endParaRPr lang="en-US" sz="1600" dirty="0"/>
              </a:p>
              <a:p>
                <a:r>
                  <a:rPr lang="en-US" sz="1600" b="1" dirty="0"/>
                  <a:t>Warning: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 is </a:t>
                </a:r>
                <a:r>
                  <a:rPr lang="en-US" sz="1600" i="1" dirty="0"/>
                  <a:t>not </a:t>
                </a:r>
                <a:r>
                  <a:rPr lang="en-US" sz="1600" dirty="0"/>
                  <a:t>a prime-order group!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Suppose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, with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being prime; what are the possible sub-groups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1145914"/>
                <a:ext cx="8507907" cy="61938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 (Lagrange's theorem):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45914"/>
                <a:ext cx="8507907" cy="619386"/>
              </a:xfrm>
              <a:prstGeom prst="roundRect">
                <a:avLst/>
              </a:prstGeom>
              <a:blipFill rotWithShape="0">
                <a:blip r:embed="rId3"/>
                <a:stretch>
                  <a:fillRect l="-71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883" y="4958066"/>
                <a:ext cx="2949334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1,−1}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        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958066"/>
                <a:ext cx="2949334" cy="1340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883" y="4249389"/>
                <a:ext cx="2541282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−1=2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249389"/>
                <a:ext cx="2541282" cy="410497"/>
              </a:xfrm>
              <a:prstGeom prst="rect">
                <a:avLst/>
              </a:prstGeom>
              <a:blipFill rotWithShape="0"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5375" y="4406918"/>
                <a:ext cx="5491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75" y="4406918"/>
                <a:ext cx="54912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86656" y="4404834"/>
                <a:ext cx="25467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56" y="4404834"/>
                <a:ext cx="254678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48225" y="4985848"/>
                <a:ext cx="13111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11=2⋅5+1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25" y="4985848"/>
                <a:ext cx="131119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94730" y="4404184"/>
                <a:ext cx="10897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730" y="4404184"/>
                <a:ext cx="108972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31299" y="4963822"/>
                <a:ext cx="22445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={1,10}&lt;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99" y="4963822"/>
                <a:ext cx="224458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52119" y="6083098"/>
                <a:ext cx="1123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119" y="6083098"/>
                <a:ext cx="112376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6353" y="5523460"/>
                <a:ext cx="43895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={1, 3, 4, 5, 9}&lt;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53" y="5523460"/>
                <a:ext cx="4389535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51450" y="440418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0519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 a group?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1, 2,  …,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0" indent="0"/>
                <a:endParaRPr lang="en-US" sz="7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Associativity  	</a:t>
                </a:r>
                <a:r>
                  <a:rPr lang="en-US" sz="18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1800" dirty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unc>
                      <m:funcPr>
                        <m:ctrlP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sz="1800" dirty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ym typeface="Wingdings" panose="05000000000000000000" pitchFamily="2" charset="2"/>
                  </a:rPr>
                  <a:t>Identity 	</a:t>
                </a:r>
                <a:r>
                  <a:rPr lang="en-US" sz="18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1800" dirty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⋅1=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sz="1800" dirty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ym typeface="Wingdings" panose="05000000000000000000" pitchFamily="2" charset="2"/>
                  </a:rPr>
                  <a:t>Inverses	</a:t>
                </a:r>
                <a:r>
                  <a:rPr lang="en-US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?</a:t>
                </a:r>
                <a:r>
                  <a:rPr lang="en-US" sz="1800" dirty="0">
                    <a:sym typeface="Wingdings" panose="05000000000000000000" pitchFamily="2" charset="2"/>
                  </a:rPr>
                  <a:t>  </a:t>
                </a:r>
              </a:p>
              <a:p>
                <a:pPr marL="0" indent="0"/>
                <a:endParaRPr lang="en-US" sz="1050" dirty="0">
                  <a:sym typeface="Wingdings" panose="05000000000000000000" pitchFamily="2" charset="2"/>
                </a:endParaRPr>
              </a:p>
              <a:p>
                <a:pPr marL="0" indent="0"/>
                <a:r>
                  <a:rPr lang="en-US" sz="1800" dirty="0">
                    <a:sym typeface="Wingdings" panose="05000000000000000000" pitchFamily="2" charset="2"/>
                  </a:rPr>
                  <a:t>       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can we always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? </a:t>
                </a:r>
                <a:endParaRPr lang="en-US" sz="1800" dirty="0"/>
              </a:p>
              <a:p>
                <a:pPr marL="0" indent="0"/>
                <a:r>
                  <a:rPr lang="en-US" sz="1800" dirty="0"/>
                  <a:t>        Need to solve:	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  <a:blipFill rotWithShape="0">
                <a:blip r:embed="rId3"/>
                <a:stretch>
                  <a:fillRect l="-328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3479" y="3720482"/>
                <a:ext cx="5398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Claim: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 such that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79" y="3720482"/>
                <a:ext cx="53988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3478" y="4258326"/>
                <a:ext cx="104571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Proof: 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600" dirty="0"/>
                  <a:t> contains a </a:t>
                </a:r>
                <a:r>
                  <a:rPr lang="nb-NO" sz="1600" i="1" dirty="0"/>
                  <a:t>positive </a:t>
                </a:r>
                <a:r>
                  <a:rPr lang="nb-NO" sz="1600" dirty="0"/>
                  <a:t>integer 			     	       </a:t>
                </a:r>
                <a:r>
                  <a:rPr lang="nb-NO" sz="1200" dirty="0"/>
                  <a:t>(e.g.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sz="1200" dirty="0"/>
                  <a:t> and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/>
                  <a:t>)  </a:t>
                </a:r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600" dirty="0"/>
                  <a:t> contains a </a:t>
                </a:r>
                <a:r>
                  <a:rPr lang="nb-NO" sz="1600" i="1" dirty="0"/>
                  <a:t>smallest </a:t>
                </a:r>
                <a:r>
                  <a:rPr lang="nb-NO" sz="1600" dirty="0"/>
                  <a:t>positive integer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b-NO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nb-NO" sz="1600" dirty="0"/>
                  <a:t>	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sz="1600" dirty="0"/>
                  <a:t> 						       </a:t>
                </a:r>
                <a:r>
                  <a:rPr lang="nb-NO" sz="1200" dirty="0"/>
                  <a:t>(since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200" dirty="0"/>
                  <a:t> is the smallest positive integer in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200" dirty="0"/>
                  <a:t>)</a:t>
                </a:r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600" dirty="0"/>
                  <a:t> 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nb-NO" sz="1600" dirty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b-NO" sz="1600" dirty="0"/>
                  <a:t> 				     	       </a:t>
                </a:r>
                <a:r>
                  <a:rPr lang="nb-NO" sz="1200" dirty="0"/>
                  <a:t>(since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/>
                  <a:t> is prime and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200" dirty="0"/>
                  <a:t>)</a:t>
                </a:r>
                <a:endParaRPr lang="nb-NO" sz="160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sz="16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78" y="4258326"/>
                <a:ext cx="10457126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466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6380" y="3730881"/>
                <a:ext cx="232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nb-NO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b-NO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80" y="3730881"/>
                <a:ext cx="232575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 rot="20383225">
            <a:off x="5873626" y="4957422"/>
            <a:ext cx="2905291" cy="950533"/>
          </a:xfrm>
          <a:prstGeom prst="roundRect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Stencil" panose="040409050D0802020404" pitchFamily="82" charset="0"/>
              </a:rPr>
              <a:t>Non-constructive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63423" y="2728848"/>
                <a:ext cx="3025134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How do we actually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/>
                  <a:t>?</a:t>
                </a:r>
                <a:br>
                  <a:rPr lang="en-US" sz="1600" dirty="0"/>
                </a:br>
                <a:r>
                  <a:rPr lang="en-US" sz="1600" dirty="0"/>
                  <a:t>Extended Euclidian Algorithm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423" y="2728848"/>
                <a:ext cx="3025134" cy="584775"/>
              </a:xfrm>
              <a:prstGeom prst="rect">
                <a:avLst/>
              </a:prstGeom>
              <a:blipFill>
                <a:blip r:embed="rId8"/>
                <a:stretch>
                  <a:fillRect l="-803" t="-2041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82622" y="3751135"/>
                <a:ext cx="144783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22" y="3751135"/>
                <a:ext cx="1447832" cy="390748"/>
              </a:xfrm>
              <a:prstGeom prst="rect">
                <a:avLst/>
              </a:prstGeom>
              <a:blipFill rotWithShape="0"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7600" y="5421262"/>
                <a:ext cx="18705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nb-NO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16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00" y="5421262"/>
                <a:ext cx="1870512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88016" y="5421262"/>
                <a:ext cx="21298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sz="16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𝑞𝑚</m:t>
                      </m:r>
                      <m:r>
                        <a:rPr lang="nb-NO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𝑞𝑛</m:t>
                          </m:r>
                        </m:e>
                      </m:d>
                      <m:r>
                        <a:rPr lang="nb-NO" sz="16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16" y="5421262"/>
                <a:ext cx="2129814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50628" y="5429083"/>
                <a:ext cx="512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i="1" dirty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28" y="5429083"/>
                <a:ext cx="512704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337021" y="619731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Q.E.D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22563" y="3737909"/>
                <a:ext cx="1354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63" y="3737909"/>
                <a:ext cx="135447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38180" y="3745719"/>
                <a:ext cx="1550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⟹  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80" y="3745719"/>
                <a:ext cx="155036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7725973" y="1169760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Definition: </a:t>
                </a:r>
                <a:r>
                  <a:rPr lang="en-US" sz="1200" dirty="0"/>
                  <a:t>A </a:t>
                </a:r>
                <a:r>
                  <a:rPr lang="en-US" sz="1200" b="1" dirty="0"/>
                  <a:t>group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:r>
                  <a:rPr lang="nb-NO" sz="1200" dirty="0"/>
                  <a:t>…</a:t>
                </a: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	        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   </a:t>
                </a:r>
                <a:r>
                  <a:rPr lang="en-US" sz="1200" dirty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/>
                  <a:t>           (inverse)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5973" y="1169760"/>
                <a:ext cx="4034656" cy="1179185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 animBg="1"/>
      <p:bldP spid="5" grpId="0"/>
      <p:bldP spid="6" grpId="0"/>
      <p:bldP spid="8" grpId="0"/>
      <p:bldP spid="13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break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Groups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Subgroups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Cyclic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Prime 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! 		(order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/>
                  <a:t>		(prime-order subgroup)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41315" y="4539715"/>
                <a:ext cx="1821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15" y="4539715"/>
                <a:ext cx="1821180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0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4883150" y="3822700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0574588" y="3822700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51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3" grpId="0"/>
      <p:bldP spid="34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– example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5246" y="3262533"/>
                <a:ext cx="24913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493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⁡1019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3262533"/>
                <a:ext cx="249138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r>
                        <a:rPr lang="nb-NO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1019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968" r="-21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493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901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3979" y="4145272"/>
                <a:ext cx="2351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493</m:t>
                        </m:r>
                      </m:sup>
                    </m:sSup>
                    <m:func>
                      <m:func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1019</m:t>
                        </m:r>
                      </m:e>
                    </m:func>
                  </m:oMath>
                </a14:m>
                <a:r>
                  <a:rPr lang="en-US" sz="2000" b="0" dirty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9" y="4145272"/>
                <a:ext cx="235128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88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570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1019</m:t>
                          </m:r>
                        </m:e>
                      </m:func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55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𝟓𝟑𝟏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397" r="-152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00669" y="1163207"/>
                <a:ext cx="13301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1019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=〈2〉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9" y="1163207"/>
                <a:ext cx="133017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422" r="-321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𝟓𝟑𝟏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4679" y="1964085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679" y="1964085"/>
                <a:ext cx="49853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1111" r="-111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3559" r="-1355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4997450" y="4453049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054324" y="4453049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2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4" grpId="0"/>
      <p:bldP spid="32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sz="1800" b="1" dirty="0"/>
                  <a:t>Security: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(DH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(or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	(DLOG assumption)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  <a:blipFill rotWithShape="0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120" y="5832766"/>
                <a:ext cx="2553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Doesn't work: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832766"/>
                <a:ext cx="2553281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1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3932" y="5816875"/>
                <a:ext cx="294861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32" y="5816875"/>
                <a:ext cx="2948612" cy="374270"/>
              </a:xfrm>
              <a:prstGeom prst="rect">
                <a:avLst/>
              </a:prstGeom>
              <a:blipFill rotWithShape="0">
                <a:blip r:embed="rId1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6531395" y="3197009"/>
            <a:ext cx="782716" cy="99327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080760" y="2909282"/>
            <a:ext cx="461642" cy="431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612913" y="1794080"/>
            <a:ext cx="565972" cy="12776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73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" grpId="0"/>
      <p:bldP spid="25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logarithm (DLOG)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18470"/>
                  </p:ext>
                </p:extLst>
              </p:nvPr>
            </p:nvGraphicFramePr>
            <p:xfrm>
              <a:off x="830923" y="1357696"/>
              <a:ext cx="2547277" cy="203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2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363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</m:t>
                                    </m:r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46051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18470"/>
                  </p:ext>
                </p:extLst>
              </p:nvPr>
            </p:nvGraphicFramePr>
            <p:xfrm>
              <a:off x="830923" y="1357696"/>
              <a:ext cx="2547277" cy="203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2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442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587" r="-477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4605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23616" r="-477" b="-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81927" y="1993380"/>
            <a:ext cx="986562" cy="1251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8133142" y="2408982"/>
            <a:ext cx="12525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594618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2139289"/>
                <a:ext cx="1634999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139289"/>
                <a:ext cx="1634999" cy="3912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75499" y="2119708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99" y="2119708"/>
                <a:ext cx="21884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Adversary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83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623392" y="4808852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DLOG-advantage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dlog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dirty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08852"/>
                <a:ext cx="7979397" cy="13686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75329" y="3990363"/>
                <a:ext cx="290457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In other words: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990363"/>
                <a:ext cx="2904578" cy="391902"/>
              </a:xfrm>
              <a:prstGeom prst="rect">
                <a:avLst/>
              </a:prstGeom>
              <a:blipFill rotWithShape="0">
                <a:blip r:embed="rId12"/>
                <a:stretch>
                  <a:fillRect l="-1891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450026" y="959033"/>
            <a:ext cx="9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074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1" grpId="0"/>
      <p:bldP spid="23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(DH)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81927" y="1993380"/>
            <a:ext cx="986562" cy="1251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8133142" y="2408982"/>
            <a:ext cx="12525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594618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2139289"/>
                <a:ext cx="185538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139289"/>
                <a:ext cx="1855380" cy="3912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8394" y="2091896"/>
                <a:ext cx="450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394" y="2091896"/>
                <a:ext cx="4505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2329" r="-109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nb-NO" sz="2000" b="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Adversary wins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83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450026" y="959033"/>
            <a:ext cx="9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87140" y="3195365"/>
                <a:ext cx="802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3195365"/>
                <a:ext cx="8028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068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11069"/>
                  </p:ext>
                </p:extLst>
              </p:nvPr>
            </p:nvGraphicFramePr>
            <p:xfrm>
              <a:off x="830923" y="1357696"/>
              <a:ext cx="2585377" cy="2249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3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11069"/>
                  </p:ext>
                </p:extLst>
              </p:nvPr>
            </p:nvGraphicFramePr>
            <p:xfrm>
              <a:off x="830923" y="1357696"/>
              <a:ext cx="2585377" cy="2249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3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5" t="-1639" r="-471" b="-5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13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5" t="-20065" r="-471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623392" y="4810866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DH-advantage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nb-NO" b="0" i="1" dirty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b="0" i="0" dirty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10866"/>
                <a:ext cx="7979397" cy="136861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0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1" grpId="0"/>
      <p:bldP spid="24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DLOG vs. DH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190439"/>
                  </p:ext>
                </p:extLst>
              </p:nvPr>
            </p:nvGraphicFramePr>
            <p:xfrm>
              <a:off x="2507323" y="1439649"/>
              <a:ext cx="2521877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18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93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dlog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45783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190439"/>
                  </p:ext>
                </p:extLst>
              </p:nvPr>
            </p:nvGraphicFramePr>
            <p:xfrm>
              <a:off x="2507323" y="1439649"/>
              <a:ext cx="2521877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1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35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" t="-1538" r="-725" b="-46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578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" t="-21782" r="-725" b="-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890504"/>
                  </p:ext>
                </p:extLst>
              </p:nvPr>
            </p:nvGraphicFramePr>
            <p:xfrm>
              <a:off x="6838691" y="1439649"/>
              <a:ext cx="2547038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03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579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28551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890504"/>
                  </p:ext>
                </p:extLst>
              </p:nvPr>
            </p:nvGraphicFramePr>
            <p:xfrm>
              <a:off x="6838691" y="1439649"/>
              <a:ext cx="2547038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0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792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" t="-1695" r="-477" b="-5271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13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" t="-19417" r="-477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6722" y="5169408"/>
                <a:ext cx="3748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DLOG security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/>
                  <a:t> DH security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22" y="5169408"/>
                <a:ext cx="37486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56723" y="4454887"/>
                <a:ext cx="3748697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DLOG security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</m:e>
                      <m:lim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en-US" dirty="0"/>
                  <a:t> DH security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23" y="4454887"/>
                <a:ext cx="3748697" cy="471989"/>
              </a:xfrm>
              <a:prstGeom prst="rect">
                <a:avLst/>
              </a:prstGeom>
              <a:blipFill rotWithShape="0">
                <a:blip r:embed="rId5"/>
                <a:stretch>
                  <a:fillRect l="-1301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91621" y="5974544"/>
                <a:ext cx="3748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DLOG </a:t>
                </a:r>
                <a:r>
                  <a:rPr lang="en-US" i="1" dirty="0"/>
                  <a:t>insecurity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DH </a:t>
                </a:r>
                <a:r>
                  <a:rPr lang="en-US" i="1" dirty="0"/>
                  <a:t>insecurity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21" y="5974544"/>
                <a:ext cx="37486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3438" y="5602753"/>
                <a:ext cx="221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38" y="5602753"/>
                <a:ext cx="22121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611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stCxn id="10" idx="3"/>
            <a:endCxn id="37" idx="1"/>
          </p:cNvCxnSpPr>
          <p:nvPr/>
        </p:nvCxnSpPr>
        <p:spPr bwMode="auto">
          <a:xfrm>
            <a:off x="4306670" y="3231545"/>
            <a:ext cx="41113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83888" y="5238432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e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encryption key (public)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3888" y="586859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d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solving DLOG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Generic algorithms:</a:t>
                </a:r>
                <a:r>
                  <a:rPr lang="en-US" sz="1800" dirty="0"/>
                  <a:t> works for </a:t>
                </a:r>
                <a:r>
                  <a:rPr lang="en-US" sz="1800" i="1" dirty="0"/>
                  <a:t>all</a:t>
                </a:r>
                <a:r>
                  <a:rPr lang="en-US" sz="1800" dirty="0"/>
                  <a:t> (cyclic)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Given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for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=1, 2, …, </m:t>
                    </m:r>
                    <m:d>
                      <m:dPr>
                        <m:begChr m:val="|"/>
                        <m:endChr m:val="|"/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1400" dirty="0"/>
                  <a:t>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400" dirty="0"/>
              </a:p>
              <a:p>
                <a:pPr marL="1236663" lvl="2" indent="-342900">
                  <a:buFont typeface="+mj-lt"/>
                  <a:buAutoNum type="arabicPeriod"/>
                </a:pPr>
                <a:endParaRPr lang="en-US" sz="1400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Are there better algorithms?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Group-specific algorithms:</a:t>
                </a:r>
                <a:r>
                  <a:rPr lang="en-US" sz="1800" dirty="0"/>
                  <a:t> exploits algebraic features of given group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2710" y="2216862"/>
                <a:ext cx="57180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,  	given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10" y="2216862"/>
                <a:ext cx="571805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64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DLOG: the baby-step giant-step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⌈"/>
                          <m:endChr m:val="⌉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7375" y="1134155"/>
            <a:ext cx="10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Find: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spect="1"/>
          </p:cNvSpPr>
          <p:nvPr/>
        </p:nvSpPr>
        <p:spPr bwMode="auto">
          <a:xfrm>
            <a:off x="3793375" y="2295684"/>
            <a:ext cx="3807230" cy="380723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696990" y="601416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rot="1500000" flipH="1">
            <a:off x="7381840" y="4902556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rot="2940000" flipH="1">
            <a:off x="4529697" y="2629602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2100000">
            <a:off x="6782614" y="2547935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4080000">
            <a:off x="7492189" y="3454960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3240000" flipH="1">
            <a:off x="6635945" y="5810338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rot="1320000" flipH="1">
            <a:off x="3816197" y="35424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rot="-1800000" flipH="1">
            <a:off x="3837538" y="49148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-2880000" flipH="1">
            <a:off x="4589127" y="5816225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>
            <a:spLocks noChangeAspect="1"/>
          </p:cNvSpPr>
          <p:nvPr/>
        </p:nvSpPr>
        <p:spPr bwMode="auto">
          <a:xfrm>
            <a:off x="4039563" y="517045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>
            <a:spLocks noChangeAspect="1"/>
          </p:cNvSpPr>
          <p:nvPr/>
        </p:nvSpPr>
        <p:spPr bwMode="auto">
          <a:xfrm>
            <a:off x="4363926" y="5563121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4247644" y="543668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4143452" y="5305839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3950988" y="5015917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3878855" y="4864568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3826756" y="4708451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3784905" y="4535980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blipFill rotWithShape="0">
                <a:blip r:embed="rId4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blipFill rotWithShape="0">
                <a:blip r:embed="rId4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blipFill rotWithShape="0">
                <a:blip r:embed="rId4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blipFill rotWithShape="0">
                <a:blip r:embed="rId4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blipFill rotWithShape="0">
                <a:blip r:embed="rId5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blipFill rotWithShape="0">
                <a:blip r:embed="rId52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eft Brace 89"/>
          <p:cNvSpPr/>
          <p:nvPr/>
        </p:nvSpPr>
        <p:spPr>
          <a:xfrm rot="5400000">
            <a:off x="10175550" y="1416379"/>
            <a:ext cx="118125" cy="1400175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 rot="16200000">
            <a:off x="10146976" y="2460540"/>
            <a:ext cx="118125" cy="1908173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</m:acc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+ memory: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acc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blipFill>
                <a:blip r:embed="rId5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blipFill>
                <a:blip r:embed="rId58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Look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 such that: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blipFill rotWithShape="0">
                <a:blip r:embed="rId64"/>
                <a:stretch>
                  <a:fillRect l="-12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blipFill rotWithShape="0">
                <a:blip r:embed="rId6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/>
        </p:nvCxnSpPr>
        <p:spPr bwMode="auto">
          <a:xfrm>
            <a:off x="5696990" y="221464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0" name="Group 119"/>
          <p:cNvGrpSpPr/>
          <p:nvPr/>
        </p:nvGrpSpPr>
        <p:grpSpPr>
          <a:xfrm>
            <a:off x="5563642" y="1985724"/>
            <a:ext cx="1162303" cy="637835"/>
            <a:chOff x="5570987" y="1977435"/>
            <a:chExt cx="1162303" cy="63783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570987" y="1977435"/>
              <a:ext cx="1162303" cy="637835"/>
              <a:chOff x="5570987" y="1977435"/>
              <a:chExt cx="1162303" cy="63783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736377" y="1989605"/>
                <a:ext cx="996913" cy="625665"/>
                <a:chOff x="5736377" y="1989605"/>
                <a:chExt cx="996913" cy="625665"/>
              </a:xfrm>
            </p:grpSpPr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5782090" y="224063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5929777" y="224984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6077465" y="228387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6230993" y="232651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6370228" y="2383155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6515929" y="245190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6643290" y="25252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8" name="TextBox 1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6492122" y="2275067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 bwMode="auto">
            <a:xfrm>
              <a:off x="6551739" y="2296055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6606384" y="2327598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5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9" grpId="0"/>
      <p:bldP spid="90" grpId="0" animBg="1"/>
      <p:bldP spid="91" grpId="0"/>
      <p:bldP spid="92" grpId="0" animBg="1"/>
      <p:bldP spid="93" grpId="0"/>
      <p:bldP spid="96" grpId="0" animBg="1"/>
      <p:bldP spid="114" grpId="0"/>
      <p:bldP spid="115" grpId="0"/>
      <p:bldP spid="116" grpId="0"/>
      <p:bldP spid="75" grpId="0"/>
      <p:bldP spid="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algorithms for solving DLOG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Baby-step, giant-step:     time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/>
                  <a:t>  	  memory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Pollard's rho: 	     	  time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/>
                  <a:t>  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Pohlig</a:t>
                </a:r>
                <a:r>
                  <a:rPr lang="en-US" sz="1800" dirty="0"/>
                  <a:t>-Hellman:	 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Consequence:</a:t>
                </a:r>
                <a:r>
                  <a:rPr lang="en-US" sz="1800" dirty="0"/>
                  <a:t> for DLOG to be hard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800" dirty="0"/>
                  <a:t> must be large enough!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ra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1600" dirty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etc...</a:t>
                </a:r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Nechaev'94 &amp; Shoup'97: </a:t>
                </a:r>
                <a:r>
                  <a:rPr lang="en-US" sz="1800" dirty="0"/>
                  <a:t>Solving DLOG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time in </a:t>
                </a:r>
                <a:r>
                  <a:rPr lang="en-US" sz="1800" i="1" dirty="0"/>
                  <a:t>generic</a:t>
                </a:r>
                <a:r>
                  <a:rPr lang="en-US" sz="1800" dirty="0"/>
                  <a:t> groups</a:t>
                </a:r>
                <a:r>
                  <a:rPr lang="en-US" sz="1800" b="1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Non-generic algorithms for DLOG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Unfortunately,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not</a:t>
                </a:r>
                <a:r>
                  <a:rPr lang="en-US" sz="1800" dirty="0"/>
                  <a:t> a generic group!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/>
                  <a:t>Much </a:t>
                </a:r>
                <a:r>
                  <a:rPr lang="en-US" sz="1800" dirty="0"/>
                  <a:t>faster specific algorithms exist for solving DLOG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Index-calculus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Elliptic-curve method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Special number-field sieve (SNFS)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General number-field sieve (GNFS)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Current DLOG-solving record: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795</m:t>
                        </m:r>
                      </m:sup>
                    </m:sSup>
                  </m:oMath>
                </a14:m>
                <a:r>
                  <a:rPr lang="en-US" sz="1800" dirty="0"/>
                  <a:t> using GNFS		 (</a:t>
                </a:r>
                <a:r>
                  <a:rPr lang="en-US" sz="1800" dirty="0" err="1"/>
                  <a:t>Heninger</a:t>
                </a:r>
                <a:r>
                  <a:rPr lang="en-US" sz="1800" dirty="0"/>
                  <a:t> et al. '19)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Previous records: </a:t>
                </a:r>
                <a:r>
                  <a:rPr lang="en-US" sz="1600" dirty="0">
                    <a:hlinkClick r:id="rId2"/>
                  </a:rPr>
                  <a:t>https://en.wikipedia.org/wiki/Discrete_logarithm_records</a:t>
                </a:r>
                <a:endParaRPr lang="en-US" sz="1600" dirty="0"/>
              </a:p>
              <a:p>
                <a:pPr marL="0" indent="0"/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800" dirty="0"/>
                  <a:t> typically required as a minimum today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5193255" y="3022600"/>
            <a:ext cx="152225" cy="5334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5020" y="2985870"/>
            <a:ext cx="571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exceptionally</a:t>
            </a:r>
            <a:r>
              <a:rPr lang="en-US" sz="1600" dirty="0"/>
              <a:t> complicated algorithms, requiring very advanced mathematics!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427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</p:spPr>
            <p:txBody>
              <a:bodyPr/>
              <a:lstStyle/>
              <a:p>
                <a:pPr algn="ctr"/>
                <a:r>
                  <a:rPr lang="en-US" sz="2800" b="1" dirty="0"/>
                  <a:t>Next week: better alternatives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/>
                  <a:t>?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  <a:blipFill rotWithShape="0">
                <a:blip r:embed="rId2"/>
                <a:stretch>
                  <a:fillRect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1604169"/>
            <a:ext cx="278765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13267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distribution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One user needs to store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symmetric keys </a:t>
                </a:r>
                <a:br>
                  <a:rPr lang="en-US" sz="1800" dirty="0"/>
                </a:br>
                <a:r>
                  <a:rPr lang="en-US" sz="1800" dirty="0"/>
                  <a:t>when communicating with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other users</a:t>
                </a:r>
                <a:br>
                  <a:rPr lang="en-US" sz="1800" dirty="0"/>
                </a:b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−1)=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keys stored in total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Difficult to store and manage so many</a:t>
                </a:r>
                <a:br>
                  <a:rPr lang="en-US" sz="1800" dirty="0"/>
                </a:br>
                <a:r>
                  <a:rPr lang="en-US" sz="1800" dirty="0"/>
                  <a:t>keys securely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Partial solution: </a:t>
                </a:r>
                <a:r>
                  <a:rPr lang="en-US" sz="1800" b="1" dirty="0"/>
                  <a:t>key distribution centers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One central authority hands out temporary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(long-term) keys needed (to the KDC)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Might be a feasible solution in a single organization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Single point of failure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What about the internet?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6" y="2783457"/>
            <a:ext cx="483274" cy="483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8" y="1878107"/>
            <a:ext cx="483274" cy="483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4" y="3773127"/>
            <a:ext cx="483274" cy="48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40" y="3605762"/>
            <a:ext cx="483274" cy="483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2" y="5275987"/>
            <a:ext cx="483274" cy="48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69" y="4792713"/>
            <a:ext cx="483274" cy="483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5681" t="42501" r="44555" b="43056"/>
          <a:stretch/>
        </p:blipFill>
        <p:spPr>
          <a:xfrm>
            <a:off x="8829209" y="1692908"/>
            <a:ext cx="660400" cy="66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7940" y="2623471"/>
            <a:ext cx="483274" cy="48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579" y="4654954"/>
            <a:ext cx="646198" cy="48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7070589" y="3246755"/>
            <a:ext cx="2508880" cy="1545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800216" y="3288256"/>
            <a:ext cx="190499" cy="520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16115" y="3288256"/>
            <a:ext cx="89761" cy="1189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044240" y="3288256"/>
            <a:ext cx="1015923" cy="1848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endCxn id="7" idx="1"/>
          </p:cNvCxnSpPr>
          <p:nvPr/>
        </p:nvCxnSpPr>
        <p:spPr bwMode="auto">
          <a:xfrm>
            <a:off x="7070589" y="3195308"/>
            <a:ext cx="3117351" cy="6520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70589" y="2980001"/>
            <a:ext cx="3110178" cy="182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070589" y="2298012"/>
            <a:ext cx="1806134" cy="823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70589" y="2484712"/>
            <a:ext cx="380144" cy="597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5771579" y="2480099"/>
            <a:ext cx="674601" cy="890782"/>
            <a:chOff x="5771579" y="2480099"/>
            <a:chExt cx="674601" cy="89078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195" y="3087293"/>
              <a:ext cx="283588" cy="2835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579" y="2480099"/>
              <a:ext cx="283588" cy="28358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729" y="2678908"/>
              <a:ext cx="283588" cy="28358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7F2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592" y="2896610"/>
              <a:ext cx="283588" cy="28358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701886"/>
              <a:ext cx="283588" cy="28358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EC1C2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480099"/>
              <a:ext cx="283588" cy="28358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220" y="2896610"/>
              <a:ext cx="283588" cy="28358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6FA58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519" y="3087293"/>
              <a:ext cx="283588" cy="283588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stCxn id="13" idx="3"/>
          </p:cNvCxnSpPr>
          <p:nvPr/>
        </p:nvCxnSpPr>
        <p:spPr bwMode="auto">
          <a:xfrm>
            <a:off x="7330777" y="4895754"/>
            <a:ext cx="2248692" cy="36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9159409" y="2382906"/>
            <a:ext cx="499934" cy="2409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7690438" y="2487594"/>
            <a:ext cx="1896204" cy="23347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927383" y="4064960"/>
            <a:ext cx="2578474" cy="798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508901" y="5081373"/>
            <a:ext cx="1016623" cy="372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9869328" y="4150518"/>
            <a:ext cx="402432" cy="552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9776202" y="3087293"/>
            <a:ext cx="387830" cy="1615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7850736" y="2098150"/>
            <a:ext cx="948586" cy="4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6927383" y="2368436"/>
            <a:ext cx="2006251" cy="1577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260661" y="2421035"/>
            <a:ext cx="1727447" cy="22941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8216620" y="2434824"/>
            <a:ext cx="860220" cy="279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9247958" y="2382906"/>
            <a:ext cx="963890" cy="1272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9425129" y="2282553"/>
            <a:ext cx="734434" cy="434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0363200" y="3195308"/>
            <a:ext cx="19050" cy="309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9829800" y="3195308"/>
            <a:ext cx="441960" cy="1507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8353426" y="3162043"/>
            <a:ext cx="1834514" cy="2148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7260662" y="3106745"/>
            <a:ext cx="2898901" cy="1685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6927384" y="3033713"/>
            <a:ext cx="3232179" cy="9715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7766802" y="2361381"/>
            <a:ext cx="2392761" cy="535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8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0238" y="4850247"/>
            <a:ext cx="7751762" cy="1025928"/>
          </a:xfrm>
        </p:spPr>
        <p:txBody>
          <a:bodyPr/>
          <a:lstStyle/>
          <a:p>
            <a:pPr algn="ctr"/>
            <a:r>
              <a:rPr lang="en-US" sz="3200" b="1" dirty="0"/>
              <a:t>The public-key revolution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" b="990"/>
          <a:stretch/>
        </p:blipFill>
        <p:spPr>
          <a:xfrm>
            <a:off x="3791541" y="1809148"/>
            <a:ext cx="4224699" cy="27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 –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0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53" y="4669078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8" y="1364955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729433" y="3238351"/>
            <a:ext cx="3341920" cy="25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4225905" y="2248883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For Sale or Lease | Bayside, Queens, NY | Near Long Island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4245">
            <a:off x="4474194" y="3329721"/>
            <a:ext cx="4041082" cy="25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4704036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4" y="3581637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8284591" y="4664467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2154803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44" y="2237081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09" y="2237080"/>
            <a:ext cx="1130400" cy="1135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96" y="469573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4"/>
          <a:stretch/>
        </p:blipFill>
        <p:spPr>
          <a:xfrm>
            <a:off x="5861872" y="1395099"/>
            <a:ext cx="217459" cy="454300"/>
          </a:xfrm>
          <a:prstGeom prst="rect">
            <a:avLst/>
          </a:prstGeom>
        </p:spPr>
      </p:pic>
      <p:pic>
        <p:nvPicPr>
          <p:cNvPr id="20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31751" y="4440689"/>
            <a:ext cx="249308" cy="3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62042" cy="487056"/>
          </a:xfrm>
          <a:prstGeom prst="rect">
            <a:avLst/>
          </a:prstGeom>
        </p:spPr>
      </p:pic>
      <p:pic>
        <p:nvPicPr>
          <p:cNvPr id="23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6163434" y="1556617"/>
            <a:ext cx="237365" cy="2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9539" y="3240239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539" y="3240239"/>
                <a:ext cx="346518" cy="461665"/>
              </a:xfrm>
              <a:prstGeom prst="rect">
                <a:avLst/>
              </a:prstGeom>
              <a:blipFill rotWithShape="0">
                <a:blip r:embed="rId26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blipFill rotWithShape="0">
                <a:blip r:embed="rId27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441231" y="2849502"/>
            <a:ext cx="2814238" cy="1135468"/>
            <a:chOff x="5441231" y="2849502"/>
            <a:chExt cx="2814238" cy="1135468"/>
          </a:xfrm>
        </p:grpSpPr>
        <p:grpSp>
          <p:nvGrpSpPr>
            <p:cNvPr id="31" name="Group 30"/>
            <p:cNvGrpSpPr/>
            <p:nvPr/>
          </p:nvGrpSpPr>
          <p:grpSpPr>
            <a:xfrm rot="1889233">
              <a:off x="5441231" y="2849502"/>
              <a:ext cx="2808018" cy="592931"/>
              <a:chOff x="3607870" y="2935079"/>
              <a:chExt cx="4901891" cy="592931"/>
            </a:xfrm>
          </p:grpSpPr>
          <p:sp>
            <p:nvSpPr>
              <p:cNvPr id="33" name="Can 32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19710767">
                <a:off x="3607870" y="3160731"/>
                <a:ext cx="424969" cy="14844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2" name="Straight Arrow Connector 31"/>
            <p:cNvCxnSpPr/>
            <p:nvPr/>
          </p:nvCxnSpPr>
          <p:spPr bwMode="auto">
            <a:xfrm>
              <a:off x="8048716" y="3862174"/>
              <a:ext cx="206753" cy="1227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78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66" y="1225477"/>
            <a:ext cx="1119287" cy="1119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limView Group Lock Box | 15050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16" y="4122430"/>
            <a:ext cx="1515110" cy="15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57" y="3695675"/>
            <a:ext cx="234689" cy="2346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80" y="4104283"/>
            <a:ext cx="234689" cy="2346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55" y="2824758"/>
            <a:ext cx="234689" cy="2346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55" y="3347663"/>
            <a:ext cx="234689" cy="2346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97" y="2525774"/>
            <a:ext cx="234689" cy="2346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6" y="3063898"/>
            <a:ext cx="234689" cy="2346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80" y="3059447"/>
            <a:ext cx="234689" cy="2346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04" y="3777547"/>
            <a:ext cx="234689" cy="2346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30" y="3460986"/>
            <a:ext cx="234689" cy="2346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41" y="3059447"/>
            <a:ext cx="234689" cy="2346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3" y="3142872"/>
            <a:ext cx="234689" cy="2346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91" y="3434972"/>
            <a:ext cx="234689" cy="2346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92" y="3496062"/>
            <a:ext cx="234689" cy="234689"/>
          </a:xfrm>
          <a:prstGeom prst="rect">
            <a:avLst/>
          </a:prstGeom>
        </p:spPr>
      </p:pic>
      <p:pic>
        <p:nvPicPr>
          <p:cNvPr id="47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8" y="1364955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Discovered in the 1970's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two parties to establish a shared secret </a:t>
            </a:r>
            <a:br>
              <a:rPr lang="en-US" dirty="0"/>
            </a:br>
            <a:r>
              <a:rPr lang="en-US" dirty="0"/>
              <a:t>without ever having met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Diffie</a:t>
            </a:r>
            <a:r>
              <a:rPr lang="en-US" dirty="0"/>
              <a:t> &amp; Hellman paper also introduced: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signatures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2" y="1111606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10153" y="2352581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Whitfield </a:t>
            </a:r>
            <a:r>
              <a:rPr lang="en-US" sz="1200" dirty="0" err="1"/>
              <a:t>Diffie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36822" y="2542816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Martin Hellman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6041" y="23297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Ralph </a:t>
            </a:r>
            <a:r>
              <a:rPr lang="en-US" sz="1200" dirty="0" err="1"/>
              <a:t>Merkle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1" y="2903834"/>
            <a:ext cx="4351177" cy="321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7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12083</TotalTime>
  <Words>1202</Words>
  <Application>Microsoft Office PowerPoint</Application>
  <PresentationFormat>Widescreen</PresentationFormat>
  <Paragraphs>741</Paragraphs>
  <Slides>34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Script MT Bold</vt:lpstr>
      <vt:lpstr>Stencil</vt:lpstr>
      <vt:lpstr>Times New Roman</vt:lpstr>
      <vt:lpstr>Wingdings</vt:lpstr>
      <vt:lpstr>1_TEK4500-UIO</vt:lpstr>
      <vt:lpstr>TEK4500-UIO</vt:lpstr>
      <vt:lpstr>2_TEK4500-UIO</vt:lpstr>
      <vt:lpstr>Lecture 8 – Group theory,  Diffie-Hellman key exchange</vt:lpstr>
      <vt:lpstr>Creating secure channels: encryption schemes</vt:lpstr>
      <vt:lpstr>Creating secure channels: encryption schemes</vt:lpstr>
      <vt:lpstr>Basic goals of cryptography</vt:lpstr>
      <vt:lpstr>Symmetric key distribution problem</vt:lpstr>
      <vt:lpstr>PowerPoint Presentation</vt:lpstr>
      <vt:lpstr>Diffie-Hellman key exchange – idea</vt:lpstr>
      <vt:lpstr>Public-key encryption</vt:lpstr>
      <vt:lpstr>Diffie-Hellman key exchange </vt:lpstr>
      <vt:lpstr>A different kind of primitives</vt:lpstr>
      <vt:lpstr>PowerPoint Presentation</vt:lpstr>
      <vt:lpstr>Preliminaries </vt:lpstr>
      <vt:lpstr>Groups – motivation </vt:lpstr>
      <vt:lpstr>Groups – definition </vt:lpstr>
      <vt:lpstr>Groups – examples </vt:lpstr>
      <vt:lpstr>More groups</vt:lpstr>
      <vt:lpstr>Group exponentation </vt:lpstr>
      <vt:lpstr>Cyclic groups</vt:lpstr>
      <vt:lpstr>Subgroups</vt:lpstr>
      <vt:lpstr>Cyclic groups</vt:lpstr>
      <vt:lpstr>Groups of prime order</vt:lpstr>
      <vt:lpstr>Why is (Z_p^∗,⋅) a group? </vt:lpstr>
      <vt:lpstr>Before the break</vt:lpstr>
      <vt:lpstr>Diffie-Hellman</vt:lpstr>
      <vt:lpstr>Diffie-Hellman – example </vt:lpstr>
      <vt:lpstr>Diffie-Hellman</vt:lpstr>
      <vt:lpstr>Discrete logarithm (DLOG) problem</vt:lpstr>
      <vt:lpstr>Diffie-Hellman (DH) problem</vt:lpstr>
      <vt:lpstr>DLOG vs. DH</vt:lpstr>
      <vt:lpstr>Algorithms for solving DLOG</vt:lpstr>
      <vt:lpstr>Solving DLOG: the baby-step giant-step algorithm</vt:lpstr>
      <vt:lpstr>Generic algorithms for solving DLOG</vt:lpstr>
      <vt:lpstr>Non-generic algorithms for DLOG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672</cp:revision>
  <dcterms:created xsi:type="dcterms:W3CDTF">2020-06-02T10:31:43Z</dcterms:created>
  <dcterms:modified xsi:type="dcterms:W3CDTF">2022-10-12T13:09:32Z</dcterms:modified>
</cp:coreProperties>
</file>