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49"/>
  </p:notesMasterIdLst>
  <p:handoutMasterIdLst>
    <p:handoutMasterId r:id="rId50"/>
  </p:handoutMasterIdLst>
  <p:sldIdLst>
    <p:sldId id="327" r:id="rId4"/>
    <p:sldId id="342" r:id="rId5"/>
    <p:sldId id="447" r:id="rId6"/>
    <p:sldId id="448" r:id="rId7"/>
    <p:sldId id="445" r:id="rId8"/>
    <p:sldId id="425" r:id="rId9"/>
    <p:sldId id="426" r:id="rId10"/>
    <p:sldId id="449" r:id="rId11"/>
    <p:sldId id="427" r:id="rId12"/>
    <p:sldId id="446" r:id="rId13"/>
    <p:sldId id="435" r:id="rId14"/>
    <p:sldId id="452" r:id="rId15"/>
    <p:sldId id="429" r:id="rId16"/>
    <p:sldId id="430" r:id="rId17"/>
    <p:sldId id="431" r:id="rId18"/>
    <p:sldId id="432" r:id="rId19"/>
    <p:sldId id="433" r:id="rId20"/>
    <p:sldId id="434" r:id="rId21"/>
    <p:sldId id="436" r:id="rId22"/>
    <p:sldId id="437" r:id="rId23"/>
    <p:sldId id="454" r:id="rId24"/>
    <p:sldId id="453" r:id="rId25"/>
    <p:sldId id="410" r:id="rId26"/>
    <p:sldId id="439" r:id="rId27"/>
    <p:sldId id="451" r:id="rId28"/>
    <p:sldId id="450" r:id="rId29"/>
    <p:sldId id="339" r:id="rId30"/>
    <p:sldId id="440" r:id="rId31"/>
    <p:sldId id="406" r:id="rId32"/>
    <p:sldId id="407" r:id="rId33"/>
    <p:sldId id="408" r:id="rId34"/>
    <p:sldId id="409" r:id="rId35"/>
    <p:sldId id="411" r:id="rId36"/>
    <p:sldId id="414" r:id="rId37"/>
    <p:sldId id="413" r:id="rId38"/>
    <p:sldId id="415" r:id="rId39"/>
    <p:sldId id="455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5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C"/>
    <a:srgbClr val="FFF3CD"/>
    <a:srgbClr val="FFE285"/>
    <a:srgbClr val="F2B800"/>
    <a:srgbClr val="FFD5D5"/>
    <a:srgbClr val="EFEFFB"/>
    <a:srgbClr val="CC00FF"/>
    <a:srgbClr val="00D09E"/>
    <a:srgbClr val="EC1C24"/>
    <a:srgbClr val="6FA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4465" autoAdjust="0"/>
  </p:normalViewPr>
  <p:slideViewPr>
    <p:cSldViewPr snapToGrid="0" showGuides="1">
      <p:cViewPr>
        <p:scale>
          <a:sx n="50" d="100"/>
          <a:sy n="50" d="100"/>
        </p:scale>
        <p:origin x="558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r>
              <a:rPr lang="en-US" baseline="0" dirty="0" smtClean="0"/>
              <a:t> from 6.1 to 6.2: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replaced an entropy-gathering procedure for (re)seeding the ANS X9.31 PRNG with Dual EC using a custom Q point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 the X9.31 reseed logic to reseed on every call rather than every 10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,000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 the loop counter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prng_generate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procedure as well as the procedure’s output to be global variables, shared with the reseed procedure, thus ensuring that pseudorandom values are generated by Dual EC, and not X9.31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 the IKE nonce length from 160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256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a nonce pre-generation queue.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7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Majority</a:t>
            </a:r>
            <a:r>
              <a:rPr lang="en-US" baseline="0" dirty="0" smtClean="0"/>
              <a:t> of IKE implementations use nonce sizes of 160 bits…but not Juniper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2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=−1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𝐸 : 𝑦^2=𝑥^3  – 𝑥 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over </a:t>
                </a:r>
                <a:r>
                  <a:rPr lang="nb-NO" b="1" i="0" smtClean="0">
                    <a:latin typeface="Cambria Math" panose="02040503050406030204" pitchFamily="18" charset="0"/>
                  </a:rPr>
                  <a:t>𝒁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_89</a:t>
                </a:r>
                <a:endParaRPr lang="en-US" dirty="0" smtClean="0"/>
              </a:p>
              <a:p>
                <a:endParaRPr lang="en-US" dirty="0" smtClean="0"/>
              </a:p>
              <a:p>
                <a:pPr/>
                <a:r>
                  <a:rPr lang="en-US" i="0" dirty="0" smtClean="0">
                    <a:latin typeface="Cambria Math" panose="02040503050406030204" pitchFamily="18" charset="0"/>
                  </a:rPr>
                  <a:t>𝑎 =−1</a:t>
                </a:r>
                <a:endParaRPr lang="en-US" dirty="0" smtClean="0"/>
              </a:p>
              <a:p>
                <a:pPr/>
                <a:r>
                  <a:rPr lang="en-US" i="0" dirty="0" smtClean="0">
                    <a:latin typeface="Cambria Math" panose="02040503050406030204" pitchFamily="18" charset="0"/>
                  </a:rPr>
                  <a:t>𝑏 = 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0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1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3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5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1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2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761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7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5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1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7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0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14623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7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8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653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9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1.png"/><Relationship Id="rId4" Type="http://schemas.openxmlformats.org/officeDocument/2006/relationships/image" Target="../media/image20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5.png"/><Relationship Id="rId12" Type="http://schemas.openxmlformats.org/officeDocument/2006/relationships/image" Target="../media/image26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211.png"/><Relationship Id="rId5" Type="http://schemas.openxmlformats.org/officeDocument/2006/relationships/image" Target="../media/image26.png"/><Relationship Id="rId10" Type="http://schemas.openxmlformats.org/officeDocument/2006/relationships/image" Target="../media/image209.png"/><Relationship Id="rId4" Type="http://schemas.openxmlformats.org/officeDocument/2006/relationships/image" Target="../media/image21.png"/><Relationship Id="rId9" Type="http://schemas.openxmlformats.org/officeDocument/2006/relationships/image" Target="../media/image208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211.png"/><Relationship Id="rId15" Type="http://schemas.openxmlformats.org/officeDocument/2006/relationships/image" Target="../media/image28.png"/><Relationship Id="rId10" Type="http://schemas.openxmlformats.org/officeDocument/2006/relationships/image" Target="../media/image209.png"/><Relationship Id="rId9" Type="http://schemas.openxmlformats.org/officeDocument/2006/relationships/image" Target="../media/image208.png"/><Relationship Id="rId1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3" Type="http://schemas.openxmlformats.org/officeDocument/2006/relationships/image" Target="../media/image27.png"/><Relationship Id="rId21" Type="http://schemas.openxmlformats.org/officeDocument/2006/relationships/image" Target="../media/image21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1.png"/><Relationship Id="rId11" Type="http://schemas.openxmlformats.org/officeDocument/2006/relationships/image" Target="../media/image281.png"/><Relationship Id="rId5" Type="http://schemas.openxmlformats.org/officeDocument/2006/relationships/image" Target="../media/image233.png"/><Relationship Id="rId15" Type="http://schemas.openxmlformats.org/officeDocument/2006/relationships/image" Target="../media/image290.png"/><Relationship Id="rId23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91.png"/><Relationship Id="rId9" Type="http://schemas.openxmlformats.org/officeDocument/2006/relationships/image" Target="../media/image260.png"/><Relationship Id="rId2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1.png"/><Relationship Id="rId5" Type="http://schemas.openxmlformats.org/officeDocument/2006/relationships/image" Target="../media/image471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0.png"/><Relationship Id="rId3" Type="http://schemas.openxmlformats.org/officeDocument/2006/relationships/image" Target="../media/image381.png"/><Relationship Id="rId7" Type="http://schemas.openxmlformats.org/officeDocument/2006/relationships/image" Target="../media/image1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5" Type="http://schemas.openxmlformats.org/officeDocument/2006/relationships/image" Target="../media/image401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Relationship Id="rId1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18" Type="http://schemas.openxmlformats.org/officeDocument/2006/relationships/image" Target="../media/image450.png"/><Relationship Id="rId3" Type="http://schemas.openxmlformats.org/officeDocument/2006/relationships/image" Target="../media/image412.png"/><Relationship Id="rId7" Type="http://schemas.openxmlformats.org/officeDocument/2006/relationships/image" Target="../media/image411.png"/><Relationship Id="rId12" Type="http://schemas.openxmlformats.org/officeDocument/2006/relationships/image" Target="../media/image390.png"/><Relationship Id="rId17" Type="http://schemas.openxmlformats.org/officeDocument/2006/relationships/image" Target="../media/image4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11" Type="http://schemas.openxmlformats.org/officeDocument/2006/relationships/image" Target="../media/image380.png"/><Relationship Id="rId5" Type="http://schemas.microsoft.com/office/2007/relationships/hdphoto" Target="../media/hdphoto1.wdp"/><Relationship Id="rId15" Type="http://schemas.openxmlformats.org/officeDocument/2006/relationships/image" Target="../media/image420.png"/><Relationship Id="rId19" Type="http://schemas.openxmlformats.org/officeDocument/2006/relationships/image" Target="../media/image401.png"/><Relationship Id="rId4" Type="http://schemas.openxmlformats.org/officeDocument/2006/relationships/image" Target="../media/image1.png"/><Relationship Id="rId9" Type="http://schemas.openxmlformats.org/officeDocument/2006/relationships/image" Target="../media/image433.png"/><Relationship Id="rId14" Type="http://schemas.openxmlformats.org/officeDocument/2006/relationships/image" Target="../media/image4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5.png"/><Relationship Id="rId3" Type="http://schemas.openxmlformats.org/officeDocument/2006/relationships/image" Target="../media/image460.png"/><Relationship Id="rId7" Type="http://schemas.openxmlformats.org/officeDocument/2006/relationships/image" Target="../media/image483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1.png"/><Relationship Id="rId11" Type="http://schemas.openxmlformats.org/officeDocument/2006/relationships/image" Target="../media/image1.png"/><Relationship Id="rId5" Type="http://schemas.openxmlformats.org/officeDocument/2006/relationships/image" Target="../media/image472.png"/><Relationship Id="rId15" Type="http://schemas.openxmlformats.org/officeDocument/2006/relationships/image" Target="../media/image2.png"/><Relationship Id="rId10" Type="http://schemas.openxmlformats.org/officeDocument/2006/relationships/image" Target="../media/image78.png"/><Relationship Id="rId4" Type="http://schemas.openxmlformats.org/officeDocument/2006/relationships/image" Target="../media/image110.png"/><Relationship Id="rId9" Type="http://schemas.openxmlformats.org/officeDocument/2006/relationships/image" Target="../media/image50.png"/><Relationship Id="rId1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3" Type="http://schemas.openxmlformats.org/officeDocument/2006/relationships/image" Target="../media/image33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51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341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18" Type="http://schemas.openxmlformats.org/officeDocument/2006/relationships/image" Target="../media/image62.png"/><Relationship Id="rId3" Type="http://schemas.openxmlformats.org/officeDocument/2006/relationships/image" Target="../media/image491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17" Type="http://schemas.openxmlformats.org/officeDocument/2006/relationships/image" Target="../media/image61.png"/><Relationship Id="rId2" Type="http://schemas.openxmlformats.org/officeDocument/2006/relationships/image" Target="../media/image482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70.png"/><Relationship Id="rId11" Type="http://schemas.openxmlformats.org/officeDocument/2006/relationships/image" Target="../media/image57.png"/><Relationship Id="rId5" Type="http://schemas.openxmlformats.org/officeDocument/2006/relationships/image" Target="../media/image511.png"/><Relationship Id="rId15" Type="http://schemas.openxmlformats.org/officeDocument/2006/relationships/image" Target="../media/image59.png"/><Relationship Id="rId10" Type="http://schemas.openxmlformats.org/officeDocument/2006/relationships/image" Target="../media/image510.png"/><Relationship Id="rId19" Type="http://schemas.openxmlformats.org/officeDocument/2006/relationships/image" Target="../media/image63.png"/><Relationship Id="rId4" Type="http://schemas.openxmlformats.org/officeDocument/2006/relationships/image" Target="../media/image501.png"/><Relationship Id="rId9" Type="http://schemas.openxmlformats.org/officeDocument/2006/relationships/image" Target="../media/image500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47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4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8.png"/><Relationship Id="rId11" Type="http://schemas.openxmlformats.org/officeDocument/2006/relationships/image" Target="../media/image510.png"/><Relationship Id="rId5" Type="http://schemas.openxmlformats.org/officeDocument/2006/relationships/image" Target="../media/image67.png"/><Relationship Id="rId15" Type="http://schemas.openxmlformats.org/officeDocument/2006/relationships/image" Target="../media/image72.png"/><Relationship Id="rId10" Type="http://schemas.openxmlformats.org/officeDocument/2006/relationships/image" Target="../media/image500.png"/><Relationship Id="rId4" Type="http://schemas.openxmlformats.org/officeDocument/2006/relationships/image" Target="../media/image66.png"/><Relationship Id="rId9" Type="http://schemas.openxmlformats.org/officeDocument/2006/relationships/image" Target="../media/image490.png"/><Relationship Id="rId1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26629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2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microsoft.com/office/2007/relationships/hdphoto" Target="../media/hdphoto2.wdp"/><Relationship Id="rId3" Type="http://schemas.openxmlformats.org/officeDocument/2006/relationships/image" Target="../media/image161.png"/><Relationship Id="rId7" Type="http://schemas.openxmlformats.org/officeDocument/2006/relationships/image" Target="../media/image15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90.png"/><Relationship Id="rId11" Type="http://schemas.openxmlformats.org/officeDocument/2006/relationships/image" Target="../media/image1420.png"/><Relationship Id="rId5" Type="http://schemas.openxmlformats.org/officeDocument/2006/relationships/image" Target="../media/image151.png"/><Relationship Id="rId15" Type="http://schemas.openxmlformats.org/officeDocument/2006/relationships/image" Target="../media/image15.png"/><Relationship Id="rId10" Type="http://schemas.openxmlformats.org/officeDocument/2006/relationships/image" Target="../media/image155.png"/><Relationship Id="rId19" Type="http://schemas.openxmlformats.org/officeDocument/2006/relationships/image" Target="../media/image1430.png"/><Relationship Id="rId4" Type="http://schemas.openxmlformats.org/officeDocument/2006/relationships/image" Target="../media/image1352.png"/><Relationship Id="rId9" Type="http://schemas.openxmlformats.org/officeDocument/2006/relationships/image" Target="../media/image154.png"/><Relationship Id="rId1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98.png"/><Relationship Id="rId34" Type="http://schemas.openxmlformats.org/officeDocument/2006/relationships/image" Target="../media/image389.png"/><Relationship Id="rId42" Type="http://schemas.openxmlformats.org/officeDocument/2006/relationships/image" Target="../media/image192.png"/><Relationship Id="rId47" Type="http://schemas.openxmlformats.org/officeDocument/2006/relationships/image" Target="../media/image194.png"/><Relationship Id="rId50" Type="http://schemas.openxmlformats.org/officeDocument/2006/relationships/image" Target="../media/image197.png"/><Relationship Id="rId55" Type="http://schemas.openxmlformats.org/officeDocument/2006/relationships/image" Target="../media/image200.png"/><Relationship Id="rId63" Type="http://schemas.openxmlformats.org/officeDocument/2006/relationships/image" Target="../media/image431.png"/><Relationship Id="rId38" Type="http://schemas.openxmlformats.org/officeDocument/2006/relationships/image" Target="../media/image397.png"/><Relationship Id="rId46" Type="http://schemas.openxmlformats.org/officeDocument/2006/relationships/image" Target="../media/image193.png"/><Relationship Id="rId59" Type="http://schemas.openxmlformats.org/officeDocument/2006/relationships/image" Target="../media/image426.png"/><Relationship Id="rId2" Type="http://schemas.openxmlformats.org/officeDocument/2006/relationships/notesSlide" Target="../notesSlides/notesSlide4.xml"/><Relationship Id="rId41" Type="http://schemas.openxmlformats.org/officeDocument/2006/relationships/image" Target="../media/image191.png"/><Relationship Id="rId54" Type="http://schemas.openxmlformats.org/officeDocument/2006/relationships/image" Target="../media/image1921.png"/><Relationship Id="rId62" Type="http://schemas.openxmlformats.org/officeDocument/2006/relationships/image" Target="../media/image4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9.png"/><Relationship Id="rId37" Type="http://schemas.openxmlformats.org/officeDocument/2006/relationships/image" Target="../media/image394.png"/><Relationship Id="rId40" Type="http://schemas.openxmlformats.org/officeDocument/2006/relationships/image" Target="../media/image190.png"/><Relationship Id="rId45" Type="http://schemas.openxmlformats.org/officeDocument/2006/relationships/image" Target="../media/image409.png"/><Relationship Id="rId53" Type="http://schemas.openxmlformats.org/officeDocument/2006/relationships/image" Target="../media/image419.png"/><Relationship Id="rId58" Type="http://schemas.openxmlformats.org/officeDocument/2006/relationships/image" Target="../media/image425.png"/><Relationship Id="rId5" Type="http://schemas.openxmlformats.org/officeDocument/2006/relationships/image" Target="../media/image188.png"/><Relationship Id="rId36" Type="http://schemas.openxmlformats.org/officeDocument/2006/relationships/image" Target="../media/image393.png"/><Relationship Id="rId49" Type="http://schemas.openxmlformats.org/officeDocument/2006/relationships/image" Target="../media/image196.png"/><Relationship Id="rId57" Type="http://schemas.openxmlformats.org/officeDocument/2006/relationships/image" Target="../media/image424.png"/><Relationship Id="rId61" Type="http://schemas.openxmlformats.org/officeDocument/2006/relationships/image" Target="../media/image428.png"/><Relationship Id="rId44" Type="http://schemas.openxmlformats.org/officeDocument/2006/relationships/image" Target="../media/image408.png"/><Relationship Id="rId52" Type="http://schemas.openxmlformats.org/officeDocument/2006/relationships/image" Target="../media/image199.png"/><Relationship Id="rId65" Type="http://schemas.openxmlformats.org/officeDocument/2006/relationships/image" Target="../media/image202.png"/><Relationship Id="rId60" Type="http://schemas.openxmlformats.org/officeDocument/2006/relationships/image" Target="../media/image427.png"/><Relationship Id="rId4" Type="http://schemas.openxmlformats.org/officeDocument/2006/relationships/image" Target="../media/image187.png"/><Relationship Id="rId35" Type="http://schemas.openxmlformats.org/officeDocument/2006/relationships/image" Target="../media/image392.png"/><Relationship Id="rId43" Type="http://schemas.openxmlformats.org/officeDocument/2006/relationships/image" Target="../media/image407.png"/><Relationship Id="rId48" Type="http://schemas.openxmlformats.org/officeDocument/2006/relationships/image" Target="../media/image195.png"/><Relationship Id="rId56" Type="http://schemas.openxmlformats.org/officeDocument/2006/relationships/image" Target="../media/image423.png"/><Relationship Id="rId64" Type="http://schemas.openxmlformats.org/officeDocument/2006/relationships/image" Target="../media/image201.png"/><Relationship Id="rId51" Type="http://schemas.openxmlformats.org/officeDocument/2006/relationships/image" Target="../media/image198.png"/><Relationship Id="rId3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hyperlink" Target="https://en.wikipedia.org/wiki/Discrete_logarithm_records" TargetMode="Externa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0.png"/><Relationship Id="rId3" Type="http://schemas.openxmlformats.org/officeDocument/2006/relationships/image" Target="../media/image36.png"/><Relationship Id="rId7" Type="http://schemas.openxmlformats.org/officeDocument/2006/relationships/image" Target="../media/image1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9 –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 II,</a:t>
            </a:r>
            <a:br>
              <a:rPr lang="en-US" dirty="0" smtClean="0"/>
            </a:br>
            <a:r>
              <a:rPr lang="en-US" dirty="0" smtClean="0"/>
              <a:t>elliptic curves, conspiracies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19.10.2022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3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4389" r="50976" b="12650"/>
          <a:stretch/>
        </p:blipFill>
        <p:spPr>
          <a:xfrm>
            <a:off x="4116309" y="2187907"/>
            <a:ext cx="3277306" cy="361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478737" y="5576140"/>
            <a:ext cx="238125" cy="2571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923958" y="3893272"/>
            <a:ext cx="238125" cy="2571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906571" y="32640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630002" y="1851943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579508" y="50485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5" grpId="0"/>
      <p:bldP spid="16" grpId="0"/>
      <p:bldP spid="17" grpId="0" animBg="1"/>
      <p:bldP spid="14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59419" y="4367526"/>
            <a:ext cx="4857750" cy="7887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6449164" y="485890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494943" y="4526056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1396" y="4584137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96" y="4584137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02478" y="4899756"/>
                <a:ext cx="23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478" y="4899756"/>
                <a:ext cx="23716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128" r="-4871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5752776" y="1755435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5698776" y="317670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5698776" y="473385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9808" y="285124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08" y="285124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505200" y="2251094"/>
            <a:ext cx="3957259" cy="28162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6688407" y="270413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14840" y="2615564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40" y="2615564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8552" y="3403758"/>
                <a:ext cx="314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52" y="3403758"/>
                <a:ext cx="3144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46" r="-1153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4495866" y="1846282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5900229" y="3263001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4441866" y="3534424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7098" y="341238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098" y="3412387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443514" y="432291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73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495753" y="2266231"/>
            <a:ext cx="4001137" cy="14234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281874" y="298084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553350" y="324501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6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919004" y="1663367"/>
            <a:ext cx="0" cy="4723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864470" y="241623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865951" y="548949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4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495753" y="2266231"/>
            <a:ext cx="4001137" cy="14234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281874" y="298084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553350" y="324501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919004" y="1663367"/>
            <a:ext cx="0" cy="4723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864470" y="241623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865951" y="548949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2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62400" y="2447925"/>
            <a:ext cx="3590925" cy="3467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6404493" y="4813959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699420" y="1704496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89592" y="4629293"/>
                <a:ext cx="1306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92" y="4629293"/>
                <a:ext cx="130687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4663420" y="4792904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3471" y="4629293"/>
                <a:ext cx="753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471" y="4629293"/>
                <a:ext cx="7539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663420" y="3119601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7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717074" y="1781911"/>
            <a:ext cx="2075" cy="41902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664735" y="309312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664735" y="4801686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4759" y="4740895"/>
                <a:ext cx="352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59" y="4740895"/>
                <a:ext cx="3523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4761" y="2860307"/>
                <a:ext cx="35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61" y="2860307"/>
                <a:ext cx="3587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39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8379" y="3126759"/>
                <a:ext cx="1663946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3126759"/>
                <a:ext cx="1663946" cy="451277"/>
              </a:xfrm>
              <a:prstGeom prst="rect">
                <a:avLst/>
              </a:prstGeom>
              <a:blipFill rotWithShape="0">
                <a:blip r:embed="rId5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 flipV="1">
            <a:off x="2215243" y="3542258"/>
            <a:ext cx="449943" cy="5771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172635" y="4187825"/>
            <a:ext cx="221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Identity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19226" y="2827608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26" y="2827608"/>
                <a:ext cx="208565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86119" y="3766554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119" y="3766554"/>
                <a:ext cx="3682927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4289" y="5485982"/>
                <a:ext cx="4006665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nb-NO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– </a:t>
                </a:r>
                <a:r>
                  <a:rPr lang="nb-NO" dirty="0" smtClean="0"/>
                  <a:t>an </a:t>
                </a:r>
                <a:r>
                  <a:rPr lang="nb-NO" dirty="0"/>
                  <a:t>elliptic curve </a:t>
                </a:r>
                <a:r>
                  <a:rPr lang="nb-NO" dirty="0" smtClean="0"/>
                  <a:t>group defined </a:t>
                </a:r>
                <a:r>
                  <a:rPr lang="nb-NO" dirty="0"/>
                  <a:t>over the reals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9" y="5485982"/>
                <a:ext cx="4006665" cy="759182"/>
              </a:xfrm>
              <a:prstGeom prst="rect">
                <a:avLst/>
              </a:prstGeom>
              <a:blipFill rotWithShape="0">
                <a:blip r:embed="rId5"/>
                <a:stretch>
                  <a:fillRect l="-1216" t="-80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Connector 35"/>
          <p:cNvSpPr>
            <a:spLocks noChangeAspect="1"/>
          </p:cNvSpPr>
          <p:nvPr/>
        </p:nvSpPr>
        <p:spPr bwMode="auto">
          <a:xfrm>
            <a:off x="5899428" y="3259281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 flipV="1">
            <a:off x="6630002" y="2165367"/>
            <a:ext cx="0" cy="39824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Connector 40"/>
          <p:cNvSpPr>
            <a:spLocks noChangeAspect="1"/>
          </p:cNvSpPr>
          <p:nvPr/>
        </p:nvSpPr>
        <p:spPr bwMode="auto">
          <a:xfrm>
            <a:off x="6574746" y="504140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  <a:blipFill rotWithShape="0"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496497" y="4096361"/>
            <a:ext cx="5356321" cy="423857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6061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>
                <a:spLocks noChangeAspect="1"/>
              </p:cNvSpPr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Cloud 4"/>
          <p:cNvSpPr/>
          <p:nvPr/>
        </p:nvSpPr>
        <p:spPr bwMode="auto">
          <a:xfrm>
            <a:off x="4863255" y="1659636"/>
            <a:ext cx="2250345" cy="1814376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Key exchange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7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Connector 35"/>
          <p:cNvSpPr>
            <a:spLocks noChangeAspect="1"/>
          </p:cNvSpPr>
          <p:nvPr/>
        </p:nvSpPr>
        <p:spPr bwMode="auto">
          <a:xfrm>
            <a:off x="5906571" y="32640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 flipV="1">
            <a:off x="6630002" y="2165367"/>
            <a:ext cx="0" cy="39824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Connector 40"/>
          <p:cNvSpPr>
            <a:spLocks noChangeAspect="1"/>
          </p:cNvSpPr>
          <p:nvPr/>
        </p:nvSpPr>
        <p:spPr bwMode="auto">
          <a:xfrm>
            <a:off x="6579508" y="50485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919226" y="2837133"/>
                <a:ext cx="2085656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26" y="2837133"/>
                <a:ext cx="2085656" cy="394210"/>
              </a:xfrm>
              <a:prstGeom prst="rect">
                <a:avLst/>
              </a:prstGeom>
              <a:blipFill rotWithShape="0"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86119" y="3766554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119" y="3766554"/>
                <a:ext cx="3682927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  <a:blipFill rotWithShape="0">
                <a:blip r:embed="rId1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 rot="2381532">
            <a:off x="10888430" y="4237953"/>
            <a:ext cx="111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Still valid!</a:t>
            </a:r>
          </a:p>
        </p:txBody>
      </p:sp>
    </p:spTree>
    <p:extLst>
      <p:ext uri="{BB962C8B-B14F-4D97-AF65-F5344CB8AC3E}">
        <p14:creationId xmlns:p14="http://schemas.microsoft.com/office/powerpoint/2010/main" val="27471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  <a:blipFill rotWithShape="0"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3392" y="363136"/>
                <a:ext cx="11137237" cy="457200"/>
              </a:xfrm>
            </p:spPr>
            <p:txBody>
              <a:bodyPr/>
              <a:lstStyle/>
              <a:p>
                <a:r>
                  <a:rPr lang="en-US" dirty="0" smtClean="0"/>
                  <a:t>Elliptic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3392" y="363136"/>
                <a:ext cx="11137237" cy="457200"/>
              </a:xfrm>
              <a:blipFill rotWithShape="0">
                <a:blip r:embed="rId4"/>
                <a:stretch>
                  <a:fillRect l="-1095" t="-26667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nb-NO" dirty="0" smtClean="0"/>
                  <a:t>an </a:t>
                </a:r>
                <a:r>
                  <a:rPr lang="nb-NO" dirty="0"/>
                  <a:t>elliptic curve </a:t>
                </a:r>
                <a:r>
                  <a:rPr lang="nb-NO" dirty="0" smtClean="0"/>
                  <a:t>group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blipFill rotWithShape="0">
                <a:blip r:embed="rId9"/>
                <a:stretch>
                  <a:fillRect l="-843" b="-8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" y="2198175"/>
            <a:ext cx="6702287" cy="4143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1843" y="2298911"/>
                <a:ext cx="139275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43" y="2298911"/>
                <a:ext cx="139275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>
            <a:off x="487727" y="4177298"/>
            <a:ext cx="68668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342564" y="2319261"/>
            <a:ext cx="976997" cy="1752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lowchart: Connector 23"/>
          <p:cNvSpPr>
            <a:spLocks noChangeAspect="1"/>
          </p:cNvSpPr>
          <p:nvPr/>
        </p:nvSpPr>
        <p:spPr bwMode="auto">
          <a:xfrm>
            <a:off x="2287636" y="400956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 bwMode="auto">
          <a:xfrm>
            <a:off x="2644474" y="337230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3320489" y="2319261"/>
            <a:ext cx="2094706" cy="3757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4457304" y="2134624"/>
            <a:ext cx="14127" cy="42566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lowchart: Connector 51"/>
          <p:cNvSpPr>
            <a:spLocks noChangeAspect="1"/>
          </p:cNvSpPr>
          <p:nvPr/>
        </p:nvSpPr>
        <p:spPr bwMode="auto">
          <a:xfrm>
            <a:off x="4414138" y="397380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 bwMode="auto">
          <a:xfrm>
            <a:off x="4414138" y="4292232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87188" y="3789139"/>
                <a:ext cx="265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88" y="3789139"/>
                <a:ext cx="265806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50030" y="3241634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30" y="3241634"/>
                <a:ext cx="474325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256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31779" y="4177298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79" y="4177298"/>
                <a:ext cx="110883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013315" y="5471010"/>
                <a:ext cx="3044503" cy="3751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r>
                  <a:rPr lang="en-US" sz="1600" i="1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15" y="5471010"/>
                <a:ext cx="3044503" cy="375167"/>
              </a:xfrm>
              <a:prstGeom prst="rect">
                <a:avLst/>
              </a:prstGeom>
              <a:blipFill rotWithShape="0">
                <a:blip r:embed="rId18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 rot="16200000">
            <a:off x="9467812" y="5116014"/>
            <a:ext cx="135509" cy="161421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12655" y="6218511"/>
            <a:ext cx="1015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Finite field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666870" y="6206752"/>
            <a:ext cx="436490" cy="1656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8785225" y="5175250"/>
            <a:ext cx="195156" cy="346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10057683" y="5204228"/>
            <a:ext cx="362667" cy="3177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 rot="2381532">
            <a:off x="10888430" y="4237953"/>
            <a:ext cx="111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Still valid!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919226" y="2828402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𝟖𝟗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26" y="2828402"/>
                <a:ext cx="2085656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86119" y="3766554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119" y="3766554"/>
                <a:ext cx="3682927" cy="307777"/>
              </a:xfrm>
              <a:prstGeom prst="rect">
                <a:avLst/>
              </a:prstGeom>
              <a:blipFill rotWithShape="0"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980381" y="6013262"/>
                <a:ext cx="1232389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i="1">
                            <a:latin typeface="Cambria Math" panose="02040503050406030204" pitchFamily="18" charset="0"/>
                          </a:rPr>
                          <m:t>,+, </m:t>
                        </m:r>
                        <m:r>
                          <a:rPr lang="nb-NO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381" y="6013262"/>
                <a:ext cx="1232389" cy="410497"/>
              </a:xfrm>
              <a:prstGeom prst="rect">
                <a:avLst/>
              </a:prstGeom>
              <a:blipFill rotWithShape="0">
                <a:blip r:embed="rId2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24" grpId="0" animBg="1"/>
      <p:bldP spid="25" grpId="0" animBg="1"/>
      <p:bldP spid="52" grpId="0" animBg="1"/>
      <p:bldP spid="65" grpId="0" animBg="1"/>
      <p:bldP spid="66" grpId="0"/>
      <p:bldP spid="67" grpId="0"/>
      <p:bldP spid="68" grpId="0"/>
      <p:bldP spid="31" grpId="0" animBg="1"/>
      <p:bldP spid="33" grpId="0" animBg="1"/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–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2880" y="1856820"/>
                <a:ext cx="3413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880" y="1856820"/>
                <a:ext cx="3413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07729" y="1856820"/>
                <a:ext cx="3413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29" y="1856820"/>
                <a:ext cx="3413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89222" y="2812630"/>
                <a:ext cx="70055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…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…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       …        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6,0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6,1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…, (6,6)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222" y="2812630"/>
                <a:ext cx="7005575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58565" y="6109993"/>
                <a:ext cx="7584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2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1,6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3,1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3,6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4,2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4,5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6,2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6,5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565" y="6109993"/>
                <a:ext cx="7584950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414" y="2418833"/>
            <a:ext cx="4913226" cy="3665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56267" y="4457428"/>
                <a:ext cx="266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67" y="4457428"/>
                <a:ext cx="266955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92010" y="4870679"/>
                <a:ext cx="266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4870679"/>
                <a:ext cx="266955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54041" y="5195359"/>
                <a:ext cx="6678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41" y="5195359"/>
                <a:ext cx="667886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 bwMode="auto">
          <a:xfrm flipH="1" flipV="1">
            <a:off x="4990823" y="4413252"/>
            <a:ext cx="3238777" cy="11608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3694446" y="5574108"/>
            <a:ext cx="658832" cy="236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4355930" y="2560565"/>
            <a:ext cx="1267630" cy="4543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5638800" y="3001099"/>
            <a:ext cx="0" cy="2515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98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  <p:bldP spid="10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23393" y="1027586"/>
                <a:ext cx="7472858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point on elliptic curve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are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Points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 smtClean="0"/>
                  <a:t> can be added to get another point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Special case: add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to itself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 times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DLOG problem: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dirty="0" smtClean="0"/>
                  <a:t> for </a:t>
                </a:r>
                <a:r>
                  <a:rPr lang="en-US" sz="1800" b="1" dirty="0" smtClean="0"/>
                  <a:t>secret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,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3" y="1027586"/>
                <a:ext cx="7472858" cy="5068415"/>
              </a:xfrm>
              <a:blipFill rotWithShape="0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70750" y="1622037"/>
            <a:ext cx="3201357" cy="3570823"/>
            <a:chOff x="8297834" y="1562376"/>
            <a:chExt cx="3201357" cy="357082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8297834" y="1781174"/>
              <a:ext cx="2838812" cy="3352025"/>
              <a:chOff x="4832232" y="561256"/>
              <a:chExt cx="4052392" cy="478500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</p:txBody>
          </p:sp>
        </p:grpSp>
        <p:sp>
          <p:nvSpPr>
            <p:cNvPr id="10" name="Flowchart: Connector 9"/>
            <p:cNvSpPr>
              <a:spLocks noChangeAspect="1"/>
            </p:cNvSpPr>
            <p:nvPr/>
          </p:nvSpPr>
          <p:spPr bwMode="auto">
            <a:xfrm>
              <a:off x="8745682" y="2743199"/>
              <a:ext cx="89977" cy="89977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508520" y="2463844"/>
                  <a:ext cx="183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8520" y="2463844"/>
                  <a:ext cx="18306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024866" y="3358077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4866" y="3358077"/>
                  <a:ext cx="47432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414740" y="1562376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4740" y="1562376"/>
                  <a:ext cx="47432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71195" y="4149105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195" y="4149105"/>
                <a:ext cx="47432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56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/>
          <p:cNvSpPr>
            <a:spLocks noChangeAspect="1"/>
          </p:cNvSpPr>
          <p:nvPr/>
        </p:nvSpPr>
        <p:spPr bwMode="auto">
          <a:xfrm>
            <a:off x="9746526" y="4418300"/>
            <a:ext cx="89977" cy="89977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16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– properties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800" dirty="0" smtClean="0"/>
                  <a:t> is </a:t>
                </a:r>
                <a:r>
                  <a:rPr lang="en-US" sz="1800" i="1" dirty="0" smtClean="0"/>
                  <a:t>not</a:t>
                </a:r>
                <a:r>
                  <a:rPr lang="en-US" sz="1800" dirty="0" smtClean="0"/>
                  <a:t> a generic group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Specialized attacks (GNFS) exploit algebraic structure</a:t>
                </a: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parameters must be bigger to compensate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600" dirty="0" smtClean="0"/>
                  <a:t>  required for security today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Bigger parameters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slower systems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Currently no attacks manage to exploit the algebraic structure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Best-know attacks are </a:t>
                </a:r>
                <a:r>
                  <a:rPr lang="en-US" sz="1600" i="1" dirty="0" smtClean="0"/>
                  <a:t>generic attacks</a:t>
                </a:r>
                <a:r>
                  <a:rPr lang="en-US" sz="1600" dirty="0" smtClean="0"/>
                  <a:t>:</a:t>
                </a:r>
                <a:endParaRPr lang="en-US" sz="1600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err="1" smtClean="0"/>
                  <a:t>Nechaev</a:t>
                </a:r>
                <a:r>
                  <a:rPr lang="en-US" sz="1600" b="1" dirty="0" smtClean="0"/>
                  <a:t> </a:t>
                </a:r>
                <a:r>
                  <a:rPr lang="en-US" sz="1600" b="1" dirty="0"/>
                  <a:t>'94 &amp; </a:t>
                </a:r>
                <a:r>
                  <a:rPr lang="en-US" sz="1600" b="1" dirty="0" err="1"/>
                  <a:t>Shoup</a:t>
                </a:r>
                <a:r>
                  <a:rPr lang="en-US" sz="1600" b="1" dirty="0"/>
                  <a:t> '97: </a:t>
                </a:r>
                <a:r>
                  <a:rPr lang="en-US" sz="1600" i="1" dirty="0" smtClean="0"/>
                  <a:t>Generic</a:t>
                </a:r>
                <a:r>
                  <a:rPr lang="en-US" sz="1600" dirty="0" smtClean="0"/>
                  <a:t> algorithms for solving DLOG require </a:t>
                </a:r>
                <a:r>
                  <a:rPr lang="en-US" sz="1600" dirty="0"/>
                  <a:t>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 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Consequently: elliptic curve crypto can use </a:t>
                </a:r>
                <a:r>
                  <a:rPr lang="en-US" sz="1600" i="1" dirty="0" smtClean="0"/>
                  <a:t>much</a:t>
                </a:r>
                <a:r>
                  <a:rPr lang="en-US" sz="1600" dirty="0" smtClean="0"/>
                  <a:t> smaller parameters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600" dirty="0" smtClean="0"/>
                  <a:t> common in practice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much faster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/>
                  <a:t>-based crypto</a:t>
                </a:r>
                <a:endParaRPr lang="en-US" sz="1600" b="1" dirty="0"/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276803" y="1544226"/>
            <a:ext cx="3301224" cy="1327605"/>
            <a:chOff x="4696003" y="1761629"/>
            <a:chExt cx="3301224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4" r="-1109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279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76803" y="3174059"/>
            <a:ext cx="3255891" cy="1329249"/>
            <a:chOff x="4219498" y="3438826"/>
            <a:chExt cx="3255891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11" r="-1124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46281" y="343882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4977362"/>
            <a:ext cx="6220677" cy="1382279"/>
            <a:chOff x="3334130" y="5165252"/>
            <a:chExt cx="6220677" cy="138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 smtClean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15606" y="5205626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286" r="-14286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595554" y="5165252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3541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971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1423" y="2551304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3" y="2551304"/>
                <a:ext cx="498533" cy="307777"/>
              </a:xfrm>
              <a:prstGeom prst="rect">
                <a:avLst/>
              </a:prstGeom>
              <a:blipFill>
                <a:blip r:embed="rId7"/>
                <a:stretch>
                  <a:fillRect l="-10976" r="-2439" b="-1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57349" y="4168016"/>
                <a:ext cx="5093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349" y="4168016"/>
                <a:ext cx="509307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843" r="-36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966261" y="3529912"/>
            <a:ext cx="1869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en-US" sz="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43305" y="3538712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17019" y="5640548"/>
                <a:ext cx="515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019" y="5640548"/>
                <a:ext cx="51514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714" r="-595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32310" y="1109059"/>
            <a:ext cx="642067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115792089210356248762697446949407573530086143415290314195533631308867097853951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207008" y="33809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008" y="3380977"/>
                <a:ext cx="1093248" cy="4347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815471" y="2587288"/>
            <a:ext cx="1896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4702" y="2484822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02" y="2484822"/>
                <a:ext cx="510929" cy="400110"/>
              </a:xfrm>
              <a:prstGeom prst="rect">
                <a:avLst/>
              </a:prstGeom>
              <a:blipFill>
                <a:blip r:embed="rId1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815471" y="4202334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24533" y="4119758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533" y="4119758"/>
                <a:ext cx="510929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5263" y="5680988"/>
            <a:ext cx="1896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5868537" y="5682801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89771" y="5601421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771" y="5601421"/>
                <a:ext cx="510929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10923" y="5679175"/>
                <a:ext cx="5109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923" y="5679175"/>
                <a:ext cx="510929" cy="2616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18948" y="1041044"/>
                <a:ext cx="1292535" cy="31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948" y="1041044"/>
                <a:ext cx="1292535" cy="31015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971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0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6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</p:spPr>
            <p:txBody>
              <a:bodyPr/>
              <a:lstStyle/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r>
                  <a:rPr lang="en-US" sz="1600" b="1" dirty="0" smtClean="0"/>
                  <a:t>Security (given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b="1" dirty="0" smtClean="0"/>
                  <a:t>):</a:t>
                </a: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(</a:t>
                </a:r>
                <a:r>
                  <a:rPr lang="en-US" sz="1600" dirty="0"/>
                  <a:t>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hard to find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(or </a:t>
                </a:r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		</a:t>
                </a:r>
                <a:r>
                  <a:rPr lang="en-US" sz="1600" dirty="0" smtClean="0"/>
                  <a:t>	(</a:t>
                </a:r>
                <a:r>
                  <a:rPr lang="en-US" sz="1600" dirty="0"/>
                  <a:t>DLOG assumption</a:t>
                </a:r>
                <a:r>
                  <a:rPr lang="en-US" sz="1600" dirty="0" smtClean="0"/>
                  <a:t>)</a:t>
                </a:r>
                <a:endParaRPr lang="en-US" sz="100" dirty="0"/>
              </a:p>
              <a:p>
                <a:endParaRPr lang="en-US" sz="7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		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not secure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			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	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large enough		 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		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large </a:t>
                </a:r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enough 	 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Content Placeholder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  <a:blipFill rotWithShape="0">
                <a:blip r:embed="rId3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283652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5283171" y="1776627"/>
            <a:ext cx="565972" cy="1507025"/>
            <a:chOff x="5612913" y="1794080"/>
            <a:chExt cx="565972" cy="1507025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6029011" y="2997570"/>
              <a:ext cx="149874" cy="3035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5612913" y="1794080"/>
              <a:ext cx="565972" cy="127767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groups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800" dirty="0" smtClean="0"/>
                  <a:t> groups: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TLS 1.3: </a:t>
                </a:r>
                <a:r>
                  <a:rPr lang="en-US" sz="1600" dirty="0" smtClean="0"/>
                  <a:t>five specific groups allowed </a:t>
                </a:r>
                <a:endParaRPr lang="en-US" sz="16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size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sz="1400" dirty="0" smtClean="0"/>
                  <a:t>					(RFC 7919)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IKEv2</a:t>
                </a:r>
                <a:r>
                  <a:rPr lang="en-US" sz="1600" dirty="0" smtClean="0"/>
                  <a:t> (IPsec key exchange protocol): MODP groups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size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768</m:t>
                            </m:r>
                          </m:sup>
                        </m:sSup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1024</m:t>
                            </m:r>
                          </m:sup>
                        </m:s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nb-NO" sz="1400" b="0" i="1" smtClean="0">
                            <a:solidFill>
                              <a:srgbClr val="E6A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rgbClr val="E6AF00"/>
                            </a:solidFill>
                            <a:latin typeface="Cambria Math" panose="02040503050406030204" pitchFamily="18" charset="0"/>
                          </a:rPr>
                          <m:t>1536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sz="1400" dirty="0" smtClean="0"/>
                  <a:t> 			(RFC 7296 and RFC 3526)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’s are</a:t>
                </a:r>
                <a:r>
                  <a:rPr lang="en-US" sz="1600" b="1" dirty="0" smtClean="0"/>
                  <a:t> safe</a:t>
                </a:r>
                <a:r>
                  <a:rPr lang="en-US" sz="1600" dirty="0" smtClean="0"/>
                  <a:t> </a:t>
                </a:r>
                <a:r>
                  <a:rPr lang="en-US" sz="1600" b="1" dirty="0" smtClean="0"/>
                  <a:t>primes</a:t>
                </a:r>
                <a:r>
                  <a:rPr lang="en-US" sz="1600" dirty="0" smtClean="0"/>
                  <a:t> (i.e.,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of the form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 smtClean="0"/>
                  <a:t> where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/>
                  <a:t> is prime)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sz="18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800" dirty="0" smtClean="0"/>
                  <a:t> groups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NIST curves: </a:t>
                </a:r>
                <a:r>
                  <a:rPr lang="en-US" sz="1600" dirty="0" smtClean="0">
                    <a:solidFill>
                      <a:srgbClr val="E6AF00"/>
                    </a:solidFill>
                  </a:rPr>
                  <a:t>P-224</a:t>
                </a:r>
                <a:r>
                  <a:rPr lang="en-US" sz="1600" dirty="0" smtClean="0"/>
                  <a:t>, P-256, P-384, P-521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Curve25519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+486662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  and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−19</m:t>
                    </m:r>
                  </m:oMath>
                </a14:m>
                <a:r>
                  <a:rPr lang="en-US" sz="1600" dirty="0" smtClean="0"/>
                  <a:t>)			(Daniel J. Bernstein)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Curve448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: 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=1 −39081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448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224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 smtClean="0"/>
                  <a:t>)		(Mike Hamburg)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78" y="1746515"/>
            <a:ext cx="4292278" cy="3221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5876" y="5208443"/>
            <a:ext cx="48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the break…</a:t>
            </a:r>
          </a:p>
        </p:txBody>
      </p:sp>
    </p:spTree>
    <p:extLst>
      <p:ext uri="{BB962C8B-B14F-4D97-AF65-F5344CB8AC3E}">
        <p14:creationId xmlns:p14="http://schemas.microsoft.com/office/powerpoint/2010/main" val="15537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623393" y="1113008"/>
                <a:ext cx="10929978" cy="1934992"/>
              </a:xfrm>
              <a:prstGeom prst="roundRect">
                <a:avLst>
                  <a:gd name="adj" fmla="val 12917"/>
                </a:avLst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group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together with a binary operation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satisfying the axioms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G1</a:t>
                </a:r>
                <a:r>
                  <a:rPr lang="en-US" dirty="0"/>
                  <a:t>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	</a:t>
                </a:r>
                <a:r>
                  <a:rPr lang="en-US" dirty="0"/>
                  <a:t>		</a:t>
                </a:r>
                <a:r>
                  <a:rPr lang="en-US" dirty="0" smtClean="0"/>
                  <a:t>(</a:t>
                </a:r>
                <a:r>
                  <a:rPr lang="en-US" dirty="0"/>
                  <a:t>associativity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G2</a:t>
                </a:r>
                <a:r>
                  <a:rPr lang="en-US" dirty="0"/>
                  <a:t>: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		</a:t>
                </a:r>
                <a:r>
                  <a:rPr lang="en-US" dirty="0" smtClean="0"/>
                  <a:t> 	        (</a:t>
                </a:r>
                <a:r>
                  <a:rPr lang="en-US" dirty="0"/>
                  <a:t>identity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G3</a:t>
                </a:r>
                <a:r>
                  <a:rPr lang="en-US" dirty="0"/>
                  <a:t>: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        (</a:t>
                </a:r>
                <a:r>
                  <a:rPr lang="en-US" dirty="0"/>
                  <a:t>inverse)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3" y="1113008"/>
                <a:ext cx="10929978" cy="1934992"/>
              </a:xfrm>
              <a:prstGeom prst="roundRect">
                <a:avLst>
                  <a:gd name="adj" fmla="val 1291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3274425"/>
                <a:ext cx="10929979" cy="775062"/>
              </a:xfrm>
              <a:prstGeom prst="roundRect">
                <a:avLst>
                  <a:gd name="adj" fmla="val 22285"/>
                </a:avLst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Definition: </a:t>
                </a:r>
                <a:r>
                  <a:rPr lang="en-US" dirty="0"/>
                  <a:t>A group </a:t>
                </a:r>
                <a:r>
                  <a:rPr lang="nb-NO" dirty="0" smtClean="0"/>
                  <a:t>is </a:t>
                </a:r>
                <a:r>
                  <a:rPr lang="nb-NO" b="1" dirty="0" smtClean="0"/>
                  <a:t>cyclic</a:t>
                </a:r>
                <a:r>
                  <a:rPr lang="nb-NO" dirty="0"/>
                  <a:t> </a:t>
                </a:r>
                <a:r>
                  <a:rPr lang="nb-NO" dirty="0" smtClean="0"/>
                  <a:t>if </a:t>
                </a:r>
                <a:r>
                  <a:rPr lang="nb-NO" dirty="0"/>
                  <a:t>there 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74425"/>
                <a:ext cx="10929979" cy="775062"/>
              </a:xfrm>
              <a:prstGeom prst="roundRect">
                <a:avLst>
                  <a:gd name="adj" fmla="val 22285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23392" y="441999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Examples: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95661" y="4959772"/>
                <a:ext cx="1441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61" y="4959772"/>
                <a:ext cx="144148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2538F9B-1A82-4B3C-A57C-D822322271B8}"/>
                  </a:ext>
                </a:extLst>
              </p:cNvPr>
              <p:cNvSpPr/>
              <p:nvPr/>
            </p:nvSpPr>
            <p:spPr>
              <a:xfrm>
                <a:off x="2338363" y="4975161"/>
                <a:ext cx="953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2538F9B-1A82-4B3C-A57C-D82232227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363" y="4975161"/>
                <a:ext cx="9533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95661" y="5359882"/>
                <a:ext cx="1684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61" y="5359882"/>
                <a:ext cx="16843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95662" y="5828892"/>
                <a:ext cx="1095996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62" y="5828892"/>
                <a:ext cx="1095996" cy="410497"/>
              </a:xfrm>
              <a:prstGeom prst="rect">
                <a:avLst/>
              </a:prstGeom>
              <a:blipFill rotWithShape="0"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33826" y="5849474"/>
                <a:ext cx="40040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1, 3, 2, 6, 4, 5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26" y="5849474"/>
                <a:ext cx="400400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612109" y="4419991"/>
            <a:ext cx="30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cyclic groups: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41647" y="4922812"/>
                <a:ext cx="860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47" y="4922812"/>
                <a:ext cx="8603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41647" y="5467910"/>
                <a:ext cx="805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47" y="5467910"/>
                <a:ext cx="80579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4050777"/>
                  </p:ext>
                </p:extLst>
              </p:nvPr>
            </p:nvGraphicFramePr>
            <p:xfrm>
              <a:off x="9788131" y="4905829"/>
              <a:ext cx="1554145" cy="13716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82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743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4050777"/>
                  </p:ext>
                </p:extLst>
              </p:nvPr>
            </p:nvGraphicFramePr>
            <p:xfrm>
              <a:off x="9788131" y="4905829"/>
              <a:ext cx="1554145" cy="13716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274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1"/>
                          <a:stretch>
                            <a:fillRect r="-40392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09288" y="4543102"/>
                <a:ext cx="692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288" y="4543102"/>
                <a:ext cx="692882" cy="246221"/>
              </a:xfrm>
              <a:prstGeom prst="rect">
                <a:avLst/>
              </a:prstGeom>
              <a:blipFill rotWithShape="0"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2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8622209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Juniper Networks: big manufacturer of network equipment (routers, VPNs, firewalls,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Major customers: </a:t>
            </a:r>
            <a:r>
              <a:rPr lang="en-US" sz="1400" dirty="0" err="1" smtClean="0"/>
              <a:t>telcos</a:t>
            </a:r>
            <a:r>
              <a:rPr lang="en-US" sz="1400" dirty="0" smtClean="0"/>
              <a:t>, banks, US DoD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2015: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Hackers obtained access to source code repository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Only made one change:	</a:t>
            </a:r>
            <a:r>
              <a:rPr lang="en-US" sz="1600" dirty="0"/>
              <a:t/>
            </a:r>
            <a:br>
              <a:rPr lang="en-US" sz="1600" dirty="0"/>
            </a:br>
            <a:endParaRPr lang="en-US" sz="1400" dirty="0" smtClean="0"/>
          </a:p>
          <a:p>
            <a:pPr marL="0" indent="0"/>
            <a:r>
              <a:rPr lang="en-US" sz="1400" dirty="0" smtClean="0"/>
              <a:t>           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--- </a:t>
            </a:r>
            <a:r>
              <a:rPr lang="en-US" sz="1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= 2c55e5e45edf713dc43475effe8813a60326a64d9ba3d2e39cb639b0f3b0ad10 </a:t>
            </a:r>
          </a:p>
          <a:p>
            <a:pPr marL="0" indent="0"/>
            <a:r>
              <a:rPr lang="en-US" sz="1100" dirty="0" smtClean="0"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+++ </a:t>
            </a:r>
            <a:r>
              <a:rPr lang="en-US" sz="11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= 9585320eeaf81044f20d55030a035b11bece81c785e6c933e4a8a131f6578107</a:t>
            </a:r>
            <a:r>
              <a:rPr lang="en-US" sz="1100" dirty="0" smtClean="0"/>
              <a:t>	</a:t>
            </a:r>
          </a:p>
          <a:p>
            <a:pPr marL="0" indent="0"/>
            <a:endParaRPr lang="en-US" sz="1600" dirty="0"/>
          </a:p>
        </p:txBody>
      </p:sp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3359887"/>
            <a:ext cx="3542310" cy="13106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89569" y="2909765"/>
            <a:ext cx="4754106" cy="900246"/>
            <a:chOff x="1789569" y="2909765"/>
            <a:chExt cx="4754106" cy="900246"/>
          </a:xfrm>
        </p:grpSpPr>
        <p:sp>
          <p:nvSpPr>
            <p:cNvPr id="2" name="Rectangle 1"/>
            <p:cNvSpPr/>
            <p:nvPr/>
          </p:nvSpPr>
          <p:spPr>
            <a:xfrm>
              <a:off x="1789569" y="2909765"/>
              <a:ext cx="4754106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/>
                <a:t>IMPORTANT JUNIPER SECURITY ANNOUNCEMENT</a:t>
              </a:r>
            </a:p>
            <a:p>
              <a:endParaRPr lang="en-US" sz="1050" dirty="0"/>
            </a:p>
            <a:p>
              <a:r>
                <a:rPr lang="en-US" sz="1050" dirty="0" smtClean="0"/>
                <a:t>During </a:t>
              </a:r>
              <a:r>
                <a:rPr lang="en-US" sz="1050" dirty="0"/>
                <a:t>a recent internal code review, Juniper discovered unauthorized code in </a:t>
              </a:r>
              <a:r>
                <a:rPr lang="en-US" sz="1050" dirty="0" err="1"/>
                <a:t>ScreenOS</a:t>
              </a:r>
              <a:r>
                <a:rPr lang="en-US" sz="1050" dirty="0"/>
                <a:t> that could allow a knowledgeable attacker to gain administrative access to </a:t>
              </a:r>
              <a:r>
                <a:rPr lang="en-US" sz="1050" dirty="0" err="1"/>
                <a:t>NetScreen</a:t>
              </a:r>
              <a:r>
                <a:rPr lang="en-US" sz="1050" b="1" dirty="0"/>
                <a:t>®</a:t>
              </a:r>
              <a:r>
                <a:rPr lang="en-US" sz="1050" dirty="0"/>
                <a:t> devices and to decrypt VPN connections. 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231490" y="3263563"/>
              <a:ext cx="1166135" cy="192649"/>
            </a:xfrm>
            <a:prstGeom prst="rect">
              <a:avLst/>
            </a:prstGeom>
            <a:solidFill>
              <a:srgbClr val="FFFF66">
                <a:alpha val="54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71071" y="3427893"/>
              <a:ext cx="788310" cy="192649"/>
            </a:xfrm>
            <a:prstGeom prst="rect">
              <a:avLst/>
            </a:prstGeom>
            <a:solidFill>
              <a:srgbClr val="FFFF66">
                <a:alpha val="54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standardization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8" y="1113062"/>
            <a:ext cx="4180759" cy="5425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69" y="1113062"/>
            <a:ext cx="4182717" cy="5422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 bwMode="auto">
          <a:xfrm>
            <a:off x="7748587" y="5816263"/>
            <a:ext cx="1843087" cy="165437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4870763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763" y="2649878"/>
                <a:ext cx="543209" cy="4436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538395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395" y="2649878"/>
                <a:ext cx="543209" cy="4436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6203131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131" y="2649878"/>
                <a:ext cx="543209" cy="4436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3"/>
            <a:endCxn id="4" idx="1"/>
          </p:cNvCxnSpPr>
          <p:nvPr/>
        </p:nvCxnSpPr>
        <p:spPr bwMode="auto">
          <a:xfrm>
            <a:off x="4081604" y="2871688"/>
            <a:ext cx="7891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 bwMode="auto">
          <a:xfrm>
            <a:off x="5413972" y="2871688"/>
            <a:ext cx="7891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535498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5498" y="2649878"/>
                <a:ext cx="543209" cy="4436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6" idx="3"/>
            <a:endCxn id="12" idx="1"/>
          </p:cNvCxnSpPr>
          <p:nvPr/>
        </p:nvCxnSpPr>
        <p:spPr bwMode="auto">
          <a:xfrm>
            <a:off x="6746340" y="2871688"/>
            <a:ext cx="78915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3538395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395" y="3850973"/>
                <a:ext cx="543209" cy="4436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5" idx="2"/>
            <a:endCxn id="16" idx="0"/>
          </p:cNvCxnSpPr>
          <p:nvPr/>
        </p:nvCxnSpPr>
        <p:spPr bwMode="auto">
          <a:xfrm>
            <a:off x="3810000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4870763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763" y="3850973"/>
                <a:ext cx="543209" cy="4436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4" idx="2"/>
            <a:endCxn id="20" idx="0"/>
          </p:cNvCxnSpPr>
          <p:nvPr/>
        </p:nvCxnSpPr>
        <p:spPr bwMode="auto">
          <a:xfrm>
            <a:off x="5142368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6203131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131" y="3850973"/>
                <a:ext cx="543209" cy="4436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6" idx="2"/>
            <a:endCxn id="24" idx="0"/>
          </p:cNvCxnSpPr>
          <p:nvPr/>
        </p:nvCxnSpPr>
        <p:spPr bwMode="auto">
          <a:xfrm>
            <a:off x="6474736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4240791" y="2414487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791" y="2414487"/>
                <a:ext cx="543209" cy="443619"/>
              </a:xfrm>
              <a:prstGeom prst="rect">
                <a:avLst/>
              </a:prstGeom>
              <a:blipFill rotWithShape="0">
                <a:blip r:embed="rId9"/>
                <a:stretch>
                  <a:fillRect l="-24719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5567879" y="2414486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7879" y="2414486"/>
                <a:ext cx="543209" cy="443619"/>
              </a:xfrm>
              <a:prstGeom prst="rect">
                <a:avLst/>
              </a:prstGeom>
              <a:blipFill rotWithShape="0">
                <a:blip r:embed="rId10"/>
                <a:stretch>
                  <a:fillRect l="-2359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6869314" y="2414485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9314" y="2414485"/>
                <a:ext cx="543209" cy="443619"/>
              </a:xfrm>
              <a:prstGeom prst="rect">
                <a:avLst/>
              </a:prstGeom>
              <a:blipFill rotWithShape="0">
                <a:blip r:embed="rId11"/>
                <a:stretch>
                  <a:fillRect l="-24719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3235104" y="3249669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104" y="3249669"/>
                <a:ext cx="543209" cy="443619"/>
              </a:xfrm>
              <a:prstGeom prst="rect">
                <a:avLst/>
              </a:prstGeom>
              <a:blipFill rotWithShape="0">
                <a:blip r:embed="rId12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4552379" y="3249670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2379" y="3249670"/>
                <a:ext cx="543209" cy="443619"/>
              </a:xfrm>
              <a:prstGeom prst="rect">
                <a:avLst/>
              </a:prstGeom>
              <a:blipFill rotWithShape="0">
                <a:blip r:embed="rId13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868155" y="324966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55" y="3249668"/>
                <a:ext cx="543209" cy="443619"/>
              </a:xfrm>
              <a:prstGeom prst="rect">
                <a:avLst/>
              </a:prstGeom>
              <a:blipFill rotWithShape="0">
                <a:blip r:embed="rId14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07102" y="3249668"/>
                <a:ext cx="986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102" y="3249668"/>
                <a:ext cx="986828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2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6" grpId="0"/>
      <p:bldP spid="20" grpId="0"/>
      <p:bldP spid="24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accent2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  <a:blipFill>
                <a:blip r:embed="rId2"/>
                <a:stretch>
                  <a:fillRect r="-16495" b="-71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DRBG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spec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spec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71464" y="3819166"/>
            <a:ext cx="1206669" cy="305489"/>
            <a:chOff x="8220076" y="2399163"/>
            <a:chExt cx="1267949" cy="362140"/>
          </a:xfrm>
          <a:solidFill>
            <a:srgbClr val="EEECFE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8752853" y="2026131"/>
                  <a:ext cx="362137" cy="1108207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3" y="2026131"/>
                  <a:ext cx="362137" cy="11082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539863" y="3819166"/>
            <a:ext cx="1206675" cy="305489"/>
            <a:chOff x="8220076" y="2399163"/>
            <a:chExt cx="1267956" cy="362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 Same Side Corner Rectangle 36"/>
                <p:cNvSpPr/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solidFill>
                  <a:srgbClr val="EEECF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Round Same Side Corner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7608265" y="3819164"/>
            <a:ext cx="1206675" cy="305489"/>
            <a:chOff x="8220076" y="2399163"/>
            <a:chExt cx="1267956" cy="362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 Same Side Corner Rectangle 38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9" name="Round Same Side Corner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 Same Side Corner Rectangle 39"/>
                <p:cNvSpPr/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solidFill>
                  <a:srgbClr val="EEECF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Round Same Side Corner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/>
          <p:cNvCxnSpPr>
            <a:cxnSpLocks noChangeAspect="1"/>
          </p:cNvCxnSpPr>
          <p:nvPr/>
        </p:nvCxnSpPr>
        <p:spPr bwMode="auto">
          <a:xfrm>
            <a:off x="4119666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</p:cNvCxnSpPr>
          <p:nvPr/>
        </p:nvCxnSpPr>
        <p:spPr bwMode="auto">
          <a:xfrm>
            <a:off x="6151832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cxnSpLocks noChangeAspect="1"/>
          </p:cNvCxnSpPr>
          <p:nvPr/>
        </p:nvCxnSpPr>
        <p:spPr bwMode="auto">
          <a:xfrm>
            <a:off x="8215208" y="2921874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>
                <a:spLocks noChangeAspec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blipFill rotWithShape="0">
                <a:blip r:embed="rId11"/>
                <a:stretch>
                  <a:fillRect l="-24074" r="-1481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cxnSpLocks noChangeAspect="1"/>
          </p:cNvCxnSpPr>
          <p:nvPr/>
        </p:nvCxnSpPr>
        <p:spPr bwMode="auto">
          <a:xfrm flipV="1">
            <a:off x="4678134" y="2769131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</p:cNvCxnSpPr>
          <p:nvPr/>
        </p:nvCxnSpPr>
        <p:spPr bwMode="auto">
          <a:xfrm flipV="1">
            <a:off x="6746538" y="2769130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cxnSpLocks noChangeAspect="1"/>
          </p:cNvCxnSpPr>
          <p:nvPr/>
        </p:nvCxnSpPr>
        <p:spPr bwMode="auto">
          <a:xfrm flipV="1">
            <a:off x="8814942" y="2769129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>
                <a:spLocks noChangeAspec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2131406" y="2603599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256 bit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753166" y="3802630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keep 240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b="1" dirty="0" smtClean="0"/>
                  <a:t>public </a:t>
                </a:r>
                <a:r>
                  <a:rPr lang="en-US" sz="1600" dirty="0" smtClean="0"/>
                  <a:t>points on an elliptic curve 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blipFill rotWithShape="0">
                <a:blip r:embed="rId14"/>
                <a:stretch>
                  <a:fillRect l="-630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>
                <a:spLocks noChangeAspec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blipFill rotWithShape="0">
                <a:blip r:embed="rId15"/>
                <a:stretch>
                  <a:fillRect l="-5357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blipFill rotWithShape="0">
                <a:blip r:embed="rId16"/>
                <a:stretch>
                  <a:fillRect l="-540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blipFill rotWithShape="0">
                <a:blip r:embed="rId17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blipFill rotWithShape="0">
                <a:blip r:embed="rId18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1" i="0" dirty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1600" dirty="0" smtClean="0"/>
                  <a:t>x-coordinate (256 bits)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  <p:bldP spid="51" grpId="0"/>
      <p:bldP spid="93" grpId="0"/>
      <p:bldP spid="108" grpId="0"/>
      <p:bldP spid="44" grpId="0"/>
      <p:bldP spid="46" grpId="0"/>
      <p:bldP spid="47" grpId="0"/>
      <p:bldP spid="48" grpId="0"/>
      <p:bldP spid="49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DBRG – something's fishy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Dual EC is </a:t>
                </a:r>
                <a:r>
                  <a:rPr lang="en-US" sz="1600" i="1" dirty="0" smtClean="0"/>
                  <a:t>slow</a:t>
                </a:r>
                <a:r>
                  <a:rPr lang="en-US" sz="16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Orders of magnitude slower than HMAC/AES-CTR based alternatives </a:t>
                </a:r>
              </a:p>
              <a:p>
                <a:pPr marL="0" indent="0"/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2006 </a:t>
                </a:r>
                <a:r>
                  <a:rPr lang="en-US" sz="1600" dirty="0" smtClean="0"/>
                  <a:t>– Kristian </a:t>
                </a:r>
                <a:r>
                  <a:rPr lang="en-US" sz="1600" dirty="0" err="1" smtClean="0"/>
                  <a:t>Gjøsteen</a:t>
                </a:r>
                <a:r>
                  <a:rPr lang="en-US" sz="1600" dirty="0" smtClean="0"/>
                  <a:t>: Dual EC is </a:t>
                </a:r>
                <a:r>
                  <a:rPr lang="en-US" sz="1600" i="1" dirty="0" smtClean="0"/>
                  <a:t>not </a:t>
                </a:r>
                <a:r>
                  <a:rPr lang="en-US" sz="1600" dirty="0" smtClean="0"/>
                  <a:t>a good PRNG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Can distinguish output from random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DualEC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prg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𝐾𝐺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≈0.0011</m:t>
                    </m:r>
                  </m:oMath>
                </a14:m>
                <a:r>
                  <a:rPr lang="en-US" sz="1400" dirty="0" smtClean="0"/>
                  <a:t>    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Slightly improved by </a:t>
                </a:r>
                <a:r>
                  <a:rPr lang="en-US" sz="1400" dirty="0" err="1" smtClean="0"/>
                  <a:t>Schoenmakers</a:t>
                </a:r>
                <a:r>
                  <a:rPr lang="en-US" sz="1400" dirty="0" smtClean="0"/>
                  <a:t> and </a:t>
                </a:r>
                <a:r>
                  <a:rPr lang="en-US" sz="1400" dirty="0" err="1" smtClean="0"/>
                  <a:t>Sidorenko</a:t>
                </a: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2007 </a:t>
                </a:r>
                <a:r>
                  <a:rPr lang="en-US" sz="1600" dirty="0" smtClean="0"/>
                  <a:t>– </a:t>
                </a:r>
                <a:r>
                  <a:rPr lang="en-US" sz="1600" dirty="0" err="1" smtClean="0"/>
                  <a:t>Shumow</a:t>
                </a:r>
                <a:r>
                  <a:rPr lang="en-US" sz="1600" dirty="0" smtClean="0"/>
                  <a:t> and Ferguson: Dual EC can be </a:t>
                </a:r>
                <a:r>
                  <a:rPr lang="en-US" sz="1600" i="1" dirty="0" err="1" smtClean="0"/>
                  <a:t>backdoored</a:t>
                </a:r>
                <a:endParaRPr lang="en-US" sz="1600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400" b="0" dirty="0" smtClean="0"/>
                  <a:t>What if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for a </a:t>
                </a:r>
                <a:r>
                  <a:rPr lang="en-US" sz="1400" i="1" dirty="0" smtClean="0"/>
                  <a:t>secret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 smtClean="0"/>
                  <a:t> only you know?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If you know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, compute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Because of truncation need to guess top 16 bits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≈2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1400" dirty="0" smtClean="0"/>
                  <a:t> additional work)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2007</a:t>
                </a:r>
                <a:r>
                  <a:rPr lang="en-US" sz="1600" dirty="0" smtClean="0"/>
                  <a:t> – NIST adds appendix to standard on how to create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 smtClean="0"/>
                  <a:t> yourself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Continues to recommend existing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Most cryptographers: who cares? No one is going to use Dual EC anyway</a:t>
                </a:r>
                <a:endParaRPr lang="en-US" sz="16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2013</a:t>
                </a:r>
                <a:r>
                  <a:rPr lang="en-US" sz="1600" dirty="0" smtClean="0"/>
                  <a:t> – Edward Snowden leak: a project called </a:t>
                </a:r>
                <a:r>
                  <a:rPr lang="en-US" sz="1600" dirty="0" err="1" smtClean="0"/>
                  <a:t>Bullrun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exists within the NSA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Purpose</a:t>
                </a:r>
                <a:r>
                  <a:rPr lang="en-US" sz="1400" dirty="0"/>
                  <a:t>: </a:t>
                </a:r>
                <a:r>
                  <a:rPr lang="en-US" sz="1400" dirty="0" smtClean="0"/>
                  <a:t>"</a:t>
                </a:r>
                <a:r>
                  <a:rPr lang="en-US" sz="1200" i="1" dirty="0" smtClean="0"/>
                  <a:t>Insert </a:t>
                </a:r>
                <a:r>
                  <a:rPr lang="en-US" sz="1200" i="1" dirty="0"/>
                  <a:t>vulnerabilities into commercial encryption systems, IT systems, networks, and endpoint communications devices used by </a:t>
                </a:r>
                <a:r>
                  <a:rPr lang="en-US" sz="1200" i="1" dirty="0" smtClean="0"/>
                  <a:t>targets.</a:t>
                </a:r>
                <a:r>
                  <a:rPr lang="en-US" sz="1400" dirty="0" smtClean="0"/>
                  <a:t>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Turns out Juniper Networks made Dual EC their PRNG in </a:t>
                </a:r>
                <a:r>
                  <a:rPr lang="en-US" sz="1400" dirty="0" err="1" smtClean="0"/>
                  <a:t>ScreenOS</a:t>
                </a:r>
                <a:r>
                  <a:rPr lang="en-US" sz="1400" dirty="0" smtClean="0"/>
                  <a:t> from 2008</a:t>
                </a:r>
              </a:p>
            </p:txBody>
          </p:sp>
        </mc:Choice>
        <mc:Fallback xmlns="">
          <p:sp>
            <p:nvSpPr>
              <p:cNvPr id="44" name="Content Placeholder 4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  <a:blipFill rotWithShape="0">
                <a:blip r:embed="rId2"/>
                <a:stretch>
                  <a:fillRect l="-219" t="-331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93393" y="50615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7024378" y="2053874"/>
            <a:ext cx="4901351" cy="1281639"/>
            <a:chOff x="3251782" y="2333909"/>
            <a:chExt cx="6848322" cy="1790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251782" y="3201242"/>
                  <a:ext cx="589833" cy="3495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i="1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200" i="1">
                                <a:solidFill>
                                  <a:schemeClr val="accent2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nb-NO" sz="14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782" y="3201242"/>
                  <a:ext cx="589833" cy="3495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7143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 bwMode="auto">
                <a:xfrm>
                  <a:off x="3471459" y="2616388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1459" y="2616388"/>
                  <a:ext cx="1206675" cy="3054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 bwMode="auto">
                <a:xfrm>
                  <a:off x="5539863" y="2616387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9863" y="2616387"/>
                  <a:ext cx="1206675" cy="3054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 bwMode="auto">
                <a:xfrm>
                  <a:off x="7608266" y="2616386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8266" y="2616386"/>
                  <a:ext cx="1206675" cy="3054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3471464" y="3819166"/>
              <a:ext cx="1206669" cy="305489"/>
              <a:chOff x="8220076" y="2399163"/>
              <a:chExt cx="1267949" cy="362140"/>
            </a:xfrm>
            <a:solidFill>
              <a:srgbClr val="EEECFE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ound Same Side Corner Rectangle 32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3" name="Round Same Side Corner 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ound Same Side Corner Rectangle 33"/>
                  <p:cNvSpPr/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grp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4" name="Round Same Side Corner 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5539863" y="3819166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ound Same Side Corner Rectangle 35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6" name="Round Same Side Corner 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ound Same Side Corner Rectangle 36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7" name="Round Same Side Corner 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7608265" y="3819164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ound Same Side Corner Rectangle 38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9" name="Round Same Side Corner 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ound Same Side Corner Rectangle 39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0" name="Round Same Side Corner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Arrow Connector 52"/>
            <p:cNvCxnSpPr>
              <a:cxnSpLocks noChangeAspect="1"/>
            </p:cNvCxnSpPr>
            <p:nvPr/>
          </p:nvCxnSpPr>
          <p:spPr bwMode="auto">
            <a:xfrm>
              <a:off x="4119666" y="2921875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>
              <a:cxnSpLocks noChangeAspect="1"/>
            </p:cNvCxnSpPr>
            <p:nvPr/>
          </p:nvCxnSpPr>
          <p:spPr bwMode="auto">
            <a:xfrm>
              <a:off x="6151832" y="2921875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cxnSpLocks noChangeAspect="1"/>
            </p:cNvCxnSpPr>
            <p:nvPr/>
          </p:nvCxnSpPr>
          <p:spPr bwMode="auto">
            <a:xfrm>
              <a:off x="8215208" y="2921874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>
                  <a:spLocks noChangeAspect="1"/>
                </p:cNvSpPr>
                <p:nvPr/>
              </p:nvSpPr>
              <p:spPr bwMode="auto">
                <a:xfrm>
                  <a:off x="3614858" y="3194418"/>
                  <a:ext cx="333913" cy="374220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14858" y="3194418"/>
                  <a:ext cx="333913" cy="374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8205" r="-20513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cxnSpLocks noChangeAspect="1"/>
            </p:cNvCxnSpPr>
            <p:nvPr/>
          </p:nvCxnSpPr>
          <p:spPr bwMode="auto">
            <a:xfrm flipV="1">
              <a:off x="4678134" y="2769131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cxnSpLocks noChangeAspect="1"/>
            </p:cNvCxnSpPr>
            <p:nvPr/>
          </p:nvCxnSpPr>
          <p:spPr bwMode="auto">
            <a:xfrm flipV="1">
              <a:off x="6746538" y="2769130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cxnSpLocks noChangeAspect="1"/>
            </p:cNvCxnSpPr>
            <p:nvPr/>
          </p:nvCxnSpPr>
          <p:spPr bwMode="auto">
            <a:xfrm flipV="1">
              <a:off x="8814942" y="2769129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>
                  <a:spLocks noChangeAspect="1"/>
                </p:cNvSpPr>
                <p:nvPr/>
              </p:nvSpPr>
              <p:spPr>
                <a:xfrm>
                  <a:off x="9267651" y="3183406"/>
                  <a:ext cx="832453" cy="427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651" y="3183406"/>
                  <a:ext cx="832453" cy="4272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 bwMode="auto">
                <a:xfrm>
                  <a:off x="5405204" y="319272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5204" y="3192727"/>
                  <a:ext cx="681038" cy="374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8750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>
                  <a:spLocks noChangeAspect="1"/>
                </p:cNvSpPr>
                <p:nvPr/>
              </p:nvSpPr>
              <p:spPr bwMode="auto">
                <a:xfrm>
                  <a:off x="7493518" y="319272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3518" y="3192727"/>
                  <a:ext cx="681038" cy="374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750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spect="1"/>
                </p:cNvSpPr>
                <p:nvPr/>
              </p:nvSpPr>
              <p:spPr bwMode="auto">
                <a:xfrm>
                  <a:off x="4813653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13653" y="2333909"/>
                  <a:ext cx="681038" cy="374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75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>
                  <a:spLocks noChangeAspect="1"/>
                </p:cNvSpPr>
                <p:nvPr/>
              </p:nvSpPr>
              <p:spPr bwMode="auto">
                <a:xfrm>
                  <a:off x="6857550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7550" y="2333909"/>
                  <a:ext cx="681038" cy="374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750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 bwMode="auto">
                <a:xfrm>
                  <a:off x="8927132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27132" y="2333909"/>
                  <a:ext cx="681038" cy="3742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875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7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 does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 smtClean="0"/>
                  <a:t> (and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 smtClean="0"/>
                  <a:t>) come from?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284" y="1202607"/>
            <a:ext cx="4116216" cy="534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95421" y="1534480"/>
            <a:ext cx="52292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ourier New" panose="02070309020205020404" pitchFamily="49" charset="0"/>
              </a:rPr>
              <a:t>From</a:t>
            </a:r>
            <a:r>
              <a:rPr lang="en-US" sz="800" dirty="0">
                <a:latin typeface="Courier New" panose="02070309020205020404" pitchFamily="49" charset="0"/>
              </a:rPr>
              <a:t>: John Kelsey [mailto:john.kelsey@nist.gov]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Sent: Wednesday, October 27, 2004 11:17 AM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To: Don Johnson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Subject: Minding our Ps and Qs in </a:t>
            </a:r>
            <a:r>
              <a:rPr lang="en-US" sz="800" dirty="0" err="1" smtClean="0">
                <a:latin typeface="Courier New" panose="02070309020205020404" pitchFamily="49" charset="0"/>
              </a:rPr>
              <a:t>Dual_EC</a:t>
            </a:r>
            <a:endParaRPr lang="en-US" sz="800" dirty="0" smtClean="0">
              <a:latin typeface="Courier New" panose="02070309020205020404" pitchFamily="49" charset="0"/>
            </a:endParaRPr>
          </a:p>
          <a:p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Do you know where Q comes from in </a:t>
            </a:r>
            <a:r>
              <a:rPr lang="en-US" sz="800" dirty="0" err="1">
                <a:latin typeface="Courier New" panose="02070309020205020404" pitchFamily="49" charset="0"/>
              </a:rPr>
              <a:t>Dual_EC_DRBG</a:t>
            </a:r>
            <a:r>
              <a:rPr lang="en-US" sz="800" dirty="0">
                <a:latin typeface="Courier New" panose="02070309020205020404" pitchFamily="49" charset="0"/>
              </a:rPr>
              <a:t>?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Thanks</a:t>
            </a:r>
            <a:r>
              <a:rPr lang="en-US" sz="800" dirty="0">
                <a:latin typeface="Courier New" panose="02070309020205020404" pitchFamily="49" charset="0"/>
              </a:rPr>
              <a:t>,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</a:rPr>
              <a:t>Joh</a:t>
            </a:r>
          </a:p>
          <a:p>
            <a:endParaRPr lang="en-US" sz="800" dirty="0">
              <a:latin typeface="Courier New" panose="02070309020205020404" pitchFamily="49" charset="0"/>
            </a:endParaRPr>
          </a:p>
          <a:p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1495421" y="2884946"/>
            <a:ext cx="52292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ourier New" panose="02070309020205020404" pitchFamily="49" charset="0"/>
              </a:rPr>
              <a:t>----------------------------------------------------------------</a:t>
            </a:r>
          </a:p>
          <a:p>
            <a:endParaRPr lang="en-US" sz="800" dirty="0" smtClean="0">
              <a:latin typeface="Courier New" panose="02070309020205020404" pitchFamily="49" charset="0"/>
            </a:endParaRPr>
          </a:p>
          <a:p>
            <a:endParaRPr lang="en-US" sz="800" dirty="0">
              <a:latin typeface="Courier New" panose="02070309020205020404" pitchFamily="49" charset="0"/>
            </a:endParaRPr>
          </a:p>
          <a:p>
            <a:r>
              <a:rPr lang="en-US" sz="800" dirty="0" smtClean="0">
                <a:latin typeface="Courier New" panose="02070309020205020404" pitchFamily="49" charset="0"/>
              </a:rPr>
              <a:t>Subject</a:t>
            </a:r>
            <a:r>
              <a:rPr lang="en-US" sz="800" dirty="0">
                <a:latin typeface="Courier New" panose="02070309020205020404" pitchFamily="49" charset="0"/>
              </a:rPr>
              <a:t>: RE: Minding our Ps and Qs in </a:t>
            </a:r>
            <a:r>
              <a:rPr lang="en-US" sz="800" dirty="0" err="1">
                <a:latin typeface="Courier New" panose="02070309020205020404" pitchFamily="49" charset="0"/>
              </a:rPr>
              <a:t>Dual_EC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From: "Don Johnson" &lt;DJohnson@cygnacom.com&gt;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Date: Wed, October 27, 2004 11:42 am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To: "John Kelsey" &lt;john.kelsey@nist.gov&gt;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John,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P=G</a:t>
            </a:r>
            <a:r>
              <a:rPr lang="en-US" sz="800" dirty="0">
                <a:latin typeface="Courier New" panose="02070309020205020404" pitchFamily="49" charset="0"/>
              </a:rPr>
              <a:t>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Q </a:t>
            </a:r>
            <a:r>
              <a:rPr lang="en-US" sz="800" dirty="0">
                <a:latin typeface="Courier New" panose="02070309020205020404" pitchFamily="49" charset="0"/>
              </a:rPr>
              <a:t>is (in essence) the public key for some random private key.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It </a:t>
            </a:r>
            <a:r>
              <a:rPr lang="en-US" sz="800" dirty="0">
                <a:latin typeface="Courier New" panose="02070309020205020404" pitchFamily="49" charset="0"/>
              </a:rPr>
              <a:t>could also be generated like a(</a:t>
            </a:r>
            <a:r>
              <a:rPr lang="en-US" sz="800" dirty="0" err="1">
                <a:latin typeface="Courier New" panose="02070309020205020404" pitchFamily="49" charset="0"/>
              </a:rPr>
              <a:t>nother</a:t>
            </a:r>
            <a:r>
              <a:rPr lang="en-US" sz="800" dirty="0">
                <a:latin typeface="Courier New" panose="02070309020205020404" pitchFamily="49" charset="0"/>
              </a:rPr>
              <a:t>) canonical G, but NSA kyboshed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this idea, and I was not allowed to publicly discuss it, just in case you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may think of going there.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Don </a:t>
            </a:r>
            <a:r>
              <a:rPr lang="en-US" sz="800" dirty="0">
                <a:latin typeface="Courier New" panose="02070309020205020404" pitchFamily="49" charset="0"/>
              </a:rPr>
              <a:t>B. Johnson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668689" y="5316382"/>
            <a:ext cx="2885011" cy="446244"/>
          </a:xfrm>
          <a:prstGeom prst="rect">
            <a:avLst/>
          </a:prstGeom>
          <a:solidFill>
            <a:srgbClr val="FFFFAC">
              <a:alpha val="6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3974" y="2237986"/>
            <a:ext cx="54781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ScreenOS</a:t>
            </a:r>
            <a:r>
              <a:rPr lang="en-US" sz="1400" dirty="0"/>
              <a:t> does make use of the </a:t>
            </a:r>
            <a:r>
              <a:rPr lang="en-US" sz="1400" dirty="0" err="1"/>
              <a:t>Dual_EC_DRBG</a:t>
            </a:r>
            <a:r>
              <a:rPr lang="en-US" sz="1400" dirty="0"/>
              <a:t> </a:t>
            </a:r>
            <a:r>
              <a:rPr lang="en-US" sz="1400" dirty="0" smtClean="0"/>
              <a:t>standard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but </a:t>
            </a:r>
            <a:r>
              <a:rPr lang="en-US" sz="1400" dirty="0"/>
              <a:t>is designed to not use </a:t>
            </a:r>
            <a:r>
              <a:rPr lang="en-US" sz="1400" dirty="0" err="1"/>
              <a:t>Dual_EC_DBRG</a:t>
            </a:r>
            <a:r>
              <a:rPr lang="en-US" sz="1400" dirty="0"/>
              <a:t> as </a:t>
            </a:r>
            <a:r>
              <a:rPr lang="en-US" sz="1400" dirty="0" smtClean="0"/>
              <a:t>its primary </a:t>
            </a:r>
            <a:r>
              <a:rPr lang="en-US" sz="1400" dirty="0"/>
              <a:t>random number generator. </a:t>
            </a:r>
            <a:r>
              <a:rPr lang="en-US" sz="1400" dirty="0" err="1"/>
              <a:t>ScreenOS</a:t>
            </a:r>
            <a:r>
              <a:rPr lang="en-US" sz="1400" dirty="0"/>
              <a:t> uses </a:t>
            </a:r>
            <a:r>
              <a:rPr lang="en-US" sz="1400" dirty="0" smtClean="0"/>
              <a:t>it in </a:t>
            </a:r>
            <a:r>
              <a:rPr lang="en-US" sz="1400" dirty="0"/>
              <a:t>a way that should not be vulnerable to the </a:t>
            </a:r>
            <a:r>
              <a:rPr lang="en-US" sz="1400" dirty="0" smtClean="0"/>
              <a:t>possible issue </a:t>
            </a:r>
            <a:r>
              <a:rPr lang="en-US" sz="1400" dirty="0"/>
              <a:t>that has been brought to light. Instead of using </a:t>
            </a:r>
            <a:r>
              <a:rPr lang="en-US" sz="1400" dirty="0" smtClean="0"/>
              <a:t>the NIST </a:t>
            </a:r>
            <a:r>
              <a:rPr lang="en-US" sz="1400" dirty="0"/>
              <a:t>recommended curve points it uses </a:t>
            </a:r>
            <a:r>
              <a:rPr lang="en-US" sz="1400" dirty="0" smtClean="0"/>
              <a:t>self-generated basis </a:t>
            </a:r>
            <a:r>
              <a:rPr lang="en-US" sz="1400" dirty="0"/>
              <a:t>points and then takes the output as an input </a:t>
            </a:r>
            <a:r>
              <a:rPr lang="en-US" sz="1400" dirty="0" smtClean="0"/>
              <a:t>to FIPS/ANSI X.9.31 PRNG</a:t>
            </a:r>
            <a:r>
              <a:rPr lang="en-US" sz="1400" dirty="0"/>
              <a:t>, which is the </a:t>
            </a:r>
            <a:r>
              <a:rPr lang="en-US" sz="1400" dirty="0" smtClean="0"/>
              <a:t>random number </a:t>
            </a:r>
            <a:r>
              <a:rPr lang="en-US" sz="1400" dirty="0"/>
              <a:t>generator used in </a:t>
            </a:r>
            <a:r>
              <a:rPr lang="en-US" sz="1400" dirty="0" err="1"/>
              <a:t>ScreenOS</a:t>
            </a:r>
            <a:r>
              <a:rPr lang="en-US" sz="1400" dirty="0"/>
              <a:t> cryptographic </a:t>
            </a:r>
            <a:r>
              <a:rPr lang="en-US" sz="1400" dirty="0" smtClean="0"/>
              <a:t>operations.</a:t>
            </a:r>
          </a:p>
          <a:p>
            <a:pPr algn="just"/>
            <a:endParaRPr lang="en-US" sz="1400" dirty="0"/>
          </a:p>
          <a:p>
            <a:pPr algn="r"/>
            <a:r>
              <a:rPr lang="en-US" sz="1400" dirty="0" smtClean="0"/>
              <a:t>	</a:t>
            </a:r>
          </a:p>
          <a:p>
            <a:pPr algn="r"/>
            <a:r>
              <a:rPr lang="en-US" sz="1400" dirty="0" smtClean="0"/>
              <a:t>Juniper Knowledge Base Article KB28205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55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35998" y="1676399"/>
            <a:ext cx="4393729" cy="41962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seed[32];	          	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dual_ec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output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block[8];	    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X9.31 temporary output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output[32];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	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final output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index;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dual_ec_generate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(output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32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);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output,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32);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32;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{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0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for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(; index &lt;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32;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index += 8) {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x9_31_generate_block(seed, block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(&amp;output[index], block, 8);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65382" y="1676399"/>
            <a:ext cx="4147128" cy="41962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seed[8]		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dual_ec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output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block[8];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	 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X9.31 temporary output</a:t>
            </a: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same as v6.2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*output) 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0;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++;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if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(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&gt; 10 000)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for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(; index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&lt; 20;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index += 8) {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x9_31_generate_block(seed,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block);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(&amp;output[index], block, 8);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745" y="1231731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ScreenOS</a:t>
            </a:r>
            <a:r>
              <a:rPr lang="en-US" sz="1600" dirty="0" smtClean="0"/>
              <a:t> v.6.2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799" y="1231731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ScreenOS</a:t>
            </a:r>
            <a:r>
              <a:rPr lang="en-US" sz="1600" dirty="0" smtClean="0"/>
              <a:t> v.6.1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816743" y="2652582"/>
            <a:ext cx="1532963" cy="262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7513320" y="3009163"/>
            <a:ext cx="1836386" cy="3283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453745" y="3109299"/>
            <a:ext cx="1895961" cy="1242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9311095" y="2856730"/>
            <a:ext cx="130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global variable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528536" y="2391312"/>
            <a:ext cx="1228437" cy="19396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94023" y="5099640"/>
            <a:ext cx="1645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global shared buffer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7800610" y="2937124"/>
            <a:ext cx="468674" cy="19396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335222" y="4795620"/>
            <a:ext cx="536238" cy="276187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409314" y="4956163"/>
            <a:ext cx="1003299" cy="252105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888094" y="3485400"/>
            <a:ext cx="853325" cy="19532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52127" y="3939190"/>
            <a:ext cx="1237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private variable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065157" y="3759619"/>
            <a:ext cx="1015828" cy="3026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594038" y="3199218"/>
            <a:ext cx="173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caller-supplied buffer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2945663" y="4601091"/>
            <a:ext cx="1064136" cy="647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943303" y="5210157"/>
            <a:ext cx="11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only 20 bytes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2839" y="6111670"/>
            <a:ext cx="731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Source:</a:t>
            </a:r>
            <a:r>
              <a:rPr lang="en-US" sz="1050" i="1" dirty="0" smtClean="0"/>
              <a:t> Where </a:t>
            </a:r>
            <a:r>
              <a:rPr lang="en-US" sz="1050" i="1" dirty="0"/>
              <a:t>did I leave my </a:t>
            </a:r>
            <a:r>
              <a:rPr lang="en-US" sz="1050" i="1" dirty="0" smtClean="0"/>
              <a:t>keys? Lessons </a:t>
            </a:r>
            <a:r>
              <a:rPr lang="en-US" sz="1050" i="1" dirty="0"/>
              <a:t>from the Juniper Dual EC incident </a:t>
            </a:r>
            <a:r>
              <a:rPr lang="en-US" sz="1050" i="1" dirty="0">
                <a:hlinkClick r:id="rId3"/>
              </a:rPr>
              <a:t>https://</a:t>
            </a:r>
            <a:r>
              <a:rPr lang="en-US" sz="1050" i="1" dirty="0" smtClean="0">
                <a:hlinkClick r:id="rId3"/>
              </a:rPr>
              <a:t>dl.acm.org/doi/10.1145/3266291</a:t>
            </a:r>
            <a:r>
              <a:rPr lang="en-US" sz="1050" i="1" dirty="0" smtClean="0"/>
              <a:t> </a:t>
            </a:r>
            <a:endParaRPr lang="en-US" sz="1050" i="1" dirty="0"/>
          </a:p>
          <a:p>
            <a:r>
              <a:rPr lang="en-US" sz="105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8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9" grpId="0"/>
      <p:bldP spid="27" grpId="0" animBg="1"/>
      <p:bldP spid="34" grpId="0"/>
      <p:bldP spid="35" grpId="0" animBg="1"/>
      <p:bldP spid="36" grpId="0" animBg="1"/>
      <p:bldP spid="37" grpId="0" animBg="1"/>
      <p:bldP spid="38" grpId="0" animBg="1"/>
      <p:bldP spid="40" grpId="0"/>
      <p:bldP spid="46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IKEv2 / IPsec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381501" y="32092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695645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975" y="1863835"/>
            <a:ext cx="937317" cy="1294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968709" y="2109831"/>
            <a:ext cx="834842" cy="702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4361" y="2326313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nonce,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79696" y="2326313"/>
            <a:ext cx="58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xG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765819" y="2844562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erver nonce,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9696" y="2836674"/>
            <a:ext cx="58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dirty="0" err="1" smtClean="0"/>
              <a:t>G</a:t>
            </a:r>
            <a:endParaRPr lang="en-US" dirty="0" smtClean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4381501" y="4236387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381501" y="3722807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786764" y="3386004"/>
            <a:ext cx="226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authentication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65820" y="3907473"/>
            <a:ext cx="242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 authentication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45810" y="1652310"/>
            <a:ext cx="1545625" cy="1242856"/>
            <a:chOff x="8160053" y="3056448"/>
            <a:chExt cx="1545625" cy="124285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053" y="3727423"/>
              <a:ext cx="1545625" cy="571881"/>
            </a:xfrm>
            <a:prstGeom prst="rect">
              <a:avLst/>
            </a:prstGeom>
          </p:spPr>
        </p:pic>
        <p:pic>
          <p:nvPicPr>
            <p:cNvPr id="55" name="Content Placeholder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053" y="3056448"/>
              <a:ext cx="1424876" cy="949917"/>
            </a:xfrm>
            <a:prstGeom prst="rect">
              <a:avLst/>
            </a:prstGeom>
            <a:ln/>
          </p:spPr>
        </p:pic>
      </p:grpSp>
      <p:cxnSp>
        <p:nvCxnSpPr>
          <p:cNvPr id="56" name="Straight Arrow Connector 55"/>
          <p:cNvCxnSpPr/>
          <p:nvPr/>
        </p:nvCxnSpPr>
        <p:spPr bwMode="auto">
          <a:xfrm flipH="1">
            <a:off x="5865091" y="3232366"/>
            <a:ext cx="563274" cy="1477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420229" y="3269462"/>
            <a:ext cx="278064" cy="14220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4728870" y="4808094"/>
            <a:ext cx="261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Created by Juniper PRNG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 flipV="1">
            <a:off x="4867921" y="1619829"/>
            <a:ext cx="1588152" cy="14029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977083" y="1619828"/>
            <a:ext cx="1479873" cy="890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2755858" y="1284680"/>
            <a:ext cx="532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Knowledge of any of these allows deriving traffic encryption key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37738" y="2716442"/>
            <a:ext cx="1403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IKE: 64–2048 bits   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>
            <a:off x="4036570" y="3244655"/>
            <a:ext cx="940513" cy="5541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2598125" y="3765125"/>
            <a:ext cx="164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Juniper: 256 bits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8486279" y="3143851"/>
            <a:ext cx="803564" cy="1040621"/>
            <a:chOff x="8486279" y="3143851"/>
            <a:chExt cx="803564" cy="104062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79" y="3143851"/>
              <a:ext cx="712438" cy="79591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8486279" y="3907473"/>
              <a:ext cx="803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Dual 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8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7" grpId="0"/>
      <p:bldP spid="70" grpId="0"/>
      <p:bldP spid="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 backdoor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628435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Juniper Networks: big manufacturer of network equipment (routers, VPNs, firewalls,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Major customers: </a:t>
            </a:r>
            <a:r>
              <a:rPr lang="en-US" sz="1400" dirty="0" err="1" smtClean="0"/>
              <a:t>telcos</a:t>
            </a:r>
            <a:r>
              <a:rPr lang="en-US" sz="1400" dirty="0" smtClean="0"/>
              <a:t>, banks, US DoD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2015: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Hackers had obtained access to source code repository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Only one change:	</a:t>
            </a:r>
            <a:endParaRPr lang="en-US" sz="1400" dirty="0" smtClean="0"/>
          </a:p>
          <a:p>
            <a:pPr marL="0" indent="0"/>
            <a:r>
              <a:rPr lang="en-US" sz="1400" dirty="0" smtClean="0"/>
              <a:t>           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--- </a:t>
            </a:r>
            <a:r>
              <a:rPr lang="en-US" sz="1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= 2c55e5e45edf713dc43475effe8813a60326a64d9ba3d2e39cb639b0f3b0ad10 </a:t>
            </a:r>
          </a:p>
          <a:p>
            <a:pPr marL="0" indent="0"/>
            <a:r>
              <a:rPr lang="en-US" sz="1100" dirty="0" smtClean="0"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+++ </a:t>
            </a:r>
            <a:r>
              <a:rPr lang="en-US" sz="11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= 9585320eeaf81044f20d55030a035b11bece81c785e6c933e4a8a131f6578107</a:t>
            </a:r>
            <a:r>
              <a:rPr lang="en-US" sz="1100" dirty="0" smtClean="0"/>
              <a:t>	</a:t>
            </a:r>
          </a:p>
          <a:p>
            <a:pPr marL="0" indent="0"/>
            <a:endParaRPr lang="en-US" sz="1600" dirty="0"/>
          </a:p>
        </p:txBody>
      </p:sp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6" y="3265908"/>
            <a:ext cx="3542310" cy="13106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9569" y="2909765"/>
            <a:ext cx="475410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IMPORTANT JUNIPER SECURITY ANNOUNCEMENT</a:t>
            </a:r>
          </a:p>
          <a:p>
            <a:endParaRPr lang="en-US" sz="1050" dirty="0"/>
          </a:p>
          <a:p>
            <a:r>
              <a:rPr lang="en-US" sz="1050" dirty="0" smtClean="0"/>
              <a:t>During </a:t>
            </a:r>
            <a:r>
              <a:rPr lang="en-US" sz="1050" dirty="0"/>
              <a:t>a recent internal code review, Juniper discovered unauthorized code in </a:t>
            </a:r>
            <a:r>
              <a:rPr lang="en-US" sz="1050" dirty="0" err="1"/>
              <a:t>ScreenOS</a:t>
            </a:r>
            <a:r>
              <a:rPr lang="en-US" sz="1050" dirty="0"/>
              <a:t> that could allow a knowledgeable attacker to gain administrative access to </a:t>
            </a:r>
            <a:r>
              <a:rPr lang="en-US" sz="1050" dirty="0" err="1"/>
              <a:t>NetScreen</a:t>
            </a:r>
            <a:r>
              <a:rPr lang="en-US" sz="1050" b="1" dirty="0"/>
              <a:t>®</a:t>
            </a:r>
            <a:r>
              <a:rPr lang="en-US" sz="1050" dirty="0"/>
              <a:t> devices and to decrypt VPN connections.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231490" y="3263563"/>
            <a:ext cx="1166135" cy="192649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1071" y="3427893"/>
            <a:ext cx="788310" cy="192649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3916" y="5532582"/>
                <a:ext cx="2951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Juniper created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(yay! No NSA)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916" y="5532582"/>
                <a:ext cx="295164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62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67613" y="6079215"/>
            <a:ext cx="124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dis?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91338" y="5562599"/>
            <a:ext cx="612578" cy="109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843713" y="5792879"/>
            <a:ext cx="723900" cy="3713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37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sz="1800" b="1" dirty="0"/>
                  <a:t>Security: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(DH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(or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	(DLOG assumption)</a:t>
                </a: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  <a:blipFill rotWithShape="0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6531395" y="3197009"/>
            <a:ext cx="782716" cy="99327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080760" y="2909282"/>
            <a:ext cx="461642" cy="4315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5612913" y="1794080"/>
            <a:ext cx="565972" cy="12776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230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 backdoor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3391" y="1371600"/>
                <a:ext cx="6628435" cy="4724400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2008</a:t>
                </a:r>
                <a:r>
                  <a:rPr lang="en-US" sz="1600" dirty="0" smtClean="0"/>
                  <a:t> – Juniper starts using Dual EC in </a:t>
                </a:r>
                <a:r>
                  <a:rPr lang="en-US" sz="1600" dirty="0" err="1" smtClean="0"/>
                  <a:t>ScreenOS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2012 </a:t>
                </a:r>
                <a:r>
                  <a:rPr lang="en-US" sz="1600" dirty="0" smtClean="0"/>
                  <a:t>– Someone hacks into Juniper's code repositories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Changes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point in Dual EC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2015 </a:t>
                </a:r>
                <a:r>
                  <a:rPr lang="en-US" sz="1600" dirty="0" smtClean="0"/>
                  <a:t>– Juniper discovers intrusion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Changes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back to its original value  </a:t>
                </a:r>
                <a:endParaRPr lang="en-US" sz="1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3391" y="1371600"/>
                <a:ext cx="6628435" cy="4724400"/>
              </a:xfrm>
              <a:blipFill>
                <a:blip r:embed="rId3"/>
                <a:stretch>
                  <a:fillRect l="-368" t="-3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6" y="3265908"/>
            <a:ext cx="3542310" cy="13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381501" y="32092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695645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975" y="1863835"/>
            <a:ext cx="937317" cy="1294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968709" y="2109831"/>
            <a:ext cx="834842" cy="702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0208" y="2336308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random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86036" y="2829900"/>
            <a:ext cx="210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erver random, </a:t>
            </a:r>
            <a:r>
              <a:rPr lang="en-US" dirty="0" err="1" smtClean="0"/>
              <a:t>yG</a:t>
            </a:r>
            <a:endParaRPr lang="en-US" dirty="0" smtClean="0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381501" y="3722807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667527" y="3360150"/>
            <a:ext cx="5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xG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84249" y="1761404"/>
            <a:ext cx="1654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</a:t>
            </a:r>
            <a:r>
              <a:rPr lang="en-US" sz="1400" dirty="0" smtClean="0">
                <a:solidFill>
                  <a:srgbClr val="C00000"/>
                </a:solidFill>
              </a:rPr>
              <a:t>nly 224 bits </a:t>
            </a:r>
            <a:r>
              <a:rPr lang="en-US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210148" y="2109831"/>
            <a:ext cx="116761" cy="2264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26909" y="2109831"/>
            <a:ext cx="83127" cy="808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8380419" y="3209226"/>
            <a:ext cx="803564" cy="1040621"/>
            <a:chOff x="8486279" y="3143851"/>
            <a:chExt cx="803564" cy="10406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79" y="3143851"/>
              <a:ext cx="712438" cy="79591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486279" y="3907473"/>
              <a:ext cx="803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Dual 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0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Random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3392" y="1027586"/>
            <a:ext cx="6324023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NSA: please make the TLS </a:t>
            </a:r>
            <a:r>
              <a:rPr lang="en-US" sz="1600" dirty="0" err="1" smtClean="0"/>
              <a:t>nonces</a:t>
            </a:r>
            <a:r>
              <a:rPr lang="en-US" sz="1600" dirty="0" smtClean="0"/>
              <a:t> bigger…for reasons ;-)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Implementing Extended Random makes </a:t>
            </a:r>
            <a:br>
              <a:rPr lang="en-US" sz="1600" dirty="0" smtClean="0"/>
            </a:br>
            <a:r>
              <a:rPr lang="en-US" sz="1600" dirty="0" smtClean="0"/>
              <a:t>exploiting Dual EC 10,000 times easier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No real cryptographic justification exists</a:t>
            </a:r>
            <a:br>
              <a:rPr lang="en-US" sz="1600" dirty="0" smtClean="0"/>
            </a:br>
            <a:r>
              <a:rPr lang="en-US" sz="1600" dirty="0" smtClean="0"/>
              <a:t>for making them longer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93" y="1062617"/>
            <a:ext cx="3946642" cy="2383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92" y="2433719"/>
            <a:ext cx="3752045" cy="2274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314" y="3362877"/>
            <a:ext cx="3936315" cy="2415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35250"/>
          <a:stretch/>
        </p:blipFill>
        <p:spPr>
          <a:xfrm>
            <a:off x="6052940" y="4827446"/>
            <a:ext cx="4214298" cy="1554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82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Security – BSAFE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Turns out Juniper weren't the only one using Dual EC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RSA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Big computer and network security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Creator of BSAFE cryptographic library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2004</a:t>
            </a:r>
            <a:r>
              <a:rPr lang="en-US" sz="1800" dirty="0" smtClean="0"/>
              <a:t> – accepted $10 million from the NSA in order to make Dual EC the </a:t>
            </a:r>
            <a:r>
              <a:rPr lang="en-US" sz="1800" i="1" dirty="0" smtClean="0"/>
              <a:t>default</a:t>
            </a:r>
            <a:r>
              <a:rPr lang="en-US" sz="1800" dirty="0" smtClean="0"/>
              <a:t> in BSAFE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2014 </a:t>
            </a:r>
            <a:r>
              <a:rPr lang="en-US" sz="1800" dirty="0" smtClean="0"/>
              <a:t>– adapted the TLS Extended Random extension 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19" y="1727827"/>
            <a:ext cx="3238789" cy="11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09" y="1816733"/>
            <a:ext cx="3898177" cy="34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DLOG: the baby-step giant-step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⌈"/>
                          <m:endChr m:val="⌉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7375" y="1134155"/>
            <a:ext cx="100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Find: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spect="1"/>
          </p:cNvSpPr>
          <p:nvPr/>
        </p:nvSpPr>
        <p:spPr bwMode="auto">
          <a:xfrm>
            <a:off x="3793375" y="2295684"/>
            <a:ext cx="3807230" cy="380723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696990" y="601416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rot="1500000" flipH="1">
            <a:off x="7381840" y="4902556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rot="2940000" flipH="1">
            <a:off x="4529697" y="2629602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2100000">
            <a:off x="6782614" y="2547935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rot="4080000">
            <a:off x="7492189" y="3454960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rot="3240000" flipH="1">
            <a:off x="6635945" y="5810338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rot="1320000" flipH="1">
            <a:off x="3816197" y="35424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rot="-1800000" flipH="1">
            <a:off x="3837538" y="49148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-2880000" flipH="1">
            <a:off x="4589127" y="5816225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>
            <a:spLocks noChangeAspect="1"/>
          </p:cNvSpPr>
          <p:nvPr/>
        </p:nvSpPr>
        <p:spPr bwMode="auto">
          <a:xfrm>
            <a:off x="4039563" y="517045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>
            <a:spLocks noChangeAspect="1"/>
          </p:cNvSpPr>
          <p:nvPr/>
        </p:nvSpPr>
        <p:spPr bwMode="auto">
          <a:xfrm>
            <a:off x="4363926" y="5563121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4247644" y="543668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4143452" y="5305839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3950988" y="5015917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3878855" y="4864568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3826756" y="4708451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3784905" y="4535980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blipFill rotWithShape="0">
                <a:blip r:embed="rId4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blipFill rotWithShape="0">
                <a:blip r:embed="rId4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blipFill rotWithShape="0">
                <a:blip r:embed="rId4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blipFill rotWithShape="0">
                <a:blip r:embed="rId4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𝑛𝑗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blipFill rotWithShape="0">
                <a:blip r:embed="rId5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blipFill rotWithShape="0">
                <a:blip r:embed="rId52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eft Brace 89"/>
          <p:cNvSpPr/>
          <p:nvPr/>
        </p:nvSpPr>
        <p:spPr>
          <a:xfrm rot="5400000">
            <a:off x="10175550" y="1416379"/>
            <a:ext cx="118125" cy="1400175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eft Brace 91"/>
          <p:cNvSpPr/>
          <p:nvPr/>
        </p:nvSpPr>
        <p:spPr>
          <a:xfrm rot="16200000">
            <a:off x="10146976" y="2460540"/>
            <a:ext cx="118125" cy="1908173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</m:acc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+ memory: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</m:acc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blipFill>
                <a:blip r:embed="rId57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blipFill>
                <a:blip r:embed="rId58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Look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/>
                  <a:t> such that: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blipFill rotWithShape="0">
                <a:blip r:embed="rId64"/>
                <a:stretch>
                  <a:fillRect l="-125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blipFill rotWithShape="0">
                <a:blip r:embed="rId6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/>
        </p:nvCxnSpPr>
        <p:spPr bwMode="auto">
          <a:xfrm>
            <a:off x="5696990" y="221464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0" name="Group 119"/>
          <p:cNvGrpSpPr/>
          <p:nvPr/>
        </p:nvGrpSpPr>
        <p:grpSpPr>
          <a:xfrm>
            <a:off x="5563642" y="1985724"/>
            <a:ext cx="1162303" cy="637835"/>
            <a:chOff x="5570987" y="1977435"/>
            <a:chExt cx="1162303" cy="63783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570987" y="1977435"/>
              <a:ext cx="1162303" cy="637835"/>
              <a:chOff x="5570987" y="1977435"/>
              <a:chExt cx="1162303" cy="63783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736377" y="1989605"/>
                <a:ext cx="996913" cy="625665"/>
                <a:chOff x="5736377" y="1989605"/>
                <a:chExt cx="996913" cy="625665"/>
              </a:xfrm>
            </p:grpSpPr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5782090" y="224063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5929777" y="224984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6077465" y="228387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 bwMode="auto">
                <a:xfrm>
                  <a:off x="6230993" y="232651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6370228" y="2383155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6515929" y="245190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 bwMode="auto">
                <a:xfrm>
                  <a:off x="6643290" y="25252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8" name="TextBox 1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blipFill>
                      <a:blip r:embed="rId6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6492122" y="2275067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 bwMode="auto">
            <a:xfrm>
              <a:off x="6551739" y="2296055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6606384" y="2327598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59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algorithms for solving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Baby-step, giant-step:     time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 smtClean="0"/>
                  <a:t>  	  memory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Pollard's rho: 	     	  time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 smtClean="0"/>
                  <a:t>  	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Pohlig</a:t>
                </a:r>
                <a:r>
                  <a:rPr lang="en-US" sz="1800" dirty="0" smtClean="0"/>
                  <a:t>-Hellman:	 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1800" dirty="0" smtClean="0"/>
                  <a:t>	 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 smtClean="0"/>
                  <a:t>	</a:t>
                </a: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Consequence:</a:t>
                </a:r>
                <a:r>
                  <a:rPr lang="en-US" sz="1800" dirty="0" smtClean="0"/>
                  <a:t> for DLOG to be hard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1800" dirty="0" smtClean="0"/>
                  <a:t> must be large enough!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 smtClean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ra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1600" dirty="0" smtClean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512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 smtClean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etc...</a:t>
                </a: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Non-generic algorithms for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Unfortunately,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800" dirty="0" smtClean="0"/>
                  <a:t> is </a:t>
                </a:r>
                <a:r>
                  <a:rPr lang="en-US" sz="1800" i="1" dirty="0" smtClean="0"/>
                  <a:t>not</a:t>
                </a:r>
                <a:r>
                  <a:rPr lang="en-US" sz="1800" dirty="0" smtClean="0"/>
                  <a:t> a generic group!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Much </a:t>
                </a:r>
                <a:r>
                  <a:rPr lang="en-US" sz="1800" dirty="0" smtClean="0"/>
                  <a:t>faster specific algorithms exist for solving DLOG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Index-calculus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Elliptic-curve method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Special number-field sieve (SNFS)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General number-field sieve (GNFS)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Current DLOG-solving record: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795</m:t>
                        </m:r>
                      </m:sup>
                    </m:sSup>
                  </m:oMath>
                </a14:m>
                <a:r>
                  <a:rPr lang="en-US" sz="1800" dirty="0" smtClean="0"/>
                  <a:t> using GNFS		 (</a:t>
                </a:r>
                <a:r>
                  <a:rPr lang="en-US" sz="1800" dirty="0" err="1" smtClean="0"/>
                  <a:t>Heninger</a:t>
                </a:r>
                <a:r>
                  <a:rPr lang="en-US" sz="1800" dirty="0" smtClean="0"/>
                  <a:t> et al. '19)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Previous records: </a:t>
                </a:r>
                <a:r>
                  <a:rPr lang="en-US" sz="1600" dirty="0">
                    <a:hlinkClick r:id="rId2"/>
                  </a:rPr>
                  <a:t>https://</a:t>
                </a:r>
                <a:r>
                  <a:rPr lang="en-US" sz="1600" dirty="0" smtClean="0">
                    <a:hlinkClick r:id="rId2"/>
                  </a:rPr>
                  <a:t>en.wikipedia.org/wiki/Discrete_logarithm_records</a:t>
                </a:r>
                <a:endParaRPr lang="en-US" sz="1600" dirty="0" smtClean="0"/>
              </a:p>
              <a:p>
                <a:pPr marL="0" indent="0"/>
                <a:endParaRPr lang="en-US" sz="1800" dirty="0" smtClean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800" dirty="0" smtClean="0"/>
                  <a:t> typically required as a minimum today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0800000">
            <a:off x="5193255" y="3022600"/>
            <a:ext cx="152225" cy="533400"/>
          </a:xfrm>
          <a:prstGeom prst="leftBrace">
            <a:avLst>
              <a:gd name="adj1" fmla="val 148802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5020" y="2985870"/>
            <a:ext cx="571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exceptionally</a:t>
            </a:r>
            <a:r>
              <a:rPr lang="en-US" sz="1600" dirty="0" smtClean="0"/>
              <a:t> complicated algorithms, requiring very advanced mathematics!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41274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– what is large enough?  </a:t>
                </a:r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276803" y="1544226"/>
            <a:ext cx="3301224" cy="1327605"/>
            <a:chOff x="4696003" y="1761629"/>
            <a:chExt cx="3301224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4" r="-1109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279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76803" y="3174059"/>
            <a:ext cx="3255891" cy="1329249"/>
            <a:chOff x="4219498" y="3438826"/>
            <a:chExt cx="3255891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11" r="-1124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46281" y="343882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4977362"/>
            <a:ext cx="6220677" cy="1382279"/>
            <a:chOff x="3334130" y="5165252"/>
            <a:chExt cx="6220677" cy="138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 smtClean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15606" y="5205626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286" r="-14286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595554" y="5165252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8912" y="1019491"/>
                <a:ext cx="1951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19518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3750" r="-937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3541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34684" y="1067002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84" y="1067002"/>
                <a:ext cx="23724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6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1" grpId="0"/>
      <p:bldP spid="32" grpId="0"/>
      <p:bldP spid="35" grpId="0"/>
      <p:bldP spid="47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</p:spPr>
            <p:txBody>
              <a:bodyPr/>
              <a:lstStyle/>
              <a:p>
                <a:pPr algn="ctr"/>
                <a:r>
                  <a:rPr lang="en-US" sz="3200" b="1" dirty="0" smtClean="0"/>
                  <a:t>Better alternatives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b="1" dirty="0" smtClean="0"/>
                  <a:t>?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  <a:blipFill rotWithShape="0">
                <a:blip r:embed="rId2"/>
                <a:stretch>
                  <a:fillRect t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1604169"/>
            <a:ext cx="2787650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15668</TotalTime>
  <Words>1250</Words>
  <Application>Microsoft Office PowerPoint</Application>
  <PresentationFormat>Widescreen</PresentationFormat>
  <Paragraphs>693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 Unicode MS</vt:lpstr>
      <vt:lpstr>Arial</vt:lpstr>
      <vt:lpstr>Calibri</vt:lpstr>
      <vt:lpstr>Cambria</vt:lpstr>
      <vt:lpstr>Cambria Math</vt:lpstr>
      <vt:lpstr>Consolas</vt:lpstr>
      <vt:lpstr>Courier New</vt:lpstr>
      <vt:lpstr>Script MT Bold</vt:lpstr>
      <vt:lpstr>Times New Roman</vt:lpstr>
      <vt:lpstr>Wingdings</vt:lpstr>
      <vt:lpstr>1_TEK4500-UIO</vt:lpstr>
      <vt:lpstr>TEK4500-UIO</vt:lpstr>
      <vt:lpstr>2_TEK4500-UIO</vt:lpstr>
      <vt:lpstr>Lecture 9 – Diffie-Hellman key exchange II, elliptic curves, conspiracies </vt:lpstr>
      <vt:lpstr>Diffie-Hellman</vt:lpstr>
      <vt:lpstr>Recap: groups</vt:lpstr>
      <vt:lpstr>Diffie-Hellman</vt:lpstr>
      <vt:lpstr>Solving DLOG: the baby-step giant-step algorithm</vt:lpstr>
      <vt:lpstr>Generic algorithms for solving DLOG</vt:lpstr>
      <vt:lpstr>Non-generic algorithms for DLOG</vt:lpstr>
      <vt:lpstr>Diffie-Hellman in (Z_p^∗,⋅) – what is large enough?  </vt:lpstr>
      <vt:lpstr>PowerPoint Presentation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 over Z_p</vt:lpstr>
      <vt:lpstr>Elliptic curves – example</vt:lpstr>
      <vt:lpstr>Elliptic curves summary</vt:lpstr>
      <vt:lpstr>E(Z_p ) – properties </vt:lpstr>
      <vt:lpstr>Diffie-Hellman in (Z_p^∗,⋅)</vt:lpstr>
      <vt:lpstr>Diffie-Hellman in (E(Z_p ),+)</vt:lpstr>
      <vt:lpstr>Diffie-Hellman – security </vt:lpstr>
      <vt:lpstr>Cryptographic groups in practice</vt:lpstr>
      <vt:lpstr>PowerPoint Presentation</vt:lpstr>
      <vt:lpstr>Juniper Networks</vt:lpstr>
      <vt:lpstr>PRNG standardization</vt:lpstr>
      <vt:lpstr>PRNG</vt:lpstr>
      <vt:lpstr>Dual EC DRBG</vt:lpstr>
      <vt:lpstr>Dual EC DBRG – something's fishy</vt:lpstr>
      <vt:lpstr>Where does Q (and P) come from?</vt:lpstr>
      <vt:lpstr>Juniper PRNG</vt:lpstr>
      <vt:lpstr>Juniper PRNG</vt:lpstr>
      <vt:lpstr>IKEv2 / IPsec</vt:lpstr>
      <vt:lpstr>Juniper Networks backdoor</vt:lpstr>
      <vt:lpstr>Juniper Networks backdoor</vt:lpstr>
      <vt:lpstr>TLS</vt:lpstr>
      <vt:lpstr>Extended Random</vt:lpstr>
      <vt:lpstr>RSA Security – BSAFE</vt:lpstr>
      <vt:lpstr>PowerPoint Presentation</vt:lpstr>
      <vt:lpstr>Next week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751</cp:revision>
  <dcterms:created xsi:type="dcterms:W3CDTF">2020-06-02T10:31:43Z</dcterms:created>
  <dcterms:modified xsi:type="dcterms:W3CDTF">2022-10-19T14:01:10Z</dcterms:modified>
</cp:coreProperties>
</file>