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7"/>
  </p:notesMasterIdLst>
  <p:handoutMasterIdLst>
    <p:handoutMasterId r:id="rId8"/>
  </p:handoutMasterIdLst>
  <p:sldIdLst>
    <p:sldId id="325" r:id="rId2"/>
    <p:sldId id="324" r:id="rId3"/>
    <p:sldId id="308" r:id="rId4"/>
    <p:sldId id="309" r:id="rId5"/>
    <p:sldId id="326" r:id="rId6"/>
  </p:sldIdLst>
  <p:sldSz cx="12192000" cy="6858000"/>
  <p:notesSz cx="7315200" cy="96012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 snapToObjects="1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16176"/>
    </p:cViewPr>
  </p:sorterViewPr>
  <p:notesViewPr>
    <p:cSldViewPr snapToObjects="1">
      <p:cViewPr varScale="1">
        <p:scale>
          <a:sx n="59" d="100"/>
          <a:sy n="59" d="100"/>
        </p:scale>
        <p:origin x="-2592" y="-8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08" tIns="45254" rIns="90508" bIns="45254" numCol="1" anchor="t" anchorCtr="0" compatLnSpc="1">
            <a:prstTxWarp prst="textNoShape">
              <a:avLst/>
            </a:prstTxWarp>
          </a:bodyPr>
          <a:lstStyle>
            <a:lvl1pPr algn="l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08" tIns="45254" rIns="90508" bIns="45254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08" tIns="45254" rIns="90508" bIns="45254" numCol="1" anchor="b" anchorCtr="0" compatLnSpc="1">
            <a:prstTxWarp prst="textNoShape">
              <a:avLst/>
            </a:prstTxWarp>
          </a:bodyPr>
          <a:lstStyle>
            <a:lvl1pPr algn="l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08" tIns="45254" rIns="90508" bIns="45254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FD86D6FA-14A5-45E0-AA23-1A626142E6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137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08" tIns="45254" rIns="90508" bIns="45254" numCol="1" anchor="t" anchorCtr="0" compatLnSpc="1">
            <a:prstTxWarp prst="textNoShape">
              <a:avLst/>
            </a:prstTxWarp>
          </a:bodyPr>
          <a:lstStyle>
            <a:lvl1pPr algn="l" defTabSz="904875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08" tIns="45254" rIns="90508" bIns="45254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19138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08" tIns="45254" rIns="90508" bIns="45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08" tIns="45254" rIns="90508" bIns="45254" numCol="1" anchor="b" anchorCtr="0" compatLnSpc="1">
            <a:prstTxWarp prst="textNoShape">
              <a:avLst/>
            </a:prstTxWarp>
          </a:bodyPr>
          <a:lstStyle>
            <a:lvl1pPr algn="l" defTabSz="904875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08" tIns="45254" rIns="90508" bIns="45254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 b="0"/>
            </a:lvl1pPr>
          </a:lstStyle>
          <a:p>
            <a:pPr>
              <a:defRPr/>
            </a:pPr>
            <a:fld id="{73EFAEC6-F63C-40E8-AC5D-D0F5F2198C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929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BB4F-27F5-4A35-A00F-14A545D560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572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EFAEC6-F63C-40E8-AC5D-D0F5F2198C5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02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CB88DAC-6979-4D55-B4B1-9B73572C51D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278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67EB-110D-4AF6-B828-FA0B27DD8C2F}" type="datetime5">
              <a:rPr lang="en-US" smtClean="0"/>
              <a:t>30-Aug-23</a:t>
            </a:fld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TEK 4500</a:t>
            </a: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656AE-0A02-435C-8206-76FCD9BC2EA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0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309AC-DD86-49D5-A9E5-73CA8D4756DA}" type="datetime5">
              <a:rPr lang="en-US" smtClean="0"/>
              <a:t>30-Aug-23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TEK 4500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763EF-ED36-40AD-97AF-A06A3EC8BBE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334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A234-9356-4678-A805-9A6D1A516CE6}" type="datetime5">
              <a:rPr lang="en-US" smtClean="0"/>
              <a:t>30-Aug-23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TEK 4500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6DF6D-A72A-4815-9100-5499F830289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04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371600"/>
            <a:ext cx="508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371600"/>
            <a:ext cx="508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810000"/>
            <a:ext cx="508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FF5CE-50F9-47E3-8585-506B704617B6}" type="datetime5">
              <a:rPr lang="en-US" smtClean="0"/>
              <a:t>30-Aug-23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TEK 4500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1613E-3B29-496B-8A6A-85A7A775025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56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371600"/>
            <a:ext cx="103632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7CE96-FA3A-4DDD-8EB0-7DB4A8962409}" type="datetime5">
              <a:rPr lang="en-US" smtClean="0"/>
              <a:t>30-Aug-23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TEK 4500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695E3-C295-48B2-BCCA-4363DC7636F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21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1" y="278295"/>
            <a:ext cx="11137237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3392" y="1371600"/>
            <a:ext cx="6201478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0156" y="1371600"/>
            <a:ext cx="4710473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5266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1EAE4-666A-4996-9D5B-A50536ADCC51}" type="datetime5">
              <a:rPr lang="en-US" smtClean="0"/>
              <a:t>30-Aug-23</a:t>
            </a:fld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5266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nb-NO" smtClean="0"/>
              <a:t>TEK 4500</a:t>
            </a: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5266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DA691B3-A595-48BD-8926-1FC17A5BADB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52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28342" y="2835345"/>
            <a:ext cx="7751762" cy="1776412"/>
          </a:xfrm>
        </p:spPr>
        <p:txBody>
          <a:bodyPr/>
          <a:lstStyle>
            <a:lvl1pPr>
              <a:defRPr sz="4000"/>
            </a:lvl1pPr>
            <a:lvl2pPr>
              <a:defRPr sz="28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63915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474E6EA-A559-417D-822A-CDB217CDBA9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033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19F747E-9AF7-48E9-A9C8-5622A8789A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607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91" y="1371600"/>
            <a:ext cx="5485309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1" y="1371600"/>
            <a:ext cx="5512228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EABF4B-EC83-4208-AACD-24E6056FB6BF}" type="datetime5">
              <a:rPr lang="en-US" smtClean="0"/>
              <a:t>30-Aug-23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TEK 4500</a:t>
            </a:r>
            <a:endParaRPr lang="en-GB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6DF5B45-49D8-480E-9EBA-B8449F14A5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942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1924C49-C368-42ED-85A9-EFF19EFE094C}" type="datetime5">
              <a:rPr lang="en-US" smtClean="0"/>
              <a:t>30-Aug-23</a:t>
            </a:fld>
            <a:endParaRPr lang="en-GB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 smtClean="0"/>
              <a:t>TEK 4500</a:t>
            </a:r>
            <a:endParaRPr lang="en-GB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AC081B8-044B-469E-A94F-85BD6E74D1D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041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E81DF56-9609-477B-A257-F24DB0923EC8}" type="datetime5">
              <a:rPr lang="en-US" smtClean="0"/>
              <a:t>30-Aug-23</a:t>
            </a:fld>
            <a:endParaRPr lang="en-GB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 smtClean="0"/>
              <a:t>TEK 4500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BC09AAD-C8B8-4F41-92D8-F407B833E1F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54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7A4EC53-A9E8-44A7-82E9-BEE6C941B60C}" type="datetime5">
              <a:rPr lang="en-US" smtClean="0"/>
              <a:t>30-Aug-23</a:t>
            </a:fld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 smtClean="0"/>
              <a:t>TEK 4500</a:t>
            </a:r>
            <a:endParaRPr lang="en-GB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82603A6-7D71-406E-AB96-621DC5EA42E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945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28342" y="2835345"/>
            <a:ext cx="7751762" cy="1776412"/>
          </a:xfrm>
        </p:spPr>
        <p:txBody>
          <a:bodyPr/>
          <a:lstStyle>
            <a:lvl1pPr>
              <a:defRPr sz="4000"/>
            </a:lvl1pPr>
            <a:lvl2pPr>
              <a:defRPr sz="28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580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6FA6CB9-1ED9-4C6F-BEA9-679ACD425618}" type="datetime5">
              <a:rPr lang="en-US" smtClean="0"/>
              <a:t>30-Aug-23</a:t>
            </a:fld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 smtClean="0"/>
              <a:t>TEK 4500</a:t>
            </a:r>
            <a:endParaRPr lang="en-GB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1683CF0-E9DE-4F71-BD32-479CB37720B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15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3392" y="332656"/>
            <a:ext cx="11137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392" y="1027586"/>
            <a:ext cx="11137237" cy="5068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23392" y="908720"/>
            <a:ext cx="11137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sz="240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BDA34E7-B2F6-4FFB-9390-E89EDBEA4035}" type="datetime5">
              <a:rPr lang="en-US" smtClean="0"/>
              <a:t>30-Aug-23</a:t>
            </a:fld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 smtClean="0"/>
              <a:t>TEK 4500</a:t>
            </a:r>
            <a:endParaRPr lang="en-GB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0D481D4-2E64-4C97-AE26-C7B65C49958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44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0413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79513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kon.jacobsen@its.uio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s.ucdavis.edu/~rogaway/classes/227/spring05/book/main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anvas.uio.n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 smtClean="0"/>
              <a:t>Course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TEK4500</a:t>
            </a:r>
          </a:p>
          <a:p>
            <a:r>
              <a:rPr lang="nb-NO" dirty="0" smtClean="0"/>
              <a:t>30.08.2023 </a:t>
            </a:r>
          </a:p>
          <a:p>
            <a:r>
              <a:rPr lang="nb-NO" dirty="0" smtClean="0"/>
              <a:t>Håkon Jacobsen</a:t>
            </a:r>
          </a:p>
          <a:p>
            <a:r>
              <a:rPr lang="nb-NO" dirty="0" smtClean="0">
                <a:solidFill>
                  <a:schemeClr val="accent6"/>
                </a:solidFill>
                <a:hlinkClick r:id="rId3"/>
              </a:rPr>
              <a:t>hakon.jacobsen@its.uio.no</a:t>
            </a:r>
            <a:endParaRPr lang="nb-NO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TEK 4500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Lecture </a:t>
            </a:r>
            <a:r>
              <a:rPr lang="en-US" dirty="0" smtClean="0"/>
              <a:t>times: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Wednesdays</a:t>
            </a:r>
            <a:r>
              <a:rPr lang="nb-NO" dirty="0" smtClean="0"/>
              <a:t> 12:15 </a:t>
            </a:r>
            <a:r>
              <a:rPr lang="nb-NO" dirty="0"/>
              <a:t>– </a:t>
            </a:r>
            <a:r>
              <a:rPr lang="nb-NO" dirty="0" smtClean="0"/>
              <a:t>14:00 in Simula, Ole Johan Dahls hus</a:t>
            </a:r>
            <a:r>
              <a:rPr lang="nb-NO" dirty="0" smtClean="0"/>
              <a:t>	</a:t>
            </a:r>
          </a:p>
          <a:p>
            <a:r>
              <a:rPr lang="nb-NO" dirty="0"/>
              <a:t>	</a:t>
            </a:r>
            <a:r>
              <a:rPr lang="nb-NO" b="1" dirty="0" smtClean="0"/>
              <a:t>Note: the first lecture is in a different lecture hall than the others!</a:t>
            </a:r>
          </a:p>
          <a:p>
            <a:r>
              <a:rPr lang="nb-NO" dirty="0"/>
              <a:t> </a:t>
            </a:r>
            <a:r>
              <a:rPr lang="nb-NO" dirty="0" smtClean="0"/>
              <a:t>    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Recitation:</a:t>
            </a:r>
          </a:p>
          <a:p>
            <a:r>
              <a:rPr lang="nb-NO" dirty="0"/>
              <a:t>	</a:t>
            </a:r>
            <a:r>
              <a:rPr lang="nb-NO" dirty="0" smtClean="0"/>
              <a:t>Wednesdays 14:15 – 15:00 </a:t>
            </a:r>
            <a:r>
              <a:rPr lang="nb-NO" dirty="0" smtClean="0"/>
              <a:t>in Black Box, Ole Johan Dahls hus</a:t>
            </a:r>
            <a:endParaRPr lang="nb-NO" dirty="0"/>
          </a:p>
          <a:p>
            <a:pPr lvl="1"/>
            <a:endParaRPr lang="nb-NO" smtClean="0"/>
          </a:p>
          <a:p>
            <a:pPr lvl="1"/>
            <a:endParaRPr lang="nb-NO" dirty="0"/>
          </a:p>
          <a:p>
            <a:r>
              <a:rPr lang="nb-NO" dirty="0" smtClean="0"/>
              <a:t>Recordings (sound + slides) made available on course web page (or Canvas)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3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Curriculum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1027586"/>
            <a:ext cx="11137237" cy="5497758"/>
          </a:xfrm>
        </p:spPr>
        <p:txBody>
          <a:bodyPr/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No </a:t>
            </a:r>
            <a:r>
              <a:rPr lang="nb-NO" dirty="0" smtClean="0"/>
              <a:t>mandatory text, but one primary source:</a:t>
            </a:r>
          </a:p>
          <a:p>
            <a:endParaRPr lang="nb-NO" dirty="0"/>
          </a:p>
          <a:p>
            <a:pPr marL="874713" lvl="1" indent="-457200">
              <a:buFont typeface="Arial" panose="020B0604020202020204" pitchFamily="34" charset="0"/>
              <a:buChar char="•"/>
            </a:pPr>
            <a:r>
              <a:rPr lang="nb-NO" sz="1800" dirty="0" smtClean="0"/>
              <a:t>[BR]: Bellare and Rogaway</a:t>
            </a:r>
            <a:br>
              <a:rPr lang="nb-NO" sz="1800" dirty="0" smtClean="0"/>
            </a:b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1800" i="1" dirty="0" smtClean="0"/>
              <a:t>Introduction to Modern Cryptography</a:t>
            </a:r>
            <a:r>
              <a:rPr lang="nb-NO" sz="1800" dirty="0" smtClean="0"/>
              <a:t> (free)</a:t>
            </a:r>
            <a:br>
              <a:rPr lang="nb-NO" sz="1800" dirty="0" smtClean="0"/>
            </a:br>
            <a:r>
              <a:rPr lang="nb-NO" sz="1800" dirty="0"/>
              <a:t/>
            </a:r>
            <a:br>
              <a:rPr lang="nb-NO" sz="1800" dirty="0"/>
            </a:br>
            <a:r>
              <a:rPr lang="nb-NO" sz="1200" dirty="0">
                <a:hlinkClick r:id="rId3"/>
              </a:rPr>
              <a:t>https://web.cs.ucdavis.edu/~</a:t>
            </a:r>
            <a:r>
              <a:rPr lang="nb-NO" sz="1200" dirty="0" smtClean="0">
                <a:hlinkClick r:id="rId3"/>
              </a:rPr>
              <a:t>rogaway/classes/227/spring05/book/main.pdf</a:t>
            </a:r>
            <a:endParaRPr lang="nb-NO" sz="1400" dirty="0" smtClean="0">
              <a:solidFill>
                <a:srgbClr val="FF0000"/>
              </a:solidFill>
            </a:endParaRPr>
          </a:p>
          <a:p>
            <a:pPr marL="0" indent="0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Additional </a:t>
            </a:r>
            <a:r>
              <a:rPr lang="nb-NO" dirty="0" smtClean="0"/>
              <a:t>material </a:t>
            </a:r>
            <a:r>
              <a:rPr lang="nb-NO" dirty="0" smtClean="0"/>
              <a:t>linked on the semester page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200" y="1356767"/>
            <a:ext cx="3540269" cy="4608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940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Course tools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pPr marL="0" indent="0" algn="just"/>
            <a:endParaRPr lang="nb-NO" dirty="0" smtClean="0"/>
          </a:p>
          <a:p>
            <a:pPr marL="0" indent="0" algn="just"/>
            <a:endParaRPr lang="nb-NO" dirty="0" smtClean="0"/>
          </a:p>
          <a:p>
            <a:pPr marL="0" indent="0" algn="just"/>
            <a:endParaRPr lang="nb-NO" dirty="0" smtClean="0"/>
          </a:p>
          <a:p>
            <a:pPr marL="0" indent="0" algn="just"/>
            <a:r>
              <a:rPr lang="nb-NO" dirty="0">
                <a:hlinkClick r:id="rId2"/>
              </a:rPr>
              <a:t>https://canvas.uio.no/</a:t>
            </a:r>
            <a:r>
              <a:rPr lang="nb-NO" dirty="0"/>
              <a:t> </a:t>
            </a:r>
          </a:p>
          <a:p>
            <a:pPr marL="0" indent="0" algn="just"/>
            <a:endParaRPr lang="nb-NO" dirty="0"/>
          </a:p>
          <a:p>
            <a:pPr marL="0" indent="0" algn="just"/>
            <a:r>
              <a:rPr lang="nb-NO" dirty="0" smtClean="0"/>
              <a:t>Only used for delivery and distribution of home work solutions and as a discussion forum (recorded lectures may also end up here); everything else I will try to make available on the semester page of the course</a:t>
            </a:r>
            <a:endParaRPr lang="nb-NO" dirty="0"/>
          </a:p>
        </p:txBody>
      </p:sp>
      <p:pic>
        <p:nvPicPr>
          <p:cNvPr id="1033" name="Picture 9" descr="https://www.uio.no/tjenester/it/utdanning/canvas/canvas_vertical_col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147" y="1988840"/>
            <a:ext cx="142875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2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Wednesday December </a:t>
            </a:r>
            <a:r>
              <a:rPr lang="en-US" dirty="0" smtClean="0"/>
              <a:t>19, </a:t>
            </a:r>
            <a:r>
              <a:rPr lang="en-US" dirty="0"/>
              <a:t>15:00-19:00 (4 hours)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Digital on-campus exam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Closed-book exam</a:t>
            </a:r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Requirements to take exam: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Pass midterm exam (pass/fail)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Get (at least) two of the weekly problem sets approved (pass/fail)</a:t>
            </a:r>
          </a:p>
          <a:p>
            <a:pPr marL="474663"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4500-UIO">
  <a:themeElements>
    <a:clrScheme name="UI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400" b="1" dirty="0"/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K4500-UIO" id="{F80CA8B8-D88A-4F90-A944-3A97B4A00331}" vid="{37435797-98CB-4FFC-AF13-1FC647D0602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8145</TotalTime>
  <Words>116</Words>
  <Application>Microsoft Office PowerPoint</Application>
  <PresentationFormat>Widescreen</PresentationFormat>
  <Paragraphs>47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TEK4500-UIO</vt:lpstr>
      <vt:lpstr>Course information</vt:lpstr>
      <vt:lpstr>TEK 4500</vt:lpstr>
      <vt:lpstr>Curriculum</vt:lpstr>
      <vt:lpstr>Course tools</vt:lpstr>
      <vt:lpstr>Exam</vt:lpstr>
    </vt:vector>
  </TitlesOfParts>
  <Company>UNIK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Innføring i kryptografi - Del 1 Seminar UNIK</dc:title>
  <dc:creator>Leif Nilsen</dc:creator>
  <cp:lastModifiedBy>hakoja</cp:lastModifiedBy>
  <cp:revision>305</cp:revision>
  <dcterms:created xsi:type="dcterms:W3CDTF">2001-01-25T11:14:35Z</dcterms:created>
  <dcterms:modified xsi:type="dcterms:W3CDTF">2023-08-30T09:02:10Z</dcterms:modified>
</cp:coreProperties>
</file>