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2"/>
  </p:notesMasterIdLst>
  <p:sldIdLst>
    <p:sldId id="256" r:id="rId2"/>
    <p:sldId id="257" r:id="rId3"/>
    <p:sldId id="263" r:id="rId4"/>
    <p:sldId id="265" r:id="rId5"/>
    <p:sldId id="267" r:id="rId6"/>
    <p:sldId id="268" r:id="rId7"/>
    <p:sldId id="272" r:id="rId8"/>
    <p:sldId id="273" r:id="rId9"/>
    <p:sldId id="269" r:id="rId10"/>
    <p:sldId id="341" r:id="rId11"/>
    <p:sldId id="316" r:id="rId12"/>
    <p:sldId id="320" r:id="rId13"/>
    <p:sldId id="275" r:id="rId14"/>
    <p:sldId id="286" r:id="rId15"/>
    <p:sldId id="314" r:id="rId16"/>
    <p:sldId id="290" r:id="rId17"/>
    <p:sldId id="360" r:id="rId18"/>
    <p:sldId id="362" r:id="rId19"/>
    <p:sldId id="363" r:id="rId20"/>
    <p:sldId id="364" r:id="rId21"/>
    <p:sldId id="371" r:id="rId22"/>
    <p:sldId id="322" r:id="rId23"/>
    <p:sldId id="340" r:id="rId24"/>
    <p:sldId id="291" r:id="rId25"/>
    <p:sldId id="278" r:id="rId26"/>
    <p:sldId id="376" r:id="rId27"/>
    <p:sldId id="373" r:id="rId28"/>
    <p:sldId id="281" r:id="rId29"/>
    <p:sldId id="299" r:id="rId30"/>
    <p:sldId id="292" r:id="rId31"/>
    <p:sldId id="303" r:id="rId32"/>
    <p:sldId id="304" r:id="rId33"/>
    <p:sldId id="296" r:id="rId34"/>
    <p:sldId id="300" r:id="rId35"/>
    <p:sldId id="301" r:id="rId36"/>
    <p:sldId id="346" r:id="rId37"/>
    <p:sldId id="282" r:id="rId38"/>
    <p:sldId id="262" r:id="rId39"/>
    <p:sldId id="274" r:id="rId40"/>
    <p:sldId id="307" r:id="rId41"/>
    <p:sldId id="378" r:id="rId42"/>
    <p:sldId id="382" r:id="rId43"/>
    <p:sldId id="312" r:id="rId44"/>
    <p:sldId id="354" r:id="rId45"/>
    <p:sldId id="379" r:id="rId46"/>
    <p:sldId id="359" r:id="rId47"/>
    <p:sldId id="313" r:id="rId48"/>
    <p:sldId id="345" r:id="rId49"/>
    <p:sldId id="321" r:id="rId50"/>
    <p:sldId id="310" r:id="rId51"/>
    <p:sldId id="334" r:id="rId52"/>
    <p:sldId id="357" r:id="rId53"/>
    <p:sldId id="336" r:id="rId54"/>
    <p:sldId id="358" r:id="rId55"/>
    <p:sldId id="338" r:id="rId56"/>
    <p:sldId id="367" r:id="rId57"/>
    <p:sldId id="369" r:id="rId58"/>
    <p:sldId id="370" r:id="rId59"/>
    <p:sldId id="337" r:id="rId60"/>
    <p:sldId id="366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åkon Jacobsen" initials="HJ" lastIdx="1" clrIdx="0">
    <p:extLst>
      <p:ext uri="{19B8F6BF-5375-455C-9EA6-DF929625EA0E}">
        <p15:presenceInfo xmlns:p15="http://schemas.microsoft.com/office/powerpoint/2012/main" userId="Håkon Jacobsen" providerId="None"/>
      </p:ext>
    </p:extLst>
  </p:cmAuthor>
  <p:cmAuthor id="2" name="hakoja" initials="h" lastIdx="3" clrIdx="1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2F2F2"/>
    <a:srgbClr val="FF7C80"/>
    <a:srgbClr val="EDFDF1"/>
    <a:srgbClr val="FCB4AA"/>
    <a:srgbClr val="CFF9DA"/>
    <a:srgbClr val="AAF4BD"/>
    <a:srgbClr val="F2FFF8"/>
    <a:srgbClr val="FFFFFF"/>
    <a:srgbClr val="3D8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86535" autoAdjust="0"/>
  </p:normalViewPr>
  <p:slideViewPr>
    <p:cSldViewPr snapToGrid="0" showGuides="1">
      <p:cViewPr>
        <p:scale>
          <a:sx n="66" d="100"/>
          <a:sy n="66" d="100"/>
        </p:scale>
        <p:origin x="654" y="-4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18-4885-8F10-F38FD0F30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33669776"/>
        <c:axId val="-1133668688"/>
      </c:barChart>
      <c:catAx>
        <c:axId val="-113366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3668688"/>
        <c:crossesAt val="0"/>
        <c:auto val="1"/>
        <c:lblAlgn val="ctr"/>
        <c:lblOffset val="100"/>
        <c:noMultiLvlLbl val="0"/>
      </c:catAx>
      <c:valAx>
        <c:axId val="-113366868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366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60-4A68-A81F-7FB6B8A83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133671952"/>
        <c:axId val="-1032261312"/>
      </c:barChart>
      <c:catAx>
        <c:axId val="-113367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2261312"/>
        <c:crossesAt val="0"/>
        <c:auto val="1"/>
        <c:lblAlgn val="ctr"/>
        <c:lblOffset val="100"/>
        <c:noMultiLvlLbl val="0"/>
      </c:catAx>
      <c:valAx>
        <c:axId val="-10322613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3367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94748682730448"/>
          <c:y val="5.7148335175944462E-2"/>
          <c:w val="0.71327084114485684"/>
          <c:h val="0.796794250496063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00</c:v>
                </c:pt>
                <c:pt idx="1">
                  <c:v>01</c:v>
                </c:pt>
                <c:pt idx="2">
                  <c:v>10</c:v>
                </c:pt>
                <c:pt idx="3">
                  <c:v>11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0.25</c:v>
                </c:pt>
                <c:pt idx="1">
                  <c:v>0.125</c:v>
                </c:pt>
                <c:pt idx="2">
                  <c:v>0.5</c:v>
                </c:pt>
                <c:pt idx="3">
                  <c:v>0.125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F04-46E6-8D58-33F6FB701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032263488"/>
        <c:axId val="-1032264576"/>
      </c:barChart>
      <c:catAx>
        <c:axId val="-103226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2264576"/>
        <c:crossesAt val="0"/>
        <c:auto val="1"/>
        <c:lblAlgn val="ctr"/>
        <c:lblOffset val="100"/>
        <c:noMultiLvlLbl val="0"/>
      </c:catAx>
      <c:valAx>
        <c:axId val="-1032264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32263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8/30/2023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58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0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51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4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2930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76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3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69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03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</a:t>
            </a:r>
            <a:r>
              <a:rPr lang="en-US" baseline="0" dirty="0" smtClean="0"/>
              <a:t> or s?  notice single 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2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 = o vs. </a:t>
            </a:r>
            <a:r>
              <a:rPr lang="en-US" dirty="0" err="1" smtClean="0"/>
              <a:t>i</a:t>
            </a:r>
            <a:r>
              <a:rPr lang="en-US" dirty="0" smtClean="0"/>
              <a:t>? </a:t>
            </a:r>
            <a:r>
              <a:rPr lang="en-US" baseline="0" dirty="0" smtClean="0"/>
              <a:t> notice "</a:t>
            </a:r>
            <a:r>
              <a:rPr lang="en-US" baseline="0" dirty="0" err="1" smtClean="0"/>
              <a:t>jt</a:t>
            </a:r>
            <a:r>
              <a:rPr lang="en-US" baseline="0" dirty="0" smtClean="0"/>
              <a:t>" -&gt; "it"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9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89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086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562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839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140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https://planetcalc.com/8047/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0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84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Argumen</a:t>
            </a:r>
            <a:r>
              <a:rPr lang="en-US" baseline="0" dirty="0"/>
              <a:t>t used for C = 101 applies to all C's, hence the theorem follows (of course generalized to the case {0,1}^n).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21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7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Cryptography is harder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Cryptography is easier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29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284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5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11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705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433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99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0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3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0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07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3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284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1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4" r:id="rId3"/>
    <p:sldLayoutId id="2147483667" r:id="rId4"/>
    <p:sldLayoutId id="2147483661" r:id="rId5"/>
    <p:sldLayoutId id="2147483663" r:id="rId6"/>
    <p:sldLayoutId id="2147483675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310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5.png"/><Relationship Id="rId10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8" Type="http://schemas.openxmlformats.org/officeDocument/2006/relationships/image" Target="../media/image1010.png"/><Relationship Id="rId26" Type="http://schemas.openxmlformats.org/officeDocument/2006/relationships/image" Target="../media/image109.png"/><Relationship Id="rId3" Type="http://schemas.openxmlformats.org/officeDocument/2006/relationships/image" Target="../media/image910.png"/><Relationship Id="rId21" Type="http://schemas.openxmlformats.org/officeDocument/2006/relationships/image" Target="../media/image104.png"/><Relationship Id="rId7" Type="http://schemas.openxmlformats.org/officeDocument/2006/relationships/image" Target="../media/image950.png"/><Relationship Id="rId17" Type="http://schemas.openxmlformats.org/officeDocument/2006/relationships/image" Target="../media/image1000.png"/><Relationship Id="rId25" Type="http://schemas.openxmlformats.org/officeDocument/2006/relationships/image" Target="../media/image1080.png"/><Relationship Id="rId16" Type="http://schemas.openxmlformats.org/officeDocument/2006/relationships/image" Target="../media/image990.png"/><Relationship Id="rId20" Type="http://schemas.openxmlformats.org/officeDocument/2006/relationships/image" Target="../media/image10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24" Type="http://schemas.openxmlformats.org/officeDocument/2006/relationships/image" Target="../media/image107.png"/><Relationship Id="rId5" Type="http://schemas.openxmlformats.org/officeDocument/2006/relationships/image" Target="../media/image930.png"/><Relationship Id="rId15" Type="http://schemas.openxmlformats.org/officeDocument/2006/relationships/image" Target="../media/image491.png"/><Relationship Id="rId23" Type="http://schemas.openxmlformats.org/officeDocument/2006/relationships/image" Target="../media/image1060.png"/><Relationship Id="rId28" Type="http://schemas.openxmlformats.org/officeDocument/2006/relationships/image" Target="../media/image99.png"/><Relationship Id="rId10" Type="http://schemas.openxmlformats.org/officeDocument/2006/relationships/image" Target="../media/image980.png"/><Relationship Id="rId19" Type="http://schemas.openxmlformats.org/officeDocument/2006/relationships/image" Target="../media/image102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22" Type="http://schemas.openxmlformats.org/officeDocument/2006/relationships/image" Target="../media/image105.png"/><Relationship Id="rId27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0.png"/><Relationship Id="rId13" Type="http://schemas.openxmlformats.org/officeDocument/2006/relationships/image" Target="../media/image1120.png"/><Relationship Id="rId18" Type="http://schemas.openxmlformats.org/officeDocument/2006/relationships/image" Target="../media/image1000.png"/><Relationship Id="rId26" Type="http://schemas.openxmlformats.org/officeDocument/2006/relationships/image" Target="../media/image1080.png"/><Relationship Id="rId3" Type="http://schemas.openxmlformats.org/officeDocument/2006/relationships/image" Target="../media/image770.png"/><Relationship Id="rId21" Type="http://schemas.openxmlformats.org/officeDocument/2006/relationships/image" Target="../media/image1030.png"/><Relationship Id="rId7" Type="http://schemas.openxmlformats.org/officeDocument/2006/relationships/image" Target="../media/image940.png"/><Relationship Id="rId12" Type="http://schemas.openxmlformats.org/officeDocument/2006/relationships/image" Target="../media/image1110.png"/><Relationship Id="rId17" Type="http://schemas.openxmlformats.org/officeDocument/2006/relationships/image" Target="../media/image990.png"/><Relationship Id="rId25" Type="http://schemas.openxmlformats.org/officeDocument/2006/relationships/image" Target="../media/image10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91.png"/><Relationship Id="rId20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0.png"/><Relationship Id="rId11" Type="http://schemas.openxmlformats.org/officeDocument/2006/relationships/image" Target="../media/image980.png"/><Relationship Id="rId24" Type="http://schemas.openxmlformats.org/officeDocument/2006/relationships/image" Target="../media/image1060.png"/><Relationship Id="rId5" Type="http://schemas.openxmlformats.org/officeDocument/2006/relationships/image" Target="../media/image920.png"/><Relationship Id="rId15" Type="http://schemas.openxmlformats.org/officeDocument/2006/relationships/image" Target="../media/image1140.png"/><Relationship Id="rId23" Type="http://schemas.openxmlformats.org/officeDocument/2006/relationships/image" Target="../media/image105.png"/><Relationship Id="rId10" Type="http://schemas.openxmlformats.org/officeDocument/2006/relationships/image" Target="../media/image970.png"/><Relationship Id="rId19" Type="http://schemas.openxmlformats.org/officeDocument/2006/relationships/image" Target="../media/image1010.png"/><Relationship Id="rId4" Type="http://schemas.openxmlformats.org/officeDocument/2006/relationships/image" Target="../media/image910.png"/><Relationship Id="rId9" Type="http://schemas.openxmlformats.org/officeDocument/2006/relationships/image" Target="../media/image960.png"/><Relationship Id="rId14" Type="http://schemas.openxmlformats.org/officeDocument/2006/relationships/image" Target="../media/image1130.png"/><Relationship Id="rId22" Type="http://schemas.openxmlformats.org/officeDocument/2006/relationships/image" Target="../media/image104.png"/><Relationship Id="rId27" Type="http://schemas.openxmlformats.org/officeDocument/2006/relationships/image" Target="../media/image10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121.png"/><Relationship Id="rId39" Type="http://schemas.openxmlformats.org/officeDocument/2006/relationships/image" Target="../media/image1000.png"/><Relationship Id="rId21" Type="http://schemas.openxmlformats.org/officeDocument/2006/relationships/image" Target="../media/image124.png"/><Relationship Id="rId42" Type="http://schemas.openxmlformats.org/officeDocument/2006/relationships/image" Target="../media/image1030.png"/><Relationship Id="rId47" Type="http://schemas.openxmlformats.org/officeDocument/2006/relationships/image" Target="../media/image1080.png"/><Relationship Id="rId50" Type="http://schemas.openxmlformats.org/officeDocument/2006/relationships/image" Target="../media/image1120.png"/><Relationship Id="rId7" Type="http://schemas.openxmlformats.org/officeDocument/2006/relationships/image" Target="../media/image950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38" Type="http://schemas.openxmlformats.org/officeDocument/2006/relationships/image" Target="../media/image990.png"/><Relationship Id="rId46" Type="http://schemas.openxmlformats.org/officeDocument/2006/relationships/image" Target="../media/image107.png"/><Relationship Id="rId2" Type="http://schemas.openxmlformats.org/officeDocument/2006/relationships/image" Target="../media/image770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41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0.png"/><Relationship Id="rId11" Type="http://schemas.openxmlformats.org/officeDocument/2006/relationships/image" Target="../media/image29.png"/><Relationship Id="rId40" Type="http://schemas.openxmlformats.org/officeDocument/2006/relationships/image" Target="../media/image1010.png"/><Relationship Id="rId45" Type="http://schemas.openxmlformats.org/officeDocument/2006/relationships/image" Target="../media/image1060.png"/><Relationship Id="rId53" Type="http://schemas.openxmlformats.org/officeDocument/2006/relationships/image" Target="../media/image85.png"/><Relationship Id="rId5" Type="http://schemas.openxmlformats.org/officeDocument/2006/relationships/image" Target="../media/image930.png"/><Relationship Id="rId15" Type="http://schemas.openxmlformats.org/officeDocument/2006/relationships/image" Target="../media/image33.png"/><Relationship Id="rId49" Type="http://schemas.openxmlformats.org/officeDocument/2006/relationships/image" Target="../media/image1110.png"/><Relationship Id="rId10" Type="http://schemas.openxmlformats.org/officeDocument/2006/relationships/image" Target="../media/image980.png"/><Relationship Id="rId19" Type="http://schemas.openxmlformats.org/officeDocument/2006/relationships/image" Target="../media/image36.png"/><Relationship Id="rId44" Type="http://schemas.openxmlformats.org/officeDocument/2006/relationships/image" Target="../media/image105.png"/><Relationship Id="rId52" Type="http://schemas.openxmlformats.org/officeDocument/2006/relationships/image" Target="../media/image1140.png"/><Relationship Id="rId4" Type="http://schemas.openxmlformats.org/officeDocument/2006/relationships/image" Target="../media/image920.png"/><Relationship Id="rId9" Type="http://schemas.openxmlformats.org/officeDocument/2006/relationships/image" Target="../media/image970.png"/><Relationship Id="rId14" Type="http://schemas.openxmlformats.org/officeDocument/2006/relationships/image" Target="../media/image32.png"/><Relationship Id="rId27" Type="http://schemas.openxmlformats.org/officeDocument/2006/relationships/image" Target="../media/image490.png"/><Relationship Id="rId43" Type="http://schemas.openxmlformats.org/officeDocument/2006/relationships/image" Target="../media/image104.png"/><Relationship Id="rId48" Type="http://schemas.openxmlformats.org/officeDocument/2006/relationships/image" Target="../media/image109.png"/><Relationship Id="rId8" Type="http://schemas.openxmlformats.org/officeDocument/2006/relationships/image" Target="../media/image960.png"/><Relationship Id="rId51" Type="http://schemas.openxmlformats.org/officeDocument/2006/relationships/image" Target="../media/image1130.png"/><Relationship Id="rId3" Type="http://schemas.openxmlformats.org/officeDocument/2006/relationships/image" Target="../media/image9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1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20.png"/><Relationship Id="rId10" Type="http://schemas.openxmlformats.org/officeDocument/2006/relationships/image" Target="../media/image310.png"/><Relationship Id="rId4" Type="http://schemas.openxmlformats.org/officeDocument/2006/relationships/image" Target="../media/image290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330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40.png"/><Relationship Id="rId9" Type="http://schemas.openxmlformats.org/officeDocument/2006/relationships/image" Target="../media/image2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63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5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570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3" Type="http://schemas.openxmlformats.org/officeDocument/2006/relationships/image" Target="../media/image54.png"/><Relationship Id="rId12" Type="http://schemas.openxmlformats.org/officeDocument/2006/relationships/image" Target="../media/image75.png"/><Relationship Id="rId17" Type="http://schemas.openxmlformats.org/officeDocument/2006/relationships/image" Target="../media/image71.png"/><Relationship Id="rId2" Type="http://schemas.openxmlformats.org/officeDocument/2006/relationships/image" Target="../media/image53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74.png"/><Relationship Id="rId5" Type="http://schemas.openxmlformats.org/officeDocument/2006/relationships/image" Target="../media/image57.png"/><Relationship Id="rId15" Type="http://schemas.openxmlformats.org/officeDocument/2006/relationships/image" Target="../media/image68.png"/><Relationship Id="rId10" Type="http://schemas.openxmlformats.org/officeDocument/2006/relationships/image" Target="../media/image73.png"/><Relationship Id="rId4" Type="http://schemas.microsoft.com/office/2007/relationships/hdphoto" Target="../media/hdphoto2.wdp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113.png"/><Relationship Id="rId18" Type="http://schemas.microsoft.com/office/2007/relationships/hdphoto" Target="../media/hdphoto4.wdp"/><Relationship Id="rId26" Type="http://schemas.openxmlformats.org/officeDocument/2006/relationships/image" Target="../media/image130.png"/><Relationship Id="rId3" Type="http://schemas.openxmlformats.org/officeDocument/2006/relationships/image" Target="../media/image78.png"/><Relationship Id="rId21" Type="http://schemas.openxmlformats.org/officeDocument/2006/relationships/image" Target="../media/image125.png"/><Relationship Id="rId7" Type="http://schemas.openxmlformats.org/officeDocument/2006/relationships/image" Target="../media/image82.png"/><Relationship Id="rId12" Type="http://schemas.openxmlformats.org/officeDocument/2006/relationships/image" Target="../media/image112.png"/><Relationship Id="rId17" Type="http://schemas.openxmlformats.org/officeDocument/2006/relationships/image" Target="../media/image83.png"/><Relationship Id="rId25" Type="http://schemas.openxmlformats.org/officeDocument/2006/relationships/image" Target="../media/image129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1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11.png"/><Relationship Id="rId24" Type="http://schemas.openxmlformats.org/officeDocument/2006/relationships/image" Target="../media/image128.png"/><Relationship Id="rId5" Type="http://schemas.openxmlformats.org/officeDocument/2006/relationships/image" Target="../media/image70.png"/><Relationship Id="rId15" Type="http://schemas.openxmlformats.org/officeDocument/2006/relationships/image" Target="../media/image115.png"/><Relationship Id="rId23" Type="http://schemas.openxmlformats.org/officeDocument/2006/relationships/image" Target="../media/image127.png"/><Relationship Id="rId10" Type="http://schemas.openxmlformats.org/officeDocument/2006/relationships/image" Target="../media/image80.png"/><Relationship Id="rId19" Type="http://schemas.openxmlformats.org/officeDocument/2006/relationships/image" Target="../media/image86.png"/><Relationship Id="rId4" Type="http://schemas.openxmlformats.org/officeDocument/2006/relationships/image" Target="../media/image69.png"/><Relationship Id="rId9" Type="http://schemas.openxmlformats.org/officeDocument/2006/relationships/image" Target="../media/image84.png"/><Relationship Id="rId14" Type="http://schemas.openxmlformats.org/officeDocument/2006/relationships/image" Target="../media/image114.png"/><Relationship Id="rId22" Type="http://schemas.openxmlformats.org/officeDocument/2006/relationships/image" Target="../media/image1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books.org/wiki/High_School_Mathematics_Extensions/Discrete_Probability" TargetMode="External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1.png"/><Relationship Id="rId3" Type="http://schemas.openxmlformats.org/officeDocument/2006/relationships/image" Target="../media/image138.png"/><Relationship Id="rId7" Type="http://schemas.openxmlformats.org/officeDocument/2006/relationships/image" Target="../media/image1121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1161.png"/><Relationship Id="rId5" Type="http://schemas.openxmlformats.org/officeDocument/2006/relationships/chart" Target="../charts/chart2.xml"/><Relationship Id="rId10" Type="http://schemas.openxmlformats.org/officeDocument/2006/relationships/image" Target="../media/image1111.png"/><Relationship Id="rId4" Type="http://schemas.openxmlformats.org/officeDocument/2006/relationships/chart" Target="../charts/chart1.xml"/><Relationship Id="rId9" Type="http://schemas.openxmlformats.org/officeDocument/2006/relationships/image" Target="../media/image11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1.png"/><Relationship Id="rId2" Type="http://schemas.openxmlformats.org/officeDocument/2006/relationships/image" Target="../media/image1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1.png"/><Relationship Id="rId4" Type="http://schemas.openxmlformats.org/officeDocument/2006/relationships/image" Target="../media/image126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1.png"/><Relationship Id="rId5" Type="http://schemas.openxmlformats.org/officeDocument/2006/relationships/image" Target="../media/image1270.png"/><Relationship Id="rId4" Type="http://schemas.openxmlformats.org/officeDocument/2006/relationships/image" Target="../media/image126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37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image" Target="../media/image136.png"/><Relationship Id="rId16" Type="http://schemas.openxmlformats.org/officeDocument/2006/relationships/image" Target="../media/image1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1.png"/><Relationship Id="rId11" Type="http://schemas.openxmlformats.org/officeDocument/2006/relationships/image" Target="../media/image146.png"/><Relationship Id="rId5" Type="http://schemas.openxmlformats.org/officeDocument/2006/relationships/image" Target="../media/image140.png"/><Relationship Id="rId15" Type="http://schemas.openxmlformats.org/officeDocument/2006/relationships/image" Target="../media/image150.png"/><Relationship Id="rId10" Type="http://schemas.openxmlformats.org/officeDocument/2006/relationships/image" Target="../media/image145.png"/><Relationship Id="rId4" Type="http://schemas.openxmlformats.org/officeDocument/2006/relationships/image" Target="../media/image139.png"/><Relationship Id="rId9" Type="http://schemas.openxmlformats.org/officeDocument/2006/relationships/image" Target="../media/image144.png"/><Relationship Id="rId14" Type="http://schemas.openxmlformats.org/officeDocument/2006/relationships/image" Target="../media/image149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8" Type="http://schemas.openxmlformats.org/officeDocument/2006/relationships/image" Target="../media/image1460.png"/><Relationship Id="rId3" Type="http://schemas.openxmlformats.org/officeDocument/2006/relationships/image" Target="../media/image1361.png"/><Relationship Id="rId7" Type="http://schemas.openxmlformats.org/officeDocument/2006/relationships/image" Target="../media/image152.png"/><Relationship Id="rId12" Type="http://schemas.openxmlformats.org/officeDocument/2006/relationships/image" Target="../media/image1500.png"/><Relationship Id="rId2" Type="http://schemas.openxmlformats.org/officeDocument/2006/relationships/image" Target="../media/image1362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0.png"/><Relationship Id="rId11" Type="http://schemas.openxmlformats.org/officeDocument/2006/relationships/image" Target="../media/image1490.png"/><Relationship Id="rId5" Type="http://schemas.openxmlformats.org/officeDocument/2006/relationships/image" Target="../media/image1430.png"/><Relationship Id="rId15" Type="http://schemas.openxmlformats.org/officeDocument/2006/relationships/image" Target="../media/image1450.png"/><Relationship Id="rId4" Type="http://schemas.openxmlformats.org/officeDocument/2006/relationships/image" Target="../media/image1420.png"/><Relationship Id="rId14" Type="http://schemas.openxmlformats.org/officeDocument/2006/relationships/image" Target="../media/image1520.png"/><Relationship Id="rId9" Type="http://schemas.openxmlformats.org/officeDocument/2006/relationships/image" Target="../media/image147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image" Target="../media/image1361.png"/><Relationship Id="rId21" Type="http://schemas.openxmlformats.org/officeDocument/2006/relationships/image" Target="../media/image167.png"/><Relationship Id="rId7" Type="http://schemas.openxmlformats.org/officeDocument/2006/relationships/image" Target="../media/image154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image" Target="../media/image1362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0.png"/><Relationship Id="rId11" Type="http://schemas.openxmlformats.org/officeDocument/2006/relationships/image" Target="../media/image157.png"/><Relationship Id="rId5" Type="http://schemas.openxmlformats.org/officeDocument/2006/relationships/image" Target="../media/image1450.png"/><Relationship Id="rId15" Type="http://schemas.openxmlformats.org/officeDocument/2006/relationships/image" Target="../media/image161.png"/><Relationship Id="rId10" Type="http://schemas.openxmlformats.org/officeDocument/2006/relationships/image" Target="../media/image1460.png"/><Relationship Id="rId19" Type="http://schemas.openxmlformats.org/officeDocument/2006/relationships/image" Target="../media/image165.png"/><Relationship Id="rId4" Type="http://schemas.openxmlformats.org/officeDocument/2006/relationships/image" Target="../media/image1420.png"/><Relationship Id="rId9" Type="http://schemas.openxmlformats.org/officeDocument/2006/relationships/image" Target="../media/image156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/Relationships>
</file>

<file path=ppt/slides/_rels/slide5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4.png"/><Relationship Id="rId39" Type="http://schemas.openxmlformats.org/officeDocument/2006/relationships/image" Target="../media/image161.png"/><Relationship Id="rId3" Type="http://schemas.openxmlformats.org/officeDocument/2006/relationships/image" Target="../media/image169.png"/><Relationship Id="rId21" Type="http://schemas.openxmlformats.org/officeDocument/2006/relationships/image" Target="../media/image168.png"/><Relationship Id="rId34" Type="http://schemas.openxmlformats.org/officeDocument/2006/relationships/image" Target="../media/image155.png"/><Relationship Id="rId42" Type="http://schemas.openxmlformats.org/officeDocument/2006/relationships/image" Target="../media/image164.png"/><Relationship Id="rId7" Type="http://schemas.openxmlformats.org/officeDocument/2006/relationships/image" Target="../media/image156.png"/><Relationship Id="rId25" Type="http://schemas.openxmlformats.org/officeDocument/2006/relationships/image" Target="../media/image173.png"/><Relationship Id="rId33" Type="http://schemas.openxmlformats.org/officeDocument/2006/relationships/image" Target="../media/image181.png"/><Relationship Id="rId38" Type="http://schemas.openxmlformats.org/officeDocument/2006/relationships/image" Target="../media/image160.png"/><Relationship Id="rId2" Type="http://schemas.openxmlformats.org/officeDocument/2006/relationships/image" Target="../media/image1362.png"/><Relationship Id="rId20" Type="http://schemas.openxmlformats.org/officeDocument/2006/relationships/image" Target="../media/image167.png"/><Relationship Id="rId29" Type="http://schemas.openxmlformats.org/officeDocument/2006/relationships/image" Target="../media/image177.png"/><Relationship Id="rId41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24" Type="http://schemas.openxmlformats.org/officeDocument/2006/relationships/image" Target="../media/image172.png"/><Relationship Id="rId32" Type="http://schemas.openxmlformats.org/officeDocument/2006/relationships/image" Target="../media/image180.png"/><Relationship Id="rId37" Type="http://schemas.openxmlformats.org/officeDocument/2006/relationships/image" Target="../media/image159.png"/><Relationship Id="rId40" Type="http://schemas.openxmlformats.org/officeDocument/2006/relationships/image" Target="../media/image162.png"/><Relationship Id="rId5" Type="http://schemas.openxmlformats.org/officeDocument/2006/relationships/image" Target="../media/image154.png"/><Relationship Id="rId23" Type="http://schemas.openxmlformats.org/officeDocument/2006/relationships/image" Target="../media/image171.png"/><Relationship Id="rId28" Type="http://schemas.openxmlformats.org/officeDocument/2006/relationships/image" Target="../media/image176.png"/><Relationship Id="rId36" Type="http://schemas.openxmlformats.org/officeDocument/2006/relationships/image" Target="../media/image158.png"/><Relationship Id="rId19" Type="http://schemas.openxmlformats.org/officeDocument/2006/relationships/image" Target="../media/image1690.png"/><Relationship Id="rId31" Type="http://schemas.openxmlformats.org/officeDocument/2006/relationships/image" Target="../media/image179.png"/><Relationship Id="rId4" Type="http://schemas.openxmlformats.org/officeDocument/2006/relationships/image" Target="../media/image1420.png"/><Relationship Id="rId9" Type="http://schemas.openxmlformats.org/officeDocument/2006/relationships/image" Target="../media/image1470.png"/><Relationship Id="rId22" Type="http://schemas.openxmlformats.org/officeDocument/2006/relationships/image" Target="../media/image170.png"/><Relationship Id="rId27" Type="http://schemas.openxmlformats.org/officeDocument/2006/relationships/image" Target="../media/image175.png"/><Relationship Id="rId30" Type="http://schemas.openxmlformats.org/officeDocument/2006/relationships/image" Target="../media/image178.png"/><Relationship Id="rId35" Type="http://schemas.openxmlformats.org/officeDocument/2006/relationships/image" Target="../media/image157.png"/><Relationship Id="rId43" Type="http://schemas.openxmlformats.org/officeDocument/2006/relationships/image" Target="../media/image165.png"/><Relationship Id="rId8" Type="http://schemas.openxmlformats.org/officeDocument/2006/relationships/image" Target="../media/image146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3" Type="http://schemas.openxmlformats.org/officeDocument/2006/relationships/image" Target="../media/image1350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80.png"/><Relationship Id="rId5" Type="http://schemas.openxmlformats.org/officeDocument/2006/relationships/image" Target="../media/image1370.png"/><Relationship Id="rId10" Type="http://schemas.openxmlformats.org/officeDocument/2006/relationships/image" Target="../media/image1770.png"/><Relationship Id="rId4" Type="http://schemas.openxmlformats.org/officeDocument/2006/relationships/image" Target="../media/image1360.png"/><Relationship Id="rId9" Type="http://schemas.openxmlformats.org/officeDocument/2006/relationships/image" Target="../media/image1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.png"/><Relationship Id="rId10" Type="http://schemas.openxmlformats.org/officeDocument/2006/relationships/image" Target="../media/image9.jpe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/>
              <a:t>Lecture 1 – Introduction to cryptography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smtClean="0"/>
              <a:t>30.08.2023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23311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FF9D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2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∈−</m:t>
                    </m:r>
                  </m:oMath>
                </a14:m>
                <a:r>
                  <a:rPr lang="nb-NO" sz="1800" b="0" i="1" dirty="0">
                    <a:latin typeface="Cambria Math" panose="02040503050406030204" pitchFamily="18" charset="0"/>
                  </a:rPr>
                  <a:t> </a:t>
                </a:r>
                <a:r>
                  <a:rPr lang="nb-NO" sz="1800" b="0" dirty="0">
                    <a:latin typeface="Cambria Math" panose="02040503050406030204" pitchFamily="18" charset="0"/>
                  </a:rPr>
                  <a:t>"</a:t>
                </a:r>
                <a:r>
                  <a:rPr lang="nb-NO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element in"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3∈{1,2,3,4,5}</m:t>
                    </m:r>
                  </m:oMath>
                </a14:m>
                <a:endParaRPr lang="nb-NO" sz="16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7∉{1,2,3,4,5}</m:t>
                    </m:r>
                  </m:oMath>
                </a14:m>
                <a:endParaRPr lang="nb-NO" sz="1600" b="0" i="1" dirty="0">
                  <a:solidFill>
                    <a:schemeClr val="accent2"/>
                  </a:solidFill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en-US" sz="1800" dirty="0"/>
                  <a:t> set of all </a:t>
                </a:r>
                <a:r>
                  <a:rPr lang="en-US" sz="1800" dirty="0" err="1"/>
                  <a:t>bitstrings</a:t>
                </a:r>
                <a:r>
                  <a:rPr lang="en-US" sz="1800" dirty="0"/>
                  <a:t> of length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nb-NO" sz="1800" b="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011∈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nb-NO" sz="1600" b="0" dirty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011∉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3333CC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3333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16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set of all </a:t>
                </a:r>
                <a:r>
                  <a:rPr lang="en-US" sz="1800" dirty="0" err="1"/>
                  <a:t>bitstrings</a:t>
                </a:r>
                <a:r>
                  <a:rPr lang="en-US" sz="1800" dirty="0"/>
                  <a:t> of </a:t>
                </a:r>
                <a:r>
                  <a:rPr lang="en-US" sz="1800" i="1" dirty="0"/>
                  <a:t>finite </a:t>
                </a:r>
                <a:r>
                  <a:rPr lang="en-US" sz="1800" dirty="0"/>
                  <a:t>length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1, 1001, 10, 10001101000001∈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 smtClean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800" b="0" i="0" dirty="0" smtClean="0">
                    <a:latin typeface="Cambria Math" panose="02040503050406030204" pitchFamily="18" charset="0"/>
                  </a:rPr>
                  <a:t> </a:t>
                </a:r>
                <a:r>
                  <a:rPr lang="nb-NO" sz="1800" b="0" i="0" dirty="0" smtClean="0"/>
                  <a:t>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– string 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dirty="0" smtClean="0"/>
                  <a:t>"ones" (or "zeros")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=11111</m:t>
                    </m:r>
                  </m:oMath>
                </a14:m>
                <a:endParaRPr lang="nb-NO" sz="1600" b="0" i="1" dirty="0" smtClean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=000</m:t>
                    </m:r>
                  </m:oMath>
                </a14:m>
                <a:r>
                  <a:rPr lang="en-US" sz="1600" i="1" dirty="0" smtClean="0"/>
                  <a:t>  </a:t>
                </a:r>
                <a:endParaRPr lang="en-US" sz="1600" i="1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function from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/>
                  <a:t> to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18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0,1,2,…</m:t>
                        </m:r>
                      </m:e>
                    </m:d>
                  </m:oMath>
                </a14:m>
                <a:endParaRPr lang="en-US" sz="1600" dirty="0"/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 lvl="1"/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3392" y="1046920"/>
                <a:ext cx="6738304" cy="5340072"/>
              </a:xfrm>
              <a:blipFill rotWithShape="0">
                <a:blip r:embed="rId2"/>
                <a:stretch>
                  <a:fillRect t="-799"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1250" y="1046920"/>
                <a:ext cx="5569379" cy="5340072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∀−</m:t>
                    </m:r>
                  </m:oMath>
                </a14:m>
                <a:r>
                  <a:rPr lang="en-US" sz="1800" dirty="0"/>
                  <a:t> "for all"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</a:rPr>
                  <a:t>"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…" = 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"for all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bitstrings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of length 4…"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∃−</m:t>
                    </m:r>
                  </m:oMath>
                </a14:m>
                <a:r>
                  <a:rPr lang="en-US" sz="1800" dirty="0"/>
                  <a:t> "there exists"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∈{0,1,2, …}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such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that</m:t>
                    </m:r>
                    <m:r>
                      <a:rPr lang="nb-NO" sz="16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&gt; 13"</m:t>
                    </m:r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set of pairs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with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180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 function taking two inputs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 and producing single output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1600" dirty="0" smtClean="0">
                    <a:solidFill>
                      <a:schemeClr val="accent2"/>
                    </a:solidFill>
                  </a:rPr>
                  <a:t> </a:t>
                </a:r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474663" lvl="1" indent="0"/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←5−</m:t>
                    </m:r>
                  </m:oMath>
                </a14:m>
                <a:r>
                  <a:rPr lang="en-US" sz="1800" dirty="0"/>
                  <a:t> "assign value 5 to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"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1800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"assign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/>
                  <a:t> a </a:t>
                </a:r>
                <a:r>
                  <a:rPr lang="en-US" sz="1800" i="1" dirty="0"/>
                  <a:t>random</a:t>
                </a:r>
                <a:r>
                  <a:rPr lang="en-US" sz="1800" dirty="0"/>
                  <a:t> value from 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1800" dirty="0"/>
                  <a:t>"</a:t>
                </a: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1250" y="1046920"/>
                <a:ext cx="5569379" cy="5340072"/>
              </a:xfrm>
              <a:blipFill rotWithShape="0">
                <a:blip r:embed="rId3"/>
                <a:stretch>
                  <a:fillRect l="-767" t="-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6935771" y="5605442"/>
            <a:ext cx="3416729" cy="943890"/>
          </a:xfrm>
          <a:prstGeom prst="wedgeEllipseCallout">
            <a:avLst>
              <a:gd name="adj1" fmla="val 12163"/>
              <a:gd name="adj2" fmla="val -96357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…</a:t>
            </a:r>
            <a:r>
              <a:rPr lang="en-US" sz="1600" b="1" dirty="0"/>
              <a:t>independent</a:t>
            </a:r>
            <a:r>
              <a:rPr lang="en-US" sz="1600" dirty="0"/>
              <a:t>, and </a:t>
            </a:r>
            <a:r>
              <a:rPr lang="en-US" sz="1600" b="1" dirty="0"/>
              <a:t>uniformly</a:t>
            </a:r>
            <a:r>
              <a:rPr lang="en-US" sz="1600" dirty="0"/>
              <a:t> distributed…</a:t>
            </a:r>
          </a:p>
        </p:txBody>
      </p:sp>
    </p:spTree>
    <p:extLst>
      <p:ext uri="{BB962C8B-B14F-4D97-AF65-F5344CB8AC3E}">
        <p14:creationId xmlns:p14="http://schemas.microsoft.com/office/powerpoint/2010/main" val="85697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encryption – syntax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4294967295"/>
              </p:nvPr>
            </p:nvSpPr>
            <p:spPr>
              <a:xfrm>
                <a:off x="623392" y="4146111"/>
                <a:ext cx="5484813" cy="23762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Correctness requirement:</a:t>
                </a:r>
              </a:p>
              <a:p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, ∀</m:t>
                      </m:r>
                      <m:r>
                        <a:rPr lang="nb-NO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  <a:p>
                <a:endParaRPr lang="nb-NO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ℰ</m:t>
                          </m:r>
                          <m:d>
                            <m:dPr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623392" y="4146111"/>
                <a:ext cx="5484813" cy="2376216"/>
              </a:xfrm>
              <a:blipFill rotWithShape="0">
                <a:blip r:embed="rId3"/>
                <a:stretch>
                  <a:fillRect l="-1111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1939" y="2185221"/>
                <a:ext cx="252511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185221"/>
                <a:ext cx="2525115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3373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1939" y="1815889"/>
                <a:ext cx="17900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1815889"/>
                <a:ext cx="1790042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476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1939" y="2790808"/>
                <a:ext cx="171765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2790808"/>
                <a:ext cx="1717650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496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15717" y="1780614"/>
                <a:ext cx="49732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7" y="1780614"/>
                <a:ext cx="4973221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1716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939" y="3155147"/>
                <a:ext cx="25288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939" y="3155147"/>
                <a:ext cx="2528834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373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15717" y="2269229"/>
                <a:ext cx="669151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 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7" y="2269229"/>
                <a:ext cx="6691512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27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15716" y="2749792"/>
                <a:ext cx="669151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128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YES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NO</m:t>
                          </m:r>
                        </m:e>
                      </m:d>
                      <m:r>
                        <a:rPr lang="nb-NO" sz="2000" b="0" i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6" y="2749792"/>
                <a:ext cx="6691513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27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915716" y="3252654"/>
                <a:ext cx="662108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1,…,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nb-NO" sz="20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b-NO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b-NO" sz="20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  <m:r>
                        <a:rPr lang="nb-NO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716" y="3252654"/>
                <a:ext cx="6621089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288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2154" y="1097419"/>
                <a:ext cx="12373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ℰ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54" y="1097419"/>
                <a:ext cx="123732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3"/>
          <p:cNvSpPr txBox="1">
            <a:spLocks/>
          </p:cNvSpPr>
          <p:nvPr/>
        </p:nvSpPr>
        <p:spPr bwMode="auto">
          <a:xfrm>
            <a:off x="5855364" y="1143086"/>
            <a:ext cx="2901113" cy="57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0413" indent="-285750" algn="l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2pPr>
            <a:lvl3pPr marL="1179513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/>
              <p:cNvSpPr txBox="1">
                <a:spLocks/>
              </p:cNvSpPr>
              <p:nvPr/>
            </p:nvSpPr>
            <p:spPr>
              <a:xfrm>
                <a:off x="5855364" y="4146111"/>
                <a:ext cx="5512228" cy="2473331"/>
              </a:xfrm>
              <a:prstGeom prst="rect">
                <a:avLst/>
              </a:prstGeom>
              <a:ln/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chemeClr val="tx1"/>
                    </a:solidFill>
                  </a:rPr>
                  <a:t>Possible privacy security goals:</a:t>
                </a:r>
              </a:p>
              <a:p>
                <a:endParaRPr lang="en-US" sz="2000" b="1" dirty="0">
                  <a:solidFill>
                    <a:schemeClr val="tx1"/>
                  </a:solidFill>
                </a:endParaRPr>
              </a:p>
              <a:p>
                <a:pPr lvl="1">
                  <a:buFontTx/>
                  <a:buChar char="-"/>
                </a:pPr>
                <a:r>
                  <a:rPr lang="en-US" dirty="0"/>
                  <a:t> Hard 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dirty="0"/>
              </a:p>
              <a:p>
                <a:pPr lvl="1">
                  <a:buFontTx/>
                  <a:buChar char="-"/>
                </a:pPr>
                <a:r>
                  <a:rPr lang="en-US" dirty="0"/>
                  <a:t> Hard to recover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nb-NO" dirty="0"/>
              </a:p>
              <a:p>
                <a:pPr lvl="1">
                  <a:buFontTx/>
                  <a:buChar char="-"/>
                </a:pPr>
                <a:r>
                  <a:rPr lang="en-US" dirty="0"/>
                  <a:t> Hard to learn one bit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>
                  <a:buFontTx/>
                  <a:buChar char="-"/>
                </a:pPr>
                <a:r>
                  <a:rPr lang="en-US" dirty="0"/>
                  <a:t> Hard to learn parity of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nb-NO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>
                  <a:buFontTx/>
                  <a:buChar char="-"/>
                </a:pPr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18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364" y="4146111"/>
                <a:ext cx="5512228" cy="2473331"/>
              </a:xfrm>
              <a:prstGeom prst="rect">
                <a:avLst/>
              </a:prstGeom>
              <a:blipFill rotWithShape="0">
                <a:blip r:embed="rId13"/>
                <a:stretch>
                  <a:fillRect l="-1217" t="-98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 anchor="ctr"/>
          <a:lstStyle/>
          <a:p>
            <a:pPr algn="ctr"/>
            <a:r>
              <a:rPr lang="nb-NO" sz="2800" dirty="0" err="1"/>
              <a:t>Historical</a:t>
            </a:r>
            <a:r>
              <a:rPr lang="nb-NO" sz="2800" dirty="0"/>
              <a:t> </a:t>
            </a:r>
            <a:r>
              <a:rPr lang="nb-NO" sz="2800" dirty="0" err="1"/>
              <a:t>encryption</a:t>
            </a:r>
            <a:r>
              <a:rPr lang="nb-NO" sz="2800" dirty="0"/>
              <a:t> </a:t>
            </a:r>
            <a:r>
              <a:rPr lang="nb-NO" sz="2800" dirty="0" err="1"/>
              <a:t>algorithms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3" y="2357242"/>
            <a:ext cx="1896611" cy="18966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98" y="2463114"/>
            <a:ext cx="1771662" cy="1771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46" y="2274712"/>
            <a:ext cx="1979141" cy="19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/>
              <a:t>Ceasar 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>
                <a:solidFill>
                  <a:srgbClr val="3333CC"/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/>
          </a:p>
        </p:txBody>
      </p:sp>
      <p:sp>
        <p:nvSpPr>
          <p:cNvPr id="8" name="TextBox 7"/>
          <p:cNvSpPr txBox="1"/>
          <p:nvPr/>
        </p:nvSpPr>
        <p:spPr>
          <a:xfrm>
            <a:off x="2607394" y="4922956"/>
            <a:ext cx="693927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idu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glvwdqfh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kholfrswhu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vnlpphg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grzq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ehwzhhq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urriv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kryhuhg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iru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lqvwdqw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olnh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eoxherwwoh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dqg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gduwhg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dzdb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djdlq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zlwk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d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fxuylqj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ioljkw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Lw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zdv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wkh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srolfh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sdwuro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vqrrslqj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lqwr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shrsoh'v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zlqgrzv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556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787443" y="2535983"/>
            <a:ext cx="461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700" b="1" spc="600" dirty="0">
                <a:solidFill>
                  <a:schemeClr val="accent6">
                    <a:lumMod val="90000"/>
                  </a:schemeClr>
                </a:solidFill>
              </a:rPr>
              <a:t>a</a:t>
            </a:r>
            <a:endParaRPr lang="en-US" sz="2700" spc="600" dirty="0">
              <a:solidFill>
                <a:schemeClr val="accent6">
                  <a:lumMod val="90000"/>
                </a:schemeClr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119380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>
            <a:off x="1631950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10709704" y="1520944"/>
            <a:ext cx="1187450" cy="106985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276975" y="1520944"/>
            <a:ext cx="5154827" cy="1069856"/>
            <a:chOff x="6276975" y="1520944"/>
            <a:chExt cx="5154827" cy="1069856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10244352" y="1520944"/>
              <a:ext cx="1187450" cy="1069856"/>
            </a:xfrm>
            <a:prstGeom prst="straightConnector1">
              <a:avLst/>
            </a:prstGeom>
            <a:ln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6276975" y="1851412"/>
              <a:ext cx="8191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…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07394" y="3518200"/>
            <a:ext cx="70231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in the far distance a helicopter skimmed down between the roofs, hovered for an instant like a bluebottle, and darted away again with a curving flight. It was the police patrol, snooping into people's windows</a:t>
            </a:r>
          </a:p>
        </p:txBody>
      </p:sp>
    </p:spTree>
    <p:extLst>
      <p:ext uri="{BB962C8B-B14F-4D97-AF65-F5344CB8AC3E}">
        <p14:creationId xmlns:p14="http://schemas.microsoft.com/office/powerpoint/2010/main" val="29231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0863" y="333375"/>
            <a:ext cx="11136312" cy="457200"/>
          </a:xfrm>
        </p:spPr>
        <p:txBody>
          <a:bodyPr/>
          <a:lstStyle/>
          <a:p>
            <a:r>
              <a:rPr lang="nb-NO" dirty="0" err="1"/>
              <a:t>Ceasar</a:t>
            </a:r>
            <a:r>
              <a:rPr lang="nb-NO" dirty="0"/>
              <a:t> </a:t>
            </a:r>
            <a:r>
              <a:rPr lang="nb-NO" dirty="0" err="1"/>
              <a:t>cipher</a:t>
            </a:r>
            <a:r>
              <a:rPr lang="nb-NO" dirty="0"/>
              <a:t> (ROT-13)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7" y="1054340"/>
            <a:ext cx="11346292" cy="2050809"/>
          </a:xfrm>
        </p:spPr>
        <p:txBody>
          <a:bodyPr>
            <a:noAutofit/>
          </a:bodyPr>
          <a:lstStyle/>
          <a:p>
            <a:r>
              <a:rPr lang="pt-BR" sz="2700" b="1" spc="600" dirty="0">
                <a:solidFill>
                  <a:srgbClr val="3333CC"/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2700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endParaRPr lang="pt-BR" sz="2700" b="1" spc="6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nb-NO" sz="2700" spc="600" dirty="0"/>
          </a:p>
        </p:txBody>
      </p:sp>
      <p:sp>
        <p:nvSpPr>
          <p:cNvPr id="8" name="TextBox 7"/>
          <p:cNvSpPr txBox="1"/>
          <p:nvPr/>
        </p:nvSpPr>
        <p:spPr>
          <a:xfrm>
            <a:off x="2607394" y="4917517"/>
            <a:ext cx="722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sne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qvfgnapr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uryvpbcgre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fxvzzrq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qbja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orgjrra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ebbsf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ubirerq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sbe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vafgnag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yvxr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oyhrobggyr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</a:p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naq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qnegrq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njnl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ntnva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jvgu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pheivat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syvtug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Vg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jnf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</a:p>
          <a:p>
            <a:pPr algn="just"/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cbyvpr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cngeby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fabbcvat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vagb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crbcyr'f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jvaqbjf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822325" y="15137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127000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784350" y="1475652"/>
            <a:ext cx="5277644" cy="11913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07394" y="3518200"/>
            <a:ext cx="70231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dirty="0">
                <a:solidFill>
                  <a:srgbClr val="3333CC"/>
                </a:solidFill>
                <a:latin typeface="Consolas" panose="020B0609020204030204" pitchFamily="49" charset="0"/>
              </a:rPr>
              <a:t>in the far distance a helicopter skimmed down between the roofs, hovered for an instant like a bluebottle, and darted away again with a curving flight. It was the police patrol, snooping into people's windows</a:t>
            </a:r>
          </a:p>
        </p:txBody>
      </p:sp>
    </p:spTree>
    <p:extLst>
      <p:ext uri="{BB962C8B-B14F-4D97-AF65-F5344CB8AC3E}">
        <p14:creationId xmlns:p14="http://schemas.microsoft.com/office/powerpoint/2010/main" val="1329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Ceasar</a:t>
            </a:r>
            <a:r>
              <a:rPr lang="nb-NO" dirty="0"/>
              <a:t> </a:t>
            </a:r>
            <a:r>
              <a:rPr lang="nb-NO" dirty="0" err="1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4" r="-32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3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58982" y="4673606"/>
            <a:ext cx="10132291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5356003" y="4578522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5868622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380153" y="456927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6889508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7403215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916922" y="4569275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4846648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8426277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8939984" y="4578520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9453691" y="4569274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4335117" y="4673606"/>
            <a:ext cx="4619237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Connector 47"/>
          <p:cNvCxnSpPr/>
          <p:nvPr/>
        </p:nvCxnSpPr>
        <p:spPr bwMode="auto">
          <a:xfrm>
            <a:off x="9961958" y="4569273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19209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209" y="4888085"/>
                <a:ext cx="25487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32916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16" y="4888085"/>
                <a:ext cx="25487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41183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183" y="4888085"/>
                <a:ext cx="25487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249450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450" y="4888085"/>
                <a:ext cx="2548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762069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069" y="4888085"/>
                <a:ext cx="254878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275776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776" y="4888085"/>
                <a:ext cx="25487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770761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761" y="4888085"/>
                <a:ext cx="254878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8298838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838" y="4888085"/>
                <a:ext cx="254878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26915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915" y="4888085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9277917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917" y="488808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9770547" y="4888085"/>
                <a:ext cx="3828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0547" y="4888085"/>
                <a:ext cx="382821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2222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83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285729" y="458776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798348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309879" y="4578521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819234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332941" y="4587766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 bwMode="auto">
          <a:xfrm>
            <a:off x="1770934" y="4588697"/>
            <a:ext cx="1088" cy="17168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Arc 6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88085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826" y="4888085"/>
                <a:ext cx="484107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532" r="-12658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487" y="4888085"/>
                <a:ext cx="48410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36" y="4888085"/>
                <a:ext cx="484107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50" r="-12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197" y="4888085"/>
                <a:ext cx="484107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1266" r="-1392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 bwMode="auto">
          <a:xfrm flipV="1">
            <a:off x="858982" y="4673606"/>
            <a:ext cx="3473959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760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61" grpId="0"/>
      <p:bldP spid="62" grpId="0"/>
      <p:bldP spid="63" grpId="0"/>
      <p:bldP spid="64" grpId="0"/>
      <p:bldP spid="65" grpId="0"/>
      <p:bldP spid="66" grpId="0"/>
      <p:bldP spid="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/>
          <p:cNvSpPr/>
          <p:nvPr/>
        </p:nvSpPr>
        <p:spPr bwMode="auto">
          <a:xfrm rot="16200000" flipV="1">
            <a:off x="-842124" y="-559501"/>
            <a:ext cx="7598676" cy="7987075"/>
          </a:xfrm>
          <a:prstGeom prst="arc">
            <a:avLst>
              <a:gd name="adj1" fmla="val 16200000"/>
              <a:gd name="adj2" fmla="val 17898103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 bwMode="auto">
          <a:xfrm>
            <a:off x="2928377" y="2047066"/>
            <a:ext cx="2592275" cy="2444704"/>
          </a:xfrm>
          <a:prstGeom prst="arc">
            <a:avLst>
              <a:gd name="adj1" fmla="val 16200000"/>
              <a:gd name="adj2" fmla="val 19101209"/>
            </a:avLst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18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01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413" y="2326159"/>
            <a:ext cx="718483" cy="13491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42836" y="2241533"/>
            <a:ext cx="920160" cy="1713313"/>
          </a:xfrm>
          <a:prstGeom prst="rect">
            <a:avLst/>
          </a:prstGeom>
        </p:spPr>
      </p:pic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5931" y="1414612"/>
            <a:ext cx="1512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tx2"/>
                </a:solidFill>
              </a:rPr>
              <a:t>Internet</a:t>
            </a:r>
            <a:endParaRPr lang="en-US" sz="24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408" y="2351654"/>
            <a:ext cx="1207578" cy="14651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8745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2771452" y="1780469"/>
            <a:ext cx="3051552" cy="2890988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arithmetic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02" y="4894747"/>
                <a:ext cx="254878" cy="369332"/>
              </a:xfrm>
              <a:prstGeom prst="rect">
                <a:avLst/>
              </a:prstGeom>
              <a:blipFill>
                <a:blip r:embed="rId2"/>
                <a:stretch>
                  <a:fillRect l="-26190" r="-2381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522" y="4336595"/>
                <a:ext cx="254878" cy="369332"/>
              </a:xfrm>
              <a:prstGeom prst="rect">
                <a:avLst/>
              </a:prstGeom>
              <a:blipFill>
                <a:blip r:embed="rId3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322688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229" y="1979770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230" y="135379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726" y="1353790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6190" r="-2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880" y="2250134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25" y="3261182"/>
                <a:ext cx="254878" cy="369332"/>
              </a:xfrm>
              <a:prstGeom prst="rect">
                <a:avLst/>
              </a:prstGeom>
              <a:blipFill>
                <a:blip r:embed="rId9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693" y="407974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1+3=4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453642"/>
                <a:ext cx="1139735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4278" r="-374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+8=13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1973836"/>
                <a:ext cx="1282402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3810" r="-3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782959" y="1973836"/>
                <a:ext cx="12104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≡4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2959" y="1973836"/>
                <a:ext cx="1210460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525" r="-404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485171" y="2554511"/>
                <a:ext cx="23733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⋅4=20≡2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2554511"/>
                <a:ext cx="2373342" cy="307777"/>
              </a:xfrm>
              <a:prstGeom prst="rect">
                <a:avLst/>
              </a:prstGeom>
              <a:blipFill rotWithShape="0">
                <a:blip r:embed="rId14"/>
                <a:stretch>
                  <a:fillRect l="-1799" r="-179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8485171" y="3135186"/>
                <a:ext cx="25432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−5=−3≡6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3135186"/>
                <a:ext cx="2543260" cy="307777"/>
              </a:xfrm>
              <a:prstGeom prst="rect">
                <a:avLst/>
              </a:prstGeom>
              <a:blipFill rotWithShape="0">
                <a:blip r:embed="rId15"/>
                <a:stretch>
                  <a:fillRect l="-1679" r="-143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485171" y="3715860"/>
                <a:ext cx="255300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=1024≡7 </m:t>
                      </m:r>
                      <m:r>
                        <m:rPr>
                          <m:sty m:val="p"/>
                        </m:rPr>
                        <a:rPr lang="nb-NO" sz="2000" b="0" i="0" smtClean="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171" y="3715860"/>
                <a:ext cx="2553007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1671" r="-143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434186" y="4608812"/>
                <a:ext cx="123219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158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2000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nb-NO" sz="2000" i="1">
                          <a:latin typeface="Cambria Math" panose="02040503050406030204" pitchFamily="18" charset="0"/>
                        </a:rPr>
                        <m:t>⁡9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186" y="4608812"/>
                <a:ext cx="1232197" cy="307777"/>
              </a:xfrm>
              <a:prstGeom prst="rect">
                <a:avLst/>
              </a:prstGeom>
              <a:blipFill rotWithShape="0">
                <a:blip r:embed="rId17"/>
                <a:stretch>
                  <a:fillRect l="-3960" r="-346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9→18→27→36→…→</m:t>
                      </m:r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→162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83" y="5949147"/>
                <a:ext cx="4322145" cy="307777"/>
              </a:xfrm>
              <a:prstGeom prst="rect">
                <a:avLst/>
              </a:prstGeom>
              <a:blipFill rotWithShape="0">
                <a:blip r:embed="rId18"/>
                <a:stretch>
                  <a:fillRect l="-705" r="-705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671836" y="4611195"/>
                <a:ext cx="11959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=153+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836" y="4611195"/>
                <a:ext cx="1195968" cy="307777"/>
              </a:xfrm>
              <a:prstGeom prst="rect">
                <a:avLst/>
              </a:prstGeom>
              <a:blipFill rotWithShape="0">
                <a:blip r:embed="rId19"/>
                <a:stretch>
                  <a:fillRect l="-1531" r="-1531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9846505" y="4608812"/>
                <a:ext cx="11819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0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505" y="4608812"/>
                <a:ext cx="1181926" cy="307777"/>
              </a:xfrm>
              <a:prstGeom prst="rect">
                <a:avLst/>
              </a:prstGeom>
              <a:blipFill rotWithShape="0">
                <a:blip r:embed="rId20"/>
                <a:stretch>
                  <a:fillRect l="-2062" r="-4124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&lt;9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1200" y="5159772"/>
                <a:ext cx="675505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3604" r="-720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5549" y="5257417"/>
                <a:ext cx="254878" cy="369332"/>
              </a:xfrm>
              <a:prstGeom prst="rect">
                <a:avLst/>
              </a:prstGeom>
              <a:blipFill rotWithShape="0">
                <a:blip r:embed="rId27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820" y="4505845"/>
                <a:ext cx="254878" cy="369332"/>
              </a:xfrm>
              <a:prstGeom prst="rect">
                <a:avLst/>
              </a:prstGeom>
              <a:blipFill rotWithShape="0">
                <a:blip r:embed="rId3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68" y="3332638"/>
                <a:ext cx="254878" cy="369332"/>
              </a:xfrm>
              <a:prstGeom prst="rect">
                <a:avLst/>
              </a:prstGeom>
              <a:blipFill rotWithShape="0">
                <a:blip r:embed="rId39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26" y="1823703"/>
                <a:ext cx="254878" cy="369332"/>
              </a:xfrm>
              <a:prstGeom prst="rect">
                <a:avLst/>
              </a:prstGeom>
              <a:blipFill rotWithShape="0">
                <a:blip r:embed="rId40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337" y="1062084"/>
                <a:ext cx="254878" cy="369332"/>
              </a:xfrm>
              <a:prstGeom prst="rect">
                <a:avLst/>
              </a:prstGeom>
              <a:blipFill rotWithShape="0">
                <a:blip r:embed="rId41"/>
                <a:stretch>
                  <a:fillRect l="-40476" r="-7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09" y="1068143"/>
                <a:ext cx="254878" cy="369332"/>
              </a:xfrm>
              <a:prstGeom prst="rect">
                <a:avLst/>
              </a:prstGeom>
              <a:blipFill rotWithShape="0">
                <a:blip r:embed="rId42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541" y="2042669"/>
                <a:ext cx="254878" cy="369332"/>
              </a:xfrm>
              <a:prstGeom prst="rect">
                <a:avLst/>
              </a:prstGeom>
              <a:blipFill rotWithShape="0">
                <a:blip r:embed="rId43"/>
                <a:stretch>
                  <a:fillRect l="-42857" r="-7857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828" y="3272582"/>
                <a:ext cx="254878" cy="369332"/>
              </a:xfrm>
              <a:prstGeom prst="rect">
                <a:avLst/>
              </a:prstGeom>
              <a:blipFill rotWithShape="0">
                <a:blip r:embed="rId44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5" y="4307122"/>
                <a:ext cx="254878" cy="369332"/>
              </a:xfrm>
              <a:prstGeom prst="rect">
                <a:avLst/>
              </a:prstGeom>
              <a:blipFill rotWithShape="0">
                <a:blip r:embed="rId45"/>
                <a:stretch>
                  <a:fillRect l="-42857" r="-7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9789" y="5623970"/>
                <a:ext cx="254878" cy="369332"/>
              </a:xfrm>
              <a:prstGeom prst="rect">
                <a:avLst/>
              </a:prstGeom>
              <a:blipFill rotWithShape="0">
                <a:blip r:embed="rId46"/>
                <a:stretch>
                  <a:fillRect l="-40476" r="-7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809" y="4750202"/>
                <a:ext cx="254878" cy="369332"/>
              </a:xfrm>
              <a:prstGeom prst="rect">
                <a:avLst/>
              </a:prstGeom>
              <a:blipFill rotWithShape="0">
                <a:blip r:embed="rId47"/>
                <a:stretch>
                  <a:fillRect l="-43902" r="-7804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529" y="3434036"/>
                <a:ext cx="254878" cy="369332"/>
              </a:xfrm>
              <a:prstGeom prst="rect">
                <a:avLst/>
              </a:prstGeom>
              <a:blipFill rotWithShape="0">
                <a:blip r:embed="rId48"/>
                <a:stretch>
                  <a:fillRect l="-42857" r="-7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776" y="1922025"/>
                <a:ext cx="484107" cy="369332"/>
              </a:xfrm>
              <a:prstGeom prst="rect">
                <a:avLst/>
              </a:prstGeom>
              <a:blipFill rotWithShape="0">
                <a:blip r:embed="rId49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372" y="2409038"/>
                <a:ext cx="484107" cy="369332"/>
              </a:xfrm>
              <a:prstGeom prst="rect">
                <a:avLst/>
              </a:prstGeom>
              <a:blipFill rotWithShape="0">
                <a:blip r:embed="rId50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367" y="3129806"/>
                <a:ext cx="484107" cy="369332"/>
              </a:xfrm>
              <a:prstGeom prst="rect">
                <a:avLst/>
              </a:prstGeom>
              <a:blipFill rotWithShape="0">
                <a:blip r:embed="rId51"/>
                <a:stretch>
                  <a:fillRect l="-1250" r="-125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013" y="3824983"/>
                <a:ext cx="484107" cy="369332"/>
              </a:xfrm>
              <a:prstGeom prst="rect">
                <a:avLst/>
              </a:prstGeom>
              <a:blipFill rotWithShape="0">
                <a:blip r:embed="rId52"/>
                <a:stretch>
                  <a:fillRect l="-2532" r="-1265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8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507" y="2980662"/>
                <a:ext cx="1045671" cy="430887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3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" grpId="0"/>
      <p:bldP spid="42" grpId="0"/>
      <p:bldP spid="43" grpId="0"/>
      <p:bldP spid="44" grpId="0"/>
      <p:bldP spid="45" grpId="0"/>
      <p:bldP spid="6" grpId="0"/>
      <p:bldP spid="50" grpId="0"/>
      <p:bldP spid="7" grpId="0"/>
      <p:bldP spid="51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Ceasar</a:t>
            </a:r>
            <a:r>
              <a:rPr lang="nb-NO" dirty="0"/>
              <a:t> </a:t>
            </a:r>
            <a:r>
              <a:rPr lang="nb-NO" dirty="0" err="1"/>
              <a:t>cipher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2308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44" r="-3240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3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ROT-13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992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99299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33" r="-305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29929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4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299299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33" r="-305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4941915" y="4488122"/>
            <a:ext cx="2195601" cy="928042"/>
            <a:chOff x="5138024" y="4303610"/>
            <a:chExt cx="2195601" cy="92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1341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1341969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4545" r="-727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143" r="-33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2284" r="-38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5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 ↔ 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b ↔ 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 ↔ 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d ↔ 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e ↔ 4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 marL="0" indent="0"/>
            <a:r>
              <a:rPr lang="nb-NO" dirty="0"/>
              <a:t>        ⁞</a:t>
            </a:r>
          </a:p>
          <a:p>
            <a:pPr marL="0" indent="0"/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z ↔ 25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32192" y="2712362"/>
                <a:ext cx="287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2712362"/>
                <a:ext cx="28772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907" r="-3178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32192" y="3165535"/>
                <a:ext cx="28772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2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func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192" y="3165535"/>
                <a:ext cx="287726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07" r="-3178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50857" y="3934600"/>
                <a:ext cx="24865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 …,25}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0857" y="3934600"/>
                <a:ext cx="248651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2206" r="-367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129" y="4488122"/>
                <a:ext cx="255864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43" r="-3333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={0,1,2,…, 25}</m:t>
                      </m:r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297" y="5041644"/>
                <a:ext cx="240245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284" r="-380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4941915" y="4488122"/>
            <a:ext cx="2195601" cy="928042"/>
            <a:chOff x="5138024" y="4303610"/>
            <a:chExt cx="2195601" cy="928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ℰ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</m:oMath>
                    </m:oMathPara>
                  </a14:m>
                  <a:endParaRPr lang="en-US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3549" y="4303610"/>
                  <a:ext cx="215007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81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2400" i="1" smtClean="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nb-NO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𝒞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nb-NO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ℳ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8024" y="4862320"/>
                  <a:ext cx="219560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000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791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427725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b="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nb-NO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va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gur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sne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qvfgnapr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n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uryvpbcgre</a:t>
                          </a:r>
                          <a:r>
                            <a:rPr lang="en-US" sz="1600" baseline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uz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ftq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rmd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puefmzoq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m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tqxuoabfqd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ty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esp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qlc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otdelynp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l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spwtnzaepc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sx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dro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pkb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nscdkxmo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k </a:t>
                          </a:r>
                          <a:r>
                            <a:rPr lang="en-US" sz="160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rovsmyzdob</a:t>
                          </a:r>
                          <a:r>
                            <a:rPr lang="en-US" sz="160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jo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uif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gbs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ejtubodf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b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ifmjdpqufs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in the far distance a helicopter …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hm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sgd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ezq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chrszmbd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z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gdkhbnosdq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wb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hvs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tof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rwghobqs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o </a:t>
                          </a:r>
                          <a:r>
                            <a:rPr lang="en-US" sz="1600" b="0" dirty="0" err="1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vszwqcdhsf</a:t>
                          </a:r>
                          <a:r>
                            <a:rPr lang="en-US" sz="1600" b="0" dirty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78427725"/>
                  </p:ext>
                </p:extLst>
              </p:nvPr>
            </p:nvGraphicFramePr>
            <p:xfrm>
              <a:off x="6870174" y="1165968"/>
              <a:ext cx="4683126" cy="51917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3937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4143753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r="-766292" b="-13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13069" r="-147" b="-13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va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gur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sne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qvfgnapr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n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uryvpbcgre</a:t>
                          </a:r>
                          <a:r>
                            <a:rPr lang="en-US" sz="1600" baseline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… 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uz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ftq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rmd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puefmzoq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m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tqxuoabfqd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ty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esp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qlc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otdelynp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l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spwtnzaepc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sx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dro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pkb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nscdkxmo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k </a:t>
                          </a:r>
                          <a:r>
                            <a:rPr lang="en-US" sz="160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rovsmyzdob</a:t>
                          </a:r>
                          <a:r>
                            <a:rPr lang="en-US" sz="160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598361" r="-766292" b="-7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jo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uif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gbs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ejtubodf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b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ifmjdpqufs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1" dirty="0">
                              <a:solidFill>
                                <a:srgbClr val="FF0000"/>
                              </a:solidFill>
                            </a:rPr>
                            <a:t>13</a:t>
                          </a:r>
                          <a:endParaRPr 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in the far distance a helicopter … </a:t>
                          </a:r>
                          <a:endParaRPr lang="en-US" sz="1600" b="1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14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hm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sgd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ezq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chrszmbd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z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gdkhbnosdq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b="0" dirty="0">
                              <a:solidFill>
                                <a:srgbClr val="FF0000"/>
                              </a:solidFill>
                            </a:rPr>
                            <a:t>25</a:t>
                          </a:r>
                          <a:endParaRPr lang="en-US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wb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hvs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tof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rwghobqs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o </a:t>
                          </a:r>
                          <a:r>
                            <a:rPr lang="en-US" sz="1600" b="0" dirty="0" err="1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vszwqcdhsf</a:t>
                          </a:r>
                          <a:r>
                            <a:rPr lang="en-US" sz="1600" b="0" dirty="0" smtClean="0">
                              <a:solidFill>
                                <a:srgbClr val="3333CC"/>
                              </a:solidFill>
                              <a:latin typeface="Consolas" panose="020B0609020204030204" pitchFamily="49" charset="0"/>
                            </a:rPr>
                            <a:t> …  </a:t>
                          </a:r>
                          <a:endParaRPr lang="en-US" sz="1600" b="0" dirty="0">
                            <a:solidFill>
                              <a:srgbClr val="3333CC"/>
                            </a:solidFill>
                            <a:latin typeface="Consolas" panose="020B0609020204030204" pitchFamily="49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1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ROT-K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12546" y="3239356"/>
                <a:ext cx="55050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/>
                  <a:t>=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va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gur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sne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qvfgnapr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n </a:t>
                </a:r>
                <a:r>
                  <a:rPr lang="en-US" sz="2000" dirty="0" err="1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uryvpbcgre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 …</a:t>
                </a:r>
                <a:r>
                  <a:rPr lang="en-US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3239356"/>
                <a:ext cx="5505097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sz="2400" i="1">
                          <a:latin typeface="Cambria Math" panose="02040503050406030204" pitchFamily="18" charset="0"/>
                        </a:rPr>
                        <m:t>=26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46" y="1569358"/>
                <a:ext cx="1484189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12546" y="5153025"/>
            <a:ext cx="5596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Conclusion: </a:t>
            </a:r>
            <a:r>
              <a:rPr lang="en-US" dirty="0"/>
              <a:t>key space must be large enough!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754287" y="1952625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6754287" y="2366244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6754287" y="2696390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6638400" y="3464599"/>
            <a:ext cx="4914900" cy="2476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6638400" y="4232808"/>
            <a:ext cx="4914900" cy="220741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>
                <a:solidFill>
                  <a:schemeClr val="accent2"/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</a:p>
          <a:p>
            <a:r>
              <a:rPr lang="nb-NO" dirty="0"/>
              <a:t>		                        			     …                                                                 </a:t>
            </a:r>
          </a:p>
          <a:p>
            <a:pPr algn="ctr"/>
            <a:endParaRPr lang="nb-NO" dirty="0"/>
          </a:p>
          <a:p>
            <a:pPr algn="ctr"/>
            <a:r>
              <a:rPr lang="pt-BR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84350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2191385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>
            <a:off x="2598420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9698150" y="1818124"/>
            <a:ext cx="829310" cy="1001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85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>
                <a:solidFill>
                  <a:schemeClr val="accent2"/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</a:p>
          <a:p>
            <a:r>
              <a:rPr lang="nb-NO" dirty="0"/>
              <a:t>		                        			     …                                                                 </a:t>
            </a:r>
          </a:p>
          <a:p>
            <a:pPr algn="ctr"/>
            <a:endParaRPr lang="nb-NO" dirty="0"/>
          </a:p>
          <a:p>
            <a:pPr algn="ctr"/>
            <a:r>
              <a:rPr lang="pt-BR" b="1" spc="600" dirty="0">
                <a:solidFill>
                  <a:schemeClr val="accent1">
                    <a:lumMod val="50000"/>
                  </a:schemeClr>
                </a:solidFill>
              </a:rPr>
              <a:t>a b c d e f g h i j k l m n o p q r s t u v w x y z</a:t>
            </a:r>
          </a:p>
          <a:p>
            <a:pPr algn="ctr"/>
            <a:endParaRPr lang="pt-BR" b="1" spc="6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pt-BR" b="1" spc="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b="1" spc="600" dirty="0">
                <a:solidFill>
                  <a:schemeClr val="accent1">
                    <a:lumMod val="50000"/>
                  </a:schemeClr>
                </a:solidFill>
              </a:rPr>
              <a:t>		</a:t>
            </a:r>
            <a:endParaRPr lang="nb-NO" dirty="0"/>
          </a:p>
          <a:p>
            <a:r>
              <a:rPr lang="nb-NO" dirty="0"/>
              <a:t>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84350" y="1818124"/>
            <a:ext cx="6198507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>
            <a:off x="2133600" y="1818124"/>
            <a:ext cx="7736114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>
            <a:off x="2467428" y="1789096"/>
            <a:ext cx="275772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2819400" y="1818124"/>
            <a:ext cx="7362825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3209925" y="1818124"/>
            <a:ext cx="6257925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>
            <a:off x="3486150" y="1818124"/>
            <a:ext cx="3838575" cy="11282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flipH="1">
            <a:off x="3486150" y="1818124"/>
            <a:ext cx="342901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4229100" y="1789096"/>
            <a:ext cx="1590676" cy="11573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4550569" y="1818124"/>
            <a:ext cx="245268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4848227" y="1818124"/>
            <a:ext cx="245268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>
            <a:off x="5169695" y="1844968"/>
            <a:ext cx="1409700" cy="1101432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H="1">
            <a:off x="4587236" y="1844968"/>
            <a:ext cx="907500" cy="945857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>
            <a:off x="5472587" y="1818124"/>
            <a:ext cx="342425" cy="1039376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>
            <a:off x="3904158" y="1813940"/>
            <a:ext cx="2349573" cy="10435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6655595" y="1813940"/>
            <a:ext cx="3868886" cy="11324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2125173" y="1813940"/>
            <a:ext cx="4815742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>
            <a:off x="3209925" y="1813940"/>
            <a:ext cx="4114800" cy="11324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 flipH="1">
            <a:off x="6253731" y="1789096"/>
            <a:ext cx="1461520" cy="11573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 bwMode="auto">
          <a:xfrm>
            <a:off x="8083849" y="1813940"/>
            <a:ext cx="299057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 bwMode="auto">
          <a:xfrm>
            <a:off x="8459106" y="1813940"/>
            <a:ext cx="273050" cy="10684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 bwMode="auto">
          <a:xfrm flipH="1">
            <a:off x="2474231" y="1689100"/>
            <a:ext cx="6191704" cy="12573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 bwMode="auto">
          <a:xfrm flipH="1">
            <a:off x="7017115" y="1788096"/>
            <a:ext cx="2022612" cy="1158304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 bwMode="auto">
          <a:xfrm flipH="1">
            <a:off x="1784350" y="1689100"/>
            <a:ext cx="7601379" cy="125730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 bwMode="auto">
          <a:xfrm flipH="1">
            <a:off x="7810501" y="1788096"/>
            <a:ext cx="2059213" cy="10942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 bwMode="auto">
          <a:xfrm flipH="1">
            <a:off x="9156700" y="1813940"/>
            <a:ext cx="1025526" cy="1132460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 bwMode="auto">
          <a:xfrm flipH="1">
            <a:off x="4318000" y="1788096"/>
            <a:ext cx="6299200" cy="1094248"/>
          </a:xfrm>
          <a:prstGeom prst="straightConnector1">
            <a:avLst/>
          </a:prstGeom>
          <a:ln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3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Substitution cipher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pt-BR" b="1" spc="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pt-BR" b="1" spc="600" dirty="0">
                <a:solidFill>
                  <a:schemeClr val="accent2"/>
                </a:solidFill>
              </a:rPr>
              <a:t>a b c d e f g h i j k l m n o p q r s t u v w x y z</a:t>
            </a:r>
            <a:endParaRPr lang="nb-NO" spc="600" dirty="0">
              <a:solidFill>
                <a:schemeClr val="accent2"/>
              </a:solidFill>
            </a:endParaRPr>
          </a:p>
          <a:p>
            <a:pPr algn="ctr"/>
            <a:r>
              <a:rPr lang="nb-NO" dirty="0"/>
              <a:t>  </a:t>
            </a:r>
          </a:p>
          <a:p>
            <a:r>
              <a:rPr lang="nb-NO" dirty="0"/>
              <a:t>		↕   ↕   ↕   ↕                                           …                                                                 ↕</a:t>
            </a:r>
          </a:p>
          <a:p>
            <a:pPr algn="ctr"/>
            <a:endParaRPr lang="nb-NO" dirty="0"/>
          </a:p>
          <a:p>
            <a:pPr algn="ctr"/>
            <a:r>
              <a:rPr lang="nb-NO" b="1" spc="600" dirty="0">
                <a:solidFill>
                  <a:schemeClr val="accent1">
                    <a:lumMod val="50000"/>
                  </a:schemeClr>
                </a:solidFill>
              </a:rPr>
              <a:t>s x d y w q f m j k o i l g z b e n t u c p a r v h</a:t>
            </a:r>
            <a:endParaRPr lang="nb-NO" spc="6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nb-NO" dirty="0"/>
          </a:p>
          <a:p>
            <a:r>
              <a:rPr lang="nb-NO" dirty="0"/>
              <a:t> </a:t>
            </a:r>
          </a:p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97579" y="5086551"/>
            <a:ext cx="7832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mwijdzbuwn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xwuawwg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mzpwnwy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xicwxzuuiw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bwzbiw't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7579" y="3715167"/>
            <a:ext cx="7489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accent2"/>
                </a:solidFill>
                <a:latin typeface="Consolas" panose="020B0609020204030204" pitchFamily="49" charset="0"/>
              </a:rPr>
              <a:t>in the far distance a helicopter skimmed down between the roofs, hovered for an instant like a bluebottle, and darted away again with a curving flight. It was the police patrol, snooping into people's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 bwMode="auto">
              <a:xfrm>
                <a:off x="8096509" y="332656"/>
                <a:ext cx="1002087" cy="4548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kern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nb-NO" i="1" kern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nb-NO" kern="0" dirty="0"/>
              </a:p>
              <a:p>
                <a:pPr marL="0" indent="0"/>
                <a:endParaRPr lang="nb-NO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kern="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96509" y="332656"/>
                <a:ext cx="1002087" cy="45484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59431" y="325838"/>
                <a:ext cx="6916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26!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9431" y="325838"/>
                <a:ext cx="691691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450201" y="325838"/>
                <a:ext cx="2190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sup>
                      </m:sSup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88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0201" y="325838"/>
                <a:ext cx="2190750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45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 build="p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6960973" y="3286898"/>
            <a:ext cx="906162" cy="18947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613112" y="3196282"/>
            <a:ext cx="212833" cy="3048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mwijdzbuwn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xwuawwg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mzpwnwy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xicwxzuuiw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ysnuwy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bzijdw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bwzbiw't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921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yjtusgd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ijdzbu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jgtusgu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xzuui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ysnu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ajum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ju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um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bsunzi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jguz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9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oud 21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370" y="1883079"/>
            <a:ext cx="1295116" cy="12698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60" y="2104584"/>
            <a:ext cx="1724640" cy="1109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92" y="3100660"/>
            <a:ext cx="674155" cy="11675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150" y="3092888"/>
            <a:ext cx="620108" cy="620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9" r="24086"/>
          <a:stretch/>
        </p:blipFill>
        <p:spPr>
          <a:xfrm>
            <a:off x="4796069" y="3298086"/>
            <a:ext cx="809678" cy="8298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qsn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ysn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sasv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sfsjg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s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ast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bs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9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54301" y="1134036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yjt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ijdzb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tojll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jgt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ijo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qijfm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bzijd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tgzzbjgf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jg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ajgyzat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2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03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dzb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yzag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nzzqt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mzp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qzn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xz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bzi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nzi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tgzzb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zbi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gyzat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0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gf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to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't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gy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92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55688" y="1027113"/>
            <a:ext cx="11136312" cy="50688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b="0" i="1" dirty="0">
              <a:latin typeface="Cambria Math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tant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at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300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654303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istan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een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instant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dcnp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y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a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endParaRPr lang="en-US" sz="1600" dirty="0">
              <a:solidFill>
                <a:srgbClr val="3333CC"/>
              </a:solidFill>
              <a:latin typeface="Consolas" panose="020B0609020204030204" pitchFamily="49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0877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44346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522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6887"/>
          <a:stretch/>
        </p:blipFill>
        <p:spPr>
          <a:xfrm>
            <a:off x="627486" y="2660822"/>
            <a:ext cx="7405097" cy="3868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Attacking the substitution cipher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46412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7970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7223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34955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7974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781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220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08778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663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28264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99657" y="5990954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43476" y="1357952"/>
            <a:ext cx="6840000" cy="328723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54302" y="1136160"/>
            <a:ext cx="3888000" cy="183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the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distan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ter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ll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down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etween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the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roo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ho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ered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q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or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instant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xic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ott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and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da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n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ted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awa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v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ain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with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a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dc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r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p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qi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ht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.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it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was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t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m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d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atro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t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noo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in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f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into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eo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latin typeface="Consolas" panose="020B0609020204030204" pitchFamily="49" charset="0"/>
              </a:rPr>
              <a:t>bi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e</a:t>
            </a:r>
            <a:r>
              <a:rPr lang="en-US" sz="1600" dirty="0" err="1">
                <a:solidFill>
                  <a:srgbClr val="3333CC"/>
                </a:solidFill>
                <a:latin typeface="Consolas" panose="020B0609020204030204" pitchFamily="49" charset="0"/>
              </a:rPr>
              <a:t>'</a:t>
            </a:r>
            <a:r>
              <a:rPr lang="en-US" sz="1600" b="1" dirty="0" err="1">
                <a:solidFill>
                  <a:srgbClr val="3333CC"/>
                </a:solidFill>
                <a:latin typeface="Consolas" panose="020B0609020204030204" pitchFamily="49" charset="0"/>
              </a:rPr>
              <a:t>s</a:t>
            </a:r>
            <a:r>
              <a:rPr lang="en-US" sz="1600" dirty="0">
                <a:solidFill>
                  <a:srgbClr val="3333CC"/>
                </a:solidFill>
                <a:latin typeface="Consolas" panose="020B0609020204030204" pitchFamily="49" charset="0"/>
              </a:rPr>
              <a:t> </a:t>
            </a:r>
            <a:r>
              <a:rPr lang="en-US" sz="1600" b="1" dirty="0">
                <a:solidFill>
                  <a:srgbClr val="3333CC"/>
                </a:solidFill>
                <a:latin typeface="Consolas" panose="020B0609020204030204" pitchFamily="49" charset="0"/>
              </a:rPr>
              <a:t>windows</a:t>
            </a:r>
            <a:endParaRPr lang="en-US" sz="1600" dirty="0">
              <a:solidFill>
                <a:srgbClr val="3333CC"/>
              </a:solidFill>
              <a:latin typeface="Consolas" panose="020B06090202040302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1013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0681" y="2522321"/>
            <a:ext cx="2466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English letter frequency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7694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57053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3967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7552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79655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7447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4346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28241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72904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58520" y="4498616"/>
            <a:ext cx="25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buFont typeface="Arial" panose="020B0604020202020204" pitchFamily="34" charset="0"/>
                  <a:buChar char="•"/>
                </a:pPr>
                <a:endParaRPr lang="nb-NO" sz="2000" i="1" kern="0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nb-NO" sz="2000" kern="0" dirty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20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sz="20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26!≈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26</m:t>
                        </m:r>
                      </m:sup>
                    </m:sSup>
                    <m:r>
                      <a:rPr lang="nb-NO" sz="2000" b="0" i="1" kern="0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2000" b="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2000" b="0" i="1" kern="0" smtClean="0">
                            <a:latin typeface="Cambria Math" panose="02040503050406030204" pitchFamily="18" charset="0"/>
                          </a:rPr>
                          <m:t>88</m:t>
                        </m:r>
                      </m:sup>
                    </m:sSup>
                  </m:oMath>
                </a14:m>
                <a:endParaRPr lang="nb-NO" sz="2000" kern="0" dirty="0"/>
              </a:p>
              <a:p>
                <a:pPr marL="0" indent="0"/>
                <a:endParaRPr lang="nb-NO" sz="2000" kern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sz="2000" kern="0" dirty="0"/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340" y="1127423"/>
                <a:ext cx="3464632" cy="90969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9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Key space must be large enough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Ciphertext should not reveal letter frequency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message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Is this enough?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Historical approach to crypto development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 descr="Bilderesultat for bob the build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69" y="2011648"/>
            <a:ext cx="1080000" cy="16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lderesultat for professor frin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" b="563"/>
          <a:stretch/>
        </p:blipFill>
        <p:spPr bwMode="auto">
          <a:xfrm>
            <a:off x="6717011" y="2131664"/>
            <a:ext cx="1719645" cy="136267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esultat for feal block ciph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441" y="2826309"/>
            <a:ext cx="1598097" cy="235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rt bil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726" y="2944230"/>
            <a:ext cx="1060994" cy="211138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34" name="Picture 10" descr="Bilderesultat for tea block ciph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785" y="3037851"/>
            <a:ext cx="1289407" cy="193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58" y="2148683"/>
            <a:ext cx="1188000" cy="13456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2135" y="5534408"/>
            <a:ext cx="797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build → break → fix → break → fix → break → fix ...  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84260" y="5534408"/>
            <a:ext cx="156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secure?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97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Modern approach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Trying to make cryptography more a </a:t>
            </a:r>
            <a:r>
              <a:rPr lang="nb-NO" b="1" dirty="0"/>
              <a:t>science</a:t>
            </a:r>
            <a:r>
              <a:rPr lang="nb-NO" dirty="0"/>
              <a:t> than an </a:t>
            </a:r>
            <a:r>
              <a:rPr lang="nb-NO" b="1" dirty="0"/>
              <a:t>art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Focus on </a:t>
            </a:r>
            <a:r>
              <a:rPr lang="nb-NO" b="1" dirty="0"/>
              <a:t>formal definitions</a:t>
            </a:r>
            <a:r>
              <a:rPr lang="nb-NO" dirty="0"/>
              <a:t> of security (and insecurity) </a:t>
            </a:r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Clearly stated </a:t>
            </a:r>
            <a:r>
              <a:rPr lang="nb-NO" b="1" dirty="0"/>
              <a:t>assumptions</a:t>
            </a: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endParaRPr lang="nb-NO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Analysis supported by mathematical </a:t>
            </a:r>
            <a:r>
              <a:rPr lang="nb-NO" b="1" dirty="0"/>
              <a:t>proofs</a:t>
            </a:r>
          </a:p>
          <a:p>
            <a:pPr>
              <a:buFont typeface="Arial" panose="020B0604020202020204" pitchFamily="34" charset="0"/>
              <a:buChar char="•"/>
            </a:pPr>
            <a:endParaRPr lang="nb-NO" b="1" dirty="0"/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... but old </a:t>
            </a:r>
            <a:r>
              <a:rPr lang="en-US" dirty="0"/>
              <a:t>fashioned</a:t>
            </a:r>
            <a:r>
              <a:rPr lang="nb-NO" dirty="0"/>
              <a:t> </a:t>
            </a:r>
            <a:r>
              <a:rPr lang="nb-NO" b="1" dirty="0"/>
              <a:t>cryptanalysis </a:t>
            </a:r>
            <a:r>
              <a:rPr lang="nb-NO" dirty="0"/>
              <a:t>continues to be very important!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857051" y="3231546"/>
            <a:ext cx="444708" cy="108642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32412" y="4616970"/>
            <a:ext cx="9745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read</a:t>
            </a:r>
            <a:r>
              <a:rPr lang="nb-NO" sz="2000" dirty="0">
                <a:solidFill>
                  <a:schemeClr val="tx2"/>
                </a:solidFill>
              </a:rPr>
              <a:t>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one-time-pad (OTP)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18394" y="1947302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86722" y="2468373"/>
                <a:ext cx="20618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ℰ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722" y="2468373"/>
                <a:ext cx="2061846" cy="307777"/>
              </a:xfrm>
              <a:prstGeom prst="rect">
                <a:avLst/>
              </a:prstGeom>
              <a:blipFill rotWithShape="0">
                <a:blip r:embed="rId2"/>
                <a:stretch>
                  <a:fillRect l="-414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144802" y="2439366"/>
                <a:ext cx="19789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000" i="1" smtClean="0">
                          <a:latin typeface="Cambria Math" panose="02040503050406030204" pitchFamily="18" charset="0"/>
                        </a:rPr>
                        <m:t>𝒟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02" y="2439366"/>
                <a:ext cx="1978940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4308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3066450" y="3329277"/>
            <a:ext cx="2569673" cy="1252798"/>
            <a:chOff x="3955773" y="3742884"/>
            <a:chExt cx="2569673" cy="12527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230622" y="3742884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622" y="3742884"/>
                  <a:ext cx="294824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6327" r="-163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3955773" y="3764576"/>
              <a:ext cx="2539945" cy="1231106"/>
              <a:chOff x="3955773" y="3764576"/>
              <a:chExt cx="2539945" cy="12311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55773" y="3764576"/>
                    <a:ext cx="1844351" cy="1231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a:rPr lang="nb-NO" sz="20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0101100100</m:t>
                          </m:r>
                        </m:oMath>
                      </m:oMathPara>
                    </a14:m>
                    <a:endParaRPr lang="nb-NO" sz="2000" b="0" i="1" dirty="0">
                      <a:solidFill>
                        <a:schemeClr val="accent2"/>
                      </a:solidFill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1110001101</m:t>
                          </m:r>
                        </m:oMath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−−−−−−−−−</m:t>
                          </m:r>
                        </m:oMath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1011101001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55773" y="3764576"/>
                    <a:ext cx="2216441" cy="147732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3571" r="-275" b="-165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237891" y="4093731"/>
                    <a:ext cx="25782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7891" y="4093731"/>
                    <a:ext cx="257827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8605" r="-1627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230622" y="4661985"/>
                    <a:ext cx="234102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endParaRPr lang="en-US" sz="20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0622" y="4661985"/>
                    <a:ext cx="234102" cy="307777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0513" r="-17949" b="-980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Group 20"/>
          <p:cNvGrpSpPr/>
          <p:nvPr/>
        </p:nvGrpSpPr>
        <p:grpSpPr>
          <a:xfrm>
            <a:off x="6911953" y="3350969"/>
            <a:ext cx="2506613" cy="1231484"/>
            <a:chOff x="7931816" y="3764954"/>
            <a:chExt cx="2506613" cy="1231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7931816" y="3765332"/>
                  <a:ext cx="1844351" cy="1231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1011101001</m:t>
                        </m:r>
                      </m:oMath>
                    </m:oMathPara>
                  </a14:m>
                  <a:endParaRPr lang="nb-NO" sz="2000" b="0" i="1" dirty="0">
                    <a:solidFill>
                      <a:schemeClr val="accent2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1110001101</m:t>
                        </m:r>
                      </m:oMath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−−−−−−−−−</m:t>
                        </m:r>
                      </m:oMath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0101100100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1816" y="3765332"/>
                  <a:ext cx="2216441" cy="1477328"/>
                </a:xfrm>
                <a:prstGeom prst="rect">
                  <a:avLst/>
                </a:prstGeom>
                <a:blipFill>
                  <a:blip r:embed="rId11"/>
                  <a:stretch>
                    <a:fillRect l="-3297" r="-549" b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0157204" y="3764954"/>
                  <a:ext cx="23410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204" y="3764954"/>
                  <a:ext cx="23410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23684" r="-18421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157204" y="4094109"/>
                  <a:ext cx="25782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57204" y="4094109"/>
                  <a:ext cx="257827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21429" r="-16667" b="-98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143605" y="4663998"/>
                  <a:ext cx="2948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0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43605" y="4663998"/>
                  <a:ext cx="294824" cy="30777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18750" r="-1666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148888"/>
                <a:ext cx="1593193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527004"/>
                <a:ext cx="1598002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  <m:r>
                      <a:rPr lang="nb-NO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 =</m:t>
                    </m:r>
                    <m:sSup>
                      <m:sSupPr>
                        <m:ctrlPr>
                          <a:rPr lang="nb-NO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20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20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905120"/>
                <a:ext cx="1578509" cy="400110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4647845" y="5337263"/>
            <a:ext cx="382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 the </a:t>
            </a:r>
            <a:r>
              <a:rPr lang="en-US" b="1" dirty="0" smtClean="0"/>
              <a:t>one-time pad </a:t>
            </a:r>
            <a:r>
              <a:rPr lang="en-US" b="1" dirty="0"/>
              <a:t>secure?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(One-time) perfect privacy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992861"/>
                  </p:ext>
                </p:extLst>
              </p:nvPr>
            </p:nvGraphicFramePr>
            <p:xfrm>
              <a:off x="835721" y="1483028"/>
              <a:ext cx="3133565" cy="3017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918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8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nb-NO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p</m:t>
                                    </m:r>
                                    <m:r>
                                      <a:rPr lang="nb-NO" sz="18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𝐫𝐢𝐯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64829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6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20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6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6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6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9992861"/>
                  </p:ext>
                </p:extLst>
              </p:nvPr>
            </p:nvGraphicFramePr>
            <p:xfrm>
              <a:off x="835721" y="1483028"/>
              <a:ext cx="3133565" cy="301752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335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4298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408" r="-388" b="-6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58768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94" t="-16941" r="-388" b="-2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8253930" y="3332666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77057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7354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7" name="Table 3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7770576"/>
                  </p:ext>
                </p:extLst>
              </p:nvPr>
            </p:nvGraphicFramePr>
            <p:xfrm>
              <a:off x="6111824" y="1565662"/>
              <a:ext cx="2014521" cy="1130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259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01" t="-37956" r="-602" b="-1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611357"/>
                  </p:ext>
                </p:extLst>
              </p:nvPr>
            </p:nvGraphicFramePr>
            <p:xfrm>
              <a:off x="9322460" y="1565662"/>
              <a:ext cx="2014521" cy="1140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8854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3619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7611357"/>
                  </p:ext>
                </p:extLst>
              </p:nvPr>
            </p:nvGraphicFramePr>
            <p:xfrm>
              <a:off x="9322460" y="1565662"/>
              <a:ext cx="2014521" cy="1140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361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302" t="-37410" r="-604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0" name="Straight Arrow Connector 39"/>
          <p:cNvCxnSpPr/>
          <p:nvPr/>
        </p:nvCxnSpPr>
        <p:spPr bwMode="auto">
          <a:xfrm>
            <a:off x="7349067" y="2810933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9049808" y="2830597"/>
            <a:ext cx="986198" cy="7051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2176594">
                <a:off x="7589033" y="2785415"/>
                <a:ext cx="404188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589033" y="2785415"/>
                <a:ext cx="404188" cy="3078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 rot="2176594">
                <a:off x="7644037" y="3167146"/>
                <a:ext cx="378798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76594">
                <a:off x="7644037" y="3167146"/>
                <a:ext cx="378798" cy="3078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Callout 55"/>
              <p:cNvSpPr/>
              <p:nvPr/>
            </p:nvSpPr>
            <p:spPr bwMode="auto">
              <a:xfrm>
                <a:off x="6220604" y="3348340"/>
                <a:ext cx="1727085" cy="856006"/>
              </a:xfrm>
              <a:prstGeom prst="wedgeEllipseCallout">
                <a:avLst>
                  <a:gd name="adj1" fmla="val 69532"/>
                  <a:gd name="adj2" fmla="val -10889"/>
                </a:avLst>
              </a:prstGeom>
              <a:solidFill>
                <a:srgbClr val="FEE9E6"/>
              </a:solid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6" name="Oval Callout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0604" y="3348340"/>
                <a:ext cx="1727085" cy="856006"/>
              </a:xfrm>
              <a:prstGeom prst="wedgeEllipseCallout">
                <a:avLst>
                  <a:gd name="adj1" fmla="val 69532"/>
                  <a:gd name="adj2" fmla="val -10889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9534002">
                <a:off x="9431423" y="2788209"/>
                <a:ext cx="327560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34002">
                <a:off x="9431423" y="2788209"/>
                <a:ext cx="327560" cy="30784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19291403">
                <a:off x="9270506" y="3284223"/>
                <a:ext cx="351522" cy="3078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r>
                  <a:rPr lang="nb-NO" sz="1400" b="0" i="1" dirty="0">
                    <a:latin typeface="Cambria Math" panose="02040503050406030204" pitchFamily="18" charset="0"/>
                  </a:rPr>
                  <a:t/>
                </a:r>
                <a:br>
                  <a:rPr lang="nb-NO" sz="1400" b="0" i="1" dirty="0">
                    <a:latin typeface="Cambria Math" panose="02040503050406030204" pitchFamily="18" charset="0"/>
                  </a:rPr>
                </a:br>
                <a:endParaRPr lang="nb-NO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1403">
                <a:off x="9270506" y="3284223"/>
                <a:ext cx="351522" cy="30784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 bwMode="auto">
              <a:xfrm>
                <a:off x="4497577" y="4737149"/>
                <a:ext cx="7257535" cy="140109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An encryption scheme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has </a:t>
                </a:r>
                <a:r>
                  <a:rPr lang="en-US" b="1" dirty="0"/>
                  <a:t>(one-time) perfect privacy </a:t>
                </a:r>
                <a:r>
                  <a:rPr lang="en-US" dirty="0"/>
                  <a:t>if for any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: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7577" y="4737149"/>
                <a:ext cx="7257535" cy="1401096"/>
              </a:xfrm>
              <a:prstGeom prst="roundRect">
                <a:avLst/>
              </a:prstGeom>
              <a:blipFill rotWithShape="0">
                <a:blip r:embed="rId14"/>
                <a:stretch>
                  <a:fillRect r="-418"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8461240" y="1713023"/>
            <a:ext cx="445102" cy="714072"/>
            <a:chOff x="8481839" y="1483028"/>
            <a:chExt cx="445102" cy="71407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3062" y="1821582"/>
              <a:ext cx="256848" cy="37551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481839" y="1483028"/>
                  <a:ext cx="44510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1839" y="1483028"/>
                  <a:ext cx="445102" cy="33855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9481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56" grpId="0" animBg="1"/>
      <p:bldP spid="19" grpId="0"/>
      <p:bldP spid="20" grpId="0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one-time-pad (OTP) – security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5" name="Rounded Rectangle 24"/>
          <p:cNvSpPr/>
          <p:nvPr/>
        </p:nvSpPr>
        <p:spPr bwMode="auto">
          <a:xfrm>
            <a:off x="623391" y="1360436"/>
            <a:ext cx="11137237" cy="890581"/>
          </a:xfrm>
          <a:prstGeom prst="roundRect">
            <a:avLst/>
          </a:prstGeom>
          <a:solidFill>
            <a:srgbClr val="CFF9DA"/>
          </a:solidFill>
          <a:ln w="28575" cap="flat" cmpd="sng" algn="ctr">
            <a:solidFill>
              <a:schemeClr val="accent6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Theorem (Shannon 1949): </a:t>
            </a:r>
            <a:r>
              <a:rPr lang="nb-NO" dirty="0"/>
              <a:t>The </a:t>
            </a:r>
            <a:r>
              <a:rPr lang="nb-NO" dirty="0" smtClean="0"/>
              <a:t>one-time pad</a:t>
            </a:r>
            <a:r>
              <a:rPr lang="nb-NO" dirty="0" smtClean="0"/>
              <a:t> </a:t>
            </a:r>
            <a:r>
              <a:rPr lang="nb-NO" dirty="0"/>
              <a:t>encryption scheme has </a:t>
            </a:r>
            <a:r>
              <a:rPr lang="nb-NO" b="1" dirty="0"/>
              <a:t>one-time perfect privacy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1105" y="2859978"/>
                <a:ext cx="293028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600" dirty="0"/>
                  <a:t>Need to show:</a:t>
                </a:r>
                <a:r>
                  <a:rPr lang="nb-NO" sz="1600" b="0" dirty="0"/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105" y="2859978"/>
                <a:ext cx="2930289" cy="246221"/>
              </a:xfrm>
              <a:prstGeom prst="rect">
                <a:avLst/>
              </a:prstGeom>
              <a:blipFill rotWithShape="0">
                <a:blip r:embed="rId3"/>
                <a:stretch>
                  <a:fillRect l="-4375" t="-24390" r="-1458" b="-48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80413" y="2850902"/>
            <a:ext cx="60433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b-NO" sz="1600" b="1" dirty="0"/>
              <a:t>Proof:</a:t>
            </a:r>
            <a:endParaRPr lang="en-US" sz="1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238256"/>
                  </p:ext>
                </p:extLst>
              </p:nvPr>
            </p:nvGraphicFramePr>
            <p:xfrm>
              <a:off x="8791335" y="2516477"/>
              <a:ext cx="109003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3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899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1778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6238256"/>
                  </p:ext>
                </p:extLst>
              </p:nvPr>
            </p:nvGraphicFramePr>
            <p:xfrm>
              <a:off x="8791335" y="2516477"/>
              <a:ext cx="1090036" cy="731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9003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28600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0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559" t="-46988" r="-1676" b="-24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498158"/>
                  </p:ext>
                </p:extLst>
              </p:nvPr>
            </p:nvGraphicFramePr>
            <p:xfrm>
              <a:off x="10565655" y="2516477"/>
              <a:ext cx="1118615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86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9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9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9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⊕$</m:t>
                              </m:r>
                            </m:oMath>
                          </a14:m>
                          <a:endParaRPr lang="nb-NO" sz="9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5498158"/>
                  </p:ext>
                </p:extLst>
              </p:nvPr>
            </p:nvGraphicFramePr>
            <p:xfrm>
              <a:off x="10565655" y="2516477"/>
              <a:ext cx="1118615" cy="71263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1861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43176">
                    <a:tc>
                      <a:txBody>
                        <a:bodyPr/>
                        <a:lstStyle/>
                        <a:p>
                          <a:r>
                            <a:rPr lang="en-US" sz="9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9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:r>
                            <a:rPr lang="en-US" sz="9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1</a:t>
                          </a:r>
                          <a:endParaRPr lang="en-US" sz="9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6946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543" t="-52564" r="-1087" b="-25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075428"/>
                  </p:ext>
                </p:extLst>
              </p:nvPr>
            </p:nvGraphicFramePr>
            <p:xfrm>
              <a:off x="5918425" y="2535894"/>
              <a:ext cx="2416548" cy="3261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5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0551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0551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latin typeface="Cambria Math" panose="02040503050406030204" pitchFamily="18" charset="0"/>
                                  </a:rPr>
                                  <m:t>𝐏𝐫𝐨𝐛</m:t>
                                </m:r>
                              </m:oMath>
                            </m:oMathPara>
                          </a14:m>
                          <a:endParaRPr lang="en-US" sz="1600" b="1" i="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𝑲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1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oMath>
                            </m:oMathPara>
                          </a14:m>
                          <a:endParaRPr lang="en-US" sz="1600" b="1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000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2283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  <a:p>
                          <a:endParaRPr 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111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600" b="0" i="1" smtClean="0">
                                    <a:solidFill>
                                      <a:srgbClr val="3333CC"/>
                                    </a:solidFill>
                                    <a:latin typeface="Cambria Math" panose="02040503050406030204" pitchFamily="18" charset="0"/>
                                  </a:rPr>
                                  <m:t>010</m:t>
                                </m:r>
                              </m:oMath>
                            </m:oMathPara>
                          </a14:m>
                          <a:endParaRPr lang="en-US" sz="1600" dirty="0">
                            <a:solidFill>
                              <a:srgbClr val="3333CC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075428"/>
                  </p:ext>
                </p:extLst>
              </p:nvPr>
            </p:nvGraphicFramePr>
            <p:xfrm>
              <a:off x="5918425" y="2535894"/>
              <a:ext cx="2416548" cy="3261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551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80551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80551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r="-200000" b="-8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r="-101515" b="-8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r="-752" b="-8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100000" r="-200000" b="-7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100000" r="-101515" b="-7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100000" r="-752" b="-7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200000" r="-200000" b="-6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200000" r="-101515" b="-6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200000" r="-752" b="-6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300000" r="-200000" b="-5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300000" r="-101515" b="-5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300000" r="-752" b="-57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392857" r="-200000" b="-4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392857" r="-101515" b="-46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392857" r="-752" b="-46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501818" r="-200000" b="-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501818" r="-101515" b="-3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501818" r="-752" b="-3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601818" r="-200000" b="-2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601818" r="-101515" b="-2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601818" r="-752" b="-2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701818" r="-200000" b="-1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701818" r="-101515" b="-172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701818" r="-752" b="-172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t="-464211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00758" t="-464211" r="-1015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6"/>
                          <a:stretch>
                            <a:fillRect l="-199248" t="-464211" r="-7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8" name="Rectangle 47"/>
          <p:cNvSpPr/>
          <p:nvPr/>
        </p:nvSpPr>
        <p:spPr bwMode="auto">
          <a:xfrm>
            <a:off x="7757723" y="2919478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6861346" y="3228080"/>
            <a:ext cx="518314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6821899" y="3576681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1" name="Rectangle 50"/>
          <p:cNvSpPr/>
          <p:nvPr/>
        </p:nvSpPr>
        <p:spPr bwMode="auto">
          <a:xfrm>
            <a:off x="7668048" y="3576681"/>
            <a:ext cx="609600" cy="30425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6864537" y="2907609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4" name="Rectangle 53"/>
          <p:cNvSpPr/>
          <p:nvPr/>
        </p:nvSpPr>
        <p:spPr bwMode="auto">
          <a:xfrm>
            <a:off x="6029776" y="2948426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5" name="Rectangle 54"/>
          <p:cNvSpPr/>
          <p:nvPr/>
        </p:nvSpPr>
        <p:spPr bwMode="auto">
          <a:xfrm>
            <a:off x="6027723" y="3614231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6" name="Rectangle 55"/>
          <p:cNvSpPr/>
          <p:nvPr/>
        </p:nvSpPr>
        <p:spPr bwMode="auto">
          <a:xfrm>
            <a:off x="7707986" y="3196492"/>
            <a:ext cx="609600" cy="2667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5997319" y="3281307"/>
            <a:ext cx="609600" cy="25102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0263" y="3367797"/>
                <a:ext cx="49319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Suppose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dirty="0"/>
                  <a:t> submits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sz="1600" b="1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1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𝟏𝟏𝟎</m:t>
                    </m:r>
                  </m:oMath>
                </a14:m>
                <a:r>
                  <a:rPr lang="nb-NO" sz="1600" b="1" dirty="0"/>
                  <a:t> </a:t>
                </a:r>
                <a:r>
                  <a:rPr lang="nb-NO" sz="1600" dirty="0"/>
                  <a:t>and receives </a:t>
                </a:r>
                <a14:m>
                  <m:oMath xmlns:m="http://schemas.openxmlformats.org/officeDocument/2006/math"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𝟏𝟎𝟏</m:t>
                    </m:r>
                  </m:oMath>
                </a14:m>
                <a:r>
                  <a:rPr lang="nb-NO" sz="16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263" y="3367797"/>
                <a:ext cx="4931928" cy="338554"/>
              </a:xfrm>
              <a:prstGeom prst="rect">
                <a:avLst/>
              </a:prstGeom>
              <a:blipFill rotWithShape="0">
                <a:blip r:embed="rId7"/>
                <a:stretch>
                  <a:fillRect l="-74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21230" y="3951744"/>
                <a:ext cx="24314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0" y="3951744"/>
                <a:ext cx="2431466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839489" y="3951744"/>
                <a:ext cx="14901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𝟎𝟏𝟏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9489" y="3951744"/>
                <a:ext cx="1490119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722622" y="4363792"/>
                <a:ext cx="20691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22" y="4363792"/>
                <a:ext cx="2069127" cy="338554"/>
              </a:xfrm>
              <a:prstGeom prst="rect">
                <a:avLst/>
              </a:prstGeom>
              <a:blipFill rotWithShape="0">
                <a:blip r:embed="rId10"/>
                <a:stretch>
                  <a:fillRect r="-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31802" y="3951744"/>
                <a:ext cx="7818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802" y="3951744"/>
                <a:ext cx="781881" cy="338554"/>
              </a:xfrm>
              <a:prstGeom prst="rect">
                <a:avLst/>
              </a:prstGeom>
              <a:blipFill rotWithShape="0"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830703" y="4363884"/>
                <a:ext cx="5709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703" y="4363884"/>
                <a:ext cx="570990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21230" y="4767738"/>
                <a:ext cx="21384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  <m:r>
                                <a:rPr lang="nb-NO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𝟏𝟎𝟏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8 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0" y="4767738"/>
                <a:ext cx="213842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 bwMode="auto">
          <a:xfrm>
            <a:off x="6815703" y="3925283"/>
            <a:ext cx="609600" cy="165344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71" name="Rectangle 70"/>
          <p:cNvSpPr/>
          <p:nvPr/>
        </p:nvSpPr>
        <p:spPr bwMode="auto">
          <a:xfrm>
            <a:off x="7639856" y="3880931"/>
            <a:ext cx="609600" cy="168238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p:sp>
        <p:nvSpPr>
          <p:cNvPr id="72" name="Rectangle 71"/>
          <p:cNvSpPr/>
          <p:nvPr/>
        </p:nvSpPr>
        <p:spPr bwMode="auto">
          <a:xfrm>
            <a:off x="6128989" y="3866005"/>
            <a:ext cx="609600" cy="168520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21230" y="5735739"/>
                <a:ext cx="65443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sz="1600" dirty="0"/>
                  <a:t>Probability that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nb-NO" sz="1600" dirty="0"/>
                  <a:t> sees </a:t>
                </a:r>
                <a14:m>
                  <m:oMath xmlns:m="http://schemas.openxmlformats.org/officeDocument/2006/math"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𝟏𝟎𝟏</m:t>
                    </m:r>
                  </m:oMath>
                </a14:m>
                <a:r>
                  <a:rPr lang="nb-NO" sz="1600" dirty="0"/>
                  <a:t> is </a:t>
                </a:r>
                <a:r>
                  <a:rPr lang="nb-NO" sz="1600" i="1" dirty="0"/>
                  <a:t>independent </a:t>
                </a:r>
                <a:r>
                  <a:rPr lang="nb-NO" sz="1600" dirty="0"/>
                  <a:t>of which world it's in! </a:t>
                </a:r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30" y="5735739"/>
                <a:ext cx="6544356" cy="338554"/>
              </a:xfrm>
              <a:prstGeom prst="rect">
                <a:avLst/>
              </a:prstGeom>
              <a:blipFill rotWithShape="0">
                <a:blip r:embed="rId14"/>
                <a:stretch>
                  <a:fillRect l="-466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15988" y="5723153"/>
                <a:ext cx="5013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nb-NO" sz="16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1600" dirty="0"/>
                  <a:t> contains no information about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88" y="5723153"/>
                <a:ext cx="5013352" cy="338554"/>
              </a:xfrm>
              <a:prstGeom prst="rect">
                <a:avLst/>
              </a:prstGeom>
              <a:blipFill rotWithShape="0">
                <a:blip r:embed="rId1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15988" y="6129328"/>
                <a:ext cx="5013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   </m:t>
                    </m:r>
                    <m:func>
                      <m:func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sz="16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6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nb-NO" sz="1600" b="0" i="1" dirty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  <m:r>
                          <m:rPr>
                            <m:lit/>
                          </m:rP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988" y="6129328"/>
                <a:ext cx="5013352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9025131" y="2711563"/>
            <a:ext cx="2027772" cy="1550429"/>
            <a:chOff x="9169221" y="2668627"/>
            <a:chExt cx="2027772" cy="1550429"/>
          </a:xfrm>
        </p:grpSpPr>
        <p:grpSp>
          <p:nvGrpSpPr>
            <p:cNvPr id="3" name="Group 2"/>
            <p:cNvGrpSpPr>
              <a:grpSpLocks noChangeAspect="1"/>
            </p:cNvGrpSpPr>
            <p:nvPr/>
          </p:nvGrpSpPr>
          <p:grpSpPr>
            <a:xfrm>
              <a:off x="9169221" y="2668627"/>
              <a:ext cx="2027772" cy="1550429"/>
              <a:chOff x="6644252" y="2596614"/>
              <a:chExt cx="3815402" cy="291725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17" cstate="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46" t="10399" r="23520" b="9309"/>
              <a:stretch/>
            </p:blipFill>
            <p:spPr>
              <a:xfrm>
                <a:off x="8677578" y="4324410"/>
                <a:ext cx="956734" cy="1189454"/>
              </a:xfrm>
              <a:prstGeom prst="rect">
                <a:avLst/>
              </a:prstGeom>
            </p:spPr>
          </p:pic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7772715" y="3802677"/>
                <a:ext cx="900311" cy="62721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 flipH="1">
                <a:off x="9473456" y="3822341"/>
                <a:ext cx="986198" cy="70518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577" b="100000" l="0" r="100000">
                            <a14:foregroundMark x1="40928" y1="9235" x2="35443" y2="9668"/>
                            <a14:foregroundMark x1="34599" y1="6926" x2="31435" y2="8225"/>
                            <a14:foregroundMark x1="31646" y1="7359" x2="26371" y2="8514"/>
                            <a14:foregroundMark x1="27004" y1="3896" x2="39873" y2="2020"/>
                            <a14:foregroundMark x1="27426" y1="18759" x2="23629" y2="30880"/>
                            <a14:foregroundMark x1="35443" y1="43867" x2="35654" y2="41991"/>
                            <a14:foregroundMark x1="32911" y1="46032" x2="32911" y2="44733"/>
                            <a14:foregroundMark x1="31224" y1="1154" x2="36287" y2="433"/>
                            <a14:foregroundMark x1="87131" y1="79654" x2="86920" y2="76335"/>
                            <a14:foregroundMark x1="82489" y1="92496" x2="82489" y2="924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3563" y="2596614"/>
                <a:ext cx="382565" cy="559317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12680" y="3708509"/>
                    <a:ext cx="404187" cy="44513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176594">
                    <a:off x="8067687" y="4090240"/>
                    <a:ext cx="378798" cy="44513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Oval Callout 41"/>
                  <p:cNvSpPr/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solidFill>
                    <a:srgbClr val="FEE9E6"/>
                  </a:solidFill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 wrap="none" rtlCol="0" anchor="ctr"/>
                  <a:lstStyle/>
                  <a:p>
                    <a:pPr algn="ctr"/>
                    <a:r>
                      <a:rPr lang="en-US" sz="900" b="1" dirty="0"/>
                      <a:t>I’m in World </a:t>
                    </a:r>
                    <a14:m>
                      <m:oMath xmlns:m="http://schemas.openxmlformats.org/officeDocument/2006/math"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nb-NO" sz="9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a14:m>
                    <a:endParaRPr lang="en-US" sz="900" b="1" dirty="0"/>
                  </a:p>
                </p:txBody>
              </p:sp>
            </mc:Choice>
            <mc:Fallback xmlns="">
              <p:sp>
                <p:nvSpPr>
                  <p:cNvPr id="42" name="Oval Callout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644252" y="4340084"/>
                    <a:ext cx="1727085" cy="856006"/>
                  </a:xfrm>
                  <a:prstGeom prst="wedgeEllipseCallout">
                    <a:avLst>
                      <a:gd name="adj1" fmla="val 69532"/>
                      <a:gd name="adj2" fmla="val -10889"/>
                    </a:avLst>
                  </a:prstGeom>
                  <a:blipFill rotWithShape="0">
                    <a:blip r:embed="rId23"/>
                    <a:stretch>
                      <a:fillRect/>
                    </a:stretch>
                  </a:blipFill>
                  <a:ln w="19050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534002">
                    <a:off x="9855069" y="3711302"/>
                    <a:ext cx="327558" cy="44513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r="-63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noFill/>
                </p:spPr>
                <p:txBody>
                  <a:bodyPr vert="horz"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9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oMath>
                      </m:oMathPara>
                    </a14:m>
                    <a:r>
                      <a:rPr lang="nb-NO" sz="900" b="0" i="1" dirty="0">
                        <a:latin typeface="Cambria Math" panose="02040503050406030204" pitchFamily="18" charset="0"/>
                      </a:rPr>
                      <a:t/>
                    </a:r>
                    <a:br>
                      <a:rPr lang="nb-NO" sz="900" b="0" i="1" dirty="0">
                        <a:latin typeface="Cambria Math" panose="02040503050406030204" pitchFamily="18" charset="0"/>
                      </a:rPr>
                    </a:br>
                    <a:endParaRPr lang="nb-NO" sz="900" b="0" i="1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9291403">
                    <a:off x="9675913" y="4237567"/>
                    <a:ext cx="351519" cy="44513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9053" y="2977403"/>
                  <a:ext cx="445102" cy="230832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34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9" grpId="0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" grpId="0"/>
      <p:bldP spid="6" grpId="0"/>
      <p:bldP spid="45" grpId="0"/>
      <p:bldP spid="47" grpId="0"/>
      <p:bldP spid="7" grpId="0"/>
      <p:bldP spid="58" grpId="0"/>
      <p:bldP spid="68" grpId="0"/>
      <p:bldP spid="70" grpId="0" animBg="1"/>
      <p:bldP spid="71" grpId="0" animBg="1"/>
      <p:bldP spid="72" grpId="0" animBg="1"/>
      <p:bldP spid="52" grpId="0"/>
      <p:bldP spid="11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One-time pad – perfect?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One-time pad </a:t>
                </a:r>
                <a:r>
                  <a:rPr lang="en-US" dirty="0"/>
                  <a:t>has perfect privacy…for </a:t>
                </a:r>
                <a:r>
                  <a:rPr lang="en-US" i="1" dirty="0"/>
                  <a:t>one</a:t>
                </a:r>
                <a:r>
                  <a:rPr lang="en-US" dirty="0"/>
                  <a:t>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What happens if you use the same key for two messages?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nb-NO" dirty="0"/>
              </a:p>
              <a:p>
                <a:pPr marL="0" indent="0"/>
                <a:endParaRPr lang="nb-NO" dirty="0"/>
              </a:p>
              <a:p>
                <a:pPr marL="0" indent="0"/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/>
                  <a:t>Key is as long as the message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Key management becomes very difficult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Sort of defeats the purpose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What happens if it is shorter?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 marL="474663" lvl="1" indent="0"/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/>
                  <a:t>Nothing special about XOR: ROT-</a:t>
                </a:r>
                <a:r>
                  <a:rPr lang="nb-NO" i="1" dirty="0"/>
                  <a:t>K</a:t>
                </a:r>
                <a:r>
                  <a:rPr lang="nb-NO" dirty="0"/>
                  <a:t> also has one-time perfect privacy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dirty="0"/>
                  <a:t>Why doesn't this contradict what we saw earlier about ROT-</a:t>
                </a:r>
                <a:r>
                  <a:rPr lang="nb-NO" i="1" dirty="0"/>
                  <a:t>K</a:t>
                </a:r>
                <a:r>
                  <a:rPr lang="nb-NO" dirty="0"/>
                  <a:t>?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ular Callout 4"/>
              <p:cNvSpPr/>
              <p:nvPr/>
            </p:nvSpPr>
            <p:spPr bwMode="auto">
              <a:xfrm>
                <a:off x="6304305" y="3433297"/>
                <a:ext cx="4780541" cy="913268"/>
              </a:xfrm>
              <a:prstGeom prst="wedgeRoundRectCallout">
                <a:avLst>
                  <a:gd name="adj1" fmla="val -84321"/>
                  <a:gd name="adj2" fmla="val 44135"/>
                  <a:gd name="adj3" fmla="val 16667"/>
                </a:avLst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 </a:t>
                </a:r>
                <a:r>
                  <a:rPr lang="en-US" dirty="0"/>
                  <a:t>No encryption scheme can have perfect secrecy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4305" y="3433297"/>
                <a:ext cx="4780541" cy="913268"/>
              </a:xfrm>
              <a:prstGeom prst="wedgeRoundRectCallout">
                <a:avLst>
                  <a:gd name="adj1" fmla="val -84321"/>
                  <a:gd name="adj2" fmla="val 44135"/>
                  <a:gd name="adj3" fmla="val 16667"/>
                </a:avLst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92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Wanted: security definition for symmetric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/>
                  <a:t>One-time perfect privacy: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Security holds for </a:t>
                </a:r>
                <a:r>
                  <a:rPr lang="en-US" i="1" dirty="0"/>
                  <a:t>any </a:t>
                </a:r>
                <a:r>
                  <a:rPr lang="en-US" dirty="0"/>
                  <a:t>adversary (no limit on resource usage)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can only be used for one message…want to encrypt many messages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204012" y="4571999"/>
            <a:ext cx="3092824" cy="25549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5423646" y="4937476"/>
            <a:ext cx="3726703" cy="255494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4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cryptography –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nb-NO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b="1" dirty="0"/>
                  <a:t>One-time perfect privacy:</a:t>
                </a: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1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Security holds for </a:t>
                </a:r>
                <a:r>
                  <a:rPr lang="en-US" i="1" dirty="0"/>
                  <a:t>any </a:t>
                </a:r>
                <a:r>
                  <a:rPr lang="en-US" dirty="0"/>
                  <a:t>adversary (no limit on resource usage)</a:t>
                </a: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Very strict requirements: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Keys need to be as long as message…want keys to be short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/>
                  <a:t>Key can only be used for one message…want to encrypt many messages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85988" y="1612359"/>
            <a:ext cx="92263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963905" y="1186747"/>
            <a:ext cx="196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computational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4770404" y="3292048"/>
            <a:ext cx="313153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694205" y="2655139"/>
            <a:ext cx="3020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resource bounded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547336" y="3000474"/>
            <a:ext cx="1996440" cy="411480"/>
            <a:chOff x="2537460" y="2806887"/>
            <a:chExt cx="1996440" cy="411480"/>
          </a:xfrm>
        </p:grpSpPr>
        <p:sp>
          <p:nvSpPr>
            <p:cNvPr id="19" name="Arc 18"/>
            <p:cNvSpPr/>
            <p:nvPr/>
          </p:nvSpPr>
          <p:spPr bwMode="auto">
            <a:xfrm>
              <a:off x="253746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 bwMode="auto">
            <a:xfrm flipH="1">
              <a:off x="3535680" y="2806887"/>
              <a:ext cx="998220" cy="411480"/>
            </a:xfrm>
            <a:prstGeom prst="arc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439213" y="4716202"/>
            <a:ext cx="37891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448738" y="5049577"/>
            <a:ext cx="397416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9201150" y="4497427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01149" y="4842978"/>
            <a:ext cx="70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25000"/>
                  </a:schemeClr>
                </a:solidFill>
                <a:sym typeface="Wingdings" panose="05000000000000000000" pitchFamily="2" charset="2"/>
              </a:rPr>
              <a:t></a:t>
            </a:r>
            <a:endParaRPr lang="en-US" sz="2000" dirty="0">
              <a:solidFill>
                <a:schemeClr val="accent6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10804" y="2209526"/>
                <a:ext cx="8001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±  </m:t>
                      </m:r>
                      <m:r>
                        <a:rPr lang="nb-NO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0804" y="2209526"/>
                <a:ext cx="800100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 bwMode="auto">
          <a:xfrm>
            <a:off x="1042759" y="1599118"/>
            <a:ext cx="1110025" cy="1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389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9" grpId="0"/>
      <p:bldP spid="22" grpId="0"/>
      <p:bldP spid="2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140923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1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28647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9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4389" y="3086840"/>
            <a:ext cx="13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 I</a:t>
            </a:r>
          </a:p>
        </p:txBody>
      </p:sp>
    </p:spTree>
    <p:extLst>
      <p:ext uri="{BB962C8B-B14F-4D97-AF65-F5344CB8AC3E}">
        <p14:creationId xmlns:p14="http://schemas.microsoft.com/office/powerpoint/2010/main" val="28892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Outline of course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30924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04389" y="4034191"/>
            <a:ext cx="135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Part II</a:t>
            </a:r>
          </a:p>
        </p:txBody>
      </p:sp>
    </p:spTree>
    <p:extLst>
      <p:ext uri="{BB962C8B-B14F-4D97-AF65-F5344CB8AC3E}">
        <p14:creationId xmlns:p14="http://schemas.microsoft.com/office/powerpoint/2010/main" val="4233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Much more to cryptography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Zero-knowledge proofs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Fully-homomorphic encryption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Multi-party computation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Blockchain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𝐸𝑛𝑐</m:t>
                      </m:r>
                      <m:d>
                        <m:dPr>
                          <m:ctrlP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404" y="2848493"/>
                <a:ext cx="6124562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29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5417820" y="1207520"/>
            <a:ext cx="1295400" cy="1331976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6065520" y="1143000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Password?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7695573" y="1206913"/>
            <a:ext cx="1295400" cy="1331976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 bwMode="auto">
          <a:xfrm>
            <a:off x="7757160" y="1080240"/>
            <a:ext cx="1043940" cy="297180"/>
          </a:xfrm>
          <a:prstGeom prst="wedgeEllipseCallout">
            <a:avLst>
              <a:gd name="adj1" fmla="val 47546"/>
              <a:gd name="adj2" fmla="val 172758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I know it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8" r="31792"/>
          <a:stretch/>
        </p:blipFill>
        <p:spPr>
          <a:xfrm>
            <a:off x="9973326" y="1206913"/>
            <a:ext cx="1295400" cy="133197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10621026" y="1142393"/>
            <a:ext cx="1043940" cy="297180"/>
          </a:xfrm>
          <a:prstGeom prst="wedgeEllipseCallout">
            <a:avLst>
              <a:gd name="adj1" fmla="val -45154"/>
              <a:gd name="adj2" fmla="val 165065"/>
            </a:avLst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Welcome!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0" t="4573" r="10208" b="4314"/>
          <a:stretch/>
        </p:blipFill>
        <p:spPr>
          <a:xfrm>
            <a:off x="7017360" y="3749770"/>
            <a:ext cx="2743200" cy="1814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50" y="4804229"/>
            <a:ext cx="2710512" cy="18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What </a:t>
            </a:r>
            <a:r>
              <a:rPr lang="nb-NO" dirty="0"/>
              <a:t>is cryptography?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163392" y="3231546"/>
            <a:ext cx="192980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97455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read</a:t>
            </a:r>
            <a:r>
              <a:rPr lang="nb-NO" sz="2000" dirty="0">
                <a:solidFill>
                  <a:schemeClr val="tx2"/>
                </a:solidFill>
              </a:rPr>
              <a:t> message 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modify</a:t>
            </a:r>
            <a:r>
              <a:rPr lang="nb-NO" sz="2000" dirty="0">
                <a:solidFill>
                  <a:schemeClr val="tx2"/>
                </a:solidFill>
              </a:rPr>
              <a:t> message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</a:t>
            </a:r>
            <a:r>
              <a:rPr lang="nb-NO" sz="2000" dirty="0">
                <a:solidFill>
                  <a:schemeClr val="tx2"/>
                </a:solidFill>
              </a:rPr>
              <a:t>  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7" name="Explosion 1 6"/>
          <p:cNvSpPr/>
          <p:nvPr/>
        </p:nvSpPr>
        <p:spPr bwMode="auto">
          <a:xfrm>
            <a:off x="5093198" y="2940577"/>
            <a:ext cx="884419" cy="581936"/>
          </a:xfrm>
          <a:prstGeom prst="irregularSeal1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Arc 28"/>
          <p:cNvSpPr/>
          <p:nvPr/>
        </p:nvSpPr>
        <p:spPr bwMode="auto">
          <a:xfrm rot="17228160">
            <a:off x="6030022" y="3215993"/>
            <a:ext cx="1840547" cy="1926129"/>
          </a:xfrm>
          <a:prstGeom prst="arc">
            <a:avLst>
              <a:gd name="adj1" fmla="val 15112936"/>
              <a:gd name="adj2" fmla="val 20516185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7420131" y="3231546"/>
            <a:ext cx="180049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6956103" y="3000889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M'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9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security pyramid</a:t>
            </a:r>
            <a:endParaRPr lang="en-US" dirty="0"/>
          </a:p>
        </p:txBody>
      </p:sp>
      <p:sp>
        <p:nvSpPr>
          <p:cNvPr id="5" name="Trapezoid 4"/>
          <p:cNvSpPr/>
          <p:nvPr/>
        </p:nvSpPr>
        <p:spPr>
          <a:xfrm>
            <a:off x="2296464" y="2582378"/>
            <a:ext cx="3029447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5DBFD4">
                  <a:shade val="30000"/>
                  <a:satMod val="115000"/>
                </a:srgbClr>
              </a:gs>
              <a:gs pos="50000">
                <a:srgbClr val="5DBFD4">
                  <a:shade val="67500"/>
                  <a:satMod val="115000"/>
                </a:srgbClr>
              </a:gs>
              <a:gs pos="100000">
                <a:srgbClr val="5DBFD4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3079668" y="1516900"/>
            <a:ext cx="1463039" cy="1065478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1510900" y="3639902"/>
            <a:ext cx="4600575" cy="1057524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DC006B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DC006B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DC006B">
                  <a:lumMod val="20000"/>
                  <a:lumOff val="80000"/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806050" y="4696433"/>
            <a:ext cx="6010275" cy="963515"/>
          </a:xfrm>
          <a:prstGeom prst="trapezoid">
            <a:avLst>
              <a:gd name="adj" fmla="val 74624"/>
            </a:avLst>
          </a:prstGeom>
          <a:gradFill flip="none" rotWithShape="1">
            <a:gsLst>
              <a:gs pos="0">
                <a:srgbClr val="F3FD91">
                  <a:shade val="30000"/>
                  <a:satMod val="115000"/>
                </a:srgbClr>
              </a:gs>
              <a:gs pos="50000">
                <a:srgbClr val="F3FD91">
                  <a:shade val="67500"/>
                  <a:satMod val="115000"/>
                </a:srgbClr>
              </a:gs>
              <a:gs pos="100000">
                <a:srgbClr val="F3FD91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5280" y="4978134"/>
            <a:ext cx="3639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Cryptographic mechanisms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05" y="2097627"/>
            <a:ext cx="705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User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1654" y="2757197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Secure</a:t>
            </a:r>
          </a:p>
          <a:p>
            <a:pPr algn="l"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systems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7781" y="3814721"/>
            <a:ext cx="2186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Communication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nb-NO" sz="2000" dirty="0">
                <a:solidFill>
                  <a:srgbClr val="333366"/>
                </a:solidFill>
                <a:latin typeface="Century Gothic"/>
              </a:rPr>
              <a:t>protocols</a:t>
            </a:r>
            <a:endParaRPr lang="en-US" sz="2000" dirty="0">
              <a:solidFill>
                <a:srgbClr val="333366"/>
              </a:solidFill>
              <a:latin typeface="Century Gothic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38121" y="3332962"/>
            <a:ext cx="625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5510 – Security in operating systems and software</a:t>
            </a:r>
          </a:p>
          <a:p>
            <a:r>
              <a:rPr lang="nb-NO" b="1" dirty="0"/>
              <a:t>  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2770" y="3937832"/>
            <a:ext cx="545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5520 – Cyber security of industrial systems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5599" y="4759451"/>
            <a:ext cx="4985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TEK 4500 – Introduction to cryptography</a:t>
            </a:r>
          </a:p>
          <a:p>
            <a:r>
              <a:rPr lang="nb-NO" b="1" dirty="0"/>
              <a:t>TEK 5550 – Advanced topics in cryptograpy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237903" y="1681736"/>
            <a:ext cx="36471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/>
              <a:t>IN 5280 – Security by design</a:t>
            </a:r>
          </a:p>
          <a:p>
            <a:endParaRPr lang="nb-NO" b="1" dirty="0"/>
          </a:p>
          <a:p>
            <a:r>
              <a:rPr lang="nb-NO" b="1" dirty="0"/>
              <a:t>      IN 5540 – Privacy by design</a:t>
            </a:r>
          </a:p>
          <a:p>
            <a:endParaRPr lang="nb-NO" b="1" dirty="0"/>
          </a:p>
          <a:p>
            <a:r>
              <a:rPr lang="nb-NO" b="1" dirty="0"/>
              <a:t>           IN 5290 – Ethical hacking</a:t>
            </a:r>
          </a:p>
          <a:p>
            <a:endParaRPr lang="nb-NO" b="1" dirty="0"/>
          </a:p>
        </p:txBody>
      </p:sp>
    </p:spTree>
    <p:extLst>
      <p:ext uri="{BB962C8B-B14F-4D97-AF65-F5344CB8AC3E}">
        <p14:creationId xmlns:p14="http://schemas.microsoft.com/office/powerpoint/2010/main" val="12445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187733" y="3795011"/>
            <a:ext cx="7751762" cy="1776412"/>
          </a:xfrm>
        </p:spPr>
        <p:txBody>
          <a:bodyPr anchor="ctr"/>
          <a:lstStyle/>
          <a:p>
            <a:pPr algn="ctr"/>
            <a:r>
              <a:rPr lang="nb-NO" sz="2800" dirty="0"/>
              <a:t>Discrete probability</a:t>
            </a:r>
            <a:endParaRPr lang="en-US" sz="2800" dirty="0"/>
          </a:p>
          <a:p>
            <a:pPr algn="ctr"/>
            <a:r>
              <a:rPr lang="en-US" sz="1800" dirty="0"/>
              <a:t>the bare minimum</a:t>
            </a:r>
            <a:endParaRPr lang="nb-NO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954" y="2759978"/>
            <a:ext cx="1869653" cy="1198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6162675"/>
            <a:ext cx="960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More details: </a:t>
            </a:r>
            <a:r>
              <a:rPr lang="en-US" sz="1200" dirty="0">
                <a:hlinkClick r:id="rId3"/>
              </a:rPr>
              <a:t>https://en.wikibooks.org/wiki/High_School_Mathematics_Extensions/Discrete_Probability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82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4064178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1800" dirty="0"/>
                  <a:t> a finite set 	(e.g.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4064178"/>
              </a:xfrm>
              <a:blipFill rotWithShape="0">
                <a:blip r:embed="rId2"/>
                <a:stretch>
                  <a:fillRect l="-32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1" y="1478834"/>
                <a:ext cx="8977810" cy="1313328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b="1" dirty="0"/>
                  <a:t>probability distribution</a:t>
                </a:r>
                <a:r>
                  <a:rPr lang="en-US" dirty="0"/>
                  <a:t>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→[0,1]</m:t>
                        </m:r>
                      </m:e>
                    </m:func>
                  </m:oMath>
                </a14:m>
                <a:r>
                  <a:rPr lang="en-US" dirty="0"/>
                  <a:t> such that </a:t>
                </a:r>
              </a:p>
              <a:p>
                <a:pPr marL="0" marR="0" indent="0" defTabSz="914400" rtl="0" eaLnBrk="1" fontAlgn="base" latinLnBrk="0" hangingPunct="1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1" y="1478834"/>
                <a:ext cx="8977810" cy="131332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822629259"/>
              </p:ext>
            </p:extLst>
          </p:nvPr>
        </p:nvGraphicFramePr>
        <p:xfrm>
          <a:off x="623392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66529405"/>
              </p:ext>
            </p:extLst>
          </p:nvPr>
        </p:nvGraphicFramePr>
        <p:xfrm>
          <a:off x="7724776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174816205"/>
              </p:ext>
            </p:extLst>
          </p:nvPr>
        </p:nvGraphicFramePr>
        <p:xfrm>
          <a:off x="4174084" y="3472672"/>
          <a:ext cx="3800475" cy="2008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9944" y="5578876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44" y="5578876"/>
                <a:ext cx="1986905" cy="830997"/>
              </a:xfrm>
              <a:prstGeom prst="rect">
                <a:avLst/>
              </a:prstGeom>
              <a:blipFill rotWithShape="0">
                <a:blip r:embed="rId7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50982" y="5578876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  <m:r>
                            <m:rPr>
                              <m:lit/>
                            </m:rPr>
                            <a:rPr lang="nb-NO" sz="12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982" y="5578876"/>
                <a:ext cx="1986905" cy="830997"/>
              </a:xfrm>
              <a:prstGeom prst="rect">
                <a:avLst/>
              </a:prstGeom>
              <a:blipFill rotWithShape="0">
                <a:blip r:embed="rId8"/>
                <a:stretch>
                  <a:fillRect b="-2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742937" y="5574639"/>
                <a:ext cx="198690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00</m:t>
                              </m:r>
                            </m:e>
                          </m:d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2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2937" y="5574639"/>
                <a:ext cx="1986905" cy="83099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50435" y="2915031"/>
                <a:ext cx="36743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𝒰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00, 01, 10, 11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35" y="2915031"/>
                <a:ext cx="3674341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689944" y="6465095"/>
            <a:ext cx="197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Uniform distribution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48393" y="6467312"/>
            <a:ext cx="197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Point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 rot="16200000">
                <a:off x="533798" y="4228860"/>
                <a:ext cx="584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400" b="0" i="1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solidFill>
                                <a:schemeClr val="tx1">
                                  <a:lumMod val="50000"/>
                                  <a:lumOff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solidFill>
                                    <a:schemeClr val="tx1">
                                      <a:lumMod val="50000"/>
                                      <a:lumOff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798" y="4228860"/>
                <a:ext cx="584200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0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P spid="6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A subset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1800" dirty="0"/>
                  <a:t> is called an </a:t>
                </a:r>
                <a:r>
                  <a:rPr lang="en-US" sz="1800" b="1" dirty="0"/>
                  <a:t>event</a:t>
                </a:r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nb-NO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 sz="18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nary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nb-NO" sz="18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The </a:t>
                </a:r>
                <a:r>
                  <a:rPr lang="en-US" sz="1800" b="1" dirty="0"/>
                  <a:t>complement </a:t>
                </a:r>
                <a:r>
                  <a:rPr lang="en-US" sz="1800" dirty="0"/>
                  <a:t>of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is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∖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and denoted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1800" dirty="0"/>
                  <a:t> 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Fact: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=1−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/>
              </a:p>
              <a:p>
                <a:pPr marL="0" indent="0">
                  <a:lnSpc>
                    <a:spcPct val="150000"/>
                  </a:lnSpc>
                </a:pPr>
                <a:endParaRPr lang="en-US" sz="1800" b="1" dirty="0"/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Example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marL="474663" lvl="1" indent="0">
                  <a:lnSpc>
                    <a:spcPct val="150000"/>
                  </a:lnSpc>
                </a:pPr>
                <a:r>
                  <a:rPr lang="nb-NO" sz="2000" b="0" dirty="0"/>
                  <a:t>	             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nb-NO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  ∣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2000" b="0" i="0" spc="-300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m:rPr>
                            <m:sty m:val="p"/>
                          </m:rPr>
                          <a:rPr lang="nb-NO" sz="2000" b="0" i="0" spc="-150" smtClean="0">
                            <a:latin typeface="Cambria Math" panose="02040503050406030204" pitchFamily="18" charset="0"/>
                          </a:rPr>
                          <m:t>xx</m:t>
                        </m:r>
                        <m:r>
                          <a:rPr lang="nb-NO" sz="2000" b="0" i="0" spc="-15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nb-NO" sz="2000" b="0" i="0" spc="-150" smtClean="0">
                            <a:latin typeface="Cambria Math" panose="02040503050406030204" pitchFamily="18" charset="0"/>
                          </a:rPr>
                          <m:t>xxxx</m:t>
                        </m:r>
                      </m:e>
                    </m:d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		</a:t>
                </a:r>
              </a:p>
              <a:p>
                <a:pPr marL="474663" lvl="1" indent="0">
                  <a:lnSpc>
                    <a:spcPct val="150000"/>
                  </a:lnSpc>
                </a:pPr>
                <a:r>
                  <a:rPr lang="en-US" dirty="0"/>
                  <a:t>With the uniform distribution over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, what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e>
                    </m:func>
                  </m:oMath>
                </a14:m>
                <a:endParaRPr lang="nb-NO" b="0" dirty="0"/>
              </a:p>
              <a:p>
                <a:pPr marL="474663" lvl="1" indent="0"/>
                <a:endParaRPr lang="en-US" sz="2000" dirty="0"/>
              </a:p>
              <a:p>
                <a:pPr marL="474663" lvl="1" indent="0"/>
                <a:endParaRPr lang="en-US" sz="2000" dirty="0"/>
              </a:p>
              <a:p>
                <a:pPr marL="474663" lvl="1" indent="0"/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328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0778" y="5283242"/>
                <a:ext cx="8508830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600" b="1" dirty="0"/>
                  <a:t>Answer: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1100 0000</m:t>
                                </m:r>
                              </m:e>
                            </m:d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⁡[1100 0001]</m:t>
                            </m:r>
                          </m:e>
                        </m:func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…+</m:t>
                        </m:r>
                        <m:func>
                          <m:func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6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600" i="1">
                                    <a:latin typeface="Cambria Math" panose="02040503050406030204" pitchFamily="18" charset="0"/>
                                  </a:rPr>
                                  <m:t>1111 1111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1600" dirty="0"/>
              </a:p>
              <a:p>
                <a:r>
                  <a:rPr lang="en-US" sz="1600" dirty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⋅1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1600" dirty="0"/>
              </a:p>
              <a:p>
                <a:r>
                  <a:rPr lang="en-US" sz="1600" dirty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r>
                  <a:rPr lang="nb-NO" sz="1600" b="0" dirty="0"/>
                  <a:t>	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778" y="5283242"/>
                <a:ext cx="8508830" cy="984885"/>
              </a:xfrm>
              <a:prstGeom prst="rect">
                <a:avLst/>
              </a:prstGeom>
              <a:blipFill rotWithShape="0">
                <a:blip r:embed="rId3"/>
                <a:stretch>
                  <a:fillRect l="-1504" t="-6832" b="-8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8179947" y="1631261"/>
            <a:ext cx="3073829" cy="1645920"/>
            <a:chOff x="8686800" y="4450080"/>
            <a:chExt cx="3073829" cy="164592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8686800" y="4450080"/>
              <a:ext cx="3073829" cy="1645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/>
                <p:cNvSpPr/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oMath>
                    </m:oMathPara>
                  </a14:m>
                  <a:endParaRPr lang="nb-NO" sz="2400" b="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8778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bound and independence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</p:spPr>
            <p:txBody>
              <a:bodyPr/>
              <a:lstStyle/>
              <a:p>
                <a:pPr marL="4000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b="1" dirty="0"/>
                  <a:t>Union bound: </a:t>
                </a:r>
                <a:r>
                  <a:rPr lang="en-US" dirty="0"/>
                  <a:t>For 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50" indent="0"/>
                <a:r>
                  <a:rPr lang="en-US" dirty="0"/>
                  <a:t>		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≤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pPr marL="514350" indent="-457200">
                  <a:buFont typeface="Arial" panose="020B0604020202020204" pitchFamily="34" charset="0"/>
                  <a:buChar char="•"/>
                </a:pPr>
                <a:endParaRPr lang="en-US" sz="2800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57150" indent="0"/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en-US" dirty="0"/>
                  <a:t>Events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independent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  <m:r>
                          <a:rPr lang="nb-NO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35940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179947" y="1631261"/>
            <a:ext cx="3073829" cy="1645920"/>
            <a:chOff x="8686800" y="4450080"/>
            <a:chExt cx="3073829" cy="1645920"/>
          </a:xfrm>
        </p:grpSpPr>
        <p:sp>
          <p:nvSpPr>
            <p:cNvPr id="6" name="Rectangle 5"/>
            <p:cNvSpPr/>
            <p:nvPr/>
          </p:nvSpPr>
          <p:spPr bwMode="auto">
            <a:xfrm>
              <a:off x="8686800" y="4450080"/>
              <a:ext cx="3073829" cy="1645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/>
                <p:cNvSpPr/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solidFill>
                  <a:srgbClr val="FFFF00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Oval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6988" y="4640659"/>
                  <a:ext cx="1480606" cy="1005840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/>
                <p:cNvSpPr/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solidFill>
                  <a:srgbClr val="FF7C80">
                    <a:alpha val="56863"/>
                  </a:srgb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Oval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942937" y="4931650"/>
                  <a:ext cx="1480606" cy="100584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𝒰</m:t>
                        </m:r>
                      </m:oMath>
                    </m:oMathPara>
                  </a14:m>
                  <a:endParaRPr lang="nb-NO" sz="2400" b="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52110" y="4450080"/>
                  <a:ext cx="807209" cy="73866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54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7340134" y="3888740"/>
            <a:ext cx="4229100" cy="2650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total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524258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Conditional probability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endParaRPr lang="en-US" b="1" dirty="0"/>
          </a:p>
          <a:p>
            <a:pPr marL="0" indent="0"/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Law of total probability </a:t>
            </a:r>
          </a:p>
          <a:p>
            <a:pPr marL="474663" lvl="1" indent="0"/>
            <a:endParaRPr lang="en-US" b="1" dirty="0"/>
          </a:p>
          <a:p>
            <a:pPr marL="5715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340134" y="1130300"/>
            <a:ext cx="4229100" cy="265017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 bwMode="auto">
              <a:xfrm>
                <a:off x="7574666" y="1304800"/>
                <a:ext cx="2463161" cy="232887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74666" y="1304800"/>
                <a:ext cx="2463161" cy="2328878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 bwMode="auto">
              <a:xfrm>
                <a:off x="8677768" y="2605568"/>
                <a:ext cx="922006" cy="844941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77768" y="2605568"/>
                <a:ext cx="922006" cy="844941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94779" y="2085924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779" y="2085924"/>
                <a:ext cx="15494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95053" y="2085924"/>
                <a:ext cx="116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53" y="2085924"/>
                <a:ext cx="1160000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 bwMode="auto">
              <a:xfrm>
                <a:off x="10408399" y="2023486"/>
                <a:ext cx="919908" cy="95129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8399" y="2023486"/>
                <a:ext cx="919908" cy="951298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95053" y="2630349"/>
                <a:ext cx="154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</m:func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053" y="2630349"/>
                <a:ext cx="1549400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347585" y="3876675"/>
            <a:ext cx="4221649" cy="2662238"/>
            <a:chOff x="7058025" y="3876675"/>
            <a:chExt cx="4221649" cy="2662238"/>
          </a:xfrm>
        </p:grpSpPr>
        <p:sp>
          <p:nvSpPr>
            <p:cNvPr id="16" name="Freeform 15"/>
            <p:cNvSpPr/>
            <p:nvPr/>
          </p:nvSpPr>
          <p:spPr bwMode="auto">
            <a:xfrm>
              <a:off x="7058025" y="3881438"/>
              <a:ext cx="1443931" cy="935761"/>
            </a:xfrm>
            <a:custGeom>
              <a:avLst/>
              <a:gdLst>
                <a:gd name="connsiteX0" fmla="*/ 0 w 1443931"/>
                <a:gd name="connsiteY0" fmla="*/ 895350 h 935761"/>
                <a:gd name="connsiteX1" fmla="*/ 414338 w 1443931"/>
                <a:gd name="connsiteY1" fmla="*/ 923925 h 935761"/>
                <a:gd name="connsiteX2" fmla="*/ 1071563 w 1443931"/>
                <a:gd name="connsiteY2" fmla="*/ 723900 h 935761"/>
                <a:gd name="connsiteX3" fmla="*/ 1404938 w 1443931"/>
                <a:gd name="connsiteY3" fmla="*/ 123825 h 935761"/>
                <a:gd name="connsiteX4" fmla="*/ 1423988 w 1443931"/>
                <a:gd name="connsiteY4" fmla="*/ 0 h 93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3931" h="935761">
                  <a:moveTo>
                    <a:pt x="0" y="895350"/>
                  </a:moveTo>
                  <a:cubicBezTo>
                    <a:pt x="117872" y="923925"/>
                    <a:pt x="235744" y="952500"/>
                    <a:pt x="414338" y="923925"/>
                  </a:cubicBezTo>
                  <a:cubicBezTo>
                    <a:pt x="592932" y="895350"/>
                    <a:pt x="906463" y="857250"/>
                    <a:pt x="1071563" y="723900"/>
                  </a:cubicBezTo>
                  <a:cubicBezTo>
                    <a:pt x="1236663" y="590550"/>
                    <a:pt x="1346201" y="244475"/>
                    <a:pt x="1404938" y="123825"/>
                  </a:cubicBezTo>
                  <a:cubicBezTo>
                    <a:pt x="1463675" y="3175"/>
                    <a:pt x="1443831" y="1587"/>
                    <a:pt x="1423988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758113" y="4748213"/>
              <a:ext cx="376237" cy="1790700"/>
            </a:xfrm>
            <a:custGeom>
              <a:avLst/>
              <a:gdLst>
                <a:gd name="connsiteX0" fmla="*/ 0 w 376237"/>
                <a:gd name="connsiteY0" fmla="*/ 0 h 1790700"/>
                <a:gd name="connsiteX1" fmla="*/ 314325 w 376237"/>
                <a:gd name="connsiteY1" fmla="*/ 528637 h 1790700"/>
                <a:gd name="connsiteX2" fmla="*/ 95250 w 376237"/>
                <a:gd name="connsiteY2" fmla="*/ 1071562 h 1790700"/>
                <a:gd name="connsiteX3" fmla="*/ 328612 w 376237"/>
                <a:gd name="connsiteY3" fmla="*/ 1457325 h 1790700"/>
                <a:gd name="connsiteX4" fmla="*/ 376237 w 376237"/>
                <a:gd name="connsiteY4" fmla="*/ 179070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237" h="1790700">
                  <a:moveTo>
                    <a:pt x="0" y="0"/>
                  </a:moveTo>
                  <a:cubicBezTo>
                    <a:pt x="149225" y="175021"/>
                    <a:pt x="298450" y="350043"/>
                    <a:pt x="314325" y="528637"/>
                  </a:cubicBezTo>
                  <a:cubicBezTo>
                    <a:pt x="330200" y="707231"/>
                    <a:pt x="92869" y="916781"/>
                    <a:pt x="95250" y="1071562"/>
                  </a:cubicBezTo>
                  <a:cubicBezTo>
                    <a:pt x="97631" y="1226343"/>
                    <a:pt x="281781" y="1337469"/>
                    <a:pt x="328612" y="1457325"/>
                  </a:cubicBezTo>
                  <a:cubicBezTo>
                    <a:pt x="375443" y="1577181"/>
                    <a:pt x="375840" y="1683940"/>
                    <a:pt x="376237" y="179070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8091488" y="5225466"/>
              <a:ext cx="1141300" cy="1280109"/>
            </a:xfrm>
            <a:custGeom>
              <a:avLst/>
              <a:gdLst>
                <a:gd name="connsiteX0" fmla="*/ 0 w 1141300"/>
                <a:gd name="connsiteY0" fmla="*/ 3759 h 1280109"/>
                <a:gd name="connsiteX1" fmla="*/ 776287 w 1141300"/>
                <a:gd name="connsiteY1" fmla="*/ 70434 h 1280109"/>
                <a:gd name="connsiteX2" fmla="*/ 1128712 w 1141300"/>
                <a:gd name="connsiteY2" fmla="*/ 484772 h 1280109"/>
                <a:gd name="connsiteX3" fmla="*/ 1028700 w 1141300"/>
                <a:gd name="connsiteY3" fmla="*/ 1280109 h 1280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300" h="1280109">
                  <a:moveTo>
                    <a:pt x="0" y="3759"/>
                  </a:moveTo>
                  <a:cubicBezTo>
                    <a:pt x="294084" y="-2988"/>
                    <a:pt x="588168" y="-9735"/>
                    <a:pt x="776287" y="70434"/>
                  </a:cubicBezTo>
                  <a:cubicBezTo>
                    <a:pt x="964406" y="150603"/>
                    <a:pt x="1086643" y="283160"/>
                    <a:pt x="1128712" y="484772"/>
                  </a:cubicBezTo>
                  <a:cubicBezTo>
                    <a:pt x="1170781" y="686384"/>
                    <a:pt x="1099740" y="983246"/>
                    <a:pt x="1028700" y="1280109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8786813" y="3876675"/>
              <a:ext cx="1370446" cy="1376363"/>
            </a:xfrm>
            <a:custGeom>
              <a:avLst/>
              <a:gdLst>
                <a:gd name="connsiteX0" fmla="*/ 0 w 1370446"/>
                <a:gd name="connsiteY0" fmla="*/ 1376363 h 1376363"/>
                <a:gd name="connsiteX1" fmla="*/ 557212 w 1370446"/>
                <a:gd name="connsiteY1" fmla="*/ 828675 h 1376363"/>
                <a:gd name="connsiteX2" fmla="*/ 438150 w 1370446"/>
                <a:gd name="connsiteY2" fmla="*/ 371475 h 1376363"/>
                <a:gd name="connsiteX3" fmla="*/ 1257300 w 1370446"/>
                <a:gd name="connsiteY3" fmla="*/ 323850 h 1376363"/>
                <a:gd name="connsiteX4" fmla="*/ 1343025 w 1370446"/>
                <a:gd name="connsiteY4" fmla="*/ 0 h 137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0446" h="1376363">
                  <a:moveTo>
                    <a:pt x="0" y="1376363"/>
                  </a:moveTo>
                  <a:cubicBezTo>
                    <a:pt x="242093" y="1186259"/>
                    <a:pt x="484187" y="996156"/>
                    <a:pt x="557212" y="828675"/>
                  </a:cubicBezTo>
                  <a:cubicBezTo>
                    <a:pt x="630237" y="661194"/>
                    <a:pt x="321469" y="455612"/>
                    <a:pt x="438150" y="371475"/>
                  </a:cubicBezTo>
                  <a:cubicBezTo>
                    <a:pt x="554831" y="287338"/>
                    <a:pt x="1106488" y="385762"/>
                    <a:pt x="1257300" y="323850"/>
                  </a:cubicBezTo>
                  <a:cubicBezTo>
                    <a:pt x="1408113" y="261937"/>
                    <a:pt x="1375569" y="130968"/>
                    <a:pt x="134302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9163050" y="4229100"/>
              <a:ext cx="1417884" cy="1526180"/>
            </a:xfrm>
            <a:custGeom>
              <a:avLst/>
              <a:gdLst>
                <a:gd name="connsiteX0" fmla="*/ 847725 w 1417884"/>
                <a:gd name="connsiteY0" fmla="*/ 0 h 1526180"/>
                <a:gd name="connsiteX1" fmla="*/ 1414463 w 1417884"/>
                <a:gd name="connsiteY1" fmla="*/ 762000 h 1526180"/>
                <a:gd name="connsiteX2" fmla="*/ 1071563 w 1417884"/>
                <a:gd name="connsiteY2" fmla="*/ 1162050 h 1526180"/>
                <a:gd name="connsiteX3" fmla="*/ 800100 w 1417884"/>
                <a:gd name="connsiteY3" fmla="*/ 1524000 h 1526180"/>
                <a:gd name="connsiteX4" fmla="*/ 0 w 1417884"/>
                <a:gd name="connsiteY4" fmla="*/ 1285875 h 1526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7884" h="1526180">
                  <a:moveTo>
                    <a:pt x="847725" y="0"/>
                  </a:moveTo>
                  <a:cubicBezTo>
                    <a:pt x="1112441" y="284162"/>
                    <a:pt x="1377157" y="568325"/>
                    <a:pt x="1414463" y="762000"/>
                  </a:cubicBezTo>
                  <a:cubicBezTo>
                    <a:pt x="1451769" y="955675"/>
                    <a:pt x="1173957" y="1035050"/>
                    <a:pt x="1071563" y="1162050"/>
                  </a:cubicBezTo>
                  <a:cubicBezTo>
                    <a:pt x="969169" y="1289050"/>
                    <a:pt x="978694" y="1503363"/>
                    <a:pt x="800100" y="1524000"/>
                  </a:cubicBezTo>
                  <a:cubicBezTo>
                    <a:pt x="621506" y="1544637"/>
                    <a:pt x="310753" y="1415256"/>
                    <a:pt x="0" y="1285875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10153650" y="5543550"/>
              <a:ext cx="544415" cy="966788"/>
            </a:xfrm>
            <a:custGeom>
              <a:avLst/>
              <a:gdLst>
                <a:gd name="connsiteX0" fmla="*/ 0 w 544415"/>
                <a:gd name="connsiteY0" fmla="*/ 0 h 966788"/>
                <a:gd name="connsiteX1" fmla="*/ 490538 w 544415"/>
                <a:gd name="connsiteY1" fmla="*/ 447675 h 966788"/>
                <a:gd name="connsiteX2" fmla="*/ 509588 w 544415"/>
                <a:gd name="connsiteY2" fmla="*/ 966788 h 96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415" h="966788">
                  <a:moveTo>
                    <a:pt x="0" y="0"/>
                  </a:moveTo>
                  <a:cubicBezTo>
                    <a:pt x="202803" y="143272"/>
                    <a:pt x="405607" y="286544"/>
                    <a:pt x="490538" y="447675"/>
                  </a:cubicBezTo>
                  <a:cubicBezTo>
                    <a:pt x="575469" y="608806"/>
                    <a:pt x="542528" y="787797"/>
                    <a:pt x="509588" y="966788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10601325" y="4957763"/>
              <a:ext cx="678349" cy="243787"/>
            </a:xfrm>
            <a:custGeom>
              <a:avLst/>
              <a:gdLst>
                <a:gd name="connsiteX0" fmla="*/ 0 w 638175"/>
                <a:gd name="connsiteY0" fmla="*/ 66675 h 243787"/>
                <a:gd name="connsiteX1" fmla="*/ 423863 w 638175"/>
                <a:gd name="connsiteY1" fmla="*/ 242887 h 243787"/>
                <a:gd name="connsiteX2" fmla="*/ 638175 w 638175"/>
                <a:gd name="connsiteY2" fmla="*/ 0 h 24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243787">
                  <a:moveTo>
                    <a:pt x="0" y="66675"/>
                  </a:moveTo>
                  <a:cubicBezTo>
                    <a:pt x="158750" y="160337"/>
                    <a:pt x="317501" y="253999"/>
                    <a:pt x="423863" y="242887"/>
                  </a:cubicBezTo>
                  <a:cubicBezTo>
                    <a:pt x="530225" y="231775"/>
                    <a:pt x="584200" y="115887"/>
                    <a:pt x="638175" y="0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331999" y="4131121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31999" y="4131121"/>
                  <a:ext cx="593766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7176504" y="5543550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6504" y="5543550"/>
                  <a:ext cx="593766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8457356" y="4308198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7356" y="4308198"/>
                  <a:ext cx="593766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626064" y="5543550"/>
                  <a:ext cx="593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6064" y="5543550"/>
                  <a:ext cx="593766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 bwMode="auto">
              <a:xfrm rot="19653450">
                <a:off x="8796526" y="4688788"/>
                <a:ext cx="1954600" cy="1565538"/>
              </a:xfrm>
              <a:prstGeom prst="ellipse">
                <a:avLst/>
              </a:prstGeom>
              <a:solidFill>
                <a:srgbClr val="FFFF00">
                  <a:alpha val="59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19653450">
                <a:off x="8796526" y="4688788"/>
                <a:ext cx="1954600" cy="1565538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93959" y="2303043"/>
                <a:ext cx="2642286" cy="670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sepChr m:val="∣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</m:d>
                        </m:e>
                      </m:func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f>
                        <m:f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and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59" y="2303043"/>
                <a:ext cx="2642286" cy="67018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645547" y="2085924"/>
                <a:ext cx="4219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547" y="2085924"/>
                <a:ext cx="421910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1238110" y="4439411"/>
            <a:ext cx="3791090" cy="1754326"/>
            <a:chOff x="1238110" y="4439411"/>
            <a:chExt cx="3791090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2261467" y="4439411"/>
                  <a:ext cx="2767733" cy="17543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nb-NO" i="1">
                                    <a:latin typeface="Cambria Math" panose="02040503050406030204" pitchFamily="18" charset="0"/>
                                  </a:rPr>
                                  <m:t>∣</m:t>
                                </m:r>
                                <m:sSub>
                                  <m:sSubPr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unc>
                              <m:funcPr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nb-NO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nb-NO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nb-NO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e>
                        </m:func>
                      </m:oMath>
                    </m:oMathPara>
                  </a14:m>
                  <a:endParaRPr lang="nb-NO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b-NO" dirty="0"/>
                    <a:t>  </a:t>
                  </a:r>
                  <a14:m>
                    <m:oMath xmlns:m="http://schemas.openxmlformats.org/officeDocument/2006/math">
                      <m:r>
                        <a:rPr lang="nb-NO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a14:m>
                  <a:endParaRPr lang="nb-NO" i="1" dirty="0">
                    <a:latin typeface="Cambria Math" panose="02040503050406030204" pitchFamily="18" charset="0"/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nb-NO" b="0" dirty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a14:m>
                  <a:endParaRPr lang="nb-NO" i="1" dirty="0"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nb-NO" dirty="0"/>
                    <a:t>    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∣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467" y="4439411"/>
                  <a:ext cx="2767733" cy="175432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1238110" y="5131908"/>
                  <a:ext cx="10233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nb-NO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nb-NO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</m:e>
                        </m:func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8110" y="5131908"/>
                  <a:ext cx="1023357" cy="369332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16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10" grpId="0"/>
      <p:bldP spid="11" grpId="0"/>
      <p:bldP spid="12" grpId="0" animBg="1"/>
      <p:bldP spid="13" grpId="0"/>
      <p:bldP spid="27" grpId="0" animBg="1"/>
      <p:bldP spid="29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random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Example: 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nb-NO" sz="1800" b="0" i="1" dirty="0">
                    <a:latin typeface="Cambria Math" panose="02040503050406030204" pitchFamily="18" charset="0"/>
                  </a:rPr>
                  <a:t>	</a:t>
                </a:r>
                <a:endParaRPr lang="nb-NO" sz="180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r>
                  <a:rPr lang="nb-NO" b="0" i="1" dirty="0">
                    <a:latin typeface="Cambria Math" panose="02040503050406030204" pitchFamily="18" charset="0"/>
                  </a:rPr>
                  <a:t>		</a:t>
                </a: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79278" y="3960486"/>
                <a:ext cx="2062039" cy="5412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limLow>
                        <m:limLow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e>
                        <m:lim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𝒰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=11</m:t>
                          </m:r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xxx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278" y="3960486"/>
                <a:ext cx="2062039" cy="541238"/>
              </a:xfrm>
              <a:prstGeom prst="rect">
                <a:avLst/>
              </a:prstGeom>
              <a:blipFill rotWithShape="0">
                <a:blip r:embed="rId5"/>
                <a:stretch>
                  <a:fillRect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286319" y="4527017"/>
            <a:ext cx="2847956" cy="855134"/>
            <a:chOff x="2286319" y="4527017"/>
            <a:chExt cx="2847956" cy="855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286319" y="4797376"/>
                  <a:ext cx="28479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</a:rPr>
                    <a:t>Depends on the probability </a:t>
                  </a:r>
                  <a:br>
                    <a:rPr lang="en-US" sz="1600" dirty="0">
                      <a:solidFill>
                        <a:srgbClr val="FF0000"/>
                      </a:solidFill>
                    </a:rPr>
                  </a:br>
                  <a:r>
                    <a:rPr lang="en-US" sz="1600" dirty="0">
                      <a:solidFill>
                        <a:srgbClr val="FF0000"/>
                      </a:solidFill>
                    </a:rPr>
                    <a:t>distribution on </a:t>
                  </a:r>
                  <a14:m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319" y="4797376"/>
                  <a:ext cx="2847956" cy="58477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Arrow Connector 49"/>
            <p:cNvCxnSpPr/>
            <p:nvPr/>
          </p:nvCxnSpPr>
          <p:spPr bwMode="auto">
            <a:xfrm flipV="1">
              <a:off x="3710297" y="4527017"/>
              <a:ext cx="1897" cy="245066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4570114" y="3926867"/>
                <a:ext cx="139326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b="0" i="1" smtClean="0">
                              <a:solidFill>
                                <a:srgbClr val="33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nb-NO" b="0" i="1" smtClean="0">
                                  <a:solidFill>
                                    <a:srgbClr val="3333CC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lit/>
                        </m:rP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114" y="3926867"/>
                <a:ext cx="1393267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981752" y="4860724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3333CC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752" y="4860724"/>
                <a:ext cx="2847956" cy="338554"/>
              </a:xfrm>
              <a:prstGeom prst="rect">
                <a:avLst/>
              </a:prstGeom>
              <a:blipFill rotWithShape="0">
                <a:blip r:embed="rId1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/>
          <p:cNvCxnSpPr/>
          <p:nvPr/>
        </p:nvCxnSpPr>
        <p:spPr bwMode="auto">
          <a:xfrm flipH="1" flipV="1">
            <a:off x="5434889" y="4500016"/>
            <a:ext cx="164348" cy="272067"/>
          </a:xfrm>
          <a:prstGeom prst="straightConnector1">
            <a:avLst/>
          </a:prstGeom>
          <a:ln w="19050">
            <a:solidFill>
              <a:srgbClr val="3333CC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71690" y="2958765"/>
                <a:ext cx="1923027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msb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0" y="2958765"/>
                <a:ext cx="1923027" cy="451277"/>
              </a:xfrm>
              <a:prstGeom prst="rect">
                <a:avLst/>
              </a:prstGeom>
              <a:blipFill rotWithShape="0">
                <a:blip r:embed="rId1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41307" y="4048125"/>
                <a:ext cx="14005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=11]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048125"/>
                <a:ext cx="140057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66707" y="2583746"/>
                <a:ext cx="2105833" cy="372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07" y="2583746"/>
                <a:ext cx="2105833" cy="37241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131320" y="1696900"/>
            <a:ext cx="3649215" cy="2305605"/>
            <a:chOff x="7131320" y="1696900"/>
            <a:chExt cx="3649215" cy="2305605"/>
          </a:xfrm>
        </p:grpSpPr>
        <p:grpSp>
          <p:nvGrpSpPr>
            <p:cNvPr id="10" name="Group 9"/>
            <p:cNvGrpSpPr/>
            <p:nvPr/>
          </p:nvGrpSpPr>
          <p:grpSpPr>
            <a:xfrm>
              <a:off x="7131320" y="1696900"/>
              <a:ext cx="3649215" cy="2305605"/>
              <a:chOff x="7131320" y="1696900"/>
              <a:chExt cx="3649215" cy="23056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7404002" y="1696900"/>
                    <a:ext cx="6830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𝒰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4002" y="1696900"/>
                    <a:ext cx="683095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9812235" y="1696900"/>
                    <a:ext cx="6830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𝒱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7" name="TextBox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12235" y="1696900"/>
                    <a:ext cx="683095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8" name="Group 7"/>
              <p:cNvGrpSpPr/>
              <p:nvPr/>
            </p:nvGrpSpPr>
            <p:grpSpPr>
              <a:xfrm>
                <a:off x="7131320" y="2097505"/>
                <a:ext cx="1264920" cy="1905000"/>
                <a:chOff x="7131320" y="2097505"/>
                <a:chExt cx="1264920" cy="1905000"/>
              </a:xfrm>
            </p:grpSpPr>
            <p:sp>
              <p:nvSpPr>
                <p:cNvPr id="53" name="Rounded Rectangle 52"/>
                <p:cNvSpPr/>
                <p:nvPr/>
              </p:nvSpPr>
              <p:spPr bwMode="auto">
                <a:xfrm>
                  <a:off x="7131320" y="2097505"/>
                  <a:ext cx="1264920" cy="19050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400" b="1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7542266" y="2305907"/>
                  <a:ext cx="4247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00000</a:t>
                  </a:r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7542266" y="2550386"/>
                  <a:ext cx="4247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00001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7542266" y="2794865"/>
                  <a:ext cx="424796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00010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7587919" y="3634980"/>
                  <a:ext cx="37914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11111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7699863" y="3223207"/>
                      <a:ext cx="91371" cy="184666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⋮</m:t>
                            </m:r>
                          </m:oMath>
                        </m:oMathPara>
                      </a14:m>
                      <a:endParaRPr lang="en-US" sz="12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9863" y="3223207"/>
                      <a:ext cx="91371" cy="184666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26667" r="-33333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9515615" y="2097505"/>
                <a:ext cx="1264920" cy="1905000"/>
                <a:chOff x="9515615" y="2097505"/>
                <a:chExt cx="1264920" cy="1905000"/>
              </a:xfrm>
            </p:grpSpPr>
            <p:sp>
              <p:nvSpPr>
                <p:cNvPr id="54" name="Rounded Rectangle 53"/>
                <p:cNvSpPr/>
                <p:nvPr/>
              </p:nvSpPr>
              <p:spPr bwMode="auto">
                <a:xfrm>
                  <a:off x="9515615" y="2097505"/>
                  <a:ext cx="1264920" cy="19050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2400" b="1" dirty="0"/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10068823" y="2427073"/>
                  <a:ext cx="1699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00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10068823" y="2794080"/>
                  <a:ext cx="1699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01</a:t>
                  </a: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10068823" y="3161087"/>
                  <a:ext cx="16991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10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10068823" y="3528095"/>
                  <a:ext cx="1585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200" dirty="0"/>
                    <a:t>11</a:t>
                  </a:r>
                </a:p>
              </p:txBody>
            </p:sp>
          </p:grp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8087097" y="2427073"/>
                <a:ext cx="1776268" cy="47170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 bwMode="auto">
              <a:xfrm flipV="1">
                <a:off x="8087097" y="2550386"/>
                <a:ext cx="1776268" cy="92335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 bwMode="auto">
              <a:xfrm flipV="1">
                <a:off x="8091859" y="2628406"/>
                <a:ext cx="1776268" cy="275460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 bwMode="auto">
              <a:xfrm flipV="1">
                <a:off x="8070648" y="3634980"/>
                <a:ext cx="1839455" cy="90118"/>
              </a:xfrm>
              <a:prstGeom prst="straightConnector1">
                <a:avLst/>
              </a:prstGeom>
              <a:ln w="19050">
                <a:headEnd type="none" w="med" len="med"/>
                <a:tailEnd type="triangle"/>
              </a:ln>
              <a:ex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8648827" y="2915430"/>
                    <a:ext cx="683095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48827" y="2915430"/>
                    <a:ext cx="683095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8" name="Straight Arrow Connector 37"/>
            <p:cNvCxnSpPr/>
            <p:nvPr/>
          </p:nvCxnSpPr>
          <p:spPr bwMode="auto">
            <a:xfrm>
              <a:off x="8064647" y="3469065"/>
              <a:ext cx="1847142" cy="89417"/>
            </a:xfrm>
            <a:prstGeom prst="straightConnector1">
              <a:avLst/>
            </a:prstGeom>
            <a:ln w="19050">
              <a:prstDash val="dash"/>
              <a:headEnd type="none" w="med" len="med"/>
              <a:tailEnd type="triangle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3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0" grpId="0"/>
      <p:bldP spid="73" grpId="0"/>
      <p:bldP spid="78" grpId="0"/>
      <p:bldP spid="79" grpId="0"/>
      <p:bldP spid="80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 bwMode="auto">
          <a:xfrm>
            <a:off x="9515615" y="2097505"/>
            <a:ext cx="1264920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random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Example: 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nb-NO" sz="1800" b="0" i="1" dirty="0">
                    <a:latin typeface="Cambria Math" panose="02040503050406030204" pitchFamily="18" charset="0"/>
                  </a:rPr>
                  <a:t>	</a:t>
                </a:r>
                <a:endParaRPr lang="nb-NO" sz="180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r>
                  <a:rPr lang="nb-NO" b="0" i="1" dirty="0">
                    <a:latin typeface="Cambria Math" panose="02040503050406030204" pitchFamily="18" charset="0"/>
                  </a:rPr>
                  <a:t>		</a:t>
                </a: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ounded Rectangle 52"/>
          <p:cNvSpPr/>
          <p:nvPr/>
        </p:nvSpPr>
        <p:spPr bwMode="auto">
          <a:xfrm>
            <a:off x="7131320" y="2097505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404002" y="1696900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002" y="1696900"/>
                <a:ext cx="683095" cy="4001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7542266" y="2305907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00000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42266" y="2550386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00001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42266" y="2794865"/>
            <a:ext cx="4247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00010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587919" y="3634980"/>
            <a:ext cx="37914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11111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699863" y="3223207"/>
                <a:ext cx="913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9863" y="3223207"/>
                <a:ext cx="91371" cy="184666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  <a:blipFill rotWithShape="0"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[0,1, 2, …,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  <a:blipFill rotWithShape="0">
                <a:blip r:embed="rId9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073439" y="226197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73439" y="244869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73439" y="263541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3966" y="3634980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3439" y="282213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3439" y="30088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  <a:blipFill rotWithShape="0"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 bwMode="auto">
          <a:xfrm>
            <a:off x="8591320" y="3006799"/>
            <a:ext cx="725488" cy="1587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591320" y="2633359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320" y="2633359"/>
                <a:ext cx="683095" cy="40011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3333CC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blipFill rotWithShape="0">
                <a:blip r:embed="rId2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>
            <a:off x="4898364" y="4048125"/>
            <a:ext cx="242262" cy="2086479"/>
          </a:xfrm>
          <a:prstGeom prst="rightBrace">
            <a:avLst>
              <a:gd name="adj1" fmla="val 85372"/>
              <a:gd name="adj2" fmla="val 48156"/>
            </a:avLst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but not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blipFill rotWithShape="0">
                <a:blip r:embed="rId22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36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42" grpId="0"/>
      <p:bldP spid="43" grpId="0"/>
      <p:bldP spid="45" grpId="0"/>
      <p:bldP spid="46" grpId="0"/>
      <p:bldP spid="47" grpId="0"/>
      <p:bldP spid="48" grpId="0"/>
      <p:bldP spid="51" grpId="0"/>
      <p:bldP spid="52" grpId="0"/>
      <p:bldP spid="72" grpId="0"/>
      <p:bldP spid="77" grpId="0"/>
      <p:bldP spid="11" grpId="0" animBg="1"/>
      <p:bldP spid="8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 bwMode="auto">
          <a:xfrm>
            <a:off x="9515615" y="2097505"/>
            <a:ext cx="1264920" cy="190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b="1" dirty="0"/>
                  <a:t>random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is a function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𝒰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𝒱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Example: </a:t>
                </a:r>
              </a:p>
              <a:p>
                <a:endParaRPr lang="en-US" dirty="0"/>
              </a:p>
              <a:p>
                <a:r>
                  <a:rPr lang="en-US" dirty="0"/>
                  <a:t>		</a:t>
                </a:r>
                <a:r>
                  <a:rPr lang="nb-NO" sz="1800" b="0" i="1" dirty="0">
                    <a:latin typeface="Cambria Math" panose="02040503050406030204" pitchFamily="18" charset="0"/>
                  </a:rPr>
                  <a:t>	</a:t>
                </a:r>
                <a:endParaRPr lang="nb-NO" sz="180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endParaRPr lang="nb-NO" b="0" i="1" dirty="0">
                  <a:latin typeface="Cambria Math" panose="02040503050406030204" pitchFamily="18" charset="0"/>
                </a:endParaRPr>
              </a:p>
              <a:p>
                <a:r>
                  <a:rPr lang="nb-NO" b="0" i="1" dirty="0">
                    <a:latin typeface="Cambria Math" panose="02040503050406030204" pitchFamily="18" charset="0"/>
                  </a:rPr>
                  <a:t>		</a:t>
                </a:r>
              </a:p>
              <a:p>
                <a:r>
                  <a:rPr lang="nb-NO" i="1" dirty="0">
                    <a:latin typeface="Cambria Math" panose="02040503050406030204" pitchFamily="18" charset="0"/>
                  </a:rPr>
                  <a:t>		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47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361" y="2296889"/>
                <a:ext cx="506329" cy="3794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500" y="2296889"/>
                <a:ext cx="506329" cy="3794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limUpp>
                        <m:limUp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690" y="2958765"/>
                <a:ext cx="3329053" cy="451277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[0,1, 2, …,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707" y="2583746"/>
                <a:ext cx="2836033" cy="372731"/>
              </a:xfrm>
              <a:prstGeom prst="rect">
                <a:avLst/>
              </a:prstGeom>
              <a:blipFill rotWithShape="0">
                <a:blip r:embed="rId7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235" y="1696900"/>
                <a:ext cx="683095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10073439" y="226197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073439" y="244869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073439" y="263541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3966" y="3634980"/>
            <a:ext cx="169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10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73439" y="2822133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73439" y="3008854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439" y="3304819"/>
                <a:ext cx="91371" cy="184666"/>
              </a:xfrm>
              <a:prstGeom prst="rect">
                <a:avLst/>
              </a:prstGeom>
              <a:blipFill rotWithShape="0">
                <a:blip r:embed="rId9"/>
                <a:stretch>
                  <a:fillRect l="-26667" r="-3333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444825" y="2834873"/>
                <a:ext cx="6830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4825" y="2834873"/>
                <a:ext cx="683095" cy="40011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3333CC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3333CC"/>
                        </a:solidFill>
                        <a:latin typeface="Cambria Math" panose="02040503050406030204" pitchFamily="18" charset="0"/>
                      </a:rPr>
                      <m:t>𝒰</m:t>
                    </m:r>
                  </m:oMath>
                </a14:m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4870874"/>
                <a:ext cx="2847956" cy="338554"/>
              </a:xfrm>
              <a:prstGeom prst="rect">
                <a:avLst/>
              </a:prstGeom>
              <a:blipFill rotWithShape="0">
                <a:blip r:embed="rId20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 bwMode="auto">
          <a:xfrm>
            <a:off x="4898364" y="4048125"/>
            <a:ext cx="242262" cy="2086479"/>
          </a:xfrm>
          <a:prstGeom prst="rightBrace">
            <a:avLst>
              <a:gd name="adj1" fmla="val 85372"/>
              <a:gd name="adj2" fmla="val 48156"/>
            </a:avLst>
          </a:prstGeom>
          <a:noFill/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but not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319" y="5214595"/>
                <a:ext cx="2847956" cy="338554"/>
              </a:xfrm>
              <a:prstGeom prst="rect">
                <a:avLst/>
              </a:prstGeom>
              <a:blipFill rotWithShape="0">
                <a:blip r:embed="rId2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240624" y="2239068"/>
                <a:ext cx="4315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24" y="2239068"/>
                <a:ext cx="431528" cy="21544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0240624" y="2428583"/>
                <a:ext cx="4315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24" y="2428583"/>
                <a:ext cx="431528" cy="21544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0212571" y="2618098"/>
                <a:ext cx="48763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571" y="2618098"/>
                <a:ext cx="487634" cy="21544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0212571" y="2807613"/>
                <a:ext cx="48763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571" y="2807613"/>
                <a:ext cx="487634" cy="215444"/>
              </a:xfrm>
              <a:prstGeom prst="rect">
                <a:avLst/>
              </a:prstGeom>
              <a:blipFill rotWithShape="0">
                <a:blip r:embed="rId2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10321575" y="3619952"/>
                <a:ext cx="2696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575" y="3619952"/>
                <a:ext cx="269626" cy="21544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240624" y="2997126"/>
                <a:ext cx="43152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800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8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8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24" y="2997126"/>
                <a:ext cx="431528" cy="215444"/>
              </a:xfrm>
              <a:prstGeom prst="rect">
                <a:avLst/>
              </a:prstGeom>
              <a:blipFill rotWithShape="0">
                <a:blip r:embed="rId27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44102" y="2620843"/>
                <a:ext cx="2895793" cy="3727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[0,1, 2, …, 10]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102" y="2620843"/>
                <a:ext cx="2895793" cy="372731"/>
              </a:xfrm>
              <a:prstGeom prst="rect">
                <a:avLst/>
              </a:prstGeom>
              <a:blipFill rotWithShape="0">
                <a:blip r:embed="rId28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00932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3333CC"/>
                          </a:solidFill>
                          <a:latin typeface="Cambria Math" panose="02040503050406030204" pitchFamily="18" charset="0"/>
                        </a:rPr>
                        <m:t>𝒰</m:t>
                      </m:r>
                    </m:oMath>
                  </m:oMathPara>
                </a14:m>
                <a:endParaRPr lang="en-US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932" y="2296889"/>
                <a:ext cx="506329" cy="379496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632270" y="2296889"/>
                <a:ext cx="506329" cy="379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𝒱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270" y="2296889"/>
                <a:ext cx="506329" cy="379496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845189" y="2239068"/>
            <a:ext cx="893023" cy="1596328"/>
            <a:chOff x="10845189" y="2239068"/>
            <a:chExt cx="893023" cy="15963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10845189" y="2239068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239068"/>
                  <a:ext cx="431528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10845189" y="2428582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428582"/>
                  <a:ext cx="431528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10845189" y="2618096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618096"/>
                  <a:ext cx="431528" cy="215444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/>
                <p:cNvSpPr/>
                <p:nvPr/>
              </p:nvSpPr>
              <p:spPr>
                <a:xfrm>
                  <a:off x="10845189" y="2807610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6" name="Rectangle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807610"/>
                  <a:ext cx="431528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0845189" y="2997126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2997126"/>
                  <a:ext cx="431528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0845189" y="3619952"/>
                  <a:ext cx="43152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5189" y="3619952"/>
                  <a:ext cx="431528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b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1055117" y="2729946"/>
                  <a:ext cx="68309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5117" y="2729946"/>
                  <a:ext cx="683095" cy="400110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7733746" y="5230932"/>
                <a:ext cx="44586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Uniform distribution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endParaRPr lang="nb-NO" sz="1600" b="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is a 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uniform random variable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(on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)</a:t>
                </a:r>
                <a:endParaRPr lang="en-US" sz="1600" dirty="0">
                  <a:solidFill>
                    <a:srgbClr val="3333CC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746" y="5230932"/>
                <a:ext cx="4458625" cy="584775"/>
              </a:xfrm>
              <a:prstGeom prst="rect">
                <a:avLst/>
              </a:prstGeom>
              <a:blipFill rotWithShape="0">
                <a:blip r:embed="rId33"/>
                <a:stretch>
                  <a:fillRect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Arrow Connector 72"/>
          <p:cNvCxnSpPr/>
          <p:nvPr/>
        </p:nvCxnSpPr>
        <p:spPr bwMode="auto">
          <a:xfrm flipV="1">
            <a:off x="9991214" y="3095513"/>
            <a:ext cx="1260759" cy="19744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048125"/>
                <a:ext cx="1363514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474394"/>
                <a:ext cx="1363514" cy="338554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4900663"/>
                <a:ext cx="1363514" cy="338554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07" y="5753201"/>
                <a:ext cx="1477328" cy="33855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577" y="4031068"/>
                <a:ext cx="684803" cy="338554"/>
              </a:xfrm>
              <a:prstGeom prst="rect">
                <a:avLst/>
              </a:prstGeom>
              <a:blipFill rotWithShape="0">
                <a:blip r:embed="rId3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2361" y="4474394"/>
                <a:ext cx="684803" cy="338554"/>
              </a:xfrm>
              <a:prstGeom prst="rect">
                <a:avLst/>
              </a:prstGeom>
              <a:blipFill rotWithShape="0">
                <a:blip r:embed="rId3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05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105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nb-NO" sz="105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848" y="4865082"/>
                <a:ext cx="493981" cy="47269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35" y="4892378"/>
                <a:ext cx="615873" cy="338554"/>
              </a:xfrm>
              <a:prstGeom prst="rect">
                <a:avLst/>
              </a:prstGeom>
              <a:blipFill rotWithShape="0">
                <a:blip r:embed="rId41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8486" y="4892378"/>
                <a:ext cx="1009507" cy="338554"/>
              </a:xfrm>
              <a:prstGeom prst="rect">
                <a:avLst/>
              </a:prstGeom>
              <a:blipFill rotWithShape="0">
                <a:blip r:embed="rId4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00" y="5759570"/>
                <a:ext cx="356187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0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8" grpId="0"/>
      <p:bldP spid="59" grpId="0"/>
      <p:bldP spid="70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algorithms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</p:spPr>
            <p:txBody>
              <a:bodyPr/>
              <a:lstStyle/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Deterministic algorithm:        </a:t>
                </a:r>
              </a:p>
              <a:p>
                <a:pPr marL="0" indent="0"/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Randomized algorithm:      </a:t>
                </a:r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	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𝑟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Example:</a:t>
                </a:r>
                <a:br>
                  <a:rPr lang="en-US" b="1" dirty="0"/>
                </a:br>
                <a:r>
                  <a:rPr lang="en-US" b="1" dirty="0"/>
                  <a:t/>
                </a:r>
                <a:br>
                  <a:rPr lang="en-US" b="1" dirty="0"/>
                </a:br>
                <a:r>
                  <a:rPr lang="en-US" b="1" dirty="0"/>
                  <a:t>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Enc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𝑌</m:t>
                    </m:r>
                    <m:groupChr>
                      <m:groupChrPr>
                        <m:chr m:val="←"/>
                        <m:vertJc m:val="bot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/>
                <a:r>
                  <a:rPr lang="en-US" dirty="0"/>
                  <a:t>	 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137237" cy="5684086"/>
              </a:xfrm>
              <a:blipFill rotWithShape="0">
                <a:blip r:embed="rId2"/>
                <a:stretch>
                  <a:fillRect l="-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559040" y="1493520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23269" y="1493520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716775" y="1044266"/>
            <a:ext cx="221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23269" y="1044266"/>
            <a:ext cx="221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764" y="2226317"/>
                <a:ext cx="25776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630" y="2410983"/>
                <a:ext cx="71282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402" r="-13675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20" idx="6"/>
            <a:endCxn id="21" idx="2"/>
          </p:cNvCxnSpPr>
          <p:nvPr/>
        </p:nvCxnSpPr>
        <p:spPr bwMode="auto">
          <a:xfrm>
            <a:off x="8236596" y="2142259"/>
            <a:ext cx="2363467" cy="109743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 bwMode="auto">
          <a:xfrm>
            <a:off x="7559040" y="3864454"/>
            <a:ext cx="1264920" cy="1905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10023269" y="3864454"/>
            <a:ext cx="1264920" cy="1905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Oval 19"/>
          <p:cNvSpPr/>
          <p:nvPr/>
        </p:nvSpPr>
        <p:spPr bwMode="auto">
          <a:xfrm>
            <a:off x="8062617" y="2058201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Oval 20"/>
          <p:cNvSpPr/>
          <p:nvPr/>
        </p:nvSpPr>
        <p:spPr bwMode="auto">
          <a:xfrm>
            <a:off x="10600063" y="2167944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4597251"/>
                <a:ext cx="257763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4286" r="-952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27" idx="6"/>
            <a:endCxn id="29" idx="2"/>
          </p:cNvCxnSpPr>
          <p:nvPr/>
        </p:nvCxnSpPr>
        <p:spPr bwMode="auto">
          <a:xfrm flipV="1">
            <a:off x="8203995" y="4461815"/>
            <a:ext cx="2022106" cy="51378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 bwMode="auto">
          <a:xfrm>
            <a:off x="8030016" y="4429135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163" y="5299092"/>
                <a:ext cx="32861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4528" r="-24528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/>
          <p:cNvSpPr/>
          <p:nvPr/>
        </p:nvSpPr>
        <p:spPr bwMode="auto">
          <a:xfrm>
            <a:off x="10226101" y="4094486"/>
            <a:ext cx="814411" cy="734658"/>
          </a:xfrm>
          <a:prstGeom prst="ellipse">
            <a:avLst/>
          </a:prstGeom>
          <a:solidFill>
            <a:srgbClr val="FCB4A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7" name="Oval 36"/>
          <p:cNvSpPr/>
          <p:nvPr/>
        </p:nvSpPr>
        <p:spPr bwMode="auto">
          <a:xfrm>
            <a:off x="8075655" y="5170308"/>
            <a:ext cx="173979" cy="1681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39" name="Straight Arrow Connector 38"/>
          <p:cNvCxnSpPr/>
          <p:nvPr/>
        </p:nvCxnSpPr>
        <p:spPr bwMode="auto">
          <a:xfrm flipV="1">
            <a:off x="8267437" y="5059176"/>
            <a:ext cx="2022106" cy="169012"/>
          </a:xfrm>
          <a:prstGeom prst="straightConnector1">
            <a:avLst/>
          </a:prstGeom>
          <a:ln w="19050">
            <a:headEnd type="none" w="med" len="med"/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 rot="20907185">
                <a:off x="1455689" y="4647676"/>
                <a:ext cx="28479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</a:rPr>
                  <a:t> is a random variable!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07185">
                <a:off x="1455689" y="4647676"/>
                <a:ext cx="2847956" cy="33855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451766" y="4441913"/>
                <a:ext cx="535018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66" y="4441913"/>
                <a:ext cx="53501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195" t="-2222" r="-16092" b="-377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5-Point Star 30"/>
          <p:cNvSpPr/>
          <p:nvPr/>
        </p:nvSpPr>
        <p:spPr bwMode="auto">
          <a:xfrm>
            <a:off x="10516767" y="4169420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2" name="5-Point Star 31"/>
          <p:cNvSpPr/>
          <p:nvPr/>
        </p:nvSpPr>
        <p:spPr bwMode="auto">
          <a:xfrm>
            <a:off x="10774042" y="4298645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3" name="5-Point Star 32"/>
          <p:cNvSpPr/>
          <p:nvPr/>
        </p:nvSpPr>
        <p:spPr bwMode="auto">
          <a:xfrm>
            <a:off x="10344747" y="4366743"/>
            <a:ext cx="168372" cy="164615"/>
          </a:xfrm>
          <a:prstGeom prst="star5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38" name="Oval 37"/>
          <p:cNvSpPr/>
          <p:nvPr/>
        </p:nvSpPr>
        <p:spPr bwMode="auto">
          <a:xfrm>
            <a:off x="10289543" y="4718912"/>
            <a:ext cx="814411" cy="734658"/>
          </a:xfrm>
          <a:prstGeom prst="ellipse">
            <a:avLst/>
          </a:prstGeom>
          <a:solidFill>
            <a:srgbClr val="FFFF00">
              <a:alpha val="94000"/>
            </a:srgb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0425605" y="4991997"/>
                <a:ext cx="587340" cy="276999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5605" y="4991997"/>
                <a:ext cx="58734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216" t="-2222" r="-13402" b="-37778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46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/>
      <p:bldP spid="27" grpId="0" animBg="1"/>
      <p:bldP spid="36" grpId="0"/>
      <p:bldP spid="29" grpId="0" animBg="1"/>
      <p:bldP spid="37" grpId="0" animBg="1"/>
      <p:bldP spid="30" grpId="0"/>
      <p:bldP spid="25" grpId="0"/>
      <p:bldP spid="31" grpId="0" animBg="1"/>
      <p:bldP spid="32" grpId="0" animBg="1"/>
      <p:bldP spid="33" grpId="0" animBg="1"/>
      <p:bldP spid="38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Ideal solution: secure channels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2682049" y="3000713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32412" y="4616970"/>
            <a:ext cx="1003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3333CC"/>
                </a:solidFill>
              </a:rPr>
              <a:t>Security goals:</a:t>
            </a:r>
          </a:p>
          <a:p>
            <a:endParaRPr lang="nb-NO" sz="2000" dirty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privacy: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read</a:t>
            </a:r>
            <a:r>
              <a:rPr lang="nb-NO" sz="2000" dirty="0">
                <a:solidFill>
                  <a:schemeClr val="tx2"/>
                </a:solidFill>
              </a:rPr>
              <a:t> message M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b="1" dirty="0">
              <a:solidFill>
                <a:srgbClr val="00B05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integrity: </a:t>
            </a:r>
            <a:r>
              <a:rPr lang="nb-NO" sz="2000" dirty="0">
                <a:solidFill>
                  <a:schemeClr val="tx2"/>
                </a:solidFill>
              </a:rPr>
              <a:t>adversary should not be able to </a:t>
            </a:r>
            <a:r>
              <a:rPr lang="nb-NO" sz="2000" i="1" dirty="0">
                <a:solidFill>
                  <a:schemeClr val="tx2"/>
                </a:solidFill>
              </a:rPr>
              <a:t>modify</a:t>
            </a:r>
            <a:r>
              <a:rPr lang="nb-NO" sz="2000" dirty="0">
                <a:solidFill>
                  <a:schemeClr val="tx2"/>
                </a:solidFill>
              </a:rPr>
              <a:t> message M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nb-NO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b="1" dirty="0">
                <a:solidFill>
                  <a:schemeClr val="tx2"/>
                </a:solidFill>
              </a:rPr>
              <a:t>Data </a:t>
            </a:r>
            <a:r>
              <a:rPr lang="en-US" sz="2000" b="1" dirty="0">
                <a:solidFill>
                  <a:schemeClr val="tx2"/>
                </a:solidFill>
              </a:rPr>
              <a:t>authenticity</a:t>
            </a:r>
            <a:r>
              <a:rPr lang="nb-NO" sz="2000" b="1" dirty="0">
                <a:solidFill>
                  <a:schemeClr val="tx2"/>
                </a:solidFill>
              </a:rPr>
              <a:t>: </a:t>
            </a:r>
            <a:r>
              <a:rPr lang="nb-NO" sz="2000" dirty="0">
                <a:solidFill>
                  <a:schemeClr val="tx2"/>
                </a:solidFill>
              </a:rPr>
              <a:t>message M really originated from Alice</a:t>
            </a:r>
            <a:r>
              <a:rPr lang="nb-NO" sz="2000" b="1" dirty="0">
                <a:solidFill>
                  <a:schemeClr val="tx2"/>
                </a:solidFill>
              </a:rPr>
              <a:t>                </a:t>
            </a:r>
            <a:r>
              <a:rPr lang="nb-NO" sz="20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2000" b="1" dirty="0">
              <a:solidFill>
                <a:schemeClr val="tx2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3163392" y="3231546"/>
            <a:ext cx="605723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3874259" y="2935079"/>
            <a:ext cx="4635502" cy="592931"/>
            <a:chOff x="3874259" y="2935079"/>
            <a:chExt cx="4635502" cy="592931"/>
          </a:xfrm>
        </p:grpSpPr>
        <p:sp>
          <p:nvSpPr>
            <p:cNvPr id="25" name="Can 24"/>
            <p:cNvSpPr/>
            <p:nvPr/>
          </p:nvSpPr>
          <p:spPr bwMode="auto">
            <a:xfrm rot="16200000">
              <a:off x="5895544" y="913794"/>
              <a:ext cx="592931" cy="4635502"/>
            </a:xfrm>
            <a:prstGeom prst="can">
              <a:avLst>
                <a:gd name="adj" fmla="val 4909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875845" y="3235202"/>
              <a:ext cx="188417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3" name="Group 12"/>
          <p:cNvGrpSpPr/>
          <p:nvPr/>
        </p:nvGrpSpPr>
        <p:grpSpPr>
          <a:xfrm>
            <a:off x="7568131" y="1292387"/>
            <a:ext cx="3635195" cy="1494044"/>
            <a:chOff x="7568131" y="1292387"/>
            <a:chExt cx="3635195" cy="1494044"/>
          </a:xfrm>
        </p:grpSpPr>
        <p:sp>
          <p:nvSpPr>
            <p:cNvPr id="2" name="TextBox 1"/>
            <p:cNvSpPr txBox="1"/>
            <p:nvPr/>
          </p:nvSpPr>
          <p:spPr>
            <a:xfrm>
              <a:off x="7568131" y="1292387"/>
              <a:ext cx="36351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400" b="1" dirty="0">
                  <a:solidFill>
                    <a:srgbClr val="3333CC"/>
                  </a:solidFill>
                </a:rPr>
                <a:t>But how to build?</a:t>
              </a:r>
              <a:endParaRPr lang="en-US" sz="2400" b="1" dirty="0">
                <a:solidFill>
                  <a:srgbClr val="3333CC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8046986" y="1846120"/>
              <a:ext cx="674448" cy="94031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ounded Rectangle 13"/>
          <p:cNvSpPr/>
          <p:nvPr/>
        </p:nvSpPr>
        <p:spPr bwMode="auto">
          <a:xfrm rot="20383225">
            <a:off x="9092894" y="4067380"/>
            <a:ext cx="1797802" cy="950533"/>
          </a:xfrm>
          <a:prstGeom prst="roundRect">
            <a:avLst/>
          </a:prstGeom>
          <a:solidFill>
            <a:schemeClr val="bg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tencil" panose="040409050D0802020404" pitchFamily="82" charset="0"/>
              </a:rPr>
              <a:t>Course done!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Stencil" panose="040409050D0802020404" pitchFamily="8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0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Block ciphers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Pseudorandom functions and </a:t>
            </a:r>
            <a:r>
              <a:rPr lang="en-US" dirty="0" err="1"/>
              <a:t>pseuorandom</a:t>
            </a:r>
            <a:r>
              <a:rPr lang="en-US" dirty="0"/>
              <a:t> permutations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NOTE: </a:t>
            </a:r>
            <a:r>
              <a:rPr lang="en-US" dirty="0" smtClean="0"/>
              <a:t>different room!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3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</a:t>
                </a:r>
              </a:p>
              <a:p>
                <a:r>
                  <a:rPr lang="nb-NO" sz="2000" dirty="0">
                    <a:solidFill>
                      <a:schemeClr val="tx2"/>
                    </a:solidFill>
                  </a:rPr>
                  <a:t>	</a:t>
                </a: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</a:t>
                </a: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310376" cy="22467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K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>
            <a:stCxn id="46" idx="3"/>
          </p:cNvCxnSpPr>
          <p:nvPr/>
        </p:nvCxnSpPr>
        <p:spPr bwMode="auto">
          <a:xfrm>
            <a:off x="3163392" y="3231546"/>
            <a:ext cx="3755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6183888" y="5223192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chemeClr val="accent1">
                    <a:lumMod val="50000"/>
                  </a:schemeClr>
                </a:solidFill>
              </a:rPr>
              <a:t>K : </a:t>
            </a:r>
            <a:r>
              <a:rPr lang="nb-NO" sz="2000" dirty="0">
                <a:solidFill>
                  <a:schemeClr val="tx2"/>
                </a:solidFill>
              </a:rPr>
              <a:t>encryption / 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Creating secure channels: encryption schemes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Cloud 14"/>
          <p:cNvSpPr/>
          <p:nvPr/>
        </p:nvSpPr>
        <p:spPr bwMode="auto">
          <a:xfrm rot="11390598">
            <a:off x="4499248" y="2005781"/>
            <a:ext cx="3385524" cy="2189270"/>
          </a:xfrm>
          <a:prstGeom prst="cloud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83675" y="155944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Alice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0016417" y="1779868"/>
            <a:ext cx="1295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Bob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387843" y="4317967"/>
            <a:ext cx="182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Adversary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337034" y="3231545"/>
            <a:ext cx="407244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580033" y="2169761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25436" y="2237913"/>
            <a:ext cx="62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K</a:t>
            </a:r>
            <a:r>
              <a:rPr lang="nb-NO" sz="2400" baseline="-25000" dirty="0">
                <a:solidFill>
                  <a:srgbClr val="C00000"/>
                </a:solidFill>
              </a:rPr>
              <a:t>d</a:t>
            </a:r>
            <a:endParaRPr lang="en-US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60107" y="2833436"/>
                <a:ext cx="746563" cy="796218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861352" y="2769880"/>
            <a:ext cx="481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1">
                    <a:lumMod val="50000"/>
                  </a:schemeClr>
                </a:solidFill>
              </a:rPr>
              <a:t>C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kumimoji="0" lang="en-US" sz="36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18066" y="2833436"/>
                <a:ext cx="746563" cy="796218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 cap="flat" cmpd="sng" algn="ctr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stCxn id="30" idx="1"/>
            <a:endCxn id="37" idx="0"/>
          </p:cNvCxnSpPr>
          <p:nvPr/>
        </p:nvCxnSpPr>
        <p:spPr bwMode="auto">
          <a:xfrm rot="10800000" flipV="1">
            <a:off x="8791348" y="2468746"/>
            <a:ext cx="1434088" cy="364690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/>
          <p:cNvCxnSpPr>
            <a:stCxn id="29" idx="3"/>
            <a:endCxn id="10" idx="0"/>
          </p:cNvCxnSpPr>
          <p:nvPr/>
        </p:nvCxnSpPr>
        <p:spPr bwMode="auto">
          <a:xfrm>
            <a:off x="2206751" y="2400594"/>
            <a:ext cx="1726638" cy="432842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Box 45"/>
          <p:cNvSpPr txBox="1"/>
          <p:nvPr/>
        </p:nvSpPr>
        <p:spPr>
          <a:xfrm>
            <a:off x="2682049" y="3000713"/>
            <a:ext cx="48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/>
              <a:t>M</a:t>
            </a:r>
            <a:endParaRPr lang="en-US" sz="2400" dirty="0"/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>
            <a:off x="8791347" y="3644894"/>
            <a:ext cx="1" cy="4062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2400" dirty="0"/>
                  <a:t>M / </a:t>
                </a:r>
                <a14:m>
                  <m:oMath xmlns:m="http://schemas.openxmlformats.org/officeDocument/2006/math">
                    <m:r>
                      <a:rPr lang="nb-NO" sz="28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nb-NO" sz="2400" dirty="0"/>
                  <a:t>  </a:t>
                </a:r>
                <a:endParaRPr lang="en-US" sz="24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533" y="4028718"/>
                <a:ext cx="1170720" cy="513282"/>
              </a:xfrm>
              <a:prstGeom prst="rect">
                <a:avLst/>
              </a:prstGeom>
              <a:blipFill rotWithShape="0">
                <a:blip r:embed="rId9"/>
                <a:stretch>
                  <a:fillRect l="-8333" t="-11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10" y="2530889"/>
            <a:ext cx="1561630" cy="13664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466" y="2533375"/>
            <a:ext cx="1561630" cy="13664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:endParaRPr lang="nb-NO" sz="2000" b="1" dirty="0">
                  <a:solidFill>
                    <a:schemeClr val="accent6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𝓔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encryption algorithm (public)			</a:t>
                </a:r>
              </a:p>
              <a:p>
                <a:endParaRPr lang="nb-NO" sz="2000" dirty="0">
                  <a:solidFill>
                    <a:schemeClr val="tx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nb-NO" sz="20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𝓓</m:t>
                    </m:r>
                  </m:oMath>
                </a14:m>
                <a:r>
                  <a:rPr lang="nb-NO" sz="2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nb-NO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nb-NO" sz="2000" dirty="0">
                    <a:solidFill>
                      <a:schemeClr val="tx2"/>
                    </a:solidFill>
                  </a:rPr>
                  <a:t>decryption algorithm (public)			</a:t>
                </a:r>
                <a:endParaRPr lang="nb-NO" sz="2000" dirty="0">
                  <a:solidFill>
                    <a:schemeClr val="accent6"/>
                  </a:solidFill>
                </a:endParaRPr>
              </a:p>
              <a:p>
                <a:endParaRPr lang="nb-NO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412" y="4616970"/>
                <a:ext cx="5882738" cy="193899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183888" y="5224105"/>
            <a:ext cx="3256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e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encryption key (public)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83888" y="5868592"/>
            <a:ext cx="3291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K</a:t>
            </a:r>
            <a:r>
              <a:rPr lang="nb-NO" sz="2000" b="1" baseline="-25000" dirty="0">
                <a:solidFill>
                  <a:srgbClr val="C00000"/>
                </a:solidFill>
              </a:rPr>
              <a:t>d</a:t>
            </a:r>
            <a:r>
              <a:rPr lang="nb-NO" sz="2000" b="1" dirty="0">
                <a:solidFill>
                  <a:srgbClr val="C00000"/>
                </a:solidFill>
              </a:rPr>
              <a:t> : </a:t>
            </a:r>
            <a:r>
              <a:rPr lang="nb-NO" sz="2000" dirty="0">
                <a:solidFill>
                  <a:schemeClr val="tx2"/>
                </a:solidFill>
              </a:rPr>
              <a:t>decryption key (secret)</a:t>
            </a:r>
            <a:endParaRPr lang="nb-NO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3163392" y="3231546"/>
            <a:ext cx="37555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08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22468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6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4500-UIO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CFF9DA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accent2"/>
          </a:solidFill>
          <a:prstDash val="solid"/>
          <a:round/>
          <a:headEnd type="none" w="med" len="med"/>
          <a:tailEnd type="triangle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7956CE9B-5D63-4B87-A989-DA7CD1F170FB}" vid="{1AE45AA9-27B5-4B56-B075-B66CFC0D77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7495</TotalTime>
  <Words>2794</Words>
  <Application>Microsoft Office PowerPoint</Application>
  <PresentationFormat>Widescreen</PresentationFormat>
  <Paragraphs>1082</Paragraphs>
  <Slides>60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1" baseType="lpstr">
      <vt:lpstr>Arial</vt:lpstr>
      <vt:lpstr>Calibri</vt:lpstr>
      <vt:lpstr>Cambria</vt:lpstr>
      <vt:lpstr>Cambria Math</vt:lpstr>
      <vt:lpstr>Century Gothic</vt:lpstr>
      <vt:lpstr>Comic Sans MS</vt:lpstr>
      <vt:lpstr>Consolas</vt:lpstr>
      <vt:lpstr>Stencil</vt:lpstr>
      <vt:lpstr>Times New Roman</vt:lpstr>
      <vt:lpstr>Wingdings</vt:lpstr>
      <vt:lpstr>TEK4500-UIO</vt:lpstr>
      <vt:lpstr>Lecture 1 – Introduction to cryptography</vt:lpstr>
      <vt:lpstr>What is cryptography?</vt:lpstr>
      <vt:lpstr>What is cryptography?</vt:lpstr>
      <vt:lpstr>What is cryptography?</vt:lpstr>
      <vt:lpstr>What is cryptography?</vt:lpstr>
      <vt:lpstr>Ideal solution: secure channels</vt:lpstr>
      <vt:lpstr>Creating secure channels: encryption schemes</vt:lpstr>
      <vt:lpstr>Creating secure channels: encryption schemes</vt:lpstr>
      <vt:lpstr>Basic goals of cryptography</vt:lpstr>
      <vt:lpstr>Basic goals of cryptography</vt:lpstr>
      <vt:lpstr>Some notation</vt:lpstr>
      <vt:lpstr>Symmetric encryption – syntax </vt:lpstr>
      <vt:lpstr>PowerPoint Presentation</vt:lpstr>
      <vt:lpstr>Ceasar cipher</vt:lpstr>
      <vt:lpstr>Ceasar cipher (ROT-13)</vt:lpstr>
      <vt:lpstr>Ceasar cipher</vt:lpstr>
      <vt:lpstr>Modular arithmetic </vt:lpstr>
      <vt:lpstr>Modular arithmetic </vt:lpstr>
      <vt:lpstr>Modular arithmetic </vt:lpstr>
      <vt:lpstr>Modular arithmetic </vt:lpstr>
      <vt:lpstr>Ceasar cipher</vt:lpstr>
      <vt:lpstr>ROT-13</vt:lpstr>
      <vt:lpstr>ROT-K</vt:lpstr>
      <vt:lpstr>Attacking ROT-K</vt:lpstr>
      <vt:lpstr>Substitution cipher </vt:lpstr>
      <vt:lpstr>Substitution cipher </vt:lpstr>
      <vt:lpstr>Substitution cipher 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Attacking the substitution cipher</vt:lpstr>
      <vt:lpstr>Conclusions</vt:lpstr>
      <vt:lpstr>Historical approach to crypto development</vt:lpstr>
      <vt:lpstr>Modern approach</vt:lpstr>
      <vt:lpstr>The one-time-pad (OTP)</vt:lpstr>
      <vt:lpstr>(One-time) perfect privacy</vt:lpstr>
      <vt:lpstr>The one-time-pad (OTP) – security </vt:lpstr>
      <vt:lpstr>One-time pad – perfect?</vt:lpstr>
      <vt:lpstr>Wanted: security definition for symmetric encryption</vt:lpstr>
      <vt:lpstr>Modern cryptography – idea</vt:lpstr>
      <vt:lpstr>Outline of course</vt:lpstr>
      <vt:lpstr>Outline of course</vt:lpstr>
      <vt:lpstr>Outline of course</vt:lpstr>
      <vt:lpstr>Much more to cryptography</vt:lpstr>
      <vt:lpstr>The security pyramid</vt:lpstr>
      <vt:lpstr>PowerPoint Presentation</vt:lpstr>
      <vt:lpstr>Discrete probability</vt:lpstr>
      <vt:lpstr>Discrete probability</vt:lpstr>
      <vt:lpstr>Union bound and independence </vt:lpstr>
      <vt:lpstr>Law of total probability</vt:lpstr>
      <vt:lpstr>Random variables</vt:lpstr>
      <vt:lpstr>Random variables</vt:lpstr>
      <vt:lpstr>Random variables</vt:lpstr>
      <vt:lpstr>Randomized algorithms</vt:lpstr>
      <vt:lpstr>Next week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256</cp:revision>
  <dcterms:created xsi:type="dcterms:W3CDTF">2020-06-02T10:31:43Z</dcterms:created>
  <dcterms:modified xsi:type="dcterms:W3CDTF">2023-08-30T09:39:02Z</dcterms:modified>
</cp:coreProperties>
</file>