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38"/>
  </p:notesMasterIdLst>
  <p:handoutMasterIdLst>
    <p:handoutMasterId r:id="rId39"/>
  </p:handoutMasterIdLst>
  <p:sldIdLst>
    <p:sldId id="327" r:id="rId4"/>
    <p:sldId id="406" r:id="rId5"/>
    <p:sldId id="339" r:id="rId6"/>
    <p:sldId id="409" r:id="rId7"/>
    <p:sldId id="417" r:id="rId8"/>
    <p:sldId id="420" r:id="rId9"/>
    <p:sldId id="395" r:id="rId10"/>
    <p:sldId id="335" r:id="rId11"/>
    <p:sldId id="331" r:id="rId12"/>
    <p:sldId id="390" r:id="rId13"/>
    <p:sldId id="410" r:id="rId14"/>
    <p:sldId id="394" r:id="rId15"/>
    <p:sldId id="392" r:id="rId16"/>
    <p:sldId id="393" r:id="rId17"/>
    <p:sldId id="411" r:id="rId18"/>
    <p:sldId id="357" r:id="rId19"/>
    <p:sldId id="378" r:id="rId20"/>
    <p:sldId id="421" r:id="rId21"/>
    <p:sldId id="376" r:id="rId22"/>
    <p:sldId id="374" r:id="rId23"/>
    <p:sldId id="379" r:id="rId24"/>
    <p:sldId id="371" r:id="rId25"/>
    <p:sldId id="412" r:id="rId26"/>
    <p:sldId id="415" r:id="rId27"/>
    <p:sldId id="365" r:id="rId28"/>
    <p:sldId id="366" r:id="rId29"/>
    <p:sldId id="367" r:id="rId30"/>
    <p:sldId id="382" r:id="rId31"/>
    <p:sldId id="383" r:id="rId32"/>
    <p:sldId id="414" r:id="rId33"/>
    <p:sldId id="418" r:id="rId34"/>
    <p:sldId id="419" r:id="rId35"/>
    <p:sldId id="388" r:id="rId36"/>
    <p:sldId id="3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FF3CD"/>
    <a:srgbClr val="FFE285"/>
    <a:srgbClr val="FFD5D5"/>
    <a:srgbClr val="EFEFFB"/>
    <a:srgbClr val="CC00FF"/>
    <a:srgbClr val="00D09E"/>
    <a:srgbClr val="EC1C24"/>
    <a:srgbClr val="6FA58E"/>
    <a:srgbClr val="0B0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1562" autoAdjust="0"/>
  </p:normalViewPr>
  <p:slideViewPr>
    <p:cSldViewPr snapToGrid="0" showGuides="1">
      <p:cViewPr>
        <p:scale>
          <a:sx n="125" d="100"/>
          <a:sy n="125" d="100"/>
        </p:scale>
        <p:origin x="-948" y="-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2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7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6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9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81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2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6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1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7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9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242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83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54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9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8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5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30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1038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28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9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38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3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8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3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278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2.png"/><Relationship Id="rId18" Type="http://schemas.openxmlformats.org/officeDocument/2006/relationships/image" Target="../media/image360.png"/><Relationship Id="rId26" Type="http://schemas.openxmlformats.org/officeDocument/2006/relationships/image" Target="../media/image440.png"/><Relationship Id="rId3" Type="http://schemas.openxmlformats.org/officeDocument/2006/relationships/image" Target="../media/image211.png"/><Relationship Id="rId21" Type="http://schemas.openxmlformats.org/officeDocument/2006/relationships/image" Target="../media/image39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5" Type="http://schemas.openxmlformats.org/officeDocument/2006/relationships/image" Target="../media/image430.png"/><Relationship Id="rId2" Type="http://schemas.openxmlformats.org/officeDocument/2006/relationships/image" Target="../media/image201.png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29" Type="http://schemas.openxmlformats.org/officeDocument/2006/relationships/image" Target="../media/image47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24" Type="http://schemas.openxmlformats.org/officeDocument/2006/relationships/image" Target="../media/image420.png"/><Relationship Id="rId32" Type="http://schemas.openxmlformats.org/officeDocument/2006/relationships/image" Target="../media/image5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23" Type="http://schemas.openxmlformats.org/officeDocument/2006/relationships/image" Target="../media/image410.png"/><Relationship Id="rId28" Type="http://schemas.openxmlformats.org/officeDocument/2006/relationships/image" Target="../media/image460.png"/><Relationship Id="rId10" Type="http://schemas.openxmlformats.org/officeDocument/2006/relationships/image" Target="../media/image281.png"/><Relationship Id="rId19" Type="http://schemas.openxmlformats.org/officeDocument/2006/relationships/image" Target="../media/image370.png"/><Relationship Id="rId31" Type="http://schemas.openxmlformats.org/officeDocument/2006/relationships/image" Target="../media/image580.png"/><Relationship Id="rId4" Type="http://schemas.openxmlformats.org/officeDocument/2006/relationships/image" Target="../media/image581.png"/><Relationship Id="rId9" Type="http://schemas.openxmlformats.org/officeDocument/2006/relationships/image" Target="../media/image270.png"/><Relationship Id="rId14" Type="http://schemas.openxmlformats.org/officeDocument/2006/relationships/image" Target="../media/image321.png"/><Relationship Id="rId22" Type="http://schemas.openxmlformats.org/officeDocument/2006/relationships/image" Target="../media/image400.png"/><Relationship Id="rId27" Type="http://schemas.openxmlformats.org/officeDocument/2006/relationships/image" Target="../media/image450.png"/><Relationship Id="rId30" Type="http://schemas.openxmlformats.org/officeDocument/2006/relationships/image" Target="../media/image4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2.png"/><Relationship Id="rId18" Type="http://schemas.openxmlformats.org/officeDocument/2006/relationships/image" Target="../media/image360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" Type="http://schemas.openxmlformats.org/officeDocument/2006/relationships/image" Target="../media/image201.png"/><Relationship Id="rId16" Type="http://schemas.openxmlformats.org/officeDocument/2006/relationships/image" Target="../media/image340.png"/><Relationship Id="rId20" Type="http://schemas.openxmlformats.org/officeDocument/2006/relationships/image" Target="../media/image60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10" Type="http://schemas.openxmlformats.org/officeDocument/2006/relationships/image" Target="../media/image281.png"/><Relationship Id="rId19" Type="http://schemas.openxmlformats.org/officeDocument/2006/relationships/image" Target="../media/image590.png"/><Relationship Id="rId4" Type="http://schemas.openxmlformats.org/officeDocument/2006/relationships/image" Target="../media/image581.png"/><Relationship Id="rId9" Type="http://schemas.openxmlformats.org/officeDocument/2006/relationships/image" Target="../media/image270.png"/><Relationship Id="rId14" Type="http://schemas.openxmlformats.org/officeDocument/2006/relationships/image" Target="../media/image3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47.png"/><Relationship Id="rId7" Type="http://schemas.openxmlformats.org/officeDocument/2006/relationships/image" Target="../media/image510.png"/><Relationship Id="rId12" Type="http://schemas.openxmlformats.org/officeDocument/2006/relationships/image" Target="../media/image5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0.png"/><Relationship Id="rId5" Type="http://schemas.openxmlformats.org/officeDocument/2006/relationships/image" Target="../media/image52.png"/><Relationship Id="rId15" Type="http://schemas.openxmlformats.org/officeDocument/2006/relationships/image" Target="../media/image570.png"/><Relationship Id="rId10" Type="http://schemas.openxmlformats.org/officeDocument/2006/relationships/image" Target="../media/image55.png"/><Relationship Id="rId4" Type="http://schemas.microsoft.com/office/2007/relationships/hdphoto" Target="../media/hdphoto2.wdp"/><Relationship Id="rId9" Type="http://schemas.openxmlformats.org/officeDocument/2006/relationships/image" Target="../media/image530.png"/><Relationship Id="rId14" Type="http://schemas.openxmlformats.org/officeDocument/2006/relationships/image" Target="../media/image5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1.png"/><Relationship Id="rId4" Type="http://schemas.openxmlformats.org/officeDocument/2006/relationships/image" Target="../media/image7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7" Type="http://schemas.openxmlformats.org/officeDocument/2006/relationships/image" Target="../media/image800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9.png"/><Relationship Id="rId11" Type="http://schemas.openxmlformats.org/officeDocument/2006/relationships/image" Target="../media/image88.png"/><Relationship Id="rId5" Type="http://schemas.openxmlformats.org/officeDocument/2006/relationships/image" Target="../media/image78.pn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90.png"/><Relationship Id="rId7" Type="http://schemas.openxmlformats.org/officeDocument/2006/relationships/image" Target="../media/image84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5.png"/><Relationship Id="rId11" Type="http://schemas.openxmlformats.org/officeDocument/2006/relationships/image" Target="../media/image92.png"/><Relationship Id="rId5" Type="http://schemas.openxmlformats.org/officeDocument/2006/relationships/image" Target="../media/image94.png"/><Relationship Id="rId10" Type="http://schemas.openxmlformats.org/officeDocument/2006/relationships/image" Target="../media/image91.png"/><Relationship Id="rId4" Type="http://schemas.openxmlformats.org/officeDocument/2006/relationships/image" Target="../media/image93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1.png"/><Relationship Id="rId11" Type="http://schemas.openxmlformats.org/officeDocument/2006/relationships/image" Target="../media/image103.png"/><Relationship Id="rId5" Type="http://schemas.openxmlformats.org/officeDocument/2006/relationships/image" Target="../media/image69.png"/><Relationship Id="rId10" Type="http://schemas.openxmlformats.org/officeDocument/2006/relationships/image" Target="../media/image102.png"/><Relationship Id="rId4" Type="http://schemas.openxmlformats.org/officeDocument/2006/relationships/image" Target="../media/image98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47.png"/><Relationship Id="rId7" Type="http://schemas.openxmlformats.org/officeDocument/2006/relationships/image" Target="../media/image510.png"/><Relationship Id="rId12" Type="http://schemas.openxmlformats.org/officeDocument/2006/relationships/image" Target="../media/image540.png"/><Relationship Id="rId17" Type="http://schemas.openxmlformats.org/officeDocument/2006/relationships/image" Target="../media/image711.png"/><Relationship Id="rId2" Type="http://schemas.openxmlformats.org/officeDocument/2006/relationships/image" Target="../media/image730.png"/><Relationship Id="rId16" Type="http://schemas.openxmlformats.org/officeDocument/2006/relationships/image" Target="../media/image100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0.png"/><Relationship Id="rId5" Type="http://schemas.openxmlformats.org/officeDocument/2006/relationships/image" Target="../media/image52.png"/><Relationship Id="rId15" Type="http://schemas.openxmlformats.org/officeDocument/2006/relationships/image" Target="../media/image570.png"/><Relationship Id="rId10" Type="http://schemas.openxmlformats.org/officeDocument/2006/relationships/image" Target="../media/image55.png"/><Relationship Id="rId4" Type="http://schemas.microsoft.com/office/2007/relationships/hdphoto" Target="../media/hdphoto2.wdp"/><Relationship Id="rId9" Type="http://schemas.openxmlformats.org/officeDocument/2006/relationships/image" Target="../media/image530.png"/><Relationship Id="rId14" Type="http://schemas.openxmlformats.org/officeDocument/2006/relationships/image" Target="../media/image5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microsoft.com/office/2007/relationships/hdphoto" Target="../media/hdphoto3.wdp"/><Relationship Id="rId3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311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16.png"/><Relationship Id="rId1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8" Type="http://schemas.openxmlformats.org/officeDocument/2006/relationships/image" Target="../media/image116.png"/><Relationship Id="rId3" Type="http://schemas.openxmlformats.org/officeDocument/2006/relationships/image" Target="../media/image110.png"/><Relationship Id="rId7" Type="http://schemas.openxmlformats.org/officeDocument/2006/relationships/image" Target="../media/image115.png"/><Relationship Id="rId12" Type="http://schemas.microsoft.com/office/2007/relationships/hdphoto" Target="../media/hdphoto3.wdp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11" Type="http://schemas.openxmlformats.org/officeDocument/2006/relationships/image" Target="../media/image111.png"/><Relationship Id="rId5" Type="http://schemas.openxmlformats.org/officeDocument/2006/relationships/image" Target="../media/image5.png"/><Relationship Id="rId15" Type="http://schemas.openxmlformats.org/officeDocument/2006/relationships/image" Target="../media/image1300.png"/><Relationship Id="rId10" Type="http://schemas.openxmlformats.org/officeDocument/2006/relationships/image" Target="../media/image2.png"/><Relationship Id="rId4" Type="http://schemas.openxmlformats.org/officeDocument/2006/relationships/image" Target="../media/image311.png"/><Relationship Id="rId9" Type="http://schemas.microsoft.com/office/2007/relationships/hdphoto" Target="../media/hdphoto1.wdp"/><Relationship Id="rId14" Type="http://schemas.openxmlformats.org/officeDocument/2006/relationships/image" Target="../media/image120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0.png"/><Relationship Id="rId18" Type="http://schemas.openxmlformats.org/officeDocument/2006/relationships/image" Target="../media/image121.png"/><Relationship Id="rId26" Type="http://schemas.openxmlformats.org/officeDocument/2006/relationships/image" Target="../media/image116.png"/><Relationship Id="rId3" Type="http://schemas.openxmlformats.org/officeDocument/2006/relationships/image" Target="../media/image311.png"/><Relationship Id="rId21" Type="http://schemas.openxmlformats.org/officeDocument/2006/relationships/image" Target="../media/image122.png"/><Relationship Id="rId7" Type="http://schemas.openxmlformats.org/officeDocument/2006/relationships/image" Target="../media/image1.png"/><Relationship Id="rId17" Type="http://schemas.openxmlformats.org/officeDocument/2006/relationships/image" Target="../media/image118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5.png"/><Relationship Id="rId11" Type="http://schemas.microsoft.com/office/2007/relationships/hdphoto" Target="../media/hdphoto3.wdp"/><Relationship Id="rId24" Type="http://schemas.openxmlformats.org/officeDocument/2006/relationships/image" Target="../media/image210.png"/><Relationship Id="rId5" Type="http://schemas.openxmlformats.org/officeDocument/2006/relationships/image" Target="../media/image6.png"/><Relationship Id="rId15" Type="http://schemas.openxmlformats.org/officeDocument/2006/relationships/image" Target="../media/image119.png"/><Relationship Id="rId23" Type="http://schemas.openxmlformats.org/officeDocument/2006/relationships/image" Target="../media/image200.png"/><Relationship Id="rId10" Type="http://schemas.openxmlformats.org/officeDocument/2006/relationships/image" Target="../media/image111.png"/><Relationship Id="rId19" Type="http://schemas.openxmlformats.org/officeDocument/2006/relationships/image" Target="../media/image1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1300.png"/><Relationship Id="rId22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31.png"/><Relationship Id="rId21" Type="http://schemas.openxmlformats.org/officeDocument/2006/relationships/image" Target="../media/image116.png"/><Relationship Id="rId7" Type="http://schemas.microsoft.com/office/2007/relationships/hdphoto" Target="../media/hdphoto1.wdp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7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25.png"/><Relationship Id="rId15" Type="http://schemas.openxmlformats.org/officeDocument/2006/relationships/image" Target="../media/image127.png"/><Relationship Id="rId19" Type="http://schemas.openxmlformats.org/officeDocument/2006/relationships/image" Target="../media/image130.png"/><Relationship Id="rId4" Type="http://schemas.openxmlformats.org/officeDocument/2006/relationships/image" Target="../media/image124.png"/><Relationship Id="rId1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4.png"/><Relationship Id="rId3" Type="http://schemas.openxmlformats.org/officeDocument/2006/relationships/image" Target="../media/image108.png"/><Relationship Id="rId21" Type="http://schemas.openxmlformats.org/officeDocument/2006/relationships/image" Target="../media/image147.png"/><Relationship Id="rId7" Type="http://schemas.openxmlformats.org/officeDocument/2006/relationships/image" Target="../media/image1.png"/><Relationship Id="rId17" Type="http://schemas.openxmlformats.org/officeDocument/2006/relationships/image" Target="../media/image128.png"/><Relationship Id="rId25" Type="http://schemas.openxmlformats.org/officeDocument/2006/relationships/image" Target="../media/image11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0.png"/><Relationship Id="rId24" Type="http://schemas.openxmlformats.org/officeDocument/2006/relationships/image" Target="../media/image135.png"/><Relationship Id="rId32" Type="http://schemas.microsoft.com/office/2007/relationships/hdphoto" Target="../media/hdphoto3.wdp"/><Relationship Id="rId5" Type="http://schemas.openxmlformats.org/officeDocument/2006/relationships/image" Target="../media/image109.png"/><Relationship Id="rId23" Type="http://schemas.openxmlformats.org/officeDocument/2006/relationships/image" Target="../media/image133.png"/><Relationship Id="rId31" Type="http://schemas.openxmlformats.org/officeDocument/2006/relationships/image" Target="../media/image127.png"/><Relationship Id="rId4" Type="http://schemas.openxmlformats.org/officeDocument/2006/relationships/image" Target="../media/image114.png"/><Relationship Id="rId9" Type="http://schemas.openxmlformats.org/officeDocument/2006/relationships/image" Target="../media/image2.png"/><Relationship Id="rId14" Type="http://schemas.openxmlformats.org/officeDocument/2006/relationships/image" Target="../media/image126.png"/><Relationship Id="rId22" Type="http://schemas.openxmlformats.org/officeDocument/2006/relationships/image" Target="../media/image124.png"/><Relationship Id="rId30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1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710.png"/><Relationship Id="rId4" Type="http://schemas.openxmlformats.org/officeDocument/2006/relationships/image" Target="../media/image110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43.png"/><Relationship Id="rId3" Type="http://schemas.openxmlformats.org/officeDocument/2006/relationships/image" Target="../media/image131.png"/><Relationship Id="rId21" Type="http://schemas.openxmlformats.org/officeDocument/2006/relationships/image" Target="../media/image116.png"/><Relationship Id="rId7" Type="http://schemas.openxmlformats.org/officeDocument/2006/relationships/image" Target="../media/image2.png"/><Relationship Id="rId17" Type="http://schemas.openxmlformats.org/officeDocument/2006/relationships/image" Target="../media/image128.png"/><Relationship Id="rId25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7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24" Type="http://schemas.openxmlformats.org/officeDocument/2006/relationships/image" Target="../media/image113.png"/><Relationship Id="rId5" Type="http://schemas.openxmlformats.org/officeDocument/2006/relationships/image" Target="../media/image1.png"/><Relationship Id="rId23" Type="http://schemas.openxmlformats.org/officeDocument/2006/relationships/image" Target="../media/image146.png"/><Relationship Id="rId19" Type="http://schemas.openxmlformats.org/officeDocument/2006/relationships/image" Target="../media/image144.png"/><Relationship Id="rId4" Type="http://schemas.openxmlformats.org/officeDocument/2006/relationships/image" Target="../media/image124.png"/><Relationship Id="rId14" Type="http://schemas.openxmlformats.org/officeDocument/2006/relationships/image" Target="../media/image126.png"/><Relationship Id="rId22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3" Type="http://schemas.openxmlformats.org/officeDocument/2006/relationships/image" Target="../media/image131.png"/><Relationship Id="rId21" Type="http://schemas.openxmlformats.org/officeDocument/2006/relationships/image" Target="../media/image116.png"/><Relationship Id="rId7" Type="http://schemas.openxmlformats.org/officeDocument/2006/relationships/image" Target="../media/image2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24" Type="http://schemas.openxmlformats.org/officeDocument/2006/relationships/image" Target="../media/image1120.png"/><Relationship Id="rId5" Type="http://schemas.openxmlformats.org/officeDocument/2006/relationships/image" Target="../media/image1.png"/><Relationship Id="rId23" Type="http://schemas.openxmlformats.org/officeDocument/2006/relationships/image" Target="../media/image1110.png"/><Relationship Id="rId4" Type="http://schemas.openxmlformats.org/officeDocument/2006/relationships/image" Target="../media/image124.png"/><Relationship Id="rId14" Type="http://schemas.openxmlformats.org/officeDocument/2006/relationships/image" Target="../media/image126.png"/><Relationship Id="rId22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2.jpe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144.jpeg"/><Relationship Id="rId18" Type="http://schemas.openxmlformats.org/officeDocument/2006/relationships/image" Target="../media/image1280.png"/><Relationship Id="rId3" Type="http://schemas.openxmlformats.org/officeDocument/2006/relationships/image" Target="../media/image1510.png"/><Relationship Id="rId21" Type="http://schemas.openxmlformats.org/officeDocument/2006/relationships/image" Target="../media/image153.png"/><Relationship Id="rId7" Type="http://schemas.openxmlformats.org/officeDocument/2006/relationships/image" Target="../media/image1850.png"/><Relationship Id="rId12" Type="http://schemas.openxmlformats.org/officeDocument/2006/relationships/image" Target="../media/image1910.png"/><Relationship Id="rId17" Type="http://schemas.openxmlformats.org/officeDocument/2006/relationships/image" Target="../media/image2080.png"/><Relationship Id="rId25" Type="http://schemas.openxmlformats.org/officeDocument/2006/relationships/image" Target="../media/image2170.png"/><Relationship Id="rId2" Type="http://schemas.openxmlformats.org/officeDocument/2006/relationships/image" Target="../media/image1820.png"/><Relationship Id="rId16" Type="http://schemas.openxmlformats.org/officeDocument/2006/relationships/image" Target="../media/image2070.png"/><Relationship Id="rId20" Type="http://schemas.openxmlformats.org/officeDocument/2006/relationships/image" Target="../media/image212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2.png"/><Relationship Id="rId11" Type="http://schemas.openxmlformats.org/officeDocument/2006/relationships/image" Target="../media/image1890.png"/><Relationship Id="rId24" Type="http://schemas.openxmlformats.org/officeDocument/2006/relationships/image" Target="../media/image1290.png"/><Relationship Id="rId5" Type="http://schemas.microsoft.com/office/2007/relationships/hdphoto" Target="../media/hdphoto2.wdp"/><Relationship Id="rId15" Type="http://schemas.openxmlformats.org/officeDocument/2006/relationships/image" Target="../media/image2060.png"/><Relationship Id="rId23" Type="http://schemas.openxmlformats.org/officeDocument/2006/relationships/image" Target="../media/image2150.png"/><Relationship Id="rId19" Type="http://schemas.openxmlformats.org/officeDocument/2006/relationships/image" Target="../media/image2110.png"/><Relationship Id="rId4" Type="http://schemas.openxmlformats.org/officeDocument/2006/relationships/image" Target="../media/image47.png"/><Relationship Id="rId14" Type="http://schemas.openxmlformats.org/officeDocument/2006/relationships/image" Target="../media/image2050.png"/><Relationship Id="rId22" Type="http://schemas.openxmlformats.org/officeDocument/2006/relationships/image" Target="../media/image21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0.png"/><Relationship Id="rId3" Type="http://schemas.openxmlformats.org/officeDocument/2006/relationships/image" Target="../media/image381.png"/><Relationship Id="rId7" Type="http://schemas.openxmlformats.org/officeDocument/2006/relationships/image" Target="../media/image1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5" Type="http://schemas.openxmlformats.org/officeDocument/2006/relationships/image" Target="../media/image401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9.png"/><Relationship Id="rId21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6.png"/><Relationship Id="rId19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31.png"/><Relationship Id="rId7" Type="http://schemas.openxmlformats.org/officeDocument/2006/relationships/image" Target="../media/image391.png"/><Relationship Id="rId12" Type="http://schemas.openxmlformats.org/officeDocument/2006/relationships/image" Target="../media/image2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11.png"/><Relationship Id="rId11" Type="http://schemas.openxmlformats.org/officeDocument/2006/relationships/image" Target="../media/image20.png"/><Relationship Id="rId5" Type="http://schemas.openxmlformats.org/officeDocument/2006/relationships/image" Target="../media/image2911.png"/><Relationship Id="rId10" Type="http://schemas.openxmlformats.org/officeDocument/2006/relationships/image" Target="../media/image421.png"/><Relationship Id="rId4" Type="http://schemas.openxmlformats.org/officeDocument/2006/relationships/image" Target="../media/image2810.png"/><Relationship Id="rId9" Type="http://schemas.openxmlformats.org/officeDocument/2006/relationships/image" Target="../media/image411.png"/><Relationship Id="rId14" Type="http://schemas.openxmlformats.org/officeDocument/2006/relationships/image" Target="../media/image4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50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12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7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0.png"/><Relationship Id="rId10" Type="http://schemas.openxmlformats.org/officeDocument/2006/relationships/image" Target="../media/image480.png"/><Relationship Id="rId4" Type="http://schemas.microsoft.com/office/2007/relationships/hdphoto" Target="../media/hdphoto2.wdp"/><Relationship Id="rId9" Type="http://schemas.openxmlformats.org/officeDocument/2006/relationships/image" Target="../media/image60.png"/><Relationship Id="rId14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1.png"/><Relationship Id="rId5" Type="http://schemas.openxmlformats.org/officeDocument/2006/relationships/image" Target="../media/image152.png"/><Relationship Id="rId4" Type="http://schemas.openxmlformats.org/officeDocument/2006/relationships/image" Target="../media/image1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10 – </a:t>
            </a:r>
            <a:r>
              <a:rPr lang="en-US" dirty="0" err="1"/>
              <a:t>Diffie</a:t>
            </a:r>
            <a:r>
              <a:rPr lang="en-US" dirty="0"/>
              <a:t>-Hellman key exchange III,</a:t>
            </a:r>
            <a:br>
              <a:rPr lang="en-US" dirty="0"/>
            </a:br>
            <a:r>
              <a:rPr lang="en-US" dirty="0"/>
              <a:t>computational aspects, Noise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01.11.2023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 groups – exponentiation; square-and-multiply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blipFill rotWithShape="0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blipFill rotWithShape="0"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blipFill rotWithShape="0"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blipFill rotWithShape="0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blipFill rotWithShape="0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blipFill rotWithShape="0"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blipFill rotWithShape="0">
                <a:blip r:embed="rId1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00937" y="2756069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2756069"/>
                <a:ext cx="3333750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00937" y="3251695"/>
                <a:ext cx="1847850" cy="34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251695"/>
                <a:ext cx="1847850" cy="343427"/>
              </a:xfrm>
              <a:prstGeom prst="rect">
                <a:avLst/>
              </a:prstGeom>
              <a:blipFill rotWithShape="0">
                <a:blip r:embed="rId20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44012" y="3246416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246416"/>
                <a:ext cx="1847850" cy="338554"/>
              </a:xfrm>
              <a:prstGeom prst="rect">
                <a:avLst/>
              </a:prstGeom>
              <a:blipFill rotWithShape="0">
                <a:blip r:embed="rId2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0937" y="3755378"/>
                <a:ext cx="1847850" cy="34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755378"/>
                <a:ext cx="1847850" cy="346954"/>
              </a:xfrm>
              <a:prstGeom prst="rect">
                <a:avLst/>
              </a:prstGeom>
              <a:blipFill rotWithShape="0">
                <a:blip r:embed="rId2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244012" y="3761576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761576"/>
                <a:ext cx="1847850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0937" y="4268422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268422"/>
                <a:ext cx="1847850" cy="338554"/>
              </a:xfrm>
              <a:prstGeom prst="rect">
                <a:avLst/>
              </a:prstGeom>
              <a:blipFill rotWithShape="0">
                <a:blip r:embed="rId2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44012" y="4285985"/>
                <a:ext cx="1847850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285985"/>
                <a:ext cx="1847850" cy="341376"/>
              </a:xfrm>
              <a:prstGeom prst="rect">
                <a:avLst/>
              </a:prstGeom>
              <a:blipFill rotWithShape="0"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00937" y="4774284"/>
                <a:ext cx="1847850" cy="3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774284"/>
                <a:ext cx="1847850" cy="343171"/>
              </a:xfrm>
              <a:prstGeom prst="rect">
                <a:avLst/>
              </a:prstGeom>
              <a:blipFill rotWithShape="0">
                <a:blip r:embed="rId2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44012" y="4771039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771039"/>
                <a:ext cx="1847850" cy="338554"/>
              </a:xfrm>
              <a:prstGeom prst="rect">
                <a:avLst/>
              </a:prstGeom>
              <a:blipFill rotWithShape="0">
                <a:blip r:embed="rId2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00937" y="5283909"/>
                <a:ext cx="1847850" cy="34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283909"/>
                <a:ext cx="1847850" cy="341888"/>
              </a:xfrm>
              <a:prstGeom prst="rect">
                <a:avLst/>
              </a:prstGeom>
              <a:blipFill rotWithShape="0">
                <a:blip r:embed="rId2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44012" y="5294565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294565"/>
                <a:ext cx="1847850" cy="338554"/>
              </a:xfrm>
              <a:prstGeom prst="rect">
                <a:avLst/>
              </a:prstGeom>
              <a:blipFill rotWithShape="0">
                <a:blip r:embed="rId2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0937" y="5754392"/>
                <a:ext cx="1847850" cy="34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754392"/>
                <a:ext cx="1847850" cy="341440"/>
              </a:xfrm>
              <a:prstGeom prst="rect">
                <a:avLst/>
              </a:prstGeom>
              <a:blipFill rotWithShape="0">
                <a:blip r:embed="rId3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44012" y="5813142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813142"/>
                <a:ext cx="1847850" cy="338554"/>
              </a:xfrm>
              <a:prstGeom prst="rect">
                <a:avLst/>
              </a:prstGeom>
              <a:blipFill rotWithShape="0">
                <a:blip r:embed="rId3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blipFill rotWithShape="0">
                <a:blip r:embed="rId3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10269193" y="6180776"/>
            <a:ext cx="37851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4A8B60B-CA06-4EAF-8462-7FED06EB745A}"/>
              </a:ext>
            </a:extLst>
          </p:cNvPr>
          <p:cNvSpPr/>
          <p:nvPr/>
        </p:nvSpPr>
        <p:spPr bwMode="auto">
          <a:xfrm>
            <a:off x="3743328" y="5824567"/>
            <a:ext cx="2309810" cy="271434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5EED97F-284B-42CE-9CF6-0FD327319944}"/>
              </a:ext>
            </a:extLst>
          </p:cNvPr>
          <p:cNvSpPr/>
          <p:nvPr/>
        </p:nvSpPr>
        <p:spPr bwMode="auto">
          <a:xfrm>
            <a:off x="1781176" y="2124593"/>
            <a:ext cx="4133850" cy="363062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 groups – exponentiation; square-and-multiply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blipFill rotWithShape="0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blipFill rotWithShape="0"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blipFill rotWithShape="0"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blipFill rotWithShape="0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blipFill rotWithShape="0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blipFill rotWithShape="0"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blipFill rotWithShape="0">
                <a:blip r:embed="rId1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793277"/>
                  </p:ext>
                </p:extLst>
              </p:nvPr>
            </p:nvGraphicFramePr>
            <p:xfrm>
              <a:off x="7572978" y="3198035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793277"/>
                  </p:ext>
                </p:extLst>
              </p:nvPr>
            </p:nvGraphicFramePr>
            <p:xfrm>
              <a:off x="7572978" y="3198035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3" t="-1587" r="-580" b="-5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3" t="-19512" r="-580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5F1B112-0FE5-4AF0-8E34-DDC29AF127C1}"/>
              </a:ext>
            </a:extLst>
          </p:cNvPr>
          <p:cNvSpPr/>
          <p:nvPr/>
        </p:nvSpPr>
        <p:spPr bwMode="auto">
          <a:xfrm>
            <a:off x="3743328" y="5824567"/>
            <a:ext cx="2309810" cy="271434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6DCC2CD-34A9-4ED7-BE37-4CC7556165EB}"/>
              </a:ext>
            </a:extLst>
          </p:cNvPr>
          <p:cNvSpPr/>
          <p:nvPr/>
        </p:nvSpPr>
        <p:spPr bwMode="auto">
          <a:xfrm>
            <a:off x="1781176" y="2124593"/>
            <a:ext cx="4133850" cy="363062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Square-and-multiply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exponentiation: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Square-and-multiply: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b="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"exponentiation" (i.e., point multiplication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𝑛𝑄</m:t>
                    </m:r>
                  </m:oMath>
                </a14:m>
                <a:r>
                  <a:rPr lang="en-US" sz="1600" dirty="0"/>
                  <a:t>):	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"Square-and-multiply" (i.e., double-and-add):	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42009" y="1414014"/>
                <a:ext cx="616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1414014"/>
                <a:ext cx="616417" cy="307777"/>
              </a:xfrm>
              <a:prstGeom prst="rect">
                <a:avLst/>
              </a:prstGeom>
              <a:blipFill rotWithShape="0">
                <a:blip r:embed="rId3"/>
                <a:stretch>
                  <a:fillRect r="-1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42009" y="1740559"/>
                <a:ext cx="1661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≈2048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1740559"/>
                <a:ext cx="166109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42009" y="3271263"/>
                <a:ext cx="616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3271263"/>
                <a:ext cx="616417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42009" y="3597808"/>
                <a:ext cx="1661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≈256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3597808"/>
                <a:ext cx="1661091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8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79669" y="1498601"/>
            <a:ext cx="6797822" cy="4668048"/>
            <a:chOff x="252117" y="1253018"/>
            <a:chExt cx="7993959" cy="5489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b="2298"/>
            <a:stretch/>
          </p:blipFill>
          <p:spPr>
            <a:xfrm>
              <a:off x="963828" y="1253018"/>
              <a:ext cx="7282248" cy="50159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6120" y="3896497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120" y="2805418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120" y="1689625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049" y="5015110"/>
              <a:ext cx="537227" cy="30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-1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2747" y="6239381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831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4498" y="6236045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68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86868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40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305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50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9239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60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2024" y="6434673"/>
              <a:ext cx="813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r>
                <a:rPr lang="en-US" sz="1200" dirty="0" err="1">
                  <a:solidFill>
                    <a:schemeClr val="accent3">
                      <a:lumMod val="50000"/>
                    </a:schemeClr>
                  </a:solidFill>
                </a:rPr>
                <a:t>ms</a:t>
              </a:r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117" y="3442342"/>
              <a:ext cx="81363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[V]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29519" y="4099859"/>
                <a:ext cx="1202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19" y="4099859"/>
                <a:ext cx="120272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attacks – power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18493"/>
                  </p:ext>
                </p:extLst>
              </p:nvPr>
            </p:nvGraphicFramePr>
            <p:xfrm>
              <a:off x="7966774" y="3172181"/>
              <a:ext cx="3496218" cy="2419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18493"/>
                  </p:ext>
                </p:extLst>
              </p:nvPr>
            </p:nvGraphicFramePr>
            <p:xfrm>
              <a:off x="7966774" y="3172181"/>
              <a:ext cx="3496218" cy="2419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4" t="-1667" r="-348" b="-5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053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4" t="-18047" r="-348" b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 bwMode="auto">
          <a:xfrm>
            <a:off x="3784601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144131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506081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751703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420683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529810" y="1575881"/>
            <a:ext cx="872744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885684" y="1575881"/>
            <a:ext cx="848366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135751" y="1575881"/>
            <a:ext cx="850837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 rot="18131929">
            <a:off x="3357456" y="1042480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3" name="TextBox 32"/>
          <p:cNvSpPr txBox="1"/>
          <p:nvPr/>
        </p:nvSpPr>
        <p:spPr>
          <a:xfrm rot="18131929">
            <a:off x="3722462" y="1037436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4" name="TextBox 33"/>
          <p:cNvSpPr txBox="1"/>
          <p:nvPr/>
        </p:nvSpPr>
        <p:spPr>
          <a:xfrm rot="18131929">
            <a:off x="4087919" y="1021898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5" name="TextBox 34"/>
          <p:cNvSpPr txBox="1"/>
          <p:nvPr/>
        </p:nvSpPr>
        <p:spPr>
          <a:xfrm rot="18131929">
            <a:off x="4432462" y="1016854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6" name="TextBox 35"/>
          <p:cNvSpPr txBox="1"/>
          <p:nvPr/>
        </p:nvSpPr>
        <p:spPr>
          <a:xfrm rot="18131929">
            <a:off x="5655281" y="1037433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041295" y="793948"/>
            <a:ext cx="715273" cy="734619"/>
            <a:chOff x="5050624" y="823188"/>
            <a:chExt cx="715273" cy="734619"/>
          </a:xfrm>
        </p:grpSpPr>
        <p:sp>
          <p:nvSpPr>
            <p:cNvPr id="38" name="TextBox 37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Square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Multiply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94687" y="800928"/>
            <a:ext cx="715273" cy="734619"/>
            <a:chOff x="5050624" y="823188"/>
            <a:chExt cx="715273" cy="734619"/>
          </a:xfrm>
        </p:grpSpPr>
        <p:sp>
          <p:nvSpPr>
            <p:cNvPr id="43" name="TextBox 42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Square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Multiply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36054" y="791426"/>
            <a:ext cx="715273" cy="734619"/>
            <a:chOff x="5050624" y="823188"/>
            <a:chExt cx="715273" cy="734619"/>
          </a:xfrm>
        </p:grpSpPr>
        <p:sp>
          <p:nvSpPr>
            <p:cNvPr id="47" name="TextBox 46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Square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Multiply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17430" y="16116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5885" y="1609679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02103" y="16173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78580" y="1611705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7212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2293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77866" y="1608662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5576" y="1614724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0" y="1039706"/>
            <a:ext cx="2476530" cy="1955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608663"/>
                  </p:ext>
                </p:extLst>
              </p:nvPr>
            </p:nvGraphicFramePr>
            <p:xfrm>
              <a:off x="3759042" y="3172181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608663"/>
                  </p:ext>
                </p:extLst>
              </p:nvPr>
            </p:nvGraphicFramePr>
            <p:xfrm>
              <a:off x="3759042" y="3172181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93" t="-1587" r="-386" b="-5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93" t="-19512" r="-386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5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7" grpId="0" animBg="1"/>
      <p:bldP spid="23" grpId="0" animBg="1"/>
      <p:bldP spid="24" grpId="0" animBg="1"/>
      <p:bldP spid="28" grpId="0" animBg="1"/>
      <p:bldP spid="27" grpId="0" animBg="1"/>
      <p:bldP spid="30" grpId="0" animBg="1"/>
      <p:bldP spid="26" grpId="0" animBg="1"/>
      <p:bldP spid="29" grpId="0" animBg="1"/>
      <p:bldP spid="32" grpId="0"/>
      <p:bldP spid="33" grpId="0"/>
      <p:bldP spid="34" grpId="0"/>
      <p:bldP spid="35" grpId="0"/>
      <p:bldP spid="3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Power (and time)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Solution: Square-and-</a:t>
                </a:r>
                <a:r>
                  <a:rPr lang="en-US" sz="1800" i="1" dirty="0"/>
                  <a:t>Always</a:t>
                </a:r>
                <a:r>
                  <a:rPr lang="en-US" sz="1800" dirty="0"/>
                  <a:t>-Multiply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Wastes computations: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of multiplications thrown away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Better solutions exist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 t="-722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1080847"/>
            <a:ext cx="3650193" cy="276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922614"/>
                  </p:ext>
                </p:extLst>
              </p:nvPr>
            </p:nvGraphicFramePr>
            <p:xfrm>
              <a:off x="8390981" y="4218368"/>
              <a:ext cx="2600869" cy="1877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086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295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1855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1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1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1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922614"/>
                  </p:ext>
                </p:extLst>
              </p:nvPr>
            </p:nvGraphicFramePr>
            <p:xfrm>
              <a:off x="8390981" y="4218368"/>
              <a:ext cx="2600869" cy="1877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08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4" t="-2326" r="-467" b="-625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18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4" t="-16479" r="-467" b="-7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164081"/>
                  </p:ext>
                </p:extLst>
              </p:nvPr>
            </p:nvGraphicFramePr>
            <p:xfrm>
              <a:off x="1558823" y="2314207"/>
              <a:ext cx="4682426" cy="263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always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dirty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perform multiplication</a:t>
                          </a:r>
                          <a:endParaRPr lang="nb-NO" sz="1400" b="0" i="0" dirty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164081"/>
                  </p:ext>
                </p:extLst>
              </p:nvPr>
            </p:nvGraphicFramePr>
            <p:xfrm>
              <a:off x="1558823" y="2314207"/>
              <a:ext cx="4682426" cy="263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67" r="-260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2664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354" r="-260" b="-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computations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91199" y="5372015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85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large prime </a:t>
            </a:r>
            <a:r>
              <a:rPr lang="en-US" dirty="0"/>
              <a:t>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We need </a:t>
                </a:r>
                <a:r>
                  <a:rPr lang="en-US" sz="1800" i="1" dirty="0"/>
                  <a:t>large</a:t>
                </a:r>
                <a:r>
                  <a:rPr lang="en-US" sz="1800" dirty="0"/>
                  <a:t> prime numbers for b</a:t>
                </a:r>
                <a:r>
                  <a:rPr lang="en-US" sz="1600" dirty="0"/>
                  <a:t>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 efficient "prime-generating" formula is 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Simple idea: pick random number and check if it's prime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Efficient?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What is the success probability?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Depends on the ratio primes / non-primes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limUpp>
                      <m:limUp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"#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prime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16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Prime Number Theorem: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2048 bit number: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≈700 </m:t>
                    </m:r>
                  </m:oMath>
                </a14:m>
                <a:r>
                  <a:rPr lang="en-US" sz="1600" dirty="0"/>
                  <a:t>trials needed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9500809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9500809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23" r="-385" b="-5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557" r="-385" b="-1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212978"/>
                  </p:ext>
                </p:extLst>
              </p:nvPr>
            </p:nvGraphicFramePr>
            <p:xfrm>
              <a:off x="1174413" y="5549902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212978"/>
                  </p:ext>
                </p:extLst>
              </p:nvPr>
            </p:nvGraphicFramePr>
            <p:xfrm>
              <a:off x="1174413" y="5549902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r="-601376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99543" r="-49863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00459" r="-4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300459" r="-3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00459" r="-2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98174" r="-10000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600917" r="-459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t="-101639" r="-601376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459" t="-101639" r="-3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0459" t="-101639" r="-2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98174" t="-101639" r="-100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00917" t="-101639" r="-459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8877" y="4518244"/>
                <a:ext cx="4698570" cy="57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2048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1400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77" y="4518244"/>
                <a:ext cx="4698570" cy="570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large prime </a:t>
            </a:r>
            <a:r>
              <a:rPr lang="en-US" dirty="0"/>
              <a:t>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GenPrime efficient?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prime-to-non-prime ratio 	</a:t>
                </a:r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IsPrime</m:t>
                    </m:r>
                    <m:d>
                      <m:d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			</a:t>
                </a:r>
                <a:r>
                  <a:rPr lang="en-US" sz="1600" dirty="0">
                    <a:solidFill>
                      <a:srgbClr val="FF0000"/>
                    </a:solidFill>
                  </a:rPr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IsPrime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marL="474663" lvl="1" indent="0"/>
                <a:r>
                  <a:rPr lang="nb-NO" sz="1600" dirty="0"/>
                  <a:t>              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is prime!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Very</a:t>
                </a:r>
                <a:r>
                  <a:rPr lang="en-US" sz="1600" dirty="0"/>
                  <a:t> inefficient: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⟹  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2048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2048</m:t>
                                    </m:r>
                                  </m:sup>
                                </m:sSup>
                              </m:e>
                            </m:func>
                          </m:den>
                        </m:f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Want: a simple property which </a:t>
                </a:r>
                <a:r>
                  <a:rPr lang="en-US" sz="1800" i="1" dirty="0"/>
                  <a:t>only</a:t>
                </a:r>
                <a:r>
                  <a:rPr lang="en-US" sz="1800" dirty="0"/>
                  <a:t> holds for prime numbers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413206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413206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23" r="-385" b="-5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557" r="-385" b="-1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34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Fermat’s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6956" y="2545798"/>
                <a:ext cx="2537682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6" y="2545798"/>
                <a:ext cx="2537682" cy="410497"/>
              </a:xfrm>
              <a:prstGeom prst="rect">
                <a:avLst/>
              </a:prstGeom>
              <a:blipFill rotWithShape="0">
                <a:blip r:embed="rId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1472" y="2581191"/>
                <a:ext cx="1309846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72" y="2581191"/>
                <a:ext cx="1309846" cy="318164"/>
              </a:xfrm>
              <a:prstGeom prst="rect">
                <a:avLst/>
              </a:prstGeom>
              <a:blipFill rotWithShape="0">
                <a:blip r:embed="rId6"/>
                <a:stretch>
                  <a:fillRect r="-3256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9063" y="5029389"/>
                <a:ext cx="7830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prime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/>
                  <a:t> satisfy Fermat's theorem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63" y="5029389"/>
                <a:ext cx="783076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7791" y="4655028"/>
                <a:ext cx="467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4655028"/>
                <a:ext cx="4670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85056" y="4655028"/>
                <a:ext cx="467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56" y="4655028"/>
                <a:ext cx="4670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7335" y="5504850"/>
                <a:ext cx="8769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 </a:t>
                </a:r>
                <a:r>
                  <a:rPr lang="en-US" dirty="0"/>
                  <a:t>prime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some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/>
                  <a:t> does </a:t>
                </a:r>
                <a:r>
                  <a:rPr lang="en-US" b="1" dirty="0"/>
                  <a:t>not </a:t>
                </a:r>
                <a:r>
                  <a:rPr lang="en-US" dirty="0"/>
                  <a:t>satisfy Fermat's theorem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35" y="5504850"/>
                <a:ext cx="876934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37791" y="5904960"/>
                <a:ext cx="47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5904960"/>
                <a:ext cx="476655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66508" y="5904608"/>
                <a:ext cx="467054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08" y="5904608"/>
                <a:ext cx="467054" cy="369909"/>
              </a:xfrm>
              <a:prstGeom prst="rect">
                <a:avLst/>
              </a:prstGeom>
              <a:blipFill rotWithShape="0">
                <a:blip r:embed="rId13"/>
                <a:stretch>
                  <a:fillRect r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6" grpId="0"/>
      <p:bldP spid="17" grpId="0"/>
      <p:bldP spid="18" grpId="0"/>
      <p:bldP spid="12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192010" y="2466074"/>
            <a:ext cx="3925493" cy="3144005"/>
          </a:xfrm>
          <a:prstGeom prst="ellipse">
            <a:avLst/>
          </a:prstGeom>
          <a:solidFill>
            <a:srgbClr val="FFF3CD"/>
          </a:solidFill>
          <a:ln w="28575" cap="flat" cmpd="sng" algn="ctr">
            <a:solidFill>
              <a:srgbClr val="F2B8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Integers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Fermat primality 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8001294"/>
                  </p:ext>
                </p:extLst>
              </p:nvPr>
            </p:nvGraphicFramePr>
            <p:xfrm>
              <a:off x="1383136" y="2639877"/>
              <a:ext cx="3180397" cy="18596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039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97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𝐈𝐬𝐏𝐫𝐢𝐦𝐞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55489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≠1  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mod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⁡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8001294"/>
                  </p:ext>
                </p:extLst>
              </p:nvPr>
            </p:nvGraphicFramePr>
            <p:xfrm>
              <a:off x="1383136" y="2639877"/>
              <a:ext cx="3180397" cy="18596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039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1" t="-2000" r="-382" b="-5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554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1" t="-19922" r="-382" b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/>
          <p:cNvSpPr/>
          <p:nvPr/>
        </p:nvSpPr>
        <p:spPr bwMode="auto">
          <a:xfrm>
            <a:off x="6922420" y="3945111"/>
            <a:ext cx="1506978" cy="13591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Primes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942590" y="4284611"/>
            <a:ext cx="503814" cy="485167"/>
          </a:xfrm>
          <a:prstGeom prst="ellipse">
            <a:avLst/>
          </a:prstGeom>
          <a:solidFill>
            <a:srgbClr val="FFD5D5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48152" y="5904129"/>
                <a:ext cx="26407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2" y="5904129"/>
                <a:ext cx="264070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>
            <a:off x="7474898" y="4963200"/>
            <a:ext cx="375765" cy="990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7850662" y="4851970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6715099" y="3864720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2112" y="4828165"/>
                <a:ext cx="2518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2" y="4828165"/>
                <a:ext cx="251854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5628274" y="3996590"/>
            <a:ext cx="1008051" cy="855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87817" y="5289830"/>
                <a:ext cx="21080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817" y="5289830"/>
                <a:ext cx="2108070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>
            <a:off x="9287816" y="4646063"/>
            <a:ext cx="879345" cy="6905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20597" y="5522455"/>
            <a:ext cx="6315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Better tests exist:</a:t>
            </a:r>
          </a:p>
          <a:p>
            <a:r>
              <a:rPr lang="en-US" sz="1600" dirty="0"/>
              <a:t>    - Euler-test		  </a:t>
            </a:r>
            <a:r>
              <a:rPr lang="en-US" sz="1200" dirty="0"/>
              <a:t>(</a:t>
            </a:r>
            <a:r>
              <a:rPr lang="en-US" sz="1200" dirty="0" err="1"/>
              <a:t>Solovay</a:t>
            </a:r>
            <a:r>
              <a:rPr lang="en-US" sz="1200" dirty="0"/>
              <a:t>-Strassen algorithm)</a:t>
            </a:r>
          </a:p>
          <a:p>
            <a:r>
              <a:rPr lang="en-US" sz="1600" dirty="0"/>
              <a:t>    - Strong </a:t>
            </a:r>
            <a:r>
              <a:rPr lang="en-US" sz="1600" dirty="0" err="1"/>
              <a:t>pseudoprime</a:t>
            </a:r>
            <a:r>
              <a:rPr lang="en-US" sz="1600" dirty="0"/>
              <a:t>-test     </a:t>
            </a:r>
            <a:r>
              <a:rPr lang="en-US" sz="1200" dirty="0"/>
              <a:t>(Miller-Rabin algorithm)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92368" y="3730640"/>
            <a:ext cx="199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0000"/>
                </a:solidFill>
              </a:rPr>
              <a:t>Carmichael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 numbers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8942589" y="4361791"/>
            <a:ext cx="492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561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35056" y="1481304"/>
                <a:ext cx="1625573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56" y="1481304"/>
                <a:ext cx="1625573" cy="249043"/>
              </a:xfrm>
              <a:prstGeom prst="rect">
                <a:avLst/>
              </a:prstGeom>
              <a:blipFill rotWithShape="0">
                <a:blip r:embed="rId7"/>
                <a:stretch>
                  <a:fillRect l="-2256" r="-2256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135055" y="1855665"/>
                <a:ext cx="1625573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55" y="1855665"/>
                <a:ext cx="1625573" cy="249043"/>
              </a:xfrm>
              <a:prstGeom prst="rect">
                <a:avLst/>
              </a:prstGeom>
              <a:blipFill rotWithShape="0">
                <a:blip r:embed="rId8"/>
                <a:stretch>
                  <a:fillRect l="-2256" r="-2256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35055" y="2230026"/>
                <a:ext cx="1625573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55" y="2230026"/>
                <a:ext cx="1625573" cy="249043"/>
              </a:xfrm>
              <a:prstGeom prst="rect">
                <a:avLst/>
              </a:prstGeom>
              <a:blipFill rotWithShape="0">
                <a:blip r:embed="rId9"/>
                <a:stretch>
                  <a:fillRect l="-2256" r="-2256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43464" y="2624343"/>
                <a:ext cx="1218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464" y="2624343"/>
                <a:ext cx="121828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0000" r="-25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907428" y="2960855"/>
                <a:ext cx="1853200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428" y="2960855"/>
                <a:ext cx="1853200" cy="249043"/>
              </a:xfrm>
              <a:prstGeom prst="rect">
                <a:avLst/>
              </a:prstGeom>
              <a:blipFill rotWithShape="0">
                <a:blip r:embed="rId11"/>
                <a:stretch>
                  <a:fillRect l="-1974" r="-164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0403598" y="3782831"/>
            <a:ext cx="1274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561 = 3 ∙ 187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594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9" grpId="0" animBg="1"/>
      <p:bldP spid="21" grpId="0" animBg="1"/>
      <p:bldP spid="22" grpId="0"/>
      <p:bldP spid="31" grpId="0"/>
      <p:bldP spid="37" grpId="0"/>
      <p:bldP spid="4" grpId="0"/>
      <p:bldP spid="24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496497" y="4096361"/>
            <a:ext cx="5356321" cy="423857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6061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>
                <a:spLocks noChangeAspect="1"/>
              </p:cNvSpPr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Cloud 4"/>
          <p:cNvSpPr/>
          <p:nvPr/>
        </p:nvSpPr>
        <p:spPr bwMode="auto">
          <a:xfrm>
            <a:off x="4863255" y="1659636"/>
            <a:ext cx="2250345" cy="1814376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Key exchange</a:t>
            </a:r>
          </a:p>
        </p:txBody>
      </p:sp>
    </p:spTree>
    <p:extLst>
      <p:ext uri="{BB962C8B-B14F-4D97-AF65-F5344CB8AC3E}">
        <p14:creationId xmlns:p14="http://schemas.microsoft.com/office/powerpoint/2010/main" val="4164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3483299" y="2990850"/>
            <a:ext cx="5655786" cy="3603908"/>
          </a:xfrm>
          <a:prstGeom prst="roundRect">
            <a:avLst/>
          </a:prstGeom>
          <a:solidFill>
            <a:srgbClr val="FFF3C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Integers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802328" y="4122301"/>
            <a:ext cx="4437670" cy="2346487"/>
            <a:chOff x="3802328" y="4046101"/>
            <a:chExt cx="4437670" cy="2346487"/>
          </a:xfrm>
        </p:grpSpPr>
        <p:sp>
          <p:nvSpPr>
            <p:cNvPr id="64" name="Oval 63"/>
            <p:cNvSpPr/>
            <p:nvPr/>
          </p:nvSpPr>
          <p:spPr bwMode="auto">
            <a:xfrm>
              <a:off x="3802328" y="4046101"/>
              <a:ext cx="4437670" cy="2346487"/>
            </a:xfrm>
            <a:prstGeom prst="ellipse">
              <a:avLst/>
            </a:prstGeom>
            <a:solidFill>
              <a:srgbClr val="FFD5D5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46111" y="4347170"/>
              <a:ext cx="2345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Fermat </a:t>
              </a:r>
              <a:r>
                <a:rPr lang="en-US" sz="1400" b="1" dirty="0" err="1" smtClean="0"/>
                <a:t>pseudoprimes</a:t>
              </a:r>
              <a:endParaRPr lang="en-US" sz="1400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26905" y="4907533"/>
            <a:ext cx="3274565" cy="1395266"/>
            <a:chOff x="4426905" y="4831333"/>
            <a:chExt cx="3274565" cy="1395266"/>
          </a:xfrm>
        </p:grpSpPr>
        <p:sp>
          <p:nvSpPr>
            <p:cNvPr id="65" name="Oval 64"/>
            <p:cNvSpPr/>
            <p:nvPr/>
          </p:nvSpPr>
          <p:spPr bwMode="auto">
            <a:xfrm>
              <a:off x="4426905" y="4831333"/>
              <a:ext cx="3274565" cy="1395266"/>
            </a:xfrm>
            <a:prstGeom prst="ellipse">
              <a:avLst/>
            </a:prstGeom>
            <a:solidFill>
              <a:srgbClr val="FFE285"/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79223" y="4980326"/>
              <a:ext cx="22064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Euler </a:t>
              </a:r>
              <a:r>
                <a:rPr lang="en-US" sz="1400" b="1" dirty="0" err="1" smtClean="0"/>
                <a:t>pseudoprimes</a:t>
              </a:r>
              <a:endParaRPr lang="en-US" sz="14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019271" y="5428348"/>
            <a:ext cx="2099847" cy="818181"/>
            <a:chOff x="5019271" y="5352148"/>
            <a:chExt cx="2099847" cy="818181"/>
          </a:xfrm>
        </p:grpSpPr>
        <p:sp>
          <p:nvSpPr>
            <p:cNvPr id="66" name="Oval 65"/>
            <p:cNvSpPr/>
            <p:nvPr/>
          </p:nvSpPr>
          <p:spPr bwMode="auto">
            <a:xfrm>
              <a:off x="5019271" y="5352148"/>
              <a:ext cx="2099847" cy="8181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07427" y="5478375"/>
              <a:ext cx="1715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 Strong </a:t>
              </a:r>
              <a:r>
                <a:rPr lang="en-US" sz="1400" b="1" dirty="0" err="1" smtClean="0"/>
                <a:t>pseudoprimes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153128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Fermat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FermatTest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153128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935911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en-US" sz="1400" dirty="0" err="1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Solovay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-Strassen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EulerTest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935911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130873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130873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688015" y="5073219"/>
                <a:ext cx="24536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FermatTest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15" y="5073219"/>
                <a:ext cx="245367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688016" y="5500187"/>
                <a:ext cx="240458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EulerTest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16" y="5500187"/>
                <a:ext cx="240458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688016" y="5927154"/>
                <a:ext cx="25238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StrongTest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16" y="5927154"/>
                <a:ext cx="2523880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 bwMode="auto">
          <a:xfrm>
            <a:off x="7485374" y="3146499"/>
            <a:ext cx="1415932" cy="12796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Primes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688015" y="3433626"/>
            <a:ext cx="3218659" cy="1151515"/>
            <a:chOff x="688015" y="3433626"/>
            <a:chExt cx="3218659" cy="11515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688015" y="3433626"/>
                  <a:ext cx="248679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FermatTest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m:oMathPara>
                  </a14:m>
                  <a:endParaRPr lang="nb-NO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15" y="3433626"/>
                  <a:ext cx="2486791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/>
                <p:cNvSpPr/>
                <p:nvPr/>
              </p:nvSpPr>
              <p:spPr>
                <a:xfrm>
                  <a:off x="688015" y="3840107"/>
                  <a:ext cx="245367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ulerTest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false</m:t>
                        </m:r>
                      </m:oMath>
                    </m:oMathPara>
                  </a14:m>
                  <a:endParaRPr lang="nb-NO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15" y="3840107"/>
                  <a:ext cx="2453679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/>
                <p:cNvSpPr/>
                <p:nvPr/>
              </p:nvSpPr>
              <p:spPr>
                <a:xfrm>
                  <a:off x="688016" y="4246587"/>
                  <a:ext cx="249755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StrongTest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false</m:t>
                        </m:r>
                      </m:oMath>
                    </m:oMathPara>
                  </a14:m>
                  <a:endParaRPr lang="nb-NO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16" y="4246587"/>
                  <a:ext cx="249755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/>
            <p:nvPr/>
          </p:nvCxnSpPr>
          <p:spPr bwMode="auto">
            <a:xfrm flipH="1">
              <a:off x="2984952" y="4035641"/>
              <a:ext cx="921722" cy="315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2981072" y="3858294"/>
              <a:ext cx="925602" cy="1248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 flipV="1">
              <a:off x="2981072" y="3600778"/>
              <a:ext cx="925602" cy="114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Straight Arrow Connector 78"/>
          <p:cNvCxnSpPr/>
          <p:nvPr/>
        </p:nvCxnSpPr>
        <p:spPr bwMode="auto">
          <a:xfrm flipH="1">
            <a:off x="2981072" y="5073219"/>
            <a:ext cx="1305861" cy="1461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>
            <a:off x="2819400" y="5523298"/>
            <a:ext cx="1888481" cy="1694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cxnSpLocks/>
            <a:stCxn id="69" idx="1"/>
          </p:cNvCxnSpPr>
          <p:nvPr/>
        </p:nvCxnSpPr>
        <p:spPr bwMode="auto">
          <a:xfrm flipH="1">
            <a:off x="2981072" y="5816185"/>
            <a:ext cx="2226355" cy="3015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" name="Group 118"/>
          <p:cNvGrpSpPr/>
          <p:nvPr/>
        </p:nvGrpSpPr>
        <p:grpSpPr>
          <a:xfrm>
            <a:off x="8511402" y="4034975"/>
            <a:ext cx="3257228" cy="1274426"/>
            <a:chOff x="8559027" y="3949250"/>
            <a:chExt cx="3257228" cy="1274426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>
              <a:off x="8678319" y="3999077"/>
              <a:ext cx="806125" cy="1194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Rectangle 85"/>
                <p:cNvSpPr/>
                <p:nvPr/>
              </p:nvSpPr>
              <p:spPr>
                <a:xfrm>
                  <a:off x="9495203" y="3949250"/>
                  <a:ext cx="232105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FermatTest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nb-NO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03" y="3949250"/>
                  <a:ext cx="2321052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Rectangle 86"/>
                <p:cNvSpPr/>
                <p:nvPr/>
              </p:nvSpPr>
              <p:spPr>
                <a:xfrm>
                  <a:off x="9495203" y="4426104"/>
                  <a:ext cx="232105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EulerTest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nb-NO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03" y="4426104"/>
                  <a:ext cx="2321052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Rectangle 87"/>
                <p:cNvSpPr/>
                <p:nvPr/>
              </p:nvSpPr>
              <p:spPr>
                <a:xfrm>
                  <a:off x="9495203" y="4885122"/>
                  <a:ext cx="232105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StrongTest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nb-NO" sz="1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03" y="4885122"/>
                  <a:ext cx="2321052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endCxn id="87" idx="1"/>
            </p:cNvCxnSpPr>
            <p:nvPr/>
          </p:nvCxnSpPr>
          <p:spPr bwMode="auto">
            <a:xfrm>
              <a:off x="8629228" y="4083446"/>
              <a:ext cx="865975" cy="511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>
              <a:endCxn id="88" idx="1"/>
            </p:cNvCxnSpPr>
            <p:nvPr/>
          </p:nvCxnSpPr>
          <p:spPr bwMode="auto">
            <a:xfrm>
              <a:off x="8559027" y="4193424"/>
              <a:ext cx="936176" cy="8609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Oval 102"/>
          <p:cNvSpPr>
            <a:spLocks noChangeAspect="1"/>
          </p:cNvSpPr>
          <p:nvPr/>
        </p:nvSpPr>
        <p:spPr bwMode="auto">
          <a:xfrm>
            <a:off x="4109069" y="3817997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 bwMode="auto">
          <a:xfrm>
            <a:off x="4384268" y="5037219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 bwMode="auto">
          <a:xfrm>
            <a:off x="4787139" y="5487298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 bwMode="auto">
          <a:xfrm>
            <a:off x="5296936" y="5761551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8404448" y="4067599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59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8" grpId="0"/>
      <p:bldP spid="42" grpId="0" animBg="1"/>
      <p:bldP spid="103" grpId="0" animBg="1"/>
      <p:bldP spid="104" grpId="0" animBg="1"/>
      <p:bldP spid="105" grpId="0" animBg="1"/>
      <p:bldP spid="107" grpId="0" animBg="1"/>
      <p:bldP spid="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primes in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Miller-Rabin most used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Failure probability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What about</a:t>
                </a:r>
                <a:r>
                  <a:rPr lang="en-US" sz="1800" i="1" dirty="0" smtClean="0"/>
                  <a:t> </a:t>
                </a:r>
                <a:r>
                  <a:rPr lang="en-US" sz="1800" i="1" dirty="0"/>
                  <a:t>d</a:t>
                </a:r>
                <a:r>
                  <a:rPr lang="en-US" sz="1800" i="1" dirty="0" smtClean="0"/>
                  <a:t>eterministic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primality </a:t>
                </a:r>
                <a:r>
                  <a:rPr lang="en-US" sz="1800" dirty="0" smtClean="0"/>
                  <a:t>tests?</a:t>
                </a: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Open </a:t>
                </a:r>
                <a:r>
                  <a:rPr lang="en-US" sz="1600" dirty="0"/>
                  <a:t>problem for a long time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Agrawal, </a:t>
                </a:r>
                <a:r>
                  <a:rPr lang="en-US" sz="1600" i="1" dirty="0" err="1"/>
                  <a:t>Kayal</a:t>
                </a:r>
                <a:r>
                  <a:rPr lang="en-US" sz="1600" i="1" dirty="0"/>
                  <a:t> &amp; </a:t>
                </a:r>
                <a:r>
                  <a:rPr lang="en-US" sz="1600" i="1" dirty="0" err="1"/>
                  <a:t>Saxena</a:t>
                </a:r>
                <a:r>
                  <a:rPr lang="en-US" sz="1600" i="1" dirty="0"/>
                  <a:t> '02</a:t>
                </a:r>
                <a:r>
                  <a:rPr lang="en-US" sz="1600" dirty="0"/>
                  <a:t>: "PRIMES is in P"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Original running time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Quickly improved to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379839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379839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292"/>
          <a:stretch/>
        </p:blipFill>
        <p:spPr>
          <a:xfrm>
            <a:off x="7963454" y="3163569"/>
            <a:ext cx="3732213" cy="2896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Easy in prime-order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All non-identity elements are generators!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Not prime-order!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Common in practice: pick element at random; check if generator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Lagrange's theorem: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	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nb-NO" b="0" i="1" dirty="0">
                    <a:latin typeface="Cambria Math" panose="02040503050406030204" pitchFamily="18" charset="0"/>
                  </a:rPr>
                  <a:t> </a:t>
                </a:r>
                <a:r>
                  <a:rPr lang="nb-NO" b="0" dirty="0"/>
                  <a:t>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2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computations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91199" y="5372015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7354168" y="4276979"/>
            <a:ext cx="2871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Tricky! (</a:t>
            </a:r>
            <a:r>
              <a:rPr lang="en-US" sz="1400" dirty="0" err="1"/>
              <a:t>Schoof's</a:t>
            </a:r>
            <a:r>
              <a:rPr lang="en-US" sz="1400" dirty="0"/>
              <a:t> algorithm)</a:t>
            </a: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98148" y="4277460"/>
                <a:ext cx="2051000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  (typically)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48" y="4277460"/>
                <a:ext cx="2051000" cy="306815"/>
              </a:xfrm>
              <a:prstGeom prst="rect">
                <a:avLst/>
              </a:prstGeom>
              <a:blipFill rotWithShape="0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0817" y="4582528"/>
                <a:ext cx="43798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Easy!		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200" dirty="0"/>
                  <a:t> </a:t>
                </a:r>
                <a:r>
                  <a:rPr lang="en-US" sz="1200" dirty="0" smtClean="0"/>
                  <a:t> usually prime 			   (or close to prime)  </a:t>
                </a:r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817" y="4582528"/>
                <a:ext cx="4379812" cy="492443"/>
              </a:xfrm>
              <a:prstGeom prst="rect">
                <a:avLst/>
              </a:prstGeom>
              <a:blipFill rotWithShape="0">
                <a:blip r:embed="rId17"/>
                <a:stretch>
                  <a:fillRect l="-418" t="-370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354168" y="3939684"/>
            <a:ext cx="529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Tricky!  Standardized choices (</a:t>
            </a:r>
            <a:r>
              <a:rPr lang="en-US" sz="1200" dirty="0"/>
              <a:t>NIST P-256, Curve25519)</a:t>
            </a:r>
            <a:r>
              <a:rPr lang="en-US" sz="1400" dirty="0"/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6372" y="5081588"/>
            <a:ext cx="7751762" cy="1776412"/>
          </a:xfrm>
        </p:spPr>
        <p:txBody>
          <a:bodyPr/>
          <a:lstStyle/>
          <a:p>
            <a:r>
              <a:rPr lang="en-US" dirty="0"/>
              <a:t>Attacking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5" y="3067282"/>
            <a:ext cx="2016224" cy="117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991360"/>
            <a:ext cx="1896533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man-in-the-middle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man-in-the-middle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5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4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man-in-the-middle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b-NO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1667" r="-8333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274082">
                <a:off x="3621159" y="1951611"/>
                <a:ext cx="8667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21159" y="1951611"/>
                <a:ext cx="866776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5921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52190" y="3970629"/>
                <a:ext cx="168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90" y="3970629"/>
                <a:ext cx="168103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5797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305283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ultiply 39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0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49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blipFill rotWithShape="0">
                <a:blip r:embed="rId22"/>
                <a:stretch>
                  <a:fillRect l="-5119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955466" y="5717350"/>
            <a:ext cx="2720883" cy="322044"/>
            <a:chOff x="3286023" y="4768650"/>
            <a:chExt cx="5546917" cy="592931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Group 50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2" name="Can 51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++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29310" r="-517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177478" y="5724221"/>
            <a:ext cx="2720883" cy="322044"/>
            <a:chOff x="3286023" y="4768649"/>
            <a:chExt cx="5546917" cy="592931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/>
            <p:cNvGrpSpPr/>
            <p:nvPr/>
          </p:nvGrpSpPr>
          <p:grpSpPr>
            <a:xfrm>
              <a:off x="3651279" y="4768649"/>
              <a:ext cx="4689157" cy="592931"/>
              <a:chOff x="3820607" y="2927464"/>
              <a:chExt cx="4689157" cy="592931"/>
            </a:xfrm>
          </p:grpSpPr>
          <p:sp>
            <p:nvSpPr>
              <p:cNvPr id="58" name="Can 57"/>
              <p:cNvSpPr/>
              <p:nvPr/>
            </p:nvSpPr>
            <p:spPr bwMode="auto">
              <a:xfrm rot="16200000">
                <a:off x="5895546" y="906178"/>
                <a:ext cx="592931" cy="4635504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++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0" name="Multiply 59"/>
          <p:cNvSpPr/>
          <p:nvPr/>
        </p:nvSpPr>
        <p:spPr bwMode="auto">
          <a:xfrm>
            <a:off x="5328598" y="2274467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4179691" y="5091288"/>
            <a:ext cx="0" cy="5087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6674551" y="5124020"/>
            <a:ext cx="463802" cy="4759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  <p:bldP spid="39" grpId="0"/>
      <p:bldP spid="41" grpId="0"/>
      <p:bldP spid="47" grpId="0"/>
      <p:bldP spid="48" grpId="0"/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6077" y="3498174"/>
                <a:ext cx="2244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224414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0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3085" y="3967102"/>
                <a:ext cx="219476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2194768" cy="347403"/>
              </a:xfrm>
              <a:prstGeom prst="rect">
                <a:avLst/>
              </a:prstGeom>
              <a:blipFill rotWithShape="0">
                <a:blip r:embed="rId18"/>
                <a:stretch>
                  <a:fillRect l="-2500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89817" y="3498174"/>
                <a:ext cx="231217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17" y="3498174"/>
                <a:ext cx="2312171" cy="347403"/>
              </a:xfrm>
              <a:prstGeom prst="rect">
                <a:avLst/>
              </a:prstGeom>
              <a:blipFill rotWithShape="0">
                <a:blip r:embed="rId19"/>
                <a:stretch>
                  <a:fillRect l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366" y="3987726"/>
                <a:ext cx="219476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87726"/>
                <a:ext cx="2194768" cy="347403"/>
              </a:xfrm>
              <a:prstGeom prst="rect">
                <a:avLst/>
              </a:prstGeom>
              <a:blipFill rotWithShape="0">
                <a:blip r:embed="rId20"/>
                <a:stretch>
                  <a:fillRect l="-2500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28537" y="1009319"/>
            <a:ext cx="2867730" cy="462346"/>
            <a:chOff x="8328537" y="1009319"/>
            <a:chExt cx="2867730" cy="462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328537" y="1158374"/>
                  <a:ext cx="869854" cy="313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8537" y="1158374"/>
                  <a:ext cx="869854" cy="31329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594" t="-1961" r="-2098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 bwMode="auto">
            <a:xfrm flipH="1">
              <a:off x="9214867" y="1217904"/>
              <a:ext cx="338036" cy="127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9536235" y="1009319"/>
              <a:ext cx="166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Long-term key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0587" y="1003021"/>
            <a:ext cx="2650828" cy="467963"/>
            <a:chOff x="720587" y="1003021"/>
            <a:chExt cx="2650828" cy="467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07974" y="1163207"/>
                  <a:ext cx="8634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974" y="1163207"/>
                  <a:ext cx="863441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634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 bwMode="auto">
            <a:xfrm>
              <a:off x="2158108" y="1217284"/>
              <a:ext cx="288415" cy="929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720587" y="1003021"/>
              <a:ext cx="1528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Long-term key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1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12577" y="3498174"/>
                <a:ext cx="24166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77" y="3498174"/>
                <a:ext cx="241662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03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313085" y="3967102"/>
                <a:ext cx="231698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2316981" cy="347403"/>
              </a:xfrm>
              <a:prstGeom prst="rect">
                <a:avLst/>
              </a:prstGeom>
              <a:blipFill rotWithShape="0">
                <a:blip r:embed="rId4"/>
                <a:stretch>
                  <a:fillRect l="-2362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30548" y="3498174"/>
                <a:ext cx="251350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48" y="3498174"/>
                <a:ext cx="2513509" cy="347403"/>
              </a:xfrm>
              <a:prstGeom prst="rect">
                <a:avLst/>
              </a:prstGeom>
              <a:blipFill rotWithShape="0">
                <a:blip r:embed="rId5"/>
                <a:stretch>
                  <a:fillRect l="-3883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55366" y="3977566"/>
                <a:ext cx="2336345" cy="3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77566"/>
                <a:ext cx="2336345" cy="374461"/>
              </a:xfrm>
              <a:prstGeom prst="rect">
                <a:avLst/>
              </a:prstGeom>
              <a:blipFill rotWithShape="0">
                <a:blip r:embed="rId6"/>
                <a:stretch>
                  <a:fillRect l="-2344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2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0329030">
                <a:off x="7195208" y="2019869"/>
                <a:ext cx="100700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9030">
                <a:off x="7195208" y="2019869"/>
                <a:ext cx="1007007" cy="349839"/>
              </a:xfrm>
              <a:prstGeom prst="rect">
                <a:avLst/>
              </a:prstGeom>
              <a:blipFill rotWithShape="0">
                <a:blip r:embed="rId23"/>
                <a:stretch>
                  <a:fillRect l="-170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690390">
                <a:off x="3458093" y="1978270"/>
                <a:ext cx="1025345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0390">
                <a:off x="3458093" y="1978270"/>
                <a:ext cx="1025345" cy="349839"/>
              </a:xfrm>
              <a:prstGeom prst="rect">
                <a:avLst/>
              </a:prstGeom>
              <a:blipFill rotWithShape="0">
                <a:blip r:embed="rId24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3379789" y="3899632"/>
            <a:ext cx="500160" cy="4818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Can't compute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b-NO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nb-NO" sz="20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234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sp>
        <p:nvSpPr>
          <p:cNvPr id="46" name="Multiply 45"/>
          <p:cNvSpPr/>
          <p:nvPr/>
        </p:nvSpPr>
        <p:spPr bwMode="auto">
          <a:xfrm>
            <a:off x="5104665" y="2278037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30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31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 bwMode="auto">
          <a:xfrm>
            <a:off x="8622865" y="3946313"/>
            <a:ext cx="500160" cy="4818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39" grpId="0"/>
      <p:bldP spid="40" grpId="0" animBg="1"/>
      <p:bldP spid="42" grpId="0"/>
      <p:bldP spid="43" grpId="0" animBg="1"/>
      <p:bldP spid="47" grpId="0" animBg="1"/>
      <p:bldP spid="49" grpId="0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security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</p:spPr>
            <p:txBody>
              <a:bodyPr/>
              <a:lstStyle/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417513" lvl="1" indent="0"/>
                <a:r>
                  <a:rPr lang="nb-NO" sz="1400" b="1" dirty="0"/>
                  <a:t>Examples</a:t>
                </a:r>
                <a:endParaRPr lang="en-US" sz="1400" b="1" dirty="0"/>
              </a:p>
              <a:p>
                <a:pPr lvl="1"/>
                <a:endParaRPr lang="en-US" sz="5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not secure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secure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 large enough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secure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large enough 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Content Placeholder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5225" y="5202747"/>
                <a:ext cx="269118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5202747"/>
                <a:ext cx="2691186" cy="312650"/>
              </a:xfrm>
              <a:prstGeom prst="rect">
                <a:avLst/>
              </a:prstGeom>
              <a:blipFill rotWithShape="0">
                <a:blip r:embed="rId18"/>
                <a:stretch>
                  <a:fillRect l="-317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5225" y="4752673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4752673"/>
                <a:ext cx="2285113" cy="312650"/>
              </a:xfrm>
              <a:prstGeom prst="rect">
                <a:avLst/>
              </a:prstGeom>
              <a:blipFill rotWithShape="0">
                <a:blip r:embed="rId19"/>
                <a:stretch>
                  <a:fillRect l="-37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5225" y="5652822"/>
                <a:ext cx="314361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5652822"/>
                <a:ext cx="3143617" cy="312650"/>
              </a:xfrm>
              <a:prstGeom prst="rect">
                <a:avLst/>
              </a:prstGeom>
              <a:blipFill rotWithShape="0">
                <a:blip r:embed="rId20"/>
                <a:stretch>
                  <a:fillRect l="-271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991100" y="4741995"/>
            <a:ext cx="57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91100" y="5197409"/>
            <a:ext cx="57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1100" y="5652822"/>
            <a:ext cx="6758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static</a:t>
            </a:r>
            <a:r>
              <a:rPr lang="en-US" sz="1600" dirty="0" smtClean="0"/>
              <a:t>-</a:t>
            </a:r>
            <a:r>
              <a:rPr lang="en-US" sz="1600" dirty="0" smtClean="0">
                <a:solidFill>
                  <a:schemeClr val="accent2"/>
                </a:solidFill>
              </a:rPr>
              <a:t>ephemeral</a:t>
            </a:r>
            <a:r>
              <a:rPr lang="en-US" sz="1600" dirty="0" smtClean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>
                <a:solidFill>
                  <a:schemeClr val="accent2"/>
                </a:solidFill>
              </a:rPr>
              <a:t>-ephemeral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3392" y="3810651"/>
            <a:ext cx="309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Many alternatives: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05225" y="4302599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4302599"/>
                <a:ext cx="2285113" cy="312650"/>
              </a:xfrm>
              <a:prstGeom prst="rect">
                <a:avLst/>
              </a:prstGeom>
              <a:blipFill rotWithShape="0">
                <a:blip r:embed="rId23"/>
                <a:stretch>
                  <a:fillRect l="-37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991100" y="4286581"/>
            <a:ext cx="57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14396" y="3952689"/>
            <a:ext cx="3111799" cy="1193009"/>
            <a:chOff x="8614396" y="3952689"/>
            <a:chExt cx="3111799" cy="1193009"/>
          </a:xfrm>
        </p:grpSpPr>
        <p:sp>
          <p:nvSpPr>
            <p:cNvPr id="3" name="TextBox 2"/>
            <p:cNvSpPr txBox="1"/>
            <p:nvPr/>
          </p:nvSpPr>
          <p:spPr>
            <a:xfrm>
              <a:off x="8614396" y="4023708"/>
              <a:ext cx="1319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Used inside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3444" y="3952689"/>
              <a:ext cx="461176" cy="4545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25893" r="17708" b="26747"/>
            <a:stretch/>
          </p:blipFill>
          <p:spPr>
            <a:xfrm>
              <a:off x="10475900" y="3952689"/>
              <a:ext cx="1250295" cy="454588"/>
            </a:xfrm>
            <a:prstGeom prst="round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 bwMode="auto">
            <a:xfrm flipH="1">
              <a:off x="8614396" y="4407277"/>
              <a:ext cx="583995" cy="7384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9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9" grpId="0"/>
      <p:bldP spid="40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39922" y="3387174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2" y="3387174"/>
                <a:ext cx="2285113" cy="312650"/>
              </a:xfrm>
              <a:prstGeom prst="rect">
                <a:avLst/>
              </a:prstGeom>
              <a:blipFill rotWithShape="0">
                <a:blip r:embed="rId23"/>
                <a:stretch>
                  <a:fillRect l="-37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64802" y="3387174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802" y="3387174"/>
                <a:ext cx="2285113" cy="312650"/>
              </a:xfrm>
              <a:prstGeom prst="rect">
                <a:avLst/>
              </a:prstGeom>
              <a:blipFill rotWithShape="0">
                <a:blip r:embed="rId24"/>
                <a:stretch>
                  <a:fillRect l="-346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356101" y="4095103"/>
            <a:ext cx="3323906" cy="322044"/>
            <a:chOff x="3063347" y="4768650"/>
            <a:chExt cx="5992844" cy="592931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3063347" y="5070676"/>
              <a:ext cx="599284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0" name="Group 49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1" name="Can 50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++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77" y="4793438"/>
            <a:ext cx="780913" cy="765661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3120428" y="1134291"/>
            <a:ext cx="281958" cy="23886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57" name="Straight Arrow Connector 56"/>
          <p:cNvCxnSpPr>
            <a:stCxn id="55" idx="4"/>
          </p:cNvCxnSpPr>
          <p:nvPr/>
        </p:nvCxnSpPr>
        <p:spPr bwMode="auto">
          <a:xfrm>
            <a:off x="3261407" y="1373152"/>
            <a:ext cx="2396184" cy="3446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8"/>
          <p:cNvSpPr/>
          <p:nvPr/>
        </p:nvSpPr>
        <p:spPr bwMode="auto">
          <a:xfrm>
            <a:off x="5353914" y="1851025"/>
            <a:ext cx="399228" cy="116376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566297" y="3033840"/>
            <a:ext cx="353733" cy="1692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165018" y="4507821"/>
            <a:ext cx="430814" cy="4134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5708391" y="4491758"/>
            <a:ext cx="115585" cy="2649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6139439" y="4475565"/>
            <a:ext cx="140192" cy="2828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6298919" y="4517166"/>
            <a:ext cx="280033" cy="3086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6445773" y="4511040"/>
            <a:ext cx="480383" cy="4102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Oval 86"/>
          <p:cNvSpPr/>
          <p:nvPr/>
        </p:nvSpPr>
        <p:spPr bwMode="auto">
          <a:xfrm>
            <a:off x="3618307" y="3368323"/>
            <a:ext cx="327622" cy="23886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6312" y="4297274"/>
            <a:ext cx="367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Can't compute!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(Need to solve DH or DLOG problem)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3140952" y="3636168"/>
            <a:ext cx="535133" cy="6735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946467" y="5799173"/>
            <a:ext cx="558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Forward secrecy: </a:t>
            </a:r>
            <a:r>
              <a:rPr lang="en-US" dirty="0"/>
              <a:t>attacker can't obtain old traffic keys even if it </a:t>
            </a:r>
            <a:r>
              <a:rPr lang="en-US" dirty="0" smtClean="0"/>
              <a:t>obtains </a:t>
            </a:r>
            <a:r>
              <a:rPr lang="en-US" dirty="0"/>
              <a:t>the parties' long-term keys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8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87" grpId="0" animBg="1"/>
      <p:bldP spid="89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dirty="0" err="1"/>
              <a:t>Lavabit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44625"/>
            <a:ext cx="7324725" cy="158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3530536"/>
            <a:ext cx="5453063" cy="2037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11" y="2856419"/>
            <a:ext cx="5508625" cy="1990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76" y="1176332"/>
            <a:ext cx="4232868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69" y="1152561"/>
            <a:ext cx="1540360" cy="154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5" t="10895" r="36746" b="27684"/>
          <a:stretch/>
        </p:blipFill>
        <p:spPr>
          <a:xfrm>
            <a:off x="623392" y="207656"/>
            <a:ext cx="533896" cy="6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315822" y="4998071"/>
            <a:ext cx="1281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Round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le 5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-party </a:t>
                </a:r>
                <a:r>
                  <a:rPr lang="en-US" dirty="0" err="1"/>
                  <a:t>Diffie</a:t>
                </a:r>
                <a:r>
                  <a:rPr lang="en-US" dirty="0"/>
                  <a:t>-Hellman</a:t>
                </a:r>
              </a:p>
            </p:txBody>
          </p:sp>
        </mc:Choice>
        <mc:Fallback xmlns="">
          <p:sp>
            <p:nvSpPr>
              <p:cNvPr id="51" name="Title 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5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-party </a:t>
                </a:r>
                <a:r>
                  <a:rPr lang="en-US" sz="1800" dirty="0" err="1"/>
                  <a:t>Diffie</a:t>
                </a:r>
                <a:r>
                  <a:rPr lang="en-US" sz="1800" dirty="0"/>
                  <a:t>-Hellman possible in </a:t>
                </a:r>
                <a14:m>
                  <m:oMath xmlns:m="http://schemas.openxmlformats.org/officeDocument/2006/math">
                    <m:r>
                      <a:rPr lang="nb-NO" sz="1800" b="0" i="1" spc="-30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pc="-30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rounds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1-round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-party </a:t>
                </a:r>
                <a:r>
                  <a:rPr lang="en-US" sz="1800" dirty="0" err="1"/>
                  <a:t>Diffie</a:t>
                </a:r>
                <a:r>
                  <a:rPr lang="en-US" sz="1800" dirty="0"/>
                  <a:t>-Hellman: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/>
                  <a:t>:  normal </a:t>
                </a:r>
                <a:r>
                  <a:rPr lang="en-US" sz="1600" dirty="0" err="1"/>
                  <a:t>Diffie</a:t>
                </a:r>
                <a:r>
                  <a:rPr lang="en-US" sz="1600" dirty="0"/>
                  <a:t>-Hellman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600" dirty="0"/>
                  <a:t>:  </a:t>
                </a:r>
                <a:r>
                  <a:rPr lang="en-US" sz="1600" dirty="0" err="1"/>
                  <a:t>Diffie</a:t>
                </a:r>
                <a:r>
                  <a:rPr lang="en-US" sz="1600" dirty="0"/>
                  <a:t>-Hellman with </a:t>
                </a:r>
                <a:r>
                  <a:rPr lang="en-US" sz="1600" i="1" dirty="0"/>
                  <a:t>bilinear pairings </a:t>
                </a:r>
                <a:r>
                  <a:rPr lang="en-US" sz="1600" dirty="0"/>
                  <a:t>(</a:t>
                </a:r>
                <a:r>
                  <a:rPr lang="en-US" sz="1600" b="1" dirty="0" err="1"/>
                  <a:t>Joux</a:t>
                </a:r>
                <a:r>
                  <a:rPr lang="en-US" sz="1600" b="1" dirty="0"/>
                  <a:t> ’00</a:t>
                </a:r>
                <a:r>
                  <a:rPr lang="en-US" sz="1600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1600" dirty="0"/>
                  <a:t>:  open problem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Possible with </a:t>
                </a:r>
                <a:r>
                  <a:rPr lang="en-US" sz="1400" i="1" dirty="0"/>
                  <a:t>multilinear maps</a:t>
                </a:r>
                <a:r>
                  <a:rPr lang="en-US" sz="1400" dirty="0"/>
                  <a:t> (very advanced)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…but we don’t know any secure multilinear maps </a:t>
                </a:r>
                <a:r>
                  <a:rPr lang="en-US" sz="1400" dirty="0">
                    <a:sym typeface="Wingdings" panose="05000000000000000000" pitchFamily="2" charset="2"/>
                  </a:rPr>
                  <a:t></a:t>
                </a:r>
                <a:endParaRPr lang="en-US" sz="1400" dirty="0"/>
              </a:p>
            </p:txBody>
          </p:sp>
        </mc:Choice>
        <mc:Fallback xmlns="">
          <p:sp>
            <p:nvSpPr>
              <p:cNvPr id="54" name="Content Placeholder 5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  <a:blipFill rotWithShape="0"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46605" y="6386992"/>
            <a:ext cx="679124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60" y="1652567"/>
            <a:ext cx="406514" cy="763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071" y="1595417"/>
            <a:ext cx="488080" cy="9087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9746351" y="1823744"/>
            <a:ext cx="93016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9725569" y="2215136"/>
            <a:ext cx="93016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blipFill>
                <a:blip r:embed="rId11"/>
                <a:stretch>
                  <a:fillRect r="-375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blipFill>
                <a:blip r:embed="rId12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88" y="3730736"/>
            <a:ext cx="406514" cy="763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731" y="4901885"/>
            <a:ext cx="488080" cy="908792"/>
          </a:xfrm>
          <a:prstGeom prst="rect">
            <a:avLst/>
          </a:prstGeom>
        </p:spPr>
      </p:pic>
      <p:pic>
        <p:nvPicPr>
          <p:cNvPr id="1026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10665073" y="5045677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blipFill rotWithShape="0">
                <a:blip r:embed="rId1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113923" y="356798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23" y="3567984"/>
                <a:ext cx="488373" cy="379784"/>
              </a:xfrm>
              <a:prstGeom prst="rect">
                <a:avLst/>
              </a:prstGeom>
              <a:blipFill rotWithShape="0">
                <a:blip r:embed="rId18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blipFill rotWithShape="0">
                <a:blip r:embed="rId1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692043" y="414628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043" y="4146288"/>
                <a:ext cx="488373" cy="379784"/>
              </a:xfrm>
              <a:prstGeom prst="rect">
                <a:avLst/>
              </a:prstGeom>
              <a:blipFill rotWithShape="0">
                <a:blip r:embed="rId21"/>
                <a:stretch>
                  <a:fillRect r="-5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blipFill rotWithShape="0">
                <a:blip r:embed="rId2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blipFill rotWithShape="0">
                <a:blip r:embed="rId23"/>
                <a:stretch>
                  <a:fillRect r="-175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113923" y="3565240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23" y="3565240"/>
                <a:ext cx="488373" cy="379784"/>
              </a:xfrm>
              <a:prstGeom prst="rect">
                <a:avLst/>
              </a:prstGeom>
              <a:blipFill rotWithShape="0">
                <a:blip r:embed="rId24"/>
                <a:stretch>
                  <a:fillRect r="-1875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blipFill rotWithShape="0">
                <a:blip r:embed="rId25"/>
                <a:stretch>
                  <a:fillRect r="-175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>
            <a:off x="8789967" y="4195500"/>
            <a:ext cx="2049520" cy="1924938"/>
          </a:xfrm>
          <a:prstGeom prst="arc">
            <a:avLst>
              <a:gd name="adj1" fmla="val 1249452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 bwMode="auto">
          <a:xfrm rot="5400000">
            <a:off x="8855596" y="4252466"/>
            <a:ext cx="2161657" cy="2025569"/>
          </a:xfrm>
          <a:prstGeom prst="arc">
            <a:avLst>
              <a:gd name="adj1" fmla="val 11907038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 bwMode="auto">
          <a:xfrm rot="13549864">
            <a:off x="8552721" y="4016276"/>
            <a:ext cx="2409743" cy="2085792"/>
          </a:xfrm>
          <a:prstGeom prst="arc">
            <a:avLst>
              <a:gd name="adj1" fmla="val 1123428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15822" y="4995588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15792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/>
      <p:bldP spid="24" grpId="0"/>
      <p:bldP spid="34" grpId="0"/>
      <p:bldP spid="34" grpId="1"/>
      <p:bldP spid="34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32" grpId="0" animBg="1"/>
      <p:bldP spid="52" grpId="0" animBg="1"/>
      <p:bldP spid="53" grpId="0" animBg="1"/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Special algorithms needed to deal with the large numbers in asymmetric cryptography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Square-and-multiply for group exponentiation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Straightforward implementation not secure against side-channel 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Prime finding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Common in practice: pick random number; check if prime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Primality tests: Fermat's, Miller-Rabin (small one-sided error)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Plain </a:t>
            </a:r>
            <a:r>
              <a:rPr lang="en-US" dirty="0" err="1"/>
              <a:t>Diffie</a:t>
            </a:r>
            <a:r>
              <a:rPr lang="en-US" dirty="0"/>
              <a:t>-Hellman is </a:t>
            </a:r>
            <a:r>
              <a:rPr lang="en-US" i="1" dirty="0"/>
              <a:t>not</a:t>
            </a:r>
            <a:r>
              <a:rPr lang="en-US" dirty="0"/>
              <a:t> secure against active adversaries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Man-in-the-middle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Problem: lack of authentication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Common solution: digital signatures (used in TLS, IPsec, SSH)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Modern solution: long-term </a:t>
            </a:r>
            <a:r>
              <a:rPr lang="en-US" dirty="0" err="1"/>
              <a:t>Diffie</a:t>
            </a:r>
            <a:r>
              <a:rPr lang="en-US" dirty="0"/>
              <a:t>-Hellman keys mixed with ephemeral </a:t>
            </a:r>
            <a:r>
              <a:rPr lang="en-US" dirty="0" err="1"/>
              <a:t>Diffie</a:t>
            </a:r>
            <a:r>
              <a:rPr lang="en-US" dirty="0"/>
              <a:t>-Hellman keys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Noise protocol, Signal, </a:t>
            </a:r>
            <a:r>
              <a:rPr lang="en-US" dirty="0" err="1"/>
              <a:t>What'sApp</a:t>
            </a:r>
            <a:r>
              <a:rPr lang="en-US" dirty="0"/>
              <a:t>, Facebook Messenger Secret Conversations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Diffie</a:t>
                </a:r>
                <a:r>
                  <a:rPr lang="en-US" dirty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276803" y="1544226"/>
            <a:ext cx="3301224" cy="1327605"/>
            <a:chOff x="4696003" y="1761629"/>
            <a:chExt cx="3301224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4" r="-1109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279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76803" y="3174059"/>
            <a:ext cx="3255891" cy="1329249"/>
            <a:chOff x="4219498" y="3438826"/>
            <a:chExt cx="3255891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11" r="-1124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46281" y="343882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4977362"/>
            <a:ext cx="6220677" cy="1382279"/>
            <a:chOff x="3334130" y="5165252"/>
            <a:chExt cx="6220677" cy="138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15606" y="5205626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595554" y="5165252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0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Big-number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1339" y="3518808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39" y="3518808"/>
                <a:ext cx="1539836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976294" y="1435382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976293" y="2041420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6120634" y="361815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634" y="3618151"/>
                <a:ext cx="1091704" cy="222611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049540" y="3318515"/>
            <a:ext cx="1095047" cy="522247"/>
            <a:chOff x="2049540" y="3318515"/>
            <a:chExt cx="1095047" cy="52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2049540" y="3318515"/>
              <a:ext cx="1093685" cy="261610"/>
              <a:chOff x="829293" y="1583364"/>
              <a:chExt cx="1589313" cy="26161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1283393" y="1583364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7415058" y="361815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5058" y="3618151"/>
                <a:ext cx="1091704" cy="222611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8709481" y="361815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9481" y="3618151"/>
                <a:ext cx="1091704" cy="222611"/>
              </a:xfrm>
              <a:prstGeom prst="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09977" y="4577114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77" y="4577114"/>
                <a:ext cx="153983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6119272" y="4676457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9272" y="4676457"/>
                <a:ext cx="1091704" cy="222611"/>
              </a:xfrm>
              <a:prstGeom prst="rect">
                <a:avLst/>
              </a:prstGeom>
              <a:blipFill rotWithShape="0">
                <a:blip r:embed="rId11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2051521" y="4406296"/>
            <a:ext cx="1096081" cy="492772"/>
            <a:chOff x="2051521" y="4406296"/>
            <a:chExt cx="1096081" cy="492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/>
            <p:cNvGrpSpPr/>
            <p:nvPr/>
          </p:nvGrpSpPr>
          <p:grpSpPr>
            <a:xfrm>
              <a:off x="2053917" y="4406296"/>
              <a:ext cx="1093685" cy="261610"/>
              <a:chOff x="829293" y="1573840"/>
              <a:chExt cx="1589313" cy="26161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829293" y="1628445"/>
                <a:ext cx="1589313" cy="152400"/>
                <a:chOff x="829293" y="1628445"/>
                <a:chExt cx="1589313" cy="152400"/>
              </a:xfrm>
            </p:grpSpPr>
            <p:cxnSp>
              <p:nvCxnSpPr>
                <p:cNvPr id="90" name="Straight Connector 89"/>
                <p:cNvCxnSpPr/>
                <p:nvPr/>
              </p:nvCxnSpPr>
              <p:spPr bwMode="auto">
                <a:xfrm flipV="1">
                  <a:off x="831272" y="1704645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flipV="1">
                  <a:off x="2416627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 flipV="1">
                  <a:off x="829293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9" name="TextBox 88"/>
              <p:cNvSpPr txBox="1"/>
              <p:nvPr/>
            </p:nvSpPr>
            <p:spPr>
              <a:xfrm>
                <a:off x="1283393" y="1573840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 bwMode="auto">
              <a:xfrm>
                <a:off x="7413696" y="4676457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696" y="4676457"/>
                <a:ext cx="1091704" cy="222611"/>
              </a:xfrm>
              <a:prstGeom prst="rect">
                <a:avLst/>
              </a:prstGeom>
              <a:blipFill rotWithShape="0">
                <a:blip r:embed="rId13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 bwMode="auto">
              <a:xfrm>
                <a:off x="8708119" y="4676457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119" y="4676457"/>
                <a:ext cx="1091704" cy="222611"/>
              </a:xfrm>
              <a:prstGeom prst="rect">
                <a:avLst/>
              </a:prstGeom>
              <a:blipFill rotWithShape="0">
                <a:blip r:embed="rId14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78601" y="4070419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01" y="4070419"/>
                <a:ext cx="55073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692294" y="4074418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294" y="4074418"/>
                <a:ext cx="55073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367042" y="4074418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42" y="4074418"/>
                <a:ext cx="55073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322003" y="4074418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03" y="4074418"/>
                <a:ext cx="55073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3809977" y="5635420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77" y="5635420"/>
                <a:ext cx="153983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 bwMode="auto">
              <a:xfrm>
                <a:off x="2051521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521" y="5734763"/>
                <a:ext cx="1091704" cy="22261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 bwMode="auto">
              <a:xfrm>
                <a:off x="7413696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696" y="5734763"/>
                <a:ext cx="1091704" cy="222611"/>
              </a:xfrm>
              <a:prstGeom prst="rect">
                <a:avLst/>
              </a:prstGeom>
              <a:blipFill rotWithShape="0">
                <a:blip r:embed="rId21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 bwMode="auto">
              <a:xfrm>
                <a:off x="8708119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119" y="5734763"/>
                <a:ext cx="1091704" cy="222611"/>
              </a:xfrm>
              <a:prstGeom prst="rect">
                <a:avLst/>
              </a:prstGeom>
              <a:blipFill rotWithShape="0">
                <a:blip r:embed="rId22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978600" y="5150622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00" y="5150622"/>
                <a:ext cx="55073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7684178" y="5162407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178" y="5162407"/>
                <a:ext cx="55073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6367041" y="5150622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41" y="5150622"/>
                <a:ext cx="550739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 bwMode="auto">
              <a:xfrm>
                <a:off x="6117291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7291" y="5734763"/>
                <a:ext cx="1091704" cy="222611"/>
              </a:xfrm>
              <a:prstGeom prst="rect">
                <a:avLst/>
              </a:prstGeom>
              <a:blipFill rotWithShape="0">
                <a:blip r:embed="rId26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Group 168"/>
          <p:cNvGrpSpPr/>
          <p:nvPr/>
        </p:nvGrpSpPr>
        <p:grpSpPr>
          <a:xfrm>
            <a:off x="8243034" y="3986084"/>
            <a:ext cx="743684" cy="1349204"/>
            <a:chOff x="8243034" y="3986084"/>
            <a:chExt cx="743684" cy="1349204"/>
          </a:xfrm>
        </p:grpSpPr>
        <p:cxnSp>
          <p:nvCxnSpPr>
            <p:cNvPr id="23" name="Elbow Connector 22"/>
            <p:cNvCxnSpPr>
              <a:stCxn id="153" idx="1"/>
              <a:endCxn id="142" idx="3"/>
            </p:cNvCxnSpPr>
            <p:nvPr/>
          </p:nvCxnSpPr>
          <p:spPr bwMode="auto">
            <a:xfrm rot="10800000">
              <a:off x="8243034" y="4259084"/>
              <a:ext cx="735567" cy="1076204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TextBox 157"/>
            <p:cNvSpPr txBox="1"/>
            <p:nvPr/>
          </p:nvSpPr>
          <p:spPr>
            <a:xfrm>
              <a:off x="8251151" y="3986084"/>
              <a:ext cx="7355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carry</a:t>
              </a:r>
            </a:p>
          </p:txBody>
        </p:sp>
      </p:grpSp>
      <p:cxnSp>
        <p:nvCxnSpPr>
          <p:cNvPr id="162" name="Elbow Connector 161"/>
          <p:cNvCxnSpPr>
            <a:stCxn id="155" idx="1"/>
            <a:endCxn id="165" idx="3"/>
          </p:cNvCxnSpPr>
          <p:nvPr/>
        </p:nvCxnSpPr>
        <p:spPr bwMode="auto">
          <a:xfrm rot="10800000">
            <a:off x="5579199" y="4255086"/>
            <a:ext cx="787843" cy="108020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5028459" y="4070419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59" y="4070419"/>
                <a:ext cx="550739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6917782" y="3986084"/>
            <a:ext cx="770504" cy="1360990"/>
            <a:chOff x="6917782" y="3986084"/>
            <a:chExt cx="770504" cy="1360990"/>
          </a:xfrm>
        </p:grpSpPr>
        <p:cxnSp>
          <p:nvCxnSpPr>
            <p:cNvPr id="159" name="Elbow Connector 158"/>
            <p:cNvCxnSpPr>
              <a:stCxn id="154" idx="1"/>
              <a:endCxn id="143" idx="3"/>
            </p:cNvCxnSpPr>
            <p:nvPr/>
          </p:nvCxnSpPr>
          <p:spPr bwMode="auto">
            <a:xfrm rot="10800000">
              <a:off x="6917782" y="4259085"/>
              <a:ext cx="766397" cy="108798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TextBox 167"/>
            <p:cNvSpPr txBox="1"/>
            <p:nvPr/>
          </p:nvSpPr>
          <p:spPr>
            <a:xfrm>
              <a:off x="6952719" y="3986084"/>
              <a:ext cx="7355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carry</a:t>
              </a:r>
            </a:p>
          </p:txBody>
        </p:sp>
      </p:grpSp>
      <p:cxnSp>
        <p:nvCxnSpPr>
          <p:cNvPr id="172" name="Straight Arrow Connector 171"/>
          <p:cNvCxnSpPr/>
          <p:nvPr/>
        </p:nvCxnSpPr>
        <p:spPr bwMode="auto">
          <a:xfrm flipH="1">
            <a:off x="9405081" y="3918918"/>
            <a:ext cx="851709" cy="317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172"/>
          <p:cNvSpPr txBox="1"/>
          <p:nvPr/>
        </p:nvSpPr>
        <p:spPr>
          <a:xfrm>
            <a:off x="9799823" y="3651746"/>
            <a:ext cx="1344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64 bit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2322002" y="5147396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02" y="5147396"/>
                <a:ext cx="550739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>
                <a:off x="6514156" y="2599055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complexity: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156" y="2599055"/>
                <a:ext cx="3084290" cy="5024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5" grpId="0" animBg="1"/>
      <p:bldP spid="62" grpId="0" animBg="1"/>
      <p:bldP spid="69" grpId="0" animBg="1"/>
      <p:bldP spid="76" grpId="0"/>
      <p:bldP spid="86" grpId="0" animBg="1"/>
      <p:bldP spid="94" grpId="0" animBg="1"/>
      <p:bldP spid="102" grpId="0" animBg="1"/>
      <p:bldP spid="20" grpId="0"/>
      <p:bldP spid="142" grpId="0"/>
      <p:bldP spid="143" grpId="0"/>
      <p:bldP spid="144" grpId="0"/>
      <p:bldP spid="149" grpId="0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 animBg="1"/>
      <p:bldP spid="173" grpId="0"/>
      <p:bldP spid="178" grpId="0"/>
      <p:bldP spid="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Big-number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976294" y="1435382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976293" y="2041420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C8DCA83-3423-43FE-89B5-F5B21BC7EAE6}"/>
              </a:ext>
            </a:extLst>
          </p:cNvPr>
          <p:cNvGrpSpPr/>
          <p:nvPr/>
        </p:nvGrpSpPr>
        <p:grpSpPr>
          <a:xfrm>
            <a:off x="10150299" y="4231757"/>
            <a:ext cx="1610330" cy="831557"/>
            <a:chOff x="9963303" y="4371367"/>
            <a:chExt cx="1610330" cy="831557"/>
          </a:xfrm>
        </p:grpSpPr>
        <p:cxnSp>
          <p:nvCxnSpPr>
            <p:cNvPr id="172" name="Straight Arrow Connector 171"/>
            <p:cNvCxnSpPr>
              <a:cxnSpLocks/>
            </p:cNvCxnSpPr>
            <p:nvPr/>
          </p:nvCxnSpPr>
          <p:spPr bwMode="auto">
            <a:xfrm flipH="1" flipV="1">
              <a:off x="10214131" y="4371367"/>
              <a:ext cx="371253" cy="4833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Box 172"/>
            <p:cNvSpPr txBox="1"/>
            <p:nvPr/>
          </p:nvSpPr>
          <p:spPr>
            <a:xfrm>
              <a:off x="9963303" y="4925925"/>
              <a:ext cx="161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64 bit multiplication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>
                <a:off x="1322530" y="2896033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complexity: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530" y="2896033"/>
                <a:ext cx="3084290" cy="502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A5DB01E-9185-435C-8AB2-C590FC08E76A}"/>
                  </a:ext>
                </a:extLst>
              </p:cNvPr>
              <p:cNvSpPr txBox="1"/>
              <p:nvPr/>
            </p:nvSpPr>
            <p:spPr>
              <a:xfrm>
                <a:off x="6459462" y="2992019"/>
                <a:ext cx="46954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5DB01E-9185-435C-8AB2-C590FC08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62" y="2992019"/>
                <a:ext cx="469542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647A9E49-59CA-4DB5-81A9-08B5D7D0FC81}"/>
                  </a:ext>
                </a:extLst>
              </p:cNvPr>
              <p:cNvSpPr txBox="1"/>
              <p:nvPr/>
            </p:nvSpPr>
            <p:spPr>
              <a:xfrm>
                <a:off x="6459462" y="3338703"/>
                <a:ext cx="46954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7A9E49-59CA-4DB5-81A9-08B5D7D0F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62" y="3338703"/>
                <a:ext cx="46954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D190A48-502C-451B-80C0-ADDD19915F7F}"/>
              </a:ext>
            </a:extLst>
          </p:cNvPr>
          <p:cNvCxnSpPr>
            <a:cxnSpLocks/>
          </p:cNvCxnSpPr>
          <p:nvPr/>
        </p:nvCxnSpPr>
        <p:spPr bwMode="auto">
          <a:xfrm>
            <a:off x="6246831" y="3792630"/>
            <a:ext cx="43831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FA8324E1-2D68-4D90-97DD-EC11465F10FC}"/>
                  </a:ext>
                </a:extLst>
              </p:cNvPr>
              <p:cNvSpPr txBox="1"/>
              <p:nvPr/>
            </p:nvSpPr>
            <p:spPr>
              <a:xfrm>
                <a:off x="6389223" y="3842917"/>
                <a:ext cx="43831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8324E1-2D68-4D90-97DD-EC11465F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23" y="3842917"/>
                <a:ext cx="438315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C1905EFC-614F-41DF-AC96-090C245A80A6}"/>
                  </a:ext>
                </a:extLst>
              </p:cNvPr>
              <p:cNvSpPr txBox="1"/>
              <p:nvPr/>
            </p:nvSpPr>
            <p:spPr>
              <a:xfrm>
                <a:off x="5681663" y="4202129"/>
                <a:ext cx="45662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1905EFC-614F-41DF-AC96-090C245A8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663" y="4202129"/>
                <a:ext cx="45662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6F002E44-81D2-4580-8AEE-B322CF7E6B47}"/>
                  </a:ext>
                </a:extLst>
              </p:cNvPr>
              <p:cNvSpPr txBox="1"/>
              <p:nvPr/>
            </p:nvSpPr>
            <p:spPr>
              <a:xfrm>
                <a:off x="2500405" y="5614427"/>
                <a:ext cx="4969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002E44-81D2-4580-8AEE-B322CF7E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05" y="5614427"/>
                <a:ext cx="49690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0AD8672E-B754-4DB2-9731-CD556DDB3347}"/>
                  </a:ext>
                </a:extLst>
              </p:cNvPr>
              <p:cNvSpPr txBox="1"/>
              <p:nvPr/>
            </p:nvSpPr>
            <p:spPr>
              <a:xfrm rot="19534979">
                <a:off x="5339966" y="5145317"/>
                <a:ext cx="68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D8672E-B754-4DB2-9731-CD556DDB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979">
                <a:off x="5339966" y="5145317"/>
                <a:ext cx="6833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F1E8C825-6C31-4911-AF18-234BA9548FF1}"/>
                  </a:ext>
                </a:extLst>
              </p:cNvPr>
              <p:cNvSpPr txBox="1"/>
              <p:nvPr/>
            </p:nvSpPr>
            <p:spPr>
              <a:xfrm>
                <a:off x="2512278" y="6159634"/>
                <a:ext cx="8403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 			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E8C825-6C31-4911-AF18-234BA954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78" y="6159634"/>
                <a:ext cx="840337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6F180E68-2E23-4276-8949-A0CD995F7307}"/>
              </a:ext>
            </a:extLst>
          </p:cNvPr>
          <p:cNvCxnSpPr>
            <a:cxnSpLocks/>
          </p:cNvCxnSpPr>
          <p:nvPr/>
        </p:nvCxnSpPr>
        <p:spPr bwMode="auto">
          <a:xfrm>
            <a:off x="2051521" y="6075127"/>
            <a:ext cx="86582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FE910F8E-9A48-4E41-AC66-A124C22B4E62}"/>
                  </a:ext>
                </a:extLst>
              </p:cNvPr>
              <p:cNvSpPr txBox="1"/>
              <p:nvPr/>
            </p:nvSpPr>
            <p:spPr>
              <a:xfrm>
                <a:off x="2165278" y="5614427"/>
                <a:ext cx="32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E910F8E-9A48-4E41-AC66-A124C22B4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78" y="5614427"/>
                <a:ext cx="328440" cy="369332"/>
              </a:xfrm>
              <a:prstGeom prst="rect">
                <a:avLst/>
              </a:prstGeom>
              <a:blipFill>
                <a:blip r:embed="rId1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50DD8E0-4C01-4DC5-951E-DA09D5E1238B}"/>
              </a:ext>
            </a:extLst>
          </p:cNvPr>
          <p:cNvGrpSpPr/>
          <p:nvPr/>
        </p:nvGrpSpPr>
        <p:grpSpPr>
          <a:xfrm>
            <a:off x="901948" y="5051245"/>
            <a:ext cx="1610330" cy="632484"/>
            <a:chOff x="3672512" y="3911793"/>
            <a:chExt cx="1610330" cy="632484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C722012-4DC7-4FAC-A333-A11CF75F4095}"/>
                </a:ext>
              </a:extLst>
            </p:cNvPr>
            <p:cNvSpPr txBox="1"/>
            <p:nvPr/>
          </p:nvSpPr>
          <p:spPr>
            <a:xfrm>
              <a:off x="3672512" y="3911793"/>
              <a:ext cx="161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64 bit addition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="" xmlns:a16="http://schemas.microsoft.com/office/drawing/2014/main" id="{56055462-CD84-46EE-8860-456AABD9E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5514" y="4225100"/>
              <a:ext cx="368790" cy="3191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E12E24F-157B-45C0-AE84-74BBA6D40328}"/>
              </a:ext>
            </a:extLst>
          </p:cNvPr>
          <p:cNvSpPr txBox="1"/>
          <p:nvPr/>
        </p:nvSpPr>
        <p:spPr>
          <a:xfrm>
            <a:off x="9494417" y="2785674"/>
            <a:ext cx="484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/>
              <a:t>carry</a:t>
            </a:r>
            <a:endParaRPr lang="nb-NO" sz="900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4105366-A2DF-4FEB-A572-9F0075A43175}"/>
              </a:ext>
            </a:extLst>
          </p:cNvPr>
          <p:cNvSpPr txBox="1"/>
          <p:nvPr/>
        </p:nvSpPr>
        <p:spPr>
          <a:xfrm>
            <a:off x="8929039" y="2778199"/>
            <a:ext cx="484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/>
              <a:t>carry</a:t>
            </a:r>
            <a:endParaRPr lang="nb-NO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4467851-213D-4C76-B6CF-6A3B8151759C}"/>
                  </a:ext>
                </a:extLst>
              </p:cNvPr>
              <p:cNvSpPr txBox="1"/>
              <p:nvPr/>
            </p:nvSpPr>
            <p:spPr>
              <a:xfrm>
                <a:off x="8289654" y="2774962"/>
                <a:ext cx="4842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0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4467851-213D-4C76-B6CF-6A3B81517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54" y="2774962"/>
                <a:ext cx="484280" cy="2308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C77805F8-C983-4900-AF4A-C813C91212C6}"/>
                  </a:ext>
                </a:extLst>
              </p:cNvPr>
              <p:cNvSpPr txBox="1"/>
              <p:nvPr/>
            </p:nvSpPr>
            <p:spPr>
              <a:xfrm>
                <a:off x="5025696" y="4619146"/>
                <a:ext cx="5124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7805F8-C983-4900-AF4A-C813C9121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96" y="4619146"/>
                <a:ext cx="5124603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021B18C0-29D4-44A6-862D-E5E08E317BEB}"/>
                  </a:ext>
                </a:extLst>
              </p:cNvPr>
              <p:cNvSpPr txBox="1"/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1B18C0-29D4-44A6-862D-E5E08E317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10127439" y="3345315"/>
            <a:ext cx="357681" cy="34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586924" y="3345315"/>
            <a:ext cx="357681" cy="34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992338" y="3345315"/>
            <a:ext cx="357681" cy="34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59462" y="3337074"/>
            <a:ext cx="357681" cy="34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E910F8E-9A48-4E41-AC66-A124C22B4E62}"/>
                  </a:ext>
                </a:extLst>
              </p:cNvPr>
              <p:cNvSpPr txBox="1"/>
              <p:nvPr/>
            </p:nvSpPr>
            <p:spPr>
              <a:xfrm>
                <a:off x="2165278" y="6144245"/>
                <a:ext cx="32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910F8E-9A48-4E41-AC66-A124C22B4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78" y="6144245"/>
                <a:ext cx="32844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 bwMode="auto">
          <a:xfrm>
            <a:off x="8409606" y="3331917"/>
            <a:ext cx="357681" cy="34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49454" y="3332447"/>
            <a:ext cx="540515" cy="34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5" grpId="0"/>
      <p:bldP spid="63" grpId="0"/>
      <p:bldP spid="65" grpId="0"/>
      <p:bldP spid="66" grpId="0"/>
      <p:bldP spid="67" grpId="0"/>
      <p:bldP spid="10" grpId="0"/>
      <p:bldP spid="71" grpId="0"/>
      <p:bldP spid="75" grpId="0"/>
      <p:bldP spid="26" grpId="0"/>
      <p:bldP spid="93" grpId="0"/>
      <p:bldP spid="95" grpId="0"/>
      <p:bldP spid="96" grpId="0"/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/>
      <p:bldP spid="37" grpId="0" animBg="1"/>
      <p:bldP spid="37" grpId="1" animBg="1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Big-number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392416"/>
                  </p:ext>
                </p:extLst>
              </p:nvPr>
            </p:nvGraphicFramePr>
            <p:xfrm>
              <a:off x="1974272" y="3578206"/>
              <a:ext cx="7893656" cy="176875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65370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ADD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MULT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MOD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MOD-INV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b="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392416"/>
                  </p:ext>
                </p:extLst>
              </p:nvPr>
            </p:nvGraphicFramePr>
            <p:xfrm>
              <a:off x="1974272" y="3578206"/>
              <a:ext cx="7893656" cy="1807639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65370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ADD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100000" r="-440000" b="-3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100000" r="-39333" b="-3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100000" r="-855" b="-3237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MULT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196667" r="-440000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196667" r="-39333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196667" r="-855" b="-21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291803" r="-4400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291803" r="-3933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291803" r="-855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MOD-INV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398333" r="-44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398333" r="-39333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398333" r="-855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7958449" y="6128951"/>
            <a:ext cx="3272069" cy="339943"/>
            <a:chOff x="7069390" y="5906044"/>
            <a:chExt cx="3272069" cy="33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"/>
                <p:cNvSpPr>
                  <a:spLocks noChangeArrowheads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nb-NO" altLang="en-US" sz="1400" b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ea typeface="Cambria" panose="02040503050406030204" pitchFamily="18" charset="0"/>
                    </a:rPr>
                    <a:t>* </a:t>
                  </a:r>
                  <a14:m>
                    <m:oMath xmlns:m="http://schemas.openxmlformats.org/officeDocument/2006/math"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&gt;2</m:t>
                      </m:r>
                    </m:oMath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" t="-4000" b="-2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9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713739807325663489766475852620783120641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600" dirty="0"/>
                  <a:t>*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5947914" y="149271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914" y="1492711"/>
                <a:ext cx="1091704" cy="222611"/>
              </a:xfrm>
              <a:prstGeom prst="rect">
                <a:avLst/>
              </a:prstGeom>
              <a:blipFill rotWithShape="0">
                <a:blip r:embed="rId7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1876820" y="1193075"/>
            <a:ext cx="1095047" cy="522247"/>
            <a:chOff x="2049540" y="3318515"/>
            <a:chExt cx="1095047" cy="52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/>
            <p:cNvGrpSpPr/>
            <p:nvPr/>
          </p:nvGrpSpPr>
          <p:grpSpPr>
            <a:xfrm>
              <a:off x="2049540" y="3318515"/>
              <a:ext cx="1093685" cy="261610"/>
              <a:chOff x="829293" y="1583364"/>
              <a:chExt cx="1589313" cy="26161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1283393" y="1583364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>
                <a:off x="7242338" y="149271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2338" y="1492711"/>
                <a:ext cx="1091704" cy="222611"/>
              </a:xfrm>
              <a:prstGeom prst="rect">
                <a:avLst/>
              </a:prstGeom>
              <a:blipFill rotWithShape="0">
                <a:blip r:embed="rId9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 bwMode="auto">
              <a:xfrm>
                <a:off x="8536761" y="149271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6761" y="1492711"/>
                <a:ext cx="1091704" cy="222611"/>
              </a:xfrm>
              <a:prstGeom prst="rect">
                <a:avLst/>
              </a:prstGeom>
              <a:blipFill rotWithShape="0">
                <a:blip r:embed="rId10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5944571" y="2195566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4571" y="2195566"/>
                <a:ext cx="1091704" cy="222611"/>
              </a:xfrm>
              <a:prstGeom prst="rect">
                <a:avLst/>
              </a:prstGeom>
              <a:blipFill rotWithShape="0">
                <a:blip r:embed="rId11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1876820" y="1925405"/>
            <a:ext cx="1096081" cy="492772"/>
            <a:chOff x="2051521" y="4406296"/>
            <a:chExt cx="1096081" cy="492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2053917" y="4406296"/>
              <a:ext cx="1093685" cy="261610"/>
              <a:chOff x="829293" y="1573840"/>
              <a:chExt cx="1589313" cy="26161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829293" y="1628445"/>
                <a:ext cx="1589313" cy="152400"/>
                <a:chOff x="829293" y="1628445"/>
                <a:chExt cx="1589313" cy="152400"/>
              </a:xfrm>
            </p:grpSpPr>
            <p:cxnSp>
              <p:nvCxnSpPr>
                <p:cNvPr id="68" name="Straight Connector 67"/>
                <p:cNvCxnSpPr/>
                <p:nvPr/>
              </p:nvCxnSpPr>
              <p:spPr bwMode="auto">
                <a:xfrm flipV="1">
                  <a:off x="831272" y="1704645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 flipV="1">
                  <a:off x="2416627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 flipV="1">
                  <a:off x="829293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7" name="TextBox 66"/>
              <p:cNvSpPr txBox="1"/>
              <p:nvPr/>
            </p:nvSpPr>
            <p:spPr>
              <a:xfrm>
                <a:off x="1283393" y="1573840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 bwMode="auto">
              <a:xfrm>
                <a:off x="7238995" y="2195566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8995" y="2195566"/>
                <a:ext cx="1091704" cy="222611"/>
              </a:xfrm>
              <a:prstGeom prst="rect">
                <a:avLst/>
              </a:prstGeom>
              <a:blipFill rotWithShape="0">
                <a:blip r:embed="rId13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>
                <a:off x="8533418" y="2195566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3418" y="2195566"/>
                <a:ext cx="1091704" cy="222611"/>
              </a:xfrm>
              <a:prstGeom prst="rect">
                <a:avLst/>
              </a:prstGeom>
              <a:blipFill rotWithShape="0">
                <a:blip r:embed="rId14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7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computations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		</a:t>
                </a:r>
                <a:r>
                  <a:rPr lang="en-US" sz="1600" dirty="0" smtClean="0"/>
                  <a:t>(</a:t>
                </a:r>
                <a:r>
                  <a:rPr lang="en-US" sz="1600" dirty="0"/>
                  <a:t>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750"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750"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67166" y="3429108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Group exponentiation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6" y="3429108"/>
                <a:ext cx="32766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 flipV="1">
            <a:off x="2607733" y="2345267"/>
            <a:ext cx="2859618" cy="1058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607733" y="3857625"/>
            <a:ext cx="2859619" cy="1425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3403899" y="5550904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4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 groups – exponentiation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800" b="1" dirty="0"/>
              </a:p>
              <a:p>
                <a:endParaRPr lang="en-US" sz="1800" b="1" dirty="0"/>
              </a:p>
              <a:p>
                <a:endParaRPr lang="en-US" sz="1800" b="1" dirty="0"/>
              </a:p>
              <a:p>
                <a:r>
                  <a:rPr lang="en-US" sz="1800" b="1" dirty="0"/>
                  <a:t>Naïve approach: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∘…∘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Running time: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group operations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dirty="0"/>
                  <a:t>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Not feasible </a:t>
                </a:r>
                <a:r>
                  <a:rPr lang="en-US" sz="1800" dirty="0"/>
                  <a:t>	</a:t>
                </a:r>
              </a:p>
              <a:p>
                <a:r>
                  <a:rPr lang="en-US" sz="18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030514" y="1277675"/>
            <a:ext cx="135509" cy="161421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401" y="1697522"/>
                <a:ext cx="377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01" y="1697522"/>
                <a:ext cx="377939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53544" y="1353223"/>
            <a:ext cx="3295710" cy="1327605"/>
            <a:chOff x="4696003" y="1761629"/>
            <a:chExt cx="3295710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96003" y="2755104"/>
                  <a:ext cx="3295710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nb-NO" sz="2000" b="0" dirty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295710" cy="3341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52644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83512" y="3630310"/>
            <a:ext cx="2220160" cy="400110"/>
            <a:chOff x="4815471" y="2515302"/>
            <a:chExt cx="2220160" cy="400110"/>
          </a:xfrm>
        </p:grpSpPr>
        <p:sp>
          <p:nvSpPr>
            <p:cNvPr id="12" name="Rectangle 11"/>
            <p:cNvSpPr/>
            <p:nvPr/>
          </p:nvSpPr>
          <p:spPr>
            <a:xfrm>
              <a:off x="4815471" y="2587288"/>
              <a:ext cx="18962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89080287395774076886404465276262680764297347818898641719959470631357066012729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24702" y="2515302"/>
                  <a:ext cx="5109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702" y="2515302"/>
                  <a:ext cx="510929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7962600" y="2070772"/>
            <a:ext cx="820912" cy="1559538"/>
            <a:chOff x="7962600" y="2070772"/>
            <a:chExt cx="820912" cy="1559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62600" y="2582724"/>
                  <a:ext cx="37793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rgbClr val="C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2600" y="2582724"/>
                  <a:ext cx="37793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 bwMode="auto">
            <a:xfrm flipV="1">
              <a:off x="8253544" y="2070772"/>
              <a:ext cx="529968" cy="610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8253544" y="2939630"/>
              <a:ext cx="529968" cy="6906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62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15532</TotalTime>
  <Words>1267</Words>
  <Application>Microsoft Office PowerPoint</Application>
  <PresentationFormat>Widescreen</PresentationFormat>
  <Paragraphs>765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Calibri</vt:lpstr>
      <vt:lpstr>Cambria</vt:lpstr>
      <vt:lpstr>Cambria Math</vt:lpstr>
      <vt:lpstr>Times New Roman</vt:lpstr>
      <vt:lpstr>Wingdings</vt:lpstr>
      <vt:lpstr>1_TEK4500-UIO</vt:lpstr>
      <vt:lpstr>TEK4500-UIO</vt:lpstr>
      <vt:lpstr>2_TEK4500-UIO</vt:lpstr>
      <vt:lpstr>Lecture 10 – Diffie-Hellman key exchange III, computational aspects, Noise</vt:lpstr>
      <vt:lpstr>Diffie-Hellman</vt:lpstr>
      <vt:lpstr>Diffie-Hellman – security </vt:lpstr>
      <vt:lpstr>Diffie-Hellman in (Z_p^∗,⋅)</vt:lpstr>
      <vt:lpstr>Big-number arithmetic</vt:lpstr>
      <vt:lpstr>Big-number arithmetic</vt:lpstr>
      <vt:lpstr>Big-number arithmetic</vt:lpstr>
      <vt:lpstr>Diffie-Hellman – computations </vt:lpstr>
      <vt:lpstr>Computing in groups – exponentiation </vt:lpstr>
      <vt:lpstr>Computing in groups – exponentiation; square-and-multiply </vt:lpstr>
      <vt:lpstr>Computing in groups – exponentiation; square-and-multiply </vt:lpstr>
      <vt:lpstr>Square-and-multiply</vt:lpstr>
      <vt:lpstr>Side-channel attacks – power analysis</vt:lpstr>
      <vt:lpstr>Mitigations </vt:lpstr>
      <vt:lpstr>Diffie-Hellman – computations </vt:lpstr>
      <vt:lpstr>Finding large prime numbers</vt:lpstr>
      <vt:lpstr>Finding large prime numbers</vt:lpstr>
      <vt:lpstr>Fermat’s theorem</vt:lpstr>
      <vt:lpstr>Fermat primality test</vt:lpstr>
      <vt:lpstr>Finding primes</vt:lpstr>
      <vt:lpstr>Finding primes in practice </vt:lpstr>
      <vt:lpstr>Finding generators</vt:lpstr>
      <vt:lpstr>Diffie-Hellman – computations </vt:lpstr>
      <vt:lpstr>PowerPoint Presentation</vt:lpstr>
      <vt:lpstr>Diffie-Hellman – man-in-the-middle attack</vt:lpstr>
      <vt:lpstr>Diffie-Hellman – man-in-the-middle attack</vt:lpstr>
      <vt:lpstr>Diffie-Hellman – man-in-the-middle attack</vt:lpstr>
      <vt:lpstr>Noise-protocol</vt:lpstr>
      <vt:lpstr>Noise-protocol</vt:lpstr>
      <vt:lpstr>Noise-protocol</vt:lpstr>
      <vt:lpstr>Forward secrecy</vt:lpstr>
      <vt:lpstr>      Lavabit</vt:lpstr>
      <vt:lpstr>N-party Diffie-Hellman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766</cp:revision>
  <dcterms:created xsi:type="dcterms:W3CDTF">2020-06-02T10:31:43Z</dcterms:created>
  <dcterms:modified xsi:type="dcterms:W3CDTF">2023-11-01T17:59:12Z</dcterms:modified>
</cp:coreProperties>
</file>