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692" r:id="rId2"/>
    <p:sldMasterId id="2147483709" r:id="rId3"/>
    <p:sldMasterId id="2147483717" r:id="rId4"/>
    <p:sldMasterId id="2147483734" r:id="rId5"/>
  </p:sldMasterIdLst>
  <p:notesMasterIdLst>
    <p:notesMasterId r:id="rId33"/>
  </p:notesMasterIdLst>
  <p:handoutMasterIdLst>
    <p:handoutMasterId r:id="rId34"/>
  </p:handoutMasterIdLst>
  <p:sldIdLst>
    <p:sldId id="327" r:id="rId6"/>
    <p:sldId id="332" r:id="rId7"/>
    <p:sldId id="361" r:id="rId8"/>
    <p:sldId id="387" r:id="rId9"/>
    <p:sldId id="388" r:id="rId10"/>
    <p:sldId id="389" r:id="rId11"/>
    <p:sldId id="356" r:id="rId12"/>
    <p:sldId id="399" r:id="rId13"/>
    <p:sldId id="401" r:id="rId14"/>
    <p:sldId id="402" r:id="rId15"/>
    <p:sldId id="353" r:id="rId16"/>
    <p:sldId id="382" r:id="rId17"/>
    <p:sldId id="408" r:id="rId18"/>
    <p:sldId id="352" r:id="rId19"/>
    <p:sldId id="366" r:id="rId20"/>
    <p:sldId id="358" r:id="rId21"/>
    <p:sldId id="410" r:id="rId22"/>
    <p:sldId id="359" r:id="rId23"/>
    <p:sldId id="383" r:id="rId24"/>
    <p:sldId id="413" r:id="rId25"/>
    <p:sldId id="415" r:id="rId26"/>
    <p:sldId id="354" r:id="rId27"/>
    <p:sldId id="403" r:id="rId28"/>
    <p:sldId id="409" r:id="rId29"/>
    <p:sldId id="380" r:id="rId30"/>
    <p:sldId id="416" r:id="rId31"/>
    <p:sldId id="3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ja" initials="h" lastIdx="4" clrIdx="0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09E"/>
    <a:srgbClr val="CC00FF"/>
    <a:srgbClr val="FFE7E7"/>
    <a:srgbClr val="FFD5D5"/>
    <a:srgbClr val="FFA015"/>
    <a:srgbClr val="FF9900"/>
    <a:srgbClr val="FFF3CD"/>
    <a:srgbClr val="EFEFFB"/>
    <a:srgbClr val="FFE285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81" autoAdjust="0"/>
    <p:restoredTop sz="90679" autoAdjust="0"/>
  </p:normalViewPr>
  <p:slideViewPr>
    <p:cSldViewPr snapToGrid="0" showGuides="1">
      <p:cViewPr varScale="1">
        <p:scale>
          <a:sx n="93" d="100"/>
          <a:sy n="93" d="100"/>
        </p:scale>
        <p:origin x="108" y="2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43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53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https://www.redblobgames.com/x/1847-mathologer-modulo-circle/#N=85&amp;M=22&amp;color=angle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23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41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 = 11</a:t>
            </a:r>
          </a:p>
          <a:p>
            <a:r>
              <a:rPr lang="en-US" dirty="0"/>
              <a:t>q = 17</a:t>
            </a:r>
          </a:p>
          <a:p>
            <a:r>
              <a:rPr lang="en-US" dirty="0"/>
              <a:t>n = p * q</a:t>
            </a:r>
          </a:p>
          <a:p>
            <a:r>
              <a:rPr lang="en-US" dirty="0"/>
              <a:t>Zn = Integers(n)</a:t>
            </a:r>
          </a:p>
          <a:p>
            <a:r>
              <a:rPr lang="en-US" dirty="0"/>
              <a:t>phi = </a:t>
            </a:r>
            <a:r>
              <a:rPr lang="en-US" dirty="0" err="1"/>
              <a:t>euler_phi</a:t>
            </a:r>
            <a:r>
              <a:rPr lang="en-US" dirty="0"/>
              <a:t>(n)</a:t>
            </a:r>
          </a:p>
          <a:p>
            <a:r>
              <a:rPr lang="en-US" dirty="0" err="1"/>
              <a:t>Zphi</a:t>
            </a:r>
            <a:r>
              <a:rPr lang="en-US" dirty="0"/>
              <a:t> = Integers(phi)</a:t>
            </a:r>
          </a:p>
          <a:p>
            <a:r>
              <a:rPr lang="en-US" dirty="0"/>
              <a:t>e = </a:t>
            </a:r>
            <a:r>
              <a:rPr lang="en-US" dirty="0" err="1"/>
              <a:t>Zphi</a:t>
            </a:r>
            <a:r>
              <a:rPr lang="en-US" dirty="0"/>
              <a:t>(3)</a:t>
            </a:r>
          </a:p>
          <a:p>
            <a:r>
              <a:rPr lang="en-US" dirty="0"/>
              <a:t>d = e^-1</a:t>
            </a:r>
          </a:p>
          <a:p>
            <a:r>
              <a:rPr lang="en-US" dirty="0"/>
              <a:t>mod(e * d, phi)</a:t>
            </a:r>
          </a:p>
          <a:p>
            <a:endParaRPr lang="en-US" dirty="0"/>
          </a:p>
          <a:p>
            <a:r>
              <a:rPr lang="en-US" dirty="0"/>
              <a:t>M = Zn(123)</a:t>
            </a:r>
          </a:p>
          <a:p>
            <a:r>
              <a:rPr lang="en-US" dirty="0"/>
              <a:t>C = </a:t>
            </a:r>
            <a:r>
              <a:rPr lang="en-US" dirty="0" err="1"/>
              <a:t>M^e</a:t>
            </a:r>
            <a:endParaRPr lang="en-US" dirty="0"/>
          </a:p>
          <a:p>
            <a:r>
              <a:rPr lang="en-US" dirty="0" err="1"/>
              <a:t>C^d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8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2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3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85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1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24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60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79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95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78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7619" y="6386992"/>
            <a:ext cx="48810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17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96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266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60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78380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6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07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419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90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0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87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628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1852385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03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16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66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623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674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51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01521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2" y="1080848"/>
            <a:ext cx="5485309" cy="4724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080848"/>
            <a:ext cx="5512228" cy="4724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25-Aug-20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07139" y="6386992"/>
            <a:ext cx="5185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10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339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946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074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5239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385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662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523789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435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460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1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7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48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923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663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3325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37693968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252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196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141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862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8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362943" y="6386992"/>
            <a:ext cx="562785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06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574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452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20061" y="6386992"/>
            <a:ext cx="505668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518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7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45239" y="6386992"/>
            <a:ext cx="4804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5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6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62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0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70.png"/><Relationship Id="rId18" Type="http://schemas.openxmlformats.org/officeDocument/2006/relationships/image" Target="../media/image50.png"/><Relationship Id="rId26" Type="http://schemas.openxmlformats.org/officeDocument/2006/relationships/image" Target="../media/image580.png"/><Relationship Id="rId3" Type="http://schemas.openxmlformats.org/officeDocument/2006/relationships/image" Target="../media/image42.png"/><Relationship Id="rId21" Type="http://schemas.openxmlformats.org/officeDocument/2006/relationships/image" Target="../media/image540.png"/><Relationship Id="rId7" Type="http://schemas.openxmlformats.org/officeDocument/2006/relationships/image" Target="../media/image36.png"/><Relationship Id="rId12" Type="http://schemas.openxmlformats.org/officeDocument/2006/relationships/image" Target="../media/image330.png"/><Relationship Id="rId17" Type="http://schemas.openxmlformats.org/officeDocument/2006/relationships/image" Target="../media/image49.png"/><Relationship Id="rId2" Type="http://schemas.openxmlformats.org/officeDocument/2006/relationships/image" Target="../media/image410.png"/><Relationship Id="rId16" Type="http://schemas.openxmlformats.org/officeDocument/2006/relationships/image" Target="../media/image48.png"/><Relationship Id="rId20" Type="http://schemas.openxmlformats.org/officeDocument/2006/relationships/image" Target="../media/image51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34.png"/><Relationship Id="rId15" Type="http://schemas.openxmlformats.org/officeDocument/2006/relationships/image" Target="../media/image47.png"/><Relationship Id="rId28" Type="http://schemas.openxmlformats.org/officeDocument/2006/relationships/image" Target="../media/image291.png"/><Relationship Id="rId19" Type="http://schemas.openxmlformats.org/officeDocument/2006/relationships/image" Target="../media/image38.png"/><Relationship Id="rId31" Type="http://schemas.openxmlformats.org/officeDocument/2006/relationships/image" Target="../media/image590.png"/><Relationship Id="rId4" Type="http://schemas.openxmlformats.org/officeDocument/2006/relationships/image" Target="../media/image43.png"/><Relationship Id="rId9" Type="http://schemas.openxmlformats.org/officeDocument/2006/relationships/image" Target="../media/image37.png"/><Relationship Id="rId14" Type="http://schemas.openxmlformats.org/officeDocument/2006/relationships/image" Target="../media/image46.png"/><Relationship Id="rId22" Type="http://schemas.openxmlformats.org/officeDocument/2006/relationships/image" Target="../media/image39.png"/><Relationship Id="rId30" Type="http://schemas.openxmlformats.org/officeDocument/2006/relationships/image" Target="../media/image5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1.png"/><Relationship Id="rId4" Type="http://schemas.openxmlformats.org/officeDocument/2006/relationships/hyperlink" Target="https://www.redblobgames.com/x/1847-mathologer-modulo-circle/#N=85&amp;M=22&amp;color=angl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26" Type="http://schemas.openxmlformats.org/officeDocument/2006/relationships/image" Target="../media/image87.png"/><Relationship Id="rId39" Type="http://schemas.openxmlformats.org/officeDocument/2006/relationships/image" Target="../media/image100.png"/><Relationship Id="rId21" Type="http://schemas.openxmlformats.org/officeDocument/2006/relationships/image" Target="../media/image82.png"/><Relationship Id="rId34" Type="http://schemas.openxmlformats.org/officeDocument/2006/relationships/image" Target="../media/image95.png"/><Relationship Id="rId42" Type="http://schemas.openxmlformats.org/officeDocument/2006/relationships/image" Target="../media/image103.png"/><Relationship Id="rId47" Type="http://schemas.openxmlformats.org/officeDocument/2006/relationships/image" Target="../media/image108.png"/><Relationship Id="rId50" Type="http://schemas.openxmlformats.org/officeDocument/2006/relationships/image" Target="../media/image111.png"/><Relationship Id="rId7" Type="http://schemas.openxmlformats.org/officeDocument/2006/relationships/image" Target="../media/image68.png"/><Relationship Id="rId2" Type="http://schemas.openxmlformats.org/officeDocument/2006/relationships/image" Target="../media/image64.png"/><Relationship Id="rId16" Type="http://schemas.openxmlformats.org/officeDocument/2006/relationships/image" Target="../media/image77.png"/><Relationship Id="rId29" Type="http://schemas.openxmlformats.org/officeDocument/2006/relationships/image" Target="../media/image90.png"/><Relationship Id="rId11" Type="http://schemas.openxmlformats.org/officeDocument/2006/relationships/image" Target="../media/image72.png"/><Relationship Id="rId24" Type="http://schemas.openxmlformats.org/officeDocument/2006/relationships/image" Target="../media/image85.png"/><Relationship Id="rId32" Type="http://schemas.openxmlformats.org/officeDocument/2006/relationships/image" Target="../media/image93.png"/><Relationship Id="rId37" Type="http://schemas.openxmlformats.org/officeDocument/2006/relationships/image" Target="../media/image98.png"/><Relationship Id="rId40" Type="http://schemas.openxmlformats.org/officeDocument/2006/relationships/image" Target="../media/image101.png"/><Relationship Id="rId45" Type="http://schemas.openxmlformats.org/officeDocument/2006/relationships/image" Target="../media/image106.png"/><Relationship Id="rId53" Type="http://schemas.openxmlformats.org/officeDocument/2006/relationships/image" Target="../media/image114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31" Type="http://schemas.openxmlformats.org/officeDocument/2006/relationships/image" Target="../media/image92.png"/><Relationship Id="rId44" Type="http://schemas.openxmlformats.org/officeDocument/2006/relationships/image" Target="../media/image105.png"/><Relationship Id="rId52" Type="http://schemas.openxmlformats.org/officeDocument/2006/relationships/image" Target="../media/image113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Relationship Id="rId27" Type="http://schemas.openxmlformats.org/officeDocument/2006/relationships/image" Target="../media/image88.png"/><Relationship Id="rId30" Type="http://schemas.openxmlformats.org/officeDocument/2006/relationships/image" Target="../media/image91.png"/><Relationship Id="rId35" Type="http://schemas.openxmlformats.org/officeDocument/2006/relationships/image" Target="../media/image96.png"/><Relationship Id="rId43" Type="http://schemas.openxmlformats.org/officeDocument/2006/relationships/image" Target="../media/image104.png"/><Relationship Id="rId48" Type="http://schemas.openxmlformats.org/officeDocument/2006/relationships/image" Target="../media/image109.png"/><Relationship Id="rId8" Type="http://schemas.openxmlformats.org/officeDocument/2006/relationships/image" Target="../media/image69.png"/><Relationship Id="rId51" Type="http://schemas.openxmlformats.org/officeDocument/2006/relationships/image" Target="../media/image112.png"/><Relationship Id="rId3" Type="http://schemas.openxmlformats.org/officeDocument/2006/relationships/image" Target="../media/image641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5" Type="http://schemas.openxmlformats.org/officeDocument/2006/relationships/image" Target="../media/image86.png"/><Relationship Id="rId33" Type="http://schemas.openxmlformats.org/officeDocument/2006/relationships/image" Target="../media/image94.png"/><Relationship Id="rId38" Type="http://schemas.openxmlformats.org/officeDocument/2006/relationships/image" Target="../media/image99.png"/><Relationship Id="rId46" Type="http://schemas.openxmlformats.org/officeDocument/2006/relationships/image" Target="../media/image107.png"/><Relationship Id="rId20" Type="http://schemas.openxmlformats.org/officeDocument/2006/relationships/image" Target="../media/image81.png"/><Relationship Id="rId41" Type="http://schemas.openxmlformats.org/officeDocument/2006/relationships/image" Target="../media/image102.png"/><Relationship Id="rId54" Type="http://schemas.openxmlformats.org/officeDocument/2006/relationships/image" Target="../media/image1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28" Type="http://schemas.openxmlformats.org/officeDocument/2006/relationships/image" Target="../media/image89.png"/><Relationship Id="rId36" Type="http://schemas.openxmlformats.org/officeDocument/2006/relationships/image" Target="../media/image97.png"/><Relationship Id="rId49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0.png"/><Relationship Id="rId18" Type="http://schemas.openxmlformats.org/officeDocument/2006/relationships/image" Target="../media/image960.png"/><Relationship Id="rId26" Type="http://schemas.openxmlformats.org/officeDocument/2006/relationships/image" Target="../media/image1040.png"/><Relationship Id="rId39" Type="http://schemas.openxmlformats.org/officeDocument/2006/relationships/image" Target="../media/image860.png"/><Relationship Id="rId21" Type="http://schemas.openxmlformats.org/officeDocument/2006/relationships/image" Target="../media/image990.png"/><Relationship Id="rId34" Type="http://schemas.openxmlformats.org/officeDocument/2006/relationships/image" Target="../media/image810.png"/><Relationship Id="rId42" Type="http://schemas.openxmlformats.org/officeDocument/2006/relationships/image" Target="../media/image890.png"/><Relationship Id="rId7" Type="http://schemas.openxmlformats.org/officeDocument/2006/relationships/image" Target="../media/image66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10.png"/><Relationship Id="rId29" Type="http://schemas.openxmlformats.org/officeDocument/2006/relationships/image" Target="../media/image7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0.png"/><Relationship Id="rId11" Type="http://schemas.openxmlformats.org/officeDocument/2006/relationships/image" Target="../media/image700.png"/><Relationship Id="rId24" Type="http://schemas.openxmlformats.org/officeDocument/2006/relationships/image" Target="../media/image1020.png"/><Relationship Id="rId32" Type="http://schemas.openxmlformats.org/officeDocument/2006/relationships/image" Target="../media/image790.png"/><Relationship Id="rId37" Type="http://schemas.openxmlformats.org/officeDocument/2006/relationships/image" Target="../media/image840.png"/><Relationship Id="rId40" Type="http://schemas.openxmlformats.org/officeDocument/2006/relationships/image" Target="../media/image870.png"/><Relationship Id="rId45" Type="http://schemas.openxmlformats.org/officeDocument/2006/relationships/image" Target="../media/image920.png"/><Relationship Id="rId5" Type="http://schemas.openxmlformats.org/officeDocument/2006/relationships/image" Target="../media/image640.png"/><Relationship Id="rId15" Type="http://schemas.openxmlformats.org/officeDocument/2006/relationships/image" Target="../media/image740.png"/><Relationship Id="rId23" Type="http://schemas.openxmlformats.org/officeDocument/2006/relationships/image" Target="../media/image1010.png"/><Relationship Id="rId28" Type="http://schemas.openxmlformats.org/officeDocument/2006/relationships/image" Target="../media/image760.png"/><Relationship Id="rId36" Type="http://schemas.openxmlformats.org/officeDocument/2006/relationships/image" Target="../media/image830.png"/><Relationship Id="rId10" Type="http://schemas.openxmlformats.org/officeDocument/2006/relationships/image" Target="../media/image1061.png"/><Relationship Id="rId19" Type="http://schemas.openxmlformats.org/officeDocument/2006/relationships/image" Target="../media/image970.png"/><Relationship Id="rId31" Type="http://schemas.openxmlformats.org/officeDocument/2006/relationships/image" Target="../media/image500.png"/><Relationship Id="rId44" Type="http://schemas.openxmlformats.org/officeDocument/2006/relationships/image" Target="../media/image1001.png"/><Relationship Id="rId4" Type="http://schemas.openxmlformats.org/officeDocument/2006/relationships/image" Target="../media/image820.png"/><Relationship Id="rId9" Type="http://schemas.openxmlformats.org/officeDocument/2006/relationships/image" Target="../media/image680.png"/><Relationship Id="rId14" Type="http://schemas.openxmlformats.org/officeDocument/2006/relationships/image" Target="../media/image116.png"/><Relationship Id="rId22" Type="http://schemas.openxmlformats.org/officeDocument/2006/relationships/image" Target="../media/image1000.png"/><Relationship Id="rId27" Type="http://schemas.openxmlformats.org/officeDocument/2006/relationships/image" Target="../media/image1050.png"/><Relationship Id="rId30" Type="http://schemas.openxmlformats.org/officeDocument/2006/relationships/image" Target="../media/image780.png"/><Relationship Id="rId35" Type="http://schemas.openxmlformats.org/officeDocument/2006/relationships/image" Target="../media/image821.png"/><Relationship Id="rId43" Type="http://schemas.openxmlformats.org/officeDocument/2006/relationships/image" Target="../media/image900.png"/><Relationship Id="rId8" Type="http://schemas.openxmlformats.org/officeDocument/2006/relationships/image" Target="../media/image670.png"/><Relationship Id="rId3" Type="http://schemas.openxmlformats.org/officeDocument/2006/relationships/image" Target="../media/image630.png"/><Relationship Id="rId12" Type="http://schemas.openxmlformats.org/officeDocument/2006/relationships/image" Target="../media/image710.png"/><Relationship Id="rId17" Type="http://schemas.openxmlformats.org/officeDocument/2006/relationships/image" Target="../media/image1072.png"/><Relationship Id="rId25" Type="http://schemas.openxmlformats.org/officeDocument/2006/relationships/image" Target="../media/image1030.png"/><Relationship Id="rId33" Type="http://schemas.openxmlformats.org/officeDocument/2006/relationships/image" Target="../media/image800.png"/><Relationship Id="rId38" Type="http://schemas.openxmlformats.org/officeDocument/2006/relationships/image" Target="../media/image850.png"/><Relationship Id="rId46" Type="http://schemas.openxmlformats.org/officeDocument/2006/relationships/image" Target="../media/image1071.png"/><Relationship Id="rId20" Type="http://schemas.openxmlformats.org/officeDocument/2006/relationships/image" Target="../media/image980.png"/><Relationship Id="rId41" Type="http://schemas.openxmlformats.org/officeDocument/2006/relationships/image" Target="../media/image8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0.png"/><Relationship Id="rId13" Type="http://schemas.openxmlformats.org/officeDocument/2006/relationships/image" Target="../media/image1110.png"/><Relationship Id="rId18" Type="http://schemas.openxmlformats.org/officeDocument/2006/relationships/image" Target="../media/image1121.png"/><Relationship Id="rId3" Type="http://schemas.openxmlformats.org/officeDocument/2006/relationships/image" Target="../media/image1081.png"/><Relationship Id="rId21" Type="http://schemas.openxmlformats.org/officeDocument/2006/relationships/image" Target="../media/image1160.png"/><Relationship Id="rId7" Type="http://schemas.openxmlformats.org/officeDocument/2006/relationships/image" Target="../media/image1051.png"/><Relationship Id="rId12" Type="http://schemas.openxmlformats.org/officeDocument/2006/relationships/image" Target="../media/image1100.png"/><Relationship Id="rId17" Type="http://schemas.openxmlformats.org/officeDocument/2006/relationships/image" Target="../media/image1150.png"/><Relationship Id="rId25" Type="http://schemas.openxmlformats.org/officeDocument/2006/relationships/image" Target="../media/image119.png"/><Relationship Id="rId2" Type="http://schemas.openxmlformats.org/officeDocument/2006/relationships/image" Target="../media/image145.png"/><Relationship Id="rId16" Type="http://schemas.openxmlformats.org/officeDocument/2006/relationships/image" Target="../media/image1140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1.png"/><Relationship Id="rId11" Type="http://schemas.openxmlformats.org/officeDocument/2006/relationships/image" Target="../media/image1090.png"/><Relationship Id="rId24" Type="http://schemas.openxmlformats.org/officeDocument/2006/relationships/image" Target="../media/image122.png"/><Relationship Id="rId5" Type="http://schemas.openxmlformats.org/officeDocument/2006/relationships/image" Target="../media/image1031.png"/><Relationship Id="rId15" Type="http://schemas.openxmlformats.org/officeDocument/2006/relationships/image" Target="../media/image1130.png"/><Relationship Id="rId23" Type="http://schemas.openxmlformats.org/officeDocument/2006/relationships/image" Target="../media/image121.png"/><Relationship Id="rId10" Type="http://schemas.openxmlformats.org/officeDocument/2006/relationships/image" Target="../media/image1080.png"/><Relationship Id="rId19" Type="http://schemas.openxmlformats.org/officeDocument/2006/relationships/image" Target="../media/image1170.png"/><Relationship Id="rId4" Type="http://schemas.openxmlformats.org/officeDocument/2006/relationships/image" Target="../media/image1021.png"/><Relationship Id="rId9" Type="http://schemas.openxmlformats.org/officeDocument/2006/relationships/image" Target="../media/image1070.png"/><Relationship Id="rId14" Type="http://schemas.openxmlformats.org/officeDocument/2006/relationships/image" Target="../media/image117.png"/><Relationship Id="rId22" Type="http://schemas.openxmlformats.org/officeDocument/2006/relationships/image" Target="../media/image1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30.png"/><Relationship Id="rId3" Type="http://schemas.openxmlformats.org/officeDocument/2006/relationships/image" Target="../media/image1190.png"/><Relationship Id="rId21" Type="http://schemas.openxmlformats.org/officeDocument/2006/relationships/image" Target="../media/image134.png"/><Relationship Id="rId7" Type="http://schemas.openxmlformats.org/officeDocument/2006/relationships/image" Target="../media/image1241.png"/><Relationship Id="rId12" Type="http://schemas.openxmlformats.org/officeDocument/2006/relationships/image" Target="../media/image129.png"/><Relationship Id="rId2" Type="http://schemas.openxmlformats.org/officeDocument/2006/relationships/image" Target="../media/image1180.png"/><Relationship Id="rId16" Type="http://schemas.openxmlformats.org/officeDocument/2006/relationships/image" Target="../media/image131.png"/><Relationship Id="rId20" Type="http://schemas.openxmlformats.org/officeDocument/2006/relationships/image" Target="../media/image1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31.png"/><Relationship Id="rId11" Type="http://schemas.openxmlformats.org/officeDocument/2006/relationships/image" Target="../media/image128.png"/><Relationship Id="rId5" Type="http://schemas.openxmlformats.org/officeDocument/2006/relationships/image" Target="../media/image34.png"/><Relationship Id="rId15" Type="http://schemas.openxmlformats.org/officeDocument/2006/relationships/image" Target="../media/image126.png"/><Relationship Id="rId23" Type="http://schemas.openxmlformats.org/officeDocument/2006/relationships/image" Target="../media/image187.png"/><Relationship Id="rId10" Type="http://schemas.openxmlformats.org/officeDocument/2006/relationships/image" Target="../media/image127.png"/><Relationship Id="rId19" Type="http://schemas.openxmlformats.org/officeDocument/2006/relationships/image" Target="../media/image132.png"/><Relationship Id="rId4" Type="http://schemas.openxmlformats.org/officeDocument/2006/relationships/image" Target="../media/image123.png"/><Relationship Id="rId9" Type="http://schemas.microsoft.com/office/2007/relationships/hdphoto" Target="../media/hdphoto8.wdp"/><Relationship Id="rId14" Type="http://schemas.openxmlformats.org/officeDocument/2006/relationships/image" Target="../media/image620.png"/><Relationship Id="rId22" Type="http://schemas.openxmlformats.org/officeDocument/2006/relationships/image" Target="../media/image135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png"/><Relationship Id="rId39" Type="http://schemas.openxmlformats.org/officeDocument/2006/relationships/image" Target="../media/image140.png"/><Relationship Id="rId42" Type="http://schemas.openxmlformats.org/officeDocument/2006/relationships/image" Target="../media/image139.png"/><Relationship Id="rId47" Type="http://schemas.openxmlformats.org/officeDocument/2006/relationships/image" Target="../media/image147.png"/><Relationship Id="rId50" Type="http://schemas.openxmlformats.org/officeDocument/2006/relationships/image" Target="../media/image150.png"/><Relationship Id="rId55" Type="http://schemas.openxmlformats.org/officeDocument/2006/relationships/image" Target="../media/image155.png"/><Relationship Id="rId63" Type="http://schemas.openxmlformats.org/officeDocument/2006/relationships/image" Target="../media/image163.png"/><Relationship Id="rId68" Type="http://schemas.openxmlformats.org/officeDocument/2006/relationships/image" Target="../media/image169.png"/><Relationship Id="rId76" Type="http://schemas.openxmlformats.org/officeDocument/2006/relationships/image" Target="../media/image178.png"/><Relationship Id="rId71" Type="http://schemas.openxmlformats.org/officeDocument/2006/relationships/image" Target="../media/image173.png"/><Relationship Id="rId1" Type="http://schemas.openxmlformats.org/officeDocument/2006/relationships/slideLayout" Target="../slideLayouts/slideLayout6.xml"/><Relationship Id="rId40" Type="http://schemas.openxmlformats.org/officeDocument/2006/relationships/image" Target="../media/image137.png"/><Relationship Id="rId45" Type="http://schemas.openxmlformats.org/officeDocument/2006/relationships/image" Target="../media/image1380.png"/><Relationship Id="rId53" Type="http://schemas.openxmlformats.org/officeDocument/2006/relationships/image" Target="../media/image153.png"/><Relationship Id="rId58" Type="http://schemas.openxmlformats.org/officeDocument/2006/relationships/image" Target="../media/image158.png"/><Relationship Id="rId66" Type="http://schemas.openxmlformats.org/officeDocument/2006/relationships/image" Target="../media/image167.png"/><Relationship Id="rId74" Type="http://schemas.openxmlformats.org/officeDocument/2006/relationships/image" Target="../media/image176.png"/><Relationship Id="rId79" Type="http://schemas.openxmlformats.org/officeDocument/2006/relationships/image" Target="../media/image182.png"/><Relationship Id="rId15" Type="http://schemas.openxmlformats.org/officeDocument/2006/relationships/image" Target="../media/image136.png"/><Relationship Id="rId49" Type="http://schemas.openxmlformats.org/officeDocument/2006/relationships/image" Target="../media/image149.png"/><Relationship Id="rId57" Type="http://schemas.openxmlformats.org/officeDocument/2006/relationships/image" Target="../media/image157.png"/><Relationship Id="rId61" Type="http://schemas.openxmlformats.org/officeDocument/2006/relationships/image" Target="../media/image161.png"/><Relationship Id="rId44" Type="http://schemas.openxmlformats.org/officeDocument/2006/relationships/image" Target="../media/image1381.png"/><Relationship Id="rId52" Type="http://schemas.openxmlformats.org/officeDocument/2006/relationships/image" Target="../media/image152.png"/><Relationship Id="rId60" Type="http://schemas.openxmlformats.org/officeDocument/2006/relationships/image" Target="../media/image160.png"/><Relationship Id="rId65" Type="http://schemas.openxmlformats.org/officeDocument/2006/relationships/image" Target="../media/image166.png"/><Relationship Id="rId73" Type="http://schemas.openxmlformats.org/officeDocument/2006/relationships/image" Target="../media/image175.png"/><Relationship Id="rId78" Type="http://schemas.openxmlformats.org/officeDocument/2006/relationships/image" Target="../media/image181.png"/><Relationship Id="rId81" Type="http://schemas.openxmlformats.org/officeDocument/2006/relationships/image" Target="../media/image184.png"/><Relationship Id="rId14" Type="http://schemas.openxmlformats.org/officeDocument/2006/relationships/image" Target="../media/image125.png"/><Relationship Id="rId43" Type="http://schemas.openxmlformats.org/officeDocument/2006/relationships/image" Target="../media/image144.png"/><Relationship Id="rId48" Type="http://schemas.openxmlformats.org/officeDocument/2006/relationships/image" Target="../media/image148.png"/><Relationship Id="rId56" Type="http://schemas.openxmlformats.org/officeDocument/2006/relationships/image" Target="../media/image156.png"/><Relationship Id="rId64" Type="http://schemas.openxmlformats.org/officeDocument/2006/relationships/image" Target="../media/image164.png"/><Relationship Id="rId69" Type="http://schemas.openxmlformats.org/officeDocument/2006/relationships/image" Target="../media/image171.png"/><Relationship Id="rId77" Type="http://schemas.openxmlformats.org/officeDocument/2006/relationships/image" Target="../media/image179.png"/><Relationship Id="rId51" Type="http://schemas.openxmlformats.org/officeDocument/2006/relationships/image" Target="../media/image151.png"/><Relationship Id="rId72" Type="http://schemas.openxmlformats.org/officeDocument/2006/relationships/image" Target="../media/image174.png"/><Relationship Id="rId80" Type="http://schemas.openxmlformats.org/officeDocument/2006/relationships/image" Target="../media/image183.png"/><Relationship Id="rId46" Type="http://schemas.openxmlformats.org/officeDocument/2006/relationships/image" Target="../media/image141.png"/><Relationship Id="rId59" Type="http://schemas.openxmlformats.org/officeDocument/2006/relationships/image" Target="../media/image159.png"/><Relationship Id="rId67" Type="http://schemas.openxmlformats.org/officeDocument/2006/relationships/image" Target="../media/image168.png"/><Relationship Id="rId41" Type="http://schemas.openxmlformats.org/officeDocument/2006/relationships/image" Target="../media/image138.png"/><Relationship Id="rId54" Type="http://schemas.openxmlformats.org/officeDocument/2006/relationships/image" Target="../media/image154.png"/><Relationship Id="rId62" Type="http://schemas.openxmlformats.org/officeDocument/2006/relationships/image" Target="../media/image162.png"/><Relationship Id="rId70" Type="http://schemas.openxmlformats.org/officeDocument/2006/relationships/image" Target="../media/image172.png"/><Relationship Id="rId75" Type="http://schemas.openxmlformats.org/officeDocument/2006/relationships/image" Target="../media/image17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1.png"/><Relationship Id="rId4" Type="http://schemas.openxmlformats.org/officeDocument/2006/relationships/image" Target="../media/image9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191.png"/><Relationship Id="rId3" Type="http://schemas.openxmlformats.org/officeDocument/2006/relationships/image" Target="../media/image1260.png"/><Relationship Id="rId7" Type="http://schemas.openxmlformats.org/officeDocument/2006/relationships/image" Target="../media/image165.png"/><Relationship Id="rId12" Type="http://schemas.openxmlformats.org/officeDocument/2006/relationships/image" Target="../media/image1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0.png"/><Relationship Id="rId11" Type="http://schemas.openxmlformats.org/officeDocument/2006/relationships/image" Target="../media/image189.png"/><Relationship Id="rId5" Type="http://schemas.openxmlformats.org/officeDocument/2006/relationships/image" Target="../media/image1280.png"/><Relationship Id="rId10" Type="http://schemas.openxmlformats.org/officeDocument/2006/relationships/image" Target="../media/image188.png"/><Relationship Id="rId4" Type="http://schemas.openxmlformats.org/officeDocument/2006/relationships/image" Target="../media/image1270.png"/><Relationship Id="rId9" Type="http://schemas.openxmlformats.org/officeDocument/2006/relationships/image" Target="../media/image18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1910.png"/><Relationship Id="rId18" Type="http://schemas.openxmlformats.org/officeDocument/2006/relationships/image" Target="../media/image204.png"/><Relationship Id="rId3" Type="http://schemas.openxmlformats.org/officeDocument/2006/relationships/image" Target="../media/image124.png"/><Relationship Id="rId7" Type="http://schemas.openxmlformats.org/officeDocument/2006/relationships/image" Target="../media/image192.png"/><Relationship Id="rId12" Type="http://schemas.openxmlformats.org/officeDocument/2006/relationships/image" Target="../media/image199.png"/><Relationship Id="rId2" Type="http://schemas.openxmlformats.org/officeDocument/2006/relationships/image" Target="../media/image34.png"/><Relationship Id="rId20" Type="http://schemas.openxmlformats.org/officeDocument/2006/relationships/image" Target="../media/image19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4.png"/><Relationship Id="rId11" Type="http://schemas.microsoft.com/office/2007/relationships/hdphoto" Target="../media/hdphoto9.wdp"/><Relationship Id="rId5" Type="http://schemas.openxmlformats.org/officeDocument/2006/relationships/image" Target="../media/image193.png"/><Relationship Id="rId10" Type="http://schemas.openxmlformats.org/officeDocument/2006/relationships/image" Target="../media/image142.png"/><Relationship Id="rId19" Type="http://schemas.openxmlformats.org/officeDocument/2006/relationships/image" Target="../media/image1950.png"/><Relationship Id="rId4" Type="http://schemas.microsoft.com/office/2007/relationships/hdphoto" Target="../media/hdphoto8.wdp"/><Relationship Id="rId9" Type="http://schemas.openxmlformats.org/officeDocument/2006/relationships/image" Target="../media/image19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hyperlink" Target="https://en.wikipedia.org/wiki/Integer_factorization_record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0.png"/><Relationship Id="rId3" Type="http://schemas.openxmlformats.org/officeDocument/2006/relationships/image" Target="../media/image205.png"/><Relationship Id="rId7" Type="http://schemas.openxmlformats.org/officeDocument/2006/relationships/image" Target="../media/image1120.png"/><Relationship Id="rId2" Type="http://schemas.openxmlformats.org/officeDocument/2006/relationships/hyperlink" Target="https://crypto.stackexchange.com/questions/20085/which-attacks-are-possible-against-raw-textbook-rs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11" Type="http://schemas.openxmlformats.org/officeDocument/2006/relationships/image" Target="../media/image211.png"/><Relationship Id="rId5" Type="http://schemas.openxmlformats.org/officeDocument/2006/relationships/image" Target="../media/image208.png"/><Relationship Id="rId10" Type="http://schemas.microsoft.com/office/2007/relationships/hdphoto" Target="../media/hdphoto10.wdp"/><Relationship Id="rId4" Type="http://schemas.openxmlformats.org/officeDocument/2006/relationships/image" Target="../media/image206.png"/><Relationship Id="rId9" Type="http://schemas.openxmlformats.org/officeDocument/2006/relationships/image" Target="../media/image19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214.png"/><Relationship Id="rId3" Type="http://schemas.openxmlformats.org/officeDocument/2006/relationships/image" Target="../media/image200.png"/><Relationship Id="rId7" Type="http://schemas.openxmlformats.org/officeDocument/2006/relationships/image" Target="../media/image1540.png"/><Relationship Id="rId12" Type="http://schemas.openxmlformats.org/officeDocument/2006/relationships/image" Target="../media/image1570.png"/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30.png"/><Relationship Id="rId11" Type="http://schemas.openxmlformats.org/officeDocument/2006/relationships/image" Target="../media/image213.png"/><Relationship Id="rId10" Type="http://schemas.openxmlformats.org/officeDocument/2006/relationships/image" Target="../media/image2120.png"/><Relationship Id="rId4" Type="http://schemas.openxmlformats.org/officeDocument/2006/relationships/image" Target="../media/image34.png"/><Relationship Id="rId9" Type="http://schemas.microsoft.com/office/2007/relationships/hdphoto" Target="../media/hdphoto8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580.png"/><Relationship Id="rId7" Type="http://schemas.openxmlformats.org/officeDocument/2006/relationships/image" Target="../media/image1540.png"/><Relationship Id="rId12" Type="http://schemas.openxmlformats.org/officeDocument/2006/relationships/image" Target="../media/image207.png"/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30.png"/><Relationship Id="rId11" Type="http://schemas.openxmlformats.org/officeDocument/2006/relationships/image" Target="../media/image216.png"/><Relationship Id="rId10" Type="http://schemas.openxmlformats.org/officeDocument/2006/relationships/image" Target="../media/image1570.png"/><Relationship Id="rId4" Type="http://schemas.openxmlformats.org/officeDocument/2006/relationships/image" Target="../media/image34.png"/><Relationship Id="rId9" Type="http://schemas.microsoft.com/office/2007/relationships/hdphoto" Target="../media/hdphoto8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7" Type="http://schemas.openxmlformats.org/officeDocument/2006/relationships/image" Target="../media/image222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5" Type="http://schemas.openxmlformats.org/officeDocument/2006/relationships/image" Target="../media/image220.png"/><Relationship Id="rId4" Type="http://schemas.openxmlformats.org/officeDocument/2006/relationships/image" Target="../media/image2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5.png"/><Relationship Id="rId5" Type="http://schemas.openxmlformats.org/officeDocument/2006/relationships/hyperlink" Target="https://factorable.net/weakkeys12.extended.pdf" TargetMode="External"/><Relationship Id="rId4" Type="http://schemas.openxmlformats.org/officeDocument/2006/relationships/hyperlink" Target="https://eprint.iacr.org/2012/064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microsoft.com/office/2007/relationships/hdphoto" Target="../media/hdphoto3.wdp"/><Relationship Id="rId19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120.png"/><Relationship Id="rId18" Type="http://schemas.openxmlformats.org/officeDocument/2006/relationships/image" Target="../media/image4160.png"/><Relationship Id="rId3" Type="http://schemas.openxmlformats.org/officeDocument/2006/relationships/image" Target="../media/image14.png"/><Relationship Id="rId21" Type="http://schemas.openxmlformats.org/officeDocument/2006/relationships/image" Target="../media/image22.png"/><Relationship Id="rId7" Type="http://schemas.openxmlformats.org/officeDocument/2006/relationships/image" Target="../media/image18.png"/><Relationship Id="rId12" Type="http://schemas.openxmlformats.org/officeDocument/2006/relationships/image" Target="../media/image4090.png"/><Relationship Id="rId17" Type="http://schemas.openxmlformats.org/officeDocument/2006/relationships/image" Target="../media/image4150.png"/><Relationship Id="rId2" Type="http://schemas.openxmlformats.org/officeDocument/2006/relationships/image" Target="../media/image13.png"/><Relationship Id="rId16" Type="http://schemas.openxmlformats.org/officeDocument/2006/relationships/image" Target="../media/image21.png"/><Relationship Id="rId20" Type="http://schemas.openxmlformats.org/officeDocument/2006/relationships/image" Target="../media/image4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4080.png"/><Relationship Id="rId5" Type="http://schemas.openxmlformats.org/officeDocument/2006/relationships/image" Target="../media/image16.png"/><Relationship Id="rId15" Type="http://schemas.openxmlformats.org/officeDocument/2006/relationships/image" Target="../media/image4130.png"/><Relationship Id="rId10" Type="http://schemas.openxmlformats.org/officeDocument/2006/relationships/image" Target="../media/image14100.png"/><Relationship Id="rId19" Type="http://schemas.openxmlformats.org/officeDocument/2006/relationships/image" Target="../media/image417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180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23.png"/><Relationship Id="rId7" Type="http://schemas.openxmlformats.org/officeDocument/2006/relationships/image" Target="../media/image170.png"/><Relationship Id="rId12" Type="http://schemas.openxmlformats.org/officeDocument/2006/relationships/image" Target="../media/image77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microsoft.com/office/2007/relationships/hdphoto" Target="../media/hdphoto7.wdp"/><Relationship Id="rId5" Type="http://schemas.openxmlformats.org/officeDocument/2006/relationships/image" Target="../media/image1510.pn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170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772.png"/><Relationship Id="rId5" Type="http://schemas.openxmlformats.org/officeDocument/2006/relationships/image" Target="../media/image1510.png"/><Relationship Id="rId10" Type="http://schemas.microsoft.com/office/2007/relationships/hdphoto" Target="../media/hdphoto7.wdp"/><Relationship Id="rId4" Type="http://schemas.openxmlformats.org/officeDocument/2006/relationships/image" Target="../media/image28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370.png"/><Relationship Id="rId26" Type="http://schemas.openxmlformats.org/officeDocument/2006/relationships/image" Target="../media/image390.png"/><Relationship Id="rId3" Type="http://schemas.openxmlformats.org/officeDocument/2006/relationships/image" Target="../media/image35.png"/><Relationship Id="rId7" Type="http://schemas.openxmlformats.org/officeDocument/2006/relationships/image" Target="../media/image330.png"/><Relationship Id="rId12" Type="http://schemas.openxmlformats.org/officeDocument/2006/relationships/image" Target="../media/image38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1.png"/><Relationship Id="rId11" Type="http://schemas.openxmlformats.org/officeDocument/2006/relationships/image" Target="../media/image350.png"/><Relationship Id="rId5" Type="http://schemas.openxmlformats.org/officeDocument/2006/relationships/image" Target="../media/image37.png"/><Relationship Id="rId28" Type="http://schemas.openxmlformats.org/officeDocument/2006/relationships/image" Target="../media/image41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38.png"/><Relationship Id="rId27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40.png"/><Relationship Id="rId18" Type="http://schemas.openxmlformats.org/officeDocument/2006/relationships/image" Target="../media/image50.png"/><Relationship Id="rId3" Type="http://schemas.openxmlformats.org/officeDocument/2006/relationships/image" Target="../media/image42.png"/><Relationship Id="rId21" Type="http://schemas.openxmlformats.org/officeDocument/2006/relationships/image" Target="../media/image39.png"/><Relationship Id="rId34" Type="http://schemas.openxmlformats.org/officeDocument/2006/relationships/image" Target="../media/image56.png"/><Relationship Id="rId7" Type="http://schemas.openxmlformats.org/officeDocument/2006/relationships/image" Target="../media/image36.png"/><Relationship Id="rId12" Type="http://schemas.openxmlformats.org/officeDocument/2006/relationships/image" Target="../media/image330.png"/><Relationship Id="rId17" Type="http://schemas.openxmlformats.org/officeDocument/2006/relationships/image" Target="../media/image49.png"/><Relationship Id="rId33" Type="http://schemas.openxmlformats.org/officeDocument/2006/relationships/image" Target="../media/image55.png"/><Relationship Id="rId2" Type="http://schemas.openxmlformats.org/officeDocument/2006/relationships/image" Target="../media/image410.png"/><Relationship Id="rId16" Type="http://schemas.openxmlformats.org/officeDocument/2006/relationships/image" Target="../media/image48.png"/><Relationship Id="rId20" Type="http://schemas.openxmlformats.org/officeDocument/2006/relationships/image" Target="../media/image51.png"/><Relationship Id="rId29" Type="http://schemas.openxmlformats.org/officeDocument/2006/relationships/image" Target="../media/image2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openxmlformats.org/officeDocument/2006/relationships/image" Target="../media/image45.png"/><Relationship Id="rId32" Type="http://schemas.openxmlformats.org/officeDocument/2006/relationships/image" Target="../media/image540.png"/><Relationship Id="rId5" Type="http://schemas.openxmlformats.org/officeDocument/2006/relationships/image" Target="../media/image34.png"/><Relationship Id="rId15" Type="http://schemas.openxmlformats.org/officeDocument/2006/relationships/image" Target="../media/image47.png"/><Relationship Id="rId28" Type="http://schemas.openxmlformats.org/officeDocument/2006/relationships/image" Target="../media/image53.png"/><Relationship Id="rId36" Type="http://schemas.openxmlformats.org/officeDocument/2006/relationships/image" Target="../media/image58.png"/><Relationship Id="rId19" Type="http://schemas.openxmlformats.org/officeDocument/2006/relationships/image" Target="../media/image38.png"/><Relationship Id="rId31" Type="http://schemas.openxmlformats.org/officeDocument/2006/relationships/image" Target="../media/image54.png"/><Relationship Id="rId4" Type="http://schemas.openxmlformats.org/officeDocument/2006/relationships/image" Target="../media/image43.png"/><Relationship Id="rId9" Type="http://schemas.openxmlformats.org/officeDocument/2006/relationships/image" Target="../media/image37.png"/><Relationship Id="rId14" Type="http://schemas.openxmlformats.org/officeDocument/2006/relationships/image" Target="../media/image46.png"/><Relationship Id="rId27" Type="http://schemas.openxmlformats.org/officeDocument/2006/relationships/image" Target="../media/image52.png"/><Relationship Id="rId30" Type="http://schemas.openxmlformats.org/officeDocument/2006/relationships/image" Target="../media/image350.png"/><Relationship Id="rId35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Lecture 11 – Public-key encryption, IND-CPA/CCA,</a:t>
            </a:r>
            <a:br>
              <a:rPr lang="en-US" dirty="0"/>
            </a:br>
            <a:r>
              <a:rPr lang="en-US" dirty="0" err="1"/>
              <a:t>ElGamal</a:t>
            </a:r>
            <a:r>
              <a:rPr lang="en-US" dirty="0"/>
              <a:t>, RSA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TEK4500</a:t>
            </a:r>
          </a:p>
          <a:p>
            <a:r>
              <a:rPr lang="nb-NO" dirty="0" smtClean="0"/>
              <a:t>08.11.2023 </a:t>
            </a:r>
            <a:endParaRPr lang="nb-NO" dirty="0"/>
          </a:p>
          <a:p>
            <a:r>
              <a:rPr lang="nb-NO" dirty="0"/>
              <a:t>Håkon Jacobsen</a:t>
            </a:r>
          </a:p>
          <a:p>
            <a:r>
              <a:rPr lang="nb-NO" dirty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2777319"/>
                  </p:ext>
                </p:extLst>
              </p:nvPr>
            </p:nvGraphicFramePr>
            <p:xfrm>
              <a:off x="7601586" y="3863997"/>
              <a:ext cx="2418715" cy="14890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71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439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𝐃𝐞𝐜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1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𝒔𝒌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14515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2777319"/>
                  </p:ext>
                </p:extLst>
              </p:nvPr>
            </p:nvGraphicFramePr>
            <p:xfrm>
              <a:off x="7601586" y="3863997"/>
              <a:ext cx="2418715" cy="14890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71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439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1" t="-1754" r="-503" b="-3350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14515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5959040"/>
                  </p:ext>
                </p:extLst>
              </p:nvPr>
            </p:nvGraphicFramePr>
            <p:xfrm>
              <a:off x="2050533" y="3140635"/>
              <a:ext cx="2092842" cy="22162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284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4028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𝐄𝐧𝐜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1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𝒑𝒌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813461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5959040"/>
                  </p:ext>
                </p:extLst>
              </p:nvPr>
            </p:nvGraphicFramePr>
            <p:xfrm>
              <a:off x="2050533" y="3140635"/>
              <a:ext cx="2092842" cy="22162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284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4028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91" t="-1515" r="-581" b="-45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813461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3945873"/>
                  </p:ext>
                </p:extLst>
              </p:nvPr>
            </p:nvGraphicFramePr>
            <p:xfrm>
              <a:off x="7601587" y="969763"/>
              <a:ext cx="2418714" cy="14446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71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9957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139836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3945873"/>
                  </p:ext>
                </p:extLst>
              </p:nvPr>
            </p:nvGraphicFramePr>
            <p:xfrm>
              <a:off x="7601587" y="969763"/>
              <a:ext cx="2418714" cy="14446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71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1" t="-2000" r="-503" b="-3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139836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encryption: Hashed-</a:t>
            </a:r>
            <a:r>
              <a:rPr lang="en-US" dirty="0" err="1"/>
              <a:t>ElGamal</a:t>
            </a:r>
            <a:r>
              <a:rPr lang="en-US" dirty="0"/>
              <a:t>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4284448" y="2781046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8050" y="2018709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474039" y="4319923"/>
                <a:ext cx="1729256" cy="243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nb-NO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e>
                      </m:d>
                      <m:r>
                        <a:rPr lang="nb-NO" sz="1400" b="0" i="1" smtClean="0">
                          <a:noFill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noFill/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400" b="0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039" y="4319923"/>
                <a:ext cx="1729256" cy="243143"/>
              </a:xfrm>
              <a:prstGeom prst="rect">
                <a:avLst/>
              </a:prstGeom>
              <a:blipFill rotWithShape="0">
                <a:blip r:embed="rId6"/>
                <a:stretch>
                  <a:fillRect l="-3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474039" y="4652827"/>
                <a:ext cx="134479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039" y="4652827"/>
                <a:ext cx="1344792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4545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2474039" y="4958032"/>
                <a:ext cx="1027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1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return</a:t>
                </a:r>
                <a:r>
                  <a:rPr lang="nb-NO" sz="14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14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039" y="4958032"/>
                <a:ext cx="1027525" cy="215444"/>
              </a:xfrm>
              <a:prstGeom prst="rect">
                <a:avLst/>
              </a:prstGeom>
              <a:blipFill rotWithShape="0">
                <a:blip r:embed="rId8"/>
                <a:stretch>
                  <a:fillRect l="-10714" t="-27778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2474039" y="4025453"/>
                <a:ext cx="6217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1400" b="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039" y="4025453"/>
                <a:ext cx="621773" cy="215444"/>
              </a:xfrm>
              <a:prstGeom prst="rect">
                <a:avLst/>
              </a:prstGeom>
              <a:blipFill rotWithShape="0">
                <a:blip r:embed="rId9"/>
                <a:stretch>
                  <a:fillRect l="-980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67044" y="4682404"/>
                <a:ext cx="134799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044" y="4682404"/>
                <a:ext cx="1347998" cy="215444"/>
              </a:xfrm>
              <a:prstGeom prst="rect">
                <a:avLst/>
              </a:prstGeom>
              <a:blipFill rotWithShape="0">
                <a:blip r:embed="rId12"/>
                <a:stretch>
                  <a:fillRect l="-4525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67044" y="4365380"/>
                <a:ext cx="1727268" cy="243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nb-NO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e>
                      </m:d>
                      <m:r>
                        <a:rPr lang="nb-NO" sz="1400" i="1" smtClean="0">
                          <a:noFill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noFill/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400" b="0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044" y="4365380"/>
                <a:ext cx="1727268" cy="243143"/>
              </a:xfrm>
              <a:prstGeom prst="rect">
                <a:avLst/>
              </a:prstGeom>
              <a:blipFill rotWithShape="0">
                <a:blip r:embed="rId13"/>
                <a:stretch>
                  <a:fillRect l="-3534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77350" y="5000604"/>
                <a:ext cx="73751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1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return</a:t>
                </a:r>
                <a:r>
                  <a:rPr lang="nb-NO" sz="14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𝑀</m:t>
                    </m:r>
                  </m:oMath>
                </a14:m>
                <a:endParaRPr lang="en-US" sz="14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350" y="5000604"/>
                <a:ext cx="737510" cy="215444"/>
              </a:xfrm>
              <a:prstGeom prst="rect">
                <a:avLst/>
              </a:prstGeom>
              <a:blipFill rotWithShape="0">
                <a:blip r:embed="rId14"/>
                <a:stretch>
                  <a:fillRect l="-14876" t="-27778" r="-6612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947223" y="1427249"/>
                <a:ext cx="4222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223" y="1427249"/>
                <a:ext cx="422231" cy="215444"/>
              </a:xfrm>
              <a:prstGeom prst="rect">
                <a:avLst/>
              </a:prstGeom>
              <a:blipFill rotWithShape="0">
                <a:blip r:embed="rId15"/>
                <a:stretch>
                  <a:fillRect l="-15942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945763" y="1757110"/>
                <a:ext cx="4382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763" y="1757110"/>
                <a:ext cx="438262" cy="215444"/>
              </a:xfrm>
              <a:prstGeom prst="rect">
                <a:avLst/>
              </a:prstGeom>
              <a:blipFill rotWithShape="0">
                <a:blip r:embed="rId16"/>
                <a:stretch>
                  <a:fillRect l="-1805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940494" y="2055917"/>
                <a:ext cx="118872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1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return</a:t>
                </a:r>
                <a:r>
                  <a:rPr lang="nb-NO" sz="1400" b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nb-NO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</m:d>
                  </m:oMath>
                </a14:m>
                <a:endParaRPr lang="en-US" sz="1400" b="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494" y="2055917"/>
                <a:ext cx="1188723" cy="215444"/>
              </a:xfrm>
              <a:prstGeom prst="rect">
                <a:avLst/>
              </a:prstGeom>
              <a:blipFill rotWithShape="0">
                <a:blip r:embed="rId17"/>
                <a:stretch>
                  <a:fillRect l="-9231" t="-27778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386238" y="1746018"/>
                <a:ext cx="626775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238" y="1746018"/>
                <a:ext cx="626775" cy="219227"/>
              </a:xfrm>
              <a:prstGeom prst="rect">
                <a:avLst/>
              </a:prstGeom>
              <a:blipFill rotWithShape="0">
                <a:blip r:embed="rId18"/>
                <a:stretch>
                  <a:fillRect l="-9709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76" y="2143053"/>
            <a:ext cx="429815" cy="807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397931" y="1356522"/>
                <a:ext cx="1132105" cy="3043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1400" b="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931" y="1356522"/>
                <a:ext cx="1132105" cy="304314"/>
              </a:xfrm>
              <a:prstGeom prst="rect">
                <a:avLst/>
              </a:prstGeom>
              <a:blipFill rotWithShape="0">
                <a:blip r:embed="rId20"/>
                <a:stretch>
                  <a:fillRect l="-5946" t="-4082" b="-69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690012" y="2390768"/>
                <a:ext cx="44909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16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012" y="2390768"/>
                <a:ext cx="449097" cy="33855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2474039" y="3593226"/>
                <a:ext cx="1135696" cy="3043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1400" b="0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039" y="3593226"/>
                <a:ext cx="1135696" cy="304314"/>
              </a:xfrm>
              <a:prstGeom prst="rect">
                <a:avLst/>
              </a:prstGeom>
              <a:blipFill rotWithShape="0">
                <a:blip r:embed="rId22"/>
                <a:stretch>
                  <a:fillRect l="-4301" t="-2000" b="-6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155254" y="1176603"/>
                <a:ext cx="1346202" cy="250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254" y="1176603"/>
                <a:ext cx="1346202" cy="250646"/>
              </a:xfrm>
              <a:prstGeom prst="rect">
                <a:avLst/>
              </a:prstGeom>
              <a:blipFill rotWithShape="0">
                <a:blip r:embed="rId26"/>
                <a:stretch>
                  <a:fillRect l="-5455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631168" y="2440307"/>
                <a:ext cx="1895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168" y="2440307"/>
                <a:ext cx="189539" cy="246221"/>
              </a:xfrm>
              <a:prstGeom prst="rect">
                <a:avLst/>
              </a:prstGeom>
              <a:blipFill>
                <a:blip r:embed="rId28"/>
                <a:stretch>
                  <a:fillRect l="-22581" r="-19355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715439" y="1678539"/>
                <a:ext cx="38037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439" y="1678539"/>
                <a:ext cx="380373" cy="246221"/>
              </a:xfrm>
              <a:prstGeom prst="rect">
                <a:avLst/>
              </a:prstGeom>
              <a:blipFill rotWithShape="0">
                <a:blip r:embed="rId29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382897" y="1209250"/>
                <a:ext cx="81963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nb-NO" sz="1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sz="1600" b="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897" y="1209250"/>
                <a:ext cx="819634" cy="246221"/>
              </a:xfrm>
              <a:prstGeom prst="rect">
                <a:avLst/>
              </a:prstGeom>
              <a:blipFill rotWithShape="0">
                <a:blip r:embed="rId30"/>
                <a:stretch>
                  <a:fillRect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4"/>
              <p:cNvSpPr txBox="1">
                <a:spLocks/>
              </p:cNvSpPr>
              <p:nvPr/>
            </p:nvSpPr>
            <p:spPr bwMode="auto">
              <a:xfrm>
                <a:off x="3119274" y="3071369"/>
                <a:ext cx="5346879" cy="1551937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1" dirty="0"/>
                  <a:t> Theorem:</a:t>
                </a:r>
                <a:r>
                  <a:rPr lang="en-US" sz="1600" dirty="0"/>
                  <a:t> Hashed-</a:t>
                </a:r>
                <a:r>
                  <a:rPr lang="en-US" sz="1600" dirty="0" err="1"/>
                  <a:t>ElGamal</a:t>
                </a:r>
                <a:r>
                  <a:rPr lang="en-US" sz="1600" dirty="0"/>
                  <a:t> is IND-CPA secure if: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1600" dirty="0"/>
                  <a:t> DH-problem is hard in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nb-NO" sz="1600" i="1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nb-NO" sz="1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1600" dirty="0"/>
                  <a:t> is IND-CPA secure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nb-NO" sz="1600" dirty="0"/>
                  <a:t>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600" dirty="0"/>
                  <a:t> is “perfect” (i.e., a </a:t>
                </a:r>
                <a:r>
                  <a:rPr lang="en-US" sz="1600" b="1" dirty="0"/>
                  <a:t>random oracle</a:t>
                </a:r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4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9274" y="3071369"/>
                <a:ext cx="5346879" cy="1551937"/>
              </a:xfrm>
              <a:prstGeom prst="roundRect">
                <a:avLst/>
              </a:prstGeom>
              <a:blipFill rotWithShape="0">
                <a:blip r:embed="rId31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136044" y="1214013"/>
                <a:ext cx="38037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1600" b="0" dirty="0" smtClean="0">
                    <a:solidFill>
                      <a:schemeClr val="bg1">
                        <a:lumMod val="65000"/>
                      </a:schemeClr>
                    </a:solidFill>
                  </a:rPr>
                  <a:t>,</a:t>
                </a:r>
                <a:r>
                  <a:rPr lang="nb-NO" sz="1600" b="0" dirty="0" smtClean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044" y="1214013"/>
                <a:ext cx="380373" cy="246221"/>
              </a:xfrm>
              <a:prstGeom prst="rect">
                <a:avLst/>
              </a:prstGeom>
              <a:blipFill rotWithShape="0">
                <a:blip r:embed="rId26"/>
                <a:stretch>
                  <a:fillRect l="-33871" t="-24390" b="-4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1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471454" y="5368256"/>
            <a:ext cx="7751762" cy="966764"/>
          </a:xfrm>
        </p:spPr>
        <p:txBody>
          <a:bodyPr/>
          <a:lstStyle/>
          <a:p>
            <a:pPr algn="ctr"/>
            <a:r>
              <a:rPr lang="en-US" sz="2800" b="1" dirty="0"/>
              <a:t>RSA encryption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630025" y="6386513"/>
            <a:ext cx="561975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84044" y="1363568"/>
                <a:ext cx="186621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200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044" y="1363568"/>
                <a:ext cx="1866216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288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154" y="1841162"/>
            <a:ext cx="3383692" cy="338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1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Designed by </a:t>
            </a:r>
            <a:r>
              <a:rPr lang="en-US" b="1" dirty="0" err="1"/>
              <a:t>R</a:t>
            </a:r>
            <a:r>
              <a:rPr lang="en-US" dirty="0" err="1"/>
              <a:t>ivest</a:t>
            </a:r>
            <a:r>
              <a:rPr lang="en-US" dirty="0"/>
              <a:t>, </a:t>
            </a:r>
            <a:r>
              <a:rPr lang="en-US" b="1" dirty="0"/>
              <a:t>S</a:t>
            </a:r>
            <a:r>
              <a:rPr lang="en-US" dirty="0"/>
              <a:t>hamir and </a:t>
            </a:r>
            <a:r>
              <a:rPr lang="en-US" b="1" dirty="0" err="1"/>
              <a:t>A</a:t>
            </a:r>
            <a:r>
              <a:rPr lang="en-US" dirty="0" err="1"/>
              <a:t>dleman</a:t>
            </a:r>
            <a:r>
              <a:rPr lang="en-US" dirty="0"/>
              <a:t> in 1977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Used both for public-key </a:t>
            </a:r>
            <a:r>
              <a:rPr lang="en-US" i="1" dirty="0"/>
              <a:t>encryption</a:t>
            </a:r>
            <a:r>
              <a:rPr lang="en-US" dirty="0"/>
              <a:t> and </a:t>
            </a:r>
            <a:br>
              <a:rPr lang="en-US" dirty="0"/>
            </a:br>
            <a:r>
              <a:rPr lang="en-US" i="1" dirty="0"/>
              <a:t>digital signatures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88"/>
          <a:stretch/>
        </p:blipFill>
        <p:spPr>
          <a:xfrm>
            <a:off x="7338304" y="1352295"/>
            <a:ext cx="3954998" cy="2158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33592" y="3609577"/>
            <a:ext cx="1026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Ron </a:t>
            </a:r>
            <a:r>
              <a:rPr lang="en-US" sz="1200" dirty="0" err="1"/>
              <a:t>Rivest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0040122" y="3609577"/>
            <a:ext cx="1454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Leonard </a:t>
            </a:r>
            <a:r>
              <a:rPr lang="en-US" sz="1200" dirty="0" err="1"/>
              <a:t>Adleman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765586" y="3614894"/>
            <a:ext cx="1346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Adi</a:t>
            </a:r>
            <a:r>
              <a:rPr lang="en-US" sz="1200" dirty="0"/>
              <a:t> Shamir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437" y="2920315"/>
            <a:ext cx="4367998" cy="32484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05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encryption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3484528" y="1426377"/>
            <a:ext cx="4572000" cy="4572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06408" y="1152120"/>
                <a:ext cx="12824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408" y="1152120"/>
                <a:ext cx="128240" cy="184666"/>
              </a:xfrm>
              <a:prstGeom prst="rect">
                <a:avLst/>
              </a:prstGeom>
              <a:blipFill rotWithShape="0">
                <a:blip r:embed="rId2"/>
                <a:stretch>
                  <a:fillRect l="-23810" r="-2857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85035" y="1216543"/>
                <a:ext cx="17152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035" y="1216543"/>
                <a:ext cx="171521" cy="184666"/>
              </a:xfrm>
              <a:prstGeom prst="rect">
                <a:avLst/>
              </a:prstGeom>
              <a:blipFill>
                <a:blip r:embed="rId3"/>
                <a:stretch>
                  <a:fillRect l="-7143" r="-714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58992" y="1341876"/>
                <a:ext cx="12824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992" y="1341876"/>
                <a:ext cx="128240" cy="184666"/>
              </a:xfrm>
              <a:prstGeom prst="rect">
                <a:avLst/>
              </a:prstGeom>
              <a:blipFill>
                <a:blip r:embed="rId4"/>
                <a:stretch>
                  <a:fillRect l="-23810" r="-2857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58342" y="1550708"/>
                <a:ext cx="12824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342" y="1550708"/>
                <a:ext cx="128240" cy="184666"/>
              </a:xfrm>
              <a:prstGeom prst="rect">
                <a:avLst/>
              </a:prstGeom>
              <a:blipFill>
                <a:blip r:embed="rId5"/>
                <a:stretch>
                  <a:fillRect l="-23810" r="-28571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088206" y="3998322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206" y="3998322"/>
                <a:ext cx="254878" cy="184666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02519" y="4451226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519" y="4451226"/>
                <a:ext cx="254878" cy="184666"/>
              </a:xfrm>
              <a:prstGeom prst="rect">
                <a:avLst/>
              </a:prstGeom>
              <a:blipFill>
                <a:blip r:embed="rId7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830087" y="4884010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087" y="4884010"/>
                <a:ext cx="254878" cy="184666"/>
              </a:xfrm>
              <a:prstGeom prst="rect">
                <a:avLst/>
              </a:prstGeom>
              <a:blipFill>
                <a:blip r:embed="rId8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547633" y="5270370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633" y="5270370"/>
                <a:ext cx="254878" cy="184666"/>
              </a:xfrm>
              <a:prstGeom prst="rect">
                <a:avLst/>
              </a:prstGeom>
              <a:blipFill>
                <a:blip r:embed="rId9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/>
          <p:cNvSpPr>
            <a:spLocks noChangeAspect="1"/>
          </p:cNvSpPr>
          <p:nvPr/>
        </p:nvSpPr>
        <p:spPr bwMode="auto">
          <a:xfrm flipV="1">
            <a:off x="7984165" y="4001337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auto">
          <a:xfrm flipV="1">
            <a:off x="4310149" y="5453494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36" name="Oval 35"/>
          <p:cNvSpPr>
            <a:spLocks noChangeAspect="1"/>
          </p:cNvSpPr>
          <p:nvPr/>
        </p:nvSpPr>
        <p:spPr bwMode="auto">
          <a:xfrm rot="1494891" flipV="1">
            <a:off x="5728344" y="1379999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 flipV="1">
            <a:off x="6583379" y="1542241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40" name="Oval 39"/>
          <p:cNvSpPr>
            <a:spLocks noChangeAspect="1"/>
          </p:cNvSpPr>
          <p:nvPr/>
        </p:nvSpPr>
        <p:spPr bwMode="auto">
          <a:xfrm flipV="1">
            <a:off x="7591734" y="2342929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42" name="Oval 41"/>
          <p:cNvSpPr>
            <a:spLocks noChangeAspect="1"/>
          </p:cNvSpPr>
          <p:nvPr/>
        </p:nvSpPr>
        <p:spPr bwMode="auto">
          <a:xfrm flipV="1">
            <a:off x="7799398" y="2715914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44" name="Oval 43"/>
          <p:cNvSpPr>
            <a:spLocks noChangeAspect="1"/>
          </p:cNvSpPr>
          <p:nvPr/>
        </p:nvSpPr>
        <p:spPr bwMode="auto">
          <a:xfrm flipV="1">
            <a:off x="8002519" y="3551448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 flipV="1">
            <a:off x="7695993" y="4810895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52" name="Oval 51"/>
          <p:cNvSpPr>
            <a:spLocks noChangeAspect="1"/>
          </p:cNvSpPr>
          <p:nvPr/>
        </p:nvSpPr>
        <p:spPr bwMode="auto">
          <a:xfrm flipV="1">
            <a:off x="5070616" y="5850640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38" name="Oval 37"/>
          <p:cNvSpPr>
            <a:spLocks noChangeAspect="1"/>
          </p:cNvSpPr>
          <p:nvPr/>
        </p:nvSpPr>
        <p:spPr bwMode="auto">
          <a:xfrm flipV="1">
            <a:off x="6957542" y="1744175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429195" y="1840313"/>
                <a:ext cx="12824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195" y="1840313"/>
                <a:ext cx="128240" cy="184666"/>
              </a:xfrm>
              <a:prstGeom prst="rect">
                <a:avLst/>
              </a:prstGeom>
              <a:blipFill>
                <a:blip r:embed="rId10"/>
                <a:stretch>
                  <a:fillRect l="-23810" r="-2857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57133" y="2183603"/>
                <a:ext cx="12824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133" y="2183603"/>
                <a:ext cx="128240" cy="184666"/>
              </a:xfrm>
              <a:prstGeom prst="rect">
                <a:avLst/>
              </a:prstGeom>
              <a:blipFill>
                <a:blip r:embed="rId11"/>
                <a:stretch>
                  <a:fillRect l="-22727" r="-2727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41803" y="2614143"/>
                <a:ext cx="12824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803" y="2614143"/>
                <a:ext cx="128240" cy="184666"/>
              </a:xfrm>
              <a:prstGeom prst="rect">
                <a:avLst/>
              </a:prstGeom>
              <a:blipFill>
                <a:blip r:embed="rId12"/>
                <a:stretch>
                  <a:fillRect l="-23810" r="-2857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110023" y="3053063"/>
                <a:ext cx="12824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023" y="3053063"/>
                <a:ext cx="128240" cy="184666"/>
              </a:xfrm>
              <a:prstGeom prst="rect">
                <a:avLst/>
              </a:prstGeom>
              <a:blipFill>
                <a:blip r:embed="rId13"/>
                <a:stretch>
                  <a:fillRect l="-23810" r="-2857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166977" y="3518120"/>
                <a:ext cx="12824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977" y="3518120"/>
                <a:ext cx="128240" cy="184666"/>
              </a:xfrm>
              <a:prstGeom prst="rect">
                <a:avLst/>
              </a:prstGeom>
              <a:blipFill>
                <a:blip r:embed="rId14"/>
                <a:stretch>
                  <a:fillRect l="-23810" r="-2857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173715" y="5595942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715" y="5595942"/>
                <a:ext cx="254878" cy="184666"/>
              </a:xfrm>
              <a:prstGeom prst="rect">
                <a:avLst/>
              </a:prstGeom>
              <a:blipFill>
                <a:blip r:embed="rId15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752742" y="5852848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742" y="5852848"/>
                <a:ext cx="254878" cy="184666"/>
              </a:xfrm>
              <a:prstGeom prst="rect">
                <a:avLst/>
              </a:prstGeom>
              <a:blipFill>
                <a:blip r:embed="rId16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/>
          <p:cNvSpPr>
            <a:spLocks noChangeAspect="1"/>
          </p:cNvSpPr>
          <p:nvPr/>
        </p:nvSpPr>
        <p:spPr bwMode="auto">
          <a:xfrm flipV="1">
            <a:off x="5500087" y="5935957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61" name="Oval 60"/>
          <p:cNvSpPr>
            <a:spLocks noChangeAspect="1"/>
          </p:cNvSpPr>
          <p:nvPr/>
        </p:nvSpPr>
        <p:spPr bwMode="auto">
          <a:xfrm rot="19732830" flipV="1">
            <a:off x="5937543" y="5929347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62" name="Oval 61"/>
          <p:cNvSpPr>
            <a:spLocks noChangeAspect="1"/>
          </p:cNvSpPr>
          <p:nvPr/>
        </p:nvSpPr>
        <p:spPr bwMode="auto">
          <a:xfrm flipV="1">
            <a:off x="6364378" y="5854102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63" name="Oval 62"/>
          <p:cNvSpPr>
            <a:spLocks noChangeAspect="1"/>
          </p:cNvSpPr>
          <p:nvPr/>
        </p:nvSpPr>
        <p:spPr bwMode="auto">
          <a:xfrm flipV="1">
            <a:off x="6769623" y="5689968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65" name="Oval 64"/>
          <p:cNvSpPr>
            <a:spLocks noChangeAspect="1"/>
          </p:cNvSpPr>
          <p:nvPr/>
        </p:nvSpPr>
        <p:spPr bwMode="auto">
          <a:xfrm flipV="1">
            <a:off x="7447798" y="5157682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356556" y="6012447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556" y="6012447"/>
                <a:ext cx="254878" cy="184666"/>
              </a:xfrm>
              <a:prstGeom prst="rect">
                <a:avLst/>
              </a:prstGeom>
              <a:blipFill>
                <a:blip r:embed="rId17"/>
                <a:stretch>
                  <a:fillRect l="-7143" r="-4762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910904" y="6101818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904" y="6101818"/>
                <a:ext cx="254878" cy="184666"/>
              </a:xfrm>
              <a:prstGeom prst="rect">
                <a:avLst/>
              </a:prstGeom>
              <a:blipFill>
                <a:blip r:embed="rId18"/>
                <a:stretch>
                  <a:fillRect l="-4878" r="-73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400209" y="6129937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209" y="6129937"/>
                <a:ext cx="254878" cy="184666"/>
              </a:xfrm>
              <a:prstGeom prst="rect">
                <a:avLst/>
              </a:prstGeom>
              <a:blipFill>
                <a:blip r:embed="rId19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908553" y="6036757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553" y="6036757"/>
                <a:ext cx="254878" cy="184666"/>
              </a:xfrm>
              <a:prstGeom prst="rect">
                <a:avLst/>
              </a:prstGeom>
              <a:blipFill>
                <a:blip r:embed="rId20"/>
                <a:stretch>
                  <a:fillRect l="-4762" r="-4762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467284" y="5848006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284" y="5848006"/>
                <a:ext cx="254878" cy="184666"/>
              </a:xfrm>
              <a:prstGeom prst="rect">
                <a:avLst/>
              </a:prstGeom>
              <a:blipFill>
                <a:blip r:embed="rId21"/>
                <a:stretch>
                  <a:fillRect l="-4762" r="-4762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097200" y="5613684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200" y="5613684"/>
                <a:ext cx="254878" cy="184666"/>
              </a:xfrm>
              <a:prstGeom prst="rect">
                <a:avLst/>
              </a:prstGeom>
              <a:blipFill>
                <a:blip r:embed="rId22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/>
          <p:cNvSpPr>
            <a:spLocks noChangeAspect="1"/>
          </p:cNvSpPr>
          <p:nvPr/>
        </p:nvSpPr>
        <p:spPr bwMode="auto">
          <a:xfrm flipV="1">
            <a:off x="3456549" y="3987292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51" name="Oval 50"/>
          <p:cNvSpPr>
            <a:spLocks noChangeAspect="1"/>
          </p:cNvSpPr>
          <p:nvPr/>
        </p:nvSpPr>
        <p:spPr bwMode="auto">
          <a:xfrm flipV="1">
            <a:off x="3565099" y="4411124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53" name="Oval 52"/>
          <p:cNvSpPr>
            <a:spLocks noChangeAspect="1"/>
          </p:cNvSpPr>
          <p:nvPr/>
        </p:nvSpPr>
        <p:spPr bwMode="auto">
          <a:xfrm flipV="1">
            <a:off x="3739776" y="4803670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54" name="Oval 53"/>
          <p:cNvSpPr>
            <a:spLocks noChangeAspect="1"/>
          </p:cNvSpPr>
          <p:nvPr/>
        </p:nvSpPr>
        <p:spPr bwMode="auto">
          <a:xfrm flipV="1">
            <a:off x="3986436" y="5151079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 bwMode="auto">
          <a:xfrm flipV="1">
            <a:off x="3507477" y="3121059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56" name="Oval 55"/>
          <p:cNvSpPr>
            <a:spLocks noChangeAspect="1"/>
          </p:cNvSpPr>
          <p:nvPr/>
        </p:nvSpPr>
        <p:spPr bwMode="auto">
          <a:xfrm flipV="1">
            <a:off x="3645654" y="2715914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58" name="Oval 57"/>
          <p:cNvSpPr>
            <a:spLocks noChangeAspect="1"/>
          </p:cNvSpPr>
          <p:nvPr/>
        </p:nvSpPr>
        <p:spPr bwMode="auto">
          <a:xfrm flipV="1">
            <a:off x="4141371" y="2007514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66" name="Oval 65"/>
          <p:cNvSpPr>
            <a:spLocks noChangeAspect="1"/>
          </p:cNvSpPr>
          <p:nvPr/>
        </p:nvSpPr>
        <p:spPr bwMode="auto">
          <a:xfrm flipV="1">
            <a:off x="5290862" y="1415474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460880" y="4896000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880" y="4896000"/>
                <a:ext cx="254878" cy="184666"/>
              </a:xfrm>
              <a:prstGeom prst="rect">
                <a:avLst/>
              </a:prstGeom>
              <a:blipFill>
                <a:blip r:embed="rId23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272984" y="4472168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984" y="4472168"/>
                <a:ext cx="254878" cy="184666"/>
              </a:xfrm>
              <a:prstGeom prst="rect">
                <a:avLst/>
              </a:prstGeom>
              <a:blipFill>
                <a:blip r:embed="rId24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185210" y="4014703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210" y="4014703"/>
                <a:ext cx="254878" cy="184666"/>
              </a:xfrm>
              <a:prstGeom prst="rect">
                <a:avLst/>
              </a:prstGeom>
              <a:blipFill>
                <a:blip r:embed="rId25"/>
                <a:stretch>
                  <a:fillRect l="-4878" r="-73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171950" y="3527711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950" y="3527711"/>
                <a:ext cx="254878" cy="184666"/>
              </a:xfrm>
              <a:prstGeom prst="rect">
                <a:avLst/>
              </a:prstGeom>
              <a:blipFill>
                <a:blip r:embed="rId26"/>
                <a:stretch>
                  <a:fillRect l="-4762" r="-714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774913" y="5257469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21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913" y="5257469"/>
                <a:ext cx="254878" cy="184666"/>
              </a:xfrm>
              <a:prstGeom prst="rect">
                <a:avLst/>
              </a:prstGeom>
              <a:blipFill>
                <a:blip r:embed="rId27"/>
                <a:stretch>
                  <a:fillRect l="-4762" r="-4762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588319" y="2202730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28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319" y="2202730"/>
                <a:ext cx="254878" cy="184666"/>
              </a:xfrm>
              <a:prstGeom prst="rect">
                <a:avLst/>
              </a:prstGeom>
              <a:blipFill>
                <a:blip r:embed="rId28"/>
                <a:stretch>
                  <a:fillRect l="-4878" r="-7317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380038" y="2606312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27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038" y="2606312"/>
                <a:ext cx="254878" cy="184666"/>
              </a:xfrm>
              <a:prstGeom prst="rect">
                <a:avLst/>
              </a:prstGeom>
              <a:blipFill>
                <a:blip r:embed="rId29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176155" y="3028726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26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155" y="3028726"/>
                <a:ext cx="254878" cy="184666"/>
              </a:xfrm>
              <a:prstGeom prst="rect">
                <a:avLst/>
              </a:prstGeom>
              <a:blipFill>
                <a:blip r:embed="rId30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902352" y="1826649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29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352" y="1826649"/>
                <a:ext cx="254878" cy="184666"/>
              </a:xfrm>
              <a:prstGeom prst="rect">
                <a:avLst/>
              </a:prstGeom>
              <a:blipFill>
                <a:blip r:embed="rId31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164021" y="1183777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021" y="1183777"/>
                <a:ext cx="254878" cy="184666"/>
              </a:xfrm>
              <a:prstGeom prst="rect">
                <a:avLst/>
              </a:prstGeom>
              <a:blipFill>
                <a:blip r:embed="rId32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273906" y="1539931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906" y="1539931"/>
                <a:ext cx="254878" cy="184666"/>
              </a:xfrm>
              <a:prstGeom prst="rect">
                <a:avLst/>
              </a:prstGeom>
              <a:blipFill>
                <a:blip r:embed="rId33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val 83"/>
          <p:cNvSpPr>
            <a:spLocks noChangeAspect="1"/>
          </p:cNvSpPr>
          <p:nvPr/>
        </p:nvSpPr>
        <p:spPr bwMode="auto">
          <a:xfrm flipV="1">
            <a:off x="4490935" y="1736555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685716" y="1294817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716" y="1294817"/>
                <a:ext cx="254878" cy="184666"/>
              </a:xfrm>
              <a:prstGeom prst="rect">
                <a:avLst/>
              </a:prstGeom>
              <a:blipFill>
                <a:blip r:embed="rId34"/>
                <a:stretch>
                  <a:fillRect l="-4878" r="-7317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Connector 85"/>
          <p:cNvCxnSpPr>
            <a:stCxn id="39" idx="1"/>
            <a:endCxn id="64" idx="4"/>
          </p:cNvCxnSpPr>
          <p:nvPr/>
        </p:nvCxnSpPr>
        <p:spPr bwMode="auto">
          <a:xfrm flipH="1">
            <a:off x="7197176" y="2118159"/>
            <a:ext cx="164493" cy="33458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>
            <a:stCxn id="39" idx="2"/>
            <a:endCxn id="35" idx="5"/>
          </p:cNvCxnSpPr>
          <p:nvPr/>
        </p:nvCxnSpPr>
        <p:spPr bwMode="auto">
          <a:xfrm flipH="1">
            <a:off x="4765908" y="2099510"/>
            <a:ext cx="2561994" cy="36122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>
            <a:stCxn id="59" idx="0"/>
            <a:endCxn id="35" idx="3"/>
          </p:cNvCxnSpPr>
          <p:nvPr/>
        </p:nvCxnSpPr>
        <p:spPr bwMode="auto">
          <a:xfrm flipH="1">
            <a:off x="4698436" y="1639229"/>
            <a:ext cx="223121" cy="40495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D09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Connector 94"/>
          <p:cNvCxnSpPr>
            <a:stCxn id="59" idx="1"/>
            <a:endCxn id="57" idx="5"/>
          </p:cNvCxnSpPr>
          <p:nvPr/>
        </p:nvCxnSpPr>
        <p:spPr bwMode="auto">
          <a:xfrm flipH="1">
            <a:off x="3954994" y="1624747"/>
            <a:ext cx="930811" cy="7328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D09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/>
          <p:cNvCxnSpPr>
            <a:stCxn id="39" idx="3"/>
            <a:endCxn id="57" idx="6"/>
          </p:cNvCxnSpPr>
          <p:nvPr/>
        </p:nvCxnSpPr>
        <p:spPr bwMode="auto">
          <a:xfrm flipH="1">
            <a:off x="3961366" y="2062447"/>
            <a:ext cx="3355845" cy="3332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D09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9359286" y="1952113"/>
                <a:ext cx="7518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286" y="1952113"/>
                <a:ext cx="751840" cy="338554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9359286" y="2427760"/>
                <a:ext cx="79055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286" y="2427760"/>
                <a:ext cx="790554" cy="338554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7398742" y="5731085"/>
                <a:ext cx="4313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742" y="5731085"/>
                <a:ext cx="431345" cy="338554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4233809" y="6045980"/>
                <a:ext cx="4313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809" y="6045980"/>
                <a:ext cx="431345" cy="338554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>
            <a:spLocks noChangeAspect="1"/>
          </p:cNvSpPr>
          <p:nvPr/>
        </p:nvSpPr>
        <p:spPr bwMode="auto">
          <a:xfrm rot="1128138" flipV="1">
            <a:off x="4670286" y="5683618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49" name="Oval 48"/>
          <p:cNvSpPr>
            <a:spLocks noChangeAspect="1"/>
          </p:cNvSpPr>
          <p:nvPr/>
        </p:nvSpPr>
        <p:spPr bwMode="auto">
          <a:xfrm rot="2518697" flipV="1">
            <a:off x="3439965" y="3546393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57" name="Oval 56"/>
          <p:cNvSpPr>
            <a:spLocks noChangeAspect="1"/>
          </p:cNvSpPr>
          <p:nvPr/>
        </p:nvSpPr>
        <p:spPr bwMode="auto">
          <a:xfrm rot="779524" flipV="1">
            <a:off x="3861856" y="2333956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59" name="Oval 58"/>
          <p:cNvSpPr>
            <a:spLocks noChangeAspect="1"/>
          </p:cNvSpPr>
          <p:nvPr/>
        </p:nvSpPr>
        <p:spPr bwMode="auto">
          <a:xfrm rot="21573103" flipV="1">
            <a:off x="4870763" y="1538431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33" name="Oval 32"/>
          <p:cNvSpPr>
            <a:spLocks noChangeAspect="1"/>
          </p:cNvSpPr>
          <p:nvPr/>
        </p:nvSpPr>
        <p:spPr bwMode="auto">
          <a:xfrm rot="1468321" flipV="1">
            <a:off x="6178800" y="1420787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64" name="Oval 63"/>
          <p:cNvSpPr>
            <a:spLocks noChangeAspect="1"/>
          </p:cNvSpPr>
          <p:nvPr/>
        </p:nvSpPr>
        <p:spPr bwMode="auto">
          <a:xfrm rot="831642" flipV="1">
            <a:off x="7134702" y="5462514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43" name="Oval 42"/>
          <p:cNvSpPr>
            <a:spLocks noChangeAspect="1"/>
          </p:cNvSpPr>
          <p:nvPr/>
        </p:nvSpPr>
        <p:spPr bwMode="auto">
          <a:xfrm rot="1683309" flipV="1">
            <a:off x="7943548" y="3130007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39" name="Oval 38"/>
          <p:cNvSpPr>
            <a:spLocks noChangeAspect="1"/>
          </p:cNvSpPr>
          <p:nvPr/>
        </p:nvSpPr>
        <p:spPr bwMode="auto">
          <a:xfrm rot="19284625" flipV="1">
            <a:off x="7316896" y="2017674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45" name="Oval 44"/>
          <p:cNvSpPr>
            <a:spLocks noChangeAspect="1"/>
          </p:cNvSpPr>
          <p:nvPr/>
        </p:nvSpPr>
        <p:spPr bwMode="auto">
          <a:xfrm rot="21135791" flipV="1">
            <a:off x="7891403" y="4419363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cxnSp>
        <p:nvCxnSpPr>
          <p:cNvPr id="91" name="Straight Connector 90"/>
          <p:cNvCxnSpPr>
            <a:stCxn id="33" idx="7"/>
            <a:endCxn id="64" idx="3"/>
          </p:cNvCxnSpPr>
          <p:nvPr/>
        </p:nvCxnSpPr>
        <p:spPr bwMode="auto">
          <a:xfrm>
            <a:off x="6246873" y="1518386"/>
            <a:ext cx="912166" cy="3951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>
            <a:stCxn id="33" idx="0"/>
            <a:endCxn id="35" idx="4"/>
          </p:cNvCxnSpPr>
          <p:nvPr/>
        </p:nvCxnSpPr>
        <p:spPr bwMode="auto">
          <a:xfrm flipH="1">
            <a:off x="4736930" y="1517059"/>
            <a:ext cx="1471392" cy="41692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D09E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Connector 113"/>
          <p:cNvCxnSpPr>
            <a:stCxn id="39" idx="0"/>
            <a:endCxn id="45" idx="4"/>
          </p:cNvCxnSpPr>
          <p:nvPr/>
        </p:nvCxnSpPr>
        <p:spPr bwMode="auto">
          <a:xfrm>
            <a:off x="7398732" y="2107468"/>
            <a:ext cx="536286" cy="23123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D09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>
            <a:stCxn id="49" idx="5"/>
            <a:endCxn id="45" idx="2"/>
          </p:cNvCxnSpPr>
          <p:nvPr/>
        </p:nvCxnSpPr>
        <p:spPr bwMode="auto">
          <a:xfrm>
            <a:off x="3540695" y="3594136"/>
            <a:ext cx="4351167" cy="8824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D09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49" idx="6"/>
            <a:endCxn id="64" idx="2"/>
          </p:cNvCxnSpPr>
          <p:nvPr/>
        </p:nvCxnSpPr>
        <p:spPr bwMode="auto">
          <a:xfrm>
            <a:off x="3527832" y="3630503"/>
            <a:ext cx="3608338" cy="18703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D09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8799970" y="3648738"/>
                <a:ext cx="13498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970" y="3648738"/>
                <a:ext cx="1349870" cy="338554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8815269" y="4374282"/>
                <a:ext cx="1152767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269" y="4374282"/>
                <a:ext cx="1152767" cy="342979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798810" y="3648738"/>
                <a:ext cx="146629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33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8810" y="3648738"/>
                <a:ext cx="1466299" cy="338554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076044" y="3648738"/>
                <a:ext cx="68089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=19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6044" y="3648738"/>
                <a:ext cx="680892" cy="338554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9767167" y="4381116"/>
                <a:ext cx="146629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19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33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7167" y="4381116"/>
                <a:ext cx="1466299" cy="338554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11076044" y="4371873"/>
                <a:ext cx="68089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6044" y="4371873"/>
                <a:ext cx="680892" cy="338554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6604321" y="3318892"/>
                <a:ext cx="6477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321" y="3318892"/>
                <a:ext cx="647700" cy="338554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/>
              <p:cNvSpPr txBox="1"/>
              <p:nvPr/>
            </p:nvSpPr>
            <p:spPr>
              <a:xfrm>
                <a:off x="7200924" y="3650982"/>
                <a:ext cx="6477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924" y="3650982"/>
                <a:ext cx="647700" cy="338554"/>
              </a:xfrm>
              <a:prstGeom prst="rect">
                <a:avLst/>
              </a:prstGeom>
              <a:blipFill rotWithShape="0"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/>
              <p:cNvSpPr txBox="1"/>
              <p:nvPr/>
            </p:nvSpPr>
            <p:spPr>
              <a:xfrm>
                <a:off x="5184872" y="4105410"/>
                <a:ext cx="6477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872" y="4105410"/>
                <a:ext cx="647700" cy="338554"/>
              </a:xfrm>
              <a:prstGeom prst="rect">
                <a:avLst/>
              </a:prstGeom>
              <a:blipFill rotWithShape="0"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/>
              <p:cNvSpPr txBox="1"/>
              <p:nvPr/>
            </p:nvSpPr>
            <p:spPr>
              <a:xfrm>
                <a:off x="4774625" y="3979236"/>
                <a:ext cx="6477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solidFill>
                                <a:srgbClr val="00D09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solidFill>
                                <a:srgbClr val="00D09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00D09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rgbClr val="00D09E"/>
                  </a:solidFill>
                </a:endParaRPr>
              </a:p>
            </p:txBody>
          </p:sp>
        </mc:Choice>
        <mc:Fallback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625" y="3979236"/>
                <a:ext cx="647700" cy="338554"/>
              </a:xfrm>
              <a:prstGeom prst="rect">
                <a:avLst/>
              </a:prstGeom>
              <a:blipFill rotWithShape="0"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/>
              <p:cNvSpPr txBox="1"/>
              <p:nvPr/>
            </p:nvSpPr>
            <p:spPr>
              <a:xfrm>
                <a:off x="4351739" y="2581051"/>
                <a:ext cx="6477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solidFill>
                                <a:srgbClr val="00D09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solidFill>
                                <a:srgbClr val="00D09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00D09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rgbClr val="00D09E"/>
                  </a:solidFill>
                </a:endParaRPr>
              </a:p>
            </p:txBody>
          </p:sp>
        </mc:Choice>
        <mc:Fallback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739" y="2581051"/>
                <a:ext cx="647700" cy="338554"/>
              </a:xfrm>
              <a:prstGeom prst="rect">
                <a:avLst/>
              </a:prstGeom>
              <a:blipFill rotWithShape="0"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/>
              <p:cNvSpPr txBox="1"/>
              <p:nvPr/>
            </p:nvSpPr>
            <p:spPr>
              <a:xfrm>
                <a:off x="4279614" y="1892914"/>
                <a:ext cx="6477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solidFill>
                                <a:srgbClr val="00D09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solidFill>
                                <a:srgbClr val="00D09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00D09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rgbClr val="00D09E"/>
                  </a:solidFill>
                </a:endParaRPr>
              </a:p>
            </p:txBody>
          </p:sp>
        </mc:Choice>
        <mc:Fallback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614" y="1892914"/>
                <a:ext cx="647700" cy="338554"/>
              </a:xfrm>
              <a:prstGeom prst="rect">
                <a:avLst/>
              </a:prstGeom>
              <a:blipFill rotWithShape="0"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/>
              <p:cNvSpPr txBox="1"/>
              <p:nvPr/>
            </p:nvSpPr>
            <p:spPr>
              <a:xfrm>
                <a:off x="6314421" y="1789746"/>
                <a:ext cx="6477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solidFill>
                                <a:srgbClr val="00D09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solidFill>
                                <a:srgbClr val="00D09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00D09E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rgbClr val="00D09E"/>
                  </a:solidFill>
                </a:endParaRPr>
              </a:p>
            </p:txBody>
          </p:sp>
        </mc:Choice>
        <mc:Fallback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421" y="1789746"/>
                <a:ext cx="647700" cy="338554"/>
              </a:xfrm>
              <a:prstGeom prst="rect">
                <a:avLst/>
              </a:prstGeom>
              <a:blipFill rotWithShape="0"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/>
              <p:cNvSpPr txBox="1"/>
              <p:nvPr/>
            </p:nvSpPr>
            <p:spPr>
              <a:xfrm>
                <a:off x="7217125" y="3195096"/>
                <a:ext cx="647700" cy="34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solidFill>
                                <a:srgbClr val="00D09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solidFill>
                                <a:srgbClr val="00D09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00D09E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rgbClr val="00D09E"/>
                  </a:solidFill>
                </a:endParaRPr>
              </a:p>
            </p:txBody>
          </p:sp>
        </mc:Choice>
        <mc:Fallback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125" y="3195096"/>
                <a:ext cx="647700" cy="341376"/>
              </a:xfrm>
              <a:prstGeom prst="rect">
                <a:avLst/>
              </a:prstGeom>
              <a:blipFill rotWithShape="0"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/>
              <p:cNvSpPr txBox="1"/>
              <p:nvPr/>
            </p:nvSpPr>
            <p:spPr>
              <a:xfrm>
                <a:off x="4095473" y="3445035"/>
                <a:ext cx="6477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solidFill>
                                <a:srgbClr val="00D09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solidFill>
                                <a:srgbClr val="00D09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00D09E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rgbClr val="00D09E"/>
                  </a:solidFill>
                </a:endParaRPr>
              </a:p>
            </p:txBody>
          </p:sp>
        </mc:Choice>
        <mc:Fallback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473" y="3445035"/>
                <a:ext cx="647700" cy="338554"/>
              </a:xfrm>
              <a:prstGeom prst="rect">
                <a:avLst/>
              </a:prstGeom>
              <a:blipFill rotWithShape="0"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/>
              <p:cNvSpPr txBox="1"/>
              <p:nvPr/>
            </p:nvSpPr>
            <p:spPr>
              <a:xfrm>
                <a:off x="6026006" y="4738150"/>
                <a:ext cx="6477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solidFill>
                                <a:srgbClr val="00D09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solidFill>
                                <a:srgbClr val="00D09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00D09E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rgbClr val="00D09E"/>
                  </a:solidFill>
                </a:endParaRPr>
              </a:p>
            </p:txBody>
          </p:sp>
        </mc:Choice>
        <mc:Fallback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006" y="4738150"/>
                <a:ext cx="647700" cy="338554"/>
              </a:xfrm>
              <a:prstGeom prst="rect">
                <a:avLst/>
              </a:prstGeom>
              <a:blipFill rotWithShape="0"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48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3" grpId="0"/>
      <p:bldP spid="136" grpId="0"/>
      <p:bldP spid="137" grpId="0"/>
      <p:bldP spid="88" grpId="0"/>
      <p:bldP spid="89" grpId="0"/>
      <p:bldP spid="2" grpId="0"/>
      <p:bldP spid="3" grpId="0"/>
      <p:bldP spid="22" grpId="0"/>
      <p:bldP spid="92" grpId="0"/>
      <p:bldP spid="23" grpId="0"/>
      <p:bldP spid="23" grpId="1"/>
      <p:bldP spid="93" grpId="0"/>
      <p:bldP spid="93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3" grpId="0"/>
      <p:bldP spid="103" grpId="1"/>
      <p:bldP spid="1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4508" y="5222609"/>
                <a:ext cx="1078104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Proof:         </a:t>
                </a:r>
                <a:r>
                  <a:rPr lang="en-US" sz="1600" dirty="0"/>
                  <a:t>let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endParaRPr lang="en-US" sz="1600" b="1" dirty="0"/>
              </a:p>
              <a:p>
                <a:endParaRPr lang="en-US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/>
                  <a:t> invertible</a:t>
                </a:r>
                <a:endParaRPr lang="en-US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nb-NO" sz="1600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08" y="5222609"/>
                <a:ext cx="10781047" cy="1323439"/>
              </a:xfrm>
              <a:prstGeom prst="rect">
                <a:avLst/>
              </a:prstGeom>
              <a:blipFill rotWithShape="0">
                <a:blip r:embed="rId3"/>
                <a:stretch>
                  <a:fillRect l="-339" t="-1382" b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group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095" t="-21333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34994" y="1202723"/>
                <a:ext cx="2070310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0, 1, …,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94" y="1202723"/>
                <a:ext cx="2070310" cy="298415"/>
              </a:xfrm>
              <a:prstGeom prst="rect">
                <a:avLst/>
              </a:prstGeom>
              <a:blipFill rotWithShape="0">
                <a:blip r:embed="rId5"/>
                <a:stretch>
                  <a:fillRect l="-3824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34994" y="1709350"/>
                <a:ext cx="1855508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94" y="1709350"/>
                <a:ext cx="1855508" cy="298415"/>
              </a:xfrm>
              <a:prstGeom prst="rect">
                <a:avLst/>
              </a:prstGeom>
              <a:blipFill rotWithShape="0">
                <a:blip r:embed="rId6"/>
                <a:stretch>
                  <a:fillRect l="-4262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80020" y="1191662"/>
                <a:ext cx="1877886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b-NO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nb-NO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⋅</m:t>
                        </m:r>
                      </m:e>
                    </m:d>
                  </m:oMath>
                </a14:m>
                <a:r>
                  <a:rPr lang="en-US" sz="16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1600" dirty="0">
                    <a:solidFill>
                      <a:srgbClr val="C00000"/>
                    </a:solidFill>
                  </a:rPr>
                  <a:t>is </a:t>
                </a:r>
                <a:r>
                  <a:rPr lang="en-US" sz="1600" i="1" dirty="0">
                    <a:solidFill>
                      <a:srgbClr val="C00000"/>
                    </a:solidFill>
                  </a:rPr>
                  <a:t>not</a:t>
                </a:r>
                <a:r>
                  <a:rPr lang="en-US" sz="1600" dirty="0">
                    <a:solidFill>
                      <a:srgbClr val="C00000"/>
                    </a:solidFill>
                  </a:rPr>
                  <a:t> a group!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20" y="1191662"/>
                <a:ext cx="1877886" cy="282834"/>
              </a:xfrm>
              <a:prstGeom prst="rect">
                <a:avLst/>
              </a:prstGeom>
              <a:blipFill rotWithShape="0">
                <a:blip r:embed="rId7"/>
                <a:stretch>
                  <a:fillRect t="-14894" r="-4854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80019" y="1698289"/>
                <a:ext cx="1534844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b-NO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 ⋅</m:t>
                        </m:r>
                      </m:e>
                    </m:d>
                  </m:oMath>
                </a14:m>
                <a:r>
                  <a:rPr lang="en-US" sz="1600" b="1" dirty="0">
                    <a:solidFill>
                      <a:schemeClr val="accent6"/>
                    </a:solidFill>
                  </a:rPr>
                  <a:t> </a:t>
                </a:r>
                <a:r>
                  <a:rPr lang="en-US" sz="1600" i="1" dirty="0">
                    <a:solidFill>
                      <a:schemeClr val="accent6"/>
                    </a:solidFill>
                  </a:rPr>
                  <a:t>is</a:t>
                </a:r>
                <a:r>
                  <a:rPr lang="en-US" sz="1600" dirty="0">
                    <a:solidFill>
                      <a:schemeClr val="accent6"/>
                    </a:solidFill>
                  </a:rPr>
                  <a:t> a group!</a:t>
                </a:r>
                <a:endParaRPr lang="en-US" sz="16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19" y="1698289"/>
                <a:ext cx="1534844" cy="282834"/>
              </a:xfrm>
              <a:prstGeom prst="rect">
                <a:avLst/>
              </a:prstGeom>
              <a:blipFill rotWithShape="0">
                <a:blip r:embed="rId8"/>
                <a:stretch>
                  <a:fillRect t="-17391" r="-674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34993" y="2631988"/>
                <a:ext cx="20803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0, 1, …,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93" y="2631988"/>
                <a:ext cx="2080313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3801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34993" y="3126758"/>
                <a:ext cx="5686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93" y="3126758"/>
                <a:ext cx="568682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383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80020" y="2609097"/>
                <a:ext cx="18677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b-NO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nb-NO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⋅</m:t>
                        </m:r>
                      </m:e>
                    </m:d>
                  </m:oMath>
                </a14:m>
                <a:r>
                  <a:rPr lang="en-US" sz="16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1600" dirty="0">
                    <a:solidFill>
                      <a:srgbClr val="C00000"/>
                    </a:solidFill>
                  </a:rPr>
                  <a:t>is </a:t>
                </a:r>
                <a:r>
                  <a:rPr lang="en-US" sz="1600" i="1" dirty="0">
                    <a:solidFill>
                      <a:srgbClr val="C00000"/>
                    </a:solidFill>
                  </a:rPr>
                  <a:t>not</a:t>
                </a:r>
                <a:r>
                  <a:rPr lang="en-US" sz="1600" dirty="0">
                    <a:solidFill>
                      <a:srgbClr val="C00000"/>
                    </a:solidFill>
                  </a:rPr>
                  <a:t> a group!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20" y="2609097"/>
                <a:ext cx="1867755" cy="246221"/>
              </a:xfrm>
              <a:prstGeom prst="rect">
                <a:avLst/>
              </a:prstGeom>
              <a:blipFill rotWithShape="0">
                <a:blip r:embed="rId11"/>
                <a:stretch>
                  <a:fillRect t="-25000" r="-5212" b="-5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80020" y="3126758"/>
                <a:ext cx="23092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b-NO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nb-NO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nb-NO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⋅</m:t>
                        </m:r>
                      </m:e>
                    </m:d>
                  </m:oMath>
                </a14:m>
                <a:r>
                  <a:rPr lang="en-US" sz="16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1600" dirty="0">
                    <a:solidFill>
                      <a:srgbClr val="C00000"/>
                    </a:solidFill>
                  </a:rPr>
                  <a:t>is </a:t>
                </a:r>
                <a:r>
                  <a:rPr lang="en-US" sz="1600" i="1" dirty="0">
                    <a:solidFill>
                      <a:srgbClr val="C00000"/>
                    </a:solidFill>
                  </a:rPr>
                  <a:t>also not</a:t>
                </a:r>
                <a:r>
                  <a:rPr lang="en-US" sz="1600" dirty="0">
                    <a:solidFill>
                      <a:srgbClr val="C00000"/>
                    </a:solidFill>
                  </a:rPr>
                  <a:t> a group!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20" y="3126758"/>
                <a:ext cx="2309222" cy="246221"/>
              </a:xfrm>
              <a:prstGeom prst="rect">
                <a:avLst/>
              </a:prstGeom>
              <a:blipFill rotWithShape="0">
                <a:blip r:embed="rId12"/>
                <a:stretch>
                  <a:fillRect t="-27500" r="-422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34993" y="4079202"/>
                <a:ext cx="31058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invertible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elements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93" y="4079202"/>
                <a:ext cx="3105850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549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071704" y="4039607"/>
                <a:ext cx="3357522" cy="356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𝐭𝐡𝐞𝐨𝐫𝐞𝐦</m:t>
                          </m:r>
                        </m:lim>
                      </m:limUpp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{"/>
                          <m:endChr m:val="}"/>
                          <m:sepChr m:val="∣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func>
                            <m:func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gcd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704" y="4039607"/>
                <a:ext cx="3357522" cy="356188"/>
              </a:xfrm>
              <a:prstGeom prst="rect">
                <a:avLst/>
              </a:prstGeom>
              <a:blipFill rotWithShape="0">
                <a:blip r:embed="rId14"/>
                <a:stretch>
                  <a:fillRect l="-1996" t="-6897" b="-29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84956" y="4594684"/>
                <a:ext cx="133049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b-NO" sz="1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400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nb-NO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 ⋅</m:t>
                        </m:r>
                      </m:e>
                    </m:d>
                  </m:oMath>
                </a14:m>
                <a:r>
                  <a:rPr lang="en-US" sz="1400" b="1" dirty="0">
                    <a:solidFill>
                      <a:schemeClr val="accent6"/>
                    </a:solidFill>
                  </a:rPr>
                  <a:t> </a:t>
                </a:r>
                <a:r>
                  <a:rPr lang="en-US" sz="1400" i="1" dirty="0">
                    <a:solidFill>
                      <a:schemeClr val="accent6"/>
                    </a:solidFill>
                  </a:rPr>
                  <a:t>is</a:t>
                </a:r>
                <a:r>
                  <a:rPr lang="en-US" sz="1400" dirty="0">
                    <a:solidFill>
                      <a:schemeClr val="accent6"/>
                    </a:solidFill>
                  </a:rPr>
                  <a:t> a group!</a:t>
                </a:r>
                <a:endParaRPr lang="en-US" sz="14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956" y="4594684"/>
                <a:ext cx="1330492" cy="215444"/>
              </a:xfrm>
              <a:prstGeom prst="rect">
                <a:avLst/>
              </a:prstGeom>
              <a:blipFill rotWithShape="0">
                <a:blip r:embed="rId15"/>
                <a:stretch>
                  <a:fillRect t="-28571" r="-7339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Brace 15"/>
          <p:cNvSpPr/>
          <p:nvPr/>
        </p:nvSpPr>
        <p:spPr>
          <a:xfrm rot="16200000">
            <a:off x="2658868" y="3249199"/>
            <a:ext cx="135509" cy="2455860"/>
          </a:xfrm>
          <a:prstGeom prst="leftBrace">
            <a:avLst>
              <a:gd name="adj1" fmla="val 105220"/>
              <a:gd name="adj2" fmla="val 50000"/>
            </a:avLst>
          </a:prstGeom>
          <a:noFill/>
          <a:ln w="19050" cmpd="sng"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73316" y="1976003"/>
                <a:ext cx="24223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  <m:sup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1, 2, 3, 4, 5, 6, 7, 8, 9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316" y="1976003"/>
                <a:ext cx="2422394" cy="246221"/>
              </a:xfrm>
              <a:prstGeom prst="rect">
                <a:avLst/>
              </a:prstGeom>
              <a:blipFill>
                <a:blip r:embed="rId16"/>
                <a:stretch>
                  <a:fillRect l="-1256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e 17"/>
          <p:cNvSpPr/>
          <p:nvPr/>
        </p:nvSpPr>
        <p:spPr>
          <a:xfrm rot="16200000">
            <a:off x="2045230" y="2937590"/>
            <a:ext cx="135509" cy="1142667"/>
          </a:xfrm>
          <a:prstGeom prst="leftBrace">
            <a:avLst>
              <a:gd name="adj1" fmla="val 105220"/>
              <a:gd name="adj2" fmla="val 50000"/>
            </a:avLst>
          </a:prstGeom>
          <a:noFill/>
          <a:ln w="19050" cmpd="sng"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80223" y="3615393"/>
                <a:ext cx="2655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223" y="3615393"/>
                <a:ext cx="265521" cy="215444"/>
              </a:xfrm>
              <a:prstGeom prst="rect">
                <a:avLst/>
              </a:prstGeom>
              <a:blipFill rotWithShape="0">
                <a:blip r:embed="rId17"/>
                <a:stretch>
                  <a:fillRect l="-13953" r="-232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338234" y="2363760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2⋅1=2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34" y="2363760"/>
                <a:ext cx="1355115" cy="215444"/>
              </a:xfrm>
              <a:prstGeom prst="rect">
                <a:avLst/>
              </a:prstGeom>
              <a:blipFill>
                <a:blip r:embed="rId18"/>
                <a:stretch>
                  <a:fillRect l="-2252" r="-225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338234" y="2624778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2⋅2=4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34" y="2624778"/>
                <a:ext cx="1355115" cy="215444"/>
              </a:xfrm>
              <a:prstGeom prst="rect">
                <a:avLst/>
              </a:prstGeom>
              <a:blipFill>
                <a:blip r:embed="rId19"/>
                <a:stretch>
                  <a:fillRect l="-2252" r="-225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38234" y="2885796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2⋅3=6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34" y="2885796"/>
                <a:ext cx="1355115" cy="215444"/>
              </a:xfrm>
              <a:prstGeom prst="rect">
                <a:avLst/>
              </a:prstGeom>
              <a:blipFill>
                <a:blip r:embed="rId20"/>
                <a:stretch>
                  <a:fillRect l="-2252" r="-225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338234" y="3146814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2⋅4=8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34" y="3146814"/>
                <a:ext cx="1355115" cy="215444"/>
              </a:xfrm>
              <a:prstGeom prst="rect">
                <a:avLst/>
              </a:prstGeom>
              <a:blipFill>
                <a:blip r:embed="rId21"/>
                <a:stretch>
                  <a:fillRect l="-2252" r="-225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338234" y="3407832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2⋅5=0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34" y="3407832"/>
                <a:ext cx="1355115" cy="215444"/>
              </a:xfrm>
              <a:prstGeom prst="rect">
                <a:avLst/>
              </a:prstGeom>
              <a:blipFill>
                <a:blip r:embed="rId22"/>
                <a:stretch>
                  <a:fillRect l="-2252" r="-2252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338234" y="3668850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2⋅6=2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34" y="3668850"/>
                <a:ext cx="1355115" cy="215444"/>
              </a:xfrm>
              <a:prstGeom prst="rect">
                <a:avLst/>
              </a:prstGeom>
              <a:blipFill>
                <a:blip r:embed="rId23"/>
                <a:stretch>
                  <a:fillRect l="-2252" r="-225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338234" y="3933819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2⋅7=4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34" y="3933819"/>
                <a:ext cx="1355115" cy="215444"/>
              </a:xfrm>
              <a:prstGeom prst="rect">
                <a:avLst/>
              </a:prstGeom>
              <a:blipFill>
                <a:blip r:embed="rId24"/>
                <a:stretch>
                  <a:fillRect l="-2252" r="-225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338234" y="4198788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2⋅8=6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34" y="4198788"/>
                <a:ext cx="1355115" cy="215444"/>
              </a:xfrm>
              <a:prstGeom prst="rect">
                <a:avLst/>
              </a:prstGeom>
              <a:blipFill>
                <a:blip r:embed="rId25"/>
                <a:stretch>
                  <a:fillRect l="-2252" r="-225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338233" y="4463757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2⋅9=8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33" y="4463757"/>
                <a:ext cx="1355115" cy="215444"/>
              </a:xfrm>
              <a:prstGeom prst="rect">
                <a:avLst/>
              </a:prstGeom>
              <a:blipFill>
                <a:blip r:embed="rId26"/>
                <a:stretch>
                  <a:fillRect l="-2252" r="-225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5" name="Table 6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2822287"/>
                  </p:ext>
                </p:extLst>
              </p:nvPr>
            </p:nvGraphicFramePr>
            <p:xfrm>
              <a:off x="8338233" y="1112129"/>
              <a:ext cx="2373479" cy="6336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7784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09563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16816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Not invertible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Invertible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168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2, 4, 5, 6, 8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1, 3, 7, 9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5" name="Table 6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2822287"/>
                  </p:ext>
                </p:extLst>
              </p:nvPr>
            </p:nvGraphicFramePr>
            <p:xfrm>
              <a:off x="8338233" y="1112129"/>
              <a:ext cx="2373479" cy="6336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7784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956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16816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Not invertible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Invertible</a:t>
                          </a:r>
                          <a:endParaRPr lang="en-US" sz="1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681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7"/>
                          <a:stretch>
                            <a:fillRect l="-474" t="-103846" r="-86256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7"/>
                          <a:stretch>
                            <a:fillRect l="-117778" t="-103846" r="-1111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9915146" y="3169971"/>
                <a:ext cx="178831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⋅7=21=1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146" y="3169971"/>
                <a:ext cx="1788310" cy="215444"/>
              </a:xfrm>
              <a:prstGeom prst="rect">
                <a:avLst/>
              </a:prstGeom>
              <a:blipFill rotWithShape="0">
                <a:blip r:embed="rId28"/>
                <a:stretch>
                  <a:fillRect l="-1706" r="-1365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9915146" y="3568128"/>
                <a:ext cx="178831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9⋅9=81=1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146" y="3568128"/>
                <a:ext cx="1788310" cy="215444"/>
              </a:xfrm>
              <a:prstGeom prst="rect">
                <a:avLst/>
              </a:prstGeom>
              <a:blipFill rotWithShape="0">
                <a:blip r:embed="rId29"/>
                <a:stretch>
                  <a:fillRect l="-1706" r="-1365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9915146" y="2771814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⋅1=1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146" y="2771814"/>
                <a:ext cx="1355115" cy="215444"/>
              </a:xfrm>
              <a:prstGeom prst="rect">
                <a:avLst/>
              </a:prstGeom>
              <a:blipFill rotWithShape="0">
                <a:blip r:embed="rId30"/>
                <a:stretch>
                  <a:fillRect l="-2252" r="-180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9190197" y="4110077"/>
            <a:ext cx="2223853" cy="1406778"/>
            <a:chOff x="9190197" y="4110077"/>
            <a:chExt cx="2223853" cy="14067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9190197" y="4902292"/>
                  <a:ext cx="812723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0=</m:t>
                        </m:r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0197" y="4902292"/>
                  <a:ext cx="812723" cy="215444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l="-3759" r="-3759"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10470267" y="4110077"/>
                  <a:ext cx="48288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0267" y="4110077"/>
                  <a:ext cx="482889" cy="215444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 l="-7595" r="-7595"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10470266" y="4407910"/>
                  <a:ext cx="71333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4=</m:t>
                        </m:r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0266" y="4407910"/>
                  <a:ext cx="713337" cy="215444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 l="-4274" r="-4274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10470267" y="4705743"/>
                  <a:ext cx="48288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0267" y="4705743"/>
                  <a:ext cx="482889" cy="215444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 l="-8861" r="-7595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10470266" y="5003576"/>
                  <a:ext cx="71333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⋅3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0266" y="5003576"/>
                  <a:ext cx="713337" cy="215444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 l="-4274" r="-4274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10470266" y="5301411"/>
                  <a:ext cx="94378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8=</m:t>
                        </m:r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0266" y="5301411"/>
                  <a:ext cx="943784" cy="215444"/>
                </a:xfrm>
                <a:prstGeom prst="rect">
                  <a:avLst/>
                </a:prstGeom>
                <a:blipFill rotWithShape="0">
                  <a:blip r:embed="rId36"/>
                  <a:stretch>
                    <a:fillRect l="-3247" r="-3896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288561" y="5715051"/>
                <a:ext cx="213331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sz="1600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𝑘𝑛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561" y="5715051"/>
                <a:ext cx="2133319" cy="338554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117012" y="5716952"/>
                <a:ext cx="15744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012" y="5716952"/>
                <a:ext cx="1574470" cy="338554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562677" y="5715558"/>
                <a:ext cx="198573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nb-NO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b-NO" sz="16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nb-NO" sz="1600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16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sz="1600" i="1" dirty="0">
                            <a:latin typeface="Cambria Math" panose="02040503050406030204" pitchFamily="18" charset="0"/>
                          </a:rPr>
                          <m:t>𝑘𝑛</m:t>
                        </m:r>
                        <m:r>
                          <a:rPr lang="nb-NO" sz="1600" i="1" dirty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nb-NO" sz="16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677" y="5715558"/>
                <a:ext cx="1985736" cy="338554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0452568" y="5715051"/>
                <a:ext cx="10361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568" y="5715051"/>
                <a:ext cx="1036181" cy="338554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674261" y="6213845"/>
                <a:ext cx="430744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Claim: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6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sz="1600" b="1" dirty="0"/>
                  <a:t> </a:t>
                </a:r>
                <a:r>
                  <a:rPr lang="en-US" sz="1600" dirty="0"/>
                  <a:t>such that 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𝑠𝑎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𝑡𝑛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261" y="6213845"/>
                <a:ext cx="4307440" cy="338554"/>
              </a:xfrm>
              <a:prstGeom prst="rect">
                <a:avLst/>
              </a:prstGeom>
              <a:blipFill rotWithShape="0">
                <a:blip r:embed="rId41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909833" y="6213845"/>
                <a:ext cx="15846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𝑠𝑎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𝑡𝑛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833" y="6213845"/>
                <a:ext cx="1584601" cy="338554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421880" y="6212397"/>
                <a:ext cx="172047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𝑠𝑎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=1</m:t>
                    </m:r>
                    <m:func>
                      <m:funcPr>
                        <m:ctrlPr>
                          <a:rPr lang="nb-NO" sz="16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 dirty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880" y="6212397"/>
                <a:ext cx="1720471" cy="338554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015790" y="6212397"/>
                <a:ext cx="174297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/>
                  <a:t> is invertible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790" y="6212397"/>
                <a:ext cx="1742978" cy="338554"/>
              </a:xfrm>
              <a:prstGeom prst="rect">
                <a:avLst/>
              </a:prstGeom>
              <a:blipFill>
                <a:blip r:embed="rId44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101445" y="5711299"/>
                <a:ext cx="334354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nb-NO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1" i="1" dirty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/>
                  <a:t> such that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=1</m:t>
                    </m:r>
                    <m:func>
                      <m:func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445" y="5711299"/>
                <a:ext cx="3343544" cy="338554"/>
              </a:xfrm>
              <a:prstGeom prst="rect">
                <a:avLst/>
              </a:prstGeom>
              <a:blipFill rotWithShape="0">
                <a:blip r:embed="rId45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372235" y="3072979"/>
                <a:ext cx="14814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1, …, 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235" y="3072979"/>
                <a:ext cx="1481495" cy="369332"/>
              </a:xfrm>
              <a:prstGeom prst="rect">
                <a:avLst/>
              </a:prstGeom>
              <a:blipFill rotWithShape="0"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52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66" grpId="0"/>
      <p:bldP spid="67" grpId="0"/>
      <p:bldP spid="6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b-NO" dirty="0"/>
                  <a:t>Euler's</a:t>
                </a:r>
                <a:r>
                  <a:rPr lang="nb-NO" b="0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b="0" i="1" dirty="0"/>
                  <a:t> </a:t>
                </a:r>
                <a:r>
                  <a:rPr lang="en-US" dirty="0"/>
                  <a:t>function</a:t>
                </a:r>
                <a:r>
                  <a:rPr lang="en-US" b="0" i="1" dirty="0"/>
                  <a:t> </a:t>
                </a:r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095" t="-21333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limUpp>
                      <m:limUp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def</m:t>
                        </m:r>
                      </m:lim>
                    </m:limUpp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endParaRPr lang="nb-NO" b="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b="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b="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b="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b="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/>
                <a:endParaRPr lang="en-US" b="1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Note: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nb-NO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almost all</a:t>
                </a:r>
                <a:r>
                  <a:rPr lang="en-US" sz="1600" dirty="0"/>
                  <a:t> integers are invertible for large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15051" y="1427758"/>
                <a:ext cx="8009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1⋅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051" y="1427758"/>
                <a:ext cx="800973" cy="338554"/>
              </a:xfrm>
              <a:prstGeom prst="rect">
                <a:avLst/>
              </a:prstGeom>
              <a:blipFill>
                <a:blip r:embed="rId4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46935" y="1427758"/>
                <a:ext cx="7141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935" y="1427758"/>
                <a:ext cx="714102" cy="338554"/>
              </a:xfrm>
              <a:prstGeom prst="rect">
                <a:avLst/>
              </a:prstGeom>
              <a:blipFill>
                <a:blip r:embed="rId5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73739" y="1427758"/>
                <a:ext cx="7141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739" y="1427758"/>
                <a:ext cx="714102" cy="338554"/>
              </a:xfrm>
              <a:prstGeom prst="rect">
                <a:avLst/>
              </a:prstGeom>
              <a:blipFill>
                <a:blip r:embed="rId6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172920" y="1427758"/>
                <a:ext cx="17700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⋯      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920" y="1427758"/>
                <a:ext cx="1770059" cy="338554"/>
              </a:xfrm>
              <a:prstGeom prst="rect">
                <a:avLst/>
              </a:prstGeom>
              <a:blipFill>
                <a:blip r:embed="rId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20131" y="1990527"/>
                <a:ext cx="8009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1⋅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131" y="1990527"/>
                <a:ext cx="800973" cy="338554"/>
              </a:xfrm>
              <a:prstGeom prst="rect">
                <a:avLst/>
              </a:prstGeom>
              <a:blipFill>
                <a:blip r:embed="rId8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46936" y="1990527"/>
                <a:ext cx="8009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936" y="1990527"/>
                <a:ext cx="800973" cy="338554"/>
              </a:xfrm>
              <a:prstGeom prst="rect">
                <a:avLst/>
              </a:prstGeom>
              <a:blipFill>
                <a:blip r:embed="rId9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82107" y="1990527"/>
                <a:ext cx="8009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107" y="1990527"/>
                <a:ext cx="800973" cy="338554"/>
              </a:xfrm>
              <a:prstGeom prst="rect">
                <a:avLst/>
              </a:prstGeom>
              <a:blipFill>
                <a:blip r:embed="rId10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172920" y="1990527"/>
                <a:ext cx="17700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⋯      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920" y="1990527"/>
                <a:ext cx="1770059" cy="338554"/>
              </a:xfrm>
              <a:prstGeom prst="rect">
                <a:avLst/>
              </a:prstGeom>
              <a:blipFill>
                <a:blip r:embed="rId11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eft Brace 13"/>
          <p:cNvSpPr/>
          <p:nvPr/>
        </p:nvSpPr>
        <p:spPr>
          <a:xfrm rot="16200000">
            <a:off x="8607106" y="926713"/>
            <a:ext cx="135509" cy="2899885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Left Brace 14"/>
          <p:cNvSpPr/>
          <p:nvPr/>
        </p:nvSpPr>
        <p:spPr>
          <a:xfrm rot="5400000">
            <a:off x="8599126" y="-62960"/>
            <a:ext cx="135509" cy="2899885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522738" y="1003869"/>
                <a:ext cx="3042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738" y="1003869"/>
                <a:ext cx="304246" cy="307777"/>
              </a:xfrm>
              <a:prstGeom prst="rect">
                <a:avLst/>
              </a:prstGeom>
              <a:blipFill>
                <a:blip r:embed="rId1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532559" y="2412922"/>
                <a:ext cx="2500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559" y="2412922"/>
                <a:ext cx="250034" cy="307777"/>
              </a:xfrm>
              <a:prstGeom prst="rect">
                <a:avLst/>
              </a:prstGeom>
              <a:blipFill>
                <a:blip r:embed="rId1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7290542" y="3519635"/>
                <a:ext cx="20288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 −</m:t>
                      </m:r>
                    </m:oMath>
                  </m:oMathPara>
                </a14:m>
                <a:endPara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542" y="3519635"/>
                <a:ext cx="2028882" cy="338554"/>
              </a:xfrm>
              <a:prstGeom prst="rect">
                <a:avLst/>
              </a:prstGeom>
              <a:blipFill rotWithShape="0">
                <a:blip r:embed="rId14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137701" y="3518035"/>
                <a:ext cx="4102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701" y="3518035"/>
                <a:ext cx="410208" cy="338554"/>
              </a:xfrm>
              <a:prstGeom prst="rect">
                <a:avLst/>
              </a:prstGeom>
              <a:blipFill rotWithShape="0">
                <a:blip r:embed="rId15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290542" y="4010621"/>
                <a:ext cx="18661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542" y="4010621"/>
                <a:ext cx="1866102" cy="338554"/>
              </a:xfrm>
              <a:prstGeom prst="rect">
                <a:avLst/>
              </a:prstGeom>
              <a:blipFill>
                <a:blip r:embed="rId16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47293" y="1154138"/>
                <a:ext cx="29457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func>
                                <m:func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>
                                      <a:latin typeface="Cambria Math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func>
                            </m:e>
                          </m:d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293" y="1154138"/>
                <a:ext cx="2945743" cy="276999"/>
              </a:xfrm>
              <a:prstGeom prst="rect">
                <a:avLst/>
              </a:prstGeom>
              <a:blipFill>
                <a:blip r:embed="rId17"/>
                <a:stretch>
                  <a:fillRect l="-1653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34193" y="3082993"/>
                <a:ext cx="1871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193" y="3082993"/>
                <a:ext cx="1871282" cy="369332"/>
              </a:xfrm>
              <a:prstGeom prst="rect">
                <a:avLst/>
              </a:prstGeom>
              <a:blipFill>
                <a:blip r:embed="rId1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672476" y="3065576"/>
                <a:ext cx="9980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sz="1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476" y="3065576"/>
                <a:ext cx="998094" cy="338554"/>
              </a:xfrm>
              <a:prstGeom prst="rect">
                <a:avLst/>
              </a:prstGeom>
              <a:blipFill>
                <a:blip r:embed="rId19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7900556" y="3065752"/>
                <a:ext cx="327634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  </m:t>
                      </m:r>
                      <m:r>
                        <a:rPr lang="nb-NO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m:rPr>
                          <m:sty m:val="p"/>
                        </m:rPr>
                        <a:rPr lang="nb-NO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numbers</m:t>
                      </m:r>
                      <m:r>
                        <a:rPr lang="nb-NO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nb-NO" sz="16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gcd</m:t>
                      </m:r>
                      <m:d>
                        <m:dPr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1600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sz="1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≠1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556" y="3065752"/>
                <a:ext cx="3276346" cy="338554"/>
              </a:xfrm>
              <a:prstGeom prst="rect">
                <a:avLst/>
              </a:prstGeom>
              <a:blipFill rotWithShape="0">
                <a:blip r:embed="rId20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1263465"/>
                  </p:ext>
                </p:extLst>
              </p:nvPr>
            </p:nvGraphicFramePr>
            <p:xfrm>
              <a:off x="672321" y="5689708"/>
              <a:ext cx="11008654" cy="6336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8513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20008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20009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20010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20011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20012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20013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20014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20015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4011332340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4091692110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150636370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4046529500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1581104925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20020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20021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20022"/>
                        </a:ext>
                      </a:extLst>
                    </a:gridCol>
                  </a:tblGrid>
                  <a:tr h="3168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11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12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14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15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16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18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19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21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22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168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12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16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18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12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22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1263465"/>
                  </p:ext>
                </p:extLst>
              </p:nvPr>
            </p:nvGraphicFramePr>
            <p:xfrm>
              <a:off x="672321" y="5689708"/>
              <a:ext cx="11008654" cy="6336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8513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5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6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7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8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9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10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11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12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13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14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15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011332340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091692110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50636370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046529500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581104925"/>
                        </a:ext>
                      </a:extLst>
                    </a:gridCol>
                    <a:gridCol w="469251"/>
                    <a:gridCol w="469251"/>
                    <a:gridCol w="469251"/>
                  </a:tblGrid>
                  <a:tr h="3168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1"/>
                          <a:stretch>
                            <a:fillRect t="-3774" r="-1514286" b="-1113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11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12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14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15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16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18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19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21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22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168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t="-105769" r="-1514286" b="-13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12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16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18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12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22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585421" y="4041398"/>
                <a:ext cx="56861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421" y="4041398"/>
                <a:ext cx="568617" cy="307777"/>
              </a:xfrm>
              <a:prstGeom prst="rect">
                <a:avLst/>
              </a:prstGeom>
              <a:blipFill>
                <a:blip r:embed="rId2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 bwMode="auto">
          <a:xfrm>
            <a:off x="1887551" y="4318731"/>
            <a:ext cx="111918" cy="17621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543300" y="3043197"/>
                <a:ext cx="50507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16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b-NO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300" y="3043197"/>
                <a:ext cx="505075" cy="338554"/>
              </a:xfrm>
              <a:prstGeom prst="rect">
                <a:avLst/>
              </a:prstGeom>
              <a:blipFill>
                <a:blip r:embed="rId23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858885" y="3528221"/>
                <a:ext cx="6268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  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885" y="3528221"/>
                <a:ext cx="626804" cy="33855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8359293" y="3518035"/>
                <a:ext cx="6311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293" y="3518035"/>
                <a:ext cx="631134" cy="338554"/>
              </a:xfrm>
              <a:prstGeom prst="rect">
                <a:avLst/>
              </a:prstGeom>
              <a:blipFill rotWithShape="0">
                <a:blip r:embed="rId25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09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/>
      <p:bldP spid="17" grpId="0"/>
      <p:bldP spid="18" grpId="0"/>
      <p:bldP spid="19" grpId="0"/>
      <p:bldP spid="21" grpId="0"/>
      <p:bldP spid="22" grpId="0"/>
      <p:bldP spid="2" grpId="0"/>
      <p:bldP spid="23" grpId="0"/>
      <p:bldP spid="24" grpId="0"/>
      <p:bldP spid="26" grpId="0"/>
      <p:bldP spid="27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6663868"/>
                  </p:ext>
                </p:extLst>
              </p:nvPr>
            </p:nvGraphicFramePr>
            <p:xfrm>
              <a:off x="7968117" y="1100141"/>
              <a:ext cx="3612526" cy="29670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954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571602">
                    <a:tc>
                      <a:txBody>
                        <a:bodyPr/>
                        <a:lstStyle/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two</a:t>
                          </a:r>
                          <a:r>
                            <a:rPr lang="nb-NO" sz="14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random prime</a:t>
                          </a:r>
                          <a:r>
                            <a:rPr lang="nb-NO" sz="14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numbers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choose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such that</a:t>
                          </a:r>
                          <a:r>
                            <a:rPr lang="nb-NO" sz="14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baseline="0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nb-NO" sz="1400" b="0" i="1" baseline="0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b-NO" sz="1400" b="0" i="1" baseline="0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=1 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compute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such that</a:t>
                          </a:r>
                          <a:r>
                            <a:rPr lang="nb-NO" sz="1400" b="1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=1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6663868"/>
                  </p:ext>
                </p:extLst>
              </p:nvPr>
            </p:nvGraphicFramePr>
            <p:xfrm>
              <a:off x="7968117" y="1100141"/>
              <a:ext cx="3612526" cy="29670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954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69" t="-1538" r="-337" b="-65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5716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69" t="-15603" r="-337" b="-4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1603336"/>
                  </p:ext>
                </p:extLst>
              </p:nvPr>
            </p:nvGraphicFramePr>
            <p:xfrm>
              <a:off x="7968117" y="4348557"/>
              <a:ext cx="2725175" cy="11454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972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𝐃𝐞𝐜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840632">
                    <a:tc>
                      <a:txBody>
                        <a:bodyPr/>
                        <a:lstStyle/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1603336"/>
                  </p:ext>
                </p:extLst>
              </p:nvPr>
            </p:nvGraphicFramePr>
            <p:xfrm>
              <a:off x="7968117" y="4348557"/>
              <a:ext cx="2725175" cy="11454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23" t="-2000" r="-446" b="-28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8406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23" t="-36691" r="-446" b="-1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4663361"/>
                  </p:ext>
                </p:extLst>
              </p:nvPr>
            </p:nvGraphicFramePr>
            <p:xfrm>
              <a:off x="927257" y="2770705"/>
              <a:ext cx="2314089" cy="117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408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008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𝐄𝐧𝐜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872960">
                    <a:tc>
                      <a:txBody>
                        <a:bodyPr/>
                        <a:lstStyle/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4663361"/>
                  </p:ext>
                </p:extLst>
              </p:nvPr>
            </p:nvGraphicFramePr>
            <p:xfrm>
              <a:off x="927257" y="2770705"/>
              <a:ext cx="2314089" cy="117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408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63" t="-2000" r="-526" b="-29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87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63" t="-35417" r="-526" b="-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RSA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551708" y="2891965"/>
            <a:ext cx="202154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551708" y="3479714"/>
            <a:ext cx="202154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0680" y="2732303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44563" y="3200035"/>
                <a:ext cx="18857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563" y="3200035"/>
                <a:ext cx="188578" cy="246221"/>
              </a:xfrm>
              <a:prstGeom prst="rect">
                <a:avLst/>
              </a:prstGeom>
              <a:blipFill>
                <a:blip r:embed="rId6"/>
                <a:stretch>
                  <a:fillRect l="-19355" r="-19355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71427" y="2559525"/>
                <a:ext cx="38037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427" y="2559525"/>
                <a:ext cx="380373" cy="246221"/>
              </a:xfrm>
              <a:prstGeom prst="rect">
                <a:avLst/>
              </a:prstGeom>
              <a:blipFill>
                <a:blip r:embed="rId7"/>
                <a:stretch>
                  <a:fillRect l="-4762" r="-158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53" y="2827305"/>
            <a:ext cx="429815" cy="807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74094" y="1359746"/>
                <a:ext cx="9792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RSA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 :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94" y="1359746"/>
                <a:ext cx="979242" cy="246221"/>
              </a:xfrm>
              <a:prstGeom prst="rect">
                <a:avLst/>
              </a:prstGeom>
              <a:blipFill>
                <a:blip r:embed="rId10"/>
                <a:stretch>
                  <a:fillRect l="-75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759737" y="1316658"/>
                <a:ext cx="2187715" cy="373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p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1600" i="1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37" y="1316658"/>
                <a:ext cx="2187715" cy="373051"/>
              </a:xfrm>
              <a:prstGeom prst="rect">
                <a:avLst/>
              </a:prstGeom>
              <a:blipFill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74094" y="1840495"/>
                <a:ext cx="9174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RSA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94" y="1840495"/>
                <a:ext cx="917431" cy="246221"/>
              </a:xfrm>
              <a:prstGeom prst="rect">
                <a:avLst/>
              </a:prstGeom>
              <a:blipFill>
                <a:blip r:embed="rId12"/>
                <a:stretch>
                  <a:fillRect l="-8000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764595" y="1800351"/>
                <a:ext cx="2192908" cy="373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nb-NO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p>
                              <m:r>
                                <a:rPr lang="nb-NO" sz="1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1600" i="1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95" y="1800351"/>
                <a:ext cx="2192908" cy="373051"/>
              </a:xfrm>
              <a:prstGeom prst="rect">
                <a:avLst/>
              </a:prstGeom>
              <a:blipFill>
                <a:blip r:embed="rId13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Left Brace 48"/>
          <p:cNvSpPr/>
          <p:nvPr/>
        </p:nvSpPr>
        <p:spPr>
          <a:xfrm rot="5400000">
            <a:off x="2205009" y="835375"/>
            <a:ext cx="135509" cy="998022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2032400" y="979063"/>
                <a:ext cx="57740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𝒫𝒦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400" y="979063"/>
                <a:ext cx="577402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2911083" y="1008979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083" y="1008979"/>
                <a:ext cx="476412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3481578" y="1007643"/>
                <a:ext cx="37234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578" y="1007643"/>
                <a:ext cx="372346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134793" y="2314605"/>
                <a:ext cx="54534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𝒮𝒦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793" y="2314605"/>
                <a:ext cx="545342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2972837" y="2173717"/>
                <a:ext cx="37234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837" y="2173717"/>
                <a:ext cx="372346" cy="3385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481578" y="2194229"/>
                <a:ext cx="44012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14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578" y="2194229"/>
                <a:ext cx="440120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7038" y="5040033"/>
                <a:ext cx="57362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Common choices of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600" dirty="0"/>
                  <a:t>:  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nb-NO" sz="1600" b="0" i="1" dirty="0">
                    <a:latin typeface="Cambria Math" panose="020405030504060302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17</m:t>
                    </m:r>
                  </m:oMath>
                </a14:m>
                <a:r>
                  <a:rPr lang="nb-NO" sz="1600" b="0" i="1" dirty="0">
                    <a:latin typeface="Cambria Math" panose="02040503050406030204" pitchFamily="18" charset="0"/>
                  </a:rPr>
                  <a:t> 	         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65 537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38" y="5040033"/>
                <a:ext cx="5736218" cy="338554"/>
              </a:xfrm>
              <a:prstGeom prst="rect">
                <a:avLst/>
              </a:prstGeom>
              <a:blipFill>
                <a:blip r:embed="rId22"/>
                <a:stretch>
                  <a:fillRect l="-531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65319" y="5678060"/>
                <a:ext cx="35640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dirty="0" smtClean="0">
                            <a:latin typeface="Cambria Math" panose="02040503050406030204" pitchFamily="18" charset="0"/>
                          </a:rPr>
                          <m:t>10001</m:t>
                        </m:r>
                      </m:e>
                      <m:sub>
                        <m:r>
                          <a:rPr lang="nb-NO" sz="1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latin typeface="Cambria Math" panose="02040503050406030204" pitchFamily="18" charset="0"/>
                      </a:rPr>
                      <m:t>1 0000 0000 0000 </m:t>
                    </m:r>
                    <m:sSub>
                      <m:sSubPr>
                        <m:ctrlPr>
                          <a:rPr lang="nb-NO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dirty="0" smtClean="0">
                            <a:latin typeface="Cambria Math" panose="02040503050406030204" pitchFamily="18" charset="0"/>
                          </a:rPr>
                          <m:t>0001</m:t>
                        </m:r>
                      </m:e>
                      <m:sub>
                        <m:r>
                          <a:rPr lang="nb-NO" sz="1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319" y="5678060"/>
                <a:ext cx="3564081" cy="30777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eft Brace 27"/>
          <p:cNvSpPr/>
          <p:nvPr/>
        </p:nvSpPr>
        <p:spPr>
          <a:xfrm rot="16200000">
            <a:off x="2218107" y="1760410"/>
            <a:ext cx="135509" cy="1024216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6" grpId="0"/>
      <p:bldP spid="47" grpId="0"/>
      <p:bldP spid="49" grpId="0" animBg="1"/>
      <p:bldP spid="50" grpId="0"/>
      <p:bldP spid="51" grpId="0"/>
      <p:bldP spid="52" grpId="0"/>
      <p:bldP spid="54" grpId="0"/>
      <p:bldP spid="55" grpId="0"/>
      <p:bldP spid="56" grpId="0"/>
      <p:bldP spid="4" grpId="0"/>
      <p:bldP spid="27" grpId="0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-159816" y="2836324"/>
                <a:ext cx="12824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9816" y="2836324"/>
                <a:ext cx="128240" cy="184666"/>
              </a:xfrm>
              <a:prstGeom prst="rect">
                <a:avLst/>
              </a:prstGeom>
              <a:blipFill>
                <a:blip r:embed="rId13"/>
                <a:stretch>
                  <a:fillRect l="-23810" r="-28571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/>
              <p:cNvSpPr txBox="1"/>
              <p:nvPr/>
            </p:nvSpPr>
            <p:spPr>
              <a:xfrm>
                <a:off x="943468" y="2757170"/>
                <a:ext cx="7518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68" y="2757170"/>
                <a:ext cx="751840" cy="33855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/>
              <p:cNvSpPr txBox="1"/>
              <p:nvPr/>
            </p:nvSpPr>
            <p:spPr>
              <a:xfrm>
                <a:off x="943468" y="3231786"/>
                <a:ext cx="29087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3⋅7=21=1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68" y="3231786"/>
                <a:ext cx="2908744" cy="33855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754321" y="1271701"/>
                <a:ext cx="7518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 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21" y="1271701"/>
                <a:ext cx="751840" cy="400110"/>
              </a:xfrm>
              <a:prstGeom prst="rect">
                <a:avLst/>
              </a:prstGeom>
              <a:blipFill>
                <a:blip r:embed="rId39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/>
              <p:cNvSpPr txBox="1"/>
              <p:nvPr/>
            </p:nvSpPr>
            <p:spPr>
              <a:xfrm>
                <a:off x="943468" y="1807938"/>
                <a:ext cx="20492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=33=3⋅11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68" y="1807938"/>
                <a:ext cx="2049234" cy="338554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/>
              <p:cNvSpPr txBox="1"/>
              <p:nvPr/>
            </p:nvSpPr>
            <p:spPr>
              <a:xfrm>
                <a:off x="943468" y="2282554"/>
                <a:ext cx="33035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3−1</m:t>
                          </m:r>
                        </m:e>
                      </m:d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11−1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68" y="2282554"/>
                <a:ext cx="3303572" cy="338554"/>
              </a:xfrm>
              <a:prstGeom prst="rect">
                <a:avLst/>
              </a:prstGeom>
              <a:blipFill rotWithShape="0">
                <a:blip r:embed="rId41"/>
                <a:stretch>
                  <a:fillRect l="-185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/>
              <p:cNvSpPr txBox="1"/>
              <p:nvPr/>
            </p:nvSpPr>
            <p:spPr>
              <a:xfrm>
                <a:off x="943468" y="3706403"/>
                <a:ext cx="7518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68" y="3706403"/>
                <a:ext cx="751840" cy="338554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933148" y="4514237"/>
                <a:ext cx="1048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148" y="4514237"/>
                <a:ext cx="1048052" cy="338554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20032" y="5064011"/>
                <a:ext cx="36418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=2197=19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032" y="5064011"/>
                <a:ext cx="3641807" cy="338554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928297" y="5613784"/>
                <a:ext cx="37249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=893871739=1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97" y="5613784"/>
                <a:ext cx="3724983" cy="338554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/>
              <p:cNvSpPr txBox="1"/>
              <p:nvPr/>
            </p:nvSpPr>
            <p:spPr>
              <a:xfrm>
                <a:off x="2157495" y="2770873"/>
                <a:ext cx="30044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b="0" dirty="0">
                    <a:solidFill>
                      <a:schemeClr val="accent6"/>
                    </a:solidFill>
                  </a:rPr>
                  <a:t>// </a:t>
                </a:r>
                <a:r>
                  <a:rPr lang="nb-NO" sz="1400" b="0" dirty="0" err="1">
                    <a:solidFill>
                      <a:schemeClr val="accent6"/>
                    </a:solidFill>
                  </a:rPr>
                  <a:t>need</a:t>
                </a:r>
                <a:r>
                  <a:rPr lang="nb-NO" sz="1400" b="0" dirty="0">
                    <a:solidFill>
                      <a:schemeClr val="accent6"/>
                    </a:solidFill>
                  </a:rPr>
                  <a:t> to </a:t>
                </a:r>
                <a:r>
                  <a:rPr lang="nb-NO" sz="1400" b="0" dirty="0" err="1">
                    <a:solidFill>
                      <a:schemeClr val="accent6"/>
                    </a:solidFill>
                  </a:rPr>
                  <a:t>find</a:t>
                </a:r>
                <a:r>
                  <a:rPr lang="nb-NO" sz="1400" b="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1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func>
                      <m:funcPr>
                        <m:ctrlP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4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nb-NO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endParaRPr lang="en-US" sz="14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495" y="2770873"/>
                <a:ext cx="3004428" cy="307777"/>
              </a:xfrm>
              <a:prstGeom prst="rect">
                <a:avLst/>
              </a:prstGeom>
              <a:blipFill rotWithShape="0">
                <a:blip r:embed="rId46"/>
                <a:stretch>
                  <a:fillRect l="-609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191809" y="1237559"/>
            <a:ext cx="5171134" cy="5201934"/>
            <a:chOff x="6478365" y="1271701"/>
            <a:chExt cx="5171134" cy="5201934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 bwMode="auto">
            <a:xfrm>
              <a:off x="6790943" y="1515478"/>
              <a:ext cx="4572000" cy="45720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/>
                <p:cNvSpPr txBox="1"/>
                <p:nvPr/>
              </p:nvSpPr>
              <p:spPr>
                <a:xfrm>
                  <a:off x="9012823" y="1271701"/>
                  <a:ext cx="12824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3" name="TextBox 1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2823" y="1271701"/>
                  <a:ext cx="128240" cy="184666"/>
                </a:xfrm>
                <a:prstGeom prst="rect">
                  <a:avLst/>
                </a:prstGeom>
                <a:blipFill>
                  <a:blip r:embed="rId47"/>
                  <a:stretch>
                    <a:fillRect l="-22727" r="-22727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/>
                <p:cNvSpPr txBox="1"/>
                <p:nvPr/>
              </p:nvSpPr>
              <p:spPr>
                <a:xfrm>
                  <a:off x="9491450" y="1305644"/>
                  <a:ext cx="171521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4" name="TextBox 1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91450" y="1305644"/>
                  <a:ext cx="171521" cy="184666"/>
                </a:xfrm>
                <a:prstGeom prst="rect">
                  <a:avLst/>
                </a:prstGeom>
                <a:blipFill>
                  <a:blip r:embed="rId48"/>
                  <a:stretch>
                    <a:fillRect l="-7143" r="-7143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TextBox 174"/>
                <p:cNvSpPr txBox="1"/>
                <p:nvPr/>
              </p:nvSpPr>
              <p:spPr>
                <a:xfrm>
                  <a:off x="9965407" y="1430977"/>
                  <a:ext cx="12824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5" name="TextBox 1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5407" y="1430977"/>
                  <a:ext cx="128240" cy="184666"/>
                </a:xfrm>
                <a:prstGeom prst="rect">
                  <a:avLst/>
                </a:prstGeom>
                <a:blipFill>
                  <a:blip r:embed="rId49"/>
                  <a:stretch>
                    <a:fillRect l="-23810" r="-28571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/>
                <p:cNvSpPr txBox="1"/>
                <p:nvPr/>
              </p:nvSpPr>
              <p:spPr>
                <a:xfrm>
                  <a:off x="10364757" y="1639809"/>
                  <a:ext cx="12824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4757" y="1639809"/>
                  <a:ext cx="128240" cy="184666"/>
                </a:xfrm>
                <a:prstGeom prst="rect">
                  <a:avLst/>
                </a:prstGeom>
                <a:blipFill>
                  <a:blip r:embed="rId50"/>
                  <a:stretch>
                    <a:fillRect l="-23810" r="-28571"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/>
                <p:cNvSpPr txBox="1"/>
                <p:nvPr/>
              </p:nvSpPr>
              <p:spPr>
                <a:xfrm>
                  <a:off x="11394621" y="4087423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4621" y="4087423"/>
                  <a:ext cx="254878" cy="184666"/>
                </a:xfrm>
                <a:prstGeom prst="rect">
                  <a:avLst/>
                </a:prstGeom>
                <a:blipFill>
                  <a:blip r:embed="rId51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>
                  <a:off x="11308934" y="4540327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08934" y="4540327"/>
                  <a:ext cx="254878" cy="184666"/>
                </a:xfrm>
                <a:prstGeom prst="rect">
                  <a:avLst/>
                </a:prstGeom>
                <a:blipFill>
                  <a:blip r:embed="rId52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/>
                <p:cNvSpPr txBox="1"/>
                <p:nvPr/>
              </p:nvSpPr>
              <p:spPr>
                <a:xfrm>
                  <a:off x="11136502" y="4973111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36502" y="4973111"/>
                  <a:ext cx="254878" cy="184666"/>
                </a:xfrm>
                <a:prstGeom prst="rect">
                  <a:avLst/>
                </a:prstGeom>
                <a:blipFill>
                  <a:blip r:embed="rId53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/>
                <p:cNvSpPr txBox="1"/>
                <p:nvPr/>
              </p:nvSpPr>
              <p:spPr>
                <a:xfrm>
                  <a:off x="10854048" y="5359471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0" name="TextBox 1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4048" y="5359471"/>
                  <a:ext cx="254878" cy="184666"/>
                </a:xfrm>
                <a:prstGeom prst="rect">
                  <a:avLst/>
                </a:prstGeom>
                <a:blipFill>
                  <a:blip r:embed="rId54"/>
                  <a:stretch>
                    <a:fillRect l="-4878" r="-7317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1" name="Oval 180"/>
            <p:cNvSpPr>
              <a:spLocks noChangeAspect="1"/>
            </p:cNvSpPr>
            <p:nvPr/>
          </p:nvSpPr>
          <p:spPr bwMode="auto">
            <a:xfrm flipV="1">
              <a:off x="11290580" y="4090438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182" name="Oval 181"/>
            <p:cNvSpPr>
              <a:spLocks noChangeAspect="1"/>
            </p:cNvSpPr>
            <p:nvPr/>
          </p:nvSpPr>
          <p:spPr bwMode="auto">
            <a:xfrm flipV="1">
              <a:off x="7616564" y="5542595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183" name="Oval 182"/>
            <p:cNvSpPr>
              <a:spLocks noChangeAspect="1"/>
            </p:cNvSpPr>
            <p:nvPr/>
          </p:nvSpPr>
          <p:spPr bwMode="auto">
            <a:xfrm rot="1494891" flipV="1">
              <a:off x="9034759" y="1469100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184" name="Oval 183"/>
            <p:cNvSpPr>
              <a:spLocks noChangeAspect="1"/>
            </p:cNvSpPr>
            <p:nvPr/>
          </p:nvSpPr>
          <p:spPr bwMode="auto">
            <a:xfrm flipV="1">
              <a:off x="9889794" y="1631342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185" name="Oval 184"/>
            <p:cNvSpPr>
              <a:spLocks noChangeAspect="1"/>
            </p:cNvSpPr>
            <p:nvPr/>
          </p:nvSpPr>
          <p:spPr bwMode="auto">
            <a:xfrm flipV="1">
              <a:off x="10907673" y="2422506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186" name="Oval 185"/>
            <p:cNvSpPr>
              <a:spLocks noChangeAspect="1"/>
            </p:cNvSpPr>
            <p:nvPr/>
          </p:nvSpPr>
          <p:spPr bwMode="auto">
            <a:xfrm flipV="1">
              <a:off x="11105813" y="2805015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187" name="Oval 186"/>
            <p:cNvSpPr>
              <a:spLocks noChangeAspect="1"/>
            </p:cNvSpPr>
            <p:nvPr/>
          </p:nvSpPr>
          <p:spPr bwMode="auto">
            <a:xfrm flipV="1">
              <a:off x="11308934" y="3640549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188" name="Oval 187"/>
            <p:cNvSpPr>
              <a:spLocks noChangeAspect="1"/>
            </p:cNvSpPr>
            <p:nvPr/>
          </p:nvSpPr>
          <p:spPr bwMode="auto">
            <a:xfrm flipV="1">
              <a:off x="11002408" y="4899996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189" name="Oval 188"/>
            <p:cNvSpPr>
              <a:spLocks noChangeAspect="1"/>
            </p:cNvSpPr>
            <p:nvPr/>
          </p:nvSpPr>
          <p:spPr bwMode="auto">
            <a:xfrm flipV="1">
              <a:off x="8377031" y="5939741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190" name="Oval 189"/>
            <p:cNvSpPr>
              <a:spLocks noChangeAspect="1"/>
            </p:cNvSpPr>
            <p:nvPr/>
          </p:nvSpPr>
          <p:spPr bwMode="auto">
            <a:xfrm flipV="1">
              <a:off x="10263957" y="1833276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/>
                <p:cNvSpPr txBox="1"/>
                <p:nvPr/>
              </p:nvSpPr>
              <p:spPr>
                <a:xfrm>
                  <a:off x="10735610" y="1929414"/>
                  <a:ext cx="12824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1" name="TextBox 1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5610" y="1929414"/>
                  <a:ext cx="128240" cy="184666"/>
                </a:xfrm>
                <a:prstGeom prst="rect">
                  <a:avLst/>
                </a:prstGeom>
                <a:blipFill>
                  <a:blip r:embed="rId55"/>
                  <a:stretch>
                    <a:fillRect l="-23810" r="-28571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TextBox 191"/>
                <p:cNvSpPr txBox="1"/>
                <p:nvPr/>
              </p:nvSpPr>
              <p:spPr>
                <a:xfrm>
                  <a:off x="11063548" y="2272704"/>
                  <a:ext cx="12824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2" name="TextBox 1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63548" y="2272704"/>
                  <a:ext cx="128240" cy="184666"/>
                </a:xfrm>
                <a:prstGeom prst="rect">
                  <a:avLst/>
                </a:prstGeom>
                <a:blipFill>
                  <a:blip r:embed="rId56"/>
                  <a:stretch>
                    <a:fillRect l="-28571" r="-28571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11248218" y="2703244"/>
                  <a:ext cx="12824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8218" y="2703244"/>
                  <a:ext cx="128240" cy="184666"/>
                </a:xfrm>
                <a:prstGeom prst="rect">
                  <a:avLst/>
                </a:prstGeom>
                <a:blipFill>
                  <a:blip r:embed="rId57"/>
                  <a:stretch>
                    <a:fillRect l="-23810" r="-28571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/>
                <p:cNvSpPr txBox="1"/>
                <p:nvPr/>
              </p:nvSpPr>
              <p:spPr>
                <a:xfrm>
                  <a:off x="11416438" y="3142164"/>
                  <a:ext cx="12824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4" name="TextBox 1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16438" y="3142164"/>
                  <a:ext cx="128240" cy="184666"/>
                </a:xfrm>
                <a:prstGeom prst="rect">
                  <a:avLst/>
                </a:prstGeom>
                <a:blipFill>
                  <a:blip r:embed="rId58"/>
                  <a:stretch>
                    <a:fillRect l="-23810" r="-28571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/>
                <p:cNvSpPr txBox="1"/>
                <p:nvPr/>
              </p:nvSpPr>
              <p:spPr>
                <a:xfrm>
                  <a:off x="11473392" y="3607221"/>
                  <a:ext cx="12824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5" name="TextBox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73392" y="3607221"/>
                  <a:ext cx="128240" cy="184666"/>
                </a:xfrm>
                <a:prstGeom prst="rect">
                  <a:avLst/>
                </a:prstGeom>
                <a:blipFill>
                  <a:blip r:embed="rId59"/>
                  <a:stretch>
                    <a:fillRect l="-23810" r="-28571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195"/>
                <p:cNvSpPr txBox="1"/>
                <p:nvPr/>
              </p:nvSpPr>
              <p:spPr>
                <a:xfrm>
                  <a:off x="10480130" y="5685043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6" name="TextBox 1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0130" y="5685043"/>
                  <a:ext cx="254878" cy="184666"/>
                </a:xfrm>
                <a:prstGeom prst="rect">
                  <a:avLst/>
                </a:prstGeom>
                <a:blipFill>
                  <a:blip r:embed="rId60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10059157" y="5941949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9157" y="5941949"/>
                  <a:ext cx="254878" cy="184666"/>
                </a:xfrm>
                <a:prstGeom prst="rect">
                  <a:avLst/>
                </a:prstGeom>
                <a:blipFill>
                  <a:blip r:embed="rId61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8" name="Oval 197"/>
            <p:cNvSpPr>
              <a:spLocks noChangeAspect="1"/>
            </p:cNvSpPr>
            <p:nvPr/>
          </p:nvSpPr>
          <p:spPr bwMode="auto">
            <a:xfrm flipV="1">
              <a:off x="8806502" y="6025058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199" name="Oval 198"/>
            <p:cNvSpPr>
              <a:spLocks noChangeAspect="1"/>
            </p:cNvSpPr>
            <p:nvPr/>
          </p:nvSpPr>
          <p:spPr bwMode="auto">
            <a:xfrm rot="19732830" flipV="1">
              <a:off x="9243958" y="6018448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00" name="Oval 199"/>
            <p:cNvSpPr>
              <a:spLocks noChangeAspect="1"/>
            </p:cNvSpPr>
            <p:nvPr/>
          </p:nvSpPr>
          <p:spPr bwMode="auto">
            <a:xfrm flipV="1">
              <a:off x="9670793" y="5943203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01" name="Oval 200"/>
            <p:cNvSpPr>
              <a:spLocks noChangeAspect="1"/>
            </p:cNvSpPr>
            <p:nvPr/>
          </p:nvSpPr>
          <p:spPr bwMode="auto">
            <a:xfrm flipV="1">
              <a:off x="10076038" y="5779069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02" name="Oval 201"/>
            <p:cNvSpPr>
              <a:spLocks noChangeAspect="1"/>
            </p:cNvSpPr>
            <p:nvPr/>
          </p:nvSpPr>
          <p:spPr bwMode="auto">
            <a:xfrm flipV="1">
              <a:off x="10754213" y="5246783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/>
                <p:cNvSpPr txBox="1"/>
                <p:nvPr/>
              </p:nvSpPr>
              <p:spPr>
                <a:xfrm>
                  <a:off x="9662971" y="6101548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3" name="TextBox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2971" y="6101548"/>
                  <a:ext cx="254878" cy="184666"/>
                </a:xfrm>
                <a:prstGeom prst="rect">
                  <a:avLst/>
                </a:prstGeom>
                <a:blipFill>
                  <a:blip r:embed="rId62"/>
                  <a:stretch>
                    <a:fillRect l="-4762" r="-7143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/>
                <p:cNvSpPr txBox="1"/>
                <p:nvPr/>
              </p:nvSpPr>
              <p:spPr>
                <a:xfrm>
                  <a:off x="9217319" y="6190919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4" name="TextBox 2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7319" y="6190919"/>
                  <a:ext cx="254878" cy="184666"/>
                </a:xfrm>
                <a:prstGeom prst="rect">
                  <a:avLst/>
                </a:prstGeom>
                <a:blipFill>
                  <a:blip r:embed="rId63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/>
                <p:cNvSpPr txBox="1"/>
                <p:nvPr/>
              </p:nvSpPr>
              <p:spPr>
                <a:xfrm>
                  <a:off x="8706624" y="6219038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5" name="TextBox 2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6624" y="6219038"/>
                  <a:ext cx="254878" cy="184666"/>
                </a:xfrm>
                <a:prstGeom prst="rect">
                  <a:avLst/>
                </a:prstGeom>
                <a:blipFill>
                  <a:blip r:embed="rId64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/>
                <p:cNvSpPr txBox="1"/>
                <p:nvPr/>
              </p:nvSpPr>
              <p:spPr>
                <a:xfrm>
                  <a:off x="8214968" y="6125858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6" name="TextBox 2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4968" y="6125858"/>
                  <a:ext cx="254878" cy="184666"/>
                </a:xfrm>
                <a:prstGeom prst="rect">
                  <a:avLst/>
                </a:prstGeom>
                <a:blipFill>
                  <a:blip r:embed="rId65"/>
                  <a:stretch>
                    <a:fillRect l="-4878" r="-7317"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206"/>
                <p:cNvSpPr txBox="1"/>
                <p:nvPr/>
              </p:nvSpPr>
              <p:spPr>
                <a:xfrm>
                  <a:off x="7773699" y="5937107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7" name="TextBox 2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3699" y="5937107"/>
                  <a:ext cx="254878" cy="184666"/>
                </a:xfrm>
                <a:prstGeom prst="rect">
                  <a:avLst/>
                </a:prstGeom>
                <a:blipFill>
                  <a:blip r:embed="rId66"/>
                  <a:stretch>
                    <a:fillRect l="-4762" r="-4762"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TextBox 207"/>
                <p:cNvSpPr txBox="1"/>
                <p:nvPr/>
              </p:nvSpPr>
              <p:spPr>
                <a:xfrm>
                  <a:off x="7403615" y="5702785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8" name="TextBox 2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3615" y="5702785"/>
                  <a:ext cx="254878" cy="184666"/>
                </a:xfrm>
                <a:prstGeom prst="rect">
                  <a:avLst/>
                </a:prstGeom>
                <a:blipFill>
                  <a:blip r:embed="rId67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9" name="Oval 208"/>
            <p:cNvSpPr>
              <a:spLocks noChangeAspect="1"/>
            </p:cNvSpPr>
            <p:nvPr/>
          </p:nvSpPr>
          <p:spPr bwMode="auto">
            <a:xfrm flipV="1">
              <a:off x="6770584" y="4076393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10" name="Oval 209"/>
            <p:cNvSpPr>
              <a:spLocks noChangeAspect="1"/>
            </p:cNvSpPr>
            <p:nvPr/>
          </p:nvSpPr>
          <p:spPr bwMode="auto">
            <a:xfrm flipV="1">
              <a:off x="6871514" y="4500225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11" name="Oval 210"/>
            <p:cNvSpPr>
              <a:spLocks noChangeAspect="1"/>
            </p:cNvSpPr>
            <p:nvPr/>
          </p:nvSpPr>
          <p:spPr bwMode="auto">
            <a:xfrm flipV="1">
              <a:off x="7046191" y="4892771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12" name="Oval 211"/>
            <p:cNvSpPr>
              <a:spLocks noChangeAspect="1"/>
            </p:cNvSpPr>
            <p:nvPr/>
          </p:nvSpPr>
          <p:spPr bwMode="auto">
            <a:xfrm flipV="1">
              <a:off x="7308091" y="5240180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13" name="Oval 212"/>
            <p:cNvSpPr>
              <a:spLocks noChangeAspect="1"/>
            </p:cNvSpPr>
            <p:nvPr/>
          </p:nvSpPr>
          <p:spPr bwMode="auto">
            <a:xfrm flipV="1">
              <a:off x="6813892" y="3210160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14" name="Oval 213"/>
            <p:cNvSpPr>
              <a:spLocks noChangeAspect="1"/>
            </p:cNvSpPr>
            <p:nvPr/>
          </p:nvSpPr>
          <p:spPr bwMode="auto">
            <a:xfrm flipV="1">
              <a:off x="6952069" y="2805015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15" name="Oval 214"/>
            <p:cNvSpPr>
              <a:spLocks noChangeAspect="1"/>
            </p:cNvSpPr>
            <p:nvPr/>
          </p:nvSpPr>
          <p:spPr bwMode="auto">
            <a:xfrm flipV="1">
              <a:off x="7447786" y="2096615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16" name="Oval 215"/>
            <p:cNvSpPr>
              <a:spLocks noChangeAspect="1"/>
            </p:cNvSpPr>
            <p:nvPr/>
          </p:nvSpPr>
          <p:spPr bwMode="auto">
            <a:xfrm flipV="1">
              <a:off x="8597277" y="1504575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TextBox 216"/>
                <p:cNvSpPr txBox="1"/>
                <p:nvPr/>
              </p:nvSpPr>
              <p:spPr>
                <a:xfrm>
                  <a:off x="6767295" y="4985101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7" name="TextBox 2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7295" y="4985101"/>
                  <a:ext cx="254878" cy="184666"/>
                </a:xfrm>
                <a:prstGeom prst="rect">
                  <a:avLst/>
                </a:prstGeom>
                <a:blipFill>
                  <a:blip r:embed="rId68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8" name="TextBox 217"/>
                <p:cNvSpPr txBox="1"/>
                <p:nvPr/>
              </p:nvSpPr>
              <p:spPr>
                <a:xfrm>
                  <a:off x="6579399" y="4561269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8" name="TextBox 2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9399" y="4561269"/>
                  <a:ext cx="254878" cy="184666"/>
                </a:xfrm>
                <a:prstGeom prst="rect">
                  <a:avLst/>
                </a:prstGeom>
                <a:blipFill>
                  <a:blip r:embed="rId69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9" name="TextBox 218"/>
                <p:cNvSpPr txBox="1"/>
                <p:nvPr/>
              </p:nvSpPr>
              <p:spPr>
                <a:xfrm>
                  <a:off x="6491625" y="4103804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9" name="TextBox 2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1625" y="4103804"/>
                  <a:ext cx="254878" cy="184666"/>
                </a:xfrm>
                <a:prstGeom prst="rect">
                  <a:avLst/>
                </a:prstGeom>
                <a:blipFill>
                  <a:blip r:embed="rId70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TextBox 219"/>
                <p:cNvSpPr txBox="1"/>
                <p:nvPr/>
              </p:nvSpPr>
              <p:spPr>
                <a:xfrm>
                  <a:off x="6478365" y="3616812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0" name="TextBox 2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8365" y="3616812"/>
                  <a:ext cx="254878" cy="184666"/>
                </a:xfrm>
                <a:prstGeom prst="rect">
                  <a:avLst/>
                </a:prstGeom>
                <a:blipFill>
                  <a:blip r:embed="rId71"/>
                  <a:stretch>
                    <a:fillRect l="-7143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1" name="TextBox 220"/>
                <p:cNvSpPr txBox="1"/>
                <p:nvPr/>
              </p:nvSpPr>
              <p:spPr>
                <a:xfrm>
                  <a:off x="7081328" y="5346570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1" name="TextBox 2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1328" y="5346570"/>
                  <a:ext cx="254878" cy="184666"/>
                </a:xfrm>
                <a:prstGeom prst="rect">
                  <a:avLst/>
                </a:prstGeom>
                <a:blipFill>
                  <a:blip r:embed="rId72"/>
                  <a:stretch>
                    <a:fillRect l="-4878" r="-7317"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2" name="TextBox 221"/>
                <p:cNvSpPr txBox="1"/>
                <p:nvPr/>
              </p:nvSpPr>
              <p:spPr>
                <a:xfrm>
                  <a:off x="6894734" y="2291831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2" name="TextBox 2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4734" y="2291831"/>
                  <a:ext cx="254878" cy="184666"/>
                </a:xfrm>
                <a:prstGeom prst="rect">
                  <a:avLst/>
                </a:prstGeom>
                <a:blipFill>
                  <a:blip r:embed="rId73"/>
                  <a:stretch>
                    <a:fillRect l="-4762" r="-4762"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TextBox 222"/>
                <p:cNvSpPr txBox="1"/>
                <p:nvPr/>
              </p:nvSpPr>
              <p:spPr>
                <a:xfrm>
                  <a:off x="6686453" y="2695413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3" name="TextBox 2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6453" y="2695413"/>
                  <a:ext cx="254878" cy="184666"/>
                </a:xfrm>
                <a:prstGeom prst="rect">
                  <a:avLst/>
                </a:prstGeom>
                <a:blipFill>
                  <a:blip r:embed="rId74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TextBox 223"/>
                <p:cNvSpPr txBox="1"/>
                <p:nvPr/>
              </p:nvSpPr>
              <p:spPr>
                <a:xfrm>
                  <a:off x="6482570" y="3117827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4" name="TextBox 2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2570" y="3117827"/>
                  <a:ext cx="254878" cy="184666"/>
                </a:xfrm>
                <a:prstGeom prst="rect">
                  <a:avLst/>
                </a:prstGeom>
                <a:blipFill>
                  <a:blip r:embed="rId75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TextBox 224"/>
                <p:cNvSpPr txBox="1"/>
                <p:nvPr/>
              </p:nvSpPr>
              <p:spPr>
                <a:xfrm>
                  <a:off x="7208767" y="1915750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29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5" name="TextBox 2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8767" y="1915750"/>
                  <a:ext cx="254878" cy="184666"/>
                </a:xfrm>
                <a:prstGeom prst="rect">
                  <a:avLst/>
                </a:prstGeom>
                <a:blipFill>
                  <a:blip r:embed="rId76"/>
                  <a:stretch>
                    <a:fillRect l="-4878" r="-7317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6" name="TextBox 225"/>
                <p:cNvSpPr txBox="1"/>
                <p:nvPr/>
              </p:nvSpPr>
              <p:spPr>
                <a:xfrm>
                  <a:off x="8470436" y="1272878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6" name="TextBox 2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0436" y="1272878"/>
                  <a:ext cx="254878" cy="184666"/>
                </a:xfrm>
                <a:prstGeom prst="rect">
                  <a:avLst/>
                </a:prstGeom>
                <a:blipFill>
                  <a:blip r:embed="rId77"/>
                  <a:stretch>
                    <a:fillRect l="-4878" r="-4878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7" name="TextBox 226"/>
                <p:cNvSpPr txBox="1"/>
                <p:nvPr/>
              </p:nvSpPr>
              <p:spPr>
                <a:xfrm>
                  <a:off x="7580321" y="1629032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7" name="TextBox 2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0321" y="1629032"/>
                  <a:ext cx="254878" cy="184666"/>
                </a:xfrm>
                <a:prstGeom prst="rect">
                  <a:avLst/>
                </a:prstGeom>
                <a:blipFill>
                  <a:blip r:embed="rId78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8" name="Oval 227"/>
            <p:cNvSpPr>
              <a:spLocks noChangeAspect="1"/>
            </p:cNvSpPr>
            <p:nvPr/>
          </p:nvSpPr>
          <p:spPr bwMode="auto">
            <a:xfrm flipV="1">
              <a:off x="7797350" y="1825656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TextBox 228"/>
                <p:cNvSpPr txBox="1"/>
                <p:nvPr/>
              </p:nvSpPr>
              <p:spPr>
                <a:xfrm>
                  <a:off x="7992131" y="1383918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9" name="TextBox 2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2131" y="1383918"/>
                  <a:ext cx="254878" cy="184666"/>
                </a:xfrm>
                <a:prstGeom prst="rect">
                  <a:avLst/>
                </a:prstGeom>
                <a:blipFill>
                  <a:blip r:embed="rId79"/>
                  <a:stretch>
                    <a:fillRect l="-4762" r="-4762"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Connector 229"/>
            <p:cNvCxnSpPr>
              <a:stCxn id="244" idx="1"/>
              <a:endCxn id="242" idx="4"/>
            </p:cNvCxnSpPr>
            <p:nvPr/>
          </p:nvCxnSpPr>
          <p:spPr bwMode="auto">
            <a:xfrm flipH="1">
              <a:off x="10498735" y="2207260"/>
              <a:ext cx="169349" cy="33448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1" name="Straight Connector 230"/>
            <p:cNvCxnSpPr>
              <a:stCxn id="244" idx="2"/>
              <a:endCxn id="237" idx="5"/>
            </p:cNvCxnSpPr>
            <p:nvPr/>
          </p:nvCxnSpPr>
          <p:spPr bwMode="auto">
            <a:xfrm flipH="1">
              <a:off x="8072323" y="2188611"/>
              <a:ext cx="2561994" cy="36122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2" name="Straight Connector 231"/>
            <p:cNvCxnSpPr>
              <a:stCxn id="240" idx="0"/>
              <a:endCxn id="237" idx="3"/>
            </p:cNvCxnSpPr>
            <p:nvPr/>
          </p:nvCxnSpPr>
          <p:spPr bwMode="auto">
            <a:xfrm flipH="1">
              <a:off x="8004851" y="1728330"/>
              <a:ext cx="223121" cy="40495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D09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3" name="Straight Connector 232"/>
            <p:cNvCxnSpPr>
              <a:stCxn id="240" idx="1"/>
              <a:endCxn id="239" idx="5"/>
            </p:cNvCxnSpPr>
            <p:nvPr/>
          </p:nvCxnSpPr>
          <p:spPr bwMode="auto">
            <a:xfrm flipH="1">
              <a:off x="7261409" y="1713848"/>
              <a:ext cx="930811" cy="73289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D09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4" name="Straight Connector 233"/>
            <p:cNvCxnSpPr>
              <a:stCxn id="244" idx="3"/>
              <a:endCxn id="239" idx="6"/>
            </p:cNvCxnSpPr>
            <p:nvPr/>
          </p:nvCxnSpPr>
          <p:spPr bwMode="auto">
            <a:xfrm flipH="1">
              <a:off x="7267781" y="2151548"/>
              <a:ext cx="3355845" cy="3332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D09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TextBox 234"/>
                <p:cNvSpPr txBox="1"/>
                <p:nvPr/>
              </p:nvSpPr>
              <p:spPr>
                <a:xfrm>
                  <a:off x="10705157" y="5820186"/>
                  <a:ext cx="43134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5" name="TextBox 2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5157" y="5820186"/>
                  <a:ext cx="431345" cy="338554"/>
                </a:xfrm>
                <a:prstGeom prst="rect">
                  <a:avLst/>
                </a:prstGeom>
                <a:blipFill>
                  <a:blip r:embed="rId8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TextBox 235"/>
                <p:cNvSpPr txBox="1"/>
                <p:nvPr/>
              </p:nvSpPr>
              <p:spPr>
                <a:xfrm>
                  <a:off x="7540224" y="6135081"/>
                  <a:ext cx="43134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6" name="TextBox 2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224" y="6135081"/>
                  <a:ext cx="431345" cy="338554"/>
                </a:xfrm>
                <a:prstGeom prst="rect">
                  <a:avLst/>
                </a:prstGeom>
                <a:blipFill>
                  <a:blip r:embed="rId8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7" name="Oval 236"/>
            <p:cNvSpPr>
              <a:spLocks noChangeAspect="1"/>
            </p:cNvSpPr>
            <p:nvPr/>
          </p:nvSpPr>
          <p:spPr bwMode="auto">
            <a:xfrm rot="1128138" flipV="1">
              <a:off x="7976701" y="5772719"/>
              <a:ext cx="100800" cy="100800"/>
            </a:xfrm>
            <a:prstGeom prst="ellipse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38" name="Oval 237"/>
            <p:cNvSpPr>
              <a:spLocks noChangeAspect="1"/>
            </p:cNvSpPr>
            <p:nvPr/>
          </p:nvSpPr>
          <p:spPr bwMode="auto">
            <a:xfrm rot="2518697" flipV="1">
              <a:off x="6746380" y="3635494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39" name="Oval 238"/>
            <p:cNvSpPr>
              <a:spLocks noChangeAspect="1"/>
            </p:cNvSpPr>
            <p:nvPr/>
          </p:nvSpPr>
          <p:spPr bwMode="auto">
            <a:xfrm rot="779524" flipV="1">
              <a:off x="7168271" y="2423057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40" name="Oval 239"/>
            <p:cNvSpPr>
              <a:spLocks noChangeAspect="1"/>
            </p:cNvSpPr>
            <p:nvPr/>
          </p:nvSpPr>
          <p:spPr bwMode="auto">
            <a:xfrm rot="21573103" flipV="1">
              <a:off x="8177178" y="1627532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41" name="Oval 240"/>
            <p:cNvSpPr>
              <a:spLocks noChangeAspect="1"/>
            </p:cNvSpPr>
            <p:nvPr/>
          </p:nvSpPr>
          <p:spPr bwMode="auto">
            <a:xfrm rot="1468321" flipV="1">
              <a:off x="9485215" y="1509888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42" name="Oval 241"/>
            <p:cNvSpPr>
              <a:spLocks noChangeAspect="1"/>
            </p:cNvSpPr>
            <p:nvPr/>
          </p:nvSpPr>
          <p:spPr bwMode="auto">
            <a:xfrm rot="494014" flipV="1">
              <a:off x="10441117" y="5551615"/>
              <a:ext cx="100800" cy="100800"/>
            </a:xfrm>
            <a:prstGeom prst="ellipse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43" name="Oval 242"/>
            <p:cNvSpPr>
              <a:spLocks noChangeAspect="1"/>
            </p:cNvSpPr>
            <p:nvPr/>
          </p:nvSpPr>
          <p:spPr bwMode="auto">
            <a:xfrm rot="1683309" flipV="1">
              <a:off x="11249963" y="3219108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44" name="Oval 243"/>
            <p:cNvSpPr>
              <a:spLocks noChangeAspect="1"/>
            </p:cNvSpPr>
            <p:nvPr/>
          </p:nvSpPr>
          <p:spPr bwMode="auto">
            <a:xfrm rot="19284625" flipV="1">
              <a:off x="10623311" y="2106775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45" name="Oval 244"/>
            <p:cNvSpPr>
              <a:spLocks noChangeAspect="1"/>
            </p:cNvSpPr>
            <p:nvPr/>
          </p:nvSpPr>
          <p:spPr bwMode="auto">
            <a:xfrm rot="21135791" flipV="1">
              <a:off x="11197818" y="4508464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cxnSp>
          <p:nvCxnSpPr>
            <p:cNvPr id="246" name="Straight Connector 245"/>
            <p:cNvCxnSpPr>
              <a:stCxn id="241" idx="7"/>
              <a:endCxn id="242" idx="3"/>
            </p:cNvCxnSpPr>
            <p:nvPr/>
          </p:nvCxnSpPr>
          <p:spPr bwMode="auto">
            <a:xfrm>
              <a:off x="9553288" y="1607487"/>
              <a:ext cx="908062" cy="39541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Straight Connector 246"/>
            <p:cNvCxnSpPr>
              <a:stCxn id="241" idx="0"/>
              <a:endCxn id="237" idx="4"/>
            </p:cNvCxnSpPr>
            <p:nvPr/>
          </p:nvCxnSpPr>
          <p:spPr bwMode="auto">
            <a:xfrm flipH="1">
              <a:off x="8043345" y="1606160"/>
              <a:ext cx="1471392" cy="416924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D09E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8" name="Straight Connector 247"/>
            <p:cNvCxnSpPr>
              <a:stCxn id="244" idx="0"/>
              <a:endCxn id="245" idx="4"/>
            </p:cNvCxnSpPr>
            <p:nvPr/>
          </p:nvCxnSpPr>
          <p:spPr bwMode="auto">
            <a:xfrm>
              <a:off x="10705147" y="2196569"/>
              <a:ext cx="536286" cy="23123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D09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9" name="Straight Connector 248"/>
            <p:cNvCxnSpPr>
              <a:stCxn id="238" idx="5"/>
              <a:endCxn id="245" idx="2"/>
            </p:cNvCxnSpPr>
            <p:nvPr/>
          </p:nvCxnSpPr>
          <p:spPr bwMode="auto">
            <a:xfrm>
              <a:off x="6847110" y="3683237"/>
              <a:ext cx="4351167" cy="8824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D09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0" name="Straight Connector 249"/>
            <p:cNvCxnSpPr>
              <a:stCxn id="238" idx="6"/>
              <a:endCxn id="242" idx="2"/>
            </p:cNvCxnSpPr>
            <p:nvPr/>
          </p:nvCxnSpPr>
          <p:spPr bwMode="auto">
            <a:xfrm>
              <a:off x="6834247" y="3719604"/>
              <a:ext cx="3607389" cy="18751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D09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2142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Euler’s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b="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/>
                  <a:t>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nb-NO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/>
                  <a:t>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623392" y="1117934"/>
                <a:ext cx="8823012" cy="112817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Theorem:</a:t>
                </a:r>
                <a:r>
                  <a:rPr lang="en-US" dirty="0"/>
                  <a:t> 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,∘</m:t>
                        </m:r>
                      </m:e>
                    </m:d>
                  </m:oMath>
                </a14:m>
                <a:r>
                  <a:rPr lang="en-US" dirty="0"/>
                  <a:t> is a finite group, then for 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: </a:t>
                </a:r>
                <a:br>
                  <a:rPr lang="en-US" dirty="0"/>
                </a:br>
                <a:endParaRPr lang="en-US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117934"/>
                <a:ext cx="8823012" cy="112817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623392" y="3285419"/>
                <a:ext cx="8823012" cy="99988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nb-NO" b="1" dirty="0"/>
                  <a:t>Fermat’s </a:t>
                </a:r>
                <a:r>
                  <a:rPr lang="nb-NO" b="1" dirty="0" err="1"/>
                  <a:t>theorem</a:t>
                </a:r>
                <a:r>
                  <a:rPr lang="nb-NO" b="1" dirty="0"/>
                  <a:t>: </a:t>
                </a:r>
                <a:r>
                  <a:rPr lang="nb-NO" dirty="0" err="1"/>
                  <a:t>if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b-NO" dirty="0"/>
                  <a:t> is prime, </a:t>
                </a:r>
                <a:r>
                  <a:rPr lang="nb-NO" dirty="0" err="1"/>
                  <a:t>then</a:t>
                </a:r>
                <a:r>
                  <a:rPr lang="nb-NO" dirty="0"/>
                  <a:t> for all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≠0 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e>
                    </m:d>
                  </m:oMath>
                </a14:m>
                <a:r>
                  <a:rPr lang="nb-NO" dirty="0"/>
                  <a:t>:	</a:t>
                </a:r>
              </a:p>
              <a:p>
                <a:endParaRPr lang="nb-NO" sz="1400" dirty="0"/>
              </a:p>
              <a:p>
                <a:r>
                  <a:rPr lang="nb-NO" dirty="0"/>
                  <a:t>			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≡1 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3285419"/>
                <a:ext cx="8823012" cy="99988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623392" y="5241613"/>
                <a:ext cx="8823012" cy="99988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nb-NO" b="1" dirty="0"/>
                  <a:t>Euler’s </a:t>
                </a:r>
                <a:r>
                  <a:rPr lang="nb-NO" b="1" dirty="0" err="1"/>
                  <a:t>theorem</a:t>
                </a:r>
                <a:r>
                  <a:rPr lang="nb-NO" b="1" dirty="0"/>
                  <a:t>: </a:t>
                </a:r>
                <a:r>
                  <a:rPr lang="nb-NO" dirty="0"/>
                  <a:t>for all positive </a:t>
                </a:r>
                <a:r>
                  <a:rPr lang="nb-NO" dirty="0" err="1"/>
                  <a:t>integers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nb-NO" dirty="0"/>
                  <a:t>, </a:t>
                </a:r>
                <a:r>
                  <a:rPr lang="nb-NO" dirty="0" err="1"/>
                  <a:t>if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func>
                  </m:oMath>
                </a14:m>
                <a:r>
                  <a:rPr lang="nb-NO" dirty="0"/>
                  <a:t> then</a:t>
                </a:r>
              </a:p>
              <a:p>
                <a:endParaRPr lang="nb-NO" sz="1400" dirty="0"/>
              </a:p>
              <a:p>
                <a:r>
                  <a:rPr lang="nb-NO" dirty="0"/>
                  <a:t>			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≡1 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5241613"/>
                <a:ext cx="8823012" cy="99988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60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RSA – correctness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623392" y="2025820"/>
                <a:ext cx="6364148" cy="99988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nb-NO" b="1" dirty="0"/>
                  <a:t>Euler’s theorem: </a:t>
                </a:r>
                <a:r>
                  <a:rPr lang="nb-NO" dirty="0"/>
                  <a:t>for 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nb-NO" dirty="0"/>
              </a:p>
              <a:p>
                <a:endParaRPr lang="nb-NO" sz="1100" dirty="0"/>
              </a:p>
              <a:p>
                <a:pPr algn="ctr"/>
                <a:r>
                  <a:rPr lang="nb-NO" dirty="0"/>
                  <a:t>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≡1 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2025820"/>
                <a:ext cx="6364148" cy="99988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4985" y="3770208"/>
                <a:ext cx="1760220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𝑒𝑑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85" y="3770208"/>
                <a:ext cx="1760220" cy="3742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3392" y="1251583"/>
                <a:ext cx="4116559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RSA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RSA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251583"/>
                <a:ext cx="4116559" cy="404983"/>
              </a:xfrm>
              <a:prstGeom prst="rect">
                <a:avLst/>
              </a:prstGeom>
              <a:blipFill>
                <a:blip r:embed="rId5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772205"/>
                  </p:ext>
                </p:extLst>
              </p:nvPr>
            </p:nvGraphicFramePr>
            <p:xfrm>
              <a:off x="8252904" y="1174681"/>
              <a:ext cx="3289516" cy="25823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951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4415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2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238150">
                    <a:tc>
                      <a:txBody>
                        <a:bodyPr/>
                        <a:lstStyle/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r>
                                <a:rPr lang="nb-NO" sz="1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two</a:t>
                          </a:r>
                          <a:r>
                            <a:rPr lang="nb-NO" sz="12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random prime</a:t>
                          </a:r>
                          <a:r>
                            <a:rPr lang="nb-NO" sz="12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numbers</a:t>
                          </a:r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nb-NO" sz="12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choose</a:t>
                          </a:r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such that</a:t>
                          </a:r>
                          <a:r>
                            <a:rPr lang="nb-NO" sz="12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nb-NO" sz="12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200" b="0" i="0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sz="12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baseline="0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nb-NO" sz="12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nb-NO" sz="12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nb-NO" sz="1200" b="0" i="1" baseline="0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b-NO" sz="1200" b="0" i="1" baseline="0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nb-NO" sz="12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=1 </m:t>
                                  </m:r>
                                </m:e>
                              </m:func>
                            </m:oMath>
                          </a14:m>
                          <a:endParaRPr lang="nb-NO" sz="12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compute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r>
                            <a:rPr lang="nb-NO" sz="12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such that</a:t>
                          </a:r>
                          <a:r>
                            <a:rPr lang="nb-NO" sz="1200" b="1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  <m:r>
                                <a:rPr lang="nb-NO" sz="1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=1</m:t>
                              </m:r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2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nb-NO" sz="12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nb-NO" sz="12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  <m:r>
                                <a:rPr lang="nb-NO" sz="1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2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2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2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2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2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772205"/>
                  </p:ext>
                </p:extLst>
              </p:nvPr>
            </p:nvGraphicFramePr>
            <p:xfrm>
              <a:off x="8252904" y="1174681"/>
              <a:ext cx="3289516" cy="25823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951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441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185" t="-1754" r="-370" b="-6491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2381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185" t="-15761" r="-370" b="-5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7679442"/>
                  </p:ext>
                </p:extLst>
              </p:nvPr>
            </p:nvGraphicFramePr>
            <p:xfrm>
              <a:off x="8252904" y="5198850"/>
              <a:ext cx="3289516" cy="9448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951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370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𝐃𝐞𝐜</m:t>
                                </m:r>
                                <m:d>
                                  <m:dPr>
                                    <m:ctrlPr>
                                      <a:rPr lang="nb-NO" sz="12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2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  <m:r>
                                      <a:rPr lang="nb-NO" sz="12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nb-NO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12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2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2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12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670527">
                    <a:tc>
                      <a:txBody>
                        <a:bodyPr/>
                        <a:lstStyle/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2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endParaRPr lang="nb-NO" sz="12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7679442"/>
                  </p:ext>
                </p:extLst>
              </p:nvPr>
            </p:nvGraphicFramePr>
            <p:xfrm>
              <a:off x="8252904" y="5198850"/>
              <a:ext cx="3289516" cy="9448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951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185" t="-2222" r="-370" b="-25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670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185" t="-41441" r="-370" b="-18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3389446"/>
                  </p:ext>
                </p:extLst>
              </p:nvPr>
            </p:nvGraphicFramePr>
            <p:xfrm>
              <a:off x="8252904" y="3994719"/>
              <a:ext cx="3289516" cy="966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951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385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𝐄𝐧𝐜</m:t>
                                </m:r>
                                <m:d>
                                  <m:dPr>
                                    <m:ctrlPr>
                                      <a:rPr lang="nb-NO" sz="12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2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12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2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1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200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12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692080">
                    <a:tc>
                      <a:txBody>
                        <a:bodyPr/>
                        <a:lstStyle/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2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endParaRPr lang="nb-NO" sz="12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3389446"/>
                  </p:ext>
                </p:extLst>
              </p:nvPr>
            </p:nvGraphicFramePr>
            <p:xfrm>
              <a:off x="8252904" y="3994719"/>
              <a:ext cx="3289516" cy="966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951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85" t="-2222" r="-370" b="-25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692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85" t="-40351" r="-370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05964" y="3756989"/>
                <a:ext cx="1249680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func>
                            <m:func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func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964" y="3756989"/>
                <a:ext cx="1249680" cy="392993"/>
              </a:xfrm>
              <a:prstGeom prst="rect">
                <a:avLst/>
              </a:prstGeom>
              <a:blipFill rotWithShape="0">
                <a:blip r:embed="rId9"/>
                <a:stretch>
                  <a:fillRect r="-1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87499" y="3775146"/>
                <a:ext cx="16149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⋅1</m:t>
                      </m:r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499" y="3775146"/>
                <a:ext cx="1614966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44985" y="5089863"/>
                <a:ext cx="449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Fact:</a:t>
                </a:r>
                <a:r>
                  <a:rPr lang="en-US" dirty="0"/>
                  <a:t> RSA also works for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85" y="5089863"/>
                <a:ext cx="4492168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085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536089" y="3759521"/>
                <a:ext cx="1615292" cy="38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⋅ℓ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089" y="3759521"/>
                <a:ext cx="1615292" cy="38792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73852" y="3756551"/>
                <a:ext cx="1615292" cy="38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⋅ℓ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852" y="3756551"/>
                <a:ext cx="1615292" cy="38792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34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/>
      <p:bldP spid="15" grpId="0"/>
      <p:bldP spid="36" grpId="0"/>
      <p:bldP spid="40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Basic goals of cryptography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172485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 integrity</a:t>
                      </a:r>
                      <a:r>
                        <a:rPr lang="nb-NO" baseline="0" dirty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Symmetric</a:t>
                      </a:r>
                      <a:r>
                        <a:rPr lang="nb-NO" b="1" baseline="0" dirty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Asymmetric</a:t>
                      </a:r>
                      <a:r>
                        <a:rPr lang="nb-NO" b="1" baseline="0" dirty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Asymmetric</a:t>
                      </a:r>
                      <a:r>
                        <a:rPr lang="nb-NO" baseline="0" dirty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20006635">
            <a:off x="9835394" y="4019698"/>
            <a:ext cx="180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/>
              <a:t>(Key exchange)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87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RSA – security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4601854" y="2939181"/>
            <a:ext cx="202154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0167" y="2530622"/>
            <a:ext cx="524436" cy="9764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240" y="2625624"/>
            <a:ext cx="429815" cy="807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132744" y="2103576"/>
                <a:ext cx="10326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nb-NO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744" y="2103576"/>
                <a:ext cx="1032655" cy="246221"/>
              </a:xfrm>
              <a:prstGeom prst="rect">
                <a:avLst/>
              </a:prstGeom>
              <a:blipFill>
                <a:blip r:embed="rId5"/>
                <a:stretch>
                  <a:fillRect l="-8824" r="-2941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132744" y="2582816"/>
                <a:ext cx="66518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16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744" y="2582816"/>
                <a:ext cx="665182" cy="246221"/>
              </a:xfrm>
              <a:prstGeom prst="rect">
                <a:avLst/>
              </a:prstGeom>
              <a:blipFill>
                <a:blip r:embed="rId6"/>
                <a:stretch>
                  <a:fillRect l="-1100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83890" y="4701761"/>
                <a:ext cx="660403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Security:</a:t>
                </a:r>
              </a:p>
              <a:p>
                <a:endParaRPr lang="en-US" b="1" dirty="0"/>
              </a:p>
              <a:p>
                <a:pPr marL="355600" lvl="1" indent="274638">
                  <a:buFont typeface="Arial" panose="020B0604020202020204" pitchFamily="34" charset="0"/>
                  <a:buChar char="•"/>
                </a:pPr>
                <a:r>
                  <a:rPr lang="en-US" dirty="0"/>
                  <a:t> Must be hard to compute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𝑝𝑘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	</a:t>
                </a:r>
              </a:p>
              <a:p>
                <a:pPr marL="355600" lvl="1" indent="274638">
                  <a:buFont typeface="Arial" panose="020B0604020202020204" pitchFamily="34" charset="0"/>
                  <a:buChar char="•"/>
                </a:pPr>
                <a:r>
                  <a:rPr lang="en-US" dirty="0"/>
                  <a:t> Must be hard to find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			</a:t>
                </a:r>
              </a:p>
              <a:p>
                <a:pPr marL="355600" lvl="1" indent="274638">
                  <a:buFont typeface="Arial" panose="020B0604020202020204" pitchFamily="34" charset="0"/>
                  <a:buChar char="•"/>
                </a:pPr>
                <a:r>
                  <a:rPr lang="en-US" dirty="0"/>
                  <a:t> Must be hard to find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			</a:t>
                </a:r>
              </a:p>
              <a:p>
                <a:pPr marL="355600" lvl="1" indent="274638">
                  <a:buFont typeface="Arial" panose="020B0604020202020204" pitchFamily="34" charset="0"/>
                  <a:buChar char="•"/>
                </a:pPr>
                <a:r>
                  <a:rPr lang="en-US" dirty="0"/>
                  <a:t> Must be hard to find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90" y="4701761"/>
                <a:ext cx="6604030" cy="1754326"/>
              </a:xfrm>
              <a:prstGeom prst="rect">
                <a:avLst/>
              </a:prstGeom>
              <a:blipFill rotWithShape="0">
                <a:blip r:embed="rId7"/>
                <a:stretch>
                  <a:fillRect l="-831" t="-1736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580387" y="1636540"/>
                <a:ext cx="25071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387" y="1636540"/>
                <a:ext cx="250710" cy="215444"/>
              </a:xfrm>
              <a:prstGeom prst="rect">
                <a:avLst/>
              </a:prstGeom>
              <a:blipFill>
                <a:blip r:embed="rId8"/>
                <a:stretch>
                  <a:fillRect l="-26829" r="-243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682933" y="3066359"/>
                <a:ext cx="117852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933" y="3066359"/>
                <a:ext cx="1178528" cy="215444"/>
              </a:xfrm>
              <a:prstGeom prst="rect">
                <a:avLst/>
              </a:prstGeom>
              <a:blipFill>
                <a:blip r:embed="rId9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 bwMode="auto">
          <a:xfrm>
            <a:off x="8698122" y="1910826"/>
            <a:ext cx="68684" cy="2283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10148648" y="2855195"/>
            <a:ext cx="66940" cy="1850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Left Brace 44"/>
          <p:cNvSpPr/>
          <p:nvPr/>
        </p:nvSpPr>
        <p:spPr>
          <a:xfrm rot="10800000">
            <a:off x="5433892" y="5662817"/>
            <a:ext cx="135509" cy="746372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71760" y="5847140"/>
            <a:ext cx="1395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equivalent!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>
            <a:off x="5433892" y="3413179"/>
            <a:ext cx="782716" cy="993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141695" y="2629824"/>
                <a:ext cx="114922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func>
                        <m:func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695" y="2629824"/>
                <a:ext cx="1149225" cy="246221"/>
              </a:xfrm>
              <a:prstGeom prst="rect">
                <a:avLst/>
              </a:prstGeom>
              <a:blipFill>
                <a:blip r:embed="rId12"/>
                <a:stretch>
                  <a:fillRect l="-3704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853857" y="2586188"/>
                <a:ext cx="3476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857" y="2586188"/>
                <a:ext cx="347666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8343009" y="5264657"/>
            <a:ext cx="2487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(RSA assumption)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343009" y="6043505"/>
            <a:ext cx="290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(Factoring assumption)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698122" y="2529391"/>
                <a:ext cx="17132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b-NO" sz="1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b-NO" sz="16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nb-NO" sz="16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od</m:t>
                          </m:r>
                        </m:fName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122" y="2529391"/>
                <a:ext cx="1713290" cy="338554"/>
              </a:xfrm>
              <a:prstGeom prst="rect">
                <a:avLst/>
              </a:prstGeom>
              <a:blipFill>
                <a:blip r:embed="rId18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666704" y="2139201"/>
                <a:ext cx="2913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704" y="2139201"/>
                <a:ext cx="291362" cy="246221"/>
              </a:xfrm>
              <a:prstGeom prst="rect">
                <a:avLst/>
              </a:prstGeom>
              <a:blipFill rotWithShape="0">
                <a:blip r:embed="rId19"/>
                <a:stretch>
                  <a:fillRect l="-31250" r="-833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71569" y="4515513"/>
                <a:ext cx="2913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569" y="4515513"/>
                <a:ext cx="291362" cy="246221"/>
              </a:xfrm>
              <a:prstGeom prst="rect">
                <a:avLst/>
              </a:prstGeom>
              <a:blipFill rotWithShape="0">
                <a:blip r:embed="rId20"/>
                <a:stretch>
                  <a:fillRect l="-33333" r="-625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15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5" grpId="0" animBg="1"/>
      <p:bldP spid="20" grpId="0"/>
      <p:bldP spid="22" grpId="0"/>
      <p:bldP spid="63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hard is factoring?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Factoring only known way to break RSA assumption in practice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Naïve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>
                        <a:latin typeface="Cambria Math" panose="02040503050406030204" pitchFamily="18" charset="0"/>
                      </a:rPr>
                      <m:t>Factor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/>
                  <a:t>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400" dirty="0"/>
                  <a:t> divides </a:t>
                </a: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40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dirty="0">
                    <a:solidFill>
                      <a:schemeClr val="accent2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nb-NO" sz="14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nb-NO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nb-NO" sz="1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Factor</m:t>
                    </m:r>
                    <m:d>
                      <m:dPr>
                        <m:ctrlP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1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400" dirty="0"/>
                  <a:t> divides </a:t>
                </a: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dirty="0">
                    <a:solidFill>
                      <a:schemeClr val="accent2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nb-NO" sz="14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nb-NO" sz="1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nb-NO" sz="14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Factor</m:t>
                    </m:r>
                    <m:d>
                      <m:dPr>
                        <m:ctrlPr>
                          <a:rPr lang="nb-NO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nb-NO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endParaRPr lang="en-US" sz="1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1400" dirty="0"/>
                  <a:t> divides </a:t>
                </a: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dirty="0">
                    <a:solidFill>
                      <a:schemeClr val="accent2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nb-NO" sz="14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nb-NO" sz="1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nb-NO" sz="14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Factor</m:t>
                    </m:r>
                    <m:d>
                      <m:dPr>
                        <m:ctrlPr>
                          <a:rPr lang="nb-NO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nb-NO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en-US" sz="1400" dirty="0"/>
              </a:p>
              <a:p>
                <a:pPr marL="474663" lvl="1" indent="0"/>
                <a:r>
                  <a:rPr lang="nb-NO" sz="1400" dirty="0"/>
                  <a:t>               </a:t>
                </a: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⋮ </m:t>
                    </m:r>
                  </m:oMath>
                </a14:m>
                <a:endParaRPr lang="en-US" sz="1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sz="1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b-NO" sz="1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1400" dirty="0"/>
                  <a:t> divides </a:t>
                </a: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dirty="0">
                    <a:solidFill>
                      <a:schemeClr val="accent2"/>
                    </a:solidFill>
                  </a:rPr>
                  <a:t>return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nb-NO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b-NO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nb-NO" sz="1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nb-NO" sz="14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Factor</m:t>
                    </m:r>
                    <m:d>
                      <m:dPr>
                        <m:ctrlPr>
                          <a:rPr lang="nb-NO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nb-NO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lit/>
                          </m:rPr>
                          <a:rPr lang="nb-NO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⌊</m:t>
                        </m:r>
                        <m:rad>
                          <m:radPr>
                            <m:degHide m:val="on"/>
                            <m:ctrlPr>
                              <a:rPr lang="nb-NO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b-NO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m:rPr>
                            <m:lit/>
                          </m:rPr>
                          <a:rPr lang="nb-NO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⌋</m:t>
                        </m:r>
                      </m:e>
                    </m:d>
                  </m:oMath>
                </a14:m>
                <a:endParaRPr lang="en-US" sz="1400" dirty="0"/>
              </a:p>
              <a:p>
                <a:pPr lvl="1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2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nb-NO" sz="1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1400" i="1" dirty="0">
                  <a:solidFill>
                    <a:schemeClr val="accent2"/>
                  </a:solidFill>
                </a:endParaRPr>
              </a:p>
              <a:p>
                <a:pPr lvl="1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sz="1400" i="1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sz="1400" i="1" dirty="0">
                  <a:solidFill>
                    <a:srgbClr val="C00000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Much</a:t>
                </a:r>
                <a:r>
                  <a:rPr lang="en-US" sz="1600" dirty="0"/>
                  <a:t> faster algorithms known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Quadratic sieve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Rational sieve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General number </a:t>
                </a:r>
                <a:r>
                  <a:rPr lang="en-US" sz="1600" dirty="0"/>
                  <a:t>field sieve</a:t>
                </a:r>
                <a:br>
                  <a:rPr lang="en-US" sz="1600" dirty="0"/>
                </a:br>
                <a:endParaRPr lang="en-US" sz="1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>
                    <a:hlinkClick r:id="rId2"/>
                  </a:rPr>
                  <a:t>Current record</a:t>
                </a:r>
                <a:r>
                  <a:rPr lang="en-US" sz="1400" dirty="0"/>
                  <a:t>: 829 bits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19" t="-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2862073"/>
                  </p:ext>
                </p:extLst>
              </p:nvPr>
            </p:nvGraphicFramePr>
            <p:xfrm>
              <a:off x="4226560" y="2690619"/>
              <a:ext cx="7534069" cy="355087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57534">
                      <a:extLst>
                        <a:ext uri="{9D8B030D-6E8A-4147-A177-3AD203B41FA5}">
                          <a16:colId xmlns:a16="http://schemas.microsoft.com/office/drawing/2014/main" xmlns="" val="518509738"/>
                        </a:ext>
                      </a:extLst>
                    </a:gridCol>
                    <a:gridCol w="3341747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567394">
                      <a:extLst>
                        <a:ext uri="{9D8B030D-6E8A-4147-A177-3AD203B41FA5}">
                          <a16:colId xmlns:a16="http://schemas.microsoft.com/office/drawing/2014/main" xmlns="" val="385032995"/>
                        </a:ext>
                      </a:extLst>
                    </a:gridCol>
                    <a:gridCol w="1567394">
                      <a:extLst>
                        <a:ext uri="{9D8B030D-6E8A-4147-A177-3AD203B41FA5}">
                          <a16:colId xmlns:a16="http://schemas.microsoft.com/office/drawing/2014/main" xmlns="" val="2326314186"/>
                        </a:ext>
                      </a:extLst>
                    </a:gridCol>
                  </a:tblGrid>
                  <a:tr h="259080">
                    <a:tc rowSpan="2">
                      <a:txBody>
                        <a:bodyPr/>
                        <a:lstStyle/>
                        <a:p>
                          <a:pPr algn="ctr"/>
                          <a:endParaRPr lang="en-US" sz="1400" b="0" i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Time to </a:t>
                          </a:r>
                          <a:r>
                            <a:rPr lang="nb-NO" sz="1400" b="1" dirty="0"/>
                            <a:t>factor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nb-NO" sz="1400" b="1" i="1" smtClean="0"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  <m:sSup>
                                <m:sSupPr>
                                  <m:ctrlPr>
                                    <a:rPr lang="nb-NO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nb-NO" sz="1400" b="1" i="1" smtClean="0">
                                      <a:solidFill>
                                        <a:srgbClr val="FFA015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p>
                              </m:sSup>
                            </m:oMath>
                          </a14:m>
                          <a:endParaRPr lang="en-US" sz="1400" b="0" i="1" dirty="0"/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i="0" dirty="0"/>
                            <a:t>Size</a:t>
                          </a:r>
                          <a:r>
                            <a:rPr lang="en-US" sz="1400" b="1" i="0" baseline="0" dirty="0"/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1" i="1" baseline="0" smtClean="0">
                                  <a:solidFill>
                                    <a:srgbClr val="FFA015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endParaRPr lang="en-US" sz="1400" b="1" i="0" dirty="0">
                            <a:solidFill>
                              <a:srgbClr val="FFA015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i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54101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i="0" baseline="0" dirty="0"/>
                            <a:t>128 bit security</a:t>
                          </a:r>
                          <a:endParaRPr lang="en-US" sz="1400" b="1" i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i="0" baseline="0" dirty="0"/>
                            <a:t>256 bit security</a:t>
                          </a:r>
                          <a:endParaRPr lang="en-US" sz="1400" b="1" i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582509533"/>
                      </a:ext>
                    </a:extLst>
                  </a:tr>
                  <a:tr h="541013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1.93</m:t>
                                        </m:r>
                                        <m:sSup>
                                          <m:sSupPr>
                                            <m:ctrlP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nb-NO" sz="1400" b="1" i="1" smtClean="0">
                                                <a:solidFill>
                                                  <a:srgbClr val="FFA01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𝒌</m:t>
                                            </m:r>
                                          </m:e>
                                          <m:sup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unc>
                                                  <m:func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nb-NO" sz="1400" b="0" i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log</m:t>
                                                    </m:r>
                                                  </m:fName>
                                                  <m:e>
                                                    <m:r>
                                                      <a:rPr lang="nb-NO" sz="1400" b="1" i="1" smtClean="0">
                                                        <a:solidFill>
                                                          <a:srgbClr val="FFA015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𝒌</m:t>
                                                    </m:r>
                                                  </m:e>
                                                </m:func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3072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15,360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541013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84934343"/>
                      </a:ext>
                    </a:extLst>
                  </a:tr>
                  <a:tr h="5410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DH</a:t>
                          </a:r>
                          <a:r>
                            <a:rPr lang="en-US" sz="1400" b="1" baseline="0" dirty="0"/>
                            <a:t> group</a:t>
                          </a:r>
                          <a:endParaRPr lang="en-US" sz="1400" b="1" dirty="0"/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Time to solve</a:t>
                          </a:r>
                          <a:r>
                            <a:rPr lang="en-US" sz="1400" b="1" baseline="0" dirty="0"/>
                            <a:t> DLOG for</a:t>
                          </a:r>
                          <a:r>
                            <a:rPr lang="en-US" sz="1400" b="1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nb-NO" sz="1400" b="1" i="1" smtClean="0"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  <m:sSup>
                                <m:sSupPr>
                                  <m:ctrlPr>
                                    <a:rPr lang="nb-NO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nb-NO" sz="1400" b="1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p>
                              </m:sSup>
                            </m:oMath>
                          </a14:m>
                          <a:endParaRPr lang="en-US" sz="1400" b="1" i="1" dirty="0"/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443893715"/>
                      </a:ext>
                    </a:extLst>
                  </a:tr>
                  <a:tr h="5410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b-NO" sz="14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nb-NO" sz="14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1.93</m:t>
                                        </m:r>
                                        <m:sSup>
                                          <m:sSupPr>
                                            <m:ctrlP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nb-NO" sz="1400" b="1" i="1" smtClean="0">
                                                <a:solidFill>
                                                  <a:srgbClr val="FFA01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𝒌</m:t>
                                            </m:r>
                                          </m:e>
                                          <m:sup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unc>
                                                  <m:func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nb-NO" sz="1400" b="0" i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log</m:t>
                                                    </m:r>
                                                  </m:fName>
                                                  <m:e>
                                                    <m:r>
                                                      <a:rPr lang="nb-NO" sz="1400" b="1" i="1" smtClean="0">
                                                        <a:solidFill>
                                                          <a:srgbClr val="FFA015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𝒌</m:t>
                                                    </m:r>
                                                  </m:e>
                                                </m:func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3072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15,360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1192892"/>
                      </a:ext>
                    </a:extLst>
                  </a:tr>
                  <a:tr h="5410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400" b="1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𝑭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nb-NO" sz="1400" b="1" i="1" smtClean="0">
                                            <a:solidFill>
                                              <a:srgbClr val="FFA01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256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512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112267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2862073"/>
                  </p:ext>
                </p:extLst>
              </p:nvPr>
            </p:nvGraphicFramePr>
            <p:xfrm>
              <a:off x="4226560" y="2690619"/>
              <a:ext cx="7534069" cy="355087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5753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518509738"/>
                        </a:ext>
                      </a:extLst>
                    </a:gridCol>
                    <a:gridCol w="334174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56739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85032995"/>
                        </a:ext>
                      </a:extLst>
                    </a:gridCol>
                    <a:gridCol w="156739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326314186"/>
                        </a:ext>
                      </a:extLst>
                    </a:gridCol>
                  </a:tblGrid>
                  <a:tr h="304800">
                    <a:tc rowSpan="2">
                      <a:txBody>
                        <a:bodyPr/>
                        <a:lstStyle/>
                        <a:p>
                          <a:pPr algn="ctr"/>
                          <a:endParaRPr lang="en-US" sz="1400" b="0" i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31752" t="-719" r="-94161" b="-319424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40194" t="-2000" r="-194" b="-1066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i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4101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i="0" baseline="0" dirty="0" smtClean="0"/>
                            <a:t>128 bit security</a:t>
                          </a:r>
                          <a:endParaRPr lang="en-US" sz="1400" b="1" i="1" dirty="0" smtClean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i="0" baseline="0" dirty="0" smtClean="0"/>
                            <a:t>256 bit security</a:t>
                          </a:r>
                          <a:endParaRPr lang="en-US" sz="1400" b="1" i="1" dirty="0" smtClean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582509533"/>
                      </a:ext>
                    </a:extLst>
                  </a:tr>
                  <a:tr h="541013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31752" t="-157303" r="-94161" b="-3988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3072</a:t>
                          </a:r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15,360</a:t>
                          </a:r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541013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884934343"/>
                      </a:ext>
                    </a:extLst>
                  </a:tr>
                  <a:tr h="5410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/>
                            <a:t>DH</a:t>
                          </a:r>
                          <a:r>
                            <a:rPr lang="en-US" sz="1400" b="1" baseline="0" dirty="0" smtClean="0"/>
                            <a:t> group</a:t>
                          </a:r>
                          <a:endParaRPr lang="en-US" sz="1400" b="1" dirty="0"/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31752" t="-361364" r="-94161" b="-2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443893715"/>
                      </a:ext>
                    </a:extLst>
                  </a:tr>
                  <a:tr h="5410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t="-456180" r="-61149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31752" t="-456180" r="-9416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3072</a:t>
                          </a:r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15,360</a:t>
                          </a:r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341192892"/>
                      </a:ext>
                    </a:extLst>
                  </a:tr>
                  <a:tr h="5410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t="-556180" r="-6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31752" t="-556180" r="-941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256</a:t>
                          </a:r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512</a:t>
                          </a:r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8112267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982192" y="1549943"/>
                <a:ext cx="3785780" cy="439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i="1" dirty="0">
                    <a:solidFill>
                      <a:srgbClr val="C00000"/>
                    </a:solidFill>
                  </a:rPr>
                  <a:t>Very</a:t>
                </a:r>
                <a:r>
                  <a:rPr lang="en-US" sz="1400" dirty="0">
                    <a:solidFill>
                      <a:srgbClr val="C00000"/>
                    </a:solidFill>
                  </a:rPr>
                  <a:t> inefficient:   </a:t>
                </a:r>
                <a14:m>
                  <m:oMath xmlns:m="http://schemas.openxmlformats.org/officeDocument/2006/math">
                    <m:r>
                      <a:rPr lang="nb-NO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b-NO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⟹  </m:t>
                    </m:r>
                    <m:r>
                      <a:rPr lang="nb-NO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nb-NO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b-NO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nb-NO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b-NO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nb-NO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nb-NO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nb-NO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func>
                      </m:den>
                    </m:f>
                    <m:r>
                      <a:rPr lang="nb-NO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nb-NO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b-NO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nb-NO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192" y="1549943"/>
                <a:ext cx="3785780" cy="439031"/>
              </a:xfrm>
              <a:prstGeom prst="rect">
                <a:avLst/>
              </a:prstGeom>
              <a:blipFill rotWithShape="0">
                <a:blip r:embed="rId5"/>
                <a:stretch>
                  <a:fillRect l="-483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 bwMode="auto">
          <a:xfrm>
            <a:off x="3952240" y="4800024"/>
            <a:ext cx="7973488" cy="92135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10319804" y="3672127"/>
            <a:ext cx="1440825" cy="26995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3828416" y="5731121"/>
            <a:ext cx="7973488" cy="58312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942611" y="3711303"/>
            <a:ext cx="1157484" cy="26995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552297" y="2690619"/>
            <a:ext cx="3290882" cy="96409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8180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RSA – security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Textbook RSA is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/>
              <a:t> IND-CPA secure!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Deterministic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Malleable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Many other attacks as well*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Textbook RSA is </a:t>
            </a:r>
            <a:r>
              <a:rPr lang="en-US" i="1" dirty="0"/>
              <a:t>not</a:t>
            </a:r>
            <a:r>
              <a:rPr lang="en-US" dirty="0"/>
              <a:t> an encryption scheme!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 what is it?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Answer: a </a:t>
            </a:r>
            <a:r>
              <a:rPr lang="en-US" sz="1600" i="1" dirty="0"/>
              <a:t>one-way trapdoor permutation</a:t>
            </a:r>
            <a:endParaRPr lang="en-US" sz="1600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sz="1100" dirty="0"/>
              <a:t>* </a:t>
            </a:r>
            <a:r>
              <a:rPr lang="en-US" sz="1100" dirty="0">
                <a:hlinkClick r:id="rId2"/>
              </a:rPr>
              <a:t>https://crypto.stackexchange.com/questions/20085/which-attacks-are-possible-against-raw-textbook-rsa</a:t>
            </a:r>
            <a:r>
              <a:rPr lang="en-US" sz="1100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2452373"/>
                  </p:ext>
                </p:extLst>
              </p:nvPr>
            </p:nvGraphicFramePr>
            <p:xfrm>
              <a:off x="9638199" y="1651924"/>
              <a:ext cx="2122430" cy="18058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243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406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8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8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565194">
                    <a:tc>
                      <a:txBody>
                        <a:bodyPr/>
                        <a:lstStyle/>
                        <a:p>
                          <a:pPr marL="176213" marR="0" indent="-1762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r>
                                <a:rPr lang="nb-NO" sz="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two</a:t>
                          </a:r>
                          <a:r>
                            <a:rPr lang="nb-NO" sz="8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random prime</a:t>
                          </a:r>
                          <a:r>
                            <a:rPr lang="nb-NO" sz="8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numbers</a:t>
                          </a:r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176213" marR="0" indent="-1762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8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nb-NO" sz="8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176213" marR="0" indent="-1762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8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8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lang="nb-NO" sz="8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176213" marR="0" indent="-1762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8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choose</a:t>
                          </a:r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such that</a:t>
                          </a:r>
                          <a:r>
                            <a:rPr lang="nb-NO" sz="8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nb-NO" sz="8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800" b="0" i="0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sz="8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800" b="0" i="1" baseline="0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nb-NO" sz="8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nb-NO" sz="8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nb-NO" sz="800" b="0" i="1" baseline="0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b-NO" sz="800" b="0" i="1" baseline="0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nb-NO" sz="8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=1 </m:t>
                                  </m:r>
                                </m:e>
                              </m:func>
                            </m:oMath>
                          </a14:m>
                          <a:endParaRPr lang="nb-NO" sz="8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176213" marR="0" indent="-1762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8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compute </a:t>
                          </a:r>
                          <a14:m>
                            <m:oMath xmlns:m="http://schemas.openxmlformats.org/officeDocument/2006/math">
                              <m:r>
                                <a:rPr lang="nb-NO" sz="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r>
                            <a:rPr lang="nb-NO" sz="8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such that</a:t>
                          </a:r>
                          <a:r>
                            <a:rPr lang="nb-NO" sz="800" b="1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8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  <m:r>
                                <a:rPr lang="nb-NO" sz="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=1</m:t>
                              </m:r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8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nb-NO" sz="8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8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nb-NO" sz="8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176213" marR="0" indent="-1762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8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8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8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8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8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8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oMath>
                          </a14:m>
                          <a:endParaRPr lang="nb-NO" sz="8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176213" marR="0" indent="-1762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8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8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2452373"/>
                  </p:ext>
                </p:extLst>
              </p:nvPr>
            </p:nvGraphicFramePr>
            <p:xfrm>
              <a:off x="9638199" y="1651924"/>
              <a:ext cx="2122430" cy="18058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243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2406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87" t="-2500" r="-573" b="-6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5651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87" t="-15891" r="-573" b="-7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9915892"/>
                  </p:ext>
                </p:extLst>
              </p:nvPr>
            </p:nvGraphicFramePr>
            <p:xfrm>
              <a:off x="9638199" y="3648076"/>
              <a:ext cx="2122430" cy="7476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243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1923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8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𝐃𝐞𝐜</m:t>
                                </m:r>
                                <m:d>
                                  <m:dPr>
                                    <m:ctrlPr>
                                      <a:rPr lang="nb-NO" sz="8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  <m:r>
                                      <a:rPr lang="nb-NO" sz="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8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8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8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  <m:r>
                                      <a:rPr lang="nb-NO" sz="8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nb-NO" sz="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8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534318">
                    <a:tc>
                      <a:txBody>
                        <a:bodyPr/>
                        <a:lstStyle/>
                        <a:p>
                          <a:pPr marL="176213" marR="0" indent="-1762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8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8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176213" marR="0" indent="-1762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8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endParaRPr lang="nb-NO" sz="8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9915892"/>
                  </p:ext>
                </p:extLst>
              </p:nvPr>
            </p:nvGraphicFramePr>
            <p:xfrm>
              <a:off x="9638199" y="3648076"/>
              <a:ext cx="2122430" cy="7476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243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7" t="-2857" r="-573" b="-26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34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7" t="-40449" r="-573" b="-22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8964404"/>
                  </p:ext>
                </p:extLst>
              </p:nvPr>
            </p:nvGraphicFramePr>
            <p:xfrm>
              <a:off x="5738375" y="2570714"/>
              <a:ext cx="1332224" cy="8360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222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142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8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𝐄𝐧𝐜</m:t>
                                </m:r>
                                <m:d>
                                  <m:dPr>
                                    <m:ctrlPr>
                                      <a:rPr lang="nb-NO" sz="8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8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  <m:r>
                                      <a:rPr lang="nb-NO" sz="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8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8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8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8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8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8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800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8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8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8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621720">
                    <a:tc>
                      <a:txBody>
                        <a:bodyPr/>
                        <a:lstStyle/>
                        <a:p>
                          <a:pPr marL="182563" marR="0" indent="-1825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800" b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nb-NO" sz="8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8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8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endParaRPr lang="nb-NO" sz="8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182563" marR="0" indent="-1825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8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8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nb-NO" sz="800" b="0" i="1" baseline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8964404"/>
                  </p:ext>
                </p:extLst>
              </p:nvPr>
            </p:nvGraphicFramePr>
            <p:xfrm>
              <a:off x="5738375" y="2570714"/>
              <a:ext cx="1332224" cy="8360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22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14294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57" t="-2857" r="-913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172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57" t="-34951" r="-913" b="-19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210879" y="2496796"/>
            <a:ext cx="2185440" cy="837343"/>
            <a:chOff x="4750937" y="2450014"/>
            <a:chExt cx="2614387" cy="1001692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flipH="1">
              <a:off x="5422828" y="2740197"/>
              <a:ext cx="138074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5433219" y="3151299"/>
              <a:ext cx="138074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50937" y="2475220"/>
              <a:ext cx="524436" cy="9764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005672" y="2913877"/>
                  <a:ext cx="14138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1200" b="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5672" y="2913877"/>
                  <a:ext cx="141385" cy="18466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6842" r="-36842" b="-2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922145" y="2450014"/>
                  <a:ext cx="380373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oMath>
                    </m:oMathPara>
                  </a14:m>
                  <a:endParaRPr lang="en-US" sz="1200" b="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2145" y="2450014"/>
                  <a:ext cx="380373" cy="18466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4000" b="-6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96" b="99493" l="163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509" y="2558797"/>
              <a:ext cx="429815" cy="8070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18607" y="4655220"/>
                <a:ext cx="20703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:</m:t>
                      </m:r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nb-NO" sz="16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↦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607" y="4655220"/>
                <a:ext cx="2070386" cy="83099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5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Shoup's</a:t>
            </a:r>
            <a:r>
              <a:rPr lang="en-US" dirty="0"/>
              <a:t> RSA variant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935713"/>
                  </p:ext>
                </p:extLst>
              </p:nvPr>
            </p:nvGraphicFramePr>
            <p:xfrm>
              <a:off x="7920687" y="1211135"/>
              <a:ext cx="2903083" cy="11980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30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519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893270">
                    <a:tc>
                      <a:txBody>
                        <a:bodyPr/>
                        <a:lstStyle/>
                        <a:p>
                          <a:pPr marL="457200" marR="0" lvl="0" indent="-457200" algn="l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𝑠𝑘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𝑝𝑘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RSA</m:t>
                              </m:r>
                              <m: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935713"/>
                  </p:ext>
                </p:extLst>
              </p:nvPr>
            </p:nvGraphicFramePr>
            <p:xfrm>
              <a:off x="7920687" y="1211135"/>
              <a:ext cx="2903083" cy="11980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30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0" t="-2000" r="-419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9327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0" t="-34459" r="-419" b="-13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0042850"/>
                  </p:ext>
                </p:extLst>
              </p:nvPr>
            </p:nvGraphicFramePr>
            <p:xfrm>
              <a:off x="1146017" y="1710847"/>
              <a:ext cx="2308297" cy="219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0829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339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𝐄𝐧𝐜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4490" marR="94490" marT="47245" marB="4724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86206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bSup>
                                <m:sSub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400" b="1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endParaRPr lang="nb-NO" sz="1400" b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endParaRPr lang="nb-NO" sz="14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baseline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4490" marR="94490" marT="47245" marB="472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0042850"/>
                  </p:ext>
                </p:extLst>
              </p:nvPr>
            </p:nvGraphicFramePr>
            <p:xfrm>
              <a:off x="1146017" y="1710847"/>
              <a:ext cx="2308297" cy="219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0829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339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4490" marR="94490" marT="47245" marB="4724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63" t="-1818" r="-526" b="-56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8620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4490" marR="94490" marT="47245" marB="472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63" t="-18301" r="-526" b="-6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Arrow Connector 7"/>
          <p:cNvCxnSpPr/>
          <p:nvPr/>
        </p:nvCxnSpPr>
        <p:spPr bwMode="auto">
          <a:xfrm flipH="1">
            <a:off x="4622828" y="2231565"/>
            <a:ext cx="202154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4622828" y="2819314"/>
            <a:ext cx="202154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41800" y="2071903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95686" y="2517158"/>
                <a:ext cx="5386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686" y="2517158"/>
                <a:ext cx="538673" cy="246221"/>
              </a:xfrm>
              <a:prstGeom prst="rect">
                <a:avLst/>
              </a:prstGeom>
              <a:blipFill>
                <a:blip r:embed="rId6"/>
                <a:stretch>
                  <a:fillRect l="-7955" r="-2273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42547" y="1919445"/>
                <a:ext cx="38037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547" y="1919445"/>
                <a:ext cx="380373" cy="246221"/>
              </a:xfrm>
              <a:prstGeom prst="rect">
                <a:avLst/>
              </a:prstGeom>
              <a:blipFill>
                <a:blip r:embed="rId7"/>
                <a:stretch>
                  <a:fillRect l="-6452" r="-161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73" y="2166905"/>
            <a:ext cx="429815" cy="8070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46311" y="3947452"/>
            <a:ext cx="2265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Symmetric encryption scheme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2273336" y="3164440"/>
            <a:ext cx="177352" cy="80916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18599" y="4411114"/>
                <a:ext cx="162320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sSubSup>
                        <m:sSubSup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599" y="4411114"/>
                <a:ext cx="1623201" cy="215444"/>
              </a:xfrm>
              <a:prstGeom prst="rect">
                <a:avLst/>
              </a:prstGeom>
              <a:blipFill rotWithShape="0">
                <a:blip r:embed="rId10"/>
                <a:stretch>
                  <a:fillRect l="-3759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73731" y="4832508"/>
                <a:ext cx="2998578" cy="2192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1400" b="0" dirty="0"/>
                  <a:t>Actually want</a:t>
                </a:r>
                <a:r>
                  <a:rPr lang="nb-NO" sz="1400" b="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nb-NO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nb-NO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Enc</m:t>
                    </m:r>
                    <m:r>
                      <a:rPr lang="nb-NO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b-NO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nb-NO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ℳ</m:t>
                    </m:r>
                    <m:r>
                      <a:rPr lang="nb-NO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31" y="4832508"/>
                <a:ext cx="2998578" cy="219227"/>
              </a:xfrm>
              <a:prstGeom prst="rect">
                <a:avLst/>
              </a:prstGeom>
              <a:blipFill rotWithShape="0">
                <a:blip r:embed="rId11"/>
                <a:stretch>
                  <a:fillRect l="-3659" t="-25000" r="-813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03816" y="3626740"/>
                <a:ext cx="1940560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:</m:t>
                      </m:r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816" y="3626740"/>
                <a:ext cx="1940560" cy="34297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1866434"/>
                  </p:ext>
                </p:extLst>
              </p:nvPr>
            </p:nvGraphicFramePr>
            <p:xfrm>
              <a:off x="7920687" y="2822656"/>
              <a:ext cx="2903083" cy="17157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30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920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𝐃𝐞𝐜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nb-NO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nb-NO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72067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bSup>
                                <m:sSub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b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1866434"/>
                  </p:ext>
                </p:extLst>
              </p:nvPr>
            </p:nvGraphicFramePr>
            <p:xfrm>
              <a:off x="7920687" y="2822656"/>
              <a:ext cx="2903083" cy="17157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30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210" t="-3636" r="-419" b="-416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83538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210" t="-25110" r="-419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TextBox 18"/>
          <p:cNvSpPr txBox="1"/>
          <p:nvPr/>
        </p:nvSpPr>
        <p:spPr>
          <a:xfrm>
            <a:off x="987814" y="1298170"/>
            <a:ext cx="1572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Different each time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1546365" y="1615930"/>
            <a:ext cx="218209" cy="6070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4970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18" grpId="0"/>
      <p:bldP spid="23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Shoup's</a:t>
            </a:r>
            <a:r>
              <a:rPr lang="en-US" dirty="0"/>
              <a:t> RSA variant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935713"/>
                  </p:ext>
                </p:extLst>
              </p:nvPr>
            </p:nvGraphicFramePr>
            <p:xfrm>
              <a:off x="7920687" y="1211135"/>
              <a:ext cx="2903083" cy="11980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30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519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893270">
                    <a:tc>
                      <a:txBody>
                        <a:bodyPr/>
                        <a:lstStyle/>
                        <a:p>
                          <a:pPr marL="457200" marR="0" lvl="0" indent="-457200" algn="l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𝑠𝑘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𝑝𝑘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RSA</m:t>
                              </m:r>
                              <m: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935713"/>
                  </p:ext>
                </p:extLst>
              </p:nvPr>
            </p:nvGraphicFramePr>
            <p:xfrm>
              <a:off x="7920687" y="1211135"/>
              <a:ext cx="2903083" cy="11980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30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0" t="-2000" r="-419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9327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0" t="-34459" r="-419" b="-13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9313126"/>
                  </p:ext>
                </p:extLst>
              </p:nvPr>
            </p:nvGraphicFramePr>
            <p:xfrm>
              <a:off x="7920687" y="2819314"/>
              <a:ext cx="2903083" cy="17157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30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972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𝐃𝐞𝐜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nb-NO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nb-NO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840632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𝑅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bSup>
                                <m:sSub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b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9313126"/>
                  </p:ext>
                </p:extLst>
              </p:nvPr>
            </p:nvGraphicFramePr>
            <p:xfrm>
              <a:off x="7920687" y="2819314"/>
              <a:ext cx="2903083" cy="17157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30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0" t="-1818" r="-419" b="-41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83538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0" t="-24670" r="-419" b="-13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Arrow Connector 7"/>
          <p:cNvCxnSpPr/>
          <p:nvPr/>
        </p:nvCxnSpPr>
        <p:spPr bwMode="auto">
          <a:xfrm flipH="1">
            <a:off x="4622828" y="2231565"/>
            <a:ext cx="202154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4622828" y="2819314"/>
            <a:ext cx="202154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41800" y="2071903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95686" y="2517158"/>
                <a:ext cx="5386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686" y="2517158"/>
                <a:ext cx="538673" cy="246221"/>
              </a:xfrm>
              <a:prstGeom prst="rect">
                <a:avLst/>
              </a:prstGeom>
              <a:blipFill>
                <a:blip r:embed="rId6"/>
                <a:stretch>
                  <a:fillRect l="-7955" r="-2273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42547" y="1919445"/>
                <a:ext cx="38037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547" y="1919445"/>
                <a:ext cx="380373" cy="246221"/>
              </a:xfrm>
              <a:prstGeom prst="rect">
                <a:avLst/>
              </a:prstGeom>
              <a:blipFill>
                <a:blip r:embed="rId7"/>
                <a:stretch>
                  <a:fillRect l="-6452" r="-161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73" y="2166905"/>
            <a:ext cx="429815" cy="807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03816" y="3626740"/>
                <a:ext cx="1940560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:</m:t>
                      </m:r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816" y="3626740"/>
                <a:ext cx="1940560" cy="3429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4"/>
              <p:cNvSpPr txBox="1">
                <a:spLocks/>
              </p:cNvSpPr>
              <p:nvPr/>
            </p:nvSpPr>
            <p:spPr bwMode="auto">
              <a:xfrm>
                <a:off x="2303061" y="4777144"/>
                <a:ext cx="6617419" cy="152076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1" dirty="0"/>
                  <a:t>Theorem: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Shoup</a:t>
                </a:r>
                <a:r>
                  <a:rPr lang="en-US" sz="1600" dirty="0"/>
                  <a:t>-RSA is IND-CPA (IND-CCA) secure if: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1600" dirty="0"/>
                  <a:t> RSA-problem is hard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600" dirty="0"/>
                  <a:t> </a:t>
                </a:r>
                <a:endParaRPr lang="nb-NO" sz="1600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nb-NO" sz="1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1600" dirty="0"/>
                  <a:t> is IND-CPA (IND-CCA) secure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nb-NO" sz="1600" dirty="0"/>
                  <a:t>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600" dirty="0"/>
                  <a:t> is “perfect” (i.e., a random oracle)</a:t>
                </a:r>
              </a:p>
            </p:txBody>
          </p:sp>
        </mc:Choice>
        <mc:Fallback xmlns="">
          <p:sp>
            <p:nvSpPr>
              <p:cNvPr id="20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3061" y="4777144"/>
                <a:ext cx="6617419" cy="1520769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2863533"/>
                  </p:ext>
                </p:extLst>
              </p:nvPr>
            </p:nvGraphicFramePr>
            <p:xfrm>
              <a:off x="1146575" y="1710847"/>
              <a:ext cx="2314089" cy="22071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408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275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𝐄𝐧𝐜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87960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𝑅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bSup>
                                <m:sSub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400" b="1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endParaRPr lang="nb-NO" sz="1400" b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endParaRPr lang="nb-NO" sz="14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𝐻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𝑅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nb-NO" sz="1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baseline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2863533"/>
                  </p:ext>
                </p:extLst>
              </p:nvPr>
            </p:nvGraphicFramePr>
            <p:xfrm>
              <a:off x="1146575" y="1710847"/>
              <a:ext cx="2314089" cy="22071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408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275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263" t="-1852" r="-526" b="-575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87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263" t="-17799" r="-526" b="-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5456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in practice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Textbook RSA is deterministic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cannot be IND-CPA/IND-CCA secure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How to achieve IND-CPA/IND-CCA?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Pad message with random data before applying RSA function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PKCS#1v1.5	(no existing security proof; many </a:t>
                </a:r>
                <a:r>
                  <a:rPr lang="en-US" sz="1600" dirty="0" err="1"/>
                  <a:t>impl</a:t>
                </a:r>
                <a:r>
                  <a:rPr lang="en-US" sz="1600" dirty="0"/>
                  <a:t>. attacks)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RSA-OAEP</a:t>
                </a:r>
                <a:r>
                  <a:rPr lang="en-US" dirty="0"/>
                  <a:t>		</a:t>
                </a:r>
                <a:r>
                  <a:rPr lang="en-US" sz="1600" dirty="0"/>
                  <a:t>(complicated security proof; first proof buggy)</a:t>
                </a:r>
              </a:p>
              <a:p>
                <a:pPr marL="474663" lvl="1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RSA </a:t>
                </a:r>
                <a:r>
                  <a:rPr lang="en-US" i="1" dirty="0"/>
                  <a:t>encryption</a:t>
                </a:r>
                <a:r>
                  <a:rPr lang="en-US" dirty="0"/>
                  <a:t> not used much in practice anymore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600" dirty="0"/>
                  <a:t>Mostly </a:t>
                </a:r>
                <a:r>
                  <a:rPr lang="nb-NO" sz="1600" b="1" dirty="0"/>
                  <a:t>key transport </a:t>
                </a:r>
                <a:r>
                  <a:rPr lang="nb-NO" sz="1600" dirty="0"/>
                  <a:t>of (short) symmetric key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600" dirty="0">
                    <a:solidFill>
                      <a:srgbClr val="FF0000"/>
                    </a:solidFill>
                  </a:rPr>
                  <a:t>Lacks forward secrecy!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RSA </a:t>
                </a:r>
                <a:r>
                  <a:rPr lang="en-US" i="1" dirty="0"/>
                  <a:t>digital signatures </a:t>
                </a:r>
                <a:r>
                  <a:rPr lang="en-US" dirty="0"/>
                  <a:t>still very common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Covered next week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7694971" y="4940078"/>
                <a:ext cx="2693159" cy="32072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94971" y="4940078"/>
                <a:ext cx="2693159" cy="32072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 bwMode="auto">
          <a:xfrm>
            <a:off x="8976643" y="4206038"/>
            <a:ext cx="0" cy="6658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055482" y="4348463"/>
                <a:ext cx="11351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482" y="4348463"/>
                <a:ext cx="1135119" cy="276999"/>
              </a:xfrm>
              <a:prstGeom prst="rect">
                <a:avLst/>
              </a:prstGeom>
              <a:blipFill rotWithShape="0">
                <a:blip r:embed="rId4"/>
                <a:stretch>
                  <a:fillRect r="-160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7694972" y="2315117"/>
            <a:ext cx="2693160" cy="1810644"/>
            <a:chOff x="7694972" y="2315117"/>
            <a:chExt cx="2693160" cy="1810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ounded Rectangle 4"/>
                <p:cNvSpPr/>
                <p:nvPr/>
              </p:nvSpPr>
              <p:spPr bwMode="auto">
                <a:xfrm>
                  <a:off x="9118890" y="2670000"/>
                  <a:ext cx="1269242" cy="320722"/>
                </a:xfrm>
                <a:prstGeom prst="roundRect">
                  <a:avLst/>
                </a:prstGeom>
                <a:solidFill>
                  <a:srgbClr val="FFE7E7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Rounded 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18890" y="2670000"/>
                  <a:ext cx="1269242" cy="320722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ounded Rectangle 5"/>
                <p:cNvSpPr/>
                <p:nvPr/>
              </p:nvSpPr>
              <p:spPr bwMode="auto">
                <a:xfrm>
                  <a:off x="7694972" y="3805039"/>
                  <a:ext cx="2693159" cy="320722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nb-NO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Rounded 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94972" y="3805039"/>
                  <a:ext cx="2693159" cy="320722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 t="-3571" b="-8929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 bwMode="auto">
            <a:xfrm>
              <a:off x="9753511" y="3072331"/>
              <a:ext cx="0" cy="6658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830016" y="3272291"/>
                  <a:ext cx="4328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pad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30016" y="3272291"/>
                  <a:ext cx="432811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2676" r="-12676" b="-2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/>
            <p:cNvGrpSpPr/>
            <p:nvPr/>
          </p:nvGrpSpPr>
          <p:grpSpPr>
            <a:xfrm>
              <a:off x="9118891" y="2315117"/>
              <a:ext cx="1269240" cy="230832"/>
              <a:chOff x="829293" y="1583364"/>
              <a:chExt cx="1589313" cy="230832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829293" y="1637969"/>
                <a:ext cx="1589313" cy="152400"/>
                <a:chOff x="829293" y="1637969"/>
                <a:chExt cx="1589313" cy="152400"/>
              </a:xfrm>
            </p:grpSpPr>
            <p:cxnSp>
              <p:nvCxnSpPr>
                <p:cNvPr id="18" name="Straight Connector 17"/>
                <p:cNvCxnSpPr/>
                <p:nvPr/>
              </p:nvCxnSpPr>
              <p:spPr bwMode="auto">
                <a:xfrm flipV="1">
                  <a:off x="831272" y="1714169"/>
                  <a:ext cx="1585355" cy="137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" name="Straight Connector 18"/>
                <p:cNvCxnSpPr/>
                <p:nvPr/>
              </p:nvCxnSpPr>
              <p:spPr bwMode="auto">
                <a:xfrm flipV="1">
                  <a:off x="2416627" y="1637969"/>
                  <a:ext cx="1979" cy="152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" name="Straight Connector 19"/>
                <p:cNvCxnSpPr/>
                <p:nvPr/>
              </p:nvCxnSpPr>
              <p:spPr bwMode="auto">
                <a:xfrm flipV="1">
                  <a:off x="829293" y="1637969"/>
                  <a:ext cx="1979" cy="152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7" name="TextBox 16"/>
              <p:cNvSpPr txBox="1"/>
              <p:nvPr/>
            </p:nvSpPr>
            <p:spPr>
              <a:xfrm>
                <a:off x="1287656" y="1583364"/>
                <a:ext cx="779281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256 bits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7707402" y="5426613"/>
            <a:ext cx="2679147" cy="230832"/>
            <a:chOff x="829293" y="1583364"/>
            <a:chExt cx="1587334" cy="230832"/>
          </a:xfrm>
        </p:grpSpPr>
        <p:grpSp>
          <p:nvGrpSpPr>
            <p:cNvPr id="22" name="Group 21"/>
            <p:cNvGrpSpPr/>
            <p:nvPr/>
          </p:nvGrpSpPr>
          <p:grpSpPr>
            <a:xfrm>
              <a:off x="829293" y="1637969"/>
              <a:ext cx="1587334" cy="152400"/>
              <a:chOff x="829293" y="1637969"/>
              <a:chExt cx="1587334" cy="152400"/>
            </a:xfrm>
          </p:grpSpPr>
          <p:cxnSp>
            <p:nvCxnSpPr>
              <p:cNvPr id="24" name="Straight Connector 23"/>
              <p:cNvCxnSpPr/>
              <p:nvPr/>
            </p:nvCxnSpPr>
            <p:spPr bwMode="auto">
              <a:xfrm flipV="1">
                <a:off x="831272" y="1714169"/>
                <a:ext cx="1585355" cy="13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 flipH="1" flipV="1">
                <a:off x="2416626" y="1637969"/>
                <a:ext cx="1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3" name="TextBox 22"/>
            <p:cNvSpPr txBox="1"/>
            <p:nvPr/>
          </p:nvSpPr>
          <p:spPr>
            <a:xfrm>
              <a:off x="1404757" y="1583364"/>
              <a:ext cx="39353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2048 bits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933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in practice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92" y="1587500"/>
            <a:ext cx="5442356" cy="39204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977" y="1587500"/>
            <a:ext cx="5266412" cy="39204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063602" y="5784246"/>
            <a:ext cx="231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/>
              </a:rPr>
              <a:t>https://eprint.iacr.org/2012/064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914525" y="5784247"/>
            <a:ext cx="4290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https://factorable.net/weakkeys12.extended.pdf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347788" y="5033963"/>
            <a:ext cx="1557337" cy="161925"/>
          </a:xfrm>
          <a:prstGeom prst="rect">
            <a:avLst/>
          </a:prstGeom>
          <a:solidFill>
            <a:srgbClr val="FFFF00">
              <a:alpha val="47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2568172" y="4943476"/>
            <a:ext cx="842962" cy="114302"/>
          </a:xfrm>
          <a:prstGeom prst="rect">
            <a:avLst/>
          </a:prstGeom>
          <a:solidFill>
            <a:srgbClr val="FFFF00">
              <a:alpha val="47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7284933" y="3925888"/>
            <a:ext cx="3497367" cy="136525"/>
          </a:xfrm>
          <a:prstGeom prst="rect">
            <a:avLst/>
          </a:prstGeom>
          <a:solidFill>
            <a:srgbClr val="FFFF00">
              <a:alpha val="47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9967891" y="3817941"/>
            <a:ext cx="814410" cy="136525"/>
          </a:xfrm>
          <a:prstGeom prst="rect">
            <a:avLst/>
          </a:prstGeom>
          <a:solidFill>
            <a:srgbClr val="FFFF00">
              <a:alpha val="47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95076" y="2982866"/>
                <a:ext cx="243922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C00000"/>
                    </a:solidFill>
                  </a:rPr>
                  <a:t>Multiple RSA modulus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rgbClr val="C00000"/>
                    </a:solidFill>
                  </a:rPr>
                  <a:t> sharing a common prime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076" y="2982866"/>
                <a:ext cx="2439224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1500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 bwMode="auto">
          <a:xfrm flipH="1">
            <a:off x="3484270" y="3579527"/>
            <a:ext cx="2535530" cy="136394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7014048" y="3588423"/>
            <a:ext cx="270885" cy="3374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7209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nb-NO" dirty="0"/>
                  <a:t>Public-</a:t>
                </a:r>
                <a:r>
                  <a:rPr lang="nb-NO" dirty="0" err="1"/>
                  <a:t>key</a:t>
                </a:r>
                <a:r>
                  <a:rPr lang="nb-NO" dirty="0"/>
                  <a:t> </a:t>
                </a:r>
                <a:r>
                  <a:rPr lang="nb-NO" dirty="0" err="1"/>
                  <a:t>encryption</a:t>
                </a:r>
                <a:r>
                  <a:rPr lang="nb-NO" dirty="0"/>
                  <a:t> </a:t>
                </a:r>
                <a:r>
                  <a:rPr lang="nb-NO" dirty="0" err="1"/>
                  <a:t>security</a:t>
                </a:r>
                <a:r>
                  <a:rPr lang="nb-NO" dirty="0"/>
                  <a:t> goals: IND-CPA and IND-CCA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dirty="0" err="1"/>
                  <a:t>ElGamal</a:t>
                </a:r>
                <a:endParaRPr lang="nb-NO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600" dirty="0"/>
                  <a:t>Public-key encryption from Diffie-Hellman key exchange + symmetric encryption scheme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600" dirty="0"/>
                  <a:t>Hashed-ElGamal: hash DH key to obtain a symmetric key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1600" dirty="0"/>
              </a:p>
              <a:p>
                <a:pPr marL="114300" indent="0"/>
                <a:endParaRPr lang="nb-NO" dirty="0"/>
              </a:p>
              <a:p>
                <a:pPr marL="114300" indent="0"/>
                <a:endParaRPr lang="nb-NO" dirty="0"/>
              </a:p>
              <a:p>
                <a:pPr marL="400050">
                  <a:buFont typeface="Arial" panose="020B0604020202020204" pitchFamily="34" charset="0"/>
                  <a:buChar char="•"/>
                </a:pPr>
                <a:r>
                  <a:rPr lang="nb-NO" dirty="0"/>
                  <a:t>RSA</a:t>
                </a:r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r>
                  <a:rPr lang="nb-NO" sz="1600" dirty="0"/>
                  <a:t>Textbook-RSA:</a:t>
                </a:r>
                <a:r>
                  <a:rPr lang="nb-NO" sz="1600" b="1" i="1" dirty="0"/>
                  <a:t> </a:t>
                </a:r>
                <a:r>
                  <a:rPr lang="nb-NO" sz="1600" i="1" dirty="0"/>
                  <a:t>not</a:t>
                </a:r>
                <a:r>
                  <a:rPr lang="nb-NO" sz="1600" dirty="0"/>
                  <a:t> a public-key encryption </a:t>
                </a:r>
                <a:r>
                  <a:rPr lang="nb-NO" sz="1600"/>
                  <a:t>scheme directly (not IND-CPA secure!)</a:t>
                </a:r>
                <a:endParaRPr lang="nb-NO" sz="1600" dirty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r>
                  <a:rPr lang="nb-NO" sz="1600" dirty="0"/>
                  <a:t>Shoup's RSA: encrypt random number with Textbook-RSA and derive symmetric key from hash function</a:t>
                </a:r>
              </a:p>
              <a:p>
                <a:pPr marL="1236663" lvl="2">
                  <a:buFont typeface="Arial" panose="020B0604020202020204" pitchFamily="34" charset="0"/>
                  <a:buChar char="•"/>
                </a:pPr>
                <a:r>
                  <a:rPr lang="nb-NO" sz="1200" dirty="0"/>
                  <a:t>IND-CPA / IND-CCA secure (depending on symmetric scheme)</a:t>
                </a:r>
              </a:p>
              <a:p>
                <a:pPr marL="1236663" lvl="2">
                  <a:buFont typeface="Arial" panose="020B0604020202020204" pitchFamily="34" charset="0"/>
                  <a:buChar char="•"/>
                </a:pPr>
                <a:r>
                  <a:rPr lang="nb-NO" sz="1200" dirty="0"/>
                  <a:t>Not much used in practice</a:t>
                </a:r>
              </a:p>
              <a:p>
                <a:pPr marL="1236663" lvl="2">
                  <a:buFont typeface="Arial" panose="020B0604020202020204" pitchFamily="34" charset="0"/>
                  <a:buChar char="•"/>
                </a:pPr>
                <a:r>
                  <a:rPr lang="nb-NO" sz="1200" dirty="0"/>
                  <a:t>In practice: pad message before encrypting with Textbook-RSA (PKCS#1v1.5, RSA-OAEP)</a:t>
                </a:r>
                <a:endParaRPr lang="nb-NO" sz="1600" dirty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r>
                  <a:rPr lang="nb-NO" sz="1600" dirty="0"/>
                  <a:t>Must be hard: RSA-problem and </a:t>
                </a:r>
                <a:r>
                  <a:rPr lang="nb-NO" sz="1600" dirty="0" err="1"/>
                  <a:t>factoring</a:t>
                </a:r>
                <a:r>
                  <a:rPr lang="nb-NO" sz="1600" dirty="0"/>
                  <a:t> problem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encryption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146" name="Picture 2" descr="World Africa Asia · Free vector graphic o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95" y="2329559"/>
            <a:ext cx="2567305" cy="256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rocodile Dundee - Wikisimpsons, the Simpsons Wik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4AEDA"/>
              </a:clrFrom>
              <a:clrTo>
                <a:srgbClr val="74AED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98" b="100000" l="5907" r="974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935" y="3240239"/>
            <a:ext cx="951865" cy="138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7434" y="1218245"/>
            <a:ext cx="804438" cy="1497842"/>
          </a:xfrm>
          <a:prstGeom prst="rect">
            <a:avLst/>
          </a:prstGeom>
        </p:spPr>
      </p:pic>
      <p:pic>
        <p:nvPicPr>
          <p:cNvPr id="6166" name="Picture 22" descr="Curved Arrow - Cliparts.co | Curved arrow, Private island ...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88954">
            <a:off x="4067124" y="3100661"/>
            <a:ext cx="4446589" cy="270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Brady Portable Group Lock Box, Metal: Industrial Lockout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2" b="100000" l="585" r="98246">
                        <a14:backgroundMark x1="47368" y1="37736" x2="47368" y2="37736"/>
                        <a14:backgroundMark x1="86550" y1="42453" x2="86550" y2="42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935" y="4621849"/>
            <a:ext cx="847286" cy="10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static.grainger.com/rp/s/is/image/Grainger/2XU60_AS03?$mdmain$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" b="98667" l="8000" r="92667">
                        <a14:foregroundMark x1="25000" y1="60000" x2="45000" y2="80000"/>
                        <a14:foregroundMark x1="28333" y1="7000" x2="20667" y2="13333"/>
                        <a14:foregroundMark x1="73667" y1="74667" x2="83333" y2="92667"/>
                        <a14:foregroundMark x1="68333" y1="68667" x2="74667" y2="80333"/>
                        <a14:foregroundMark x1="56000" y1="55667" x2="60000" y2="65000"/>
                        <a14:foregroundMark x1="60000" y1="64333" x2="60667" y2="66333"/>
                        <a14:foregroundMark x1="61667" y1="50333" x2="65667" y2="50000"/>
                        <a14:foregroundMark x1="23667" y1="66667" x2="32000" y2="75333"/>
                        <a14:foregroundMark x1="68667" y1="70667" x2="69333" y2="73333"/>
                        <a14:foregroundMark x1="78000" y1="88333" x2="82333" y2="94333"/>
                        <a14:foregroundMark x1="62000" y1="47000" x2="64667" y2="47000"/>
                        <a14:backgroundMark x1="55000" y1="60333" x2="56667" y2="66000"/>
                        <a14:backgroundMark x1="63000" y1="53000" x2="65333" y2="53000"/>
                        <a14:backgroundMark x1="55333" y1="47667" x2="55667" y2="4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14" t="45991"/>
          <a:stretch/>
        </p:blipFill>
        <p:spPr bwMode="auto">
          <a:xfrm>
            <a:off x="9512650" y="4482380"/>
            <a:ext cx="226141" cy="27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Royalty Free Vintage Envelope With Handwritten Letter Clip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12" b="93301" l="4902" r="94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739" y="1370861"/>
            <a:ext cx="711106" cy="7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Royalty Free Vintage Envelope With Handwritten Letter Clip ..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412" b="93301" l="4902" r="94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995" y="3231550"/>
            <a:ext cx="698814" cy="69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1" r="26189"/>
          <a:stretch/>
        </p:blipFill>
        <p:spPr>
          <a:xfrm>
            <a:off x="9213064" y="4249397"/>
            <a:ext cx="237693" cy="4417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250" b="90000" l="0" r="92250">
                        <a14:foregroundMark x1="78250" y1="34000" x2="79750" y2="43000"/>
                        <a14:foregroundMark x1="73750" y1="24000" x2="78000" y2="2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038" y="1225477"/>
            <a:ext cx="1119287" cy="111928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250" b="90000" l="0" r="92250">
                        <a14:foregroundMark x1="78250" y1="34000" x2="79750" y2="43000"/>
                        <a14:foregroundMark x1="73750" y1="24000" x2="78000" y2="2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18" y="4603549"/>
            <a:ext cx="1119287" cy="1119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09" y="3930364"/>
            <a:ext cx="1518036" cy="151803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43" y="2454097"/>
            <a:ext cx="261990" cy="26199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33" y="2781356"/>
            <a:ext cx="261990" cy="26199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43" y="3050402"/>
            <a:ext cx="261990" cy="26199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828" y="3109244"/>
            <a:ext cx="261990" cy="26199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77" y="3474976"/>
            <a:ext cx="261990" cy="26199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18" y="3661272"/>
            <a:ext cx="261990" cy="26199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18" y="4061313"/>
            <a:ext cx="261990" cy="26199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957" y="3958666"/>
            <a:ext cx="261990" cy="26199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04" y="3580957"/>
            <a:ext cx="261990" cy="26199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12" y="3013118"/>
            <a:ext cx="261990" cy="26199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719" y="3318165"/>
            <a:ext cx="261990" cy="26199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54" y="3580155"/>
            <a:ext cx="261990" cy="26199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344" y="3399282"/>
            <a:ext cx="261990" cy="26199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49" y="3181397"/>
            <a:ext cx="261990" cy="26199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561" y="2851023"/>
            <a:ext cx="261990" cy="26199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40" y="4410193"/>
            <a:ext cx="261990" cy="26199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66" y="3786462"/>
            <a:ext cx="261990" cy="26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encryption – syntax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3392" y="1206636"/>
                <a:ext cx="102088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600" b="0" dirty="0"/>
                  <a:t>A </a:t>
                </a:r>
                <a:r>
                  <a:rPr lang="nb-NO" sz="1600" b="1" dirty="0"/>
                  <a:t>public-</a:t>
                </a:r>
                <a:r>
                  <a:rPr lang="nb-NO" sz="1600" b="1" dirty="0" err="1"/>
                  <a:t>key</a:t>
                </a:r>
                <a:r>
                  <a:rPr lang="nb-NO" sz="1600" b="1" dirty="0"/>
                  <a:t> </a:t>
                </a:r>
                <a:r>
                  <a:rPr lang="nb-NO" sz="1600" b="1" dirty="0" err="1"/>
                  <a:t>encryption</a:t>
                </a:r>
                <a:r>
                  <a:rPr lang="nb-NO" sz="1600" b="1" dirty="0"/>
                  <a:t> </a:t>
                </a:r>
                <a:r>
                  <a:rPr lang="nb-NO" sz="1600" b="1" dirty="0" err="1"/>
                  <a:t>scheme</a:t>
                </a:r>
                <a:r>
                  <a:rPr lang="nb-NO" sz="1600" dirty="0"/>
                  <a:t> is a </a:t>
                </a:r>
                <a:r>
                  <a:rPr lang="nb-NO" sz="1600" dirty="0" err="1"/>
                  <a:t>tuple</a:t>
                </a:r>
                <a:r>
                  <a:rPr lang="nb-NO" sz="16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KeyGen</m:t>
                        </m:r>
                        <m:r>
                          <a:rPr lang="nb-NO" sz="16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nb-NO" sz="16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</m:d>
                  </m:oMath>
                </a14:m>
                <a:r>
                  <a:rPr lang="en-US" sz="1600" dirty="0"/>
                  <a:t> of algorithms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206636"/>
                <a:ext cx="10208869" cy="338554"/>
              </a:xfrm>
              <a:prstGeom prst="rect">
                <a:avLst/>
              </a:prstGeom>
              <a:blipFill>
                <a:blip r:embed="rId2"/>
                <a:stretch>
                  <a:fillRect l="-299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3392" y="2192803"/>
                <a:ext cx="2893671" cy="440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</m:d>
                      <m:groupChr>
                        <m:groupChrPr>
                          <m:chr m:val="←"/>
                          <m:vertJc m:val="bot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KeyGen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2192803"/>
                <a:ext cx="2893671" cy="440120"/>
              </a:xfrm>
              <a:prstGeom prst="rect">
                <a:avLst/>
              </a:prstGeom>
              <a:blipFill>
                <a:blip r:embed="rId3"/>
                <a:stretch>
                  <a:fillRect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22213" y="1823471"/>
                <a:ext cx="289367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𝒫𝒦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213" y="1823471"/>
                <a:ext cx="289367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22213" y="2288485"/>
                <a:ext cx="4271060" cy="357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213" y="2288485"/>
                <a:ext cx="4271060" cy="357534"/>
              </a:xfrm>
              <a:prstGeom prst="rect">
                <a:avLst/>
              </a:prstGeom>
              <a:blipFill>
                <a:blip r:embed="rId5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08042" y="1823471"/>
                <a:ext cx="34530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𝒮𝒦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042" y="1823471"/>
                <a:ext cx="3453061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08042" y="2284316"/>
                <a:ext cx="4271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Dec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sub>
                      </m:sSub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042" y="2284316"/>
                <a:ext cx="4271060" cy="338554"/>
              </a:xfrm>
              <a:prstGeom prst="rect">
                <a:avLst/>
              </a:prstGeom>
              <a:blipFill>
                <a:blip r:embed="rId7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6515101" y="2908774"/>
                <a:ext cx="5268216" cy="1093976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1600" b="1" dirty="0"/>
                  <a:t>Correctness: </a:t>
                </a:r>
                <a:r>
                  <a:rPr lang="nb-NO" sz="1600" dirty="0"/>
                  <a:t>f</a:t>
                </a:r>
                <a:r>
                  <a:rPr lang="nb-NO" sz="1600" b="0" dirty="0"/>
                  <a:t>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</m:d>
                    <m:groupChr>
                      <m:groupChrPr>
                        <m:chr m:val="←"/>
                        <m:vertJc m:val="bot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KeyGen</m:t>
                    </m:r>
                  </m:oMath>
                </a14:m>
                <a:r>
                  <a:rPr lang="en-US" sz="1600" dirty="0"/>
                  <a:t> and all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1600" dirty="0"/>
                  <a:t>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000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5101" y="2908774"/>
                <a:ext cx="5268216" cy="109397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742755" y="3267463"/>
                <a:ext cx="343301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3525" indent="-263525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𝒮𝒦</m:t>
                    </m:r>
                  </m:oMath>
                </a14:m>
                <a:r>
                  <a:rPr lang="en-US" sz="1600" dirty="0"/>
                  <a:t> – private key space</a:t>
                </a:r>
              </a:p>
              <a:p>
                <a:pPr marL="263525" indent="-263525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𝒫</m:t>
                    </m:r>
                    <m:r>
                      <a:rPr lang="nb-NO" sz="1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sz="1600" dirty="0"/>
                  <a:t> – public key space</a:t>
                </a:r>
              </a:p>
              <a:p>
                <a:pPr marL="263525" indent="-263525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1600" dirty="0"/>
                  <a:t> – message space</a:t>
                </a:r>
              </a:p>
              <a:p>
                <a:pPr marL="263525" indent="-263525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1600" dirty="0"/>
                  <a:t> – ciphertext space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55" y="3267463"/>
                <a:ext cx="3433010" cy="1569660"/>
              </a:xfrm>
              <a:prstGeom prst="rect">
                <a:avLst/>
              </a:prstGeom>
              <a:blipFill>
                <a:blip r:embed="rId9"/>
                <a:stretch>
                  <a:fillRect l="-710" t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363964" y="3070428"/>
            <a:ext cx="7656091" cy="3272497"/>
            <a:chOff x="2378736" y="3276655"/>
            <a:chExt cx="7656091" cy="3272497"/>
          </a:xfrm>
        </p:grpSpPr>
        <p:sp>
          <p:nvSpPr>
            <p:cNvPr id="28" name="TextBox 27"/>
            <p:cNvSpPr txBox="1"/>
            <p:nvPr/>
          </p:nvSpPr>
          <p:spPr>
            <a:xfrm>
              <a:off x="5124096" y="6179820"/>
              <a:ext cx="1827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Adversary</a:t>
              </a:r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>
              <a:off x="4169596" y="5534830"/>
              <a:ext cx="3279320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ounded Rectangle 29"/>
                <p:cNvSpPr/>
                <p:nvPr/>
              </p:nvSpPr>
              <p:spPr bwMode="auto">
                <a:xfrm>
                  <a:off x="3437467" y="5145138"/>
                  <a:ext cx="752449" cy="779383"/>
                </a:xfrm>
                <a:prstGeom prst="roundRect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oMath>
                    </m:oMathPara>
                  </a14:m>
                  <a:endParaRPr kumimoji="0" lang="en-US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0" name="Rounded 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7467" y="5145138"/>
                  <a:ext cx="752449" cy="779383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/>
            <p:cNvCxnSpPr/>
            <p:nvPr/>
          </p:nvCxnSpPr>
          <p:spPr bwMode="auto">
            <a:xfrm>
              <a:off x="2839759" y="5534829"/>
              <a:ext cx="577388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5540936" y="5149182"/>
                  <a:ext cx="4814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0936" y="5149182"/>
                  <a:ext cx="481436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Elbow Connector 33"/>
            <p:cNvCxnSpPr/>
            <p:nvPr/>
          </p:nvCxnSpPr>
          <p:spPr bwMode="auto">
            <a:xfrm rot="10800000" flipV="1">
              <a:off x="3813692" y="4581138"/>
              <a:ext cx="1234566" cy="543679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378736" y="5334774"/>
                  <a:ext cx="4813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8736" y="5334774"/>
                  <a:ext cx="4813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/>
            <p:cNvCxnSpPr>
              <a:stCxn id="39" idx="3"/>
              <a:endCxn id="37" idx="1"/>
            </p:cNvCxnSpPr>
            <p:nvPr/>
          </p:nvCxnSpPr>
          <p:spPr bwMode="auto">
            <a:xfrm flipV="1">
              <a:off x="8275804" y="5534829"/>
              <a:ext cx="588303" cy="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864107" y="5334774"/>
                  <a:ext cx="11707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nb-NO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4107" y="5334774"/>
                  <a:ext cx="1170720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ounded Rectangle 38"/>
                <p:cNvSpPr/>
                <p:nvPr/>
              </p:nvSpPr>
              <p:spPr bwMode="auto">
                <a:xfrm>
                  <a:off x="7469236" y="5145139"/>
                  <a:ext cx="806568" cy="779383"/>
                </a:xfrm>
                <a:prstGeom prst="roundRect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Dec</m:t>
                        </m:r>
                      </m:oMath>
                    </m:oMathPara>
                  </a14:m>
                  <a:endParaRPr kumimoji="0" lang="en-US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9" name="Rounded 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69236" y="5145139"/>
                  <a:ext cx="806568" cy="779383"/>
                </a:xfrm>
                <a:prstGeom prst="round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Down Arrow 39"/>
            <p:cNvSpPr/>
            <p:nvPr/>
          </p:nvSpPr>
          <p:spPr bwMode="auto">
            <a:xfrm>
              <a:off x="5623441" y="5552972"/>
              <a:ext cx="301839" cy="646170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771414" y="5171076"/>
                  <a:ext cx="4814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1414" y="5171076"/>
                  <a:ext cx="481436" cy="338554"/>
                </a:xfrm>
                <a:prstGeom prst="rect">
                  <a:avLst/>
                </a:prstGeom>
                <a:blipFill>
                  <a:blip r:embed="rId15"/>
                  <a:stretch>
                    <a:fillRect b="-17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139897" y="4401905"/>
                  <a:ext cx="11632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dirty="0"/>
                    <a:t>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/>
                    <a:t>   </a:t>
                  </a: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9897" y="4401905"/>
                  <a:ext cx="1163202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/>
            <p:cNvCxnSpPr>
              <a:stCxn id="38" idx="2"/>
              <a:endCxn id="42" idx="0"/>
            </p:cNvCxnSpPr>
            <p:nvPr/>
          </p:nvCxnSpPr>
          <p:spPr bwMode="auto">
            <a:xfrm flipH="1">
              <a:off x="5721498" y="3985171"/>
              <a:ext cx="1929" cy="4167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3899498" y="4211766"/>
                  <a:ext cx="7067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dirty="0"/>
                    <a:t> </a:t>
                  </a:r>
                  <a14:m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9498" y="4211766"/>
                  <a:ext cx="706704" cy="369332"/>
                </a:xfrm>
                <a:prstGeom prst="rect">
                  <a:avLst/>
                </a:prstGeom>
                <a:blipFill>
                  <a:blip r:embed="rId17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7115884" y="4232126"/>
                  <a:ext cx="7067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dirty="0"/>
                    <a:t> </a:t>
                  </a:r>
                  <a14:m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𝑠𝑘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5884" y="4232126"/>
                  <a:ext cx="706704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5246238" y="3298139"/>
                  <a:ext cx="954377" cy="687032"/>
                </a:xfrm>
                <a:prstGeom prst="roundRect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KeyGen</m:t>
                        </m:r>
                      </m:oMath>
                    </m:oMathPara>
                  </a14:m>
                  <a:endParaRPr kumimoji="0" lang="en-US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8" name="Rounded 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6238" y="3298139"/>
                  <a:ext cx="954377" cy="687032"/>
                </a:xfrm>
                <a:prstGeom prst="round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Elbow Connector 32"/>
            <p:cNvCxnSpPr/>
            <p:nvPr/>
          </p:nvCxnSpPr>
          <p:spPr bwMode="auto">
            <a:xfrm>
              <a:off x="6398596" y="4581139"/>
              <a:ext cx="1473924" cy="543680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873085" y="3276655"/>
                  <a:ext cx="32985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3085" y="3276655"/>
                  <a:ext cx="329856" cy="338554"/>
                </a:xfrm>
                <a:prstGeom prst="rect">
                  <a:avLst/>
                </a:prstGeom>
                <a:blipFill>
                  <a:blip r:embed="rId20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23392" y="1817934"/>
                <a:ext cx="289367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KeyGen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 :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𝒮𝒦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𝒫𝒦</m:t>
                      </m:r>
                    </m:oMath>
                  </m:oMathPara>
                </a14:m>
                <a:endParaRPr lang="en-US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817934"/>
                <a:ext cx="2893671" cy="338554"/>
              </a:xfrm>
              <a:prstGeom prst="rect">
                <a:avLst/>
              </a:prstGeom>
              <a:blipFill>
                <a:blip r:embed="rId21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Down Arrow 45"/>
          <p:cNvSpPr/>
          <p:nvPr/>
        </p:nvSpPr>
        <p:spPr bwMode="auto">
          <a:xfrm rot="19639233">
            <a:off x="4617361" y="4350350"/>
            <a:ext cx="212601" cy="1654861"/>
          </a:xfrm>
          <a:prstGeom prst="downArrow">
            <a:avLst>
              <a:gd name="adj1" fmla="val 30244"/>
              <a:gd name="adj2" fmla="val 5357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8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45" grpId="0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392" y="332656"/>
            <a:ext cx="11302337" cy="457200"/>
          </a:xfrm>
        </p:spPr>
        <p:txBody>
          <a:bodyPr/>
          <a:lstStyle/>
          <a:p>
            <a:r>
              <a:rPr lang="en-US" dirty="0"/>
              <a:t>Public-key encryption – security: IND-CPA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7894986" y="3733393"/>
            <a:ext cx="956734" cy="118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2042924"/>
                  </p:ext>
                </p:extLst>
              </p:nvPr>
            </p:nvGraphicFramePr>
            <p:xfrm>
              <a:off x="5556380" y="1371015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𝑝𝑘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2042924"/>
                  </p:ext>
                </p:extLst>
              </p:nvPr>
            </p:nvGraphicFramePr>
            <p:xfrm>
              <a:off x="5556380" y="1371015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2" t="-28302" r="-906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2" name="Straight Arrow Connector 31"/>
          <p:cNvCxnSpPr/>
          <p:nvPr/>
        </p:nvCxnSpPr>
        <p:spPr bwMode="auto">
          <a:xfrm>
            <a:off x="6982503" y="3211660"/>
            <a:ext cx="900311" cy="6272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8696457" y="3211660"/>
            <a:ext cx="784862" cy="63797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Callout 36"/>
              <p:cNvSpPr/>
              <p:nvPr/>
            </p:nvSpPr>
            <p:spPr bwMode="auto">
              <a:xfrm>
                <a:off x="5908187" y="3953396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7" name="Oval Callou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8187" y="3953396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1676192"/>
                  </p:ext>
                </p:extLst>
              </p:nvPr>
            </p:nvGraphicFramePr>
            <p:xfrm>
              <a:off x="9101507" y="1368737"/>
              <a:ext cx="2440179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017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𝑝𝑘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$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1676192"/>
                  </p:ext>
                </p:extLst>
              </p:nvPr>
            </p:nvGraphicFramePr>
            <p:xfrm>
              <a:off x="9101507" y="1368737"/>
              <a:ext cx="2440179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017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499" t="-28302" r="-499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88977" y="4922847"/>
                <a:ext cx="3257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977" y="4922847"/>
                <a:ext cx="325730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4528" r="-22642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5397469" y="5328208"/>
                <a:ext cx="6196937" cy="1066179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dirty="0"/>
                  <a:t>Definition: </a:t>
                </a:r>
                <a:r>
                  <a:rPr lang="nb-NO" sz="1600" dirty="0"/>
                  <a:t>The </a:t>
                </a:r>
                <a:r>
                  <a:rPr lang="nb-NO" sz="1600" b="1" dirty="0"/>
                  <a:t>IND-CPA advantage</a:t>
                </a:r>
                <a:r>
                  <a:rPr lang="nb-NO" sz="1600" dirty="0"/>
                  <a:t> </a:t>
                </a:r>
                <a:r>
                  <a:rPr lang="nb-NO" sz="1600" dirty="0" err="1"/>
                  <a:t>of</a:t>
                </a:r>
                <a:r>
                  <a:rPr lang="nb-NO" sz="1600" dirty="0"/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limUpp>
                        <m:limUp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def</m:t>
                          </m:r>
                        </m:lim>
                      </m:limUpp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7469" y="5328208"/>
                <a:ext cx="6196937" cy="1066179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2390391"/>
                  </p:ext>
                </p:extLst>
              </p:nvPr>
            </p:nvGraphicFramePr>
            <p:xfrm>
              <a:off x="809786" y="1330894"/>
              <a:ext cx="3048782" cy="34159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78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27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­­–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019044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𝑠𝑘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𝑝𝑘</m:t>
                                  </m:r>
                                </m:e>
                              </m:d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𝑝𝑘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𝑝𝑘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𝑝𝑘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2390391"/>
                  </p:ext>
                </p:extLst>
              </p:nvPr>
            </p:nvGraphicFramePr>
            <p:xfrm>
              <a:off x="809786" y="1330894"/>
              <a:ext cx="3048782" cy="34159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78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9"/>
                          <a:stretch>
                            <a:fillRect l="-200" t="-1538" r="-599" b="-76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0190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9"/>
                          <a:stretch>
                            <a:fillRect l="-200" t="-13306" r="-599" b="-4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7" name="Group 16"/>
          <p:cNvGrpSpPr/>
          <p:nvPr/>
        </p:nvGrpSpPr>
        <p:grpSpPr>
          <a:xfrm>
            <a:off x="8109012" y="1570631"/>
            <a:ext cx="357470" cy="723646"/>
            <a:chOff x="6164897" y="1760194"/>
            <a:chExt cx="357470" cy="72364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77" b="100000" l="0" r="100000">
                          <a14:foregroundMark x1="40928" y1="9235" x2="35443" y2="9668"/>
                          <a14:foregroundMark x1="34599" y1="6926" x2="31435" y2="8225"/>
                          <a14:foregroundMark x1="31646" y1="7359" x2="26371" y2="8514"/>
                          <a14:foregroundMark x1="27004" y1="3896" x2="39873" y2="2020"/>
                          <a14:foregroundMark x1="27426" y1="18759" x2="23629" y2="30880"/>
                          <a14:foregroundMark x1="35443" y1="43867" x2="35654" y2="41991"/>
                          <a14:foregroundMark x1="32911" y1="46032" x2="32911" y2="44733"/>
                          <a14:foregroundMark x1="31224" y1="1154" x2="36287" y2="433"/>
                          <a14:foregroundMark x1="87131" y1="79654" x2="86920" y2="76335"/>
                          <a14:foregroundMark x1="82489" y1="92496" x2="82489" y2="92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1811" y="2138361"/>
              <a:ext cx="236301" cy="34547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r>
                        <a:rPr lang="nb-NO" sz="16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0" name="Straight Arrow Connector 19"/>
          <p:cNvCxnSpPr/>
          <p:nvPr/>
        </p:nvCxnSpPr>
        <p:spPr bwMode="auto">
          <a:xfrm>
            <a:off x="6987502" y="3211660"/>
            <a:ext cx="900311" cy="6272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8701456" y="3211660"/>
            <a:ext cx="784862" cy="63797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4914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392" y="332656"/>
            <a:ext cx="11302337" cy="457200"/>
          </a:xfrm>
        </p:spPr>
        <p:txBody>
          <a:bodyPr/>
          <a:lstStyle/>
          <a:p>
            <a:r>
              <a:rPr lang="en-US" dirty="0"/>
              <a:t>Public-key encryption – security: IND-CCA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7894986" y="3733393"/>
            <a:ext cx="956734" cy="118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5656451"/>
                  </p:ext>
                </p:extLst>
              </p:nvPr>
            </p:nvGraphicFramePr>
            <p:xfrm>
              <a:off x="5556380" y="1371015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𝑝𝑘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𝑠𝑘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5656451"/>
                  </p:ext>
                </p:extLst>
              </p:nvPr>
            </p:nvGraphicFramePr>
            <p:xfrm>
              <a:off x="5556380" y="1371015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2" t="-28302" r="-906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Callout 36"/>
              <p:cNvSpPr/>
              <p:nvPr/>
            </p:nvSpPr>
            <p:spPr bwMode="auto">
              <a:xfrm>
                <a:off x="5908187" y="3953396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7" name="Oval Callou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8187" y="3953396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4458062"/>
                  </p:ext>
                </p:extLst>
              </p:nvPr>
            </p:nvGraphicFramePr>
            <p:xfrm>
              <a:off x="9101507" y="1368737"/>
              <a:ext cx="2440179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017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𝑝𝑘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$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𝑠𝑘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4458062"/>
                  </p:ext>
                </p:extLst>
              </p:nvPr>
            </p:nvGraphicFramePr>
            <p:xfrm>
              <a:off x="9101507" y="1368737"/>
              <a:ext cx="2440179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017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499" t="-28302" r="-499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88977" y="4922847"/>
                <a:ext cx="3257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977" y="4922847"/>
                <a:ext cx="325730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4528" r="-22642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5397469" y="5328208"/>
                <a:ext cx="6196937" cy="1066179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dirty="0"/>
                  <a:t>Definition: </a:t>
                </a:r>
                <a:r>
                  <a:rPr lang="nb-NO" sz="1600" dirty="0"/>
                  <a:t>The </a:t>
                </a:r>
                <a:r>
                  <a:rPr lang="nb-NO" sz="1600" b="1" dirty="0"/>
                  <a:t>IND-CCA advantage</a:t>
                </a:r>
                <a:r>
                  <a:rPr lang="nb-NO" sz="1600" dirty="0"/>
                  <a:t> of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sup>
                      </m:sSubSup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limUpp>
                        <m:limUp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def</m:t>
                          </m:r>
                        </m:lim>
                      </m:limUpp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7469" y="5328208"/>
                <a:ext cx="6196937" cy="1066179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8109012" y="1570631"/>
            <a:ext cx="357470" cy="723646"/>
            <a:chOff x="6164897" y="1760194"/>
            <a:chExt cx="357470" cy="72364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77" b="100000" l="0" r="100000">
                          <a14:foregroundMark x1="40928" y1="9235" x2="35443" y2="9668"/>
                          <a14:foregroundMark x1="34599" y1="6926" x2="31435" y2="8225"/>
                          <a14:foregroundMark x1="31646" y1="7359" x2="26371" y2="8514"/>
                          <a14:foregroundMark x1="27004" y1="3896" x2="39873" y2="2020"/>
                          <a14:foregroundMark x1="27426" y1="18759" x2="23629" y2="30880"/>
                          <a14:foregroundMark x1="35443" y1="43867" x2="35654" y2="41991"/>
                          <a14:foregroundMark x1="32911" y1="46032" x2="32911" y2="44733"/>
                          <a14:foregroundMark x1="31224" y1="1154" x2="36287" y2="433"/>
                          <a14:foregroundMark x1="87131" y1="79654" x2="86920" y2="76335"/>
                          <a14:foregroundMark x1="82489" y1="92496" x2="82489" y2="92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1811" y="2138361"/>
              <a:ext cx="236301" cy="34547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r>
                        <a:rPr lang="nb-NO" sz="16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2873253"/>
                  </p:ext>
                </p:extLst>
              </p:nvPr>
            </p:nvGraphicFramePr>
            <p:xfrm>
              <a:off x="809786" y="1330894"/>
              <a:ext cx="3701254" cy="50862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0125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9150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­­–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cca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507578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Ciphertexts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</a:t>
                          </a:r>
                          <a:r>
                            <a:rPr lang="nb-NO" sz="1400" b="0" i="0" dirty="0">
                              <a:solidFill>
                                <a:schemeClr val="accent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// </a:t>
                          </a:r>
                          <a:r>
                            <a:rPr lang="nb-NO" sz="1400" b="0" i="0" dirty="0" err="1">
                              <a:solidFill>
                                <a:schemeClr val="accent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bookkeeping</a:t>
                          </a:r>
                          <a:r>
                            <a:rPr lang="nb-NO" sz="1400" b="0" i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𝑠𝑘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𝑝𝑘</m:t>
                                  </m:r>
                                </m:e>
                              </m:d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𝑝𝑘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𝑝𝑘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𝑝𝑘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Ciphertexts.add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/>
                          </a:r>
                          <a:b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𝒟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Ciphertexts</a:t>
                          </a:r>
                          <a:r>
                            <a:rPr lang="nb-NO" sz="14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: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return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400" b="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𝑠𝑘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/>
                          </a:r>
                          <a:b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</a:br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2873253"/>
                  </p:ext>
                </p:extLst>
              </p:nvPr>
            </p:nvGraphicFramePr>
            <p:xfrm>
              <a:off x="809786" y="1330894"/>
              <a:ext cx="3701254" cy="50862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0125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915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164" t="-1563" r="-493" b="-12078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46947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164" t="-8431" r="-493" b="-2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8788178" y="4024165"/>
                <a:ext cx="30668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Restriction: </a:t>
                </a:r>
                <a:r>
                  <a:rPr lang="en-US" sz="1200" dirty="0"/>
                  <a:t>not allowed </a:t>
                </a:r>
                <a:r>
                  <a:rPr lang="nb-NO" sz="1200" dirty="0"/>
                  <a:t>to </a:t>
                </a:r>
                <a:r>
                  <a:rPr lang="nb-NO" sz="1200" dirty="0" smtClean="0"/>
                  <a:t>forward output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200" b="0" i="0" smtClean="0">
                        <a:latin typeface="Cambria Math" panose="02040503050406030204" pitchFamily="18" charset="0"/>
                      </a:rPr>
                      <m:t>Enc</m:t>
                    </m:r>
                  </m:oMath>
                </a14:m>
                <a:r>
                  <a:rPr lang="en-US" sz="1200" dirty="0" smtClean="0"/>
                  <a:t> query </a:t>
                </a:r>
                <a:r>
                  <a:rPr lang="en-US" sz="1200" dirty="0" smtClean="0"/>
                  <a:t>directly</a:t>
                </a:r>
                <a:r>
                  <a:rPr lang="en-US" sz="1200" dirty="0" smtClean="0"/>
                  <a:t> </a:t>
                </a:r>
                <a:r>
                  <a:rPr lang="en-US" sz="1200" dirty="0"/>
                  <a:t>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200" b="0" i="0" smtClean="0">
                        <a:latin typeface="Cambria Math" panose="02040503050406030204" pitchFamily="18" charset="0"/>
                      </a:rPr>
                      <m:t>Dec</m:t>
                    </m:r>
                  </m:oMath>
                </a14:m>
                <a:r>
                  <a:rPr lang="en-US" sz="1200" dirty="0" smtClean="0"/>
                  <a:t> query</a:t>
                </a:r>
                <a:endParaRPr lang="en-US" sz="12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178" y="4024165"/>
                <a:ext cx="3066835" cy="461665"/>
              </a:xfrm>
              <a:prstGeom prst="rect">
                <a:avLst/>
              </a:prstGeom>
              <a:blipFill rotWithShape="0">
                <a:blip r:embed="rId13"/>
                <a:stretch>
                  <a:fillRect l="-199" t="-1316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 bwMode="auto">
          <a:xfrm>
            <a:off x="6987502" y="3211660"/>
            <a:ext cx="900311" cy="6272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8701456" y="3211660"/>
            <a:ext cx="784862" cy="63797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972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 key exchange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Discovered in the 1970's 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Diffie</a:t>
            </a:r>
            <a:r>
              <a:rPr lang="en-US" dirty="0"/>
              <a:t> &amp; Hellman paper also introduced the idea of: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Public-key encryption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1984: </a:t>
            </a:r>
            <a:r>
              <a:rPr lang="en-US" dirty="0" err="1"/>
              <a:t>ElGamal</a:t>
            </a:r>
            <a:r>
              <a:rPr lang="en-US" dirty="0"/>
              <a:t> encryption scheme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Digital signatures</a:t>
            </a:r>
          </a:p>
          <a:p>
            <a:pPr marL="950913" lvl="2" indent="0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2" descr="https://regmedia.co.uk/2016/03/01/diffie_hellman.jpg?x=1200&amp;y=7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52" y="1111606"/>
            <a:ext cx="1803283" cy="119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910153" y="2352581"/>
            <a:ext cx="1346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Whitfield </a:t>
            </a:r>
            <a:r>
              <a:rPr lang="en-US" sz="1200" dirty="0" err="1"/>
              <a:t>Diffie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236822" y="2542816"/>
            <a:ext cx="1346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Martin Hellman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6041" y="2329768"/>
            <a:ext cx="1346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Ralph </a:t>
            </a:r>
            <a:r>
              <a:rPr lang="en-US" sz="1200" dirty="0" err="1"/>
              <a:t>Merkle</a:t>
            </a:r>
            <a:endParaRPr lang="en-US" sz="1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501" y="2903834"/>
            <a:ext cx="4351177" cy="32149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08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encryption: </a:t>
            </a:r>
            <a:r>
              <a:rPr lang="en-US" dirty="0" err="1"/>
              <a:t>ElGamal</a:t>
            </a: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4284448" y="2781046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8050" y="2018709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474039" y="4319923"/>
                <a:ext cx="1443537" cy="243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1400" b="0" i="1" smtClean="0">
                          <a:noFill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noFill/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400" b="0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039" y="4319923"/>
                <a:ext cx="1443537" cy="243143"/>
              </a:xfrm>
              <a:prstGeom prst="rect">
                <a:avLst/>
              </a:prstGeom>
              <a:blipFill rotWithShape="0">
                <a:blip r:embed="rId3"/>
                <a:stretch>
                  <a:fillRect l="-4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474039" y="4652827"/>
                <a:ext cx="134479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039" y="4652827"/>
                <a:ext cx="1344792" cy="215444"/>
              </a:xfrm>
              <a:prstGeom prst="rect">
                <a:avLst/>
              </a:prstGeom>
              <a:blipFill rotWithShape="0">
                <a:blip r:embed="rId4"/>
                <a:stretch>
                  <a:fillRect l="-4545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2474039" y="4025453"/>
                <a:ext cx="6217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1400" b="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039" y="4025453"/>
                <a:ext cx="621773" cy="215444"/>
              </a:xfrm>
              <a:prstGeom prst="rect">
                <a:avLst/>
              </a:prstGeom>
              <a:blipFill rotWithShape="0">
                <a:blip r:embed="rId5"/>
                <a:stretch>
                  <a:fillRect l="-980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31168" y="2440307"/>
                <a:ext cx="1895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168" y="2440307"/>
                <a:ext cx="189539" cy="246221"/>
              </a:xfrm>
              <a:prstGeom prst="rect">
                <a:avLst/>
              </a:prstGeom>
              <a:blipFill>
                <a:blip r:embed="rId6"/>
                <a:stretch>
                  <a:fillRect l="-22581" r="-19355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67044" y="4682404"/>
                <a:ext cx="134799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044" y="4682404"/>
                <a:ext cx="1347998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4525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67044" y="4365380"/>
                <a:ext cx="1429237" cy="243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1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1400" i="1" smtClean="0">
                          <a:noFill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noFill/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400" b="0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044" y="4365380"/>
                <a:ext cx="1429237" cy="243143"/>
              </a:xfrm>
              <a:prstGeom prst="rect">
                <a:avLst/>
              </a:prstGeom>
              <a:blipFill rotWithShape="0">
                <a:blip r:embed="rId8"/>
                <a:stretch>
                  <a:fillRect l="-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76" y="2143053"/>
            <a:ext cx="429815" cy="8070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2474039" y="3593226"/>
                <a:ext cx="1135696" cy="3043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1400" b="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039" y="3593226"/>
                <a:ext cx="1135696" cy="304314"/>
              </a:xfrm>
              <a:prstGeom prst="rect">
                <a:avLst/>
              </a:prstGeom>
              <a:blipFill rotWithShape="0">
                <a:blip r:embed="rId10"/>
                <a:stretch>
                  <a:fillRect l="-4301" t="-2000" b="-6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539315" y="3987316"/>
                <a:ext cx="37324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315" y="3987316"/>
                <a:ext cx="373244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 bwMode="auto">
          <a:xfrm flipV="1">
            <a:off x="4301332" y="4338181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715439" y="1678539"/>
                <a:ext cx="38037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439" y="1678539"/>
                <a:ext cx="380373" cy="246221"/>
              </a:xfrm>
              <a:prstGeom prst="rect">
                <a:avLst/>
              </a:prstGeom>
              <a:blipFill>
                <a:blip r:embed="rId12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 bwMode="auto">
          <a:xfrm flipH="1">
            <a:off x="4246348" y="3399999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535751" y="3090583"/>
                <a:ext cx="38037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751" y="3090583"/>
                <a:ext cx="380373" cy="246221"/>
              </a:xfrm>
              <a:prstGeom prst="rect">
                <a:avLst/>
              </a:prstGeom>
              <a:blipFill>
                <a:blip r:embed="rId1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2060675" y="5252691"/>
            <a:ext cx="2265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Symmetric encryption scheme</a:t>
            </a:r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 flipV="1">
            <a:off x="2953570" y="4907770"/>
            <a:ext cx="37675" cy="3513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989693" y="4059988"/>
                <a:ext cx="626775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693" y="4059988"/>
                <a:ext cx="626775" cy="219227"/>
              </a:xfrm>
              <a:prstGeom prst="rect">
                <a:avLst/>
              </a:prstGeom>
              <a:blipFill rotWithShape="0">
                <a:blip r:embed="rId26"/>
                <a:stretch>
                  <a:fillRect l="-980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017557" y="3597208"/>
                <a:ext cx="1132105" cy="3043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1400" b="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557" y="3597208"/>
                <a:ext cx="1132105" cy="304314"/>
              </a:xfrm>
              <a:prstGeom prst="rect">
                <a:avLst/>
              </a:prstGeom>
              <a:blipFill rotWithShape="0">
                <a:blip r:embed="rId27"/>
                <a:stretch>
                  <a:fillRect l="-5376" t="-2000" b="-6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82897" y="1209250"/>
                <a:ext cx="81963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nb-NO" sz="1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sz="1600" b="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897" y="1209250"/>
                <a:ext cx="819634" cy="246221"/>
              </a:xfrm>
              <a:prstGeom prst="rect">
                <a:avLst/>
              </a:prstGeom>
              <a:blipFill>
                <a:blip r:embed="rId28"/>
                <a:stretch>
                  <a:fillRect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00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6" grpId="0"/>
      <p:bldP spid="27" grpId="0"/>
      <p:bldP spid="32" grpId="0"/>
      <p:bldP spid="40" grpId="0"/>
      <p:bldP spid="43" grpId="0"/>
      <p:bldP spid="46" grpId="0"/>
      <p:bldP spid="46" grpId="1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2777319"/>
                  </p:ext>
                </p:extLst>
              </p:nvPr>
            </p:nvGraphicFramePr>
            <p:xfrm>
              <a:off x="7601586" y="3863997"/>
              <a:ext cx="2418715" cy="14890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71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439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𝐃𝐞𝐜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1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𝒔𝒌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14515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2777319"/>
                  </p:ext>
                </p:extLst>
              </p:nvPr>
            </p:nvGraphicFramePr>
            <p:xfrm>
              <a:off x="7601586" y="3863997"/>
              <a:ext cx="2418715" cy="14890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71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439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1" t="-1754" r="-503" b="-3350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14515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5959040"/>
                  </p:ext>
                </p:extLst>
              </p:nvPr>
            </p:nvGraphicFramePr>
            <p:xfrm>
              <a:off x="2050533" y="3140635"/>
              <a:ext cx="2092842" cy="22162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284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4028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𝐄𝐧𝐜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1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𝒑𝒌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813461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5959040"/>
                  </p:ext>
                </p:extLst>
              </p:nvPr>
            </p:nvGraphicFramePr>
            <p:xfrm>
              <a:off x="2050533" y="3140635"/>
              <a:ext cx="2092842" cy="22162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284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4028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91" t="-1515" r="-581" b="-45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813461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3945873"/>
                  </p:ext>
                </p:extLst>
              </p:nvPr>
            </p:nvGraphicFramePr>
            <p:xfrm>
              <a:off x="7601587" y="969763"/>
              <a:ext cx="2418714" cy="14446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71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9957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139836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3945873"/>
                  </p:ext>
                </p:extLst>
              </p:nvPr>
            </p:nvGraphicFramePr>
            <p:xfrm>
              <a:off x="7601587" y="969763"/>
              <a:ext cx="2418714" cy="14446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71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1" t="-2000" r="-503" b="-3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139836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encryption: </a:t>
            </a:r>
            <a:r>
              <a:rPr lang="en-US" dirty="0" err="1"/>
              <a:t>ElGamal</a:t>
            </a: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4246548" y="2044403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284448" y="2781046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8050" y="2018709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474039" y="4319923"/>
                <a:ext cx="1443537" cy="243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1400" b="0" i="1" smtClean="0">
                          <a:noFill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noFill/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400" b="0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039" y="4319923"/>
                <a:ext cx="1443537" cy="243143"/>
              </a:xfrm>
              <a:prstGeom prst="rect">
                <a:avLst/>
              </a:prstGeom>
              <a:blipFill rotWithShape="0">
                <a:blip r:embed="rId6"/>
                <a:stretch>
                  <a:fillRect l="-4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474039" y="4652827"/>
                <a:ext cx="134479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039" y="4652827"/>
                <a:ext cx="1344792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4545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2474039" y="4958032"/>
                <a:ext cx="1027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1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return</a:t>
                </a:r>
                <a:r>
                  <a:rPr lang="nb-NO" sz="14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14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039" y="4958032"/>
                <a:ext cx="1027525" cy="215444"/>
              </a:xfrm>
              <a:prstGeom prst="rect">
                <a:avLst/>
              </a:prstGeom>
              <a:blipFill rotWithShape="0">
                <a:blip r:embed="rId8"/>
                <a:stretch>
                  <a:fillRect l="-10714" t="-27778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2474039" y="4025453"/>
                <a:ext cx="6217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1400" b="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039" y="4025453"/>
                <a:ext cx="621773" cy="215444"/>
              </a:xfrm>
              <a:prstGeom prst="rect">
                <a:avLst/>
              </a:prstGeom>
              <a:blipFill rotWithShape="0">
                <a:blip r:embed="rId9"/>
                <a:stretch>
                  <a:fillRect l="-980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44563" y="1698615"/>
                <a:ext cx="38037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563" y="1698615"/>
                <a:ext cx="380373" cy="246221"/>
              </a:xfrm>
              <a:prstGeom prst="rect">
                <a:avLst/>
              </a:prstGeom>
              <a:blipFill rotWithShape="0">
                <a:blip r:embed="rId11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67044" y="4682404"/>
                <a:ext cx="134799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044" y="4682404"/>
                <a:ext cx="1347998" cy="215444"/>
              </a:xfrm>
              <a:prstGeom prst="rect">
                <a:avLst/>
              </a:prstGeom>
              <a:blipFill rotWithShape="0">
                <a:blip r:embed="rId12"/>
                <a:stretch>
                  <a:fillRect l="-4525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67044" y="4365380"/>
                <a:ext cx="1429237" cy="243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1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1400" i="1" smtClean="0">
                          <a:noFill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noFill/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400" b="0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044" y="4365380"/>
                <a:ext cx="1429237" cy="243143"/>
              </a:xfrm>
              <a:prstGeom prst="rect">
                <a:avLst/>
              </a:prstGeom>
              <a:blipFill rotWithShape="0">
                <a:blip r:embed="rId13"/>
                <a:stretch>
                  <a:fillRect l="-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77350" y="5000604"/>
                <a:ext cx="73751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1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return</a:t>
                </a:r>
                <a:r>
                  <a:rPr lang="nb-NO" sz="14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𝑀</m:t>
                    </m:r>
                  </m:oMath>
                </a14:m>
                <a:endParaRPr lang="en-US" sz="14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350" y="5000604"/>
                <a:ext cx="737510" cy="215444"/>
              </a:xfrm>
              <a:prstGeom prst="rect">
                <a:avLst/>
              </a:prstGeom>
              <a:blipFill rotWithShape="0">
                <a:blip r:embed="rId14"/>
                <a:stretch>
                  <a:fillRect l="-14876" t="-27778" r="-6612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947223" y="1427249"/>
                <a:ext cx="4222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223" y="1427249"/>
                <a:ext cx="422231" cy="215444"/>
              </a:xfrm>
              <a:prstGeom prst="rect">
                <a:avLst/>
              </a:prstGeom>
              <a:blipFill rotWithShape="0">
                <a:blip r:embed="rId15"/>
                <a:stretch>
                  <a:fillRect l="-15942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945763" y="1757110"/>
                <a:ext cx="4382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763" y="1757110"/>
                <a:ext cx="438262" cy="215444"/>
              </a:xfrm>
              <a:prstGeom prst="rect">
                <a:avLst/>
              </a:prstGeom>
              <a:blipFill rotWithShape="0">
                <a:blip r:embed="rId16"/>
                <a:stretch>
                  <a:fillRect l="-1805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940494" y="2055917"/>
                <a:ext cx="118872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1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return</a:t>
                </a:r>
                <a:r>
                  <a:rPr lang="nb-NO" sz="1400" b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nb-NO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</m:d>
                  </m:oMath>
                </a14:m>
                <a:endParaRPr lang="en-US" sz="1400" b="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494" y="2055917"/>
                <a:ext cx="1188723" cy="215444"/>
              </a:xfrm>
              <a:prstGeom prst="rect">
                <a:avLst/>
              </a:prstGeom>
              <a:blipFill rotWithShape="0">
                <a:blip r:embed="rId17"/>
                <a:stretch>
                  <a:fillRect l="-9231" t="-27778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386238" y="1746018"/>
                <a:ext cx="626775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238" y="1746018"/>
                <a:ext cx="626775" cy="219227"/>
              </a:xfrm>
              <a:prstGeom prst="rect">
                <a:avLst/>
              </a:prstGeom>
              <a:blipFill rotWithShape="0">
                <a:blip r:embed="rId18"/>
                <a:stretch>
                  <a:fillRect l="-9709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76" y="2143053"/>
            <a:ext cx="429815" cy="807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397931" y="1356522"/>
                <a:ext cx="1132105" cy="3043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1400" b="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931" y="1356522"/>
                <a:ext cx="1132105" cy="304314"/>
              </a:xfrm>
              <a:prstGeom prst="rect">
                <a:avLst/>
              </a:prstGeom>
              <a:blipFill rotWithShape="0">
                <a:blip r:embed="rId20"/>
                <a:stretch>
                  <a:fillRect l="-5946" t="-4082" b="-69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 bwMode="auto">
          <a:xfrm flipV="1">
            <a:off x="4301332" y="4338181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2474039" y="3593226"/>
                <a:ext cx="1135696" cy="3043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1400" b="0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039" y="3593226"/>
                <a:ext cx="1135696" cy="304314"/>
              </a:xfrm>
              <a:prstGeom prst="rect">
                <a:avLst/>
              </a:prstGeom>
              <a:blipFill rotWithShape="0">
                <a:blip r:embed="rId21"/>
                <a:stretch>
                  <a:fillRect l="-4301" t="-2000" b="-6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990333" y="5644390"/>
                <a:ext cx="17699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333" y="5644390"/>
                <a:ext cx="1769972" cy="246221"/>
              </a:xfrm>
              <a:prstGeom prst="rect">
                <a:avLst/>
              </a:prstGeom>
              <a:blipFill rotWithShape="0">
                <a:blip r:embed="rId27"/>
                <a:stretch>
                  <a:fillRect l="-3780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75945" y="6065784"/>
                <a:ext cx="3370603" cy="250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1600" b="0" dirty="0" err="1"/>
                  <a:t>Actually</a:t>
                </a:r>
                <a:r>
                  <a:rPr lang="nb-NO" sz="1600" b="0" dirty="0"/>
                  <a:t> </a:t>
                </a:r>
                <a:r>
                  <a:rPr lang="nb-NO" sz="1600" b="0" dirty="0" err="1"/>
                  <a:t>want</a:t>
                </a:r>
                <a:r>
                  <a:rPr lang="nb-NO" sz="16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nb-NO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Enc</m:t>
                    </m:r>
                    <m:r>
                      <a:rPr lang="nb-NO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ℳ</m:t>
                    </m:r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sz="16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endParaRPr lang="en-U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45" y="6065784"/>
                <a:ext cx="3370603" cy="250646"/>
              </a:xfrm>
              <a:prstGeom prst="rect">
                <a:avLst/>
              </a:prstGeom>
              <a:blipFill rotWithShape="0">
                <a:blip r:embed="rId28"/>
                <a:stretch>
                  <a:fillRect l="-3797" t="-21951" r="-723" b="-5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631168" y="2440307"/>
                <a:ext cx="1895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168" y="2440307"/>
                <a:ext cx="189539" cy="246221"/>
              </a:xfrm>
              <a:prstGeom prst="rect">
                <a:avLst/>
              </a:prstGeom>
              <a:blipFill>
                <a:blip r:embed="rId29"/>
                <a:stretch>
                  <a:fillRect l="-22581" r="-19355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5539315" y="3987316"/>
                <a:ext cx="37324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315" y="3987316"/>
                <a:ext cx="373244" cy="33855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46548" y="3830498"/>
                <a:ext cx="7463458" cy="280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ElGamal IND-CPA security:</a:t>
                </a: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DLOG + DH must be hard</a:t>
                </a: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1600" dirty="0"/>
                  <a:t> must be IND-CPA secure</a:t>
                </a: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accent2"/>
                    </a:solidFill>
                  </a:rPr>
                  <a:t>Is this enough?</a:t>
                </a:r>
                <a:br>
                  <a:rPr lang="en-US" sz="1600" dirty="0">
                    <a:solidFill>
                      <a:schemeClr val="accent2"/>
                    </a:solidFill>
                  </a:rPr>
                </a:br>
                <a:r>
                  <a:rPr lang="en-US" sz="1600" dirty="0">
                    <a:solidFill>
                      <a:schemeClr val="accent2"/>
                    </a:solidFill>
                  </a:rPr>
                  <a:t/>
                </a:r>
                <a:br>
                  <a:rPr lang="en-US" sz="1600" dirty="0">
                    <a:solidFill>
                      <a:schemeClr val="accent2"/>
                    </a:solidFill>
                  </a:rPr>
                </a:br>
                <a:endParaRPr lang="en-US" sz="1600" dirty="0">
                  <a:solidFill>
                    <a:schemeClr val="accent2"/>
                  </a:solidFill>
                </a:endParaRP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rgbClr val="FF0000"/>
                    </a:solidFill>
                  </a:rPr>
                  <a:t>No: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only guarantees security if </a:t>
                </a:r>
                <a:r>
                  <a:rPr lang="en-US" sz="1600" dirty="0"/>
                  <a:t>the</a:t>
                </a:r>
                <a:r>
                  <a:rPr lang="en-US" sz="1600" dirty="0">
                    <a:solidFill>
                      <a:schemeClr val="tx1"/>
                    </a:solidFill>
                  </a:rPr>
                  <a:t> key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i="1" dirty="0">
                    <a:solidFill>
                      <a:schemeClr val="tx1"/>
                    </a:solidFill>
                  </a:rPr>
                  <a:t>independent </a:t>
                </a:r>
                <a:r>
                  <a:rPr lang="en-US" sz="1600" dirty="0">
                    <a:solidFill>
                      <a:schemeClr val="tx1"/>
                    </a:solidFill>
                  </a:rPr>
                  <a:t>and </a:t>
                </a:r>
                <a:r>
                  <a:rPr lang="en-US" sz="1600" i="1" dirty="0">
                    <a:solidFill>
                      <a:schemeClr val="tx1"/>
                    </a:solidFill>
                  </a:rPr>
                  <a:t>uniformly </a:t>
                </a:r>
                <a:r>
                  <a:rPr lang="en-US" sz="1600" dirty="0">
                    <a:solidFill>
                      <a:schemeClr val="tx1"/>
                    </a:solidFill>
                  </a:rPr>
                  <a:t>distributed in the group </a:t>
                </a:r>
                <a14:m>
                  <m:oMath xmlns:m="http://schemas.openxmlformats.org/officeDocument/2006/math">
                    <m:r>
                      <a:rPr lang="nb-NO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/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endParaRPr lang="en-US" sz="16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1600" dirty="0"/>
                  <a:t>     </a:t>
                </a:r>
                <a:r>
                  <a:rPr lang="en-US" sz="1600" dirty="0">
                    <a:solidFill>
                      <a:schemeClr val="tx1"/>
                    </a:solidFill>
                  </a:rPr>
                  <a:t>…but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i="1" dirty="0">
                    <a:solidFill>
                      <a:schemeClr val="tx1"/>
                    </a:solidFill>
                  </a:rPr>
                  <a:t>isn't </a:t>
                </a:r>
                <a:r>
                  <a:rPr lang="en-US" sz="1600" dirty="0">
                    <a:solidFill>
                      <a:schemeClr val="tx1"/>
                    </a:solidFill>
                  </a:rPr>
                  <a:t>uniformly distributed in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600" i="1" dirty="0">
                    <a:solidFill>
                      <a:schemeClr val="tx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548" y="3830498"/>
                <a:ext cx="7463458" cy="2805192"/>
              </a:xfrm>
              <a:prstGeom prst="rect">
                <a:avLst/>
              </a:prstGeom>
              <a:blipFill rotWithShape="0">
                <a:blip r:embed="rId31"/>
                <a:stretch>
                  <a:fillRect l="-490" t="-651" b="-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690012" y="2390768"/>
                <a:ext cx="44909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16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012" y="2390768"/>
                <a:ext cx="449097" cy="338554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715439" y="1678539"/>
                <a:ext cx="38037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439" y="1678539"/>
                <a:ext cx="380373" cy="246221"/>
              </a:xfrm>
              <a:prstGeom prst="rect">
                <a:avLst/>
              </a:prstGeom>
              <a:blipFill rotWithShape="0">
                <a:blip r:embed="rId33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382897" y="1209250"/>
                <a:ext cx="81963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nb-NO" sz="1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sz="1600" b="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897" y="1209250"/>
                <a:ext cx="819634" cy="246221"/>
              </a:xfrm>
              <a:prstGeom prst="rect">
                <a:avLst/>
              </a:prstGeom>
              <a:blipFill rotWithShape="0">
                <a:blip r:embed="rId34"/>
                <a:stretch>
                  <a:fillRect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155254" y="1176603"/>
                <a:ext cx="1346202" cy="250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254" y="1176603"/>
                <a:ext cx="1346202" cy="250646"/>
              </a:xfrm>
              <a:prstGeom prst="rect">
                <a:avLst/>
              </a:prstGeom>
              <a:blipFill rotWithShape="0">
                <a:blip r:embed="rId35"/>
                <a:stretch>
                  <a:fillRect l="-5455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136044" y="1214013"/>
                <a:ext cx="38037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1600" b="0" dirty="0" smtClean="0">
                    <a:solidFill>
                      <a:schemeClr val="bg1">
                        <a:lumMod val="65000"/>
                      </a:schemeClr>
                    </a:solidFill>
                  </a:rPr>
                  <a:t>,</a:t>
                </a:r>
                <a:r>
                  <a:rPr lang="nb-NO" sz="1600" b="0" dirty="0" smtClean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044" y="1214013"/>
                <a:ext cx="380373" cy="246221"/>
              </a:xfrm>
              <a:prstGeom prst="rect">
                <a:avLst/>
              </a:prstGeom>
              <a:blipFill rotWithShape="0">
                <a:blip r:embed="rId36"/>
                <a:stretch>
                  <a:fillRect l="-33871" t="-24390" b="-4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16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8" grpId="0"/>
      <p:bldP spid="30" grpId="0"/>
      <p:bldP spid="31" grpId="0"/>
      <p:bldP spid="34" grpId="0"/>
      <p:bldP spid="42" grpId="0"/>
      <p:bldP spid="43" grpId="0"/>
      <p:bldP spid="50" grpId="0"/>
      <p:bldP spid="4" grpId="0"/>
      <p:bldP spid="52" grpId="0"/>
      <p:bldP spid="46" grpId="0"/>
      <p:bldP spid="44" grpId="0"/>
    </p:bldLst>
  </p:timing>
</p:sld>
</file>

<file path=ppt/theme/theme1.xml><?xml version="1.0" encoding="utf-8"?>
<a:theme xmlns:a="http://schemas.openxmlformats.org/drawingml/2006/main" name="1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16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F80CA8B8-D88A-4F90-A944-3A97B4A00331}" vid="{37435797-98CB-4FFC-AF13-1FC647D06020}"/>
    </a:ext>
  </a:extLst>
</a:theme>
</file>

<file path=ppt/theme/theme2.xml><?xml version="1.0" encoding="utf-8"?>
<a:theme xmlns:a="http://schemas.openxmlformats.org/drawingml/2006/main" name="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9E279E69-8996-40FA-A1DC-DC967757F957}" vid="{D611D8C1-3FCF-431E-B6C5-96509A66C927}"/>
    </a:ext>
  </a:extLst>
</a:theme>
</file>

<file path=ppt/theme/theme3.xml><?xml version="1.0" encoding="utf-8"?>
<a:theme xmlns:a="http://schemas.openxmlformats.org/drawingml/2006/main" name="2_TEK4500-UIO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EEF9F4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DFDA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ea typeface="Cambria Math" panose="02040503050406030204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4.xml><?xml version="1.0" encoding="utf-8"?>
<a:theme xmlns:a="http://schemas.openxmlformats.org/drawingml/2006/main" name="3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D98F6CE3-5215-439F-B83D-B99FB84D8141}" vid="{C3C4E773-9064-45BA-9BFA-72DEEDBB4312}"/>
    </a:ext>
  </a:extLst>
</a:theme>
</file>

<file path=ppt/theme/theme5.xml><?xml version="1.0" encoding="utf-8"?>
<a:theme xmlns:a="http://schemas.openxmlformats.org/drawingml/2006/main" name="4_TEK4500-UIO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EEF9F4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DFDA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ea typeface="Cambria Math" panose="02040503050406030204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16451</TotalTime>
  <Words>1437</Words>
  <Application>Microsoft Office PowerPoint</Application>
  <PresentationFormat>Widescreen</PresentationFormat>
  <Paragraphs>771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Cambria</vt:lpstr>
      <vt:lpstr>Cambria Math</vt:lpstr>
      <vt:lpstr>Times New Roman</vt:lpstr>
      <vt:lpstr>1_TEK4500-UIO</vt:lpstr>
      <vt:lpstr>TEK4500-UIO</vt:lpstr>
      <vt:lpstr>2_TEK4500-UIO</vt:lpstr>
      <vt:lpstr>3_TEK4500-UIO</vt:lpstr>
      <vt:lpstr>4_TEK4500-UIO</vt:lpstr>
      <vt:lpstr>Lecture 11 – Public-key encryption, IND-CPA/CCA, ElGamal, RSA</vt:lpstr>
      <vt:lpstr>Basic goals of cryptography</vt:lpstr>
      <vt:lpstr>Public-key encryption</vt:lpstr>
      <vt:lpstr>Public-key encryption – syntax </vt:lpstr>
      <vt:lpstr>Public-key encryption – security: IND-CPA </vt:lpstr>
      <vt:lpstr>Public-key encryption – security: IND-CCA</vt:lpstr>
      <vt:lpstr>Diffie-Hellman key exchange </vt:lpstr>
      <vt:lpstr>Public-key encryption: ElGamal </vt:lpstr>
      <vt:lpstr>Public-key encryption: ElGamal </vt:lpstr>
      <vt:lpstr>Public-key encryption: Hashed-ElGamal  </vt:lpstr>
      <vt:lpstr>PowerPoint Presentation</vt:lpstr>
      <vt:lpstr>RSA</vt:lpstr>
      <vt:lpstr>RSA encryption</vt:lpstr>
      <vt:lpstr>The group (Z_n^∗,⋅)</vt:lpstr>
      <vt:lpstr>Euler's ϕ(n) function </vt:lpstr>
      <vt:lpstr>Textbook RSA </vt:lpstr>
      <vt:lpstr>RSA example</vt:lpstr>
      <vt:lpstr>Euler’s Theorem</vt:lpstr>
      <vt:lpstr>Textbook RSA – correctness </vt:lpstr>
      <vt:lpstr>Textbook RSA – security  </vt:lpstr>
      <vt:lpstr>How hard is factoring?</vt:lpstr>
      <vt:lpstr>Textbook RSA – security</vt:lpstr>
      <vt:lpstr>Shoup's RSA variant</vt:lpstr>
      <vt:lpstr>Shoup's RSA variant</vt:lpstr>
      <vt:lpstr>RSA in practice I</vt:lpstr>
      <vt:lpstr>RSA in practice II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hakoja</cp:lastModifiedBy>
  <cp:revision>855</cp:revision>
  <dcterms:created xsi:type="dcterms:W3CDTF">2020-06-02T10:31:43Z</dcterms:created>
  <dcterms:modified xsi:type="dcterms:W3CDTF">2023-11-08T09:38:39Z</dcterms:modified>
</cp:coreProperties>
</file>