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92" r:id="rId2"/>
    <p:sldMasterId id="2147483709" r:id="rId3"/>
  </p:sldMasterIdLst>
  <p:notesMasterIdLst>
    <p:notesMasterId r:id="rId47"/>
  </p:notesMasterIdLst>
  <p:handoutMasterIdLst>
    <p:handoutMasterId r:id="rId48"/>
  </p:handoutMasterIdLst>
  <p:sldIdLst>
    <p:sldId id="327" r:id="rId4"/>
    <p:sldId id="414" r:id="rId5"/>
    <p:sldId id="331" r:id="rId6"/>
    <p:sldId id="384" r:id="rId7"/>
    <p:sldId id="387" r:id="rId8"/>
    <p:sldId id="388" r:id="rId9"/>
    <p:sldId id="378" r:id="rId10"/>
    <p:sldId id="374" r:id="rId11"/>
    <p:sldId id="335" r:id="rId12"/>
    <p:sldId id="334" r:id="rId13"/>
    <p:sldId id="400" r:id="rId14"/>
    <p:sldId id="395" r:id="rId15"/>
    <p:sldId id="411" r:id="rId16"/>
    <p:sldId id="412" r:id="rId17"/>
    <p:sldId id="401" r:id="rId18"/>
    <p:sldId id="342" r:id="rId19"/>
    <p:sldId id="402" r:id="rId20"/>
    <p:sldId id="403" r:id="rId21"/>
    <p:sldId id="413" r:id="rId22"/>
    <p:sldId id="352" r:id="rId23"/>
    <p:sldId id="343" r:id="rId24"/>
    <p:sldId id="354" r:id="rId25"/>
    <p:sldId id="355" r:id="rId26"/>
    <p:sldId id="366" r:id="rId27"/>
    <p:sldId id="364" r:id="rId28"/>
    <p:sldId id="363" r:id="rId29"/>
    <p:sldId id="340" r:id="rId30"/>
    <p:sldId id="368" r:id="rId31"/>
    <p:sldId id="345" r:id="rId32"/>
    <p:sldId id="407" r:id="rId33"/>
    <p:sldId id="367" r:id="rId34"/>
    <p:sldId id="365" r:id="rId35"/>
    <p:sldId id="369" r:id="rId36"/>
    <p:sldId id="370" r:id="rId37"/>
    <p:sldId id="356" r:id="rId38"/>
    <p:sldId id="373" r:id="rId39"/>
    <p:sldId id="417" r:id="rId40"/>
    <p:sldId id="415" r:id="rId41"/>
    <p:sldId id="416" r:id="rId42"/>
    <p:sldId id="375" r:id="rId43"/>
    <p:sldId id="376" r:id="rId44"/>
    <p:sldId id="377" r:id="rId45"/>
    <p:sldId id="37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4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CC"/>
    <a:srgbClr val="E6E6E6"/>
    <a:srgbClr val="FFCC66"/>
    <a:srgbClr val="E98BFF"/>
    <a:srgbClr val="CC00FF"/>
    <a:srgbClr val="D60093"/>
    <a:srgbClr val="FF6699"/>
    <a:srgbClr val="EC1C24"/>
    <a:srgbClr val="BF9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2" autoAdjust="0"/>
    <p:restoredTop sz="84947" autoAdjust="0"/>
  </p:normalViewPr>
  <p:slideViewPr>
    <p:cSldViewPr showGuides="1">
      <p:cViewPr varScale="1">
        <p:scale>
          <a:sx n="59" d="100"/>
          <a:sy n="59" d="100"/>
        </p:scale>
        <p:origin x="1110" y="78"/>
      </p:cViewPr>
      <p:guideLst>
        <p:guide orient="horz" pos="261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7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55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81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Additional</a:t>
            </a:r>
            <a:r>
              <a:rPr lang="en-US" baseline="0"/>
              <a:t> </a:t>
            </a:r>
            <a:r>
              <a:rPr lang="en-US"/>
              <a:t>problem</a:t>
            </a:r>
            <a:r>
              <a:rPr lang="en-US" dirty="0"/>
              <a:t>: want to sign elements in {0,1}*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72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Additional</a:t>
            </a:r>
            <a:r>
              <a:rPr lang="en-US" baseline="0"/>
              <a:t> </a:t>
            </a:r>
            <a:r>
              <a:rPr lang="en-US"/>
              <a:t>problem</a:t>
            </a:r>
            <a:r>
              <a:rPr lang="en-US" dirty="0"/>
              <a:t>: want to sign elements in {0,1}*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76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06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23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9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25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29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77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2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7619" y="6386992"/>
            <a:ext cx="48810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1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84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68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14390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080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507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87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4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80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7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92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6628822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57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985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452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69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741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99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4896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080848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080848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25-Aug-20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07139" y="6386992"/>
            <a:ext cx="5185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362943" y="6386992"/>
            <a:ext cx="562785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20061" y="6386992"/>
            <a:ext cx="505668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45239" y="6386992"/>
            <a:ext cx="4804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1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51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image" Target="../media/image12.png"/><Relationship Id="rId12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.png"/><Relationship Id="rId11" Type="http://schemas.openxmlformats.org/officeDocument/2006/relationships/image" Target="../media/image32.png"/><Relationship Id="rId5" Type="http://schemas.openxmlformats.org/officeDocument/2006/relationships/image" Target="../media/image270.png"/><Relationship Id="rId10" Type="http://schemas.openxmlformats.org/officeDocument/2006/relationships/image" Target="../media/image31.png"/><Relationship Id="rId4" Type="http://schemas.openxmlformats.org/officeDocument/2006/relationships/image" Target="../media/image260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redblobgames.com/x/1847-mathologer-modulo-circle/#N=85&amp;M=22&amp;color=angle" TargetMode="Externa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0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7.png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41.png"/><Relationship Id="rId12" Type="http://schemas.openxmlformats.org/officeDocument/2006/relationships/image" Target="../media/image43.png"/><Relationship Id="rId17" Type="http://schemas.openxmlformats.org/officeDocument/2006/relationships/image" Target="../media/image40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33.xml"/><Relationship Id="rId11" Type="http://schemas.openxmlformats.org/officeDocument/2006/relationships/image" Target="../media/image42.png"/><Relationship Id="rId15" Type="http://schemas.openxmlformats.org/officeDocument/2006/relationships/image" Target="../media/image46.png"/><Relationship Id="rId10" Type="http://schemas.openxmlformats.org/officeDocument/2006/relationships/image" Target="../media/image45.png"/><Relationship Id="rId9" Type="http://schemas.openxmlformats.org/officeDocument/2006/relationships/image" Target="../media/image440.png"/><Relationship Id="rId1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0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3.png"/><Relationship Id="rId11" Type="http://schemas.openxmlformats.org/officeDocument/2006/relationships/image" Target="../media/image55.png"/><Relationship Id="rId24" Type="http://schemas.openxmlformats.org/officeDocument/2006/relationships/image" Target="../media/image67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6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Relationship Id="rId14" Type="http://schemas.openxmlformats.org/officeDocument/2006/relationships/image" Target="../media/image58.png"/><Relationship Id="rId22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50.png"/><Relationship Id="rId21" Type="http://schemas.openxmlformats.org/officeDocument/2006/relationships/image" Target="../media/image42.png"/><Relationship Id="rId12" Type="http://schemas.microsoft.com/office/2007/relationships/hdphoto" Target="../media/hdphoto2.wdp"/><Relationship Id="rId17" Type="http://schemas.openxmlformats.org/officeDocument/2006/relationships/image" Target="../media/image640.png"/><Relationship Id="rId16" Type="http://schemas.openxmlformats.org/officeDocument/2006/relationships/image" Target="../media/image630.png"/><Relationship Id="rId20" Type="http://schemas.openxmlformats.org/officeDocument/2006/relationships/image" Target="../media/image671.png"/><Relationship Id="rId1" Type="http://schemas.openxmlformats.org/officeDocument/2006/relationships/slideLayout" Target="../slideLayouts/slideLayout33.xml"/><Relationship Id="rId11" Type="http://schemas.openxmlformats.org/officeDocument/2006/relationships/image" Target="../media/image44.png"/><Relationship Id="rId15" Type="http://schemas.openxmlformats.org/officeDocument/2006/relationships/image" Target="../media/image620.png"/><Relationship Id="rId10" Type="http://schemas.openxmlformats.org/officeDocument/2006/relationships/image" Target="../media/image43.png"/><Relationship Id="rId19" Type="http://schemas.openxmlformats.org/officeDocument/2006/relationships/image" Target="../media/image660.png"/><Relationship Id="rId9" Type="http://schemas.openxmlformats.org/officeDocument/2006/relationships/image" Target="../media/image440.png"/><Relationship Id="rId14" Type="http://schemas.openxmlformats.org/officeDocument/2006/relationships/image" Target="../media/image6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44.png"/><Relationship Id="rId7" Type="http://schemas.openxmlformats.org/officeDocument/2006/relationships/image" Target="../media/image68.png"/><Relationship Id="rId12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10.png"/><Relationship Id="rId11" Type="http://schemas.openxmlformats.org/officeDocument/2006/relationships/image" Target="../media/image671.png"/><Relationship Id="rId10" Type="http://schemas.openxmlformats.org/officeDocument/2006/relationships/image" Target="../media/image660.png"/><Relationship Id="rId4" Type="http://schemas.microsoft.com/office/2007/relationships/hdphoto" Target="../media/hdphoto2.wdp"/><Relationship Id="rId9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4.png"/><Relationship Id="rId18" Type="http://schemas.openxmlformats.org/officeDocument/2006/relationships/image" Target="../media/image78.png"/><Relationship Id="rId3" Type="http://schemas.openxmlformats.org/officeDocument/2006/relationships/image" Target="../media/image71.png"/><Relationship Id="rId7" Type="http://schemas.openxmlformats.org/officeDocument/2006/relationships/image" Target="../media/image59.png"/><Relationship Id="rId12" Type="http://schemas.microsoft.com/office/2007/relationships/hdphoto" Target="../media/hdphoto1.wdp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4.png"/><Relationship Id="rId11" Type="http://schemas.openxmlformats.org/officeDocument/2006/relationships/image" Target="../media/image63.png"/><Relationship Id="rId5" Type="http://schemas.openxmlformats.org/officeDocument/2006/relationships/image" Target="../media/image73.png"/><Relationship Id="rId15" Type="http://schemas.openxmlformats.org/officeDocument/2006/relationships/image" Target="../media/image66.png"/><Relationship Id="rId10" Type="http://schemas.openxmlformats.org/officeDocument/2006/relationships/image" Target="../media/image62.png"/><Relationship Id="rId19" Type="http://schemas.openxmlformats.org/officeDocument/2006/relationships/image" Target="../media/image79.png"/><Relationship Id="rId4" Type="http://schemas.openxmlformats.org/officeDocument/2006/relationships/image" Target="../media/image72.png"/><Relationship Id="rId9" Type="http://schemas.openxmlformats.org/officeDocument/2006/relationships/image" Target="../media/image75.png"/><Relationship Id="rId1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hyperlink" Target="https://blog.cryptographyengineering.com/2011/09/29/what-is-random-oracle-model-and-why-3/" TargetMode="Externa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70.png"/><Relationship Id="rId9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c.com/id/42769019" TargetMode="Externa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3.png"/><Relationship Id="rId7" Type="http://schemas.openxmlformats.org/officeDocument/2006/relationships/image" Target="../media/image86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3.png"/><Relationship Id="rId5" Type="http://schemas.microsoft.com/office/2007/relationships/hdphoto" Target="../media/hdphoto2.wdp"/><Relationship Id="rId4" Type="http://schemas.openxmlformats.org/officeDocument/2006/relationships/image" Target="../media/image44.png"/><Relationship Id="rId9" Type="http://schemas.openxmlformats.org/officeDocument/2006/relationships/image" Target="../media/image10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106.png"/><Relationship Id="rId12" Type="http://schemas.openxmlformats.org/officeDocument/2006/relationships/image" Target="../media/image8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3.png"/><Relationship Id="rId11" Type="http://schemas.openxmlformats.org/officeDocument/2006/relationships/image" Target="../media/image87.emf"/><Relationship Id="rId5" Type="http://schemas.openxmlformats.org/officeDocument/2006/relationships/image" Target="../media/image103.png"/><Relationship Id="rId10" Type="http://schemas.openxmlformats.org/officeDocument/2006/relationships/image" Target="../media/image105.png"/><Relationship Id="rId4" Type="http://schemas.openxmlformats.org/officeDocument/2006/relationships/image" Target="../media/image990.png"/><Relationship Id="rId9" Type="http://schemas.openxmlformats.org/officeDocument/2006/relationships/image" Target="../media/image8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6.png"/><Relationship Id="rId7" Type="http://schemas.openxmlformats.org/officeDocument/2006/relationships/image" Target="../media/image89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6.jpeg"/><Relationship Id="rId11" Type="http://schemas.openxmlformats.org/officeDocument/2006/relationships/image" Target="../media/image108.png"/><Relationship Id="rId5" Type="http://schemas.openxmlformats.org/officeDocument/2006/relationships/image" Target="../media/image87.emf"/><Relationship Id="rId4" Type="http://schemas.openxmlformats.org/officeDocument/2006/relationships/image" Target="../media/image104.png"/><Relationship Id="rId9" Type="http://schemas.openxmlformats.org/officeDocument/2006/relationships/image" Target="../media/image10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13" Type="http://schemas.openxmlformats.org/officeDocument/2006/relationships/image" Target="../media/image114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12" Type="http://schemas.openxmlformats.org/officeDocument/2006/relationships/image" Target="../media/image1130.png"/><Relationship Id="rId17" Type="http://schemas.openxmlformats.org/officeDocument/2006/relationships/image" Target="../media/image1080.png"/><Relationship Id="rId2" Type="http://schemas.openxmlformats.org/officeDocument/2006/relationships/image" Target="../media/image44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8.png"/><Relationship Id="rId5" Type="http://schemas.openxmlformats.org/officeDocument/2006/relationships/image" Target="../media/image87.emf"/><Relationship Id="rId15" Type="http://schemas.openxmlformats.org/officeDocument/2006/relationships/image" Target="../media/image104.png"/><Relationship Id="rId10" Type="http://schemas.openxmlformats.org/officeDocument/2006/relationships/image" Target="../media/image113.png"/><Relationship Id="rId4" Type="http://schemas.openxmlformats.org/officeDocument/2006/relationships/image" Target="../media/image111.png"/><Relationship Id="rId9" Type="http://schemas.openxmlformats.org/officeDocument/2006/relationships/image" Target="../media/image112.png"/><Relationship Id="rId14" Type="http://schemas.openxmlformats.org/officeDocument/2006/relationships/image" Target="../media/image1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8" Type="http://schemas.openxmlformats.org/officeDocument/2006/relationships/image" Target="../media/image99.png"/><Relationship Id="rId21" Type="http://schemas.openxmlformats.org/officeDocument/2006/relationships/image" Target="../media/image131.png"/><Relationship Id="rId7" Type="http://schemas.openxmlformats.org/officeDocument/2006/relationships/image" Target="../media/image87.emf"/><Relationship Id="rId12" Type="http://schemas.openxmlformats.org/officeDocument/2006/relationships/image" Target="../media/image97.png"/><Relationship Id="rId17" Type="http://schemas.openxmlformats.org/officeDocument/2006/relationships/image" Target="../media/image1332.png"/><Relationship Id="rId2" Type="http://schemas.openxmlformats.org/officeDocument/2006/relationships/image" Target="../media/image95.png"/><Relationship Id="rId16" Type="http://schemas.openxmlformats.org/officeDocument/2006/relationships/image" Target="../media/image98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3.png"/><Relationship Id="rId11" Type="http://schemas.openxmlformats.org/officeDocument/2006/relationships/image" Target="../media/image126.png"/><Relationship Id="rId5" Type="http://schemas.openxmlformats.org/officeDocument/2006/relationships/image" Target="../media/image122.png"/><Relationship Id="rId15" Type="http://schemas.openxmlformats.org/officeDocument/2006/relationships/image" Target="../media/image479.png"/><Relationship Id="rId23" Type="http://schemas.openxmlformats.org/officeDocument/2006/relationships/image" Target="../media/image102.png"/><Relationship Id="rId10" Type="http://schemas.openxmlformats.org/officeDocument/2006/relationships/image" Target="../media/image125.png"/><Relationship Id="rId19" Type="http://schemas.openxmlformats.org/officeDocument/2006/relationships/image" Target="../media/image100.png"/><Relationship Id="rId4" Type="http://schemas.openxmlformats.org/officeDocument/2006/relationships/image" Target="../media/image1240.png"/><Relationship Id="rId9" Type="http://schemas.openxmlformats.org/officeDocument/2006/relationships/image" Target="../media/image86.jpeg"/><Relationship Id="rId14" Type="http://schemas.openxmlformats.org/officeDocument/2006/relationships/image" Target="../media/image472.png"/><Relationship Id="rId22" Type="http://schemas.openxmlformats.org/officeDocument/2006/relationships/image" Target="../media/image13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97.png"/><Relationship Id="rId3" Type="http://schemas.openxmlformats.org/officeDocument/2006/relationships/image" Target="../media/image88.png"/><Relationship Id="rId7" Type="http://schemas.openxmlformats.org/officeDocument/2006/relationships/image" Target="../media/image1190.png"/><Relationship Id="rId12" Type="http://schemas.openxmlformats.org/officeDocument/2006/relationships/image" Target="../media/image116.png"/><Relationship Id="rId2" Type="http://schemas.openxmlformats.org/officeDocument/2006/relationships/image" Target="../media/image87.emf"/><Relationship Id="rId16" Type="http://schemas.openxmlformats.org/officeDocument/2006/relationships/image" Target="../media/image118.jpeg"/><Relationship Id="rId1" Type="http://schemas.openxmlformats.org/officeDocument/2006/relationships/slideLayout" Target="../slideLayouts/slideLayout33.xml"/><Relationship Id="rId11" Type="http://schemas.openxmlformats.org/officeDocument/2006/relationships/image" Target="../media/image109.png"/><Relationship Id="rId15" Type="http://schemas.openxmlformats.org/officeDocument/2006/relationships/image" Target="../media/image117.jpeg"/><Relationship Id="rId10" Type="http://schemas.openxmlformats.org/officeDocument/2006/relationships/image" Target="../media/image107.png"/><Relationship Id="rId4" Type="http://schemas.microsoft.com/office/2007/relationships/hdphoto" Target="../media/hdphoto3.wdp"/><Relationship Id="rId9" Type="http://schemas.openxmlformats.org/officeDocument/2006/relationships/image" Target="../media/image102.jpeg"/><Relationship Id="rId14" Type="http://schemas.openxmlformats.org/officeDocument/2006/relationships/image" Target="../media/image1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0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24.png"/><Relationship Id="rId5" Type="http://schemas.openxmlformats.org/officeDocument/2006/relationships/image" Target="../media/image118.jpeg"/><Relationship Id="rId4" Type="http://schemas.openxmlformats.org/officeDocument/2006/relationships/image" Target="../media/image121.jpg"/><Relationship Id="rId9" Type="http://schemas.openxmlformats.org/officeDocument/2006/relationships/image" Target="../media/image129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51.png"/><Relationship Id="rId18" Type="http://schemas.openxmlformats.org/officeDocument/2006/relationships/image" Target="../media/image1340.png"/><Relationship Id="rId26" Type="http://schemas.openxmlformats.org/officeDocument/2006/relationships/image" Target="../media/image123.png"/><Relationship Id="rId3" Type="http://schemas.microsoft.com/office/2007/relationships/hdphoto" Target="../media/hdphoto2.wdp"/><Relationship Id="rId7" Type="http://schemas.openxmlformats.org/officeDocument/2006/relationships/image" Target="../media/image87.emf"/><Relationship Id="rId12" Type="http://schemas.openxmlformats.org/officeDocument/2006/relationships/image" Target="../media/image125.png"/><Relationship Id="rId17" Type="http://schemas.openxmlformats.org/officeDocument/2006/relationships/image" Target="../media/image1330.png"/><Relationship Id="rId25" Type="http://schemas.openxmlformats.org/officeDocument/2006/relationships/image" Target="../media/image135.png"/><Relationship Id="rId2" Type="http://schemas.openxmlformats.org/officeDocument/2006/relationships/image" Target="../media/image44.png"/><Relationship Id="rId16" Type="http://schemas.openxmlformats.org/officeDocument/2006/relationships/image" Target="../media/image132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50.png"/><Relationship Id="rId11" Type="http://schemas.openxmlformats.org/officeDocument/2006/relationships/image" Target="../media/image97.png"/><Relationship Id="rId24" Type="http://schemas.openxmlformats.org/officeDocument/2006/relationships/image" Target="../media/image134.png"/><Relationship Id="rId5" Type="http://schemas.openxmlformats.org/officeDocument/2006/relationships/image" Target="../media/image149.png"/><Relationship Id="rId15" Type="http://schemas.openxmlformats.org/officeDocument/2006/relationships/image" Target="../media/image1310.png"/><Relationship Id="rId23" Type="http://schemas.openxmlformats.org/officeDocument/2006/relationships/image" Target="../media/image132.png"/><Relationship Id="rId10" Type="http://schemas.openxmlformats.org/officeDocument/2006/relationships/image" Target="../media/image86.jpeg"/><Relationship Id="rId19" Type="http://schemas.openxmlformats.org/officeDocument/2006/relationships/image" Target="../media/image130.png"/><Relationship Id="rId4" Type="http://schemas.openxmlformats.org/officeDocument/2006/relationships/image" Target="../media/image12400.png"/><Relationship Id="rId9" Type="http://schemas.microsoft.com/office/2007/relationships/hdphoto" Target="../media/hdphoto3.wdp"/><Relationship Id="rId14" Type="http://schemas.openxmlformats.org/officeDocument/2006/relationships/image" Target="../media/image1300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39.png"/><Relationship Id="rId3" Type="http://schemas.openxmlformats.org/officeDocument/2006/relationships/hyperlink" Target="https://wiki.mozilla.org/CA" TargetMode="External"/><Relationship Id="rId7" Type="http://schemas.openxmlformats.org/officeDocument/2006/relationships/image" Target="../media/image136.png"/><Relationship Id="rId12" Type="http://schemas.openxmlformats.org/officeDocument/2006/relationships/image" Target="../media/image138.png"/><Relationship Id="rId2" Type="http://schemas.openxmlformats.org/officeDocument/2006/relationships/hyperlink" Target="https://docs.microsoft.com/en-us/previous-versions/cc751157(v=technet.10)?redirectedfrom=MSDN" TargetMode="Externa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cabforum.org/wp-content/uploads/CA-Browser-Forum-BR-1.7.3.pdf" TargetMode="External"/><Relationship Id="rId11" Type="http://schemas.openxmlformats.org/officeDocument/2006/relationships/image" Target="../media/image100.png"/><Relationship Id="rId5" Type="http://schemas.openxmlformats.org/officeDocument/2006/relationships/hyperlink" Target="https://www.chromium.org/Home/chromium-security/root-ca-policy" TargetMode="External"/><Relationship Id="rId10" Type="http://schemas.openxmlformats.org/officeDocument/2006/relationships/image" Target="../media/image137.png"/><Relationship Id="rId4" Type="http://schemas.openxmlformats.org/officeDocument/2006/relationships/hyperlink" Target="https://www.apple.com/certificateauthority/ca_program.html" TargetMode="External"/><Relationship Id="rId9" Type="http://schemas.openxmlformats.org/officeDocument/2006/relationships/image" Target="../media/image120.png"/><Relationship Id="rId14" Type="http://schemas.openxmlformats.org/officeDocument/2006/relationships/image" Target="../media/image1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jpeg"/><Relationship Id="rId3" Type="http://schemas.openxmlformats.org/officeDocument/2006/relationships/image" Target="../media/image148.jpeg"/><Relationship Id="rId7" Type="http://schemas.openxmlformats.org/officeDocument/2006/relationships/image" Target="../media/image87.emf"/><Relationship Id="rId12" Type="http://schemas.openxmlformats.org/officeDocument/2006/relationships/image" Target="../media/image157.png"/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7.png"/><Relationship Id="rId11" Type="http://schemas.openxmlformats.org/officeDocument/2006/relationships/image" Target="../media/image156.jpeg"/><Relationship Id="rId5" Type="http://schemas.openxmlformats.org/officeDocument/2006/relationships/image" Target="../media/image152.png"/><Relationship Id="rId10" Type="http://schemas.openxmlformats.org/officeDocument/2006/relationships/image" Target="../media/image155.jpeg"/><Relationship Id="rId4" Type="http://schemas.openxmlformats.org/officeDocument/2006/relationships/image" Target="../media/image86.jpeg"/><Relationship Id="rId9" Type="http://schemas.openxmlformats.org/officeDocument/2006/relationships/image" Target="../media/image1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0.png"/><Relationship Id="rId7" Type="http://schemas.openxmlformats.org/officeDocument/2006/relationships/image" Target="../media/image1590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80.png"/><Relationship Id="rId5" Type="http://schemas.openxmlformats.org/officeDocument/2006/relationships/image" Target="../media/image1570.png"/><Relationship Id="rId4" Type="http://schemas.openxmlformats.org/officeDocument/2006/relationships/image" Target="../media/image15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9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10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10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70.png"/><Relationship Id="rId18" Type="http://schemas.openxmlformats.org/officeDocument/2006/relationships/image" Target="../media/image22.png"/><Relationship Id="rId3" Type="http://schemas.openxmlformats.org/officeDocument/2006/relationships/image" Target="../media/image810.png"/><Relationship Id="rId21" Type="http://schemas.openxmlformats.org/officeDocument/2006/relationships/image" Target="../media/image23.png"/><Relationship Id="rId7" Type="http://schemas.openxmlformats.org/officeDocument/2006/relationships/image" Target="../media/image18.png"/><Relationship Id="rId12" Type="http://schemas.openxmlformats.org/officeDocument/2006/relationships/image" Target="../media/image162.png"/><Relationship Id="rId17" Type="http://schemas.openxmlformats.org/officeDocument/2006/relationships/image" Target="../media/image20.png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7.png"/><Relationship Id="rId11" Type="http://schemas.openxmlformats.org/officeDocument/2006/relationships/image" Target="../media/image1610.png"/><Relationship Id="rId5" Type="http://schemas.openxmlformats.org/officeDocument/2006/relationships/image" Target="../media/image16.png"/><Relationship Id="rId15" Type="http://schemas.openxmlformats.org/officeDocument/2006/relationships/image" Target="../media/image190.png"/><Relationship Id="rId10" Type="http://schemas.openxmlformats.org/officeDocument/2006/relationships/image" Target="../media/image1510.PNG"/><Relationship Id="rId4" Type="http://schemas.openxmlformats.org/officeDocument/2006/relationships/image" Target="../media/image15.png"/><Relationship Id="rId9" Type="http://schemas.openxmlformats.org/officeDocument/2006/relationships/image" Target="../media/image142.png"/><Relationship Id="rId14" Type="http://schemas.openxmlformats.org/officeDocument/2006/relationships/image" Target="../media/image180.png"/><Relationship Id="rId2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Lecture 12 – Digital signatures, UF-CMA, </a:t>
            </a:r>
            <a:br>
              <a:rPr lang="en-US" dirty="0"/>
            </a:br>
            <a:r>
              <a:rPr lang="en-US" dirty="0"/>
              <a:t>RSA, PKI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TEK4500</a:t>
            </a:r>
          </a:p>
          <a:p>
            <a:r>
              <a:rPr lang="nb-NO" dirty="0" smtClean="0"/>
              <a:t>15.11.2023 </a:t>
            </a:r>
            <a:endParaRPr lang="nb-NO" dirty="0"/>
          </a:p>
          <a:p>
            <a:r>
              <a:rPr lang="nb-NO" dirty="0"/>
              <a:t>Håkon Jacobsen</a:t>
            </a:r>
          </a:p>
          <a:p>
            <a:r>
              <a:rPr lang="nb-NO" dirty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signatures – security: UF-CMA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0321106"/>
                  </p:ext>
                </p:extLst>
              </p:nvPr>
            </p:nvGraphicFramePr>
            <p:xfrm>
              <a:off x="623392" y="1244145"/>
              <a:ext cx="3927793" cy="36361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2779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861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uf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cma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249976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𝑣𝑘</m:t>
                                  </m:r>
                                </m:e>
                              </m:d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+mn-ea"/>
                                </a:rPr>
                                <m:t>Msgs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                   </a:t>
                          </a:r>
                          <a:r>
                            <a:rPr lang="nb-NO" sz="1400" b="0" baseline="0" dirty="0">
                              <a:solidFill>
                                <a:schemeClr val="accent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 </a:t>
                          </a:r>
                          <a:r>
                            <a:rPr lang="nb-NO" sz="1400" b="0" baseline="0" dirty="0" err="1">
                              <a:solidFill>
                                <a:schemeClr val="accent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bookkeeping</a:t>
                          </a:r>
                          <a:endParaRPr lang="nb-NO" sz="1400" b="0" baseline="0" dirty="0">
                            <a:solidFill>
                              <a:schemeClr val="accent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𝒮</m:t>
                                  </m:r>
                                  <m:d>
                                    <m:dPr>
                                      <m:ctrlP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𝑣𝑘</m:t>
                                  </m:r>
                                </m:e>
                              </m:d>
                            </m:oMath>
                          </a14:m>
                          <a:endParaRPr lang="nb-NO" sz="1400" b="0" baseline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d>
                                <m:d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𝑣𝑘</m:t>
                                  </m:r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Msgs</m:t>
                              </m:r>
                            </m:oMath>
                          </a14:m>
                          <a:r>
                            <a:rPr lang="nb-NO" sz="14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: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:r>
                            <a:rPr lang="nb-NO" sz="14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1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r>
                            <a:rPr lang="nb-NO" sz="1400" b="1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else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:r>
                            <a:rPr lang="nb-NO" sz="1400" b="1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0</a:t>
                          </a:r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𝒮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Sign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Msgs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add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0321106"/>
                  </p:ext>
                </p:extLst>
              </p:nvPr>
            </p:nvGraphicFramePr>
            <p:xfrm>
              <a:off x="623392" y="1244145"/>
              <a:ext cx="3927793" cy="36361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277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86195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5" t="-1587" r="-310" b="-8507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997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5" t="-11985" r="-310" b="-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5177317" y="4869260"/>
                <a:ext cx="6481415" cy="1289478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The </a:t>
                </a:r>
                <a:r>
                  <a:rPr lang="nb-NO" b="1" dirty="0"/>
                  <a:t>UF-CMA-advantage</a:t>
                </a:r>
                <a:r>
                  <a:rPr lang="nb-NO" dirty="0"/>
                  <a:t> 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 i="0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b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uf</m:t>
                                  </m:r>
                                  <m:r>
                                    <a:rPr lang="nb-NO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–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cma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77317" y="4869260"/>
                <a:ext cx="6481415" cy="128947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 flipH="1">
            <a:off x="7697945" y="2869191"/>
            <a:ext cx="144016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96087" y="2509151"/>
                <a:ext cx="9905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b-NO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b="0" i="1" dirty="0" smtClean="0"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087" y="2509151"/>
                <a:ext cx="990547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>
            <a:off x="7680176" y="3013207"/>
            <a:ext cx="142237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925516" y="3013207"/>
                <a:ext cx="9850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b-NO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b="0" i="1" dirty="0" smtClean="0"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516" y="3013207"/>
                <a:ext cx="985018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111" y="2570476"/>
            <a:ext cx="968072" cy="594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88203" y="2681152"/>
                <a:ext cx="1202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⋅) 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203" y="2681152"/>
                <a:ext cx="120291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015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9362641" y="1214205"/>
            <a:ext cx="1557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Challenger 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39" t="12598" r="25780" b="12538"/>
          <a:stretch/>
        </p:blipFill>
        <p:spPr>
          <a:xfrm flipH="1">
            <a:off x="6364312" y="2509151"/>
            <a:ext cx="743311" cy="9313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480376" y="1700110"/>
                <a:ext cx="1882567" cy="440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𝑣𝑘</m:t>
                          </m:r>
                        </m:e>
                      </m:d>
                      <m:groupChr>
                        <m:groupChrPr>
                          <m:chr m:val="←"/>
                          <m:vertJc m:val="bot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KeyGen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376" y="1700110"/>
                <a:ext cx="1882567" cy="440120"/>
              </a:xfrm>
              <a:prstGeom prst="rect">
                <a:avLst/>
              </a:prstGeom>
              <a:blipFill rotWithShape="0">
                <a:blip r:embed="rId10"/>
                <a:stretch>
                  <a:fillRect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7680176" y="1988840"/>
            <a:ext cx="136815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105822" y="1614315"/>
                <a:ext cx="5168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𝑣𝑘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822" y="1614315"/>
                <a:ext cx="516860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Callout 33"/>
              <p:cNvSpPr/>
              <p:nvPr/>
            </p:nvSpPr>
            <p:spPr bwMode="auto">
              <a:xfrm>
                <a:off x="5574365" y="1640947"/>
                <a:ext cx="1117976" cy="623843"/>
              </a:xfrm>
              <a:prstGeom prst="wedgeEllipseCallout">
                <a:avLst>
                  <a:gd name="adj1" fmla="val 39249"/>
                  <a:gd name="adj2" fmla="val 88764"/>
                </a:avLst>
              </a:prstGeom>
              <a:solidFill>
                <a:srgbClr val="FEE9E6"/>
              </a:solid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Oval Callou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4365" y="1640947"/>
                <a:ext cx="1117976" cy="623843"/>
              </a:xfrm>
              <a:prstGeom prst="wedgeEllipseCallout">
                <a:avLst>
                  <a:gd name="adj1" fmla="val 39249"/>
                  <a:gd name="adj2" fmla="val 88764"/>
                </a:avLst>
              </a:prstGeom>
              <a:blipFill rotWithShape="0">
                <a:blip r:embed="rId12"/>
                <a:stretch>
                  <a:fillRect/>
                </a:stretch>
              </a:blip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16583" y="3928559"/>
                <a:ext cx="44190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has </a:t>
                </a:r>
                <a:r>
                  <a:rPr lang="en-US" sz="1600" b="1" dirty="0"/>
                  <a:t>forged </a:t>
                </a:r>
                <a:r>
                  <a:rPr lang="en-US" sz="1600" dirty="0"/>
                  <a:t>a signature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600" dirty="0"/>
                  <a:t> is valid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583" y="3928559"/>
                <a:ext cx="4419018" cy="338554"/>
              </a:xfrm>
              <a:prstGeom prst="rect">
                <a:avLst/>
              </a:prstGeom>
              <a:blipFill>
                <a:blip r:embed="rId1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6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1" grpId="0"/>
      <p:bldP spid="33" grpId="0"/>
      <p:bldP spid="34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07568" y="5229200"/>
            <a:ext cx="7751762" cy="763115"/>
          </a:xfrm>
        </p:spPr>
        <p:txBody>
          <a:bodyPr/>
          <a:lstStyle/>
          <a:p>
            <a:pPr algn="ctr"/>
            <a:r>
              <a:rPr lang="en-US" sz="3200" dirty="0"/>
              <a:t>RSA </a:t>
            </a:r>
            <a:r>
              <a:rPr lang="en-US" sz="2800" dirty="0"/>
              <a:t>signatures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630025" y="6386513"/>
            <a:ext cx="561975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03" y="1556792"/>
            <a:ext cx="3383692" cy="338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RSA signatures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43872" y="2917891"/>
                <a:ext cx="4821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872" y="2917891"/>
                <a:ext cx="482138" cy="276999"/>
              </a:xfrm>
              <a:prstGeom prst="rect">
                <a:avLst/>
              </a:prstGeom>
              <a:blipFill rotWithShape="0">
                <a:blip r:embed="rId3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95776" y="2848492"/>
                <a:ext cx="14401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pc="-3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400" b="0" spc="-3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776" y="2848492"/>
                <a:ext cx="144016" cy="215444"/>
              </a:xfrm>
              <a:prstGeom prst="rect">
                <a:avLst/>
              </a:prstGeom>
              <a:blipFill>
                <a:blip r:embed="rId6"/>
                <a:stretch>
                  <a:fillRect l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45440" y="2917892"/>
                <a:ext cx="12759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440" y="2917892"/>
                <a:ext cx="127599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430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7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RSA signatures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95776" y="2848492"/>
                <a:ext cx="14401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400" b="0" spc="-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776" y="2848492"/>
                <a:ext cx="144016" cy="215444"/>
              </a:xfrm>
              <a:prstGeom prst="rect">
                <a:avLst/>
              </a:prstGeom>
              <a:blipFill rotWithShape="0">
                <a:blip r:embed="rId3"/>
                <a:stretch>
                  <a:fillRect l="-4782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43872" y="2917891"/>
                <a:ext cx="4821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872" y="2917891"/>
                <a:ext cx="482138" cy="276999"/>
              </a:xfrm>
              <a:prstGeom prst="rect">
                <a:avLst/>
              </a:prstGeom>
              <a:blipFill rotWithShape="0"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55719" y="2848492"/>
                <a:ext cx="14401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pc="-3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400" b="0" spc="-3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719" y="2848492"/>
                <a:ext cx="144016" cy="215444"/>
              </a:xfrm>
              <a:prstGeom prst="rect">
                <a:avLst/>
              </a:prstGeom>
              <a:blipFill rotWithShape="0">
                <a:blip r:embed="rId5"/>
                <a:stretch>
                  <a:fillRect l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02137" y="2842285"/>
                <a:ext cx="14401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pc="-3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400" b="0" spc="-3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137" y="2842285"/>
                <a:ext cx="144016" cy="215444"/>
              </a:xfrm>
              <a:prstGeom prst="rect">
                <a:avLst/>
              </a:prstGeom>
              <a:blipFill rotWithShape="0">
                <a:blip r:embed="rId5"/>
                <a:stretch>
                  <a:fillRect l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45440" y="2917892"/>
                <a:ext cx="12759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440" y="2917892"/>
                <a:ext cx="1275990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430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71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RSA signatures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45440" y="2917892"/>
                <a:ext cx="12759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440" y="2917892"/>
                <a:ext cx="1275990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430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43872" y="2933280"/>
                <a:ext cx="48213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872" y="2933280"/>
                <a:ext cx="482138" cy="2462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55719" y="2848492"/>
                <a:ext cx="14401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pc="-3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400" b="0" spc="-3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719" y="2848492"/>
                <a:ext cx="144016" cy="215444"/>
              </a:xfrm>
              <a:prstGeom prst="rect">
                <a:avLst/>
              </a:prstGeom>
              <a:blipFill rotWithShape="0">
                <a:blip r:embed="rId4"/>
                <a:stretch>
                  <a:fillRect l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93679" y="2848492"/>
                <a:ext cx="14401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400" b="0" spc="-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679" y="2848492"/>
                <a:ext cx="144016" cy="215444"/>
              </a:xfrm>
              <a:prstGeom prst="rect">
                <a:avLst/>
              </a:prstGeom>
              <a:blipFill rotWithShape="0">
                <a:blip r:embed="rId5"/>
                <a:stretch>
                  <a:fillRect l="-4166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40865" y="2848492"/>
                <a:ext cx="14401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400" b="0" spc="-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865" y="2848492"/>
                <a:ext cx="144016" cy="215444"/>
              </a:xfrm>
              <a:prstGeom prst="rect">
                <a:avLst/>
              </a:prstGeom>
              <a:blipFill rotWithShape="0">
                <a:blip r:embed="rId6"/>
                <a:stretch>
                  <a:fillRect l="-4166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03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RSA signatures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3677723"/>
                  </p:ext>
                </p:extLst>
              </p:nvPr>
            </p:nvGraphicFramePr>
            <p:xfrm>
              <a:off x="7968208" y="4151804"/>
              <a:ext cx="2697543" cy="930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54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51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𝐒𝐢𝐠𝐧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3677723"/>
                  </p:ext>
                </p:extLst>
              </p:nvPr>
            </p:nvGraphicFramePr>
            <p:xfrm>
              <a:off x="7968208" y="4151804"/>
              <a:ext cx="2697543" cy="930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5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26" t="-1818" r="-451" b="-18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26" t="-57143" r="-451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2866593"/>
                  </p:ext>
                </p:extLst>
              </p:nvPr>
            </p:nvGraphicFramePr>
            <p:xfrm>
              <a:off x="738888" y="2718436"/>
              <a:ext cx="2451652" cy="127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5165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𝐕𝐫𝐟𝐲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else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return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2866593"/>
                  </p:ext>
                </p:extLst>
              </p:nvPr>
            </p:nvGraphicFramePr>
            <p:xfrm>
              <a:off x="738888" y="2718436"/>
              <a:ext cx="2451652" cy="127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516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48" t="-1818" r="-496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48" t="-35897" r="-496" b="-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4920178"/>
                  </p:ext>
                </p:extLst>
              </p:nvPr>
            </p:nvGraphicFramePr>
            <p:xfrm>
              <a:off x="7968208" y="1100140"/>
              <a:ext cx="3612526" cy="283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117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521206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accent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4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400" b="0" i="1" baseline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4920178"/>
                  </p:ext>
                </p:extLst>
              </p:nvPr>
            </p:nvGraphicFramePr>
            <p:xfrm>
              <a:off x="7968208" y="1100140"/>
              <a:ext cx="3612526" cy="283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117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169" t="-1961" r="-337" b="-8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5212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169" t="-12530" r="-337" b="-4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4835" y="2796741"/>
            <a:ext cx="524436" cy="9764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96" y="2818011"/>
            <a:ext cx="429815" cy="807069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 bwMode="auto">
          <a:xfrm>
            <a:off x="4203894" y="3227265"/>
            <a:ext cx="268419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05750" y="2915797"/>
                <a:ext cx="4821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750" y="2915797"/>
                <a:ext cx="482138" cy="276999"/>
              </a:xfrm>
              <a:prstGeom prst="rect">
                <a:avLst/>
              </a:prstGeom>
              <a:blipFill rotWithShape="0">
                <a:blip r:embed="rId1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45440" y="2917892"/>
                <a:ext cx="12759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440" y="2917892"/>
                <a:ext cx="1275990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430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43872" y="2933280"/>
                <a:ext cx="48213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872" y="2933280"/>
                <a:ext cx="482138" cy="24622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93679" y="2848492"/>
                <a:ext cx="14401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400" b="0" spc="-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679" y="2848492"/>
                <a:ext cx="144016" cy="215444"/>
              </a:xfrm>
              <a:prstGeom prst="rect">
                <a:avLst/>
              </a:prstGeom>
              <a:blipFill rotWithShape="0">
                <a:blip r:embed="rId18"/>
                <a:stretch>
                  <a:fillRect l="-4166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73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RSA signatures – (in)security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0574371"/>
                  </p:ext>
                </p:extLst>
              </p:nvPr>
            </p:nvGraphicFramePr>
            <p:xfrm>
              <a:off x="923067" y="1550234"/>
              <a:ext cx="3516749" cy="8034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674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483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98651">
                    <a:tc>
                      <a:txBody>
                        <a:bodyPr/>
                        <a:lstStyle/>
                        <a:p>
                          <a:pPr marL="354013" marR="0" indent="-3540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0574371"/>
                  </p:ext>
                </p:extLst>
              </p:nvPr>
            </p:nvGraphicFramePr>
            <p:xfrm>
              <a:off x="923067" y="1550234"/>
              <a:ext cx="3516749" cy="8034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674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73" t="-2000" r="-346" b="-17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986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73" t="-61446" r="-346" b="-2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0972568"/>
                  </p:ext>
                </p:extLst>
              </p:nvPr>
            </p:nvGraphicFramePr>
            <p:xfrm>
              <a:off x="923067" y="3235062"/>
              <a:ext cx="3516749" cy="17524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674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2193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447610">
                    <a:tc>
                      <a:txBody>
                        <a:bodyPr/>
                        <a:lstStyle/>
                        <a:p>
                          <a:pPr marL="354013" marR="0" indent="-3540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Pick</a:t>
                          </a:r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any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4013" marR="0" indent="-3540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4013" marR="0" indent="-3540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Query</a:t>
                          </a:r>
                          <a:r>
                            <a:rPr lang="nb-NO" sz="1400" b="0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𝒮</m:t>
                              </m:r>
                              <m:d>
                                <m:d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𝒮</m:t>
                              </m:r>
                              <m:d>
                                <m:d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4013" marR="0" indent="-3540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0972568"/>
                  </p:ext>
                </p:extLst>
              </p:nvPr>
            </p:nvGraphicFramePr>
            <p:xfrm>
              <a:off x="923067" y="3235062"/>
              <a:ext cx="3516749" cy="17524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674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73" t="-2000" r="-346" b="-48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447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73" t="-21339" r="-346" b="-8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82991" y="2629935"/>
                <a:ext cx="11876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991" y="2629935"/>
                <a:ext cx="1187697" cy="215444"/>
              </a:xfrm>
              <a:prstGeom prst="rect">
                <a:avLst/>
              </a:prstGeom>
              <a:blipFill rotWithShape="0">
                <a:blip r:embed="rId5"/>
                <a:stretch>
                  <a:fillRect l="-1538" r="-102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40177" y="5190791"/>
                <a:ext cx="1945276" cy="312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limUpp>
                        <m:limUp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177" y="5190791"/>
                <a:ext cx="1945276" cy="312843"/>
              </a:xfrm>
              <a:prstGeom prst="rect">
                <a:avLst/>
              </a:prstGeom>
              <a:blipFill>
                <a:blip r:embed="rId6"/>
                <a:stretch>
                  <a:fillRect t="-1961" r="-627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20971852">
                <a:off x="4628080" y="1753964"/>
                <a:ext cx="1523238" cy="23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RSA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71852">
                <a:off x="4628080" y="1753964"/>
                <a:ext cx="1523238" cy="237629"/>
              </a:xfrm>
              <a:prstGeom prst="rect">
                <a:avLst/>
              </a:prstGeom>
              <a:blipFill rotWithShape="0">
                <a:blip r:embed="rId7"/>
                <a:stretch>
                  <a:fillRect l="-1575" r="-1575"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92627" y="5809122"/>
                <a:ext cx="979564" cy="3065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627" y="5809122"/>
                <a:ext cx="979564" cy="30655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rot="20971852">
                <a:off x="4589049" y="3961341"/>
                <a:ext cx="1527406" cy="23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RSA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71852">
                <a:off x="4589049" y="3961341"/>
                <a:ext cx="1527406" cy="237629"/>
              </a:xfrm>
              <a:prstGeom prst="rect">
                <a:avLst/>
              </a:prstGeom>
              <a:blipFill rotWithShape="0">
                <a:blip r:embed="rId9"/>
                <a:stretch>
                  <a:fillRect l="-1969" r="-1575"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24209" y="5791552"/>
                <a:ext cx="1259384" cy="342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209" y="5791552"/>
                <a:ext cx="1259384" cy="34297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95116" y="5806488"/>
                <a:ext cx="86863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116" y="5806488"/>
                <a:ext cx="868636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78972" y="5805616"/>
                <a:ext cx="141577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972" y="5805616"/>
                <a:ext cx="1415772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29277" y="5805616"/>
                <a:ext cx="12611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𝑀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277" y="5805616"/>
                <a:ext cx="1261114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 bwMode="auto">
          <a:xfrm>
            <a:off x="1012338" y="3857628"/>
            <a:ext cx="2073115" cy="323897"/>
          </a:xfrm>
          <a:prstGeom prst="rect">
            <a:avLst/>
          </a:prstGeom>
          <a:solidFill>
            <a:srgbClr val="E6E6E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1012338" y="4241240"/>
            <a:ext cx="3278780" cy="306016"/>
          </a:xfrm>
          <a:prstGeom prst="rect">
            <a:avLst/>
          </a:prstGeom>
          <a:solidFill>
            <a:srgbClr val="E6E6E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977024" y="4601144"/>
            <a:ext cx="2749119" cy="306016"/>
          </a:xfrm>
          <a:prstGeom prst="rect">
            <a:avLst/>
          </a:prstGeom>
          <a:solidFill>
            <a:srgbClr val="E6E6E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grpSp>
        <p:nvGrpSpPr>
          <p:cNvPr id="54" name="Group 53"/>
          <p:cNvGrpSpPr/>
          <p:nvPr/>
        </p:nvGrpSpPr>
        <p:grpSpPr>
          <a:xfrm>
            <a:off x="1924209" y="2842064"/>
            <a:ext cx="1101808" cy="1108743"/>
            <a:chOff x="1924209" y="2842064"/>
            <a:chExt cx="1101808" cy="11087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 rot="787615">
                  <a:off x="2081784" y="2842064"/>
                  <a:ext cx="94423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r>
                    <a:rPr lang="en-US" sz="1400" dirty="0">
                      <a:solidFill>
                        <a:schemeClr val="accent2"/>
                      </a:solidFill>
                    </a:rPr>
                    <a:t> is group!</a:t>
                  </a: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787615">
                  <a:off x="2081784" y="2842064"/>
                  <a:ext cx="944233" cy="21544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6250" t="-4286" r="-11250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Arrow Connector 49"/>
            <p:cNvCxnSpPr/>
            <p:nvPr/>
          </p:nvCxnSpPr>
          <p:spPr bwMode="auto">
            <a:xfrm flipV="1">
              <a:off x="1924209" y="3114063"/>
              <a:ext cx="427375" cy="8367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Callout 41"/>
              <p:cNvSpPr/>
              <p:nvPr/>
            </p:nvSpPr>
            <p:spPr bwMode="auto">
              <a:xfrm>
                <a:off x="6816080" y="1914129"/>
                <a:ext cx="963122" cy="537432"/>
              </a:xfrm>
              <a:prstGeom prst="wedgeEllipseCallout">
                <a:avLst>
                  <a:gd name="adj1" fmla="val 39249"/>
                  <a:gd name="adj2" fmla="val 88764"/>
                </a:avLst>
              </a:prstGeom>
              <a:solidFill>
                <a:srgbClr val="FEE9E6"/>
              </a:solid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Oval Callout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6080" y="1914129"/>
                <a:ext cx="963122" cy="537432"/>
              </a:xfrm>
              <a:prstGeom prst="wedgeEllipseCallout">
                <a:avLst>
                  <a:gd name="adj1" fmla="val 39249"/>
                  <a:gd name="adj2" fmla="val 88764"/>
                </a:avLst>
              </a:prstGeom>
              <a:blipFill rotWithShape="0">
                <a:blip r:embed="rId15"/>
                <a:stretch>
                  <a:fillRect/>
                </a:stretch>
              </a:blip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7496609" y="1465039"/>
            <a:ext cx="4389978" cy="1999406"/>
            <a:chOff x="7496609" y="1465039"/>
            <a:chExt cx="4389978" cy="1999406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 flipH="1">
              <a:off x="8400256" y="2972245"/>
              <a:ext cx="1485942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816213" y="2662075"/>
                  <a:ext cx="85334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, …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6213" y="2662075"/>
                  <a:ext cx="853343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/>
            <p:nvPr/>
          </p:nvCxnSpPr>
          <p:spPr bwMode="auto">
            <a:xfrm>
              <a:off x="8400256" y="3096313"/>
              <a:ext cx="145530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8306906" y="3114063"/>
                  <a:ext cx="2157646" cy="316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b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nb-NO" sz="1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bSup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, …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6906" y="3114063"/>
                  <a:ext cx="2157646" cy="31624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8458" y="2757702"/>
              <a:ext cx="833982" cy="51214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9855563" y="1465039"/>
              <a:ext cx="2031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u="sng" dirty="0"/>
                <a:t>UF-CMA Challenger  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39" t="12598" r="25780" b="12538"/>
            <a:stretch/>
          </p:blipFill>
          <p:spPr>
            <a:xfrm flipH="1">
              <a:off x="7496609" y="2662075"/>
              <a:ext cx="640353" cy="8023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9808855" y="1891923"/>
                  <a:ext cx="1748782" cy="396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,(</m:t>
                            </m:r>
                            <m:r>
                              <a:rPr lang="nb-NO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groupChr>
                          <m:groupChrPr>
                            <m:chr m:val="←"/>
                            <m:vertJc m:val="bot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</m:groupCh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RSA</m:t>
                        </m:r>
                        <m:r>
                          <a:rPr lang="nb-NO" sz="14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KeyGen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8855" y="1891923"/>
                  <a:ext cx="1748782" cy="396646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r="-18118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/>
            <p:nvPr/>
          </p:nvCxnSpPr>
          <p:spPr bwMode="auto">
            <a:xfrm>
              <a:off x="8400256" y="2213834"/>
              <a:ext cx="140859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916343" y="1886027"/>
                  <a:ext cx="69324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6343" y="1886027"/>
                  <a:ext cx="693249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10957677" y="2888409"/>
                  <a:ext cx="85334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RSA</m:t>
                        </m:r>
                        <m:r>
                          <a:rPr lang="nb-NO" sz="14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Sign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7677" y="2888409"/>
                  <a:ext cx="853343" cy="30777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r="-1429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48642" y="5499517"/>
                <a:ext cx="9090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42" y="5499517"/>
                <a:ext cx="909086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6" grpId="0"/>
      <p:bldP spid="4" grpId="0"/>
      <p:bldP spid="5" grpId="0"/>
      <p:bldP spid="6" grpId="0"/>
      <p:bldP spid="14" grpId="0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42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RSA signatures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3677723"/>
                  </p:ext>
                </p:extLst>
              </p:nvPr>
            </p:nvGraphicFramePr>
            <p:xfrm>
              <a:off x="7968208" y="4151804"/>
              <a:ext cx="2697543" cy="930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54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51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𝐒𝐢𝐠𝐧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3677723"/>
                  </p:ext>
                </p:extLst>
              </p:nvPr>
            </p:nvGraphicFramePr>
            <p:xfrm>
              <a:off x="7968208" y="4151804"/>
              <a:ext cx="2697543" cy="930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5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26" t="-1818" r="-451" b="-18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26" t="-57143" r="-451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4835" y="2796741"/>
            <a:ext cx="524436" cy="9764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96" y="2818011"/>
            <a:ext cx="429815" cy="807069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 bwMode="auto">
          <a:xfrm>
            <a:off x="4203894" y="3284984"/>
            <a:ext cx="268419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71864" y="1696528"/>
                <a:ext cx="16021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864" y="1696528"/>
                <a:ext cx="1602105" cy="276999"/>
              </a:xfrm>
              <a:prstGeom prst="rect">
                <a:avLst/>
              </a:prstGeom>
              <a:blipFill>
                <a:blip r:embed="rId14"/>
                <a:stretch>
                  <a:fillRect l="-2662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55440" y="4293965"/>
                <a:ext cx="2101180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nb-NO" sz="1400" b="0" dirty="0"/>
                  <a:t>RSA </a:t>
                </a:r>
                <a:r>
                  <a:rPr lang="nb-NO" sz="1400" b="0" dirty="0" err="1"/>
                  <a:t>message</a:t>
                </a:r>
                <a:r>
                  <a:rPr lang="nb-NO" sz="1400" b="0" dirty="0"/>
                  <a:t> </a:t>
                </a:r>
                <a:r>
                  <a:rPr lang="nb-NO" sz="1400" b="0" dirty="0" err="1"/>
                  <a:t>space</a:t>
                </a:r>
                <a:r>
                  <a:rPr lang="nb-NO" sz="1400" b="0" dirty="0"/>
                  <a:t>: </a:t>
                </a:r>
              </a:p>
              <a:p>
                <a:r>
                  <a:rPr lang="nb-NO" sz="1400" dirty="0">
                    <a:solidFill>
                      <a:schemeClr val="accent2"/>
                    </a:solidFill>
                  </a:rPr>
                  <a:t>   </a:t>
                </a:r>
              </a:p>
              <a:p>
                <a:r>
                  <a:rPr lang="nb-NO" sz="1400" b="0" dirty="0">
                    <a:solidFill>
                      <a:schemeClr val="accent2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4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0" y="4293965"/>
                <a:ext cx="2101180" cy="646331"/>
              </a:xfrm>
              <a:prstGeom prst="rect">
                <a:avLst/>
              </a:prstGeom>
              <a:blipFill>
                <a:blip r:embed="rId15"/>
                <a:stretch>
                  <a:fillRect l="-5217" t="-7547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46182" y="5082459"/>
                <a:ext cx="12370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82" y="5082459"/>
                <a:ext cx="1237084" cy="215444"/>
              </a:xfrm>
              <a:prstGeom prst="rect">
                <a:avLst/>
              </a:prstGeom>
              <a:blipFill>
                <a:blip r:embed="rId16"/>
                <a:stretch>
                  <a:fillRect l="-4926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055440" y="5751713"/>
            <a:ext cx="1340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400" dirty="0" err="1">
                <a:solidFill>
                  <a:srgbClr val="C00000"/>
                </a:solidFill>
              </a:rPr>
              <a:t>Actually</a:t>
            </a:r>
            <a:r>
              <a:rPr lang="nb-NO" sz="1400" dirty="0">
                <a:solidFill>
                  <a:srgbClr val="C00000"/>
                </a:solidFill>
              </a:rPr>
              <a:t> </a:t>
            </a:r>
            <a:r>
              <a:rPr lang="nb-NO" sz="1400" dirty="0" err="1">
                <a:solidFill>
                  <a:srgbClr val="C00000"/>
                </a:solidFill>
              </a:rPr>
              <a:t>want</a:t>
            </a:r>
            <a:r>
              <a:rPr lang="nb-NO" sz="1400" dirty="0">
                <a:solidFill>
                  <a:srgbClr val="C00000"/>
                </a:solidFill>
              </a:rPr>
              <a:t> 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1860232" y="5372412"/>
            <a:ext cx="216024" cy="3633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9015468"/>
                  </p:ext>
                </p:extLst>
              </p:nvPr>
            </p:nvGraphicFramePr>
            <p:xfrm>
              <a:off x="738888" y="2718436"/>
              <a:ext cx="2557348" cy="127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5734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𝐕𝐫𝐟𝐲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else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return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9015468"/>
                  </p:ext>
                </p:extLst>
              </p:nvPr>
            </p:nvGraphicFramePr>
            <p:xfrm>
              <a:off x="738888" y="2718436"/>
              <a:ext cx="2557348" cy="127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573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38" t="-1818" r="-476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38" t="-35897" r="-476" b="-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122929" y="2968891"/>
                <a:ext cx="1346972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929" y="2968891"/>
                <a:ext cx="1346972" cy="281937"/>
              </a:xfrm>
              <a:prstGeom prst="rect">
                <a:avLst/>
              </a:prstGeom>
              <a:blipFill rotWithShape="0">
                <a:blip r:embed="rId18"/>
                <a:stretch>
                  <a:fillRect l="-3620" t="-2174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33465" y="2971359"/>
                <a:ext cx="4821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465" y="2971359"/>
                <a:ext cx="482138" cy="276999"/>
              </a:xfrm>
              <a:prstGeom prst="rect">
                <a:avLst/>
              </a:prstGeom>
              <a:blipFill>
                <a:blip r:embed="rId19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39816" y="2969265"/>
                <a:ext cx="4821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16" y="2969265"/>
                <a:ext cx="482138" cy="276999"/>
              </a:xfrm>
              <a:prstGeom prst="rect">
                <a:avLst/>
              </a:prstGeom>
              <a:blipFill>
                <a:blip r:embed="rId2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1927593"/>
                  </p:ext>
                </p:extLst>
              </p:nvPr>
            </p:nvGraphicFramePr>
            <p:xfrm>
              <a:off x="7968208" y="1100140"/>
              <a:ext cx="3612526" cy="283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117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521206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accent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4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400" b="0" i="1" baseline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1927593"/>
                  </p:ext>
                </p:extLst>
              </p:nvPr>
            </p:nvGraphicFramePr>
            <p:xfrm>
              <a:off x="7968208" y="1100140"/>
              <a:ext cx="3612526" cy="283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117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169" t="-1961" r="-337" b="-8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5212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169" t="-12530" r="-337" b="-4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611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Hashed-RSA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4835" y="2796741"/>
            <a:ext cx="524436" cy="9764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96" y="2818011"/>
            <a:ext cx="429815" cy="807069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 bwMode="auto">
          <a:xfrm>
            <a:off x="4203894" y="3284984"/>
            <a:ext cx="268419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71864" y="1696528"/>
                <a:ext cx="16021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864" y="1696528"/>
                <a:ext cx="1602105" cy="276999"/>
              </a:xfrm>
              <a:prstGeom prst="rect">
                <a:avLst/>
              </a:prstGeom>
              <a:blipFill>
                <a:blip r:embed="rId6"/>
                <a:stretch>
                  <a:fillRect l="-2662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631556"/>
                  </p:ext>
                </p:extLst>
              </p:nvPr>
            </p:nvGraphicFramePr>
            <p:xfrm>
              <a:off x="7968208" y="4151804"/>
              <a:ext cx="2697543" cy="930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54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51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𝐒𝐢𝐠𝐧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631556"/>
                  </p:ext>
                </p:extLst>
              </p:nvPr>
            </p:nvGraphicFramePr>
            <p:xfrm>
              <a:off x="7968208" y="4151804"/>
              <a:ext cx="2697543" cy="930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5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26" t="-1818" r="-451" b="-18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26" t="-57143" r="-451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5388020"/>
                  </p:ext>
                </p:extLst>
              </p:nvPr>
            </p:nvGraphicFramePr>
            <p:xfrm>
              <a:off x="738888" y="2718436"/>
              <a:ext cx="2557348" cy="127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5734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𝐕𝐫𝐟𝐲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else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return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5388020"/>
                  </p:ext>
                </p:extLst>
              </p:nvPr>
            </p:nvGraphicFramePr>
            <p:xfrm>
              <a:off x="738888" y="2718436"/>
              <a:ext cx="2557348" cy="127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5734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238" t="-1818" r="-476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238" t="-35897" r="-476" b="-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22929" y="2968891"/>
                <a:ext cx="1662315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929" y="2968891"/>
                <a:ext cx="1662315" cy="281937"/>
              </a:xfrm>
              <a:prstGeom prst="rect">
                <a:avLst/>
              </a:prstGeom>
              <a:blipFill rotWithShape="0">
                <a:blip r:embed="rId9"/>
                <a:stretch>
                  <a:fillRect l="-2930" t="-2174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733465" y="2971359"/>
                <a:ext cx="4821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465" y="2971359"/>
                <a:ext cx="482138" cy="276999"/>
              </a:xfrm>
              <a:prstGeom prst="rect">
                <a:avLst/>
              </a:prstGeom>
              <a:blipFill>
                <a:blip r:embed="rId10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39816" y="2969265"/>
                <a:ext cx="4821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16" y="2969265"/>
                <a:ext cx="482138" cy="276999"/>
              </a:xfrm>
              <a:prstGeom prst="rect">
                <a:avLst/>
              </a:prstGeom>
              <a:blipFill>
                <a:blip r:embed="rId11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1927593"/>
                  </p:ext>
                </p:extLst>
              </p:nvPr>
            </p:nvGraphicFramePr>
            <p:xfrm>
              <a:off x="7968208" y="1100140"/>
              <a:ext cx="3612526" cy="283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117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521206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accent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4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400" b="0" i="1" baseline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1927593"/>
                  </p:ext>
                </p:extLst>
              </p:nvPr>
            </p:nvGraphicFramePr>
            <p:xfrm>
              <a:off x="7968208" y="1100140"/>
              <a:ext cx="3612526" cy="283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117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169" t="-1961" r="-337" b="-8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5212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169" t="-12530" r="-337" b="-4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460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Hashed-RSA – 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9012901"/>
                  </p:ext>
                </p:extLst>
              </p:nvPr>
            </p:nvGraphicFramePr>
            <p:xfrm>
              <a:off x="923067" y="1550234"/>
              <a:ext cx="4524861" cy="8034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2486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483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98651">
                    <a:tc>
                      <a:txBody>
                        <a:bodyPr/>
                        <a:lstStyle/>
                        <a:p>
                          <a:pPr marL="354013" marR="0" indent="-3540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9012901"/>
                  </p:ext>
                </p:extLst>
              </p:nvPr>
            </p:nvGraphicFramePr>
            <p:xfrm>
              <a:off x="923067" y="1550234"/>
              <a:ext cx="4524861" cy="8034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2486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5" t="-2000" r="-269" b="-17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986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35" t="-61446" r="-269" b="-2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9124287"/>
                  </p:ext>
                </p:extLst>
              </p:nvPr>
            </p:nvGraphicFramePr>
            <p:xfrm>
              <a:off x="923067" y="3611716"/>
              <a:ext cx="4524861" cy="8747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2486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554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69929">
                    <a:tc>
                      <a:txBody>
                        <a:bodyPr/>
                        <a:lstStyle/>
                        <a:p>
                          <a:pPr marL="354013" marR="0" indent="-3540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9124287"/>
                  </p:ext>
                </p:extLst>
              </p:nvPr>
            </p:nvGraphicFramePr>
            <p:xfrm>
              <a:off x="923067" y="3611716"/>
              <a:ext cx="4524861" cy="8747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2486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5" t="-2000" r="-269" b="-19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699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35" t="-54255" r="-269" b="-31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64807" y="2672965"/>
                <a:ext cx="14318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14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4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4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807" y="2672965"/>
                <a:ext cx="1431802" cy="215444"/>
              </a:xfrm>
              <a:prstGeom prst="rect">
                <a:avLst/>
              </a:prstGeom>
              <a:blipFill rotWithShape="0">
                <a:blip r:embed="rId5"/>
                <a:stretch>
                  <a:fillRect l="-1277" r="-42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8465" y="4869160"/>
                <a:ext cx="2270301" cy="312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limUpp>
                        <m:limUp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465" y="4869160"/>
                <a:ext cx="2270301" cy="312843"/>
              </a:xfrm>
              <a:prstGeom prst="rect">
                <a:avLst/>
              </a:prstGeom>
              <a:blipFill rotWithShape="0">
                <a:blip r:embed="rId6"/>
                <a:stretch>
                  <a:fillRect t="-1961" r="-269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Callout 41"/>
              <p:cNvSpPr/>
              <p:nvPr/>
            </p:nvSpPr>
            <p:spPr bwMode="auto">
              <a:xfrm>
                <a:off x="6816080" y="1914129"/>
                <a:ext cx="963122" cy="537432"/>
              </a:xfrm>
              <a:prstGeom prst="wedgeEllipseCallout">
                <a:avLst>
                  <a:gd name="adj1" fmla="val 39249"/>
                  <a:gd name="adj2" fmla="val 88764"/>
                </a:avLst>
              </a:prstGeom>
              <a:solidFill>
                <a:srgbClr val="FEE9E6"/>
              </a:solid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Oval Callout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6080" y="1914129"/>
                <a:ext cx="963122" cy="537432"/>
              </a:xfrm>
              <a:prstGeom prst="wedgeEllipseCallout">
                <a:avLst>
                  <a:gd name="adj1" fmla="val 39249"/>
                  <a:gd name="adj2" fmla="val 88764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7496609" y="1465039"/>
            <a:ext cx="4389978" cy="1999406"/>
            <a:chOff x="7496609" y="1465039"/>
            <a:chExt cx="4389978" cy="1999406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 flipH="1">
              <a:off x="8400256" y="2972245"/>
              <a:ext cx="1485942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816213" y="2662075"/>
                  <a:ext cx="85334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, …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6213" y="2662075"/>
                  <a:ext cx="853343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/>
            <p:nvPr/>
          </p:nvCxnSpPr>
          <p:spPr bwMode="auto">
            <a:xfrm>
              <a:off x="8400256" y="3096313"/>
              <a:ext cx="145530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8616280" y="3114063"/>
                  <a:ext cx="2157646" cy="3115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4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nb-NO" sz="1400" b="0" i="1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b-NO" sz="1400" b="0" i="1" smtClean="0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1400" b="0" i="1" smtClean="0">
                                        <a:solidFill>
                                          <a:srgbClr val="FF339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rgbClr val="FF33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rgbClr val="FF339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, …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6280" y="3114063"/>
                  <a:ext cx="2157646" cy="31156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8458" y="2757702"/>
              <a:ext cx="833982" cy="51214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9855563" y="1465039"/>
              <a:ext cx="2031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u="sng" dirty="0"/>
                <a:t>UF-CMA Challenger  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39" t="12598" r="25780" b="12538"/>
            <a:stretch/>
          </p:blipFill>
          <p:spPr>
            <a:xfrm flipH="1">
              <a:off x="7496609" y="2662075"/>
              <a:ext cx="640353" cy="8023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9808855" y="1891923"/>
                  <a:ext cx="1748782" cy="396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,(</m:t>
                            </m:r>
                            <m:r>
                              <a:rPr lang="nb-NO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groupChr>
                          <m:groupChrPr>
                            <m:chr m:val="←"/>
                            <m:vertJc m:val="bot"/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e>
                        </m:groupCh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RSA</m:t>
                        </m:r>
                        <m:r>
                          <a:rPr lang="nb-NO" sz="14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KeyGen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8855" y="1891923"/>
                  <a:ext cx="1748782" cy="396646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18118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/>
            <p:nvPr/>
          </p:nvCxnSpPr>
          <p:spPr bwMode="auto">
            <a:xfrm>
              <a:off x="8472264" y="2213834"/>
              <a:ext cx="133659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916343" y="1886027"/>
                  <a:ext cx="69324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6343" y="1886027"/>
                  <a:ext cx="693249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10957677" y="2888409"/>
                  <a:ext cx="85334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RSA</m:t>
                        </m:r>
                        <m:r>
                          <a:rPr lang="nb-NO" sz="1400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Sign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7677" y="2888409"/>
                  <a:ext cx="853343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r="-1429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 bwMode="auto">
              <a:xfrm>
                <a:off x="3107207" y="1882924"/>
                <a:ext cx="2400648" cy="30601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</a:pPr>
                <a:r>
                  <a:rPr lang="nb-NO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nb-NO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nb-NO" sz="1400" dirty="0">
                    <a:solidFill>
                      <a:schemeClr val="accent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//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=1</m:t>
                    </m:r>
                  </m:oMath>
                </a14:m>
                <a:r>
                  <a:rPr lang="nb-NO" sz="1400" dirty="0">
                    <a:solidFill>
                      <a:schemeClr val="accent2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7207" y="1882924"/>
                <a:ext cx="2400648" cy="306016"/>
              </a:xfrm>
              <a:prstGeom prst="rect">
                <a:avLst/>
              </a:prstGeom>
              <a:blipFill>
                <a:blip r:embed="rId16"/>
                <a:stretch>
                  <a:fillRect l="-761" b="-30000"/>
                </a:stretch>
              </a:blip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 bwMode="auto">
          <a:xfrm>
            <a:off x="1345808" y="2089423"/>
            <a:ext cx="173964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Group 14"/>
          <p:cNvGrpSpPr/>
          <p:nvPr/>
        </p:nvGrpSpPr>
        <p:grpSpPr>
          <a:xfrm>
            <a:off x="4663060" y="2236307"/>
            <a:ext cx="1024319" cy="519417"/>
            <a:chOff x="4072073" y="2668680"/>
            <a:chExt cx="1024319" cy="519417"/>
          </a:xfrm>
        </p:grpSpPr>
        <p:cxnSp>
          <p:nvCxnSpPr>
            <p:cNvPr id="45" name="Straight Arrow Connector 44"/>
            <p:cNvCxnSpPr/>
            <p:nvPr/>
          </p:nvCxnSpPr>
          <p:spPr bwMode="auto">
            <a:xfrm>
              <a:off x="4248927" y="2668680"/>
              <a:ext cx="116259" cy="26842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TextBox 45"/>
            <p:cNvSpPr txBox="1"/>
            <p:nvPr/>
          </p:nvSpPr>
          <p:spPr>
            <a:xfrm>
              <a:off x="4072073" y="2972653"/>
              <a:ext cx="102431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Hard to find!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062516" y="5517232"/>
                <a:ext cx="1622046" cy="3065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516" y="5517232"/>
                <a:ext cx="1622046" cy="306559"/>
              </a:xfrm>
              <a:prstGeom prst="rect">
                <a:avLst/>
              </a:prstGeom>
              <a:blipFill rotWithShape="0">
                <a:blip r:embed="rId1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684562" y="5519350"/>
                <a:ext cx="15194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562" y="5519350"/>
                <a:ext cx="1519455" cy="33855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046651" y="5517232"/>
                <a:ext cx="158652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651" y="5517232"/>
                <a:ext cx="1586525" cy="33855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957001" y="5855785"/>
            <a:ext cx="1965299" cy="444158"/>
            <a:chOff x="2957001" y="5855785"/>
            <a:chExt cx="1089650" cy="444158"/>
          </a:xfrm>
        </p:grpSpPr>
        <p:sp>
          <p:nvSpPr>
            <p:cNvPr id="58" name="TextBox 57"/>
            <p:cNvSpPr txBox="1"/>
            <p:nvPr/>
          </p:nvSpPr>
          <p:spPr>
            <a:xfrm>
              <a:off x="3233529" y="6084499"/>
              <a:ext cx="57418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Hard to find! </a:t>
              </a:r>
            </a:p>
          </p:txBody>
        </p:sp>
        <p:sp>
          <p:nvSpPr>
            <p:cNvPr id="19" name="Left Brace 18"/>
            <p:cNvSpPr/>
            <p:nvPr/>
          </p:nvSpPr>
          <p:spPr bwMode="auto">
            <a:xfrm rot="16200000">
              <a:off x="3409893" y="5402893"/>
              <a:ext cx="183865" cy="1089650"/>
            </a:xfrm>
            <a:prstGeom prst="leftBrace">
              <a:avLst>
                <a:gd name="adj1" fmla="val 58236"/>
                <a:gd name="adj2" fmla="val 50000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343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3" grpId="0"/>
      <p:bldP spid="51" grpId="0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info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If you did not pass the midterm or have not yet submitted two homework problem sets, but still</a:t>
            </a:r>
            <a:r>
              <a:rPr lang="en-US" b="1" dirty="0" smtClean="0"/>
              <a:t> want to take the exam: </a:t>
            </a:r>
            <a:r>
              <a:rPr lang="en-US" dirty="0" smtClean="0"/>
              <a:t>come see me (or send me an email) and we'll figure it out!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I'll make old exams available on Canvas soon.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Remaining lectures: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November 22: regular lecture (quantum computers)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November 29: </a:t>
            </a:r>
            <a:r>
              <a:rPr lang="en-US" b="1" dirty="0" smtClean="0">
                <a:solidFill>
                  <a:schemeClr val="accent1"/>
                </a:solidFill>
              </a:rPr>
              <a:t>guest lecture! </a:t>
            </a:r>
            <a:endParaRPr lang="en-US" b="1" dirty="0">
              <a:solidFill>
                <a:schemeClr val="accent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Martin Strand (researcher at FFI) will come and talk about post-quantum algorithms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December 6: course recap lecture + ask-me-anything session 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If you have any specific topic you want me to repeat/treat in more detail, please let me know in advance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Hashed-RSA – security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Factoring + RSA-problem must be hard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What are the requirements of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/>
                  <a:t>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Must be collision-resistant: </a:t>
                </a:r>
                <a:br>
                  <a:rPr lang="en-US" sz="1600" dirty="0"/>
                </a:br>
                <a:r>
                  <a:rPr lang="en-US" sz="1600" dirty="0"/>
                  <a:t/>
                </a:r>
                <a:br>
                  <a:rPr lang="en-US" sz="1600" dirty="0"/>
                </a:br>
                <a:r>
                  <a:rPr lang="en-US" sz="1600" dirty="0"/>
                  <a:t>		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⟹ 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nb-NO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p>
                        <m:r>
                          <a:rPr lang="nb-NO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0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Is this enough?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Unknown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However, if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400" dirty="0"/>
                  <a:t> is a  </a:t>
                </a:r>
                <a:r>
                  <a:rPr lang="en-US" sz="1400" i="1" dirty="0">
                    <a:hlinkClick r:id="rId2"/>
                  </a:rPr>
                  <a:t>random oracle</a:t>
                </a:r>
                <a:r>
                  <a:rPr lang="en-US" sz="1400" i="1" dirty="0"/>
                  <a:t> </a:t>
                </a:r>
                <a:r>
                  <a:rPr lang="en-US" sz="1400" dirty="0"/>
                  <a:t>then  </a:t>
                </a:r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531813" lvl="1" indent="0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7657003"/>
                  </p:ext>
                </p:extLst>
              </p:nvPr>
            </p:nvGraphicFramePr>
            <p:xfrm>
              <a:off x="7968208" y="4151804"/>
              <a:ext cx="2697543" cy="930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54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51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𝐒𝐢𝐠𝐧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7657003"/>
                  </p:ext>
                </p:extLst>
              </p:nvPr>
            </p:nvGraphicFramePr>
            <p:xfrm>
              <a:off x="7968208" y="4151804"/>
              <a:ext cx="2697543" cy="930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5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26" t="-1818" r="-451" b="-18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26" t="-57143" r="-451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699363"/>
                  </p:ext>
                </p:extLst>
              </p:nvPr>
            </p:nvGraphicFramePr>
            <p:xfrm>
              <a:off x="7968208" y="5301208"/>
              <a:ext cx="2698770" cy="127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877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𝐕𝐫𝐟𝐲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else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return 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699363"/>
                  </p:ext>
                </p:extLst>
              </p:nvPr>
            </p:nvGraphicFramePr>
            <p:xfrm>
              <a:off x="7968208" y="5301208"/>
              <a:ext cx="2698770" cy="127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877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26" t="-1818" r="-451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26" t="-35897" r="-451" b="-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1927593"/>
                  </p:ext>
                </p:extLst>
              </p:nvPr>
            </p:nvGraphicFramePr>
            <p:xfrm>
              <a:off x="7968208" y="1100140"/>
              <a:ext cx="3612526" cy="283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117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521206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accent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4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400" b="0" i="1" baseline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1927593"/>
                  </p:ext>
                </p:extLst>
              </p:nvPr>
            </p:nvGraphicFramePr>
            <p:xfrm>
              <a:off x="7968208" y="1100140"/>
              <a:ext cx="3612526" cy="283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117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69" t="-1961" r="-337" b="-8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5212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69" t="-12530" r="-337" b="-4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/>
              <p:cNvSpPr txBox="1">
                <a:spLocks/>
              </p:cNvSpPr>
              <p:nvPr/>
            </p:nvSpPr>
            <p:spPr bwMode="auto">
              <a:xfrm>
                <a:off x="774985" y="4151804"/>
                <a:ext cx="10805749" cy="999001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1600" b="1" dirty="0"/>
                  <a:t>Theorem: </a:t>
                </a:r>
                <a:r>
                  <a:rPr lang="en-US" sz="1600" dirty="0"/>
                  <a:t>if the RSA problem is hard and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/>
                  <a:t> is a random oracle, then </a:t>
                </a:r>
                <a:r>
                  <a:rPr lang="nb-NO" sz="1600" dirty="0"/>
                  <a:t>Hashed-RSA is UF-CMA secure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985" y="4151804"/>
                <a:ext cx="10805749" cy="999001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52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log based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Schnorr (see </a:t>
                </a:r>
                <a:r>
                  <a:rPr lang="en-US" sz="1800" dirty="0" smtClean="0"/>
                  <a:t>Homework 10 </a:t>
                </a:r>
                <a:r>
                  <a:rPr lang="en-US" sz="1800" dirty="0"/>
                  <a:t>for details)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Elegant design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Has formal security proof (based on DLOG problem and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/>
                  <a:t> assumed perfect)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Was patented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One sharp edge: requires randomness during signing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reuse of randomness leaks private key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(EC)DSA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Non-patented alternative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More complicated design than </a:t>
                </a:r>
                <a:r>
                  <a:rPr lang="en-US" sz="1600" dirty="0" err="1"/>
                  <a:t>Schnorr</a:t>
                </a: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No security proof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Standardized by NIST (designed by NSA)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Very widely used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Same sharp edge as </a:t>
                </a:r>
                <a:r>
                  <a:rPr lang="en-US" sz="1600" dirty="0" err="1"/>
                  <a:t>Schnorr</a:t>
                </a:r>
                <a:r>
                  <a:rPr lang="en-US" sz="1600" dirty="0"/>
                  <a:t>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Broke all PlayStation 3's produced by Sony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010" y="3284984"/>
            <a:ext cx="4428409" cy="25949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008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23592" y="5085184"/>
            <a:ext cx="7751762" cy="651668"/>
          </a:xfrm>
        </p:spPr>
        <p:txBody>
          <a:bodyPr/>
          <a:lstStyle/>
          <a:p>
            <a:pPr algn="ctr"/>
            <a:r>
              <a:rPr lang="en-US" sz="2800" b="1" dirty="0"/>
              <a:t>Public-key infrastructure (PKI)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4638" y="6386513"/>
            <a:ext cx="487362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6" name="Picture 2" descr="'Blue-Green’ infrastructure works for Sighthil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1844824"/>
            <a:ext cx="593174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0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identities?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15254" r="-1695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blipFill rotWithShape="0">
                <a:blip r:embed="rId3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flipH="1">
            <a:off x="4381502" y="2854326"/>
            <a:ext cx="301064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381501" y="2352675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28978" y="364502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978" y="3645024"/>
                <a:ext cx="1021433" cy="313291"/>
              </a:xfrm>
              <a:prstGeom prst="rect">
                <a:avLst/>
              </a:prstGeom>
              <a:blipFill rotWithShape="0">
                <a:blip r:embed="rId7"/>
                <a:stretch>
                  <a:fillRect l="-4762" t="-1961" r="-119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blipFill rotWithShape="0">
                <a:blip r:embed="rId8"/>
                <a:stretch>
                  <a:fillRect l="-4762" t="-1961" r="-119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045194" y="2008079"/>
            <a:ext cx="7277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/>
              <a:t>"Alice",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46182" y="2519209"/>
            <a:ext cx="6379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/>
              <a:t>"Bob",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58835" y="4515514"/>
                <a:ext cx="8955144" cy="928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There are many Alice's and many Bob's</a:t>
                </a:r>
              </a:p>
              <a:p>
                <a:endParaRPr lang="en-US" dirty="0"/>
              </a:p>
              <a:p>
                <a:r>
                  <a:rPr lang="en-US" dirty="0"/>
                  <a:t>How do we know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belongs to </a:t>
                </a:r>
                <a:r>
                  <a:rPr lang="en-US" i="1" dirty="0"/>
                  <a:t>this</a:t>
                </a:r>
                <a:r>
                  <a:rPr lang="en-US" dirty="0"/>
                  <a:t> particular Alice,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to this particular Bob?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35" y="4515514"/>
                <a:ext cx="8955144" cy="928267"/>
              </a:xfrm>
              <a:prstGeom prst="rect">
                <a:avLst/>
              </a:prstGeom>
              <a:blipFill rotWithShape="0">
                <a:blip r:embed="rId9"/>
                <a:stretch>
                  <a:fillRect l="-613" t="-3947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858835" y="569621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 to </a:t>
            </a:r>
            <a:r>
              <a:rPr lang="en-US" b="1" dirty="0"/>
              <a:t>bind</a:t>
            </a:r>
            <a:r>
              <a:rPr lang="en-US" dirty="0"/>
              <a:t> public keys to entities</a:t>
            </a:r>
          </a:p>
        </p:txBody>
      </p:sp>
    </p:spTree>
    <p:extLst>
      <p:ext uri="{BB962C8B-B14F-4D97-AF65-F5344CB8AC3E}">
        <p14:creationId xmlns:p14="http://schemas.microsoft.com/office/powerpoint/2010/main" val="406186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Identities on the internet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5254" r="-1695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blipFill rotWithShape="0">
                <a:blip r:embed="rId5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28978" y="364502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978" y="3645024"/>
                <a:ext cx="1021433" cy="313291"/>
              </a:xfrm>
              <a:prstGeom prst="rect">
                <a:avLst/>
              </a:prstGeom>
              <a:blipFill rotWithShape="0">
                <a:blip r:embed="rId7"/>
                <a:stretch>
                  <a:fillRect l="-4762" t="-1961" r="-119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blipFill rotWithShape="0">
                <a:blip r:embed="rId8"/>
                <a:stretch>
                  <a:fillRect l="-4762" t="-1961" r="-119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045194" y="2008079"/>
            <a:ext cx="7277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/>
              <a:t>"Alice",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44474" y="1290970"/>
            <a:ext cx="127586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www.bob.com</a:t>
            </a:r>
            <a:endParaRPr lang="en-US" sz="1600" b="0" dirty="0"/>
          </a:p>
        </p:txBody>
      </p:sp>
      <p:sp>
        <p:nvSpPr>
          <p:cNvPr id="22" name="TextBox 21"/>
          <p:cNvSpPr txBox="1"/>
          <p:nvPr/>
        </p:nvSpPr>
        <p:spPr>
          <a:xfrm>
            <a:off x="4618414" y="2564904"/>
            <a:ext cx="133357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www.bob.com,</a:t>
            </a:r>
            <a:endParaRPr lang="en-US" sz="1600" b="0" dirty="0"/>
          </a:p>
        </p:txBody>
      </p:sp>
      <p:sp>
        <p:nvSpPr>
          <p:cNvPr id="23" name="TextBox 22"/>
          <p:cNvSpPr txBox="1"/>
          <p:nvPr/>
        </p:nvSpPr>
        <p:spPr>
          <a:xfrm>
            <a:off x="5146182" y="2519209"/>
            <a:ext cx="6379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/>
              <a:t>"Bob",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552707" y="1783906"/>
            <a:ext cx="834842" cy="702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58835" y="4515514"/>
                <a:ext cx="8955144" cy="928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There are many Alice's and many Bob's</a:t>
                </a:r>
              </a:p>
              <a:p>
                <a:endParaRPr lang="en-US" dirty="0"/>
              </a:p>
              <a:p>
                <a:r>
                  <a:rPr lang="en-US" dirty="0"/>
                  <a:t>How do we know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belongs to </a:t>
                </a:r>
                <a:r>
                  <a:rPr lang="en-US" i="1" dirty="0"/>
                  <a:t>this</a:t>
                </a:r>
                <a:r>
                  <a:rPr lang="en-US" dirty="0"/>
                  <a:t> particular Alice,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to this particular Bob?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35" y="4515514"/>
                <a:ext cx="8955144" cy="928267"/>
              </a:xfrm>
              <a:prstGeom prst="rect">
                <a:avLst/>
              </a:prstGeom>
              <a:blipFill rotWithShape="0">
                <a:blip r:embed="rId10"/>
                <a:stretch>
                  <a:fillRect l="-613" t="-3947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858835" y="569621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 to </a:t>
            </a:r>
            <a:r>
              <a:rPr lang="en-US" b="1" dirty="0"/>
              <a:t>bind</a:t>
            </a:r>
            <a:r>
              <a:rPr lang="en-US" dirty="0"/>
              <a:t> public keys to entities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11824" y="569621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– internet: bind public keys to </a:t>
            </a:r>
            <a:r>
              <a:rPr lang="en-US" b="1" dirty="0"/>
              <a:t>domain names</a:t>
            </a:r>
            <a:r>
              <a:rPr lang="en-US" dirty="0"/>
              <a:t> 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4381502" y="2854326"/>
            <a:ext cx="301064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381501" y="2352675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" name="Group 30"/>
          <p:cNvGrpSpPr/>
          <p:nvPr/>
        </p:nvGrpSpPr>
        <p:grpSpPr>
          <a:xfrm>
            <a:off x="8112224" y="1628800"/>
            <a:ext cx="937317" cy="1294288"/>
            <a:chOff x="8196052" y="1919680"/>
            <a:chExt cx="937317" cy="129428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196052" y="1919680"/>
              <a:ext cx="937317" cy="1294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7300" y="2287563"/>
              <a:ext cx="350241" cy="791907"/>
            </a:xfrm>
            <a:prstGeom prst="rect">
              <a:avLst/>
            </a:prstGeom>
            <a:scene3d>
              <a:camera prst="orthographicFront">
                <a:rot lat="19800000" lon="3000000" rev="0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166724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Identities on the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blipFill rotWithShape="0">
                <a:blip r:embed="rId2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28978" y="364502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978" y="3645024"/>
                <a:ext cx="1021433" cy="313291"/>
              </a:xfrm>
              <a:prstGeom prst="rect">
                <a:avLst/>
              </a:prstGeom>
              <a:blipFill rotWithShape="0">
                <a:blip r:embed="rId3"/>
                <a:stretch>
                  <a:fillRect l="-4762" t="-1961" r="-119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blipFill rotWithShape="0">
                <a:blip r:embed="rId4"/>
                <a:stretch>
                  <a:fillRect l="-4762" t="-1961" r="-119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224" y="1628800"/>
            <a:ext cx="937317" cy="12942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844474" y="1290970"/>
            <a:ext cx="124059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www.evil.com</a:t>
            </a:r>
            <a:endParaRPr lang="en-US" sz="1600" b="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18414" y="2564904"/>
            <a:ext cx="133357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www.bob.com,</a:t>
            </a:r>
            <a:endParaRPr lang="en-US" sz="1600" b="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552707" y="1783906"/>
            <a:ext cx="834842" cy="7027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91215" y="2028390"/>
            <a:ext cx="783945" cy="667334"/>
          </a:xfrm>
          <a:prstGeom prst="rect">
            <a:avLst/>
          </a:prstGeom>
          <a:scene3d>
            <a:camera prst="orthographicFront">
              <a:rot lat="19800000" lon="2400000" rev="0"/>
            </a:camera>
            <a:lightRig rig="threePt" dir="t"/>
          </a:scene3d>
        </p:spPr>
      </p:pic>
      <p:sp>
        <p:nvSpPr>
          <p:cNvPr id="27" name="Left Brace 26"/>
          <p:cNvSpPr/>
          <p:nvPr/>
        </p:nvSpPr>
        <p:spPr>
          <a:xfrm rot="16200000">
            <a:off x="5362883" y="2153347"/>
            <a:ext cx="135509" cy="1693611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34949" y="3100369"/>
            <a:ext cx="3265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need proof these belong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238052" y="3037739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052" y="3037739"/>
                <a:ext cx="1617815" cy="4347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 bwMode="auto">
          <a:xfrm flipH="1">
            <a:off x="4381502" y="2854326"/>
            <a:ext cx="301064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381501" y="2352675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58835" y="4515514"/>
                <a:ext cx="8955144" cy="928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There are many Alice's and many Bob's</a:t>
                </a:r>
              </a:p>
              <a:p>
                <a:endParaRPr lang="en-US" dirty="0"/>
              </a:p>
              <a:p>
                <a:r>
                  <a:rPr lang="en-US" dirty="0"/>
                  <a:t>How do we know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belongs to </a:t>
                </a:r>
                <a:r>
                  <a:rPr lang="en-US" i="1" dirty="0"/>
                  <a:t>this</a:t>
                </a:r>
                <a:r>
                  <a:rPr lang="en-US" dirty="0"/>
                  <a:t> particular Alice,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to this particular Bob?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35" y="4515514"/>
                <a:ext cx="8955144" cy="928267"/>
              </a:xfrm>
              <a:prstGeom prst="rect">
                <a:avLst/>
              </a:prstGeom>
              <a:blipFill rotWithShape="0">
                <a:blip r:embed="rId9"/>
                <a:stretch>
                  <a:fillRect l="-613" t="-3947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858835" y="569621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 to </a:t>
            </a:r>
            <a:r>
              <a:rPr lang="en-US" b="1" dirty="0"/>
              <a:t>bind</a:t>
            </a:r>
            <a:r>
              <a:rPr lang="en-US" dirty="0"/>
              <a:t> public keys to entities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11824" y="569621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– internet: bind public keys to </a:t>
            </a:r>
            <a:r>
              <a:rPr lang="en-US" b="1" dirty="0"/>
              <a:t>domain names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5254" r="-1695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631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1613"/>
            <a:ext cx="429815" cy="807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key exchange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28978" y="3641955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978" y="3641955"/>
                <a:ext cx="1021433" cy="313291"/>
              </a:xfrm>
              <a:prstGeom prst="rect">
                <a:avLst/>
              </a:prstGeom>
              <a:blipFill rotWithShape="0">
                <a:blip r:embed="rId4"/>
                <a:stretch>
                  <a:fillRect l="-4762" r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112224" y="1625731"/>
            <a:ext cx="937317" cy="1294288"/>
            <a:chOff x="8196052" y="1919680"/>
            <a:chExt cx="937317" cy="129428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96052" y="1919680"/>
              <a:ext cx="937317" cy="12942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7300" y="2287563"/>
              <a:ext cx="350241" cy="791907"/>
            </a:xfrm>
            <a:prstGeom prst="rect">
              <a:avLst/>
            </a:prstGeom>
            <a:scene3d>
              <a:camera prst="orthographicFront">
                <a:rot lat="19800000" lon="3000000" rev="0"/>
              </a:camera>
              <a:lightRig rig="threePt" dir="t"/>
            </a:scene3d>
          </p:spPr>
        </p:pic>
      </p:grpSp>
      <p:sp>
        <p:nvSpPr>
          <p:cNvPr id="21" name="TextBox 20"/>
          <p:cNvSpPr txBox="1"/>
          <p:nvPr/>
        </p:nvSpPr>
        <p:spPr>
          <a:xfrm>
            <a:off x="7844474" y="1287901"/>
            <a:ext cx="127586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www.bob.com</a:t>
            </a:r>
            <a:endParaRPr lang="en-US" sz="1600" b="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552707" y="1780837"/>
            <a:ext cx="834842" cy="702710"/>
          </a:xfrm>
          <a:prstGeom prst="rect">
            <a:avLst/>
          </a:prstGeom>
        </p:spPr>
      </p:pic>
      <p:sp>
        <p:nvSpPr>
          <p:cNvPr id="32" name="Left Brace 31"/>
          <p:cNvSpPr/>
          <p:nvPr/>
        </p:nvSpPr>
        <p:spPr>
          <a:xfrm rot="16200000">
            <a:off x="5362883" y="2151330"/>
            <a:ext cx="135509" cy="1693611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16888" y="3065890"/>
                <a:ext cx="2274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888" y="3065890"/>
                <a:ext cx="227498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10526" r="-10526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91578" y="2517561"/>
                <a:ext cx="5965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578" y="2517561"/>
                <a:ext cx="596510" cy="307777"/>
              </a:xfrm>
              <a:prstGeom prst="rect">
                <a:avLst/>
              </a:prstGeom>
              <a:blipFill rotWithShape="0">
                <a:blip r:embed="rId10"/>
                <a:stretch>
                  <a:fillRect r="-306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004758" y="1013824"/>
                <a:ext cx="10951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758" y="1013824"/>
                <a:ext cx="1095172" cy="276999"/>
              </a:xfrm>
              <a:prstGeom prst="rect">
                <a:avLst/>
              </a:prstGeom>
              <a:blipFill>
                <a:blip r:embed="rId12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804997" y="3161229"/>
                <a:ext cx="2191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</a:t>
                </a:r>
                <a:r>
                  <a:rPr lang="en-US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997" y="3161229"/>
                <a:ext cx="2191626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6389" t="-31111" r="-1111" b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1804997" y="4074300"/>
            <a:ext cx="99706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else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       abort</a:t>
            </a:r>
            <a:endParaRPr lang="en-US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601350" y="5409491"/>
                <a:ext cx="362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/>
                  <a:t>But </a:t>
                </a:r>
                <a:r>
                  <a:rPr lang="nb-NO" dirty="0" err="1"/>
                  <a:t>why</a:t>
                </a:r>
                <a:r>
                  <a:rPr lang="nb-NO" dirty="0"/>
                  <a:t> </a:t>
                </a:r>
                <a:r>
                  <a:rPr lang="nb-NO" dirty="0" err="1"/>
                  <a:t>should</a:t>
                </a:r>
                <a:r>
                  <a:rPr lang="nb-NO" dirty="0"/>
                  <a:t> </a:t>
                </a:r>
                <a:r>
                  <a:rPr lang="nb-NO" dirty="0" err="1"/>
                  <a:t>we</a:t>
                </a:r>
                <a:r>
                  <a:rPr lang="nb-NO" dirty="0"/>
                  <a:t> trust this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sSub>
                      <m:sSubPr>
                        <m:ctrlP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350" y="5409491"/>
                <a:ext cx="3623043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515" t="-8197" r="-5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224393" y="5409491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Could have been created by the adversary itself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4381502" y="2854326"/>
            <a:ext cx="301064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381501" y="2352675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blipFill rotWithShape="0">
                <a:blip r:embed="rId15"/>
                <a:stretch>
                  <a:fillRect l="-4762" t="-1961" r="-119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blipFill rotWithShape="0">
                <a:blip r:embed="rId16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618414" y="2564904"/>
            <a:ext cx="133357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www.bob.com,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15254" r="-1695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68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51" grpId="0"/>
      <p:bldP spid="35" grpId="0"/>
      <p:bldP spid="44" grpId="0"/>
      <p:bldP spid="47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certificates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3391" y="1268760"/>
            <a:ext cx="11137237" cy="50684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Digital certificate: </a:t>
            </a:r>
            <a:r>
              <a:rPr lang="en-US" sz="1800" dirty="0"/>
              <a:t>a way of binding a public key to an entity</a:t>
            </a:r>
          </a:p>
          <a:p>
            <a:pPr marL="0" indent="0"/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A certificate consists of: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public key of the entity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 bunch of information identifying the entity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Name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Address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Occupation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URL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Email-address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Phone number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 </a:t>
            </a:r>
            <a:r>
              <a:rPr lang="en-US" sz="1600" i="1" dirty="0"/>
              <a:t>digital signature</a:t>
            </a:r>
            <a:r>
              <a:rPr lang="en-US" sz="1600" dirty="0"/>
              <a:t> on all the above by a </a:t>
            </a:r>
            <a:r>
              <a:rPr lang="en-US" sz="1600" b="1" dirty="0"/>
              <a:t>certificate authority (CA)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1412776"/>
            <a:ext cx="1584175" cy="15841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5339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certificates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94" y="1746146"/>
            <a:ext cx="2880320" cy="3627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499" y="1760285"/>
            <a:ext cx="2869092" cy="36129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484" y="1760285"/>
            <a:ext cx="2869092" cy="36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authorities (CA)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CA: </a:t>
            </a:r>
            <a:r>
              <a:rPr lang="en-US" sz="1800" dirty="0"/>
              <a:t>an issuer of digital certificates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Acts as a trusted third-party, certifying (i.e., signing) </a:t>
            </a:r>
            <a:br>
              <a:rPr lang="en-US" sz="1800" dirty="0"/>
            </a:br>
            <a:r>
              <a:rPr lang="en-US" sz="1800" dirty="0"/>
              <a:t>the public keys of other entities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Verifies the identity of a claimed public-key owner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basis of a </a:t>
            </a:r>
            <a:r>
              <a:rPr lang="en-US" sz="1800" b="1" dirty="0"/>
              <a:t>public-key infrastructure (PKI)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968208" y="1988840"/>
            <a:ext cx="2592288" cy="2326412"/>
            <a:chOff x="7896200" y="1484784"/>
            <a:chExt cx="2592288" cy="23264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" t="2586" r="49600" b="52183"/>
            <a:stretch/>
          </p:blipFill>
          <p:spPr>
            <a:xfrm>
              <a:off x="7896200" y="1484784"/>
              <a:ext cx="2592288" cy="232641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760296" y="2420888"/>
              <a:ext cx="980052" cy="64807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511119"/>
                </a:avLst>
              </a:prstTxWarp>
              <a:spAutoFit/>
            </a:bodyPr>
            <a:lstStyle/>
            <a:p>
              <a:r>
                <a:rPr lang="en-US" sz="1000" dirty="0">
                  <a:effectLst>
                    <a:glow rad="63500">
                      <a:srgbClr val="FFFF00">
                        <a:alpha val="40000"/>
                      </a:srgbClr>
                    </a:glow>
                  </a:effectLst>
                  <a:latin typeface="Engravers MT" panose="02090707080505020304" pitchFamily="18" charset="0"/>
                </a:rPr>
                <a:t>Certificate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85696" y="2564904"/>
              <a:ext cx="943282" cy="576064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r>
                <a:rPr lang="en-US" sz="1000" dirty="0">
                  <a:effectLst>
                    <a:glow rad="63500">
                      <a:srgbClr val="FFFF00">
                        <a:alpha val="40000"/>
                      </a:srgbClr>
                    </a:glow>
                  </a:effectLst>
                  <a:latin typeface="Engravers MT" panose="02090707080505020304" pitchFamily="18" charset="0"/>
                </a:rPr>
                <a:t>  Authority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07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484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 integrity</a:t>
                      </a:r>
                      <a:r>
                        <a:rPr lang="nb-NO" baseline="0" dirty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Symmetric</a:t>
                      </a:r>
                      <a:r>
                        <a:rPr lang="nb-NO" b="1" baseline="0" dirty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Asymmetric</a:t>
                      </a:r>
                      <a:r>
                        <a:rPr lang="nb-NO" b="1" baseline="0" dirty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Asymmetric</a:t>
                      </a:r>
                      <a:r>
                        <a:rPr lang="nb-NO" baseline="0" dirty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20006635">
            <a:off x="9835394" y="4019698"/>
            <a:ext cx="180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/>
              <a:t>(Key exchange)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2057652"/>
            <a:ext cx="429815" cy="807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key exchange + PKI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71415" y="2307297"/>
                <a:ext cx="3642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15" y="2307297"/>
                <a:ext cx="36420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5254" r="-1695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13454" y="2835866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454" y="2835866"/>
                <a:ext cx="1230618" cy="313291"/>
              </a:xfrm>
              <a:prstGeom prst="rect">
                <a:avLst/>
              </a:prstGeom>
              <a:blipFill rotWithShape="0">
                <a:blip r:embed="rId5"/>
                <a:stretch>
                  <a:fillRect t="-192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 bwMode="auto">
          <a:xfrm flipH="1">
            <a:off x="4381501" y="3197296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419600" y="269564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217875" y="3642001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875" y="3642001"/>
                <a:ext cx="1021433" cy="313291"/>
              </a:xfrm>
              <a:prstGeom prst="rect">
                <a:avLst/>
              </a:prstGeom>
              <a:blipFill rotWithShape="0">
                <a:blip r:embed="rId6"/>
                <a:stretch>
                  <a:fillRect l="-4762" r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112224" y="1971770"/>
            <a:ext cx="937317" cy="1294288"/>
            <a:chOff x="8196052" y="1919680"/>
            <a:chExt cx="937317" cy="129428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96052" y="1919680"/>
              <a:ext cx="937317" cy="12942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7300" y="2287563"/>
              <a:ext cx="350241" cy="791907"/>
            </a:xfrm>
            <a:prstGeom prst="rect">
              <a:avLst/>
            </a:prstGeom>
            <a:scene3d>
              <a:camera prst="orthographicFront">
                <a:rot lat="19800000" lon="3000000" rev="0"/>
              </a:camera>
              <a:lightRig rig="threePt" dir="t"/>
            </a:scene3d>
          </p:spPr>
        </p:pic>
      </p:grpSp>
      <p:sp>
        <p:nvSpPr>
          <p:cNvPr id="21" name="TextBox 20"/>
          <p:cNvSpPr txBox="1"/>
          <p:nvPr/>
        </p:nvSpPr>
        <p:spPr>
          <a:xfrm>
            <a:off x="7844474" y="1633940"/>
            <a:ext cx="127586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www.bob.com</a:t>
            </a:r>
            <a:endParaRPr lang="en-US" sz="1600" b="0" dirty="0"/>
          </a:p>
        </p:txBody>
      </p:sp>
      <p:sp>
        <p:nvSpPr>
          <p:cNvPr id="22" name="TextBox 21"/>
          <p:cNvSpPr txBox="1"/>
          <p:nvPr/>
        </p:nvSpPr>
        <p:spPr>
          <a:xfrm>
            <a:off x="4618414" y="2907874"/>
            <a:ext cx="133357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www.bob.com,</a:t>
            </a:r>
            <a:endParaRPr lang="en-US" sz="1600" b="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552707" y="2126876"/>
            <a:ext cx="834842" cy="702710"/>
          </a:xfrm>
          <a:prstGeom prst="rect">
            <a:avLst/>
          </a:prstGeom>
        </p:spPr>
      </p:pic>
      <p:sp>
        <p:nvSpPr>
          <p:cNvPr id="32" name="Left Brace 31"/>
          <p:cNvSpPr/>
          <p:nvPr/>
        </p:nvSpPr>
        <p:spPr>
          <a:xfrm rot="16200000">
            <a:off x="5362883" y="2497369"/>
            <a:ext cx="135509" cy="1693611"/>
          </a:xfrm>
          <a:prstGeom prst="leftBrace">
            <a:avLst>
              <a:gd name="adj1" fmla="val 105220"/>
              <a:gd name="adj2" fmla="val 50000"/>
            </a:avLst>
          </a:prstGeom>
          <a:noFill/>
          <a:ln w="19050" cmpd="sng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16888" y="3411929"/>
                <a:ext cx="2274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888" y="3411929"/>
                <a:ext cx="227498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0526" r="-10526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373772" y="2846318"/>
                <a:ext cx="5008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772" y="2846318"/>
                <a:ext cx="500843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6098" r="-243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Content Placeholder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17" y="2779733"/>
            <a:ext cx="444827" cy="444827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502387" y="3411929"/>
                <a:ext cx="2274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387" y="3411929"/>
                <a:ext cx="227498" cy="307777"/>
              </a:xfrm>
              <a:prstGeom prst="rect">
                <a:avLst/>
              </a:prstGeom>
              <a:blipFill>
                <a:blip r:embed="rId14"/>
                <a:stretch>
                  <a:fillRect l="-13514" r="-10811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170215" y="3883198"/>
                <a:ext cx="6192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CA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215" y="3883198"/>
                <a:ext cx="619272" cy="307777"/>
              </a:xfrm>
              <a:prstGeom prst="rect">
                <a:avLst/>
              </a:prstGeom>
              <a:blipFill>
                <a:blip r:embed="rId15"/>
                <a:stretch>
                  <a:fillRect l="-3922" r="-3922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 bwMode="auto">
          <a:xfrm flipH="1" flipV="1">
            <a:off x="7285030" y="3243672"/>
            <a:ext cx="107114" cy="6395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Freeform 45"/>
          <p:cNvSpPr/>
          <p:nvPr/>
        </p:nvSpPr>
        <p:spPr bwMode="auto">
          <a:xfrm>
            <a:off x="6744072" y="3247639"/>
            <a:ext cx="395488" cy="367221"/>
          </a:xfrm>
          <a:custGeom>
            <a:avLst/>
            <a:gdLst>
              <a:gd name="connsiteX0" fmla="*/ 0 w 890588"/>
              <a:gd name="connsiteY0" fmla="*/ 338138 h 367048"/>
              <a:gd name="connsiteX1" fmla="*/ 581025 w 890588"/>
              <a:gd name="connsiteY1" fmla="*/ 333375 h 367048"/>
              <a:gd name="connsiteX2" fmla="*/ 890588 w 890588"/>
              <a:gd name="connsiteY2" fmla="*/ 0 h 367048"/>
              <a:gd name="connsiteX0" fmla="*/ 0 w 919163"/>
              <a:gd name="connsiteY0" fmla="*/ 409576 h 418232"/>
              <a:gd name="connsiteX1" fmla="*/ 609600 w 919163"/>
              <a:gd name="connsiteY1" fmla="*/ 333375 h 418232"/>
              <a:gd name="connsiteX2" fmla="*/ 919163 w 919163"/>
              <a:gd name="connsiteY2" fmla="*/ 0 h 418232"/>
              <a:gd name="connsiteX0" fmla="*/ 0 w 947738"/>
              <a:gd name="connsiteY0" fmla="*/ 378620 h 392393"/>
              <a:gd name="connsiteX1" fmla="*/ 638175 w 947738"/>
              <a:gd name="connsiteY1" fmla="*/ 333375 h 392393"/>
              <a:gd name="connsiteX2" fmla="*/ 947738 w 947738"/>
              <a:gd name="connsiteY2" fmla="*/ 0 h 392393"/>
              <a:gd name="connsiteX0" fmla="*/ 0 w 947738"/>
              <a:gd name="connsiteY0" fmla="*/ 378620 h 385843"/>
              <a:gd name="connsiteX1" fmla="*/ 824887 w 947738"/>
              <a:gd name="connsiteY1" fmla="*/ 294457 h 385843"/>
              <a:gd name="connsiteX2" fmla="*/ 947738 w 947738"/>
              <a:gd name="connsiteY2" fmla="*/ 0 h 385843"/>
              <a:gd name="connsiteX0" fmla="*/ 0 w 983643"/>
              <a:gd name="connsiteY0" fmla="*/ 374413 h 381994"/>
              <a:gd name="connsiteX1" fmla="*/ 860792 w 983643"/>
              <a:gd name="connsiteY1" fmla="*/ 294457 h 381994"/>
              <a:gd name="connsiteX2" fmla="*/ 983643 w 983643"/>
              <a:gd name="connsiteY2" fmla="*/ 0 h 381994"/>
              <a:gd name="connsiteX0" fmla="*/ 0 w 983643"/>
              <a:gd name="connsiteY0" fmla="*/ 374413 h 380537"/>
              <a:gd name="connsiteX1" fmla="*/ 882334 w 983643"/>
              <a:gd name="connsiteY1" fmla="*/ 277628 h 380537"/>
              <a:gd name="connsiteX2" fmla="*/ 983643 w 983643"/>
              <a:gd name="connsiteY2" fmla="*/ 0 h 380537"/>
              <a:gd name="connsiteX0" fmla="*/ 0 w 983643"/>
              <a:gd name="connsiteY0" fmla="*/ 372309 h 378409"/>
              <a:gd name="connsiteX1" fmla="*/ 882334 w 983643"/>
              <a:gd name="connsiteY1" fmla="*/ 275524 h 378409"/>
              <a:gd name="connsiteX2" fmla="*/ 983643 w 983643"/>
              <a:gd name="connsiteY2" fmla="*/ 0 h 378409"/>
              <a:gd name="connsiteX0" fmla="*/ 0 w 1010027"/>
              <a:gd name="connsiteY0" fmla="*/ 372309 h 378409"/>
              <a:gd name="connsiteX1" fmla="*/ 882334 w 1010027"/>
              <a:gd name="connsiteY1" fmla="*/ 275524 h 378409"/>
              <a:gd name="connsiteX2" fmla="*/ 983643 w 1010027"/>
              <a:gd name="connsiteY2" fmla="*/ 0 h 378409"/>
              <a:gd name="connsiteX0" fmla="*/ 0 w 1010027"/>
              <a:gd name="connsiteY0" fmla="*/ 374413 h 380391"/>
              <a:gd name="connsiteX1" fmla="*/ 882334 w 1010027"/>
              <a:gd name="connsiteY1" fmla="*/ 275524 h 380391"/>
              <a:gd name="connsiteX2" fmla="*/ 983643 w 1010027"/>
              <a:gd name="connsiteY2" fmla="*/ 0 h 380391"/>
              <a:gd name="connsiteX0" fmla="*/ 0 w 1010027"/>
              <a:gd name="connsiteY0" fmla="*/ 374413 h 374413"/>
              <a:gd name="connsiteX1" fmla="*/ 882334 w 1010027"/>
              <a:gd name="connsiteY1" fmla="*/ 275524 h 374413"/>
              <a:gd name="connsiteX2" fmla="*/ 983643 w 1010027"/>
              <a:gd name="connsiteY2" fmla="*/ 0 h 374413"/>
              <a:gd name="connsiteX0" fmla="*/ 0 w 1031432"/>
              <a:gd name="connsiteY0" fmla="*/ 362843 h 362843"/>
              <a:gd name="connsiteX1" fmla="*/ 882334 w 1031432"/>
              <a:gd name="connsiteY1" fmla="*/ 263954 h 362843"/>
              <a:gd name="connsiteX2" fmla="*/ 1012367 w 1031432"/>
              <a:gd name="connsiteY2" fmla="*/ 0 h 362843"/>
              <a:gd name="connsiteX0" fmla="*/ 0 w 1031432"/>
              <a:gd name="connsiteY0" fmla="*/ 373361 h 373361"/>
              <a:gd name="connsiteX1" fmla="*/ 882334 w 1031432"/>
              <a:gd name="connsiteY1" fmla="*/ 274472 h 373361"/>
              <a:gd name="connsiteX2" fmla="*/ 1012367 w 1031432"/>
              <a:gd name="connsiteY2" fmla="*/ 0 h 373361"/>
              <a:gd name="connsiteX0" fmla="*/ 0 w 950940"/>
              <a:gd name="connsiteY0" fmla="*/ 376166 h 376166"/>
              <a:gd name="connsiteX1" fmla="*/ 882334 w 950940"/>
              <a:gd name="connsiteY1" fmla="*/ 277277 h 376166"/>
              <a:gd name="connsiteX2" fmla="*/ 868744 w 950940"/>
              <a:gd name="connsiteY2" fmla="*/ 0 h 376166"/>
              <a:gd name="connsiteX0" fmla="*/ 0 w 989441"/>
              <a:gd name="connsiteY0" fmla="*/ 376166 h 376166"/>
              <a:gd name="connsiteX1" fmla="*/ 882334 w 989441"/>
              <a:gd name="connsiteY1" fmla="*/ 277277 h 376166"/>
              <a:gd name="connsiteX2" fmla="*/ 868744 w 989441"/>
              <a:gd name="connsiteY2" fmla="*/ 0 h 376166"/>
              <a:gd name="connsiteX0" fmla="*/ 0 w 1007659"/>
              <a:gd name="connsiteY0" fmla="*/ 376166 h 376166"/>
              <a:gd name="connsiteX1" fmla="*/ 882334 w 1007659"/>
              <a:gd name="connsiteY1" fmla="*/ 277277 h 376166"/>
              <a:gd name="connsiteX2" fmla="*/ 868744 w 1007659"/>
              <a:gd name="connsiteY2" fmla="*/ 0 h 376166"/>
              <a:gd name="connsiteX0" fmla="*/ 0 w 1019085"/>
              <a:gd name="connsiteY0" fmla="*/ 376166 h 376166"/>
              <a:gd name="connsiteX1" fmla="*/ 882334 w 1019085"/>
              <a:gd name="connsiteY1" fmla="*/ 277277 h 376166"/>
              <a:gd name="connsiteX2" fmla="*/ 868744 w 1019085"/>
              <a:gd name="connsiteY2" fmla="*/ 0 h 376166"/>
              <a:gd name="connsiteX0" fmla="*/ 0 w 1011434"/>
              <a:gd name="connsiteY0" fmla="*/ 376166 h 376166"/>
              <a:gd name="connsiteX1" fmla="*/ 882334 w 1011434"/>
              <a:gd name="connsiteY1" fmla="*/ 277277 h 376166"/>
              <a:gd name="connsiteX2" fmla="*/ 868744 w 1011434"/>
              <a:gd name="connsiteY2" fmla="*/ 0 h 376166"/>
              <a:gd name="connsiteX0" fmla="*/ 0 w 979615"/>
              <a:gd name="connsiteY0" fmla="*/ 376166 h 376166"/>
              <a:gd name="connsiteX1" fmla="*/ 882334 w 979615"/>
              <a:gd name="connsiteY1" fmla="*/ 277277 h 376166"/>
              <a:gd name="connsiteX2" fmla="*/ 811294 w 979615"/>
              <a:gd name="connsiteY2" fmla="*/ 0 h 376166"/>
              <a:gd name="connsiteX0" fmla="*/ 0 w 1017287"/>
              <a:gd name="connsiteY0" fmla="*/ 376166 h 376166"/>
              <a:gd name="connsiteX1" fmla="*/ 882334 w 1017287"/>
              <a:gd name="connsiteY1" fmla="*/ 277277 h 376166"/>
              <a:gd name="connsiteX2" fmla="*/ 878318 w 1017287"/>
              <a:gd name="connsiteY2" fmla="*/ 0 h 376166"/>
              <a:gd name="connsiteX0" fmla="*/ 0 w 991189"/>
              <a:gd name="connsiteY0" fmla="*/ 376166 h 376166"/>
              <a:gd name="connsiteX1" fmla="*/ 882334 w 991189"/>
              <a:gd name="connsiteY1" fmla="*/ 277277 h 376166"/>
              <a:gd name="connsiteX2" fmla="*/ 878318 w 991189"/>
              <a:gd name="connsiteY2" fmla="*/ 0 h 376166"/>
              <a:gd name="connsiteX0" fmla="*/ 0 w 1235867"/>
              <a:gd name="connsiteY0" fmla="*/ 360739 h 360739"/>
              <a:gd name="connsiteX1" fmla="*/ 1112130 w 1235867"/>
              <a:gd name="connsiteY1" fmla="*/ 277277 h 360739"/>
              <a:gd name="connsiteX2" fmla="*/ 1108114 w 1235867"/>
              <a:gd name="connsiteY2" fmla="*/ 0 h 360739"/>
              <a:gd name="connsiteX0" fmla="*/ 0 w 1153885"/>
              <a:gd name="connsiteY0" fmla="*/ 360739 h 360739"/>
              <a:gd name="connsiteX1" fmla="*/ 824885 w 1153885"/>
              <a:gd name="connsiteY1" fmla="*/ 270265 h 360739"/>
              <a:gd name="connsiteX2" fmla="*/ 1108114 w 1153885"/>
              <a:gd name="connsiteY2" fmla="*/ 0 h 360739"/>
              <a:gd name="connsiteX0" fmla="*/ 0 w 972802"/>
              <a:gd name="connsiteY0" fmla="*/ 359337 h 359337"/>
              <a:gd name="connsiteX1" fmla="*/ 824885 w 972802"/>
              <a:gd name="connsiteY1" fmla="*/ 268863 h 359337"/>
              <a:gd name="connsiteX2" fmla="*/ 887892 w 972802"/>
              <a:gd name="connsiteY2" fmla="*/ 0 h 359337"/>
              <a:gd name="connsiteX0" fmla="*/ 0 w 917600"/>
              <a:gd name="connsiteY0" fmla="*/ 359337 h 359337"/>
              <a:gd name="connsiteX1" fmla="*/ 824885 w 917600"/>
              <a:gd name="connsiteY1" fmla="*/ 268863 h 359337"/>
              <a:gd name="connsiteX2" fmla="*/ 887892 w 917600"/>
              <a:gd name="connsiteY2" fmla="*/ 0 h 359337"/>
              <a:gd name="connsiteX0" fmla="*/ 0 w 890335"/>
              <a:gd name="connsiteY0" fmla="*/ 359337 h 359337"/>
              <a:gd name="connsiteX1" fmla="*/ 700413 w 890335"/>
              <a:gd name="connsiteY1" fmla="*/ 263253 h 359337"/>
              <a:gd name="connsiteX2" fmla="*/ 887892 w 890335"/>
              <a:gd name="connsiteY2" fmla="*/ 0 h 359337"/>
              <a:gd name="connsiteX0" fmla="*/ 0 w 889675"/>
              <a:gd name="connsiteY0" fmla="*/ 359337 h 359337"/>
              <a:gd name="connsiteX1" fmla="*/ 700413 w 889675"/>
              <a:gd name="connsiteY1" fmla="*/ 263253 h 359337"/>
              <a:gd name="connsiteX2" fmla="*/ 887892 w 889675"/>
              <a:gd name="connsiteY2" fmla="*/ 0 h 359337"/>
              <a:gd name="connsiteX0" fmla="*/ 0 w 890730"/>
              <a:gd name="connsiteY0" fmla="*/ 359337 h 359337"/>
              <a:gd name="connsiteX1" fmla="*/ 738712 w 890730"/>
              <a:gd name="connsiteY1" fmla="*/ 263253 h 359337"/>
              <a:gd name="connsiteX2" fmla="*/ 887892 w 890730"/>
              <a:gd name="connsiteY2" fmla="*/ 0 h 359337"/>
              <a:gd name="connsiteX0" fmla="*/ 0 w 890386"/>
              <a:gd name="connsiteY0" fmla="*/ 359337 h 359337"/>
              <a:gd name="connsiteX1" fmla="*/ 738712 w 890386"/>
              <a:gd name="connsiteY1" fmla="*/ 263253 h 359337"/>
              <a:gd name="connsiteX2" fmla="*/ 887892 w 890386"/>
              <a:gd name="connsiteY2" fmla="*/ 0 h 35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386" h="359337">
                <a:moveTo>
                  <a:pt x="0" y="359337"/>
                </a:moveTo>
                <a:cubicBezTo>
                  <a:pt x="395826" y="355682"/>
                  <a:pt x="629028" y="307715"/>
                  <a:pt x="738712" y="263253"/>
                </a:cubicBezTo>
                <a:cubicBezTo>
                  <a:pt x="848396" y="218791"/>
                  <a:pt x="903073" y="186192"/>
                  <a:pt x="887892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13423" y="2226216"/>
                <a:ext cx="6192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CA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423" y="2226216"/>
                <a:ext cx="619272" cy="307777"/>
              </a:xfrm>
              <a:prstGeom prst="rect">
                <a:avLst/>
              </a:prstGeom>
              <a:blipFill>
                <a:blip r:embed="rId16"/>
                <a:stretch>
                  <a:fillRect l="-3922" r="-3922" b="-1960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004758" y="1359863"/>
                <a:ext cx="10951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758" y="1359863"/>
                <a:ext cx="1095172" cy="276999"/>
              </a:xfrm>
              <a:prstGeom prst="rect">
                <a:avLst/>
              </a:prstGeom>
              <a:blipFill rotWithShape="0">
                <a:blip r:embed="rId17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Left Brace 36"/>
          <p:cNvSpPr/>
          <p:nvPr/>
        </p:nvSpPr>
        <p:spPr>
          <a:xfrm rot="16200000">
            <a:off x="6534405" y="3120954"/>
            <a:ext cx="135509" cy="454214"/>
          </a:xfrm>
          <a:prstGeom prst="leftBrace">
            <a:avLst>
              <a:gd name="adj1" fmla="val 62711"/>
              <a:gd name="adj2" fmla="val 50000"/>
            </a:avLst>
          </a:prstGeom>
          <a:ln w="1905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30" y="1742525"/>
            <a:ext cx="426874" cy="42687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842968"/>
            <a:ext cx="354839" cy="35483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302564"/>
            <a:ext cx="625649" cy="4692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935704" y="3638946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704" y="3638946"/>
                <a:ext cx="1021433" cy="313291"/>
              </a:xfrm>
              <a:prstGeom prst="rect">
                <a:avLst/>
              </a:prstGeom>
              <a:blipFill rotWithShape="0">
                <a:blip r:embed="rId21"/>
                <a:stretch>
                  <a:fillRect l="-5389" t="-1961" r="-1796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106591" y="2920297"/>
                <a:ext cx="2191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</a:t>
                </a:r>
                <a:r>
                  <a:rPr lang="en-US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91" y="2920297"/>
                <a:ext cx="2191626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6685" t="-31111" r="-1114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409913" y="3286891"/>
                <a:ext cx="25058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and</a:t>
                </a:r>
                <a:r>
                  <a:rPr lang="en-US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nb-NO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CA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b-NO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913" y="3286891"/>
                <a:ext cx="2505879" cy="276999"/>
              </a:xfrm>
              <a:prstGeom prst="rect">
                <a:avLst/>
              </a:prstGeom>
              <a:blipFill>
                <a:blip r:embed="rId23"/>
                <a:stretch>
                  <a:fillRect l="-5596" t="-30435" r="-2676" b="-4782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114211" y="4034236"/>
            <a:ext cx="99706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else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       abort</a:t>
            </a:r>
            <a:endParaRPr lang="en-US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0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6" grpId="0" animBg="1"/>
      <p:bldP spid="50" grpId="0"/>
      <p:bldP spid="37" grpId="0" animBg="1"/>
      <p:bldP spid="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a signed certificate?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71664" y="1929637"/>
            <a:ext cx="937317" cy="1294288"/>
            <a:chOff x="8196052" y="1919680"/>
            <a:chExt cx="937317" cy="12942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96052" y="1919680"/>
              <a:ext cx="937317" cy="129428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7300" y="2287563"/>
              <a:ext cx="350241" cy="791907"/>
            </a:xfrm>
            <a:prstGeom prst="rect">
              <a:avLst/>
            </a:prstGeom>
            <a:scene3d>
              <a:camera prst="orthographicFront">
                <a:rot lat="19800000" lon="3000000" rev="0"/>
              </a:camera>
              <a:lightRig rig="threePt" dir="t"/>
            </a:scene3d>
          </p:spPr>
        </p:pic>
      </p:grpSp>
      <p:sp>
        <p:nvSpPr>
          <p:cNvPr id="8" name="TextBox 7"/>
          <p:cNvSpPr txBox="1"/>
          <p:nvPr/>
        </p:nvSpPr>
        <p:spPr>
          <a:xfrm>
            <a:off x="2803914" y="1591807"/>
            <a:ext cx="127586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www.bob.com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53325" y="3505818"/>
                <a:ext cx="21739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KeyGen</m:t>
                      </m:r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325" y="3505818"/>
                <a:ext cx="2173993" cy="276999"/>
              </a:xfrm>
              <a:prstGeom prst="rect">
                <a:avLst/>
              </a:prstGeom>
              <a:blipFill rotWithShape="0">
                <a:blip r:embed="rId7"/>
                <a:stretch>
                  <a:fillRect r="-336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 bwMode="auto">
          <a:xfrm flipV="1">
            <a:off x="4851648" y="269564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12739" y="2297520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739" y="2297520"/>
                <a:ext cx="1230618" cy="313291"/>
              </a:xfrm>
              <a:prstGeom prst="rect">
                <a:avLst/>
              </a:prstGeom>
              <a:blipFill rotWithShape="0">
                <a:blip r:embed="rId8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74" y="2060848"/>
            <a:ext cx="770860" cy="63262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 flipH="1" flipV="1">
            <a:off x="4813549" y="319729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138742" y="2863626"/>
            <a:ext cx="35291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“Put </a:t>
            </a:r>
            <a:r>
              <a:rPr lang="en-US" sz="1600" dirty="0">
                <a:latin typeface="Consolas" panose="020B0609020204030204" pitchFamily="49" charset="0"/>
              </a:rPr>
              <a:t>0x349a5 </a:t>
            </a:r>
            <a:r>
              <a:rPr lang="en-US" sz="1600" dirty="0"/>
              <a:t>on your page”</a:t>
            </a:r>
            <a:endParaRPr lang="en-US" sz="1600" b="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26330" y="1408386"/>
            <a:ext cx="1990171" cy="1747462"/>
            <a:chOff x="5015138" y="3265999"/>
            <a:chExt cx="1990171" cy="1747462"/>
          </a:xfrm>
        </p:grpSpPr>
        <p:grpSp>
          <p:nvGrpSpPr>
            <p:cNvPr id="28" name="Group 27"/>
            <p:cNvGrpSpPr/>
            <p:nvPr/>
          </p:nvGrpSpPr>
          <p:grpSpPr>
            <a:xfrm>
              <a:off x="5015138" y="3265999"/>
              <a:ext cx="1990171" cy="1747462"/>
              <a:chOff x="5015138" y="3265999"/>
              <a:chExt cx="1990171" cy="174746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998" b="54080"/>
              <a:stretch/>
            </p:blipFill>
            <p:spPr>
              <a:xfrm>
                <a:off x="5015880" y="3265999"/>
                <a:ext cx="1372352" cy="109910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532" b="54080"/>
              <a:stretch/>
            </p:blipFill>
            <p:spPr>
              <a:xfrm>
                <a:off x="6384032" y="3265999"/>
                <a:ext cx="621277" cy="109910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532" t="72996"/>
              <a:stretch/>
            </p:blipFill>
            <p:spPr>
              <a:xfrm>
                <a:off x="6384032" y="4364457"/>
                <a:ext cx="621277" cy="64633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912" r="56998"/>
              <a:stretch/>
            </p:blipFill>
            <p:spPr>
              <a:xfrm>
                <a:off x="5015138" y="4365104"/>
                <a:ext cx="1372352" cy="648357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5494920" y="3588626"/>
              <a:ext cx="458459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>
                  <a:latin typeface="Consolas" panose="020B0609020204030204" pitchFamily="49" charset="0"/>
                </a:rPr>
                <a:t>www.bob.com</a:t>
              </a:r>
              <a:endParaRPr lang="en-US" sz="600" b="0" dirty="0">
                <a:latin typeface="Consolas" panose="020B0609020204030204" pitchFamily="49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42131" y="4662429"/>
              <a:ext cx="735768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6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0x349a5</a:t>
              </a:r>
              <a:endParaRPr lang="en-US" sz="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Freeform 16"/>
          <p:cNvSpPr/>
          <p:nvPr/>
        </p:nvSpPr>
        <p:spPr bwMode="auto">
          <a:xfrm>
            <a:off x="2043953" y="2707342"/>
            <a:ext cx="7897906" cy="1811704"/>
          </a:xfrm>
          <a:custGeom>
            <a:avLst/>
            <a:gdLst>
              <a:gd name="connsiteX0" fmla="*/ 0 w 7897906"/>
              <a:gd name="connsiteY0" fmla="*/ 591671 h 1790273"/>
              <a:gd name="connsiteX1" fmla="*/ 735106 w 7897906"/>
              <a:gd name="connsiteY1" fmla="*/ 1434353 h 1790273"/>
              <a:gd name="connsiteX2" fmla="*/ 2707341 w 7897906"/>
              <a:gd name="connsiteY2" fmla="*/ 1676400 h 1790273"/>
              <a:gd name="connsiteX3" fmla="*/ 6517341 w 7897906"/>
              <a:gd name="connsiteY3" fmla="*/ 1649506 h 1790273"/>
              <a:gd name="connsiteX4" fmla="*/ 7897906 w 7897906"/>
              <a:gd name="connsiteY4" fmla="*/ 0 h 1790273"/>
              <a:gd name="connsiteX0" fmla="*/ 0 w 7897906"/>
              <a:gd name="connsiteY0" fmla="*/ 405058 h 1790273"/>
              <a:gd name="connsiteX1" fmla="*/ 735106 w 7897906"/>
              <a:gd name="connsiteY1" fmla="*/ 1434353 h 1790273"/>
              <a:gd name="connsiteX2" fmla="*/ 2707341 w 7897906"/>
              <a:gd name="connsiteY2" fmla="*/ 1676400 h 1790273"/>
              <a:gd name="connsiteX3" fmla="*/ 6517341 w 7897906"/>
              <a:gd name="connsiteY3" fmla="*/ 1649506 h 1790273"/>
              <a:gd name="connsiteX4" fmla="*/ 7897906 w 7897906"/>
              <a:gd name="connsiteY4" fmla="*/ 0 h 1790273"/>
              <a:gd name="connsiteX0" fmla="*/ 0 w 7897906"/>
              <a:gd name="connsiteY0" fmla="*/ 405058 h 1790273"/>
              <a:gd name="connsiteX1" fmla="*/ 735106 w 7897906"/>
              <a:gd name="connsiteY1" fmla="*/ 1434353 h 1790273"/>
              <a:gd name="connsiteX2" fmla="*/ 2707341 w 7897906"/>
              <a:gd name="connsiteY2" fmla="*/ 1676400 h 1790273"/>
              <a:gd name="connsiteX3" fmla="*/ 6517341 w 7897906"/>
              <a:gd name="connsiteY3" fmla="*/ 1649506 h 1790273"/>
              <a:gd name="connsiteX4" fmla="*/ 7897906 w 7897906"/>
              <a:gd name="connsiteY4" fmla="*/ 0 h 1790273"/>
              <a:gd name="connsiteX0" fmla="*/ 0 w 7897906"/>
              <a:gd name="connsiteY0" fmla="*/ 405058 h 1801916"/>
              <a:gd name="connsiteX1" fmla="*/ 735106 w 7897906"/>
              <a:gd name="connsiteY1" fmla="*/ 1434353 h 1801916"/>
              <a:gd name="connsiteX2" fmla="*/ 2707341 w 7897906"/>
              <a:gd name="connsiteY2" fmla="*/ 1704392 h 1801916"/>
              <a:gd name="connsiteX3" fmla="*/ 6517341 w 7897906"/>
              <a:gd name="connsiteY3" fmla="*/ 1649506 h 1801916"/>
              <a:gd name="connsiteX4" fmla="*/ 7897906 w 7897906"/>
              <a:gd name="connsiteY4" fmla="*/ 0 h 1801916"/>
              <a:gd name="connsiteX0" fmla="*/ 0 w 7897906"/>
              <a:gd name="connsiteY0" fmla="*/ 405058 h 1799183"/>
              <a:gd name="connsiteX1" fmla="*/ 735106 w 7897906"/>
              <a:gd name="connsiteY1" fmla="*/ 1434353 h 1799183"/>
              <a:gd name="connsiteX2" fmla="*/ 2707341 w 7897906"/>
              <a:gd name="connsiteY2" fmla="*/ 1704392 h 1799183"/>
              <a:gd name="connsiteX3" fmla="*/ 6517341 w 7897906"/>
              <a:gd name="connsiteY3" fmla="*/ 1649506 h 1799183"/>
              <a:gd name="connsiteX4" fmla="*/ 7897906 w 7897906"/>
              <a:gd name="connsiteY4" fmla="*/ 0 h 1799183"/>
              <a:gd name="connsiteX0" fmla="*/ 0 w 7897906"/>
              <a:gd name="connsiteY0" fmla="*/ 405058 h 1811704"/>
              <a:gd name="connsiteX1" fmla="*/ 735106 w 7897906"/>
              <a:gd name="connsiteY1" fmla="*/ 1434353 h 1811704"/>
              <a:gd name="connsiteX2" fmla="*/ 2698011 w 7897906"/>
              <a:gd name="connsiteY2" fmla="*/ 1732384 h 1811704"/>
              <a:gd name="connsiteX3" fmla="*/ 6517341 w 7897906"/>
              <a:gd name="connsiteY3" fmla="*/ 1649506 h 1811704"/>
              <a:gd name="connsiteX4" fmla="*/ 7897906 w 7897906"/>
              <a:gd name="connsiteY4" fmla="*/ 0 h 18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7906" h="1811704">
                <a:moveTo>
                  <a:pt x="0" y="405058"/>
                </a:moveTo>
                <a:cubicBezTo>
                  <a:pt x="160603" y="1025254"/>
                  <a:pt x="285438" y="1213132"/>
                  <a:pt x="735106" y="1434353"/>
                </a:cubicBezTo>
                <a:cubicBezTo>
                  <a:pt x="1184774" y="1655574"/>
                  <a:pt x="2154182" y="1705856"/>
                  <a:pt x="2698011" y="1732384"/>
                </a:cubicBezTo>
                <a:cubicBezTo>
                  <a:pt x="3241840" y="1758912"/>
                  <a:pt x="5650692" y="1938237"/>
                  <a:pt x="6517341" y="1649506"/>
                </a:cubicBezTo>
                <a:cubicBezTo>
                  <a:pt x="7383990" y="1360775"/>
                  <a:pt x="7640170" y="685053"/>
                  <a:pt x="7897906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930472" y="3134059"/>
            <a:ext cx="6540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/>
              <a:t>Check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175991" y="4928868"/>
            <a:ext cx="3385857" cy="678198"/>
            <a:chOff x="8175991" y="4928868"/>
            <a:chExt cx="3385857" cy="678198"/>
          </a:xfrm>
        </p:grpSpPr>
        <p:pic>
          <p:nvPicPr>
            <p:cNvPr id="9" name="Content Placeholder 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1" y="4928868"/>
              <a:ext cx="678198" cy="678198"/>
            </a:xfrm>
            <a:prstGeom prst="rect">
              <a:avLst/>
            </a:prstGeom>
            <a:ln/>
          </p:spPr>
        </p:pic>
        <p:grpSp>
          <p:nvGrpSpPr>
            <p:cNvPr id="19" name="Group 18"/>
            <p:cNvGrpSpPr/>
            <p:nvPr/>
          </p:nvGrpSpPr>
          <p:grpSpPr>
            <a:xfrm>
              <a:off x="8842706" y="5009662"/>
              <a:ext cx="2719142" cy="415799"/>
              <a:chOff x="9163082" y="4422731"/>
              <a:chExt cx="2719142" cy="4157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9163082" y="4476743"/>
                    <a:ext cx="2719142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Sign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nb-NO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dc</m:t>
                                  </m:r>
                                </m:sub>
                              </m:s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sSub>
                                <m:sSubPr>
                                  <m:ctrlPr>
                                    <a:rPr lang="nb-NO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</m:d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63082" y="4476743"/>
                    <a:ext cx="2719142" cy="30777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673" b="-38000"/>
                    </a:stretch>
                  </a:blipFill>
                </p:spPr>
                <p:txBody>
                  <a:bodyPr/>
                  <a:lstStyle/>
                  <a:p>
                    <a:r>
                      <a:rPr lang="nb-NO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07159" y="4422731"/>
                <a:ext cx="506655" cy="415799"/>
              </a:xfrm>
              <a:prstGeom prst="rect">
                <a:avLst/>
              </a:prstGeom>
            </p:spPr>
          </p:pic>
        </p:grpSp>
      </p:grpSp>
      <p:cxnSp>
        <p:nvCxnSpPr>
          <p:cNvPr id="33" name="Straight Arrow Connector 32"/>
          <p:cNvCxnSpPr/>
          <p:nvPr/>
        </p:nvCxnSpPr>
        <p:spPr bwMode="auto">
          <a:xfrm flipH="1" flipV="1">
            <a:off x="4851648" y="5949280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Content Placeholder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07" y="5296751"/>
            <a:ext cx="678198" cy="678198"/>
          </a:xfrm>
          <a:prstGeom prst="rect">
            <a:avLst/>
          </a:prstGeom>
          <a:ln/>
        </p:spPr>
      </p:pic>
      <p:sp>
        <p:nvSpPr>
          <p:cNvPr id="35" name="Oval 34"/>
          <p:cNvSpPr>
            <a:spLocks noChangeAspect="1"/>
          </p:cNvSpPr>
          <p:nvPr/>
        </p:nvSpPr>
        <p:spPr bwMode="auto">
          <a:xfrm>
            <a:off x="2447353" y="3149187"/>
            <a:ext cx="247986" cy="248073"/>
          </a:xfrm>
          <a:prstGeom prst="ellipse">
            <a:avLst/>
          </a:prstGeom>
          <a:solidFill>
            <a:srgbClr val="FF339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4990149" y="2245344"/>
            <a:ext cx="247986" cy="248073"/>
          </a:xfrm>
          <a:prstGeom prst="ellipse">
            <a:avLst/>
          </a:prstGeom>
          <a:solidFill>
            <a:srgbClr val="FF339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4611441" y="2823088"/>
            <a:ext cx="247986" cy="248073"/>
          </a:xfrm>
          <a:prstGeom prst="ellipse">
            <a:avLst/>
          </a:prstGeom>
          <a:solidFill>
            <a:srgbClr val="FF339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735252" y="1213556"/>
            <a:ext cx="247986" cy="248073"/>
          </a:xfrm>
          <a:prstGeom prst="ellipse">
            <a:avLst/>
          </a:prstGeom>
          <a:solidFill>
            <a:srgbClr val="FF339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10746427" y="3148521"/>
            <a:ext cx="247986" cy="248073"/>
          </a:xfrm>
          <a:prstGeom prst="ellipse">
            <a:avLst/>
          </a:prstGeom>
          <a:solidFill>
            <a:srgbClr val="FF339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>
            <a:off x="7702416" y="5065004"/>
            <a:ext cx="247986" cy="248073"/>
          </a:xfrm>
          <a:prstGeom prst="ellipse">
            <a:avLst/>
          </a:prstGeom>
          <a:solidFill>
            <a:srgbClr val="FF339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5664753" y="5483029"/>
            <a:ext cx="247986" cy="248073"/>
          </a:xfrm>
          <a:prstGeom prst="ellipse">
            <a:avLst/>
          </a:prstGeom>
          <a:solidFill>
            <a:srgbClr val="FF339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163" y="4805920"/>
            <a:ext cx="42755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validation methods also possible: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Confirmation 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DNS entries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Physical verification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Passport or driver's license</a:t>
            </a:r>
          </a:p>
          <a:p>
            <a:endParaRPr lang="en-US" sz="16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3" b="25855"/>
          <a:stretch/>
        </p:blipFill>
        <p:spPr>
          <a:xfrm>
            <a:off x="8712195" y="1956367"/>
            <a:ext cx="2250656" cy="60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1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7" grpId="0" animBg="1"/>
      <p:bldP spid="30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chains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7" y="1412776"/>
            <a:ext cx="2736304" cy="344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Root CAs:</a:t>
            </a:r>
            <a:r>
              <a:rPr lang="en-US" dirty="0"/>
              <a:t> CAs that sign other CAs' public keys</a:t>
            </a:r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+</a:t>
            </a:r>
            <a:r>
              <a:rPr lang="en-US" dirty="0"/>
              <a:t>   only a few root CAs need to be trusted by end-users</a:t>
            </a:r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+</a:t>
            </a:r>
            <a:r>
              <a:rPr lang="en-US" dirty="0"/>
              <a:t>   root CAs can distribute the signing + verification load to smaller CAs </a:t>
            </a:r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/>
              <a:t>   single point of failure </a:t>
            </a:r>
          </a:p>
          <a:p>
            <a:pPr lvl="1"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Root CAs for the internet: a few large multinational corporations </a:t>
            </a:r>
          </a:p>
          <a:p>
            <a:pPr lvl="1"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28181" r="6911" b="28055"/>
          <a:stretch/>
        </p:blipFill>
        <p:spPr>
          <a:xfrm>
            <a:off x="9023722" y="5568038"/>
            <a:ext cx="1728192" cy="504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6" t="38430" r="10423" b="26857"/>
          <a:stretch/>
        </p:blipFill>
        <p:spPr>
          <a:xfrm>
            <a:off x="7716393" y="3386316"/>
            <a:ext cx="1656184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736" y="3406639"/>
            <a:ext cx="1631504" cy="917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713" y="3145463"/>
            <a:ext cx="1323589" cy="192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43" y="4571522"/>
            <a:ext cx="1589722" cy="5753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18" y="4103230"/>
            <a:ext cx="2153685" cy="12125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945712" y="3776214"/>
            <a:ext cx="2989867" cy="1866555"/>
            <a:chOff x="9042037" y="4725144"/>
            <a:chExt cx="2989867" cy="18665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2037" y="5079531"/>
              <a:ext cx="1512168" cy="151216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02309" y="4725144"/>
              <a:ext cx="2029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Root CA signing key</a:t>
              </a:r>
            </a:p>
          </p:txBody>
        </p:sp>
        <p:sp>
          <p:nvSpPr>
            <p:cNvPr id="14" name="Bent Arrow 13"/>
            <p:cNvSpPr/>
            <p:nvPr/>
          </p:nvSpPr>
          <p:spPr bwMode="auto">
            <a:xfrm rot="16200000" flipH="1">
              <a:off x="9718531" y="4890447"/>
              <a:ext cx="342722" cy="298530"/>
            </a:xfrm>
            <a:prstGeom prst="bentArrow">
              <a:avLst>
                <a:gd name="adj1" fmla="val 22718"/>
                <a:gd name="adj2" fmla="val 26477"/>
                <a:gd name="adj3" fmla="val 25000"/>
                <a:gd name="adj4" fmla="val 76277"/>
              </a:avLst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999656" y="2037908"/>
            <a:ext cx="5050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r>
              <a:rPr lang="en-US" dirty="0"/>
              <a:t>;  private key must be </a:t>
            </a:r>
            <a:r>
              <a:rPr lang="en-US" i="1" dirty="0"/>
              <a:t>very heavily </a:t>
            </a:r>
            <a:r>
              <a:rPr lang="en-US" dirty="0"/>
              <a:t>guarded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371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2057652"/>
            <a:ext cx="429815" cy="807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 / TLS + PKI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71415" y="2307297"/>
                <a:ext cx="3642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15" y="2307297"/>
                <a:ext cx="36420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5254" r="-1695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13454" y="2835866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454" y="2835866"/>
                <a:ext cx="1230618" cy="313291"/>
              </a:xfrm>
              <a:prstGeom prst="rect">
                <a:avLst/>
              </a:prstGeom>
              <a:blipFill rotWithShape="0">
                <a:blip r:embed="rId5"/>
                <a:stretch>
                  <a:fillRect t="-192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 bwMode="auto">
          <a:xfrm flipH="1" flipV="1">
            <a:off x="4381501" y="319729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419600" y="269564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28978" y="398799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978" y="3987994"/>
                <a:ext cx="1021433" cy="313291"/>
              </a:xfrm>
              <a:prstGeom prst="rect">
                <a:avLst/>
              </a:prstGeom>
              <a:blipFill rotWithShape="0">
                <a:blip r:embed="rId6"/>
                <a:stretch>
                  <a:fillRect l="-4762" t="-1923" r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112224" y="1971770"/>
            <a:ext cx="937317" cy="1294288"/>
            <a:chOff x="8196052" y="1919680"/>
            <a:chExt cx="937317" cy="129428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96052" y="1919680"/>
              <a:ext cx="937317" cy="12942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7300" y="2287563"/>
              <a:ext cx="350241" cy="791907"/>
            </a:xfrm>
            <a:prstGeom prst="rect">
              <a:avLst/>
            </a:prstGeom>
            <a:scene3d>
              <a:camera prst="orthographicFront">
                <a:rot lat="19800000" lon="3000000" rev="0"/>
              </a:camera>
              <a:lightRig rig="threePt" dir="t"/>
            </a:scene3d>
          </p:spPr>
        </p:pic>
      </p:grpSp>
      <p:sp>
        <p:nvSpPr>
          <p:cNvPr id="21" name="TextBox 20"/>
          <p:cNvSpPr txBox="1"/>
          <p:nvPr/>
        </p:nvSpPr>
        <p:spPr>
          <a:xfrm>
            <a:off x="7844474" y="1633940"/>
            <a:ext cx="127586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www.bob.com</a:t>
            </a:r>
            <a:endParaRPr lang="en-US" sz="1600" b="0" dirty="0"/>
          </a:p>
        </p:txBody>
      </p:sp>
      <p:sp>
        <p:nvSpPr>
          <p:cNvPr id="22" name="TextBox 21"/>
          <p:cNvSpPr txBox="1"/>
          <p:nvPr/>
        </p:nvSpPr>
        <p:spPr>
          <a:xfrm>
            <a:off x="4618414" y="2907874"/>
            <a:ext cx="133357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www.bob.com,</a:t>
            </a:r>
            <a:endParaRPr lang="en-US" sz="1600" b="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552707" y="2126876"/>
            <a:ext cx="834842" cy="702710"/>
          </a:xfrm>
          <a:prstGeom prst="rect">
            <a:avLst/>
          </a:prstGeom>
        </p:spPr>
      </p:pic>
      <p:pic>
        <p:nvPicPr>
          <p:cNvPr id="31" name="Content Placeholder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543" y="2779098"/>
            <a:ext cx="444827" cy="444827"/>
          </a:xfrm>
          <a:prstGeom prst="rect">
            <a:avLst/>
          </a:prstGeom>
          <a:ln/>
        </p:spPr>
      </p:pic>
      <p:sp>
        <p:nvSpPr>
          <p:cNvPr id="32" name="Left Brace 31"/>
          <p:cNvSpPr/>
          <p:nvPr/>
        </p:nvSpPr>
        <p:spPr>
          <a:xfrm rot="16200000">
            <a:off x="5362883" y="2497369"/>
            <a:ext cx="135509" cy="1693611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16888" y="3411929"/>
                <a:ext cx="2274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888" y="3411929"/>
                <a:ext cx="227498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10526" r="-10526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65663" y="3457112"/>
                <a:ext cx="5008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663" y="3457112"/>
                <a:ext cx="500843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6098" r="-2439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endCxn id="31" idx="2"/>
          </p:cNvCxnSpPr>
          <p:nvPr/>
        </p:nvCxnSpPr>
        <p:spPr bwMode="auto">
          <a:xfrm flipH="1" flipV="1">
            <a:off x="6645957" y="3223925"/>
            <a:ext cx="43066" cy="2298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Freeform 35"/>
          <p:cNvSpPr/>
          <p:nvPr/>
        </p:nvSpPr>
        <p:spPr bwMode="auto">
          <a:xfrm>
            <a:off x="5553074" y="3257619"/>
            <a:ext cx="947738" cy="392393"/>
          </a:xfrm>
          <a:custGeom>
            <a:avLst/>
            <a:gdLst>
              <a:gd name="connsiteX0" fmla="*/ 0 w 890588"/>
              <a:gd name="connsiteY0" fmla="*/ 338138 h 367048"/>
              <a:gd name="connsiteX1" fmla="*/ 581025 w 890588"/>
              <a:gd name="connsiteY1" fmla="*/ 333375 h 367048"/>
              <a:gd name="connsiteX2" fmla="*/ 890588 w 890588"/>
              <a:gd name="connsiteY2" fmla="*/ 0 h 367048"/>
              <a:gd name="connsiteX0" fmla="*/ 0 w 919163"/>
              <a:gd name="connsiteY0" fmla="*/ 409576 h 418232"/>
              <a:gd name="connsiteX1" fmla="*/ 609600 w 919163"/>
              <a:gd name="connsiteY1" fmla="*/ 333375 h 418232"/>
              <a:gd name="connsiteX2" fmla="*/ 919163 w 919163"/>
              <a:gd name="connsiteY2" fmla="*/ 0 h 418232"/>
              <a:gd name="connsiteX0" fmla="*/ 0 w 947738"/>
              <a:gd name="connsiteY0" fmla="*/ 378620 h 392393"/>
              <a:gd name="connsiteX1" fmla="*/ 638175 w 947738"/>
              <a:gd name="connsiteY1" fmla="*/ 333375 h 392393"/>
              <a:gd name="connsiteX2" fmla="*/ 947738 w 947738"/>
              <a:gd name="connsiteY2" fmla="*/ 0 h 39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738" h="392393">
                <a:moveTo>
                  <a:pt x="0" y="378620"/>
                </a:moveTo>
                <a:cubicBezTo>
                  <a:pt x="216297" y="404416"/>
                  <a:pt x="480219" y="396478"/>
                  <a:pt x="638175" y="333375"/>
                </a:cubicBezTo>
                <a:cubicBezTo>
                  <a:pt x="796131" y="270272"/>
                  <a:pt x="867172" y="138509"/>
                  <a:pt x="947738" y="0"/>
                </a:cubicBezTo>
              </a:path>
            </a:pathLst>
          </a:custGeom>
          <a:noFill/>
          <a:ln w="12700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38" name="Content Placeholder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17" y="2779733"/>
            <a:ext cx="444827" cy="444827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624194" y="3883198"/>
                <a:ext cx="2274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194" y="3883198"/>
                <a:ext cx="227498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13514" r="-10811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eft Brace 39"/>
          <p:cNvSpPr/>
          <p:nvPr/>
        </p:nvSpPr>
        <p:spPr>
          <a:xfrm rot="16200000">
            <a:off x="6648329" y="3631841"/>
            <a:ext cx="135509" cy="461633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170215" y="3883198"/>
                <a:ext cx="718402" cy="334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CA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215" y="3883198"/>
                <a:ext cx="718402" cy="334194"/>
              </a:xfrm>
              <a:prstGeom prst="rect">
                <a:avLst/>
              </a:prstGeom>
              <a:blipFill rotWithShape="0">
                <a:blip r:embed="rId15"/>
                <a:stretch>
                  <a:fillRect l="-3390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 bwMode="auto">
          <a:xfrm flipH="1" flipV="1">
            <a:off x="7285030" y="3243672"/>
            <a:ext cx="107114" cy="6395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Freeform 45"/>
          <p:cNvSpPr/>
          <p:nvPr/>
        </p:nvSpPr>
        <p:spPr bwMode="auto">
          <a:xfrm>
            <a:off x="6844309" y="3247639"/>
            <a:ext cx="295251" cy="813503"/>
          </a:xfrm>
          <a:custGeom>
            <a:avLst/>
            <a:gdLst>
              <a:gd name="connsiteX0" fmla="*/ 0 w 890588"/>
              <a:gd name="connsiteY0" fmla="*/ 338138 h 367048"/>
              <a:gd name="connsiteX1" fmla="*/ 581025 w 890588"/>
              <a:gd name="connsiteY1" fmla="*/ 333375 h 367048"/>
              <a:gd name="connsiteX2" fmla="*/ 890588 w 890588"/>
              <a:gd name="connsiteY2" fmla="*/ 0 h 367048"/>
              <a:gd name="connsiteX0" fmla="*/ 0 w 919163"/>
              <a:gd name="connsiteY0" fmla="*/ 409576 h 418232"/>
              <a:gd name="connsiteX1" fmla="*/ 609600 w 919163"/>
              <a:gd name="connsiteY1" fmla="*/ 333375 h 418232"/>
              <a:gd name="connsiteX2" fmla="*/ 919163 w 919163"/>
              <a:gd name="connsiteY2" fmla="*/ 0 h 418232"/>
              <a:gd name="connsiteX0" fmla="*/ 0 w 947738"/>
              <a:gd name="connsiteY0" fmla="*/ 378620 h 392393"/>
              <a:gd name="connsiteX1" fmla="*/ 638175 w 947738"/>
              <a:gd name="connsiteY1" fmla="*/ 333375 h 392393"/>
              <a:gd name="connsiteX2" fmla="*/ 947738 w 947738"/>
              <a:gd name="connsiteY2" fmla="*/ 0 h 392393"/>
              <a:gd name="connsiteX0" fmla="*/ 0 w 947738"/>
              <a:gd name="connsiteY0" fmla="*/ 378620 h 385843"/>
              <a:gd name="connsiteX1" fmla="*/ 824887 w 947738"/>
              <a:gd name="connsiteY1" fmla="*/ 294457 h 385843"/>
              <a:gd name="connsiteX2" fmla="*/ 947738 w 947738"/>
              <a:gd name="connsiteY2" fmla="*/ 0 h 385843"/>
              <a:gd name="connsiteX0" fmla="*/ 0 w 983643"/>
              <a:gd name="connsiteY0" fmla="*/ 374413 h 381994"/>
              <a:gd name="connsiteX1" fmla="*/ 860792 w 983643"/>
              <a:gd name="connsiteY1" fmla="*/ 294457 h 381994"/>
              <a:gd name="connsiteX2" fmla="*/ 983643 w 983643"/>
              <a:gd name="connsiteY2" fmla="*/ 0 h 381994"/>
              <a:gd name="connsiteX0" fmla="*/ 0 w 983643"/>
              <a:gd name="connsiteY0" fmla="*/ 374413 h 380537"/>
              <a:gd name="connsiteX1" fmla="*/ 882334 w 983643"/>
              <a:gd name="connsiteY1" fmla="*/ 277628 h 380537"/>
              <a:gd name="connsiteX2" fmla="*/ 983643 w 983643"/>
              <a:gd name="connsiteY2" fmla="*/ 0 h 380537"/>
              <a:gd name="connsiteX0" fmla="*/ 0 w 983643"/>
              <a:gd name="connsiteY0" fmla="*/ 372309 h 378409"/>
              <a:gd name="connsiteX1" fmla="*/ 882334 w 983643"/>
              <a:gd name="connsiteY1" fmla="*/ 275524 h 378409"/>
              <a:gd name="connsiteX2" fmla="*/ 983643 w 983643"/>
              <a:gd name="connsiteY2" fmla="*/ 0 h 378409"/>
              <a:gd name="connsiteX0" fmla="*/ 0 w 1010027"/>
              <a:gd name="connsiteY0" fmla="*/ 372309 h 378409"/>
              <a:gd name="connsiteX1" fmla="*/ 882334 w 1010027"/>
              <a:gd name="connsiteY1" fmla="*/ 275524 h 378409"/>
              <a:gd name="connsiteX2" fmla="*/ 983643 w 1010027"/>
              <a:gd name="connsiteY2" fmla="*/ 0 h 378409"/>
              <a:gd name="connsiteX0" fmla="*/ 0 w 1010027"/>
              <a:gd name="connsiteY0" fmla="*/ 374413 h 380391"/>
              <a:gd name="connsiteX1" fmla="*/ 882334 w 1010027"/>
              <a:gd name="connsiteY1" fmla="*/ 275524 h 380391"/>
              <a:gd name="connsiteX2" fmla="*/ 983643 w 1010027"/>
              <a:gd name="connsiteY2" fmla="*/ 0 h 380391"/>
              <a:gd name="connsiteX0" fmla="*/ 0 w 1010027"/>
              <a:gd name="connsiteY0" fmla="*/ 374413 h 374413"/>
              <a:gd name="connsiteX1" fmla="*/ 882334 w 1010027"/>
              <a:gd name="connsiteY1" fmla="*/ 275524 h 374413"/>
              <a:gd name="connsiteX2" fmla="*/ 983643 w 1010027"/>
              <a:gd name="connsiteY2" fmla="*/ 0 h 374413"/>
              <a:gd name="connsiteX0" fmla="*/ 0 w 1031432"/>
              <a:gd name="connsiteY0" fmla="*/ 362843 h 362843"/>
              <a:gd name="connsiteX1" fmla="*/ 882334 w 1031432"/>
              <a:gd name="connsiteY1" fmla="*/ 263954 h 362843"/>
              <a:gd name="connsiteX2" fmla="*/ 1012367 w 1031432"/>
              <a:gd name="connsiteY2" fmla="*/ 0 h 362843"/>
              <a:gd name="connsiteX0" fmla="*/ 0 w 1031432"/>
              <a:gd name="connsiteY0" fmla="*/ 373361 h 373361"/>
              <a:gd name="connsiteX1" fmla="*/ 882334 w 1031432"/>
              <a:gd name="connsiteY1" fmla="*/ 274472 h 373361"/>
              <a:gd name="connsiteX2" fmla="*/ 1012367 w 1031432"/>
              <a:gd name="connsiteY2" fmla="*/ 0 h 373361"/>
              <a:gd name="connsiteX0" fmla="*/ 0 w 950940"/>
              <a:gd name="connsiteY0" fmla="*/ 376166 h 376166"/>
              <a:gd name="connsiteX1" fmla="*/ 882334 w 950940"/>
              <a:gd name="connsiteY1" fmla="*/ 277277 h 376166"/>
              <a:gd name="connsiteX2" fmla="*/ 868744 w 950940"/>
              <a:gd name="connsiteY2" fmla="*/ 0 h 376166"/>
              <a:gd name="connsiteX0" fmla="*/ 0 w 989441"/>
              <a:gd name="connsiteY0" fmla="*/ 376166 h 376166"/>
              <a:gd name="connsiteX1" fmla="*/ 882334 w 989441"/>
              <a:gd name="connsiteY1" fmla="*/ 277277 h 376166"/>
              <a:gd name="connsiteX2" fmla="*/ 868744 w 989441"/>
              <a:gd name="connsiteY2" fmla="*/ 0 h 376166"/>
              <a:gd name="connsiteX0" fmla="*/ 0 w 1007659"/>
              <a:gd name="connsiteY0" fmla="*/ 376166 h 376166"/>
              <a:gd name="connsiteX1" fmla="*/ 882334 w 1007659"/>
              <a:gd name="connsiteY1" fmla="*/ 277277 h 376166"/>
              <a:gd name="connsiteX2" fmla="*/ 868744 w 1007659"/>
              <a:gd name="connsiteY2" fmla="*/ 0 h 376166"/>
              <a:gd name="connsiteX0" fmla="*/ 0 w 1019085"/>
              <a:gd name="connsiteY0" fmla="*/ 376166 h 376166"/>
              <a:gd name="connsiteX1" fmla="*/ 882334 w 1019085"/>
              <a:gd name="connsiteY1" fmla="*/ 277277 h 376166"/>
              <a:gd name="connsiteX2" fmla="*/ 868744 w 1019085"/>
              <a:gd name="connsiteY2" fmla="*/ 0 h 376166"/>
              <a:gd name="connsiteX0" fmla="*/ 0 w 1011434"/>
              <a:gd name="connsiteY0" fmla="*/ 376166 h 376166"/>
              <a:gd name="connsiteX1" fmla="*/ 882334 w 1011434"/>
              <a:gd name="connsiteY1" fmla="*/ 277277 h 376166"/>
              <a:gd name="connsiteX2" fmla="*/ 868744 w 1011434"/>
              <a:gd name="connsiteY2" fmla="*/ 0 h 376166"/>
              <a:gd name="connsiteX0" fmla="*/ 0 w 979615"/>
              <a:gd name="connsiteY0" fmla="*/ 376166 h 376166"/>
              <a:gd name="connsiteX1" fmla="*/ 882334 w 979615"/>
              <a:gd name="connsiteY1" fmla="*/ 277277 h 376166"/>
              <a:gd name="connsiteX2" fmla="*/ 811294 w 979615"/>
              <a:gd name="connsiteY2" fmla="*/ 0 h 376166"/>
              <a:gd name="connsiteX0" fmla="*/ 0 w 1017287"/>
              <a:gd name="connsiteY0" fmla="*/ 376166 h 376166"/>
              <a:gd name="connsiteX1" fmla="*/ 882334 w 1017287"/>
              <a:gd name="connsiteY1" fmla="*/ 277277 h 376166"/>
              <a:gd name="connsiteX2" fmla="*/ 878318 w 1017287"/>
              <a:gd name="connsiteY2" fmla="*/ 0 h 376166"/>
              <a:gd name="connsiteX0" fmla="*/ 0 w 991189"/>
              <a:gd name="connsiteY0" fmla="*/ 376166 h 376166"/>
              <a:gd name="connsiteX1" fmla="*/ 882334 w 991189"/>
              <a:gd name="connsiteY1" fmla="*/ 277277 h 376166"/>
              <a:gd name="connsiteX2" fmla="*/ 878318 w 991189"/>
              <a:gd name="connsiteY2" fmla="*/ 0 h 376166"/>
              <a:gd name="connsiteX0" fmla="*/ 0 w 1235867"/>
              <a:gd name="connsiteY0" fmla="*/ 360739 h 360739"/>
              <a:gd name="connsiteX1" fmla="*/ 1112130 w 1235867"/>
              <a:gd name="connsiteY1" fmla="*/ 277277 h 360739"/>
              <a:gd name="connsiteX2" fmla="*/ 1108114 w 1235867"/>
              <a:gd name="connsiteY2" fmla="*/ 0 h 360739"/>
              <a:gd name="connsiteX0" fmla="*/ 0 w 1153885"/>
              <a:gd name="connsiteY0" fmla="*/ 360739 h 360739"/>
              <a:gd name="connsiteX1" fmla="*/ 824885 w 1153885"/>
              <a:gd name="connsiteY1" fmla="*/ 270265 h 360739"/>
              <a:gd name="connsiteX2" fmla="*/ 1108114 w 1153885"/>
              <a:gd name="connsiteY2" fmla="*/ 0 h 360739"/>
              <a:gd name="connsiteX0" fmla="*/ 0 w 972802"/>
              <a:gd name="connsiteY0" fmla="*/ 359337 h 359337"/>
              <a:gd name="connsiteX1" fmla="*/ 824885 w 972802"/>
              <a:gd name="connsiteY1" fmla="*/ 268863 h 359337"/>
              <a:gd name="connsiteX2" fmla="*/ 887892 w 972802"/>
              <a:gd name="connsiteY2" fmla="*/ 0 h 359337"/>
              <a:gd name="connsiteX0" fmla="*/ 0 w 917600"/>
              <a:gd name="connsiteY0" fmla="*/ 359337 h 359337"/>
              <a:gd name="connsiteX1" fmla="*/ 824885 w 917600"/>
              <a:gd name="connsiteY1" fmla="*/ 268863 h 359337"/>
              <a:gd name="connsiteX2" fmla="*/ 887892 w 917600"/>
              <a:gd name="connsiteY2" fmla="*/ 0 h 359337"/>
              <a:gd name="connsiteX0" fmla="*/ 0 w 890335"/>
              <a:gd name="connsiteY0" fmla="*/ 359337 h 359337"/>
              <a:gd name="connsiteX1" fmla="*/ 700413 w 890335"/>
              <a:gd name="connsiteY1" fmla="*/ 263253 h 359337"/>
              <a:gd name="connsiteX2" fmla="*/ 887892 w 890335"/>
              <a:gd name="connsiteY2" fmla="*/ 0 h 359337"/>
              <a:gd name="connsiteX0" fmla="*/ 0 w 889675"/>
              <a:gd name="connsiteY0" fmla="*/ 359337 h 359337"/>
              <a:gd name="connsiteX1" fmla="*/ 700413 w 889675"/>
              <a:gd name="connsiteY1" fmla="*/ 263253 h 359337"/>
              <a:gd name="connsiteX2" fmla="*/ 887892 w 889675"/>
              <a:gd name="connsiteY2" fmla="*/ 0 h 359337"/>
              <a:gd name="connsiteX0" fmla="*/ 0 w 890730"/>
              <a:gd name="connsiteY0" fmla="*/ 359337 h 359337"/>
              <a:gd name="connsiteX1" fmla="*/ 738712 w 890730"/>
              <a:gd name="connsiteY1" fmla="*/ 263253 h 359337"/>
              <a:gd name="connsiteX2" fmla="*/ 887892 w 890730"/>
              <a:gd name="connsiteY2" fmla="*/ 0 h 359337"/>
              <a:gd name="connsiteX0" fmla="*/ 0 w 890386"/>
              <a:gd name="connsiteY0" fmla="*/ 359337 h 359337"/>
              <a:gd name="connsiteX1" fmla="*/ 738712 w 890386"/>
              <a:gd name="connsiteY1" fmla="*/ 263253 h 359337"/>
              <a:gd name="connsiteX2" fmla="*/ 887892 w 890386"/>
              <a:gd name="connsiteY2" fmla="*/ 0 h 35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386" h="359337">
                <a:moveTo>
                  <a:pt x="0" y="359337"/>
                </a:moveTo>
                <a:cubicBezTo>
                  <a:pt x="395826" y="355682"/>
                  <a:pt x="629028" y="307715"/>
                  <a:pt x="738712" y="263253"/>
                </a:cubicBezTo>
                <a:cubicBezTo>
                  <a:pt x="848396" y="218791"/>
                  <a:pt x="903073" y="186192"/>
                  <a:pt x="887892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13423" y="2226216"/>
                <a:ext cx="718402" cy="334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  <m:t>CA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rgbClr val="CC00FF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423" y="2226216"/>
                <a:ext cx="718402" cy="334194"/>
              </a:xfrm>
              <a:prstGeom prst="rect">
                <a:avLst/>
              </a:prstGeom>
              <a:blipFill rotWithShape="0">
                <a:blip r:embed="rId16"/>
                <a:stretch>
                  <a:fillRect l="-3390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004758" y="1359863"/>
                <a:ext cx="10951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758" y="1359863"/>
                <a:ext cx="1095172" cy="276999"/>
              </a:xfrm>
              <a:prstGeom prst="rect">
                <a:avLst/>
              </a:prstGeom>
              <a:blipFill rotWithShape="0">
                <a:blip r:embed="rId17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Content Placeholder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091" y="2779098"/>
            <a:ext cx="444827" cy="444827"/>
          </a:xfrm>
          <a:prstGeom prst="rect">
            <a:avLst/>
          </a:prstGeom>
          <a:ln/>
        </p:spPr>
      </p:pic>
      <p:sp>
        <p:nvSpPr>
          <p:cNvPr id="56" name="Left Brace 55"/>
          <p:cNvSpPr/>
          <p:nvPr/>
        </p:nvSpPr>
        <p:spPr>
          <a:xfrm rot="16200000">
            <a:off x="7440861" y="3994000"/>
            <a:ext cx="135509" cy="646318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rgbClr val="E98B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415667" y="4384914"/>
                <a:ext cx="2274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>
                  <a:solidFill>
                    <a:srgbClr val="CC00FF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667" y="4384914"/>
                <a:ext cx="227498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10526" r="-10526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Freeform 60"/>
          <p:cNvSpPr/>
          <p:nvPr/>
        </p:nvSpPr>
        <p:spPr bwMode="auto">
          <a:xfrm>
            <a:off x="7696958" y="3251550"/>
            <a:ext cx="251359" cy="1291337"/>
          </a:xfrm>
          <a:custGeom>
            <a:avLst/>
            <a:gdLst>
              <a:gd name="connsiteX0" fmla="*/ 0 w 890588"/>
              <a:gd name="connsiteY0" fmla="*/ 338138 h 367048"/>
              <a:gd name="connsiteX1" fmla="*/ 581025 w 890588"/>
              <a:gd name="connsiteY1" fmla="*/ 333375 h 367048"/>
              <a:gd name="connsiteX2" fmla="*/ 890588 w 890588"/>
              <a:gd name="connsiteY2" fmla="*/ 0 h 367048"/>
              <a:gd name="connsiteX0" fmla="*/ 0 w 919163"/>
              <a:gd name="connsiteY0" fmla="*/ 409576 h 418232"/>
              <a:gd name="connsiteX1" fmla="*/ 609600 w 919163"/>
              <a:gd name="connsiteY1" fmla="*/ 333375 h 418232"/>
              <a:gd name="connsiteX2" fmla="*/ 919163 w 919163"/>
              <a:gd name="connsiteY2" fmla="*/ 0 h 418232"/>
              <a:gd name="connsiteX0" fmla="*/ 0 w 947738"/>
              <a:gd name="connsiteY0" fmla="*/ 378620 h 392393"/>
              <a:gd name="connsiteX1" fmla="*/ 638175 w 947738"/>
              <a:gd name="connsiteY1" fmla="*/ 333375 h 392393"/>
              <a:gd name="connsiteX2" fmla="*/ 947738 w 947738"/>
              <a:gd name="connsiteY2" fmla="*/ 0 h 392393"/>
              <a:gd name="connsiteX0" fmla="*/ 0 w 947738"/>
              <a:gd name="connsiteY0" fmla="*/ 378620 h 385843"/>
              <a:gd name="connsiteX1" fmla="*/ 824887 w 947738"/>
              <a:gd name="connsiteY1" fmla="*/ 294457 h 385843"/>
              <a:gd name="connsiteX2" fmla="*/ 947738 w 947738"/>
              <a:gd name="connsiteY2" fmla="*/ 0 h 385843"/>
              <a:gd name="connsiteX0" fmla="*/ 0 w 983643"/>
              <a:gd name="connsiteY0" fmla="*/ 374413 h 381994"/>
              <a:gd name="connsiteX1" fmla="*/ 860792 w 983643"/>
              <a:gd name="connsiteY1" fmla="*/ 294457 h 381994"/>
              <a:gd name="connsiteX2" fmla="*/ 983643 w 983643"/>
              <a:gd name="connsiteY2" fmla="*/ 0 h 381994"/>
              <a:gd name="connsiteX0" fmla="*/ 0 w 983643"/>
              <a:gd name="connsiteY0" fmla="*/ 374413 h 380537"/>
              <a:gd name="connsiteX1" fmla="*/ 882334 w 983643"/>
              <a:gd name="connsiteY1" fmla="*/ 277628 h 380537"/>
              <a:gd name="connsiteX2" fmla="*/ 983643 w 983643"/>
              <a:gd name="connsiteY2" fmla="*/ 0 h 380537"/>
              <a:gd name="connsiteX0" fmla="*/ 0 w 983643"/>
              <a:gd name="connsiteY0" fmla="*/ 372309 h 378409"/>
              <a:gd name="connsiteX1" fmla="*/ 882334 w 983643"/>
              <a:gd name="connsiteY1" fmla="*/ 275524 h 378409"/>
              <a:gd name="connsiteX2" fmla="*/ 983643 w 983643"/>
              <a:gd name="connsiteY2" fmla="*/ 0 h 378409"/>
              <a:gd name="connsiteX0" fmla="*/ 0 w 1010027"/>
              <a:gd name="connsiteY0" fmla="*/ 372309 h 378409"/>
              <a:gd name="connsiteX1" fmla="*/ 882334 w 1010027"/>
              <a:gd name="connsiteY1" fmla="*/ 275524 h 378409"/>
              <a:gd name="connsiteX2" fmla="*/ 983643 w 1010027"/>
              <a:gd name="connsiteY2" fmla="*/ 0 h 378409"/>
              <a:gd name="connsiteX0" fmla="*/ 0 w 1010027"/>
              <a:gd name="connsiteY0" fmla="*/ 374413 h 380391"/>
              <a:gd name="connsiteX1" fmla="*/ 882334 w 1010027"/>
              <a:gd name="connsiteY1" fmla="*/ 275524 h 380391"/>
              <a:gd name="connsiteX2" fmla="*/ 983643 w 1010027"/>
              <a:gd name="connsiteY2" fmla="*/ 0 h 380391"/>
              <a:gd name="connsiteX0" fmla="*/ 0 w 1010027"/>
              <a:gd name="connsiteY0" fmla="*/ 374413 h 374413"/>
              <a:gd name="connsiteX1" fmla="*/ 882334 w 1010027"/>
              <a:gd name="connsiteY1" fmla="*/ 275524 h 374413"/>
              <a:gd name="connsiteX2" fmla="*/ 983643 w 1010027"/>
              <a:gd name="connsiteY2" fmla="*/ 0 h 374413"/>
              <a:gd name="connsiteX0" fmla="*/ 0 w 1031432"/>
              <a:gd name="connsiteY0" fmla="*/ 362843 h 362843"/>
              <a:gd name="connsiteX1" fmla="*/ 882334 w 1031432"/>
              <a:gd name="connsiteY1" fmla="*/ 263954 h 362843"/>
              <a:gd name="connsiteX2" fmla="*/ 1012367 w 1031432"/>
              <a:gd name="connsiteY2" fmla="*/ 0 h 362843"/>
              <a:gd name="connsiteX0" fmla="*/ 0 w 1031432"/>
              <a:gd name="connsiteY0" fmla="*/ 373361 h 373361"/>
              <a:gd name="connsiteX1" fmla="*/ 882334 w 1031432"/>
              <a:gd name="connsiteY1" fmla="*/ 274472 h 373361"/>
              <a:gd name="connsiteX2" fmla="*/ 1012367 w 1031432"/>
              <a:gd name="connsiteY2" fmla="*/ 0 h 373361"/>
              <a:gd name="connsiteX0" fmla="*/ 0 w 950940"/>
              <a:gd name="connsiteY0" fmla="*/ 376166 h 376166"/>
              <a:gd name="connsiteX1" fmla="*/ 882334 w 950940"/>
              <a:gd name="connsiteY1" fmla="*/ 277277 h 376166"/>
              <a:gd name="connsiteX2" fmla="*/ 868744 w 950940"/>
              <a:gd name="connsiteY2" fmla="*/ 0 h 376166"/>
              <a:gd name="connsiteX0" fmla="*/ 0 w 989441"/>
              <a:gd name="connsiteY0" fmla="*/ 376166 h 376166"/>
              <a:gd name="connsiteX1" fmla="*/ 882334 w 989441"/>
              <a:gd name="connsiteY1" fmla="*/ 277277 h 376166"/>
              <a:gd name="connsiteX2" fmla="*/ 868744 w 989441"/>
              <a:gd name="connsiteY2" fmla="*/ 0 h 376166"/>
              <a:gd name="connsiteX0" fmla="*/ 0 w 1007659"/>
              <a:gd name="connsiteY0" fmla="*/ 376166 h 376166"/>
              <a:gd name="connsiteX1" fmla="*/ 882334 w 1007659"/>
              <a:gd name="connsiteY1" fmla="*/ 277277 h 376166"/>
              <a:gd name="connsiteX2" fmla="*/ 868744 w 1007659"/>
              <a:gd name="connsiteY2" fmla="*/ 0 h 376166"/>
              <a:gd name="connsiteX0" fmla="*/ 0 w 1019085"/>
              <a:gd name="connsiteY0" fmla="*/ 376166 h 376166"/>
              <a:gd name="connsiteX1" fmla="*/ 882334 w 1019085"/>
              <a:gd name="connsiteY1" fmla="*/ 277277 h 376166"/>
              <a:gd name="connsiteX2" fmla="*/ 868744 w 1019085"/>
              <a:gd name="connsiteY2" fmla="*/ 0 h 376166"/>
              <a:gd name="connsiteX0" fmla="*/ 0 w 1011434"/>
              <a:gd name="connsiteY0" fmla="*/ 376166 h 376166"/>
              <a:gd name="connsiteX1" fmla="*/ 882334 w 1011434"/>
              <a:gd name="connsiteY1" fmla="*/ 277277 h 376166"/>
              <a:gd name="connsiteX2" fmla="*/ 868744 w 1011434"/>
              <a:gd name="connsiteY2" fmla="*/ 0 h 376166"/>
              <a:gd name="connsiteX0" fmla="*/ 0 w 979615"/>
              <a:gd name="connsiteY0" fmla="*/ 376166 h 376166"/>
              <a:gd name="connsiteX1" fmla="*/ 882334 w 979615"/>
              <a:gd name="connsiteY1" fmla="*/ 277277 h 376166"/>
              <a:gd name="connsiteX2" fmla="*/ 811294 w 979615"/>
              <a:gd name="connsiteY2" fmla="*/ 0 h 376166"/>
              <a:gd name="connsiteX0" fmla="*/ 0 w 1017287"/>
              <a:gd name="connsiteY0" fmla="*/ 376166 h 376166"/>
              <a:gd name="connsiteX1" fmla="*/ 882334 w 1017287"/>
              <a:gd name="connsiteY1" fmla="*/ 277277 h 376166"/>
              <a:gd name="connsiteX2" fmla="*/ 878318 w 1017287"/>
              <a:gd name="connsiteY2" fmla="*/ 0 h 376166"/>
              <a:gd name="connsiteX0" fmla="*/ 0 w 991189"/>
              <a:gd name="connsiteY0" fmla="*/ 376166 h 376166"/>
              <a:gd name="connsiteX1" fmla="*/ 882334 w 991189"/>
              <a:gd name="connsiteY1" fmla="*/ 277277 h 376166"/>
              <a:gd name="connsiteX2" fmla="*/ 878318 w 991189"/>
              <a:gd name="connsiteY2" fmla="*/ 0 h 376166"/>
              <a:gd name="connsiteX0" fmla="*/ 0 w 1235867"/>
              <a:gd name="connsiteY0" fmla="*/ 360739 h 360739"/>
              <a:gd name="connsiteX1" fmla="*/ 1112130 w 1235867"/>
              <a:gd name="connsiteY1" fmla="*/ 277277 h 360739"/>
              <a:gd name="connsiteX2" fmla="*/ 1108114 w 1235867"/>
              <a:gd name="connsiteY2" fmla="*/ 0 h 360739"/>
              <a:gd name="connsiteX0" fmla="*/ 0 w 1153885"/>
              <a:gd name="connsiteY0" fmla="*/ 360739 h 360739"/>
              <a:gd name="connsiteX1" fmla="*/ 824885 w 1153885"/>
              <a:gd name="connsiteY1" fmla="*/ 270265 h 360739"/>
              <a:gd name="connsiteX2" fmla="*/ 1108114 w 1153885"/>
              <a:gd name="connsiteY2" fmla="*/ 0 h 360739"/>
              <a:gd name="connsiteX0" fmla="*/ 0 w 972802"/>
              <a:gd name="connsiteY0" fmla="*/ 359337 h 359337"/>
              <a:gd name="connsiteX1" fmla="*/ 824885 w 972802"/>
              <a:gd name="connsiteY1" fmla="*/ 268863 h 359337"/>
              <a:gd name="connsiteX2" fmla="*/ 887892 w 972802"/>
              <a:gd name="connsiteY2" fmla="*/ 0 h 359337"/>
              <a:gd name="connsiteX0" fmla="*/ 0 w 917600"/>
              <a:gd name="connsiteY0" fmla="*/ 359337 h 359337"/>
              <a:gd name="connsiteX1" fmla="*/ 824885 w 917600"/>
              <a:gd name="connsiteY1" fmla="*/ 268863 h 359337"/>
              <a:gd name="connsiteX2" fmla="*/ 887892 w 917600"/>
              <a:gd name="connsiteY2" fmla="*/ 0 h 359337"/>
              <a:gd name="connsiteX0" fmla="*/ 0 w 890335"/>
              <a:gd name="connsiteY0" fmla="*/ 359337 h 359337"/>
              <a:gd name="connsiteX1" fmla="*/ 700413 w 890335"/>
              <a:gd name="connsiteY1" fmla="*/ 263253 h 359337"/>
              <a:gd name="connsiteX2" fmla="*/ 887892 w 890335"/>
              <a:gd name="connsiteY2" fmla="*/ 0 h 359337"/>
              <a:gd name="connsiteX0" fmla="*/ 0 w 889675"/>
              <a:gd name="connsiteY0" fmla="*/ 359337 h 359337"/>
              <a:gd name="connsiteX1" fmla="*/ 700413 w 889675"/>
              <a:gd name="connsiteY1" fmla="*/ 263253 h 359337"/>
              <a:gd name="connsiteX2" fmla="*/ 887892 w 889675"/>
              <a:gd name="connsiteY2" fmla="*/ 0 h 359337"/>
              <a:gd name="connsiteX0" fmla="*/ 0 w 890730"/>
              <a:gd name="connsiteY0" fmla="*/ 359337 h 359337"/>
              <a:gd name="connsiteX1" fmla="*/ 738712 w 890730"/>
              <a:gd name="connsiteY1" fmla="*/ 263253 h 359337"/>
              <a:gd name="connsiteX2" fmla="*/ 887892 w 890730"/>
              <a:gd name="connsiteY2" fmla="*/ 0 h 359337"/>
              <a:gd name="connsiteX0" fmla="*/ 0 w 890386"/>
              <a:gd name="connsiteY0" fmla="*/ 359337 h 359337"/>
              <a:gd name="connsiteX1" fmla="*/ 738712 w 890386"/>
              <a:gd name="connsiteY1" fmla="*/ 263253 h 359337"/>
              <a:gd name="connsiteX2" fmla="*/ 887892 w 890386"/>
              <a:gd name="connsiteY2" fmla="*/ 0 h 359337"/>
              <a:gd name="connsiteX0" fmla="*/ 21716 w 760455"/>
              <a:gd name="connsiteY0" fmla="*/ 589338 h 589338"/>
              <a:gd name="connsiteX1" fmla="*/ 760428 w 760455"/>
              <a:gd name="connsiteY1" fmla="*/ 493254 h 589338"/>
              <a:gd name="connsiteX2" fmla="*/ 0 w 760455"/>
              <a:gd name="connsiteY2" fmla="*/ 0 h 589338"/>
              <a:gd name="connsiteX0" fmla="*/ 21716 w 760455"/>
              <a:gd name="connsiteY0" fmla="*/ 589338 h 589338"/>
              <a:gd name="connsiteX1" fmla="*/ 760428 w 760455"/>
              <a:gd name="connsiteY1" fmla="*/ 493254 h 589338"/>
              <a:gd name="connsiteX2" fmla="*/ 0 w 760455"/>
              <a:gd name="connsiteY2" fmla="*/ 0 h 589338"/>
              <a:gd name="connsiteX0" fmla="*/ 21716 w 808326"/>
              <a:gd name="connsiteY0" fmla="*/ 589338 h 589338"/>
              <a:gd name="connsiteX1" fmla="*/ 808302 w 808326"/>
              <a:gd name="connsiteY1" fmla="*/ 439961 h 589338"/>
              <a:gd name="connsiteX2" fmla="*/ 0 w 808326"/>
              <a:gd name="connsiteY2" fmla="*/ 0 h 589338"/>
              <a:gd name="connsiteX0" fmla="*/ 21716 w 815521"/>
              <a:gd name="connsiteY0" fmla="*/ 589338 h 589338"/>
              <a:gd name="connsiteX1" fmla="*/ 808302 w 815521"/>
              <a:gd name="connsiteY1" fmla="*/ 439961 h 589338"/>
              <a:gd name="connsiteX2" fmla="*/ 0 w 815521"/>
              <a:gd name="connsiteY2" fmla="*/ 0 h 589338"/>
              <a:gd name="connsiteX0" fmla="*/ 21716 w 825262"/>
              <a:gd name="connsiteY0" fmla="*/ 589338 h 589338"/>
              <a:gd name="connsiteX1" fmla="*/ 808302 w 825262"/>
              <a:gd name="connsiteY1" fmla="*/ 439961 h 589338"/>
              <a:gd name="connsiteX2" fmla="*/ 517321 w 825262"/>
              <a:gd name="connsiteY2" fmla="*/ 231982 h 589338"/>
              <a:gd name="connsiteX3" fmla="*/ 0 w 825262"/>
              <a:gd name="connsiteY3" fmla="*/ 0 h 589338"/>
              <a:gd name="connsiteX0" fmla="*/ 21716 w 825262"/>
              <a:gd name="connsiteY0" fmla="*/ 589338 h 589338"/>
              <a:gd name="connsiteX1" fmla="*/ 808302 w 825262"/>
              <a:gd name="connsiteY1" fmla="*/ 444169 h 589338"/>
              <a:gd name="connsiteX2" fmla="*/ 517321 w 825262"/>
              <a:gd name="connsiteY2" fmla="*/ 231982 h 589338"/>
              <a:gd name="connsiteX3" fmla="*/ 0 w 825262"/>
              <a:gd name="connsiteY3" fmla="*/ 0 h 589338"/>
              <a:gd name="connsiteX0" fmla="*/ 21716 w 824267"/>
              <a:gd name="connsiteY0" fmla="*/ 589338 h 589338"/>
              <a:gd name="connsiteX1" fmla="*/ 808302 w 824267"/>
              <a:gd name="connsiteY1" fmla="*/ 444169 h 589338"/>
              <a:gd name="connsiteX2" fmla="*/ 507746 w 824267"/>
              <a:gd name="connsiteY2" fmla="*/ 236189 h 589338"/>
              <a:gd name="connsiteX3" fmla="*/ 0 w 824267"/>
              <a:gd name="connsiteY3" fmla="*/ 0 h 589338"/>
              <a:gd name="connsiteX0" fmla="*/ 21716 w 851659"/>
              <a:gd name="connsiteY0" fmla="*/ 589338 h 589338"/>
              <a:gd name="connsiteX1" fmla="*/ 837026 w 851659"/>
              <a:gd name="connsiteY1" fmla="*/ 403498 h 589338"/>
              <a:gd name="connsiteX2" fmla="*/ 507746 w 851659"/>
              <a:gd name="connsiteY2" fmla="*/ 236189 h 589338"/>
              <a:gd name="connsiteX3" fmla="*/ 0 w 851659"/>
              <a:gd name="connsiteY3" fmla="*/ 0 h 589338"/>
              <a:gd name="connsiteX0" fmla="*/ 21716 w 856593"/>
              <a:gd name="connsiteY0" fmla="*/ 589338 h 589338"/>
              <a:gd name="connsiteX1" fmla="*/ 837026 w 856593"/>
              <a:gd name="connsiteY1" fmla="*/ 403498 h 589338"/>
              <a:gd name="connsiteX2" fmla="*/ 555620 w 856593"/>
              <a:gd name="connsiteY2" fmla="*/ 230579 h 589338"/>
              <a:gd name="connsiteX3" fmla="*/ 0 w 856593"/>
              <a:gd name="connsiteY3" fmla="*/ 0 h 589338"/>
              <a:gd name="connsiteX0" fmla="*/ 21716 w 857784"/>
              <a:gd name="connsiteY0" fmla="*/ 589338 h 589338"/>
              <a:gd name="connsiteX1" fmla="*/ 837026 w 857784"/>
              <a:gd name="connsiteY1" fmla="*/ 403498 h 589338"/>
              <a:gd name="connsiteX2" fmla="*/ 555620 w 857784"/>
              <a:gd name="connsiteY2" fmla="*/ 230579 h 589338"/>
              <a:gd name="connsiteX3" fmla="*/ 0 w 857784"/>
              <a:gd name="connsiteY3" fmla="*/ 0 h 589338"/>
              <a:gd name="connsiteX0" fmla="*/ 21716 w 857784"/>
              <a:gd name="connsiteY0" fmla="*/ 589338 h 589338"/>
              <a:gd name="connsiteX1" fmla="*/ 837026 w 857784"/>
              <a:gd name="connsiteY1" fmla="*/ 403498 h 589338"/>
              <a:gd name="connsiteX2" fmla="*/ 555620 w 857784"/>
              <a:gd name="connsiteY2" fmla="*/ 230579 h 589338"/>
              <a:gd name="connsiteX3" fmla="*/ 0 w 857784"/>
              <a:gd name="connsiteY3" fmla="*/ 0 h 589338"/>
              <a:gd name="connsiteX0" fmla="*/ 21716 w 857784"/>
              <a:gd name="connsiteY0" fmla="*/ 589338 h 589338"/>
              <a:gd name="connsiteX1" fmla="*/ 837026 w 857784"/>
              <a:gd name="connsiteY1" fmla="*/ 403498 h 589338"/>
              <a:gd name="connsiteX2" fmla="*/ 555620 w 857784"/>
              <a:gd name="connsiteY2" fmla="*/ 230579 h 589338"/>
              <a:gd name="connsiteX3" fmla="*/ 0 w 857784"/>
              <a:gd name="connsiteY3" fmla="*/ 0 h 589338"/>
              <a:gd name="connsiteX0" fmla="*/ 21716 w 860586"/>
              <a:gd name="connsiteY0" fmla="*/ 589338 h 589338"/>
              <a:gd name="connsiteX1" fmla="*/ 837026 w 860586"/>
              <a:gd name="connsiteY1" fmla="*/ 403498 h 589338"/>
              <a:gd name="connsiteX2" fmla="*/ 555620 w 860586"/>
              <a:gd name="connsiteY2" fmla="*/ 230579 h 589338"/>
              <a:gd name="connsiteX3" fmla="*/ 0 w 860586"/>
              <a:gd name="connsiteY3" fmla="*/ 0 h 589338"/>
              <a:gd name="connsiteX0" fmla="*/ 21716 w 860586"/>
              <a:gd name="connsiteY0" fmla="*/ 589338 h 589338"/>
              <a:gd name="connsiteX1" fmla="*/ 837027 w 860586"/>
              <a:gd name="connsiteY1" fmla="*/ 404900 h 589338"/>
              <a:gd name="connsiteX2" fmla="*/ 555620 w 860586"/>
              <a:gd name="connsiteY2" fmla="*/ 230579 h 589338"/>
              <a:gd name="connsiteX3" fmla="*/ 0 w 860586"/>
              <a:gd name="connsiteY3" fmla="*/ 0 h 589338"/>
              <a:gd name="connsiteX0" fmla="*/ 21716 w 837106"/>
              <a:gd name="connsiteY0" fmla="*/ 589338 h 589338"/>
              <a:gd name="connsiteX1" fmla="*/ 837027 w 837106"/>
              <a:gd name="connsiteY1" fmla="*/ 404900 h 589338"/>
              <a:gd name="connsiteX2" fmla="*/ 555620 w 837106"/>
              <a:gd name="connsiteY2" fmla="*/ 230579 h 589338"/>
              <a:gd name="connsiteX3" fmla="*/ 0 w 837106"/>
              <a:gd name="connsiteY3" fmla="*/ 0 h 589338"/>
              <a:gd name="connsiteX0" fmla="*/ 21716 w 865236"/>
              <a:gd name="connsiteY0" fmla="*/ 589338 h 589338"/>
              <a:gd name="connsiteX1" fmla="*/ 837027 w 865236"/>
              <a:gd name="connsiteY1" fmla="*/ 404900 h 589338"/>
              <a:gd name="connsiteX2" fmla="*/ 584345 w 865236"/>
              <a:gd name="connsiteY2" fmla="*/ 231982 h 589338"/>
              <a:gd name="connsiteX3" fmla="*/ 0 w 865236"/>
              <a:gd name="connsiteY3" fmla="*/ 0 h 589338"/>
              <a:gd name="connsiteX0" fmla="*/ 21716 w 862534"/>
              <a:gd name="connsiteY0" fmla="*/ 589338 h 589338"/>
              <a:gd name="connsiteX1" fmla="*/ 837027 w 862534"/>
              <a:gd name="connsiteY1" fmla="*/ 404900 h 589338"/>
              <a:gd name="connsiteX2" fmla="*/ 584345 w 862534"/>
              <a:gd name="connsiteY2" fmla="*/ 231982 h 589338"/>
              <a:gd name="connsiteX3" fmla="*/ 0 w 862534"/>
              <a:gd name="connsiteY3" fmla="*/ 0 h 589338"/>
              <a:gd name="connsiteX0" fmla="*/ 21716 w 862534"/>
              <a:gd name="connsiteY0" fmla="*/ 589338 h 589338"/>
              <a:gd name="connsiteX1" fmla="*/ 837027 w 862534"/>
              <a:gd name="connsiteY1" fmla="*/ 404900 h 589338"/>
              <a:gd name="connsiteX2" fmla="*/ 584345 w 862534"/>
              <a:gd name="connsiteY2" fmla="*/ 231982 h 589338"/>
              <a:gd name="connsiteX3" fmla="*/ 0 w 862534"/>
              <a:gd name="connsiteY3" fmla="*/ 0 h 589338"/>
              <a:gd name="connsiteX0" fmla="*/ 21716 w 897685"/>
              <a:gd name="connsiteY0" fmla="*/ 589338 h 589338"/>
              <a:gd name="connsiteX1" fmla="*/ 875327 w 897685"/>
              <a:gd name="connsiteY1" fmla="*/ 432949 h 589338"/>
              <a:gd name="connsiteX2" fmla="*/ 584345 w 897685"/>
              <a:gd name="connsiteY2" fmla="*/ 231982 h 589338"/>
              <a:gd name="connsiteX3" fmla="*/ 0 w 897685"/>
              <a:gd name="connsiteY3" fmla="*/ 0 h 589338"/>
              <a:gd name="connsiteX0" fmla="*/ 21716 w 884413"/>
              <a:gd name="connsiteY0" fmla="*/ 589338 h 589338"/>
              <a:gd name="connsiteX1" fmla="*/ 860963 w 884413"/>
              <a:gd name="connsiteY1" fmla="*/ 414016 h 589338"/>
              <a:gd name="connsiteX2" fmla="*/ 584345 w 884413"/>
              <a:gd name="connsiteY2" fmla="*/ 231982 h 589338"/>
              <a:gd name="connsiteX3" fmla="*/ 0 w 884413"/>
              <a:gd name="connsiteY3" fmla="*/ 0 h 589338"/>
              <a:gd name="connsiteX0" fmla="*/ 21716 w 863312"/>
              <a:gd name="connsiteY0" fmla="*/ 589338 h 589338"/>
              <a:gd name="connsiteX1" fmla="*/ 860963 w 863312"/>
              <a:gd name="connsiteY1" fmla="*/ 414016 h 589338"/>
              <a:gd name="connsiteX2" fmla="*/ 584345 w 863312"/>
              <a:gd name="connsiteY2" fmla="*/ 231982 h 589338"/>
              <a:gd name="connsiteX3" fmla="*/ 0 w 863312"/>
              <a:gd name="connsiteY3" fmla="*/ 0 h 589338"/>
              <a:gd name="connsiteX0" fmla="*/ 136614 w 978210"/>
              <a:gd name="connsiteY0" fmla="*/ 591441 h 591441"/>
              <a:gd name="connsiteX1" fmla="*/ 975861 w 978210"/>
              <a:gd name="connsiteY1" fmla="*/ 416119 h 591441"/>
              <a:gd name="connsiteX2" fmla="*/ 699243 w 978210"/>
              <a:gd name="connsiteY2" fmla="*/ 234085 h 591441"/>
              <a:gd name="connsiteX3" fmla="*/ 0 w 978210"/>
              <a:gd name="connsiteY3" fmla="*/ 0 h 591441"/>
              <a:gd name="connsiteX0" fmla="*/ 79165 w 920761"/>
              <a:gd name="connsiteY0" fmla="*/ 568300 h 568300"/>
              <a:gd name="connsiteX1" fmla="*/ 918412 w 920761"/>
              <a:gd name="connsiteY1" fmla="*/ 392978 h 568300"/>
              <a:gd name="connsiteX2" fmla="*/ 641794 w 920761"/>
              <a:gd name="connsiteY2" fmla="*/ 210944 h 568300"/>
              <a:gd name="connsiteX3" fmla="*/ 0 w 920761"/>
              <a:gd name="connsiteY3" fmla="*/ 0 h 568300"/>
              <a:gd name="connsiteX0" fmla="*/ 79165 w 920761"/>
              <a:gd name="connsiteY0" fmla="*/ 568300 h 568300"/>
              <a:gd name="connsiteX1" fmla="*/ 918412 w 920761"/>
              <a:gd name="connsiteY1" fmla="*/ 392978 h 568300"/>
              <a:gd name="connsiteX2" fmla="*/ 641794 w 920761"/>
              <a:gd name="connsiteY2" fmla="*/ 210944 h 568300"/>
              <a:gd name="connsiteX3" fmla="*/ 0 w 920761"/>
              <a:gd name="connsiteY3" fmla="*/ 0 h 568300"/>
              <a:gd name="connsiteX0" fmla="*/ 79165 w 920761"/>
              <a:gd name="connsiteY0" fmla="*/ 568300 h 568300"/>
              <a:gd name="connsiteX1" fmla="*/ 918412 w 920761"/>
              <a:gd name="connsiteY1" fmla="*/ 392978 h 568300"/>
              <a:gd name="connsiteX2" fmla="*/ 641794 w 920761"/>
              <a:gd name="connsiteY2" fmla="*/ 210944 h 568300"/>
              <a:gd name="connsiteX3" fmla="*/ 0 w 920761"/>
              <a:gd name="connsiteY3" fmla="*/ 0 h 568300"/>
              <a:gd name="connsiteX0" fmla="*/ 79165 w 837187"/>
              <a:gd name="connsiteY0" fmla="*/ 568300 h 568300"/>
              <a:gd name="connsiteX1" fmla="*/ 832238 w 837187"/>
              <a:gd name="connsiteY1" fmla="*/ 376149 h 568300"/>
              <a:gd name="connsiteX2" fmla="*/ 641794 w 837187"/>
              <a:gd name="connsiteY2" fmla="*/ 210944 h 568300"/>
              <a:gd name="connsiteX3" fmla="*/ 0 w 837187"/>
              <a:gd name="connsiteY3" fmla="*/ 0 h 568300"/>
              <a:gd name="connsiteX0" fmla="*/ 0 w 758022"/>
              <a:gd name="connsiteY0" fmla="*/ 570404 h 570404"/>
              <a:gd name="connsiteX1" fmla="*/ 753073 w 758022"/>
              <a:gd name="connsiteY1" fmla="*/ 378253 h 570404"/>
              <a:gd name="connsiteX2" fmla="*/ 562629 w 758022"/>
              <a:gd name="connsiteY2" fmla="*/ 213048 h 570404"/>
              <a:gd name="connsiteX3" fmla="*/ 7008 w 758022"/>
              <a:gd name="connsiteY3" fmla="*/ 0 h 57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022" h="570404">
                <a:moveTo>
                  <a:pt x="0" y="570404"/>
                </a:moveTo>
                <a:cubicBezTo>
                  <a:pt x="395826" y="566749"/>
                  <a:pt x="731113" y="452538"/>
                  <a:pt x="753073" y="378253"/>
                </a:cubicBezTo>
                <a:cubicBezTo>
                  <a:pt x="775033" y="303968"/>
                  <a:pt x="726071" y="279363"/>
                  <a:pt x="562629" y="213048"/>
                </a:cubicBezTo>
                <a:cubicBezTo>
                  <a:pt x="406148" y="153953"/>
                  <a:pt x="230513" y="75224"/>
                  <a:pt x="7008" y="0"/>
                </a:cubicBezTo>
              </a:path>
            </a:pathLst>
          </a:custGeom>
          <a:noFill/>
          <a:ln w="12700" cap="flat" cmpd="sng" algn="ctr">
            <a:solidFill>
              <a:srgbClr val="CC00FF"/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513423" y="2231591"/>
                <a:ext cx="718402" cy="334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CA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423" y="2231591"/>
                <a:ext cx="718402" cy="334194"/>
              </a:xfrm>
              <a:prstGeom prst="rect">
                <a:avLst/>
              </a:prstGeom>
              <a:blipFill>
                <a:blip r:embed="rId19"/>
                <a:stretch>
                  <a:fillRect l="-3390" b="-1454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06591" y="2920297"/>
                <a:ext cx="2191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if</a:t>
                </a:r>
                <a:r>
                  <a:rPr lang="en-US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91" y="2920297"/>
                <a:ext cx="2191626" cy="276999"/>
              </a:xfrm>
              <a:prstGeom prst="rect">
                <a:avLst/>
              </a:prstGeom>
              <a:blipFill rotWithShape="0">
                <a:blip r:embed="rId23"/>
                <a:stretch>
                  <a:fillRect l="-6685" t="-31111" r="-1114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508973" y="3241171"/>
                <a:ext cx="2661626" cy="331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and</a:t>
                </a:r>
                <a:r>
                  <a:rPr lang="en-US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nb-NO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b-NO" b="0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CA</m:t>
                                </m:r>
                              </m:e>
                              <m:sub>
                                <m:r>
                                  <a:rPr lang="nb-NO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b-NO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973" y="3241171"/>
                <a:ext cx="2661626" cy="331629"/>
              </a:xfrm>
              <a:prstGeom prst="rect">
                <a:avLst/>
              </a:prstGeom>
              <a:blipFill>
                <a:blip r:embed="rId24"/>
                <a:stretch>
                  <a:fillRect l="-5505" t="-20370" r="-459" b="-2963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830753" y="3595057"/>
                <a:ext cx="2661626" cy="331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and</a:t>
                </a:r>
                <a:r>
                  <a:rPr lang="en-US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nb-NO" b="0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b="0" i="1" smtClean="0">
                                    <a:solidFill>
                                      <a:srgbClr val="CC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b-NO" b="0" i="0" smtClean="0">
                                    <a:solidFill>
                                      <a:srgbClr val="CC00FF"/>
                                    </a:solidFill>
                                    <a:latin typeface="Cambria Math" panose="02040503050406030204" pitchFamily="18" charset="0"/>
                                  </a:rPr>
                                  <m:t>CA</m:t>
                                </m:r>
                              </m:e>
                              <m:sub>
                                <m:r>
                                  <a:rPr lang="nb-NO" b="0" i="1" smtClean="0">
                                    <a:solidFill>
                                      <a:srgbClr val="CC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b-NO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753" y="3595057"/>
                <a:ext cx="2661626" cy="331629"/>
              </a:xfrm>
              <a:prstGeom prst="rect">
                <a:avLst/>
              </a:prstGeom>
              <a:blipFill>
                <a:blip r:embed="rId25"/>
                <a:stretch>
                  <a:fillRect l="-5263" t="-20370" r="-458" b="-2963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1106591" y="4459178"/>
            <a:ext cx="99706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else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       abort</a:t>
            </a:r>
            <a:endParaRPr lang="en-US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217875" y="3642001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875" y="3642001"/>
                <a:ext cx="1021433" cy="313291"/>
              </a:xfrm>
              <a:prstGeom prst="rect">
                <a:avLst/>
              </a:prstGeom>
              <a:blipFill rotWithShape="0">
                <a:blip r:embed="rId26"/>
                <a:stretch>
                  <a:fillRect l="-4762" r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 animBg="1"/>
      <p:bldP spid="57" grpId="0"/>
      <p:bldP spid="61" grpId="0" animBg="1"/>
      <p:bldP spid="43" grpId="0"/>
      <p:bldP spid="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become an internet root CA?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Need to prove yourself (trust)worthy to browser and OS vendors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hlinkClick r:id="rId2"/>
              </a:rPr>
              <a:t>Microsoft Root Certificate Program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hlinkClick r:id="rId3"/>
              </a:rPr>
              <a:t>Mozilla CA Certificate Program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hlinkClick r:id="rId4"/>
              </a:rPr>
              <a:t>Apple Root Certificate Program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hlinkClick r:id="rId5"/>
              </a:rPr>
              <a:t>Chrome Root CA Program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Lot's of auditing and paperwork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Many formal technical and non-technical security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CA/Browser forum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hlinkClick r:id="rId6"/>
              </a:rPr>
              <a:t>Baseline Requirements v1.7.3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/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477" y="3115481"/>
            <a:ext cx="1403854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28181" r="6911" b="28055"/>
          <a:stretch/>
        </p:blipFill>
        <p:spPr>
          <a:xfrm>
            <a:off x="8868308" y="4221089"/>
            <a:ext cx="1728192" cy="5040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329" y="3072372"/>
            <a:ext cx="580806" cy="580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009" y="2173188"/>
            <a:ext cx="571322" cy="5713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46" y="2004483"/>
            <a:ext cx="781752" cy="5863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665" y="2565810"/>
            <a:ext cx="551529" cy="6430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571" y="2225685"/>
            <a:ext cx="529129" cy="52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DigiNotar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393" y="1027586"/>
            <a:ext cx="5040559" cy="50684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Dutch root CA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Lost control of their private signing key in 2011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Fraudulent certificates issued for Gmail, Yahoo!, Mozilla, WordPress, 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30 000 Iranian Gmail users targeted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467" y="1216903"/>
            <a:ext cx="5914564" cy="25517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467" y="4005064"/>
            <a:ext cx="5914564" cy="20257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302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Transparency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052736"/>
            <a:ext cx="6450445" cy="52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0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Android</a:t>
            </a:r>
            <a:r>
              <a:rPr lang="nb-NO" dirty="0" smtClean="0"/>
              <a:t> </a:t>
            </a:r>
            <a:r>
              <a:rPr lang="nb-NO" dirty="0" err="1" smtClean="0"/>
              <a:t>Secure</a:t>
            </a:r>
            <a:r>
              <a:rPr lang="nb-NO" dirty="0" smtClean="0"/>
              <a:t> </a:t>
            </a:r>
            <a:r>
              <a:rPr lang="nb-NO" dirty="0" err="1" smtClean="0"/>
              <a:t>Boot</a:t>
            </a: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268760"/>
            <a:ext cx="4896544" cy="530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Hardware </a:t>
            </a:r>
            <a:r>
              <a:rPr lang="nb-NO" dirty="0" err="1" smtClean="0"/>
              <a:t>Root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Trust</a:t>
            </a: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08" y="2076619"/>
            <a:ext cx="8126984" cy="2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20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43250" y="3197736"/>
            <a:ext cx="187263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1094910" y="4854270"/>
            <a:ext cx="9745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3333CC"/>
                </a:solidFill>
              </a:rPr>
              <a:t>Security goals:</a:t>
            </a:r>
          </a:p>
          <a:p>
            <a:endParaRPr lang="nb-NO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bg1">
                    <a:lumMod val="95000"/>
                  </a:schemeClr>
                </a:solidFill>
              </a:rPr>
              <a:t>Data privacy: </a:t>
            </a:r>
            <a:r>
              <a:rPr lang="nb-NO" dirty="0">
                <a:solidFill>
                  <a:schemeClr val="bg1">
                    <a:lumMod val="95000"/>
                  </a:schemeClr>
                </a:solidFill>
              </a:rPr>
              <a:t>adversary should not be able to read message 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tx2"/>
                </a:solidFill>
              </a:rPr>
              <a:t>Data integrity: </a:t>
            </a:r>
            <a:r>
              <a:rPr lang="nb-NO" dirty="0">
                <a:solidFill>
                  <a:schemeClr val="tx2"/>
                </a:solidFill>
              </a:rPr>
              <a:t>adversary should not be able to modify message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tx2"/>
                </a:solidFill>
              </a:rPr>
              <a:t>Data </a:t>
            </a:r>
            <a:r>
              <a:rPr lang="en-US" b="1" dirty="0">
                <a:solidFill>
                  <a:schemeClr val="tx2"/>
                </a:solidFill>
              </a:rPr>
              <a:t>authenticity</a:t>
            </a:r>
            <a:r>
              <a:rPr lang="nb-NO" b="1" dirty="0">
                <a:solidFill>
                  <a:schemeClr val="tx2"/>
                </a:solidFill>
              </a:rPr>
              <a:t>: </a:t>
            </a:r>
            <a:r>
              <a:rPr lang="nb-NO" dirty="0">
                <a:solidFill>
                  <a:schemeClr val="tx2"/>
                </a:solidFill>
              </a:rPr>
              <a:t>message M really originated from Alice</a:t>
            </a:r>
            <a:r>
              <a:rPr lang="nb-NO" b="1" dirty="0">
                <a:solidFill>
                  <a:schemeClr val="tx2"/>
                </a:solidFill>
              </a:rPr>
              <a:t> </a:t>
            </a:r>
            <a:r>
              <a:rPr lang="nb-NO" dirty="0">
                <a:solidFill>
                  <a:schemeClr val="tx2"/>
                </a:solidFill>
              </a:rPr>
              <a:t> 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Explosion 1 6"/>
          <p:cNvSpPr/>
          <p:nvPr/>
        </p:nvSpPr>
        <p:spPr bwMode="auto">
          <a:xfrm>
            <a:off x="5093198" y="2940577"/>
            <a:ext cx="884419" cy="581936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Arc 28"/>
          <p:cNvSpPr/>
          <p:nvPr/>
        </p:nvSpPr>
        <p:spPr bwMode="auto">
          <a:xfrm rot="17228160">
            <a:off x="6030022" y="3215993"/>
            <a:ext cx="1840547" cy="1926129"/>
          </a:xfrm>
          <a:prstGeom prst="arc">
            <a:avLst>
              <a:gd name="adj1" fmla="val 15112936"/>
              <a:gd name="adj2" fmla="val 20516185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7536160" y="3197736"/>
            <a:ext cx="192788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6956103" y="3000889"/>
            <a:ext cx="702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rgbClr val="FF0000"/>
                </a:solidFill>
              </a:rPr>
              <a:t>M'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83675" y="1559448"/>
            <a:ext cx="129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Alice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0016417" y="1779868"/>
            <a:ext cx="129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Bob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5387843" y="4317967"/>
            <a:ext cx="1827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Adversary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2546276" y="2969615"/>
            <a:ext cx="481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079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004849" y="3452284"/>
            <a:ext cx="1200477" cy="578079"/>
            <a:chOff x="9024305" y="3556659"/>
            <a:chExt cx="1200477" cy="578079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4305" y="3683926"/>
              <a:ext cx="1200477" cy="450812"/>
            </a:xfrm>
            <a:prstGeom prst="rect">
              <a:avLst/>
            </a:prstGeom>
          </p:spPr>
        </p:pic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9618552" y="3556659"/>
              <a:ext cx="542141" cy="143918"/>
              <a:chOff x="8252105" y="5572529"/>
              <a:chExt cx="1336773" cy="354864"/>
            </a:xfrm>
          </p:grpSpPr>
          <p:sp>
            <p:nvSpPr>
              <p:cNvPr id="33" name="Rectangle 32"/>
              <p:cNvSpPr/>
              <p:nvPr/>
            </p:nvSpPr>
            <p:spPr bwMode="auto">
              <a:xfrm>
                <a:off x="8300389" y="5572529"/>
                <a:ext cx="1288489" cy="35486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b="1" dirty="0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2105" y="5602828"/>
                <a:ext cx="1197458" cy="309061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PKIs exist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7"/>
            <a:ext cx="11137237" cy="8172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Organization PKIs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eduroam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1669575" y="4179169"/>
            <a:ext cx="986062" cy="829996"/>
          </a:xfrm>
          <a:prstGeom prst="rect">
            <a:avLst/>
          </a:prstGeom>
        </p:spPr>
      </p:pic>
      <p:pic>
        <p:nvPicPr>
          <p:cNvPr id="1026" name="Picture 2" descr="How to create Simple Wifi Access Point Finder Using Python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4100453"/>
            <a:ext cx="866077" cy="8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800" y="4432352"/>
            <a:ext cx="582851" cy="582851"/>
          </a:xfrm>
          <a:prstGeom prst="rect">
            <a:avLst/>
          </a:prstGeom>
          <a:ln/>
        </p:spPr>
      </p:pic>
      <p:cxnSp>
        <p:nvCxnSpPr>
          <p:cNvPr id="11" name="Straight Arrow Connector 10"/>
          <p:cNvCxnSpPr/>
          <p:nvPr/>
        </p:nvCxnSpPr>
        <p:spPr bwMode="auto">
          <a:xfrm>
            <a:off x="2351584" y="5301208"/>
            <a:ext cx="39604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Content Placeholder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34" y="5330963"/>
            <a:ext cx="460803" cy="460803"/>
          </a:xfrm>
          <a:prstGeom prst="rect">
            <a:avLst/>
          </a:prstGeom>
          <a:ln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7047" y="2766915"/>
            <a:ext cx="713039" cy="9845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2024" y="4101869"/>
            <a:ext cx="713039" cy="9845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0008" y="1535104"/>
            <a:ext cx="713039" cy="9845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9209" y="4110428"/>
            <a:ext cx="713039" cy="984595"/>
          </a:xfrm>
          <a:prstGeom prst="rect">
            <a:avLst/>
          </a:prstGeom>
        </p:spPr>
      </p:pic>
      <p:pic>
        <p:nvPicPr>
          <p:cNvPr id="16" name="Content Placeholder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93" y="4458851"/>
            <a:ext cx="582851" cy="582851"/>
          </a:xfrm>
          <a:prstGeom prst="rect">
            <a:avLst/>
          </a:prstGeom>
          <a:ln/>
        </p:spPr>
      </p:pic>
      <p:grpSp>
        <p:nvGrpSpPr>
          <p:cNvPr id="10" name="Group 9"/>
          <p:cNvGrpSpPr/>
          <p:nvPr/>
        </p:nvGrpSpPr>
        <p:grpSpPr>
          <a:xfrm>
            <a:off x="7820854" y="2117845"/>
            <a:ext cx="1200477" cy="524082"/>
            <a:chOff x="7820854" y="2117845"/>
            <a:chExt cx="1200477" cy="5240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854" y="2191115"/>
              <a:ext cx="1200477" cy="45081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208" y="2117845"/>
              <a:ext cx="192866" cy="128834"/>
            </a:xfrm>
            <a:prstGeom prst="rect">
              <a:avLst/>
            </a:prstGeom>
          </p:spPr>
        </p:pic>
      </p:grpSp>
      <p:cxnSp>
        <p:nvCxnSpPr>
          <p:cNvPr id="26" name="Straight Arrow Connector 25"/>
          <p:cNvCxnSpPr/>
          <p:nvPr/>
        </p:nvCxnSpPr>
        <p:spPr bwMode="auto">
          <a:xfrm flipV="1">
            <a:off x="7872252" y="3573016"/>
            <a:ext cx="937387" cy="8532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Content Placeholder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634" y="2925234"/>
            <a:ext cx="582851" cy="582851"/>
          </a:xfrm>
          <a:prstGeom prst="rect">
            <a:avLst/>
          </a:prstGeom>
          <a:ln/>
        </p:spPr>
      </p:pic>
      <p:pic>
        <p:nvPicPr>
          <p:cNvPr id="30" name="Content Placeholder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22" y="1652781"/>
            <a:ext cx="582851" cy="582851"/>
          </a:xfrm>
          <a:prstGeom prst="rect">
            <a:avLst/>
          </a:prstGeom>
          <a:ln/>
        </p:spPr>
      </p:pic>
      <p:cxnSp>
        <p:nvCxnSpPr>
          <p:cNvPr id="31" name="Straight Arrow Connector 30"/>
          <p:cNvCxnSpPr/>
          <p:nvPr/>
        </p:nvCxnSpPr>
        <p:spPr bwMode="auto">
          <a:xfrm flipV="1">
            <a:off x="9429309" y="2254334"/>
            <a:ext cx="937387" cy="8532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H="1" flipV="1">
            <a:off x="9210606" y="3585144"/>
            <a:ext cx="916815" cy="8106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4368798" y="5977773"/>
            <a:ext cx="194322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lg" len="lg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66" y="5209141"/>
            <a:ext cx="243840" cy="24384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201" y="5161645"/>
            <a:ext cx="243840" cy="24384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656931" y="5422866"/>
            <a:ext cx="69890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TLS + 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12" y="5661248"/>
            <a:ext cx="243840" cy="24384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217876" y="3556659"/>
            <a:ext cx="1200477" cy="515456"/>
            <a:chOff x="6217876" y="3556659"/>
            <a:chExt cx="1200477" cy="51545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876" y="3621303"/>
              <a:ext cx="1200477" cy="450812"/>
            </a:xfrm>
            <a:prstGeom prst="rect">
              <a:avLst/>
            </a:prstGeom>
          </p:spPr>
        </p:pic>
        <p:pic>
          <p:nvPicPr>
            <p:cNvPr id="1034" name="Picture 10" descr="Event: reading of landy poems in Pashto at the University ...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5" t="22361" r="75267" b="64862"/>
            <a:stretch/>
          </p:blipFill>
          <p:spPr bwMode="auto">
            <a:xfrm>
              <a:off x="6312023" y="3556659"/>
              <a:ext cx="360041" cy="139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248">
            <a:off x="3345069" y="3997724"/>
            <a:ext cx="548780" cy="20608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9192344" y="953170"/>
            <a:ext cx="1200477" cy="519440"/>
            <a:chOff x="9192344" y="953170"/>
            <a:chExt cx="1200477" cy="51944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344" y="1021798"/>
              <a:ext cx="1200477" cy="45081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6360" y="953170"/>
              <a:ext cx="201274" cy="136489"/>
            </a:xfrm>
            <a:prstGeom prst="rect">
              <a:avLst/>
            </a:prstGeom>
          </p:spPr>
        </p:pic>
      </p:grpSp>
      <p:sp>
        <p:nvSpPr>
          <p:cNvPr id="18" name="Left-Right Arrow 17"/>
          <p:cNvSpPr/>
          <p:nvPr/>
        </p:nvSpPr>
        <p:spPr bwMode="auto">
          <a:xfrm>
            <a:off x="2351584" y="6206972"/>
            <a:ext cx="1800200" cy="360040"/>
          </a:xfrm>
          <a:prstGeom prst="leftRightArrow">
            <a:avLst/>
          </a:prstGeom>
          <a:solidFill>
            <a:schemeClr val="accent6">
              <a:lumMod val="90000"/>
            </a:schemeClr>
          </a:solidFill>
          <a:ln w="19050" cap="flat" cmpd="sng" algn="ctr">
            <a:solidFill>
              <a:schemeClr val="accent6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100" dirty="0" smtClean="0">
                <a:ea typeface="Cambria Math" panose="02040503050406030204" pitchFamily="18" charset="0"/>
              </a:rPr>
              <a:t>WPA2</a:t>
            </a:r>
            <a:endParaRPr lang="nb-NO" sz="1100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3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31704" y="5100738"/>
            <a:ext cx="5400600" cy="1120097"/>
          </a:xfrm>
        </p:spPr>
        <p:txBody>
          <a:bodyPr/>
          <a:lstStyle/>
          <a:p>
            <a:pPr algn="ctr"/>
            <a:r>
              <a:rPr lang="en-US" sz="2400" b="1" dirty="0"/>
              <a:t>End of Part II</a:t>
            </a:r>
          </a:p>
          <a:p>
            <a:pPr algn="ctr"/>
            <a:r>
              <a:rPr lang="en-US" sz="2400" b="1" dirty="0"/>
              <a:t>(Asymmetric crypto)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4638" y="6386513"/>
            <a:ext cx="487362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4367808" y="1412776"/>
            <a:ext cx="5509220" cy="3228415"/>
            <a:chOff x="3467100" y="1195923"/>
            <a:chExt cx="8165503" cy="4785002"/>
          </a:xfrm>
        </p:grpSpPr>
        <p:grpSp>
          <p:nvGrpSpPr>
            <p:cNvPr id="21" name="Group 20"/>
            <p:cNvGrpSpPr/>
            <p:nvPr/>
          </p:nvGrpSpPr>
          <p:grpSpPr>
            <a:xfrm>
              <a:off x="3897284" y="1195923"/>
              <a:ext cx="4052392" cy="4785002"/>
              <a:chOff x="4832232" y="561256"/>
              <a:chExt cx="4052392" cy="4785002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648" t="344" r="-196" b="13191"/>
              <a:stretch/>
            </p:blipFill>
            <p:spPr>
              <a:xfrm>
                <a:off x="4832232" y="561256"/>
                <a:ext cx="4052392" cy="4785002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 bwMode="auto">
              <a:xfrm>
                <a:off x="6527035" y="5089084"/>
                <a:ext cx="238125" cy="25717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b="1" dirty="0"/>
              </a:p>
            </p:txBody>
          </p:sp>
        </p:grpSp>
        <p:cxnSp>
          <p:nvCxnSpPr>
            <p:cNvPr id="24" name="Straight Connector 23"/>
            <p:cNvCxnSpPr/>
            <p:nvPr/>
          </p:nvCxnSpPr>
          <p:spPr bwMode="auto">
            <a:xfrm flipV="1">
              <a:off x="3467100" y="1524000"/>
              <a:ext cx="4387850" cy="370205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Flowchart: Connector 24"/>
            <p:cNvSpPr>
              <a:spLocks noChangeAspect="1"/>
            </p:cNvSpPr>
            <p:nvPr/>
          </p:nvSpPr>
          <p:spPr bwMode="auto">
            <a:xfrm>
              <a:off x="4332182" y="4375297"/>
              <a:ext cx="144000" cy="144000"/>
            </a:xfrm>
            <a:prstGeom prst="flowChartConnector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/>
            </a:p>
          </p:txBody>
        </p:sp>
        <p:sp>
          <p:nvSpPr>
            <p:cNvPr id="26" name="Flowchart: Connector 25"/>
            <p:cNvSpPr>
              <a:spLocks noChangeAspect="1"/>
            </p:cNvSpPr>
            <p:nvPr/>
          </p:nvSpPr>
          <p:spPr bwMode="auto">
            <a:xfrm>
              <a:off x="7153296" y="1991628"/>
              <a:ext cx="144000" cy="144000"/>
            </a:xfrm>
            <a:prstGeom prst="flowChartConnector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225296" y="1942037"/>
                  <a:ext cx="474324" cy="501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5296" y="1942037"/>
                  <a:ext cx="474324" cy="50178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920353" y="4144464"/>
                  <a:ext cx="474324" cy="501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0353" y="4144464"/>
                  <a:ext cx="474324" cy="50178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/>
            <p:cNvCxnSpPr/>
            <p:nvPr/>
          </p:nvCxnSpPr>
          <p:spPr bwMode="auto">
            <a:xfrm flipV="1">
              <a:off x="6256275" y="1471613"/>
              <a:ext cx="0" cy="43807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Flowchart: Connector 29"/>
            <p:cNvSpPr>
              <a:spLocks noChangeAspect="1"/>
            </p:cNvSpPr>
            <p:nvPr/>
          </p:nvSpPr>
          <p:spPr bwMode="auto">
            <a:xfrm>
              <a:off x="6184275" y="2802397"/>
              <a:ext cx="144000" cy="144000"/>
            </a:xfrm>
            <a:prstGeom prst="flowChartConnector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/>
            </a:p>
          </p:txBody>
        </p:sp>
        <p:sp>
          <p:nvSpPr>
            <p:cNvPr id="31" name="Flowchart: Connector 30"/>
            <p:cNvSpPr>
              <a:spLocks noChangeAspect="1"/>
            </p:cNvSpPr>
            <p:nvPr/>
          </p:nvSpPr>
          <p:spPr bwMode="auto">
            <a:xfrm>
              <a:off x="6184275" y="4542459"/>
              <a:ext cx="144000" cy="144000"/>
            </a:xfrm>
            <a:prstGeom prst="flowChartConnector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353623" y="4153469"/>
                  <a:ext cx="1108837" cy="501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3623" y="4153469"/>
                  <a:ext cx="1108837" cy="50178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601726" y="2223575"/>
                  <a:ext cx="3030877" cy="501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1726" y="2223575"/>
                  <a:ext cx="3030877" cy="50178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8601726" y="2810004"/>
                  <a:ext cx="2085657" cy="501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1726" y="2810004"/>
                  <a:ext cx="2085657" cy="50178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8175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asymmetric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13237462"/>
                  </p:ext>
                </p:extLst>
              </p:nvPr>
            </p:nvGraphicFramePr>
            <p:xfrm>
              <a:off x="623392" y="840287"/>
              <a:ext cx="11233248" cy="3360293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144016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74441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312368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72819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Primitive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Functionality</a:t>
                          </a:r>
                          <a:r>
                            <a:rPr lang="en-US" sz="1400" baseline="0" dirty="0"/>
                            <a:t> </a:t>
                          </a:r>
                          <a:r>
                            <a:rPr lang="en-US" sz="1400" dirty="0"/>
                            <a:t>+ syntax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Hardness assumption / security</a:t>
                          </a:r>
                          <a:r>
                            <a:rPr lang="en-US" sz="1400" baseline="0" dirty="0"/>
                            <a:t> goal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Acronym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Examples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err="1"/>
                            <a:t>Diffie</a:t>
                          </a:r>
                          <a:r>
                            <a:rPr lang="en-US" sz="1400" dirty="0"/>
                            <a:t>-Hellman 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b-NO" sz="1400" dirty="0"/>
                            <a:t>Derive shared value</a:t>
                          </a:r>
                          <a:r>
                            <a:rPr lang="nb-NO" sz="1400" baseline="0" dirty="0"/>
                            <a:t> (key)</a:t>
                          </a:r>
                          <a:r>
                            <a:rPr lang="nb-NO" sz="1400" dirty="0"/>
                            <a:t> in a cyclic group</a:t>
                          </a:r>
                          <a:br>
                            <a:rPr lang="nb-NO" sz="14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nb-NO" sz="1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p>
                                    </m:s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= 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p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Discrete logarithm (DLOG)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err="1"/>
                            <a:t>Diffie</a:t>
                          </a:r>
                          <a:r>
                            <a:rPr lang="en-US" sz="1400" dirty="0"/>
                            <a:t>-Hellman (DH)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+mn-lt"/>
                              <a:cs typeface="+mn-cs"/>
                            </a:rPr>
                            <a:t>DH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b-NO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1400" b="1" i="1" smtClean="0">
                                          <a:latin typeface="Cambria Math" panose="02040503050406030204" pitchFamily="18" charset="0"/>
                                        </a:rPr>
                                        <m:t>𝒁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nb-NO" sz="1400" b="1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nb-NO" sz="1400" b="1" i="1" smtClean="0">
                                      <a:latin typeface="Cambria Math" panose="02040503050406030204" pitchFamily="18" charset="0"/>
                                    </a:rPr>
                                    <m:t>,⋅</m:t>
                                  </m:r>
                                </m:e>
                              </m:d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400" dirty="0"/>
                            <a:t>DH</a:t>
                          </a:r>
                        </a:p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1" i="1" smtClean="0">
                                              <a:latin typeface="Cambria Math" panose="02040503050406030204" pitchFamily="18" charset="0"/>
                                            </a:rPr>
                                            <m:t>𝑭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,+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400" dirty="0"/>
                            <a:t>DH 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RSA function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One-way</a:t>
                          </a:r>
                          <a:r>
                            <a:rPr lang="en-US" sz="1400" i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trapdoor permutation</a:t>
                          </a:r>
                          <a:endParaRPr lang="en-US" sz="14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Factoring</a:t>
                          </a:r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problem</a:t>
                          </a:r>
                        </a:p>
                        <a:p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RSA-problem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Textbook RSA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Public-key encryption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Encrypt variable-length input</a:t>
                          </a: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Enc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pPr algn="l"/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Confidentiality:</a:t>
                          </a:r>
                          <a:r>
                            <a:rPr lang="en-US" sz="1400" baseline="0" dirty="0"/>
                            <a:t> a</a:t>
                          </a:r>
                          <a:r>
                            <a:rPr lang="en-US" sz="1400" dirty="0"/>
                            <a:t>ttacker</a:t>
                          </a:r>
                          <a:r>
                            <a:rPr lang="en-US" sz="1400" baseline="0" dirty="0"/>
                            <a:t> should learn nothing about plaintext (except length) from </a:t>
                          </a:r>
                          <a:r>
                            <a:rPr lang="en-US" sz="1400" baseline="0" dirty="0" err="1"/>
                            <a:t>ciphertexts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IND-CPA</a:t>
                          </a:r>
                        </a:p>
                        <a:p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IND-CCA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ElGamal</a:t>
                          </a:r>
                          <a:endParaRPr lang="en-US" sz="140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Hashed/Padded RSA</a:t>
                          </a:r>
                        </a:p>
                        <a:p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Fujisaki-</a:t>
                          </a:r>
                          <a:r>
                            <a:rPr lang="en-US" sz="14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Okomoto</a:t>
                          </a:r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-transform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Digital signatures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Create signature on variable length input</a:t>
                          </a:r>
                          <a:br>
                            <a:rPr lang="en-US" sz="14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b="0" i="0" smtClean="0">
                                    <a:latin typeface="Cambria Math" panose="02040503050406030204" pitchFamily="18" charset="0"/>
                                  </a:rPr>
                                  <m:t>Sign</m:t>
                                </m:r>
                                <m:r>
                                  <a:rPr lang="nb-NO" sz="1400" b="0" i="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𝒮𝒦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𝒮</m:t>
                                </m:r>
                              </m:oMath>
                            </m:oMathPara>
                          </a14:m>
                          <a:endParaRPr lang="nb-NO" sz="1400" b="0" dirty="0"/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b="0" i="0" smtClean="0">
                                    <a:latin typeface="Cambria Math" panose="02040503050406030204" pitchFamily="18" charset="0"/>
                                  </a:rPr>
                                  <m:t>Vrfy</m:t>
                                </m:r>
                                <m:r>
                                  <a:rPr lang="nb-NO" sz="1400" b="0" i="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𝒱𝒦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𝒮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Integrity: attacker shouldn't</a:t>
                          </a:r>
                          <a:r>
                            <a:rPr lang="en-US" sz="1400" baseline="0" dirty="0"/>
                            <a:t> be</a:t>
                          </a:r>
                          <a:r>
                            <a:rPr lang="en-US" sz="1400" dirty="0"/>
                            <a:t> able</a:t>
                          </a:r>
                          <a:r>
                            <a:rPr lang="en-US" sz="1400" baseline="0" dirty="0"/>
                            <a:t> to forge messages, i.e., create new messages with valid signatures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UF-CMA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Schnorr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Hashed-RSA</a:t>
                          </a:r>
                        </a:p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ECDSA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13237462"/>
                  </p:ext>
                </p:extLst>
              </p:nvPr>
            </p:nvGraphicFramePr>
            <p:xfrm>
              <a:off x="623392" y="840287"/>
              <a:ext cx="11233248" cy="3360293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144016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374441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331236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72819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Primitive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Functionality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dirty="0" smtClean="0"/>
                            <a:t>+ syntax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Hardness assumption / security</a:t>
                          </a:r>
                          <a:r>
                            <a:rPr lang="en-US" sz="1400" baseline="0" dirty="0" smtClean="0"/>
                            <a:t> goal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Acronym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Examples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81533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Diffie</a:t>
                          </a:r>
                          <a:r>
                            <a:rPr lang="en-US" sz="1400" dirty="0" smtClean="0"/>
                            <a:t>-Hellman 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8374" t="-65625" r="-161789" b="-422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Discrete logarithm (DLOG)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err="1" smtClean="0"/>
                            <a:t>Diffie</a:t>
                          </a:r>
                          <a:r>
                            <a:rPr lang="en-US" sz="1400" dirty="0" smtClean="0"/>
                            <a:t>-Hellman (DH</a:t>
                          </a:r>
                          <a:r>
                            <a:rPr lang="en-US" sz="1400" dirty="0" smtClean="0"/>
                            <a:t>)</a:t>
                          </a:r>
                          <a:endParaRPr lang="en-US" sz="1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+mn-lt"/>
                              <a:cs typeface="+mn-cs"/>
                            </a:rPr>
                            <a:t>DH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8944" t="-65625" r="-1056" b="-422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RSA function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One-way</a:t>
                          </a:r>
                          <a:r>
                            <a:rPr lang="en-US" sz="1400" i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trapdoor permutation</a:t>
                          </a:r>
                          <a:endParaRPr lang="en-US" sz="14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Factoring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problem</a:t>
                          </a:r>
                        </a:p>
                        <a:p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RSA-problem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Textbook RSA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11582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Public-key encryption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8374" t="-127749" r="-161789" b="-68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Confidentiality:</a:t>
                          </a:r>
                          <a:r>
                            <a:rPr lang="en-US" sz="1400" baseline="0" dirty="0" smtClean="0"/>
                            <a:t> a</a:t>
                          </a:r>
                          <a:r>
                            <a:rPr lang="en-US" sz="1400" dirty="0" smtClean="0"/>
                            <a:t>ttacker</a:t>
                          </a:r>
                          <a:r>
                            <a:rPr lang="en-US" sz="1400" baseline="0" dirty="0" smtClean="0"/>
                            <a:t> should learn nothing about plaintext (except length) from </a:t>
                          </a:r>
                          <a:r>
                            <a:rPr lang="en-US" sz="1400" baseline="0" dirty="0" err="1" smtClean="0"/>
                            <a:t>ciphertexts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IND-CPA</a:t>
                          </a:r>
                        </a:p>
                        <a:p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IND-CCA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ElGamal</a:t>
                          </a:r>
                          <a:endParaRPr lang="en-US" sz="1400" baseline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Hashed/Padded RSA</a:t>
                          </a:r>
                        </a:p>
                        <a:p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Fujisaki-</a:t>
                          </a:r>
                          <a:r>
                            <a:rPr lang="en-US" sz="14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Okomoto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-transform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Digital signatures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8374" t="-362500" r="-161789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Integrity: attacker shouldn't</a:t>
                          </a:r>
                          <a:r>
                            <a:rPr lang="en-US" sz="1400" baseline="0" dirty="0" smtClean="0"/>
                            <a:t> be</a:t>
                          </a:r>
                          <a:r>
                            <a:rPr lang="en-US" sz="1400" dirty="0" smtClean="0"/>
                            <a:t> able</a:t>
                          </a:r>
                          <a:r>
                            <a:rPr lang="en-US" sz="1400" baseline="0" dirty="0" smtClean="0"/>
                            <a:t> to forge messages, i.e., create new messages with valid signatures</a:t>
                          </a: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UF-CMA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Schnorr</a:t>
                          </a: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Hashed-RSA</a:t>
                          </a:r>
                        </a:p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ECDSA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57963698"/>
                  </p:ext>
                </p:extLst>
              </p:nvPr>
            </p:nvGraphicFramePr>
            <p:xfrm>
              <a:off x="623392" y="4208009"/>
              <a:ext cx="11233248" cy="2472501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208823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44827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304256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2376264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016224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130832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Cryptographic</a:t>
                          </a:r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groups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Comment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Computational</a:t>
                          </a:r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problem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Best-known attack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Common sizes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594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nb-NO" sz="1400" b="1" i="1" smtClean="0">
                                        <a:latin typeface="Cambria Math" panose="02040503050406030204" pitchFamily="18" charset="0"/>
                                      </a:rPr>
                                      <m:t>,⋅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prime</a:t>
                          </a: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Discrete logarithm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General</a:t>
                          </a:r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number field sieve (GNFS)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|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|≈2000–3000</m:t>
                              </m:r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bits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59401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Subgroups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&lt;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b-NO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1400" b="1" i="1" smtClean="0">
                                          <a:latin typeface="Cambria Math" panose="02040503050406030204" pitchFamily="18" charset="0"/>
                                        </a:rPr>
                                        <m:t>𝒁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nb-NO" sz="1400" b="1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nb-NO" sz="1400" b="1" i="1" smtClean="0">
                                      <a:latin typeface="Cambria Math" panose="02040503050406030204" pitchFamily="18" charset="0"/>
                                    </a:rPr>
                                    <m:t>,⋅</m:t>
                                  </m:r>
                                </m:e>
                              </m:d>
                            </m:oMath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𝐻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(typically prime)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Discrete logarithm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GNFS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≈256</m:t>
                              </m:r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bits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594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4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𝑭</m:t>
                                            </m:r>
                                          </m:e>
                                          <m:sub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,+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prime</a:t>
                          </a: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𝑭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(typically) prime</a:t>
                          </a: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Discrete logarithm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Generic attacks:</a:t>
                          </a:r>
                          <a:b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Baby-step giant-step,</a:t>
                          </a:r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Pollard-rho, </a:t>
                          </a:r>
                          <a:r>
                            <a:rPr lang="en-US" sz="14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Pohlig</a:t>
                          </a:r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-Hellman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𝑭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≈256</m:t>
                              </m:r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bits </a:t>
                          </a:r>
                        </a:p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≈256</m:t>
                              </m:r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bits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2594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nb-NO" sz="1400" b="1" i="1" smtClean="0">
                                        <a:latin typeface="Cambria Math" panose="02040503050406030204" pitchFamily="18" charset="0"/>
                                      </a:rPr>
                                      <m:t>,⋅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not prime</a:t>
                          </a: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Factoring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GNFS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≈2000–4000</m:t>
                              </m:r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bits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57963698"/>
                  </p:ext>
                </p:extLst>
              </p:nvPr>
            </p:nvGraphicFramePr>
            <p:xfrm>
              <a:off x="623392" y="4208009"/>
              <a:ext cx="11233248" cy="2472501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20882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482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042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762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1622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Cryptographic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groups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Comment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Computational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problem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Best-known attack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Common sizes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84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t="-57778" r="-438192" b="-3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l="-85536" t="-57778" r="-274813" b="-3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Discrete logarithm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General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number field sieve (GNFS)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l="-456798" t="-57778" r="-906" b="-3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648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t="-253571" r="-438192" b="-383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l="-85536" t="-253571" r="-274813" b="-383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Discrete logarithm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GNFS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l="-456798" t="-253571" r="-906" b="-3839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6320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t="-158400" r="-438192" b="-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l="-85536" t="-158400" r="-274813" b="-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Discrete logarithm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Generic attacks:</a:t>
                          </a:r>
                          <a:b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Baby-step giant-step,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Pollard-rho, </a:t>
                          </a:r>
                          <a:r>
                            <a:rPr lang="en-US" sz="14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Pohlig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-Hellman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l="-456798" t="-158400" r="-906" b="-7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t="-380000" r="-438192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l="-85536" t="-380000" r="-274813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Factoring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GNFS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l="-456798" t="-380000" r="-906" b="-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4919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Quantum computers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2348880"/>
            <a:ext cx="347353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MACs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tx2"/>
                </a:solidFill>
              </a:rPr>
              <a:t>Internet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Alice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Bob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580033" y="2169761"/>
            <a:ext cx="626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41525" y="2218395"/>
            <a:ext cx="626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 bwMode="auto">
              <a:xfrm>
                <a:off x="1339979" y="4952421"/>
                <a:ext cx="4699322" cy="1169043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nb-NO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>
                    <a:solidFill>
                      <a:schemeClr val="tx2"/>
                    </a:solidFill>
                  </a:rPr>
                  <a:t>tagging algorithm (public)	</a:t>
                </a:r>
              </a:p>
              <a:p>
                <a:r>
                  <a:rPr lang="nb-NO" sz="2000" dirty="0">
                    <a:solidFill>
                      <a:schemeClr val="tx2"/>
                    </a:solidFill>
                  </a:rPr>
                  <a:t>	</a:t>
                </a:r>
              </a:p>
              <a:p>
                <a14:m>
                  <m:oMath xmlns:m="http://schemas.openxmlformats.org/officeDocument/2006/math">
                    <m:r>
                      <a:rPr lang="nb-NO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𝓥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>
                    <a:solidFill>
                      <a:schemeClr val="tx2"/>
                    </a:solidFill>
                  </a:rPr>
                  <a:t>verification  algorithm (public)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9979" y="4952421"/>
                <a:ext cx="4699322" cy="1169043"/>
              </a:xfrm>
              <a:prstGeom prst="rect">
                <a:avLst/>
              </a:prstGeom>
              <a:blipFill>
                <a:blip r:embed="rId7"/>
                <a:stretch>
                  <a:fillRect l="-389" b="-6250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 bwMode="auto">
          <a:xfrm>
            <a:off x="6600056" y="4956549"/>
            <a:ext cx="4699322" cy="116904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K </a:t>
            </a:r>
            <a:r>
              <a:rPr lang="nb-NO" sz="20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nb-NO" sz="2000" dirty="0">
                <a:solidFill>
                  <a:schemeClr val="tx2"/>
                </a:solidFill>
              </a:rPr>
              <a:t>tagging / verification key (secret)		</a:t>
            </a:r>
          </a:p>
          <a:p>
            <a:endParaRPr lang="nb-NO" sz="2000" dirty="0">
              <a:solidFill>
                <a:schemeClr val="tx2"/>
              </a:solidFill>
            </a:endParaRPr>
          </a:p>
        </p:txBody>
      </p:sp>
      <p:cxnSp>
        <p:nvCxnSpPr>
          <p:cNvPr id="35" name="Straight Arrow Connector 34"/>
          <p:cNvCxnSpPr>
            <a:stCxn id="36" idx="3"/>
            <a:endCxn id="39" idx="1"/>
          </p:cNvCxnSpPr>
          <p:nvPr/>
        </p:nvCxnSpPr>
        <p:spPr bwMode="auto">
          <a:xfrm>
            <a:off x="4306353" y="3197616"/>
            <a:ext cx="4111712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 bwMode="auto">
              <a:xfrm>
                <a:off x="3529426" y="2827826"/>
                <a:ext cx="776927" cy="739580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𝒯</m:t>
                      </m:r>
                    </m:oMath>
                  </m:oMathPara>
                </a14:m>
                <a:endParaRPr kumimoji="0" lang="en-US" sz="3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9426" y="2827826"/>
                <a:ext cx="776927" cy="739580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 bwMode="auto">
              <a:xfrm>
                <a:off x="8418065" y="2827827"/>
                <a:ext cx="801535" cy="739580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𝒱</m:t>
                      </m:r>
                    </m:oMath>
                  </m:oMathPara>
                </a14:m>
                <a:endParaRPr kumimoji="0" lang="en-US" sz="3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5" y="2827827"/>
                <a:ext cx="801535" cy="739580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Elbow Connector 39"/>
          <p:cNvCxnSpPr/>
          <p:nvPr/>
        </p:nvCxnSpPr>
        <p:spPr bwMode="auto">
          <a:xfrm rot="10800000" flipV="1">
            <a:off x="8818834" y="2402009"/>
            <a:ext cx="1183399" cy="41311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Elbow Connector 42"/>
          <p:cNvCxnSpPr/>
          <p:nvPr/>
        </p:nvCxnSpPr>
        <p:spPr bwMode="auto">
          <a:xfrm>
            <a:off x="2206751" y="2363466"/>
            <a:ext cx="1711139" cy="45801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2546276" y="2969615"/>
            <a:ext cx="481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M</a:t>
            </a:r>
            <a:endParaRPr lang="en-US" sz="2000" dirty="0"/>
          </a:p>
        </p:txBody>
      </p:sp>
      <p:cxnSp>
        <p:nvCxnSpPr>
          <p:cNvPr id="45" name="Straight Arrow Connector 44"/>
          <p:cNvCxnSpPr>
            <a:stCxn id="39" idx="2"/>
          </p:cNvCxnSpPr>
          <p:nvPr/>
        </p:nvCxnSpPr>
        <p:spPr bwMode="auto">
          <a:xfrm>
            <a:off x="8818833" y="3567407"/>
            <a:ext cx="0" cy="4298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453672" y="3999043"/>
                <a:ext cx="11707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dirty="0"/>
                  <a:t>M /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000" dirty="0"/>
                  <a:t>  </a:t>
                </a:r>
                <a:endParaRPr lang="en-US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672" y="3999043"/>
                <a:ext cx="1170720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572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5780497" y="2827826"/>
            <a:ext cx="882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M, </a:t>
            </a:r>
            <a:r>
              <a:rPr lang="nb-NO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3004759" y="3169670"/>
            <a:ext cx="50180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639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Digital signatures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tx2"/>
                </a:solidFill>
              </a:rPr>
              <a:t>Internet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Alice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Bob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580033" y="2169761"/>
            <a:ext cx="626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>
                <a:solidFill>
                  <a:srgbClr val="FF0000"/>
                </a:solidFill>
              </a:rPr>
              <a:t>sk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47363" y="2201954"/>
            <a:ext cx="626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>
                <a:solidFill>
                  <a:schemeClr val="accent1">
                    <a:lumMod val="50000"/>
                  </a:schemeClr>
                </a:solidFill>
              </a:rPr>
              <a:t>vk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 bwMode="auto">
              <a:xfrm>
                <a:off x="1339979" y="4952421"/>
                <a:ext cx="4699322" cy="1169043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nb-NO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>
                    <a:solidFill>
                      <a:schemeClr val="tx2"/>
                    </a:solidFill>
                  </a:rPr>
                  <a:t>tagging algorithm (public)	</a:t>
                </a:r>
              </a:p>
              <a:p>
                <a:r>
                  <a:rPr lang="nb-NO" sz="2000" dirty="0">
                    <a:solidFill>
                      <a:schemeClr val="tx2"/>
                    </a:solidFill>
                  </a:rPr>
                  <a:t>	</a:t>
                </a:r>
              </a:p>
              <a:p>
                <a14:m>
                  <m:oMath xmlns:m="http://schemas.openxmlformats.org/officeDocument/2006/math">
                    <m:r>
                      <a:rPr lang="nb-NO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𝓥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>
                    <a:solidFill>
                      <a:schemeClr val="tx2"/>
                    </a:solidFill>
                  </a:rPr>
                  <a:t>verification  algorithm (public)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9979" y="4952421"/>
                <a:ext cx="4699322" cy="1169043"/>
              </a:xfrm>
              <a:prstGeom prst="rect">
                <a:avLst/>
              </a:prstGeom>
              <a:blipFill>
                <a:blip r:embed="rId7"/>
                <a:stretch>
                  <a:fillRect l="-389" b="-6250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 bwMode="auto">
          <a:xfrm>
            <a:off x="6568998" y="5104429"/>
            <a:ext cx="4699322" cy="116904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nb-NO" sz="2000" dirty="0">
                <a:solidFill>
                  <a:srgbClr val="FF0000"/>
                </a:solidFill>
              </a:rPr>
              <a:t>sk</a:t>
            </a:r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2000" b="1" dirty="0">
                <a:solidFill>
                  <a:srgbClr val="FF0000"/>
                </a:solidFill>
              </a:rPr>
              <a:t>:</a:t>
            </a:r>
            <a:r>
              <a:rPr lang="nb-NO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2000" dirty="0">
                <a:solidFill>
                  <a:schemeClr val="tx2"/>
                </a:solidFill>
              </a:rPr>
              <a:t>signing key (secret)	</a:t>
            </a:r>
          </a:p>
          <a:p>
            <a:endParaRPr lang="nb-NO" sz="2000" dirty="0">
              <a:solidFill>
                <a:schemeClr val="tx2"/>
              </a:solidFill>
            </a:endParaRPr>
          </a:p>
          <a:p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vk :</a:t>
            </a:r>
            <a:r>
              <a:rPr lang="nb-NO" sz="2000" dirty="0">
                <a:solidFill>
                  <a:schemeClr val="tx2"/>
                </a:solidFill>
              </a:rPr>
              <a:t> verification key (public)	</a:t>
            </a:r>
          </a:p>
          <a:p>
            <a:endParaRPr lang="nb-NO" sz="2000" dirty="0">
              <a:solidFill>
                <a:schemeClr val="tx2"/>
              </a:solidFill>
            </a:endParaRPr>
          </a:p>
        </p:txBody>
      </p:sp>
      <p:cxnSp>
        <p:nvCxnSpPr>
          <p:cNvPr id="38" name="Straight Arrow Connector 37"/>
          <p:cNvCxnSpPr>
            <a:stCxn id="39" idx="3"/>
            <a:endCxn id="43" idx="1"/>
          </p:cNvCxnSpPr>
          <p:nvPr/>
        </p:nvCxnSpPr>
        <p:spPr bwMode="auto">
          <a:xfrm>
            <a:off x="4306353" y="3197616"/>
            <a:ext cx="4111712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 bwMode="auto">
              <a:xfrm>
                <a:off x="3529426" y="2827826"/>
                <a:ext cx="776927" cy="739580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kumimoji="0" lang="en-US" sz="3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9426" y="2827826"/>
                <a:ext cx="776927" cy="739580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/>
              <p:cNvSpPr/>
              <p:nvPr/>
            </p:nvSpPr>
            <p:spPr bwMode="auto">
              <a:xfrm>
                <a:off x="8418065" y="2827827"/>
                <a:ext cx="801535" cy="739580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𝒱</m:t>
                      </m:r>
                    </m:oMath>
                  </m:oMathPara>
                </a14:m>
                <a:endParaRPr kumimoji="0" lang="en-US" sz="32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3" name="Rounded 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5" y="2827827"/>
                <a:ext cx="801535" cy="739580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Elbow Connector 43"/>
          <p:cNvCxnSpPr/>
          <p:nvPr/>
        </p:nvCxnSpPr>
        <p:spPr bwMode="auto">
          <a:xfrm rot="10800000" flipV="1">
            <a:off x="8818834" y="2402009"/>
            <a:ext cx="1183399" cy="41311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Elbow Connector 44"/>
          <p:cNvCxnSpPr/>
          <p:nvPr/>
        </p:nvCxnSpPr>
        <p:spPr bwMode="auto">
          <a:xfrm>
            <a:off x="2206751" y="2363466"/>
            <a:ext cx="1711139" cy="45801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>
            <a:stCxn id="43" idx="2"/>
          </p:cNvCxnSpPr>
          <p:nvPr/>
        </p:nvCxnSpPr>
        <p:spPr bwMode="auto">
          <a:xfrm>
            <a:off x="8818833" y="3567407"/>
            <a:ext cx="0" cy="4298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5780497" y="2827826"/>
            <a:ext cx="882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M,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nb-NO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3004759" y="3169670"/>
            <a:ext cx="50180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/>
          <p:cNvSpPr txBox="1"/>
          <p:nvPr/>
        </p:nvSpPr>
        <p:spPr>
          <a:xfrm>
            <a:off x="2546276" y="2969615"/>
            <a:ext cx="481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M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453672" y="3999043"/>
                <a:ext cx="11707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dirty="0"/>
                  <a:t>M /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000" dirty="0"/>
                  <a:t>  </a:t>
                </a:r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672" y="3999043"/>
                <a:ext cx="1170720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572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5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MACs vs. digital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MACs can only be verified by party sharing </a:t>
                </a:r>
                <a:br>
                  <a:rPr lang="en-US" dirty="0"/>
                </a:br>
                <a:r>
                  <a:rPr lang="en-US" dirty="0"/>
                  <a:t>the same key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Digital signatures can be verified by </a:t>
                </a:r>
                <a:r>
                  <a:rPr lang="en-US" i="1" dirty="0"/>
                  <a:t>anyone</a:t>
                </a:r>
                <a:r>
                  <a:rPr lang="en-US" dirty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Non-repudiation: </a:t>
                </a:r>
                <a:r>
                  <a:rPr lang="en-US" dirty="0"/>
                  <a:t>Alice cannot deny having created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nb-NO" b="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But she can deny having created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(since Bob could have done it) </a:t>
                </a:r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354758"/>
            <a:ext cx="4256134" cy="12421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2996952"/>
            <a:ext cx="4256134" cy="124219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328248" y="432299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Digital signature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92119" y="110445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MAC</a:t>
            </a:r>
          </a:p>
        </p:txBody>
      </p:sp>
    </p:spTree>
    <p:extLst>
      <p:ext uri="{BB962C8B-B14F-4D97-AF65-F5344CB8AC3E}">
        <p14:creationId xmlns:p14="http://schemas.microsoft.com/office/powerpoint/2010/main" val="3564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digital signatures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Electronic document signing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HTTPS / TLS certificates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Software installation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Email sender authentication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Bitcoin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b="7270"/>
          <a:stretch/>
        </p:blipFill>
        <p:spPr>
          <a:xfrm>
            <a:off x="5317665" y="1628800"/>
            <a:ext cx="6442964" cy="367240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5390417" y="3717032"/>
            <a:ext cx="2433775" cy="288032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6" name="Oval 5"/>
          <p:cNvSpPr/>
          <p:nvPr/>
        </p:nvSpPr>
        <p:spPr bwMode="auto">
          <a:xfrm>
            <a:off x="8832304" y="2492896"/>
            <a:ext cx="2433775" cy="576064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268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signatures – syntax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8013" y="1786953"/>
                <a:ext cx="25620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KeyGen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:( )→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𝒮𝒦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𝒱𝒦</m:t>
                      </m:r>
                    </m:oMath>
                  </m:oMathPara>
                </a14:m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13" y="1786953"/>
                <a:ext cx="2562048" cy="276999"/>
              </a:xfrm>
              <a:prstGeom prst="rect">
                <a:avLst/>
              </a:prstGeom>
              <a:blipFill>
                <a:blip r:embed="rId2"/>
                <a:stretch>
                  <a:fillRect l="-428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3392" y="1216493"/>
                <a:ext cx="76896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nb-NO" b="0" dirty="0"/>
                  <a:t>A </a:t>
                </a:r>
                <a:r>
                  <a:rPr lang="nb-NO" b="1" dirty="0"/>
                  <a:t>digital signature</a:t>
                </a:r>
                <a:r>
                  <a:rPr lang="nb-NO" b="0" dirty="0"/>
                  <a:t> scheme is a tuple of algorithms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KeyGen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Sign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16493"/>
                <a:ext cx="7689669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823" t="-28889" r="-475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44739" y="1781990"/>
                <a:ext cx="20212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ign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𝒮𝒦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1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739" y="1781990"/>
                <a:ext cx="2021259" cy="276999"/>
              </a:xfrm>
              <a:prstGeom prst="rect">
                <a:avLst/>
              </a:prstGeom>
              <a:blipFill>
                <a:blip r:embed="rId4"/>
                <a:stretch>
                  <a:fillRect l="-423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5506" y="1781990"/>
                <a:ext cx="28003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Vrfy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𝒱𝒦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𝒮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→{0,1}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506" y="1781990"/>
                <a:ext cx="2800318" cy="276999"/>
              </a:xfrm>
              <a:prstGeom prst="rect">
                <a:avLst/>
              </a:prstGeom>
              <a:blipFill>
                <a:blip r:embed="rId5"/>
                <a:stretch>
                  <a:fillRect l="-3922" r="-1089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44738" y="2160294"/>
                <a:ext cx="30133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ign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Sign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738" y="2160294"/>
                <a:ext cx="3013389" cy="276999"/>
              </a:xfrm>
              <a:prstGeom prst="rect">
                <a:avLst/>
              </a:prstGeom>
              <a:blipFill>
                <a:blip r:embed="rId6"/>
                <a:stretch>
                  <a:fillRect l="-283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5506" y="2160294"/>
                <a:ext cx="37398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rfy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𝑣𝑘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Vrf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𝑣𝑘</m:t>
                          </m:r>
                        </m:sub>
                      </m:sSub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0 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506" y="2160294"/>
                <a:ext cx="3739806" cy="276999"/>
              </a:xfrm>
              <a:prstGeom prst="rect">
                <a:avLst/>
              </a:prstGeom>
              <a:blipFill>
                <a:blip r:embed="rId7"/>
                <a:stretch>
                  <a:fillRect l="-2284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2"/>
          <p:cNvSpPr txBox="1">
            <a:spLocks/>
          </p:cNvSpPr>
          <p:nvPr/>
        </p:nvSpPr>
        <p:spPr>
          <a:xfrm>
            <a:off x="10794871" y="6260364"/>
            <a:ext cx="562785" cy="32468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6680069" y="2939677"/>
                <a:ext cx="5024549" cy="961080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600" b="1" dirty="0"/>
                  <a:t>Correctness: </a:t>
                </a:r>
                <a:r>
                  <a:rPr lang="nb-NO" sz="1600" dirty="0"/>
                  <a:t>f</a:t>
                </a:r>
                <a:r>
                  <a:rPr lang="nb-NO" sz="1600" b="0" dirty="0"/>
                  <a:t>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𝑣𝑘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KeyGen</m:t>
                    </m:r>
                  </m:oMath>
                </a14:m>
                <a:r>
                  <a:rPr lang="en-US" sz="1600" dirty="0"/>
                  <a:t>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00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Vrfy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𝑣𝑘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Sign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0069" y="2939677"/>
                <a:ext cx="5024549" cy="96108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050022" y="3177130"/>
            <a:ext cx="7142322" cy="3190690"/>
            <a:chOff x="2378736" y="3374347"/>
            <a:chExt cx="7142322" cy="3190690"/>
          </a:xfrm>
        </p:grpSpPr>
        <p:sp>
          <p:nvSpPr>
            <p:cNvPr id="14" name="TextBox 13"/>
            <p:cNvSpPr txBox="1"/>
            <p:nvPr/>
          </p:nvSpPr>
          <p:spPr>
            <a:xfrm>
              <a:off x="5176291" y="6195705"/>
              <a:ext cx="1827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Adversary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/>
                <p:cNvSpPr/>
                <p:nvPr/>
              </p:nvSpPr>
              <p:spPr bwMode="auto">
                <a:xfrm>
                  <a:off x="3437467" y="5145138"/>
                  <a:ext cx="752449" cy="779383"/>
                </a:xfrm>
                <a:prstGeom prst="round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Sign</m:t>
                        </m:r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6" name="Rounded 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7467" y="5145138"/>
                  <a:ext cx="752449" cy="779383"/>
                </a:xfrm>
                <a:prstGeom prst="round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stCxn id="20" idx="3"/>
              <a:endCxn id="16" idx="1"/>
            </p:cNvCxnSpPr>
            <p:nvPr/>
          </p:nvCxnSpPr>
          <p:spPr bwMode="auto">
            <a:xfrm>
              <a:off x="2860079" y="5534829"/>
              <a:ext cx="577388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540936" y="5149182"/>
                  <a:ext cx="48143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0936" y="5149182"/>
                  <a:ext cx="481436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303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Elbow Connector 18"/>
            <p:cNvCxnSpPr>
              <a:stCxn id="26" idx="1"/>
              <a:endCxn id="16" idx="0"/>
            </p:cNvCxnSpPr>
            <p:nvPr/>
          </p:nvCxnSpPr>
          <p:spPr bwMode="auto">
            <a:xfrm rot="10800000" flipV="1">
              <a:off x="3813692" y="4601458"/>
              <a:ext cx="1234566" cy="543679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378736" y="5334774"/>
                  <a:ext cx="48134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8736" y="5334774"/>
                  <a:ext cx="481343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>
              <a:stCxn id="23" idx="3"/>
              <a:endCxn id="22" idx="1"/>
            </p:cNvCxnSpPr>
            <p:nvPr/>
          </p:nvCxnSpPr>
          <p:spPr bwMode="auto">
            <a:xfrm flipV="1">
              <a:off x="8275804" y="5534829"/>
              <a:ext cx="588303" cy="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8864107" y="5334774"/>
                  <a:ext cx="65695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nb-NO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4107" y="5334774"/>
                  <a:ext cx="656951" cy="40011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ounded Rectangle 22"/>
                <p:cNvSpPr/>
                <p:nvPr/>
              </p:nvSpPr>
              <p:spPr bwMode="auto">
                <a:xfrm>
                  <a:off x="7469236" y="5145139"/>
                  <a:ext cx="806568" cy="779383"/>
                </a:xfrm>
                <a:prstGeom prst="round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oMath>
                    </m:oMathPara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23" name="Rounded 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69236" y="5145139"/>
                  <a:ext cx="806568" cy="779383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Up-Down Arrow 23"/>
            <p:cNvSpPr/>
            <p:nvPr/>
          </p:nvSpPr>
          <p:spPr bwMode="auto">
            <a:xfrm>
              <a:off x="5623441" y="5591385"/>
              <a:ext cx="301839" cy="646170"/>
            </a:xfrm>
            <a:prstGeom prst="up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259067" y="5149182"/>
                  <a:ext cx="48143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9067" y="5149182"/>
                  <a:ext cx="481436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048258" y="4401404"/>
                  <a:ext cx="135033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2000" dirty="0"/>
                    <a:t>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𝑣𝑘</m:t>
                          </m:r>
                        </m:e>
                      </m:d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258" y="4401404"/>
                  <a:ext cx="1350338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>
              <a:stCxn id="31" idx="2"/>
              <a:endCxn id="26" idx="0"/>
            </p:cNvCxnSpPr>
            <p:nvPr/>
          </p:nvCxnSpPr>
          <p:spPr bwMode="auto">
            <a:xfrm>
              <a:off x="5723427" y="3985171"/>
              <a:ext cx="0" cy="41623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760352" y="3993232"/>
                  <a:ext cx="3298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0352" y="3993232"/>
                  <a:ext cx="329856" cy="400110"/>
                </a:xfrm>
                <a:prstGeom prst="rect">
                  <a:avLst/>
                </a:prstGeom>
                <a:blipFill>
                  <a:blip r:embed="rId16"/>
                  <a:stretch>
                    <a:fillRect l="-5556"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834384" y="4235700"/>
                  <a:ext cx="706704" cy="3637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2000" dirty="0"/>
                    <a:t> </a:t>
                  </a:r>
                  <a14:m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𝑠𝑘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384" y="4235700"/>
                  <a:ext cx="706704" cy="363736"/>
                </a:xfrm>
                <a:prstGeom prst="rect">
                  <a:avLst/>
                </a:prstGeom>
                <a:blipFill>
                  <a:blip r:embed="rId1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033489" y="4228363"/>
                  <a:ext cx="706704" cy="3637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2000" dirty="0"/>
                    <a:t> </a:t>
                  </a:r>
                  <a14:m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𝑣𝑘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3489" y="4228363"/>
                  <a:ext cx="706704" cy="363736"/>
                </a:xfrm>
                <a:prstGeom prst="rect">
                  <a:avLst/>
                </a:prstGeom>
                <a:blipFill>
                  <a:blip r:embed="rId1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 bwMode="auto">
                <a:xfrm>
                  <a:off x="5217823" y="3374347"/>
                  <a:ext cx="1011208" cy="610824"/>
                </a:xfrm>
                <a:prstGeom prst="round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KeyGen</m:t>
                        </m:r>
                      </m:oMath>
                    </m:oMathPara>
                  </a14:m>
                  <a:endParaRPr kumimoji="0" lang="en-US" sz="20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8" name="Rounded 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17823" y="3374347"/>
                  <a:ext cx="1011208" cy="610824"/>
                </a:xfrm>
                <a:prstGeom prst="roundRect">
                  <a:avLst/>
                </a:prstGeom>
                <a:blipFill>
                  <a:blip r:embed="rId20"/>
                  <a:stretch>
                    <a:fillRect l="-1744"/>
                  </a:stretch>
                </a:blip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Elbow Connector 31"/>
            <p:cNvCxnSpPr>
              <a:stCxn id="26" idx="3"/>
              <a:endCxn id="23" idx="0"/>
            </p:cNvCxnSpPr>
            <p:nvPr/>
          </p:nvCxnSpPr>
          <p:spPr bwMode="auto">
            <a:xfrm>
              <a:off x="6398596" y="4601459"/>
              <a:ext cx="1473924" cy="543680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>
              <a:stCxn id="16" idx="3"/>
              <a:endCxn id="23" idx="1"/>
            </p:cNvCxnSpPr>
            <p:nvPr/>
          </p:nvCxnSpPr>
          <p:spPr bwMode="auto">
            <a:xfrm>
              <a:off x="4189916" y="5534830"/>
              <a:ext cx="3279320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8701" y="2029558"/>
                <a:ext cx="2088232" cy="483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𝑣𝑘</m:t>
                          </m:r>
                        </m:e>
                      </m:d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KeyGen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01" y="2029558"/>
                <a:ext cx="2088232" cy="48359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Down Arrow 33"/>
          <p:cNvSpPr/>
          <p:nvPr/>
        </p:nvSpPr>
        <p:spPr bwMode="auto">
          <a:xfrm rot="2083956">
            <a:off x="6303632" y="4308630"/>
            <a:ext cx="157798" cy="1851725"/>
          </a:xfrm>
          <a:prstGeom prst="downArrow">
            <a:avLst>
              <a:gd name="adj1" fmla="val 34111"/>
              <a:gd name="adj2" fmla="val 11630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42471" y="2990354"/>
                <a:ext cx="388026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3525" indent="-263525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𝒮𝒦</m:t>
                    </m:r>
                  </m:oMath>
                </a14:m>
                <a:r>
                  <a:rPr lang="en-US" sz="1600" dirty="0"/>
                  <a:t> – signing key space (private)</a:t>
                </a:r>
              </a:p>
              <a:p>
                <a:pPr marL="263525" indent="-263525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𝒱</m:t>
                    </m:r>
                    <m:r>
                      <a:rPr lang="nb-NO" sz="1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sz="1600" dirty="0"/>
                  <a:t> – verification key space (public)</a:t>
                </a:r>
              </a:p>
              <a:p>
                <a:pPr marL="263525" indent="-263525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1600" dirty="0"/>
                  <a:t> – message space</a:t>
                </a:r>
              </a:p>
              <a:p>
                <a:pPr marL="263525" indent="-263525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1600" dirty="0"/>
                  <a:t> – ciphertext space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71" y="2990354"/>
                <a:ext cx="3880265" cy="1569660"/>
              </a:xfrm>
              <a:prstGeom prst="rect">
                <a:avLst/>
              </a:prstGeom>
              <a:blipFill>
                <a:blip r:embed="rId22"/>
                <a:stretch>
                  <a:fillRect l="-629" t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30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 animBg="1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98F6CE3-5215-439F-B83D-B99FB84D8141}" vid="{C3C4E773-9064-45BA-9BFA-72DEEDBB4312}"/>
    </a:ext>
  </a:extLst>
</a:theme>
</file>

<file path=ppt/theme/theme3.xml><?xml version="1.0" encoding="utf-8"?>
<a:theme xmlns:a="http://schemas.openxmlformats.org/drawingml/2006/main" name="2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19710</TotalTime>
  <Words>1522</Words>
  <Application>Microsoft Office PowerPoint</Application>
  <PresentationFormat>Widescreen</PresentationFormat>
  <Paragraphs>654</Paragraphs>
  <Slides>43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Calibri</vt:lpstr>
      <vt:lpstr>Cambria</vt:lpstr>
      <vt:lpstr>Cambria Math</vt:lpstr>
      <vt:lpstr>Consolas</vt:lpstr>
      <vt:lpstr>Engravers MT</vt:lpstr>
      <vt:lpstr>Times New Roman</vt:lpstr>
      <vt:lpstr>1_TEK4500-UIO</vt:lpstr>
      <vt:lpstr>TEK4500-UIO</vt:lpstr>
      <vt:lpstr>2_TEK4500-UIO</vt:lpstr>
      <vt:lpstr>Lecture 12 – Digital signatures, UF-CMA,  RSA, PKI</vt:lpstr>
      <vt:lpstr>Administrative info </vt:lpstr>
      <vt:lpstr>Basic goals of cryptography</vt:lpstr>
      <vt:lpstr>What is cryptography?</vt:lpstr>
      <vt:lpstr>MACs</vt:lpstr>
      <vt:lpstr>Digital signatures</vt:lpstr>
      <vt:lpstr>MACs vs. digital signatures</vt:lpstr>
      <vt:lpstr>Applications of digital signatures</vt:lpstr>
      <vt:lpstr>Digital signatures – syntax </vt:lpstr>
      <vt:lpstr>Digital signatures – security: UF-CMA</vt:lpstr>
      <vt:lpstr>PowerPoint Presentation</vt:lpstr>
      <vt:lpstr>Textbook RSA signatures</vt:lpstr>
      <vt:lpstr>Textbook RSA signatures</vt:lpstr>
      <vt:lpstr>Textbook RSA signatures</vt:lpstr>
      <vt:lpstr>Textbook RSA signatures</vt:lpstr>
      <vt:lpstr>Textbook RSA signatures – (in)security</vt:lpstr>
      <vt:lpstr>Textbook RSA signatures</vt:lpstr>
      <vt:lpstr>Hashed-RSA</vt:lpstr>
      <vt:lpstr>Hashed-RSA – security</vt:lpstr>
      <vt:lpstr>Hashed-RSA – security </vt:lpstr>
      <vt:lpstr>Discrete log based signatures</vt:lpstr>
      <vt:lpstr>PowerPoint Presentation</vt:lpstr>
      <vt:lpstr>What are identities?</vt:lpstr>
      <vt:lpstr>Identities on the internet </vt:lpstr>
      <vt:lpstr>Identities on the internet</vt:lpstr>
      <vt:lpstr>Authenticated key exchange</vt:lpstr>
      <vt:lpstr>Digital certificates</vt:lpstr>
      <vt:lpstr>Digital certificates</vt:lpstr>
      <vt:lpstr>Certificate authorities (CA)</vt:lpstr>
      <vt:lpstr>Authenticated key exchange + PKI</vt:lpstr>
      <vt:lpstr>How to get a signed certificate?</vt:lpstr>
      <vt:lpstr>Certificate chains</vt:lpstr>
      <vt:lpstr>Root CAs</vt:lpstr>
      <vt:lpstr>HTTPS / TLS + PKI</vt:lpstr>
      <vt:lpstr>How to become an internet root CA?</vt:lpstr>
      <vt:lpstr>DigiNotar</vt:lpstr>
      <vt:lpstr>Certificate Transparency</vt:lpstr>
      <vt:lpstr>Android Secure Boot</vt:lpstr>
      <vt:lpstr>Hardware Root of Trust</vt:lpstr>
      <vt:lpstr>Other PKIs exist</vt:lpstr>
      <vt:lpstr>PowerPoint Presentation</vt:lpstr>
      <vt:lpstr>Summary of asymmetric cryptography</vt:lpstr>
      <vt:lpstr>Next week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896</cp:revision>
  <dcterms:created xsi:type="dcterms:W3CDTF">2020-06-02T10:31:43Z</dcterms:created>
  <dcterms:modified xsi:type="dcterms:W3CDTF">2023-11-15T15:25:39Z</dcterms:modified>
</cp:coreProperties>
</file>