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3" r:id="rId2"/>
    <p:sldMasterId id="2147483710" r:id="rId3"/>
  </p:sldMasterIdLst>
  <p:notesMasterIdLst>
    <p:notesMasterId r:id="rId39"/>
  </p:notesMasterIdLst>
  <p:handoutMasterIdLst>
    <p:handoutMasterId r:id="rId40"/>
  </p:handoutMasterIdLst>
  <p:sldIdLst>
    <p:sldId id="327" r:id="rId4"/>
    <p:sldId id="340" r:id="rId5"/>
    <p:sldId id="329" r:id="rId6"/>
    <p:sldId id="394" r:id="rId7"/>
    <p:sldId id="333" r:id="rId8"/>
    <p:sldId id="345" r:id="rId9"/>
    <p:sldId id="348" r:id="rId10"/>
    <p:sldId id="395" r:id="rId11"/>
    <p:sldId id="383" r:id="rId12"/>
    <p:sldId id="347" r:id="rId13"/>
    <p:sldId id="385" r:id="rId14"/>
    <p:sldId id="386" r:id="rId15"/>
    <p:sldId id="404" r:id="rId16"/>
    <p:sldId id="350" r:id="rId17"/>
    <p:sldId id="330" r:id="rId18"/>
    <p:sldId id="352" r:id="rId19"/>
    <p:sldId id="401" r:id="rId20"/>
    <p:sldId id="353" r:id="rId21"/>
    <p:sldId id="396" r:id="rId22"/>
    <p:sldId id="388" r:id="rId23"/>
    <p:sldId id="390" r:id="rId24"/>
    <p:sldId id="378" r:id="rId25"/>
    <p:sldId id="397" r:id="rId26"/>
    <p:sldId id="398" r:id="rId27"/>
    <p:sldId id="405" r:id="rId28"/>
    <p:sldId id="377" r:id="rId29"/>
    <p:sldId id="332" r:id="rId30"/>
    <p:sldId id="393" r:id="rId31"/>
    <p:sldId id="336" r:id="rId32"/>
    <p:sldId id="399" r:id="rId33"/>
    <p:sldId id="400" r:id="rId34"/>
    <p:sldId id="338" r:id="rId35"/>
    <p:sldId id="379" r:id="rId36"/>
    <p:sldId id="402" r:id="rId37"/>
    <p:sldId id="3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6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000"/>
    <a:srgbClr val="CC00FF"/>
    <a:srgbClr val="EFEFFB"/>
    <a:srgbClr val="D60093"/>
    <a:srgbClr val="FFCC66"/>
    <a:srgbClr val="E98BFF"/>
    <a:srgbClr val="FF66CC"/>
    <a:srgbClr val="FF6699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2998" autoAdjust="0"/>
  </p:normalViewPr>
  <p:slideViewPr>
    <p:cSldViewPr showGuides="1">
      <p:cViewPr varScale="1">
        <p:scale>
          <a:sx n="65" d="100"/>
          <a:sy n="65" d="100"/>
        </p:scale>
        <p:origin x="810" y="78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3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8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3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find period classically?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Brute-force:</a:t>
            </a:r>
            <a:r>
              <a:rPr lang="en-US" baseline="0" dirty="0"/>
              <a:t> takes 2^n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Create random </a:t>
            </a:r>
            <a:r>
              <a:rPr lang="en-US" baseline="0" dirty="0" err="1"/>
              <a:t>a^r</a:t>
            </a:r>
            <a:r>
              <a:rPr lang="en-US" baseline="0" dirty="0"/>
              <a:t>, </a:t>
            </a:r>
            <a:r>
              <a:rPr lang="en-US" baseline="0" dirty="0" err="1"/>
              <a:t>a^r</a:t>
            </a:r>
            <a:r>
              <a:rPr lang="en-US" baseline="0" dirty="0"/>
              <a:t>' and look for collisions: time 2^n/2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Dlog: periodic</a:t>
                </a:r>
                <a:r>
                  <a:rPr lang="en-US" baseline="0" dirty="0"/>
                  <a:t> function: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;  period: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; for any period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̃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Dlog: periodic</a:t>
                </a:r>
                <a:r>
                  <a:rPr lang="en-US" baseline="0" dirty="0" smtClean="0"/>
                  <a:t> function: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𝑓(𝑎,𝑏)=𝑔^𝑎 ℎ^(−𝑏)</a:t>
                </a:r>
                <a:r>
                  <a:rPr lang="en-US" dirty="0" smtClean="0"/>
                  <a:t>;  period:</a:t>
                </a:r>
                <a:r>
                  <a:rPr lang="en-US" baseline="0" dirty="0" smtClean="0"/>
                  <a:t>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(𝑥,1)</a:t>
                </a:r>
                <a:r>
                  <a:rPr lang="en-US" dirty="0" smtClean="0"/>
                  <a:t> where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ℎ=𝑔^𝑥</a:t>
                </a:r>
                <a:r>
                  <a:rPr lang="en-US" dirty="0" smtClean="0"/>
                  <a:t>; for any period</a:t>
                </a:r>
                <a:r>
                  <a:rPr lang="en-US" baseline="0" dirty="0" smtClean="0"/>
                  <a:t>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((𝑥 ) ̃,(𝑦 ) ̃ )</a:t>
                </a:r>
                <a:r>
                  <a:rPr lang="en-US" dirty="0" smtClean="0"/>
                  <a:t> we have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𝑥=(−𝑥 ̃)/𝑦 ̃   mod⁡𝑞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4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58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2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6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7070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6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97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7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6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8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7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102524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36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92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60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6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345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60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59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8.png"/><Relationship Id="rId11" Type="http://schemas.openxmlformats.org/officeDocument/2006/relationships/image" Target="../media/image580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2" Type="http://schemas.openxmlformats.org/officeDocument/2006/relationships/hyperlink" Target="https://www.smbc-comics.com/comic/the-talk-3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90.png"/><Relationship Id="rId5" Type="http://schemas.openxmlformats.org/officeDocument/2006/relationships/image" Target="../media/image53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58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530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66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60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80.png"/><Relationship Id="rId5" Type="http://schemas.openxmlformats.org/officeDocument/2006/relationships/image" Target="../media/image730.png"/><Relationship Id="rId4" Type="http://schemas.openxmlformats.org/officeDocument/2006/relationships/image" Target="../media/image770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21.png"/><Relationship Id="rId26" Type="http://schemas.openxmlformats.org/officeDocument/2006/relationships/image" Target="../media/image104.png"/><Relationship Id="rId21" Type="http://schemas.openxmlformats.org/officeDocument/2006/relationships/image" Target="../media/image931.png"/><Relationship Id="rId34" Type="http://schemas.openxmlformats.org/officeDocument/2006/relationships/image" Target="../media/image860.png"/><Relationship Id="rId17" Type="http://schemas.openxmlformats.org/officeDocument/2006/relationships/image" Target="../media/image950.png"/><Relationship Id="rId25" Type="http://schemas.openxmlformats.org/officeDocument/2006/relationships/image" Target="../media/image1001.png"/><Relationship Id="rId38" Type="http://schemas.openxmlformats.org/officeDocument/2006/relationships/image" Target="../media/image10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0.png"/><Relationship Id="rId20" Type="http://schemas.openxmlformats.org/officeDocument/2006/relationships/image" Target="../media/image961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34.xml"/><Relationship Id="rId24" Type="http://schemas.openxmlformats.org/officeDocument/2006/relationships/image" Target="../media/image841.png"/><Relationship Id="rId15" Type="http://schemas.openxmlformats.org/officeDocument/2006/relationships/image" Target="../media/image800.png"/><Relationship Id="rId23" Type="http://schemas.openxmlformats.org/officeDocument/2006/relationships/image" Target="../media/image830.png"/><Relationship Id="rId28" Type="http://schemas.openxmlformats.org/officeDocument/2006/relationships/image" Target="../media/image102.png"/><Relationship Id="rId19" Type="http://schemas.openxmlformats.org/officeDocument/2006/relationships/image" Target="../media/image941.png"/><Relationship Id="rId14" Type="http://schemas.openxmlformats.org/officeDocument/2006/relationships/image" Target="../media/image920.png"/><Relationship Id="rId22" Type="http://schemas.openxmlformats.org/officeDocument/2006/relationships/image" Target="../media/image970.png"/><Relationship Id="rId27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taaronson.com/qclec.pdf" TargetMode="Externa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youtu.be/nmgFG7PUHfo" TargetMode="External"/><Relationship Id="rId4" Type="http://schemas.openxmlformats.org/officeDocument/2006/relationships/hyperlink" Target="https://www.3blue1brown.com/lessons/fourier-transform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980.png"/><Relationship Id="rId4" Type="http://schemas.openxmlformats.org/officeDocument/2006/relationships/image" Target="../media/image10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mag.org/news/2020/09/ibm-promises-1000-qubit-quantum-computer-milestone-2023" TargetMode="External"/><Relationship Id="rId2" Type="http://schemas.openxmlformats.org/officeDocument/2006/relationships/hyperlink" Target="https://blog.google/perspectives/sundar-pichai/what-our-quantum-computing-milestone-means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2.png"/><Relationship Id="rId5" Type="http://schemas.openxmlformats.org/officeDocument/2006/relationships/image" Target="../media/image880.png"/><Relationship Id="rId4" Type="http://schemas.openxmlformats.org/officeDocument/2006/relationships/hyperlink" Target="https://arstechnica.com/science/2022/11/ibm-pushes-qubit-count-over-400-with-new-processo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masson.jp/data/talks/quantum-cyberpeace-2021.pdf" TargetMode="Externa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masson.jp/data/talks/quantum-cyberpeace-2021.pdf" TargetMode="Externa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am-jaques.appspot.com/quantum_landscape_2022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1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090.png"/><Relationship Id="rId18" Type="http://schemas.openxmlformats.org/officeDocument/2006/relationships/image" Target="../media/image1150.png"/><Relationship Id="rId26" Type="http://schemas.openxmlformats.org/officeDocument/2006/relationships/image" Target="../media/image1230.png"/><Relationship Id="rId3" Type="http://schemas.openxmlformats.org/officeDocument/2006/relationships/image" Target="../media/image118.png"/><Relationship Id="rId21" Type="http://schemas.openxmlformats.org/officeDocument/2006/relationships/image" Target="../media/image1180.png"/><Relationship Id="rId7" Type="http://schemas.openxmlformats.org/officeDocument/2006/relationships/image" Target="../media/image940.png"/><Relationship Id="rId12" Type="http://schemas.openxmlformats.org/officeDocument/2006/relationships/image" Target="../media/image1080.png"/><Relationship Id="rId17" Type="http://schemas.openxmlformats.org/officeDocument/2006/relationships/image" Target="../media/image1140.png"/><Relationship Id="rId25" Type="http://schemas.openxmlformats.org/officeDocument/2006/relationships/image" Target="../media/image1220.png"/><Relationship Id="rId2" Type="http://schemas.openxmlformats.org/officeDocument/2006/relationships/image" Target="../media/image117.jpg"/><Relationship Id="rId16" Type="http://schemas.openxmlformats.org/officeDocument/2006/relationships/image" Target="../media/image1130.png"/><Relationship Id="rId20" Type="http://schemas.openxmlformats.org/officeDocument/2006/relationships/image" Target="../media/image1170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30.png"/><Relationship Id="rId11" Type="http://schemas.openxmlformats.org/officeDocument/2006/relationships/image" Target="../media/image1070.png"/><Relationship Id="rId24" Type="http://schemas.openxmlformats.org/officeDocument/2006/relationships/image" Target="../media/image1210.png"/><Relationship Id="rId5" Type="http://schemas.openxmlformats.org/officeDocument/2006/relationships/image" Target="../media/image910.png"/><Relationship Id="rId15" Type="http://schemas.openxmlformats.org/officeDocument/2006/relationships/image" Target="../media/image1120.png"/><Relationship Id="rId23" Type="http://schemas.openxmlformats.org/officeDocument/2006/relationships/image" Target="../media/image1200.png"/><Relationship Id="rId28" Type="http://schemas.openxmlformats.org/officeDocument/2006/relationships/hyperlink" Target="https://eprint.iacr.org/2022/975" TargetMode="External"/><Relationship Id="rId10" Type="http://schemas.openxmlformats.org/officeDocument/2006/relationships/image" Target="../media/image1060.png"/><Relationship Id="rId19" Type="http://schemas.openxmlformats.org/officeDocument/2006/relationships/image" Target="../media/image1160.png"/><Relationship Id="rId4" Type="http://schemas.openxmlformats.org/officeDocument/2006/relationships/image" Target="../media/image119.png"/><Relationship Id="rId9" Type="http://schemas.openxmlformats.org/officeDocument/2006/relationships/image" Target="../media/image960.png"/><Relationship Id="rId14" Type="http://schemas.openxmlformats.org/officeDocument/2006/relationships/image" Target="../media/image1100.png"/><Relationship Id="rId22" Type="http://schemas.openxmlformats.org/officeDocument/2006/relationships/image" Target="../media/image1190.png"/><Relationship Id="rId27" Type="http://schemas.openxmlformats.org/officeDocument/2006/relationships/image" Target="../media/image12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10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.yp.to/talks/2017.12.28/slides-dan+nadia+tanja-20171228-latticehacks-16x9.pdf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mner/matnat/its/TEK5550/index-eng.html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70.png"/><Relationship Id="rId17" Type="http://schemas.openxmlformats.org/officeDocument/2006/relationships/image" Target="../media/image20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11" Type="http://schemas.openxmlformats.org/officeDocument/2006/relationships/image" Target="../media/image69.png"/><Relationship Id="rId24" Type="http://schemas.openxmlformats.org/officeDocument/2006/relationships/image" Target="../media/image27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image" Target="../media/image68.png"/><Relationship Id="rId19" Type="http://schemas.openxmlformats.org/officeDocument/2006/relationships/image" Target="../media/image22.png"/><Relationship Id="rId4" Type="http://schemas.openxmlformats.org/officeDocument/2006/relationships/image" Target="../media/image64.png"/><Relationship Id="rId9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3" Type="http://schemas.openxmlformats.org/officeDocument/2006/relationships/image" Target="../media/image340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350.png"/><Relationship Id="rId1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11" Type="http://schemas.openxmlformats.org/officeDocument/2006/relationships/image" Target="../media/image34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2.png"/><Relationship Id="rId3" Type="http://schemas.openxmlformats.org/officeDocument/2006/relationships/image" Target="../media/image44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5.png"/><Relationship Id="rId11" Type="http://schemas.openxmlformats.org/officeDocument/2006/relationships/image" Target="../media/image38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59.png"/><Relationship Id="rId4" Type="http://schemas.openxmlformats.org/officeDocument/2006/relationships/image" Target="../media/image450.png"/><Relationship Id="rId9" Type="http://schemas.openxmlformats.org/officeDocument/2006/relationships/image" Target="../media/image57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13 – Quantum computers, </a:t>
            </a:r>
            <a:br>
              <a:rPr lang="en-US" dirty="0"/>
            </a:br>
            <a:r>
              <a:rPr lang="en-US" dirty="0"/>
              <a:t>Shor’s algorithm, post-quantum cryptography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22.11.2023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Turns out that all quantum gates can be described by matrices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fact, very special matrices: unitary matrices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… and </a:t>
            </a:r>
            <a:r>
              <a:rPr lang="en-US" sz="1600" i="1" dirty="0"/>
              <a:t>only </a:t>
            </a:r>
            <a:r>
              <a:rPr lang="en-US" sz="1600" dirty="0"/>
              <a:t>unitary matrices!  (fact of nature)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Quantum operations are </a:t>
            </a:r>
            <a:r>
              <a:rPr lang="en-US" sz="1800" i="1" dirty="0"/>
              <a:t>linear</a:t>
            </a:r>
            <a:r>
              <a:rPr lang="en-US" sz="1800" dirty="0"/>
              <a:t> and can be combined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95857" y="1343222"/>
                <a:ext cx="7880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57" y="1343222"/>
                <a:ext cx="788036" cy="215444"/>
              </a:xfrm>
              <a:prstGeom prst="rect">
                <a:avLst/>
              </a:prstGeom>
              <a:blipFill rotWithShape="0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95857" y="1689891"/>
                <a:ext cx="747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57" y="1689891"/>
                <a:ext cx="747961" cy="215444"/>
              </a:xfrm>
              <a:prstGeom prst="rect">
                <a:avLst/>
              </a:prstGeom>
              <a:blipFill rotWithShape="0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9764" y="1490121"/>
                <a:ext cx="1158972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64" y="1490121"/>
                <a:ext cx="1158972" cy="5028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99700" y="3081061"/>
                <a:ext cx="747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700" y="3081061"/>
                <a:ext cx="747961" cy="215444"/>
              </a:xfrm>
              <a:prstGeom prst="rect">
                <a:avLst/>
              </a:prstGeom>
              <a:blipFill rotWithShape="0"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00930" y="3401240"/>
                <a:ext cx="8826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↦−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930" y="3401240"/>
                <a:ext cx="882614" cy="215444"/>
              </a:xfrm>
              <a:prstGeom prst="rect">
                <a:avLst/>
              </a:prstGeom>
              <a:blipFill rotWithShape="0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99764" y="3166552"/>
                <a:ext cx="1242328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  0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−1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64" y="3166552"/>
                <a:ext cx="1242328" cy="5028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55551" y="4786513"/>
                <a:ext cx="1538626" cy="370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1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1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551" y="4786513"/>
                <a:ext cx="1538626" cy="370679"/>
              </a:xfrm>
              <a:prstGeom prst="rect">
                <a:avLst/>
              </a:prstGeom>
              <a:blipFill rotWithShape="0">
                <a:blip r:embed="rId8"/>
                <a:stretch>
                  <a:fillRect t="-163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55551" y="5373216"/>
                <a:ext cx="1572097" cy="381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551" y="5373216"/>
                <a:ext cx="1572097" cy="381451"/>
              </a:xfrm>
              <a:prstGeom prst="rect">
                <a:avLst/>
              </a:prstGeom>
              <a:blipFill rotWithShape="0">
                <a:blip r:embed="rId9"/>
                <a:stretch>
                  <a:fillRect t="-158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77080" y="4969470"/>
                <a:ext cx="1887696" cy="65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080" y="4969470"/>
                <a:ext cx="1887696" cy="6510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23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−1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39183" y="5533601"/>
                <a:ext cx="5114605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83" y="5533601"/>
                <a:ext cx="5114605" cy="730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0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 </a:t>
                </a:r>
                <a:r>
                  <a:rPr lang="en-US" sz="1800" b="1" dirty="0"/>
                  <a:t>quantum computer</a:t>
                </a:r>
                <a:r>
                  <a:rPr lang="en-US" sz="1800" dirty="0"/>
                  <a:t> consists of: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input qubits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 sequence of quantum gates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output qubits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result = measurement of final quantum state (output qubits)</a:t>
                </a:r>
                <a:endParaRPr lang="en-US" sz="14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 algn="r"/>
                <a:r>
                  <a:rPr lang="en-US" sz="1050" dirty="0"/>
                  <a:t> 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356992"/>
            <a:ext cx="7128792" cy="23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quantum computation special?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Warning: </a:t>
            </a:r>
            <a:r>
              <a:rPr lang="en-US" sz="1800" dirty="0"/>
              <a:t>a quantum computer does </a:t>
            </a:r>
            <a:r>
              <a:rPr lang="en-US" sz="1800" i="1" dirty="0"/>
              <a:t>not</a:t>
            </a:r>
            <a:r>
              <a:rPr lang="en-US" sz="1800" dirty="0"/>
              <a:t> simply </a:t>
            </a:r>
            <a:br>
              <a:rPr lang="en-US" sz="1800" dirty="0"/>
            </a:br>
            <a:r>
              <a:rPr lang="en-US" sz="1800" dirty="0"/>
              <a:t>"try out all solutions in parallel"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magic comes from allowing </a:t>
            </a:r>
            <a:r>
              <a:rPr lang="en-US" sz="1800" i="1" dirty="0"/>
              <a:t>complex</a:t>
            </a:r>
            <a:r>
              <a:rPr lang="en-US" sz="1800" dirty="0"/>
              <a:t> amplitudes</a:t>
            </a:r>
            <a:br>
              <a:rPr lang="en-US" sz="1800" dirty="0"/>
            </a:br>
            <a:r>
              <a:rPr lang="en-US" sz="1800" dirty="0"/>
              <a:t>(or even just negative reals)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Quantum interference: </a:t>
            </a:r>
            <a:r>
              <a:rPr lang="en-US" sz="1800" dirty="0"/>
              <a:t>can </a:t>
            </a:r>
            <a:r>
              <a:rPr lang="en-US" sz="1800" i="1" dirty="0"/>
              <a:t>carefully </a:t>
            </a:r>
            <a:r>
              <a:rPr lang="en-US" sz="1800" dirty="0"/>
              <a:t>choreograph </a:t>
            </a:r>
            <a:br>
              <a:rPr lang="en-US" sz="1800" dirty="0"/>
            </a:br>
            <a:r>
              <a:rPr lang="en-US" sz="1800" dirty="0"/>
              <a:t>computations so wrong answers "cancel out" their amplitudes,</a:t>
            </a:r>
            <a:br>
              <a:rPr lang="en-US" sz="1800" dirty="0"/>
            </a:br>
            <a:r>
              <a:rPr lang="en-US" sz="1800" dirty="0"/>
              <a:t>while correct answers "combine"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increases probability of measuring correct result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only a few special problems allow this choreography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40216" y="6370998"/>
            <a:ext cx="28793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2"/>
              </a:rPr>
              <a:t>https://www.smbc-comics.com/comic/the-talk-3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5600" y="2852936"/>
                <a:ext cx="1822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852936"/>
                <a:ext cx="1822294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8"/>
          <a:stretch/>
        </p:blipFill>
        <p:spPr>
          <a:xfrm>
            <a:off x="3935760" y="4409994"/>
            <a:ext cx="1944911" cy="1280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681" y="1079553"/>
            <a:ext cx="3762095" cy="5161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8025" y="2884527"/>
                <a:ext cx="764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25" y="2884527"/>
                <a:ext cx="76495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381" r="-4762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3"/>
          <a:stretch/>
        </p:blipFill>
        <p:spPr>
          <a:xfrm>
            <a:off x="1616250" y="4409994"/>
            <a:ext cx="1902205" cy="12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(</a:t>
            </a:r>
            <a:r>
              <a:rPr lang="en-US" dirty="0" smtClean="0"/>
              <a:t>interference)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33769" y="1490236"/>
                <a:ext cx="1950534" cy="1591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nb-NO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 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nb-NO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769" y="1490236"/>
                <a:ext cx="1950534" cy="15910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34064" y="3943876"/>
                <a:ext cx="6761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64" y="3943876"/>
                <a:ext cx="676147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9405" y="3943876"/>
                <a:ext cx="6761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405" y="3943876"/>
                <a:ext cx="676147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6417" y="4514156"/>
                <a:ext cx="1794209" cy="1216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1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17" y="4514156"/>
                <a:ext cx="1794209" cy="12162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59029" y="4514156"/>
                <a:ext cx="2428935" cy="1216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1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b-NO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  </m:t>
                                              </m:r>
                                            </m:e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 0 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nb-NO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029" y="4514156"/>
                <a:ext cx="2428935" cy="12162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5629" y="3844313"/>
                <a:ext cx="1583447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29" y="3844313"/>
                <a:ext cx="1583447" cy="5373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32633" y="3837242"/>
                <a:ext cx="1583447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633" y="3837242"/>
                <a:ext cx="1583447" cy="5373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2349" y="3827598"/>
                <a:ext cx="1941044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349" y="3827598"/>
                <a:ext cx="1941044" cy="576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6299" y="2095359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nb-NO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99" y="2095359"/>
                <a:ext cx="792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57716" y="3837241"/>
                <a:ext cx="2073453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f>
                        <m:f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716" y="3837241"/>
                <a:ext cx="2073453" cy="5373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052871" y="4606416"/>
                <a:ext cx="383438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871" y="4606416"/>
                <a:ext cx="3834383" cy="5763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073284" y="5385234"/>
                <a:ext cx="143943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nb-NO" sz="1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〉"/>
                              <m:ctrlPr>
                                <a:rPr lang="nb-NO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284" y="5385234"/>
                <a:ext cx="1439432" cy="5763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457953" y="4512892"/>
                <a:ext cx="805542" cy="1216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nb-NO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53" y="4512892"/>
                <a:ext cx="805542" cy="121629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5732460" y="2438595"/>
                <a:ext cx="504056" cy="44014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2460" y="2438595"/>
                <a:ext cx="504056" cy="44014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endCxn id="22" idx="2"/>
          </p:cNvCxnSpPr>
          <p:nvPr/>
        </p:nvCxnSpPr>
        <p:spPr bwMode="auto">
          <a:xfrm>
            <a:off x="5084388" y="1942631"/>
            <a:ext cx="85815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942543" y="1900682"/>
            <a:ext cx="83889" cy="8389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cxnSp>
        <p:nvCxnSpPr>
          <p:cNvPr id="24" name="Straight Connector 23"/>
          <p:cNvCxnSpPr>
            <a:stCxn id="22" idx="4"/>
            <a:endCxn id="13" idx="0"/>
          </p:cNvCxnSpPr>
          <p:nvPr/>
        </p:nvCxnSpPr>
        <p:spPr bwMode="auto">
          <a:xfrm>
            <a:off x="5984488" y="1984580"/>
            <a:ext cx="0" cy="4540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13" idx="1"/>
          </p:cNvCxnSpPr>
          <p:nvPr/>
        </p:nvCxnSpPr>
        <p:spPr bwMode="auto">
          <a:xfrm>
            <a:off x="5084388" y="2658665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13" idx="3"/>
          </p:cNvCxnSpPr>
          <p:nvPr/>
        </p:nvCxnSpPr>
        <p:spPr bwMode="auto">
          <a:xfrm>
            <a:off x="6236516" y="2658665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22" idx="6"/>
          </p:cNvCxnSpPr>
          <p:nvPr/>
        </p:nvCxnSpPr>
        <p:spPr bwMode="auto">
          <a:xfrm>
            <a:off x="6026432" y="1942631"/>
            <a:ext cx="8581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5228404" y="1510583"/>
                <a:ext cx="1440160" cy="1538885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8404" y="1510583"/>
                <a:ext cx="1440160" cy="153888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517501" y="1773354"/>
                <a:ext cx="5802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501" y="1773354"/>
                <a:ext cx="580222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526969" y="2507784"/>
                <a:ext cx="5754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69" y="2507784"/>
                <a:ext cx="575479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874973" y="1773354"/>
                <a:ext cx="5802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73" y="1773354"/>
                <a:ext cx="580222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904195" y="2507784"/>
                <a:ext cx="5754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95" y="2507784"/>
                <a:ext cx="575479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17481" y="3959087"/>
                <a:ext cx="613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481" y="3959087"/>
                <a:ext cx="613629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0747" y="3943875"/>
                <a:ext cx="6136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7" y="3943875"/>
                <a:ext cx="613629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086806" y="6164052"/>
                <a:ext cx="7389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6" y="6164052"/>
                <a:ext cx="738985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3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" grpId="0"/>
      <p:bldP spid="14" grpId="0"/>
      <p:bldP spid="15" grpId="0"/>
      <p:bldP spid="16" grpId="0"/>
      <p:bldP spid="36" grpId="0"/>
      <p:bldP spid="4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412776"/>
            <a:ext cx="5975517" cy="4511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Shor's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460068">
            <a:off x="7510805" y="2955724"/>
            <a:ext cx="878609" cy="44267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1994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49" y="1268760"/>
            <a:ext cx="1440160" cy="2160241"/>
          </a:xfrm>
        </p:spPr>
      </p:pic>
    </p:spTree>
    <p:extLst>
      <p:ext uri="{BB962C8B-B14F-4D97-AF65-F5344CB8AC3E}">
        <p14:creationId xmlns:p14="http://schemas.microsoft.com/office/powerpoint/2010/main" val="21589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something completely different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2, 4, 8, 16, 32, 64, 128, 256, 512, 1024, …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07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2, 4, 8, 1,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2…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0274" r="-137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11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 8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16, 11, 1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3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274" r="-6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951984" y="4961227"/>
            <a:ext cx="403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sequences are periodic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5318434" y="4325329"/>
            <a:ext cx="633550" cy="5602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539228" y="3290445"/>
            <a:ext cx="556772" cy="15067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16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95400" y="5241900"/>
            <a:ext cx="10352630" cy="1355452"/>
          </a:xfrm>
          <a:prstGeom prst="rect">
            <a:avLst/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to order-finding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 …,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4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sz="1600" b="1" dirty="0"/>
                  <a:t>Euler’s theorem: </a:t>
                </a:r>
                <a:r>
                  <a:rPr lang="nb-NO" sz="1600" dirty="0"/>
                  <a:t>for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sz="1200" dirty="0"/>
              </a:p>
              <a:p>
                <a:endParaRPr lang="nb-NO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1 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702691" y="1934343"/>
            <a:ext cx="1715813" cy="152400"/>
            <a:chOff x="3431705" y="3723322"/>
            <a:chExt cx="864095" cy="152400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3432781" y="3799522"/>
              <a:ext cx="861943" cy="13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294724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3431705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7900" y="2852936"/>
                <a:ext cx="411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Fact: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must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2852936"/>
                <a:ext cx="4116200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74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order </a:t>
                </a:r>
                <a:r>
                  <a:rPr lang="en-US" sz="1600" dirty="0"/>
                  <a:t>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163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768" y="3291995"/>
                <a:ext cx="5891304" cy="182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Proof:  </a:t>
                </a:r>
                <a:br>
                  <a:rPr lang="en-US" sz="1600" b="1" dirty="0"/>
                </a:br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600" dirty="0"/>
                  <a:t>		 </a:t>
                </a:r>
                <a14:m>
                  <m:oMath xmlns:m="http://schemas.openxmlformats.org/officeDocument/2006/math">
                    <m:r>
                      <a:rPr lang="nb-NO" sz="1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8" y="3291995"/>
                <a:ext cx="5891304" cy="1826141"/>
              </a:xfrm>
              <a:prstGeom prst="rect">
                <a:avLst/>
              </a:prstGeom>
              <a:blipFill rotWithShape="0">
                <a:blip r:embed="rId18"/>
                <a:stretch>
                  <a:fillRect l="-621" t="-100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36046" y="4280146"/>
                <a:ext cx="1119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46" y="4280146"/>
                <a:ext cx="1119794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62850" y="4280396"/>
                <a:ext cx="9130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50" y="4280396"/>
                <a:ext cx="913070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63952" y="4293096"/>
                <a:ext cx="11854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4293096"/>
                <a:ext cx="1185453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137820" y="4744194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QED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7900" y="5342855"/>
                <a:ext cx="76194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Conclusion: </a:t>
                </a:r>
                <a:r>
                  <a:rPr lang="en-US" sz="1600" dirty="0"/>
                  <a:t>learn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we learn a factor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nb-NO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5342855"/>
                <a:ext cx="7619496" cy="338554"/>
              </a:xfrm>
              <a:prstGeom prst="rect">
                <a:avLst/>
              </a:prstGeom>
              <a:blipFill rotWithShape="0">
                <a:blip r:embed="rId22"/>
                <a:stretch>
                  <a:fillRect l="-40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9416" y="5736664"/>
                <a:ext cx="10058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dirty="0"/>
                  <a:t>repeat with a different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learn another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600" dirty="0"/>
                  <a:t>   		</a:t>
                </a:r>
                <a:r>
                  <a:rPr lang="en-US" sz="1600" dirty="0" smtClean="0"/>
                  <a:t>	(</a:t>
                </a:r>
                <a:r>
                  <a:rPr lang="en-US" sz="1600" dirty="0"/>
                  <a:t>with high prob.)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5736664"/>
                <a:ext cx="10058981" cy="338554"/>
              </a:xfrm>
              <a:prstGeom prst="rect">
                <a:avLst/>
              </a:prstGeom>
              <a:blipFill rotWithShape="0">
                <a:blip r:embed="rId23"/>
                <a:stretch>
                  <a:fillRect l="-36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5688" y="6142252"/>
                <a:ext cx="10192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dirty="0" smtClean="0"/>
                  <a:t>e</a:t>
                </a:r>
                <a:r>
                  <a:rPr lang="nb-NO" sz="1600" b="0" dirty="0"/>
                  <a:t>ventually we can learn full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can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		(Problem set 9)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88" y="6142252"/>
                <a:ext cx="10192342" cy="338554"/>
              </a:xfrm>
              <a:prstGeom prst="rect">
                <a:avLst/>
              </a:prstGeom>
              <a:blipFill rotWithShape="0">
                <a:blip r:embed="rId24"/>
                <a:stretch>
                  <a:fillRect l="-29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45910" y="4282950"/>
                <a:ext cx="360212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 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     (since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/>
                  <a:t>is the </a:t>
                </a:r>
                <a:r>
                  <a:rPr lang="en-US" sz="1600" i="1" dirty="0"/>
                  <a:t>smallest</a:t>
                </a:r>
                <a:r>
                  <a:rPr lang="en-US" sz="1600" dirty="0"/>
                  <a:t>)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910" y="4282950"/>
                <a:ext cx="3602120" cy="338554"/>
              </a:xfrm>
              <a:prstGeom prst="rect">
                <a:avLst/>
              </a:prstGeom>
              <a:blipFill rotWithShape="0">
                <a:blip r:embed="rId25"/>
                <a:stretch>
                  <a:fillRect t="-5455" r="-846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64100" y="2063189"/>
                <a:ext cx="47436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the smallest positive </a:t>
                </a:r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00" y="2063189"/>
                <a:ext cx="4743606" cy="338554"/>
              </a:xfrm>
              <a:prstGeom prst="rect">
                <a:avLst/>
              </a:prstGeom>
              <a:blipFill rotWithShape="0">
                <a:blip r:embed="rId2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88952" y="4280146"/>
                <a:ext cx="16720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52" y="4280146"/>
                <a:ext cx="1672060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  <a:blipFill rotWithShape="0">
                <a:blip r:embed="rId3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188077" y="4280396"/>
                <a:ext cx="6831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077" y="4280396"/>
                <a:ext cx="683136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9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30" grpId="0"/>
      <p:bldP spid="31" grpId="0"/>
      <p:bldP spid="6" grpId="0"/>
      <p:bldP spid="7" grpId="0"/>
      <p:bldP spid="8" grpId="0"/>
      <p:bldP spid="19" grpId="0"/>
      <p:bldP spid="20" grpId="0"/>
      <p:bldP spid="33" grpId="0"/>
      <p:bldP spid="5" grpId="0"/>
      <p:bldP spid="11" grpId="0"/>
      <p:bldP spid="32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Shor's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4706715"/>
                  </p:ext>
                </p:extLst>
              </p:nvPr>
            </p:nvGraphicFramePr>
            <p:xfrm>
              <a:off x="3647728" y="2276872"/>
              <a:ext cx="4419246" cy="2721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01579"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repeat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until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is factored:</a:t>
                          </a:r>
                          <a:r>
                            <a:rPr lang="nb-NO" sz="1600" b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6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600" b="1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  </a:t>
                          </a: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use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</a:t>
                          </a: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find factor of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compute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4706715"/>
                  </p:ext>
                </p:extLst>
              </p:nvPr>
            </p:nvGraphicFramePr>
            <p:xfrm>
              <a:off x="3647728" y="2276872"/>
              <a:ext cx="4419246" cy="2721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86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8" t="-14758" r="-275" b="-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2771" y="3903620"/>
                <a:ext cx="19993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6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 but how to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</m:oMath>
                </a14:m>
                <a:r>
                  <a:rPr lang="nb-NO" sz="16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771" y="3903620"/>
                <a:ext cx="199933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524" t="-7143" r="-91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66875" y="152310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Where the quantum magic happens!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735960" y="2003795"/>
            <a:ext cx="1551490" cy="20012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20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55" y="2132856"/>
            <a:ext cx="5144218" cy="3600953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 bwMode="auto">
          <a:xfrm rot="19791304">
            <a:off x="8266169" y="3494652"/>
            <a:ext cx="4146999" cy="1837321"/>
          </a:xfrm>
          <a:prstGeom prst="parallelogram">
            <a:avLst>
              <a:gd name="adj" fmla="val 5556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To factor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:  find order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Problem: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can be very large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Classical solutions take exponential time</a:t>
                </a:r>
              </a:p>
              <a:p>
                <a:pPr marL="0" indent="0"/>
                <a:endParaRPr lang="en-US" sz="1800" b="1" dirty="0"/>
              </a:p>
              <a:p>
                <a:pPr marL="0" indent="0"/>
                <a:endParaRPr lang="en-US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Note:</a:t>
                </a:r>
                <a:r>
                  <a:rPr lang="en-US" sz="1800" dirty="0"/>
                  <a:t> the function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periodic</a:t>
                </a:r>
                <a:r>
                  <a:rPr lang="en-US" sz="1800" dirty="0"/>
                  <a:t>:</a:t>
                </a:r>
                <a:r>
                  <a:rPr lang="en-US" sz="1800" i="1" dirty="0"/>
                  <a:t/>
                </a:r>
                <a:br>
                  <a:rPr lang="en-US" sz="1800" i="1" dirty="0"/>
                </a:br>
                <a:r>
                  <a:rPr lang="en-US" sz="1800" i="1" dirty="0"/>
                  <a:t>	</a:t>
                </a:r>
                <a:br>
                  <a:rPr lang="en-US" sz="1800" i="1" dirty="0"/>
                </a:br>
                <a:r>
                  <a:rPr lang="en-US" sz="1800" i="1" dirty="0"/>
                  <a:t>	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e>
                    </m:d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sup>
                    </m:sSup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finding signal frequencies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600" dirty="0"/>
                  <a:t> finding signal period</a:t>
                </a:r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Key ingredient of Shor's algorithm: </a:t>
                </a:r>
                <a:br>
                  <a:rPr lang="en-US" sz="1800" dirty="0"/>
                </a:br>
                <a:r>
                  <a:rPr lang="en-US" sz="1800" i="1" dirty="0"/>
                  <a:t/>
                </a:r>
                <a:br>
                  <a:rPr lang="en-US" sz="1800" i="1" dirty="0"/>
                </a:br>
                <a:r>
                  <a:rPr lang="en-US" sz="1800" i="1" dirty="0"/>
                  <a:t>	quantum Fourier transform </a:t>
                </a:r>
                <a:r>
                  <a:rPr lang="en-US" sz="1800" dirty="0"/>
                  <a:t>(QFT)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557134">
            <a:off x="6771813" y="2170597"/>
            <a:ext cx="1992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Fourier transform</a:t>
            </a:r>
          </a:p>
        </p:txBody>
      </p:sp>
      <p:sp>
        <p:nvSpPr>
          <p:cNvPr id="5" name="Parallelogram 4"/>
          <p:cNvSpPr/>
          <p:nvPr/>
        </p:nvSpPr>
        <p:spPr bwMode="auto">
          <a:xfrm rot="1711599">
            <a:off x="7310725" y="1391306"/>
            <a:ext cx="3947593" cy="2817049"/>
          </a:xfrm>
          <a:prstGeom prst="parallelogram">
            <a:avLst>
              <a:gd name="adj" fmla="val 56686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91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364"/>
          <a:stretch/>
        </p:blipFill>
        <p:spPr>
          <a:xfrm>
            <a:off x="2531604" y="1055619"/>
            <a:ext cx="7056784" cy="3310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4187" y="6059402"/>
            <a:ext cx="220445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Source:</a:t>
            </a:r>
            <a:r>
              <a:rPr lang="en-US" sz="700" dirty="0"/>
              <a:t> </a:t>
            </a:r>
            <a:r>
              <a:rPr lang="en-US" sz="700" dirty="0">
                <a:hlinkClick r:id="rId3"/>
              </a:rPr>
              <a:t>https://www.scottaaronson.com/qclec.pdf</a:t>
            </a:r>
            <a:r>
              <a:rPr lang="en-US" sz="7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321" y="627051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More on the Fourier transform:</a:t>
            </a:r>
          </a:p>
          <a:p>
            <a:r>
              <a:rPr lang="en-US" sz="700" dirty="0"/>
              <a:t>    (3Blue1Brown) </a:t>
            </a:r>
            <a:r>
              <a:rPr lang="en-US" sz="700" dirty="0">
                <a:hlinkClick r:id="rId4"/>
              </a:rPr>
              <a:t>https://www.3blue1brown.com/lessons/fourier-transforms</a:t>
            </a:r>
            <a:r>
              <a:rPr lang="en-US" sz="700" dirty="0"/>
              <a:t/>
            </a:r>
            <a:br>
              <a:rPr lang="en-US" sz="700" dirty="0"/>
            </a:br>
            <a:r>
              <a:rPr lang="en-US" sz="700" dirty="0"/>
              <a:t>    (</a:t>
            </a:r>
            <a:r>
              <a:rPr lang="en-US" sz="700" dirty="0" err="1"/>
              <a:t>Veritasium</a:t>
            </a:r>
            <a:r>
              <a:rPr lang="en-US" sz="700" dirty="0"/>
              <a:t>)     </a:t>
            </a:r>
            <a:r>
              <a:rPr lang="en-US" sz="700" dirty="0">
                <a:hlinkClick r:id="rId5"/>
              </a:rPr>
              <a:t>https://youtu.be/nmgFG7PUHfo</a:t>
            </a:r>
            <a:r>
              <a:rPr lang="en-US" sz="700" dirty="0"/>
              <a:t/>
            </a:r>
            <a:br>
              <a:rPr lang="en-US" sz="700" dirty="0"/>
            </a:br>
            <a:r>
              <a:rPr lang="en-US" sz="700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7581" r="66128"/>
          <a:stretch/>
        </p:blipFill>
        <p:spPr>
          <a:xfrm>
            <a:off x="2531604" y="4421326"/>
            <a:ext cx="2390253" cy="158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7347" t="67381"/>
          <a:stretch/>
        </p:blipFill>
        <p:spPr>
          <a:xfrm>
            <a:off x="7282036" y="4421326"/>
            <a:ext cx="2304256" cy="1596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7581" r="66128"/>
          <a:stretch/>
        </p:blipFill>
        <p:spPr>
          <a:xfrm>
            <a:off x="4891783" y="4421326"/>
            <a:ext cx="2390253" cy="15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(quantum)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elements of all computations: data, operations, results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Quantum computation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= </a:t>
            </a:r>
            <a:r>
              <a:rPr lang="en-US" b="1" dirty="0"/>
              <a:t>qubit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Operation = </a:t>
            </a:r>
            <a:r>
              <a:rPr lang="en-US" b="1" dirty="0"/>
              <a:t>quantum gate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Results = </a:t>
            </a:r>
            <a:r>
              <a:rPr lang="en-US" b="1" dirty="0"/>
              <a:t>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097087"/>
            <a:ext cx="6528983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https://upload.wikimedia.org/wikipedia/commons/thumb/6/6b/Shor%27s_algorithm.svg/1920px-Shor%27s_algorith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556792"/>
            <a:ext cx="5472608" cy="19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antum circuit for Quantum-Fourier-Transform with n qubits (without rearranging the order of output states). It uses the binary fraction notation introduced below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09" y="4453984"/>
            <a:ext cx="5809578" cy="19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7824194" y="2708922"/>
            <a:ext cx="360038" cy="151375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087888" y="4267644"/>
            <a:ext cx="6408712" cy="2281688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2054" name="Picture 6" descr="shors algorithm - Is there a simple, formulaic way to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95" y="4592327"/>
            <a:ext cx="2892633" cy="12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983432" y="4437112"/>
            <a:ext cx="3240360" cy="1536030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935760" y="3609815"/>
            <a:ext cx="723000" cy="74359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223792" y="3609816"/>
            <a:ext cx="1221217" cy="7435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V="1">
            <a:off x="4439816" y="3609815"/>
            <a:ext cx="2088232" cy="82729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Shor’s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Cryptosystems broken by </a:t>
            </a:r>
            <a:r>
              <a:rPr lang="en-US" dirty="0" err="1">
                <a:sym typeface="Wingdings" panose="05000000000000000000" pitchFamily="2" charset="2"/>
              </a:rPr>
              <a:t>Shors</a:t>
            </a:r>
            <a:r>
              <a:rPr lang="en-US" dirty="0">
                <a:sym typeface="Wingdings" panose="05000000000000000000" pitchFamily="2" charset="2"/>
              </a:rPr>
              <a:t>' algorithm: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RSA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  <a:sym typeface="Wingdings" panose="05000000000000000000" pitchFamily="2" charset="2"/>
              </a:rPr>
              <a:t>Diffie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-Hellman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Schnorr</a:t>
            </a:r>
            <a:endParaRPr lang="en-US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/>
                </a:solidFill>
                <a:sym typeface="Wingdings" panose="05000000000000000000" pitchFamily="2" charset="2"/>
              </a:rPr>
              <a:t>ElGamal</a:t>
            </a:r>
            <a:endParaRPr lang="en-US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ECDSA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…public-key crypto is dead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244492">
                <a:off x="3997195" y="2973526"/>
                <a:ext cx="2376264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44492">
                <a:off x="3997195" y="2973526"/>
                <a:ext cx="2376264" cy="375167"/>
              </a:xfrm>
              <a:prstGeom prst="rect">
                <a:avLst/>
              </a:prstGeom>
              <a:blipFill rotWithShape="0">
                <a:blip r:embed="rId4"/>
                <a:stretch>
                  <a:fillRect l="-2067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1681827"/>
                  </p:ext>
                </p:extLst>
              </p:nvPr>
            </p:nvGraphicFramePr>
            <p:xfrm>
              <a:off x="7513521" y="1920122"/>
              <a:ext cx="3767056" cy="2721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705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01579"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repeat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until</a:t>
                          </a: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is factored:</a:t>
                          </a:r>
                          <a:r>
                            <a:rPr lang="nb-NO" sz="1600" b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600" b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600" b="1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baseline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use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</a:t>
                          </a: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find factor of</a:t>
                          </a: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compute</a:t>
                          </a:r>
                          <a:r>
                            <a:rPr lang="nb-NO" sz="16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1681827"/>
                  </p:ext>
                </p:extLst>
              </p:nvPr>
            </p:nvGraphicFramePr>
            <p:xfrm>
              <a:off x="7513521" y="1920122"/>
              <a:ext cx="3767056" cy="2721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705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86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2" t="-14758" r="-323" b="-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06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menace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How far away is a quantum computer?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Nobody knows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Building a large-scale quantum computer is a huge </a:t>
                </a:r>
                <a:br>
                  <a:rPr lang="en-US" sz="1800" dirty="0"/>
                </a:br>
                <a:r>
                  <a:rPr lang="en-US" sz="1800" dirty="0"/>
                  <a:t>engineering challenge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very</a:t>
                </a:r>
                <a:r>
                  <a:rPr lang="en-US" sz="1600" dirty="0"/>
                  <a:t> susceptible to noise (</a:t>
                </a:r>
                <a:r>
                  <a:rPr lang="en-US" sz="1600" dirty="0" err="1"/>
                  <a:t>decoherence</a:t>
                </a:r>
                <a:r>
                  <a:rPr lang="en-US" sz="1600" dirty="0"/>
                  <a:t>)</a:t>
                </a:r>
                <a:br>
                  <a:rPr lang="en-US" sz="1600" dirty="0"/>
                </a:br>
                <a:endParaRPr lang="en-US" sz="16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requires quantum error correction (is it even possible?)</a:t>
                </a:r>
                <a:br>
                  <a:rPr lang="en-US" sz="1600" dirty="0"/>
                </a:b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many </a:t>
                </a:r>
                <a:r>
                  <a:rPr lang="en-US" sz="1600" i="1" dirty="0"/>
                  <a:t>physical</a:t>
                </a:r>
                <a:r>
                  <a:rPr lang="en-US" sz="1600" dirty="0"/>
                  <a:t> qubits needed to simulate a single </a:t>
                </a:r>
                <a:r>
                  <a:rPr lang="en-US" sz="1600" i="1" dirty="0"/>
                  <a:t>logical</a:t>
                </a:r>
                <a:r>
                  <a:rPr lang="en-US" sz="1600" dirty="0"/>
                  <a:t> qubit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sz="1400" dirty="0"/>
                  <a:t> logical qubits needed for Shor's algorithm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largest (known) quantum computers: 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≈5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2"/>
                  </a:rPr>
                  <a:t>Google; 2019</a:t>
                </a:r>
                <a:r>
                  <a:rPr lang="en-US" sz="1400" dirty="0"/>
                  <a:t>)	(no error correction)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≈65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3"/>
                  </a:rPr>
                  <a:t>IBM; 2020</a:t>
                </a:r>
                <a:r>
                  <a:rPr lang="en-US" sz="1400" dirty="0"/>
                  <a:t>)		(no error correction)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127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4"/>
                  </a:rPr>
                  <a:t>IBM; 2021</a:t>
                </a:r>
                <a:r>
                  <a:rPr lang="en-US" sz="1400" dirty="0"/>
                  <a:t>)		(no error correction)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433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4"/>
                  </a:rPr>
                  <a:t>IBM; 2022</a:t>
                </a:r>
                <a:r>
                  <a:rPr lang="en-US" sz="1400" dirty="0"/>
                  <a:t>)		(no error correction)</a:t>
                </a:r>
                <a:br>
                  <a:rPr lang="en-US" sz="1400" dirty="0"/>
                </a:b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628800"/>
            <a:ext cx="4154242" cy="26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menace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14" t="14437" r="17313" b="9239"/>
          <a:stretch/>
        </p:blipFill>
        <p:spPr>
          <a:xfrm>
            <a:off x="2393140" y="1269000"/>
            <a:ext cx="7405720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6173" y="648511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Source: </a:t>
            </a:r>
            <a:r>
              <a:rPr lang="nb-NO" sz="700" dirty="0"/>
              <a:t>JP </a:t>
            </a:r>
            <a:r>
              <a:rPr lang="nb-NO" sz="700" dirty="0" err="1"/>
              <a:t>Aumasson</a:t>
            </a:r>
            <a:r>
              <a:rPr lang="nb-NO" sz="700" dirty="0"/>
              <a:t>; </a:t>
            </a:r>
            <a:r>
              <a:rPr lang="nb-NO" sz="700" dirty="0">
                <a:hlinkClick r:id="rId3"/>
              </a:rPr>
              <a:t>https://www.aumasson.jp/data/talks/quantum-cyberpeace-2021.pdf</a:t>
            </a:r>
            <a:endParaRPr lang="nb-NO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157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menace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19" t="14425" r="17315" b="9257"/>
          <a:stretch/>
        </p:blipFill>
        <p:spPr>
          <a:xfrm>
            <a:off x="2393140" y="1269000"/>
            <a:ext cx="7405720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6173" y="648511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Source: </a:t>
            </a:r>
            <a:r>
              <a:rPr lang="nb-NO" sz="700" dirty="0"/>
              <a:t>JP </a:t>
            </a:r>
            <a:r>
              <a:rPr lang="nb-NO" sz="700" dirty="0" err="1"/>
              <a:t>Aumasson</a:t>
            </a:r>
            <a:r>
              <a:rPr lang="nb-NO" sz="700" dirty="0"/>
              <a:t>; </a:t>
            </a:r>
            <a:r>
              <a:rPr lang="nb-NO" sz="700" dirty="0">
                <a:hlinkClick r:id="rId3"/>
              </a:rPr>
              <a:t>https://www.aumasson.jp/data/talks/quantum-cyberpeace-2021.pdf</a:t>
            </a:r>
            <a:endParaRPr lang="nb-NO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416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quantum menace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234473"/>
            <a:ext cx="6547055" cy="5477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392" y="6549014"/>
            <a:ext cx="2874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sam-jaques.appspot.com/quantum_landscape_2022</a:t>
            </a:r>
            <a:r>
              <a:rPr lang="en-US" sz="800" dirty="0"/>
              <a:t> 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2276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386499"/>
            <a:ext cx="6205120" cy="440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quantum computers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Symmetric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Grover's algorithm: solves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problems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steps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Inherently serial + huge constants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AES-128 is most likely </a:t>
                </a:r>
                <a:r>
                  <a:rPr lang="en-US" dirty="0" smtClean="0"/>
                  <a:t>safe; using AES-256 removes any doubts</a:t>
                </a:r>
                <a:r>
                  <a:rPr lang="nb-NO" dirty="0" smtClean="0"/>
                  <a:t> </a:t>
                </a: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Quantum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Use quantum mechanics to build </a:t>
                </a:r>
                <a:r>
                  <a:rPr lang="en-US" dirty="0" smtClean="0"/>
                  <a:t>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Requires specialized equipment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Only used for key distribution; does not solve authentication problem</a:t>
                </a: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Quantum-resistant cryptography (a.k.a. post-quantum cryptography)</a:t>
                </a:r>
                <a:endParaRPr lang="en-US" b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Classical </a:t>
                </a:r>
                <a:r>
                  <a:rPr lang="en-US" dirty="0" smtClean="0"/>
                  <a:t>(asymmetric) algorithms </a:t>
                </a:r>
                <a:r>
                  <a:rPr lang="en-US" dirty="0"/>
                  <a:t>believed to withstand quantum attacks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34" y="1554851"/>
            <a:ext cx="3060050" cy="427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6" t="8962" r="8657" b="8960"/>
          <a:stretch/>
        </p:blipFill>
        <p:spPr>
          <a:xfrm>
            <a:off x="844747" y="1546605"/>
            <a:ext cx="3010587" cy="162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290" y="4079983"/>
            <a:ext cx="1738179" cy="161833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844747" y="4158717"/>
            <a:ext cx="2518944" cy="1682744"/>
            <a:chOff x="624728" y="4581128"/>
            <a:chExt cx="2518944" cy="1682744"/>
          </a:xfrm>
        </p:grpSpPr>
        <p:sp>
          <p:nvSpPr>
            <p:cNvPr id="10" name="Oval 9"/>
            <p:cNvSpPr/>
            <p:nvPr/>
          </p:nvSpPr>
          <p:spPr>
            <a:xfrm>
              <a:off x="748724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071236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393749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6261" y="5782084"/>
              <a:ext cx="117041" cy="11497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38774" y="5779698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361286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683798" y="5779698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006311" y="5767670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09025" y="5455284"/>
                  <a:ext cx="117041" cy="1149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25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1549094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094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2190217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217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2831341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341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l="-5000"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1249866" y="5148420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866" y="5148420"/>
                  <a:ext cx="117041" cy="114975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526617" y="5148420"/>
                  <a:ext cx="117041" cy="1149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617" y="5148420"/>
                  <a:ext cx="117041" cy="114975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l="-5000"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1889911" y="4799730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911" y="4799730"/>
                  <a:ext cx="117041" cy="114975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18" idx="3"/>
              <a:endCxn id="10" idx="0"/>
            </p:cNvCxnSpPr>
            <p:nvPr/>
          </p:nvCxnSpPr>
          <p:spPr>
            <a:xfrm flipH="1">
              <a:off x="807244" y="5553421"/>
              <a:ext cx="118921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5"/>
              <a:endCxn id="11" idx="0"/>
            </p:cNvCxnSpPr>
            <p:nvPr/>
          </p:nvCxnSpPr>
          <p:spPr>
            <a:xfrm>
              <a:off x="1008926" y="5553421"/>
              <a:ext cx="120831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3"/>
              <a:endCxn id="12" idx="0"/>
            </p:cNvCxnSpPr>
            <p:nvPr/>
          </p:nvCxnSpPr>
          <p:spPr>
            <a:xfrm flipH="1">
              <a:off x="1452269" y="5553421"/>
              <a:ext cx="113965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5"/>
              <a:endCxn id="13" idx="0"/>
            </p:cNvCxnSpPr>
            <p:nvPr/>
          </p:nvCxnSpPr>
          <p:spPr>
            <a:xfrm>
              <a:off x="1648994" y="5553421"/>
              <a:ext cx="125788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3"/>
              <a:endCxn id="14" idx="0"/>
            </p:cNvCxnSpPr>
            <p:nvPr/>
          </p:nvCxnSpPr>
          <p:spPr>
            <a:xfrm flipH="1">
              <a:off x="2097294" y="5553421"/>
              <a:ext cx="110063" cy="226276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5"/>
              <a:endCxn id="15" idx="0"/>
            </p:cNvCxnSpPr>
            <p:nvPr/>
          </p:nvCxnSpPr>
          <p:spPr>
            <a:xfrm>
              <a:off x="2290118" y="5553421"/>
              <a:ext cx="129689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3"/>
              <a:endCxn id="16" idx="0"/>
            </p:cNvCxnSpPr>
            <p:nvPr/>
          </p:nvCxnSpPr>
          <p:spPr>
            <a:xfrm flipH="1">
              <a:off x="2742319" y="5553421"/>
              <a:ext cx="106162" cy="226276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1" idx="5"/>
              <a:endCxn id="17" idx="0"/>
            </p:cNvCxnSpPr>
            <p:nvPr/>
          </p:nvCxnSpPr>
          <p:spPr>
            <a:xfrm>
              <a:off x="2931241" y="5553421"/>
              <a:ext cx="133590" cy="214248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3" idx="5"/>
              <a:endCxn id="21" idx="1"/>
            </p:cNvCxnSpPr>
            <p:nvPr/>
          </p:nvCxnSpPr>
          <p:spPr>
            <a:xfrm>
              <a:off x="2626517" y="5246557"/>
              <a:ext cx="221963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3"/>
              <a:endCxn id="20" idx="7"/>
            </p:cNvCxnSpPr>
            <p:nvPr/>
          </p:nvCxnSpPr>
          <p:spPr>
            <a:xfrm flipH="1">
              <a:off x="2290118" y="5246557"/>
              <a:ext cx="253640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2" idx="5"/>
              <a:endCxn id="19" idx="1"/>
            </p:cNvCxnSpPr>
            <p:nvPr/>
          </p:nvCxnSpPr>
          <p:spPr>
            <a:xfrm>
              <a:off x="1349767" y="5246557"/>
              <a:ext cx="216467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3"/>
              <a:endCxn id="18" idx="7"/>
            </p:cNvCxnSpPr>
            <p:nvPr/>
          </p:nvCxnSpPr>
          <p:spPr>
            <a:xfrm flipH="1">
              <a:off x="1008926" y="5246557"/>
              <a:ext cx="258081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3"/>
              <a:endCxn id="22" idx="7"/>
            </p:cNvCxnSpPr>
            <p:nvPr/>
          </p:nvCxnSpPr>
          <p:spPr>
            <a:xfrm flipH="1">
              <a:off x="1349767" y="4897867"/>
              <a:ext cx="557284" cy="267391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1"/>
              <a:endCxn id="24" idx="5"/>
            </p:cNvCxnSpPr>
            <p:nvPr/>
          </p:nvCxnSpPr>
          <p:spPr>
            <a:xfrm flipH="1" flipV="1">
              <a:off x="1989811" y="4897867"/>
              <a:ext cx="553947" cy="267391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24728" y="5931816"/>
                  <a:ext cx="260202" cy="196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28" y="5931816"/>
                  <a:ext cx="260202" cy="19601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60122" y="5931816"/>
                  <a:ext cx="260202" cy="196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22" y="5931816"/>
                  <a:ext cx="260202" cy="19620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272576" y="5932186"/>
                  <a:ext cx="260202" cy="196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576" y="5932186"/>
                  <a:ext cx="260202" cy="19665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590609" y="5931816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609" y="5931816"/>
                  <a:ext cx="260202" cy="1958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907195" y="5932186"/>
                  <a:ext cx="260202" cy="198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195" y="5932186"/>
                  <a:ext cx="260202" cy="19806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242320" y="5932557"/>
                  <a:ext cx="260202" cy="196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320" y="5932557"/>
                  <a:ext cx="260202" cy="19678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54752" y="5932557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752" y="5932557"/>
                  <a:ext cx="260202" cy="19582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78827" y="5932557"/>
                  <a:ext cx="260202" cy="196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827" y="5932557"/>
                  <a:ext cx="260202" cy="19684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818330" y="4581128"/>
                  <a:ext cx="26020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7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330" y="4581128"/>
                  <a:ext cx="260202" cy="20005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29371" y="6065433"/>
                  <a:ext cx="260202" cy="196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371" y="6065433"/>
                  <a:ext cx="260202" cy="19601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64765" y="6065434"/>
                  <a:ext cx="260202" cy="196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765" y="6065434"/>
                  <a:ext cx="260202" cy="19620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277219" y="6065804"/>
                  <a:ext cx="260202" cy="196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219" y="6065804"/>
                  <a:ext cx="260202" cy="19665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595252" y="6065434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252" y="6065434"/>
                  <a:ext cx="260202" cy="19582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11838" y="6065804"/>
                  <a:ext cx="260202" cy="198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838" y="6065804"/>
                  <a:ext cx="260202" cy="19806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246964" y="6066175"/>
                  <a:ext cx="260202" cy="196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964" y="6066175"/>
                  <a:ext cx="260202" cy="19678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559395" y="6066175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395" y="6066175"/>
                  <a:ext cx="260202" cy="19582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83470" y="6066175"/>
                  <a:ext cx="260202" cy="196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6066175"/>
                  <a:ext cx="260202" cy="19684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9" name="Straight Connector 58"/>
          <p:cNvCxnSpPr/>
          <p:nvPr/>
        </p:nvCxnSpPr>
        <p:spPr bwMode="auto">
          <a:xfrm>
            <a:off x="3541818" y="2798534"/>
            <a:ext cx="1443094" cy="4874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1126502" y="1091367"/>
            <a:ext cx="286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Lattice-based cryptography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042417" y="1091367"/>
            <a:ext cx="242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Code-based encryption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00299" y="5952068"/>
            <a:ext cx="333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Supersingular</a:t>
            </a:r>
            <a:r>
              <a:rPr lang="en-US" sz="1400" dirty="0"/>
              <a:t> isogeny key exchange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99851" y="5952068"/>
            <a:ext cx="257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Hash-based signatures 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 flipV="1">
            <a:off x="7464152" y="2473390"/>
            <a:ext cx="1571138" cy="7735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7464152" y="4358772"/>
            <a:ext cx="1036147" cy="4247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2678789" y="3717032"/>
            <a:ext cx="3129179" cy="689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xplosion 1 1"/>
          <p:cNvSpPr/>
          <p:nvPr/>
        </p:nvSpPr>
        <p:spPr bwMode="auto">
          <a:xfrm>
            <a:off x="9428441" y="3729397"/>
            <a:ext cx="2160240" cy="2235036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ea typeface="Cambria Math" panose="02040503050406030204" pitchFamily="18" charset="0"/>
              </a:rPr>
              <a:t>Broken </a:t>
            </a:r>
            <a:r>
              <a:rPr lang="en-US" sz="1600" b="1" dirty="0" smtClean="0">
                <a:ea typeface="Cambria Math" panose="02040503050406030204" pitchFamily="18" charset="0"/>
              </a:rPr>
              <a:t>last </a:t>
            </a:r>
            <a:r>
              <a:rPr lang="en-US" sz="1600" b="1" dirty="0">
                <a:ea typeface="Cambria Math" panose="02040503050406030204" pitchFamily="18" charset="0"/>
              </a:rPr>
              <a:t>year!</a:t>
            </a:r>
          </a:p>
        </p:txBody>
      </p:sp>
      <p:sp>
        <p:nvSpPr>
          <p:cNvPr id="3" name="Rectangle 2"/>
          <p:cNvSpPr/>
          <p:nvPr/>
        </p:nvSpPr>
        <p:spPr>
          <a:xfrm>
            <a:off x="9234542" y="3508156"/>
            <a:ext cx="21307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28"/>
              </a:rPr>
              <a:t>https://eprint.iacr.org/2022/975</a:t>
            </a:r>
            <a:r>
              <a:rPr lang="en-US" sz="1050" dirty="0"/>
              <a:t> 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24" y="1530770"/>
            <a:ext cx="1918310" cy="14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96416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(public-key</a:t>
                      </a:r>
                      <a:r>
                        <a:rPr lang="en-US" sz="1200" b="1" baseline="0" dirty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Classic </a:t>
                      </a:r>
                      <a:r>
                        <a:rPr lang="en-US" sz="1200" dirty="0" err="1"/>
                        <a:t>McEliece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CRYSTALS-KYBER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NTRU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SABER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HQC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NTRU Prime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Isogeny-based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(digital</a:t>
                      </a:r>
                      <a:r>
                        <a:rPr lang="en-US" sz="1200" b="1" baseline="0" dirty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CRYSTALS-DILITHIUM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Falcon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Rainbow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Picnic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ZKP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SPHINCS+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Hash-based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NIST post-quantum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Public competition to standardize </a:t>
            </a:r>
            <a:br>
              <a:rPr lang="en-US" sz="1800" dirty="0"/>
            </a:br>
            <a:r>
              <a:rPr lang="en-US" sz="1800" dirty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3: 15 candidates selected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Round 4: alternative candidates</a:t>
            </a:r>
          </a:p>
          <a:p>
            <a:pPr marL="474663" lvl="1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Winners: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CRYSTALS-KYBER 		(PKE)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CRYSTALS-DILITHIUM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Falcon		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SPHINCS+			(Signature)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51" y="1278464"/>
            <a:ext cx="5339522" cy="46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Classical bit: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Qubit: </a:t>
                </a:r>
              </a:p>
              <a:p>
                <a:pPr marL="474663" lvl="1" indent="0"/>
                <a:r>
                  <a:rPr lang="en-US" sz="1600" dirty="0"/>
                  <a:t>	      Can be in a </a:t>
                </a:r>
                <a:r>
                  <a:rPr lang="en-US" sz="1600" b="1" dirty="0"/>
                  <a:t>superposition</a:t>
                </a:r>
                <a:r>
                  <a:rPr lang="en-US" sz="1600" dirty="0"/>
                  <a:t> of two basic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/>
                  <a:t>             </a:t>
                </a:r>
                <a:br>
                  <a:rPr lang="en-US" sz="1600" dirty="0"/>
                </a:br>
                <a:r>
                  <a:rPr lang="en-US" sz="1600" dirty="0"/>
                  <a:t>	      But we can never observe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directly!</a:t>
                </a:r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/>
                  <a:t>	      Must </a:t>
                </a:r>
                <a:r>
                  <a:rPr lang="en-US" sz="1600" b="1" dirty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1600" dirty="0"/>
                  <a:t> to obtain its value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state </a:t>
                </a:r>
                <a:r>
                  <a:rPr lang="en-US" sz="1600" i="1" dirty="0"/>
                  <a:t>randomly </a:t>
                </a:r>
                <a:r>
                  <a:rPr lang="en-US" sz="1600" dirty="0"/>
                  <a:t>collapses to either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/>
                  <a:t>	      What's the probability of observing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3168" y="2943955"/>
                <a:ext cx="288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68" y="2943955"/>
                <a:ext cx="2882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51064" t="-177778" r="-74468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8069" y="2935561"/>
                <a:ext cx="288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69" y="2935561"/>
                <a:ext cx="2882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1064" t="-177778" r="-74468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2304" y="2964502"/>
                <a:ext cx="1567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2964502"/>
                <a:ext cx="1567545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r="-272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287688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583832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6" y="2939718"/>
                <a:ext cx="622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6" y="2939718"/>
                <a:ext cx="622671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19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6207" y="2943955"/>
                <a:ext cx="359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07" y="2943955"/>
                <a:ext cx="35949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034" r="-3050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08168" y="2964503"/>
                <a:ext cx="8587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2964503"/>
                <a:ext cx="85876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837" r="-567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51784" y="5301208"/>
                <a:ext cx="2311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5301208"/>
                <a:ext cx="231108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430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51784" y="5727363"/>
                <a:ext cx="2312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5727363"/>
                <a:ext cx="231268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430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0337" y="2889394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37" y="2889394"/>
                <a:ext cx="39363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9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12" grpId="0" animBg="1"/>
      <p:bldP spid="13" grpId="0"/>
      <p:bldP spid="13" grpId="1"/>
      <p:bldP spid="14" grpId="0"/>
      <p:bldP spid="16" grpId="0"/>
      <p:bldP spid="18" grpId="0"/>
      <p:bldP spid="20" grpId="0"/>
      <p:bldP spid="21" grpId="0"/>
      <p:bldP spid="2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4088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(public-key</a:t>
                      </a:r>
                      <a:r>
                        <a:rPr lang="en-US" sz="1200" b="1" baseline="0" dirty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Classic </a:t>
                      </a:r>
                      <a:r>
                        <a:rPr lang="en-US" sz="1200" dirty="0" err="1"/>
                        <a:t>McEliece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CRYSTALS-KYBER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NTRU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SABER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HQC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NTRU Prime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Isogeny-based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(digital</a:t>
                      </a:r>
                      <a:r>
                        <a:rPr lang="en-US" sz="1200" b="1" baseline="0" dirty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CRYSTALS-DILITHIUM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Falcon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Rainbow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Picnic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ZKP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SPHINCS+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Hash-based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NIST post-quantum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Public competition to standardize </a:t>
            </a:r>
            <a:br>
              <a:rPr lang="en-US" sz="1800" dirty="0"/>
            </a:br>
            <a:r>
              <a:rPr lang="en-US" sz="1800" dirty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3: 15 candidates selected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Round 4: alternative candidates</a:t>
            </a:r>
          </a:p>
          <a:p>
            <a:pPr marL="474663" lvl="1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Winners: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CRYSTALS-KYBER 		(PKE)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CRYSTALS-DILITHIUM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Falcon		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SPHINCS+			(Signature)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27978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(public-key</a:t>
                      </a:r>
                      <a:r>
                        <a:rPr lang="en-US" sz="1200" b="1" baseline="0" dirty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Classic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McEliece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CRYSTALS-KYBER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NTRU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SABER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HQC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NTRU Prime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SIKE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Isogeny-based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(digital</a:t>
                      </a:r>
                      <a:r>
                        <a:rPr lang="en-US" sz="1200" b="1" baseline="0" dirty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CRYSTALS-DILITHIUM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Falcon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Rainbow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Picnic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ZKP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SPHINCS+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Hash-based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NIST post-quantum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Public competition to standardize </a:t>
            </a:r>
            <a:br>
              <a:rPr lang="en-US" sz="1800" dirty="0"/>
            </a:br>
            <a:r>
              <a:rPr lang="en-US" sz="1800" dirty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3: 15 candidates selected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4: alternative candidates</a:t>
            </a:r>
          </a:p>
          <a:p>
            <a:pPr marL="474663" lvl="1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Winners: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CRYSTALS-KYBER 		(PKE)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CRYSTALS-DILITHIUM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Falcon		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SPHINCS+			(Signature)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Lattice-based cryptography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Very versatile computational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Fully homomorphic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Key exchange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Leads to efficient and compact schemes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Based on hardness of problems in algebraic number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Believed to be hard also for quantum computers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51" y="4564408"/>
            <a:ext cx="2294671" cy="11688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59059" y="1340768"/>
            <a:ext cx="329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Shortest</a:t>
            </a:r>
            <a:r>
              <a:rPr lang="en-US" sz="2000" dirty="0"/>
              <a:t> </a:t>
            </a:r>
            <a:r>
              <a:rPr lang="en-US" sz="2000" b="1" dirty="0"/>
              <a:t>vector 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2224" y="407336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Closest</a:t>
            </a:r>
            <a:r>
              <a:rPr lang="en-US" sz="2000" dirty="0"/>
              <a:t> </a:t>
            </a:r>
            <a:r>
              <a:rPr lang="en-US" sz="2000" b="1" dirty="0"/>
              <a:t>vector problem</a:t>
            </a:r>
          </a:p>
        </p:txBody>
      </p:sp>
      <p:pic>
        <p:nvPicPr>
          <p:cNvPr id="23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451" y="1848719"/>
            <a:ext cx="2294671" cy="11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Lattice-based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6" t="8962" r="8657" b="8960"/>
          <a:stretch/>
        </p:blipFill>
        <p:spPr>
          <a:xfrm>
            <a:off x="1450402" y="1397629"/>
            <a:ext cx="9217971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2104" y="6373118"/>
            <a:ext cx="424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https://cr.yp.to/talks/2017.12.28/slides-dan+nadia+tanja-20171228-latticehacks-16x9.pdf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03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– guest lecture!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268760"/>
            <a:ext cx="897632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Want to learn more about post-quantum cryptography?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 up for </a:t>
            </a:r>
            <a:r>
              <a:rPr lang="en-US" dirty="0">
                <a:hlinkClick r:id="rId2"/>
              </a:rPr>
              <a:t>TEK5550 - Advanced Topics in Cryptology </a:t>
            </a:r>
            <a:r>
              <a:rPr lang="en-US" dirty="0"/>
              <a:t>next spring!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2-qubit system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 marL="474663" lvl="1" indent="0"/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-qubit system: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800" dirty="0"/>
                  <a:t> basis states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Representable by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600" dirty="0"/>
                  <a:t> element vector: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 algn="r"/>
                <a:r>
                  <a:rPr lang="en-US" sz="1050" dirty="0"/>
                  <a:t> 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394448" y="6311834"/>
            <a:ext cx="2540000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6941" y="1929823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1" y="1929823"/>
                <a:ext cx="47698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2101" y="194185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01" y="1941852"/>
                <a:ext cx="47698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36373" y="2153180"/>
                <a:ext cx="2567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373" y="2153180"/>
                <a:ext cx="2567048" cy="246221"/>
              </a:xfrm>
              <a:prstGeom prst="rect">
                <a:avLst/>
              </a:prstGeom>
              <a:blipFill>
                <a:blip r:embed="rId6"/>
                <a:stretch>
                  <a:fillRect r="-1188" b="-3414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0949" y="1940722"/>
                <a:ext cx="673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49" y="1940722"/>
                <a:ext cx="673967" cy="276999"/>
              </a:xfrm>
              <a:prstGeom prst="rect">
                <a:avLst/>
              </a:prstGeom>
              <a:blipFill>
                <a:blip r:embed="rId7"/>
                <a:stretch>
                  <a:fillRect r="-2727" b="-347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30025" y="1938502"/>
                <a:ext cx="434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025" y="1938502"/>
                <a:ext cx="43499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859" r="-1690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33323" y="1638451"/>
                <a:ext cx="11481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323" y="1638451"/>
                <a:ext cx="1148198" cy="246221"/>
              </a:xfrm>
              <a:prstGeom prst="rect">
                <a:avLst/>
              </a:prstGeom>
              <a:blipFill>
                <a:blip r:embed="rId9"/>
                <a:stretch>
                  <a:fillRect l="-1064" r="-3723" b="-35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5570" y="193850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70" y="1938502"/>
                <a:ext cx="47698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2051" t="-177778" r="-17949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8472" y="192583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72" y="1925832"/>
                <a:ext cx="47698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9922" y="1929822"/>
                <a:ext cx="416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22" y="1929822"/>
                <a:ext cx="41658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0145" r="-101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8083" y="1934225"/>
                <a:ext cx="421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83" y="1934225"/>
                <a:ext cx="42101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8696" r="-1014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79736" y="1884672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36" y="1884672"/>
                <a:ext cx="39363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39917" y="3552819"/>
                <a:ext cx="5786456" cy="255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0…00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0…01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0…10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1…11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17" y="3552819"/>
                <a:ext cx="5786456" cy="255583"/>
              </a:xfrm>
              <a:prstGeom prst="rect">
                <a:avLst/>
              </a:prstGeom>
              <a:blipFill rotWithShape="0">
                <a:blip r:embed="rId16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58492" y="5294664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2" y="5294664"/>
                <a:ext cx="766107" cy="107080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78482" y="5294664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82" y="5294664"/>
                <a:ext cx="766107" cy="106984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8472" y="5294664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72" y="5294664"/>
                <a:ext cx="766107" cy="106984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18462" y="5294958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011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62" y="5294958"/>
                <a:ext cx="766107" cy="107080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38452" y="5295919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52" y="5295919"/>
                <a:ext cx="766107" cy="106984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58442" y="5295921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101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42" y="5295921"/>
                <a:ext cx="766107" cy="106984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78432" y="5295920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432" y="5295920"/>
                <a:ext cx="766107" cy="107080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698425" y="5295919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25" y="5295919"/>
                <a:ext cx="766107" cy="106984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6737" y="5413992"/>
                <a:ext cx="1450077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b-NO" sz="1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b-NO" sz="1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  <m:sup>
                                              <m:r>
                                                <a:rPr lang="nb-NO" sz="1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  <m: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737" y="5413992"/>
                <a:ext cx="1450077" cy="91973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94024" y="3964612"/>
                <a:ext cx="2029402" cy="1177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e>
                      </m:d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1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nb-NO" sz="11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1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1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0.8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1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nb-NO" sz="11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0.6</m:t>
                                            </m:r>
                                            <m:r>
                                              <a:rPr lang="nb-NO" sz="11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1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1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1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24" y="3964612"/>
                <a:ext cx="2029402" cy="117775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72409" y="3478853"/>
                <a:ext cx="2425343" cy="344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409" y="3478853"/>
                <a:ext cx="2425343" cy="344069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17792" y="4615631"/>
                <a:ext cx="179549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1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−0.6</m:t>
                              </m:r>
                              <m:r>
                                <a:rPr lang="nb-NO" sz="11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792" y="4615631"/>
                <a:ext cx="1795492" cy="169277"/>
              </a:xfrm>
              <a:prstGeom prst="rect">
                <a:avLst/>
              </a:prstGeom>
              <a:blipFill rotWithShape="0">
                <a:blip r:embed="rId28"/>
                <a:stretch>
                  <a:fillRect l="-271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398095" y="4513898"/>
                <a:ext cx="1460656" cy="33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nb-NO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b-NO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i="1">
                                          <a:latin typeface="Cambria Math" panose="02040503050406030204" pitchFamily="18" charset="0"/>
                                        </a:rPr>
                                        <m:t>−0.6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  <m:sup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1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100" i="1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095" y="4513898"/>
                <a:ext cx="1460656" cy="330796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704559" y="4216294"/>
                <a:ext cx="208897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1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001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d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=0.64</m:t>
                      </m:r>
                    </m:oMath>
                  </m:oMathPara>
                </a14:m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559" y="4216294"/>
                <a:ext cx="2088970" cy="169277"/>
              </a:xfrm>
              <a:prstGeom prst="rect">
                <a:avLst/>
              </a:prstGeom>
              <a:blipFill rotWithShape="0">
                <a:blip r:embed="rId30"/>
                <a:stretch>
                  <a:fillRect l="-2332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1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9" grpId="0"/>
      <p:bldP spid="10" grpId="0"/>
      <p:bldP spid="11" grpId="0"/>
      <p:bldP spid="12" grpId="0"/>
      <p:bldP spid="12" grpId="1"/>
      <p:bldP spid="12" grpId="2"/>
      <p:bldP spid="13" grpId="0"/>
      <p:bldP spid="14" grpId="0"/>
      <p:bldP spid="15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6" grpId="0"/>
      <p:bldP spid="29" grpId="0"/>
      <p:bldP spid="1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computation – quantum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Classic bits are transformed using logical gates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Qubits are transformed using </a:t>
            </a:r>
            <a:br>
              <a:rPr lang="en-US" sz="1800" dirty="0"/>
            </a:br>
            <a:r>
              <a:rPr lang="en-US" sz="1800" b="1" dirty="0"/>
              <a:t>quantum gates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573323"/>
            <a:ext cx="3164031" cy="1207605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63952" y="3226347"/>
            <a:ext cx="6156763" cy="2845643"/>
            <a:chOff x="887421" y="1124744"/>
            <a:chExt cx="10873208" cy="50255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2" b="87609"/>
            <a:stretch/>
          </p:blipFill>
          <p:spPr>
            <a:xfrm>
              <a:off x="887421" y="1124744"/>
              <a:ext cx="10457669" cy="16561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5" b="67136"/>
            <a:stretch/>
          </p:blipFill>
          <p:spPr>
            <a:xfrm>
              <a:off x="887421" y="2840469"/>
              <a:ext cx="10873208" cy="18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49" b="42353"/>
            <a:stretch/>
          </p:blipFill>
          <p:spPr>
            <a:xfrm>
              <a:off x="887421" y="4854174"/>
              <a:ext cx="10873208" cy="12961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9536" y="4707512"/>
                <a:ext cx="1143454" cy="379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4707512"/>
                <a:ext cx="1143454" cy="3790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0973" y="5401756"/>
                <a:ext cx="2820580" cy="379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73" y="5401756"/>
                <a:ext cx="2820580" cy="3790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3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(Quantum) NOT-gate (or X gate)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632" y="1122454"/>
                <a:ext cx="1013418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2" y="1122454"/>
                <a:ext cx="1013418" cy="3777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155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34411" y="2105678"/>
                <a:ext cx="85510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411" y="2105678"/>
                <a:ext cx="855106" cy="484043"/>
              </a:xfrm>
              <a:prstGeom prst="rect">
                <a:avLst/>
              </a:prstGeom>
              <a:blipFill>
                <a:blip r:embed="rId4"/>
                <a:stretch>
                  <a:fillRect l="-2837" b="-112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9632" y="1842534"/>
                <a:ext cx="1013418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2" y="1842534"/>
                <a:ext cx="1013418" cy="3777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99977" y="4294578"/>
                <a:ext cx="245977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77" y="4294578"/>
                <a:ext cx="2459776" cy="553228"/>
              </a:xfrm>
              <a:prstGeom prst="rect">
                <a:avLst/>
              </a:prstGeom>
              <a:blipFill>
                <a:blip r:embed="rId6"/>
                <a:stretch>
                  <a:fillRect l="-248" b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99792" y="4294578"/>
                <a:ext cx="238443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792" y="4294578"/>
                <a:ext cx="2384435" cy="553228"/>
              </a:xfrm>
              <a:prstGeom prst="rect">
                <a:avLst/>
              </a:prstGeom>
              <a:blipFill>
                <a:blip r:embed="rId7"/>
                <a:stretch>
                  <a:fillRect l="-256" b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3552" y="5331009"/>
                <a:ext cx="165519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331009"/>
                <a:ext cx="1655197" cy="553228"/>
              </a:xfrm>
              <a:prstGeom prst="rect">
                <a:avLst/>
              </a:prstGeom>
              <a:blipFill rotWithShape="0">
                <a:blip r:embed="rId1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1204" y="5331009"/>
                <a:ext cx="165519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04" y="5331009"/>
                <a:ext cx="1655197" cy="553228"/>
              </a:xfrm>
              <a:prstGeom prst="rect">
                <a:avLst/>
              </a:prstGeom>
              <a:blipFill rotWithShape="0">
                <a:blip r:embed="rId11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08195" y="4294578"/>
                <a:ext cx="168501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195" y="4294578"/>
                <a:ext cx="1685013" cy="553228"/>
              </a:xfrm>
              <a:prstGeom prst="rect">
                <a:avLst/>
              </a:prstGeom>
              <a:blipFill rotWithShape="0">
                <a:blip r:embed="rId12"/>
                <a:stretch>
                  <a:fillRect l="-362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650832" y="5331009"/>
                <a:ext cx="177824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32" y="5331009"/>
                <a:ext cx="1778244" cy="553228"/>
              </a:xfrm>
              <a:prstGeom prst="rect">
                <a:avLst/>
              </a:prstGeom>
              <a:blipFill rotWithShape="0">
                <a:blip r:embed="rId1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1424" y="2619156"/>
                <a:ext cx="2715936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619156"/>
                <a:ext cx="2715936" cy="37779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/>
                  <a:t>X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blipFill rotWithShape="0">
                <a:blip r:embed="rId15"/>
                <a:stretch>
                  <a:fillRect l="-1114" t="-11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Hadamard</a:t>
            </a:r>
            <a:r>
              <a:rPr lang="en-US" dirty="0"/>
              <a:t> gate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408" y="1122858"/>
                <a:ext cx="2262671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122858"/>
                <a:ext cx="2262671" cy="508665"/>
              </a:xfrm>
              <a:prstGeom prst="rect">
                <a:avLst/>
              </a:prstGeom>
              <a:blipFill rotWithShape="0"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408" y="2058962"/>
                <a:ext cx="2232214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058962"/>
                <a:ext cx="2232214" cy="508665"/>
              </a:xfrm>
              <a:prstGeom prst="rect">
                <a:avLst/>
              </a:prstGeom>
              <a:blipFill rotWithShape="0">
                <a:blip r:embed="rId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362453" y="3033246"/>
                <a:ext cx="21434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453" y="3033246"/>
                <a:ext cx="2143407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2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62453" y="3763386"/>
                <a:ext cx="20776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453" y="3763386"/>
                <a:ext cx="2077685" cy="215444"/>
              </a:xfrm>
              <a:prstGeom prst="rect">
                <a:avLst/>
              </a:prstGeom>
              <a:blipFill>
                <a:blip r:embed="rId5"/>
                <a:stretch>
                  <a:fillRect l="-2933" b="-55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47639" y="439532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err="1"/>
              <a:t>Hadamard</a:t>
            </a:r>
            <a:r>
              <a:rPr lang="en-US" sz="1400" dirty="0"/>
              <a:t> gate allows us to create random bits!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7248128" y="1117824"/>
                <a:ext cx="3692218" cy="1250902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b-NO" sz="1400" i="1" dirty="0">
                  <a:latin typeface="Cambria Math" panose="020405030504060302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400" i="1" dirty="0">
                  <a:latin typeface="Cambria Math" panose="020405030504060302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8128" y="1117824"/>
                <a:ext cx="3692218" cy="1250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16180" y="5229200"/>
                <a:ext cx="2970429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80" y="5229200"/>
                <a:ext cx="2970429" cy="6386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0356" y="5229200"/>
                <a:ext cx="3169201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56" y="5229200"/>
                <a:ext cx="3169201" cy="6386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1271464" y="3140969"/>
                <a:ext cx="2937599" cy="1152128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/>
                  <a:t>H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464" y="3140969"/>
                <a:ext cx="2937599" cy="1152128"/>
              </a:xfrm>
              <a:prstGeom prst="rect">
                <a:avLst/>
              </a:prstGeom>
              <a:blipFill rotWithShape="0">
                <a:blip r:embed="rId9"/>
                <a:stretch>
                  <a:fillRect l="-1035" t="-104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22652" y="2814793"/>
                <a:ext cx="1162691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52" y="2814793"/>
                <a:ext cx="1162691" cy="614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9282578" y="3562115"/>
                <a:ext cx="1219501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78" y="3562115"/>
                <a:ext cx="1219501" cy="6142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 animBg="1"/>
      <p:bldP spid="15" grpId="0"/>
      <p:bldP spid="17" grpId="0"/>
      <p:bldP spid="13" grpId="0" animBg="1"/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Controlled-NOT gate (CNOT)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521" y="1243066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1243066"/>
                <a:ext cx="1083886" cy="246221"/>
              </a:xfrm>
              <a:prstGeom prst="rect">
                <a:avLst/>
              </a:prstGeom>
              <a:blipFill rotWithShape="0"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05592" y="4802708"/>
                <a:ext cx="2531975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92" y="4802708"/>
                <a:ext cx="2531975" cy="9197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3512775" y="1869185"/>
                <a:ext cx="3456384" cy="1438499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/>
                  <a:t>CNOT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𝐂𝐍𝐎𝐓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775" y="1869185"/>
                <a:ext cx="3456384" cy="1438499"/>
              </a:xfrm>
              <a:prstGeom prst="rect">
                <a:avLst/>
              </a:prstGeom>
              <a:blipFill rotWithShape="0">
                <a:blip r:embed="rId4"/>
                <a:stretch>
                  <a:fillRect l="-703" t="-84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9521" y="1688192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1688192"/>
                <a:ext cx="1083886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521" y="2133318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2133318"/>
                <a:ext cx="1083886" cy="246221"/>
              </a:xfrm>
              <a:prstGeom prst="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9521" y="2578445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2578445"/>
                <a:ext cx="1083886" cy="246221"/>
              </a:xfrm>
              <a:prstGeom prst="rect">
                <a:avLst/>
              </a:prstGeom>
              <a:blipFill rotWithShape="0"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91959" y="947065"/>
            <a:ext cx="701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87842" y="4103277"/>
                <a:ext cx="5544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42" y="4103277"/>
                <a:ext cx="55444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66207" y="4103277"/>
                <a:ext cx="5544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07" y="4103277"/>
                <a:ext cx="554447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 bwMode="auto">
          <a:xfrm>
            <a:off x="4061366" y="4514676"/>
            <a:ext cx="0" cy="237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728785" y="4514676"/>
            <a:ext cx="0" cy="237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7340" y="4802707"/>
                <a:ext cx="2491516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340" y="4802707"/>
                <a:ext cx="2491516" cy="9197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698456" y="2242447"/>
            <a:ext cx="2429477" cy="704374"/>
            <a:chOff x="9048328" y="2236247"/>
            <a:chExt cx="2429477" cy="70437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728" y="2236247"/>
              <a:ext cx="1164856" cy="7043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048328" y="2256428"/>
                  <a:ext cx="31162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328" y="2256428"/>
                  <a:ext cx="311624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054491" y="2639542"/>
                  <a:ext cx="3153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491" y="2639542"/>
                  <a:ext cx="315343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752478" y="2256427"/>
                  <a:ext cx="31162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478" y="2256427"/>
                  <a:ext cx="311624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752478" y="2639541"/>
                  <a:ext cx="72532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478" y="2639541"/>
                  <a:ext cx="725327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35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9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gates…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046768"/>
            <a:ext cx="4608512" cy="566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392" y="594928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Universal for classical logic!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359696" y="5618936"/>
            <a:ext cx="1296144" cy="10504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99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20712</TotalTime>
  <Words>1015</Words>
  <Application>Microsoft Office PowerPoint</Application>
  <PresentationFormat>Widescreen</PresentationFormat>
  <Paragraphs>585</Paragraphs>
  <Slides>35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</vt:lpstr>
      <vt:lpstr>Cambria Math</vt:lpstr>
      <vt:lpstr>Franklin Gothic Book</vt:lpstr>
      <vt:lpstr>Times New Roman</vt:lpstr>
      <vt:lpstr>Wingdings</vt:lpstr>
      <vt:lpstr>1_TEK4500-UIO</vt:lpstr>
      <vt:lpstr>TEK4500-UIO</vt:lpstr>
      <vt:lpstr>2_TEK4500-UIO</vt:lpstr>
      <vt:lpstr>Lecture 13 – Quantum computers,  Shor’s algorithm, post-quantum cryptography </vt:lpstr>
      <vt:lpstr>Elements of (quantum) computing</vt:lpstr>
      <vt:lpstr>Qubits</vt:lpstr>
      <vt:lpstr>Multiple qubits</vt:lpstr>
      <vt:lpstr>Quantum computation – quantum gates</vt:lpstr>
      <vt:lpstr>(Quantum) NOT-gate (or X gate)</vt:lpstr>
      <vt:lpstr>The Hadamard gate</vt:lpstr>
      <vt:lpstr>Controlled-NOT gate (CNOT)</vt:lpstr>
      <vt:lpstr>Many other gates…</vt:lpstr>
      <vt:lpstr>Quantum gates</vt:lpstr>
      <vt:lpstr>Quantum computer</vt:lpstr>
      <vt:lpstr>What makes quantum computation special?</vt:lpstr>
      <vt:lpstr>Example (interference)</vt:lpstr>
      <vt:lpstr>Shor's algorithm</vt:lpstr>
      <vt:lpstr>First: something completely different</vt:lpstr>
      <vt:lpstr>Factoring to order-finding</vt:lpstr>
      <vt:lpstr>Shor's algorithm</vt:lpstr>
      <vt:lpstr>Shor’s algorithm</vt:lpstr>
      <vt:lpstr>Fourier transform</vt:lpstr>
      <vt:lpstr>Shor’s algorithm</vt:lpstr>
      <vt:lpstr>Consequences of Shor’s algorithm</vt:lpstr>
      <vt:lpstr>The quantum menace</vt:lpstr>
      <vt:lpstr>The quantum menace</vt:lpstr>
      <vt:lpstr>The quantum menace</vt:lpstr>
      <vt:lpstr>The quantum menace</vt:lpstr>
      <vt:lpstr>PowerPoint Presentation</vt:lpstr>
      <vt:lpstr>Dealing with quantum computers</vt:lpstr>
      <vt:lpstr>Post-quantum cryptography</vt:lpstr>
      <vt:lpstr>The NIST post-quantum competition</vt:lpstr>
      <vt:lpstr>The NIST post-quantum competition</vt:lpstr>
      <vt:lpstr>The NIST post-quantum competition</vt:lpstr>
      <vt:lpstr>Lattice-based cryptography</vt:lpstr>
      <vt:lpstr>Lattice-based cryptography</vt:lpstr>
      <vt:lpstr>Next week – guest lecture!</vt:lpstr>
      <vt:lpstr>Post-quantum cryptography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931</cp:revision>
  <dcterms:created xsi:type="dcterms:W3CDTF">2020-06-02T10:31:43Z</dcterms:created>
  <dcterms:modified xsi:type="dcterms:W3CDTF">2023-11-22T15:33:36Z</dcterms:modified>
</cp:coreProperties>
</file>