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  <p:sldMasterId id="2147483693" r:id="rId2"/>
    <p:sldMasterId id="2147483710" r:id="rId3"/>
  </p:sldMasterIdLst>
  <p:notesMasterIdLst>
    <p:notesMasterId r:id="rId16"/>
  </p:notesMasterIdLst>
  <p:handoutMasterIdLst>
    <p:handoutMasterId r:id="rId17"/>
  </p:handoutMasterIdLst>
  <p:sldIdLst>
    <p:sldId id="327" r:id="rId4"/>
    <p:sldId id="398" r:id="rId5"/>
    <p:sldId id="393" r:id="rId6"/>
    <p:sldId id="394" r:id="rId7"/>
    <p:sldId id="395" r:id="rId8"/>
    <p:sldId id="396" r:id="rId9"/>
    <p:sldId id="397" r:id="rId10"/>
    <p:sldId id="391" r:id="rId11"/>
    <p:sldId id="392" r:id="rId12"/>
    <p:sldId id="384" r:id="rId13"/>
    <p:sldId id="383" r:id="rId14"/>
    <p:sldId id="38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1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koja" initials="h" lastIdx="5" clrIdx="0">
    <p:extLst>
      <p:ext uri="{19B8F6BF-5375-455C-9EA6-DF929625EA0E}">
        <p15:presenceInfo xmlns:p15="http://schemas.microsoft.com/office/powerpoint/2012/main" userId="hakoj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FFFF00"/>
    <a:srgbClr val="FFFF66"/>
    <a:srgbClr val="25FFC6"/>
    <a:srgbClr val="37FFCB"/>
    <a:srgbClr val="FF3399"/>
    <a:srgbClr val="18DDF8"/>
    <a:srgbClr val="FF9900"/>
    <a:srgbClr val="008000"/>
    <a:srgbClr val="EFEF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104" autoAdjust="0"/>
  </p:normalViewPr>
  <p:slideViewPr>
    <p:cSldViewPr showGuides="1">
      <p:cViewPr varScale="1">
        <p:scale>
          <a:sx n="63" d="100"/>
          <a:sy n="63" d="100"/>
        </p:scale>
        <p:origin x="900" y="78"/>
      </p:cViewPr>
      <p:guideLst>
        <p:guide orient="horz" pos="2614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CD62D-4B77-4A2F-93D6-13F9CCFC96B4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3420A-E794-4D2D-BB9A-E2B1E30EB8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277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0113F-90F5-4A43-9A5C-028416E777E5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0BB4F-27F5-4A35-A00F-14A545D560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820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0BB4F-27F5-4A35-A00F-14A545D5604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002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0BB4F-27F5-4A35-A00F-14A545D5604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444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0BB4F-27F5-4A35-A00F-14A545D5604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57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0BB4F-27F5-4A35-A00F-14A545D5604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71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0BB4F-27F5-4A35-A00F-14A545D5604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110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0BB4F-27F5-4A35-A00F-14A545D5604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424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857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52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23392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20629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6590AF8-4F64-4D1C-B3C4-F65976908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637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3392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20629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6590AF8-4F64-4D1C-B3C4-F65976908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385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3392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20629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6590AF8-4F64-4D1C-B3C4-F65976908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21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371600"/>
            <a:ext cx="50800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371600"/>
            <a:ext cx="5080000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810000"/>
            <a:ext cx="5080000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3392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20629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6590AF8-4F64-4D1C-B3C4-F65976908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1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371600"/>
            <a:ext cx="10363200" cy="4724400"/>
          </a:xfrm>
        </p:spPr>
        <p:txBody>
          <a:bodyPr/>
          <a:lstStyle/>
          <a:p>
            <a:pPr lvl="0"/>
            <a:r>
              <a:rPr lang="en-US" noProof="0" dirty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3392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20629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6590AF8-4F64-4D1C-B3C4-F65976908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724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1" y="278295"/>
            <a:ext cx="11137237" cy="457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3392" y="1371600"/>
            <a:ext cx="6201478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50156" y="1371600"/>
            <a:ext cx="4710473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3392" y="6526692"/>
            <a:ext cx="2540000" cy="32468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526692"/>
            <a:ext cx="3860800" cy="324680"/>
          </a:xfrm>
          <a:prstGeom prst="rect">
            <a:avLst/>
          </a:prstGeom>
          <a:ln/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20629" y="65266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fld id="{F6590AF8-4F64-4D1C-B3C4-F65976908F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347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marL="0" marR="0" indent="0" algn="l" defTabSz="457189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85891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857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17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857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983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857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933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437619" y="6386992"/>
            <a:ext cx="488109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0170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391" y="1371600"/>
            <a:ext cx="5485309" cy="4724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1" y="1371600"/>
            <a:ext cx="5512228" cy="4724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857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543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3392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86992"/>
            <a:ext cx="3860800" cy="324680"/>
          </a:xfrm>
          <a:prstGeom prst="rect">
            <a:avLst/>
          </a:prstGeom>
          <a:ln/>
        </p:spPr>
        <p:txBody>
          <a:bodyPr/>
          <a:lstStyle>
            <a:lvl1pPr algn="ct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206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130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23392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386992"/>
            <a:ext cx="3860800" cy="324680"/>
          </a:xfrm>
          <a:prstGeom prst="rect">
            <a:avLst/>
          </a:prstGeom>
          <a:ln/>
        </p:spPr>
        <p:txBody>
          <a:bodyPr/>
          <a:lstStyle>
            <a:lvl1pPr algn="ct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857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862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23392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386992"/>
            <a:ext cx="3860800" cy="324680"/>
          </a:xfrm>
          <a:prstGeom prst="rect">
            <a:avLst/>
          </a:prstGeom>
          <a:ln/>
        </p:spPr>
        <p:txBody>
          <a:bodyPr/>
          <a:lstStyle>
            <a:lvl1pPr algn="ct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857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490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028342" y="2835345"/>
            <a:ext cx="7751762" cy="1776412"/>
          </a:xfrm>
        </p:spPr>
        <p:txBody>
          <a:bodyPr/>
          <a:lstStyle>
            <a:lvl1pPr>
              <a:defRPr sz="4000"/>
            </a:lvl1pPr>
            <a:lvl2pPr>
              <a:defRPr sz="28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04299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3392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386992"/>
            <a:ext cx="3860800" cy="324680"/>
          </a:xfrm>
          <a:prstGeom prst="rect">
            <a:avLst/>
          </a:prstGeom>
          <a:ln/>
        </p:spPr>
        <p:txBody>
          <a:bodyPr/>
          <a:lstStyle>
            <a:lvl1pPr algn="ct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857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835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23392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20629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6590AF8-4F64-4D1C-B3C4-F65976908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251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3392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20629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6590AF8-4F64-4D1C-B3C4-F65976908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888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3392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20629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6590AF8-4F64-4D1C-B3C4-F65976908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680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371600"/>
            <a:ext cx="508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371600"/>
            <a:ext cx="508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810000"/>
            <a:ext cx="508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3392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20629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6590AF8-4F64-4D1C-B3C4-F65976908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329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857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0872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371600"/>
            <a:ext cx="103632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3392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20629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6590AF8-4F64-4D1C-B3C4-F65976908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988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1" y="278295"/>
            <a:ext cx="11137237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3392" y="1371600"/>
            <a:ext cx="6201478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50156" y="1371600"/>
            <a:ext cx="4710473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3392" y="6526692"/>
            <a:ext cx="2540000" cy="32468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526692"/>
            <a:ext cx="3860800" cy="324680"/>
          </a:xfrm>
          <a:prstGeom prst="rect">
            <a:avLst/>
          </a:prstGeom>
          <a:ln/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20629" y="65266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fld id="{F6590AF8-4F64-4D1C-B3C4-F65976908F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12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028342" y="2835345"/>
            <a:ext cx="7751762" cy="1776412"/>
          </a:xfrm>
        </p:spPr>
        <p:txBody>
          <a:bodyPr/>
          <a:lstStyle>
            <a:lvl1pPr>
              <a:defRPr sz="4000"/>
            </a:lvl1pPr>
            <a:lvl2pPr>
              <a:defRPr sz="28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148068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857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639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23392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25-Aug-20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386992"/>
            <a:ext cx="3860800" cy="324680"/>
          </a:xfrm>
          <a:prstGeom prst="rect">
            <a:avLst/>
          </a:prstGeom>
          <a:ln/>
        </p:spPr>
        <p:txBody>
          <a:bodyPr/>
          <a:lstStyle>
            <a:lvl1pPr algn="ct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nb-NO" smtClean="0"/>
              <a:t>TEK 4500</a:t>
            </a:r>
            <a:endParaRPr lang="en-US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857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619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391" y="1371600"/>
            <a:ext cx="5485309" cy="4724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1" y="1371600"/>
            <a:ext cx="5512228" cy="4724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25-Aug-20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TEK 4500</a:t>
            </a:r>
            <a:endParaRPr lang="en-US" dirty="0"/>
          </a:p>
        </p:txBody>
      </p:sp>
      <p:sp>
        <p:nvSpPr>
          <p:cNvPr id="2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857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37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23392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25-Aug-20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386992"/>
            <a:ext cx="3860800" cy="324680"/>
          </a:xfrm>
          <a:prstGeom prst="rect">
            <a:avLst/>
          </a:prstGeom>
          <a:ln/>
        </p:spPr>
        <p:txBody>
          <a:bodyPr/>
          <a:lstStyle>
            <a:lvl1pPr algn="ct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nb-NO" smtClean="0"/>
              <a:t>TEK 4500</a:t>
            </a: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857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514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857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8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857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88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187733" y="4118861"/>
            <a:ext cx="7751762" cy="1776412"/>
          </a:xfrm>
        </p:spPr>
        <p:txBody>
          <a:bodyPr/>
          <a:lstStyle>
            <a:lvl1pPr algn="ctr">
              <a:defRPr sz="3200" b="1"/>
            </a:lvl1pPr>
            <a:lvl2pPr algn="ctr">
              <a:defRPr sz="2800" b="1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19798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392" y="1080848"/>
            <a:ext cx="5485309" cy="4724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1" y="1080848"/>
            <a:ext cx="5512228" cy="4724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407139" y="6386992"/>
            <a:ext cx="518589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85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3392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86992"/>
            <a:ext cx="3860800" cy="324680"/>
          </a:xfrm>
          <a:prstGeom prst="rect">
            <a:avLst/>
          </a:prstGeom>
          <a:ln/>
        </p:spPr>
        <p:txBody>
          <a:bodyPr/>
          <a:lstStyle>
            <a:lvl1pPr algn="ct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206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503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23392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386992"/>
            <a:ext cx="3860800" cy="324680"/>
          </a:xfrm>
          <a:prstGeom prst="rect">
            <a:avLst/>
          </a:prstGeom>
          <a:ln/>
        </p:spPr>
        <p:txBody>
          <a:bodyPr/>
          <a:lstStyle>
            <a:lvl1pPr algn="ct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362943" y="6386992"/>
            <a:ext cx="562785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66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23392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386992"/>
            <a:ext cx="3860800" cy="324680"/>
          </a:xfrm>
          <a:prstGeom prst="rect">
            <a:avLst/>
          </a:prstGeom>
          <a:ln/>
        </p:spPr>
        <p:txBody>
          <a:bodyPr/>
          <a:lstStyle>
            <a:lvl1pPr algn="ct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420061" y="6386992"/>
            <a:ext cx="505668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76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028342" y="2835345"/>
            <a:ext cx="7751762" cy="1776412"/>
          </a:xfrm>
        </p:spPr>
        <p:txBody>
          <a:bodyPr/>
          <a:lstStyle>
            <a:lvl1pPr>
              <a:defRPr sz="40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9518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3392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386992"/>
            <a:ext cx="3860800" cy="324680"/>
          </a:xfrm>
          <a:prstGeom prst="rect">
            <a:avLst/>
          </a:prstGeom>
          <a:ln/>
        </p:spPr>
        <p:txBody>
          <a:bodyPr/>
          <a:lstStyle>
            <a:lvl1pPr algn="ct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857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17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3392" y="332656"/>
            <a:ext cx="11137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3392" y="1027586"/>
            <a:ext cx="11137237" cy="5068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23392" y="908720"/>
            <a:ext cx="111372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 sz="240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23392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386992"/>
            <a:ext cx="3860800" cy="324680"/>
          </a:xfrm>
          <a:prstGeom prst="rect">
            <a:avLst/>
          </a:prstGeom>
          <a:ln/>
        </p:spPr>
        <p:txBody>
          <a:bodyPr/>
          <a:lstStyle>
            <a:lvl1pPr algn="ct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445239" y="6386992"/>
            <a:ext cx="480489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720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60413" indent="-285750" algn="l" rtl="0" eaLnBrk="1" fontAlgn="base" hangingPunct="1">
        <a:spcBef>
          <a:spcPct val="20000"/>
        </a:spcBef>
        <a:spcAft>
          <a:spcPct val="0"/>
        </a:spcAft>
        <a:defRPr sz="1800">
          <a:solidFill>
            <a:schemeClr val="tx1"/>
          </a:solidFill>
          <a:latin typeface="+mn-lt"/>
        </a:defRPr>
      </a:lvl2pPr>
      <a:lvl3pPr marL="1179513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3392" y="332656"/>
            <a:ext cx="11137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3392" y="1027586"/>
            <a:ext cx="11137237" cy="5068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23392" y="908720"/>
            <a:ext cx="111372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 sz="240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23392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386992"/>
            <a:ext cx="3860800" cy="324680"/>
          </a:xfrm>
          <a:prstGeom prst="rect">
            <a:avLst/>
          </a:prstGeom>
          <a:ln/>
        </p:spPr>
        <p:txBody>
          <a:bodyPr/>
          <a:lstStyle>
            <a:lvl1pPr algn="ct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857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35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60413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79513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3392" y="332656"/>
            <a:ext cx="11137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3392" y="1027586"/>
            <a:ext cx="11137237" cy="5068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23392" y="908720"/>
            <a:ext cx="111372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 sz="240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23392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25-Aug-20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386992"/>
            <a:ext cx="3860800" cy="324680"/>
          </a:xfrm>
          <a:prstGeom prst="rect">
            <a:avLst/>
          </a:prstGeom>
          <a:ln/>
        </p:spPr>
        <p:txBody>
          <a:bodyPr/>
          <a:lstStyle>
            <a:lvl1pPr algn="ct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nb-NO" smtClean="0"/>
              <a:t>TEK 4500</a:t>
            </a: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85729" y="6386992"/>
            <a:ext cx="2540000" cy="324680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F6590AF8-4F64-4D1C-B3C4-F65976908F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5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60413" indent="-285750" algn="l" rtl="0" eaLnBrk="1" fontAlgn="base" hangingPunct="1">
        <a:spcBef>
          <a:spcPct val="20000"/>
        </a:spcBef>
        <a:spcAft>
          <a:spcPct val="0"/>
        </a:spcAft>
        <a:defRPr sz="1800">
          <a:solidFill>
            <a:schemeClr val="tx1"/>
          </a:solidFill>
          <a:latin typeface="+mn-lt"/>
        </a:defRPr>
      </a:lvl2pPr>
      <a:lvl3pPr marL="1179513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kon.jacobsen@its.uio.n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.jpe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10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Relationship Id="rId11" Type="http://schemas.openxmlformats.org/officeDocument/2006/relationships/image" Target="../media/image11.png"/><Relationship Id="rId10" Type="http://schemas.openxmlformats.org/officeDocument/2006/relationships/image" Target="../media/image1.jpe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76872"/>
            <a:ext cx="10363200" cy="1470025"/>
          </a:xfrm>
        </p:spPr>
        <p:txBody>
          <a:bodyPr/>
          <a:lstStyle/>
          <a:p>
            <a:pPr algn="ctr"/>
            <a:r>
              <a:rPr lang="en-US" dirty="0"/>
              <a:t>Lecture </a:t>
            </a:r>
            <a:r>
              <a:rPr lang="en-US" dirty="0" smtClean="0"/>
              <a:t>15 </a:t>
            </a:r>
            <a:r>
              <a:rPr lang="en-US" dirty="0"/>
              <a:t>– Course recap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b="1" dirty="0"/>
              <a:t>TEK4500</a:t>
            </a:r>
          </a:p>
          <a:p>
            <a:r>
              <a:rPr lang="nb-NO" dirty="0" smtClean="0"/>
              <a:t>06.12.2023 </a:t>
            </a:r>
            <a:endParaRPr lang="nb-NO" dirty="0"/>
          </a:p>
          <a:p>
            <a:r>
              <a:rPr lang="nb-NO" dirty="0"/>
              <a:t>Håkon Jacobsen</a:t>
            </a:r>
          </a:p>
          <a:p>
            <a:r>
              <a:rPr lang="nb-NO" dirty="0">
                <a:solidFill>
                  <a:schemeClr val="accent6"/>
                </a:solidFill>
                <a:hlinkClick r:id="rId3"/>
              </a:rPr>
              <a:t>hakon.jacobsen@its.uio.no</a:t>
            </a:r>
            <a:endParaRPr lang="nb-NO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372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Freeform 115"/>
          <p:cNvSpPr/>
          <p:nvPr/>
        </p:nvSpPr>
        <p:spPr bwMode="auto">
          <a:xfrm>
            <a:off x="3508909" y="4778069"/>
            <a:ext cx="5205393" cy="329883"/>
          </a:xfrm>
          <a:custGeom>
            <a:avLst/>
            <a:gdLst>
              <a:gd name="connsiteX0" fmla="*/ 0 w 5268287"/>
              <a:gd name="connsiteY0" fmla="*/ 268447 h 314744"/>
              <a:gd name="connsiteX1" fmla="*/ 3800213 w 5268287"/>
              <a:gd name="connsiteY1" fmla="*/ 293614 h 314744"/>
              <a:gd name="connsiteX2" fmla="*/ 5268287 w 5268287"/>
              <a:gd name="connsiteY2" fmla="*/ 0 h 3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68287" h="314744">
                <a:moveTo>
                  <a:pt x="0" y="268447"/>
                </a:moveTo>
                <a:cubicBezTo>
                  <a:pt x="1461082" y="303401"/>
                  <a:pt x="2922165" y="338355"/>
                  <a:pt x="3800213" y="293614"/>
                </a:cubicBezTo>
                <a:cubicBezTo>
                  <a:pt x="4678261" y="248873"/>
                  <a:pt x="4973274" y="124436"/>
                  <a:pt x="5268287" y="0"/>
                </a:cubicBezTo>
              </a:path>
            </a:pathLst>
          </a:custGeom>
          <a:noFill/>
          <a:ln w="19050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Connector 86"/>
          <p:cNvCxnSpPr/>
          <p:nvPr/>
        </p:nvCxnSpPr>
        <p:spPr bwMode="auto">
          <a:xfrm>
            <a:off x="3445155" y="4379116"/>
            <a:ext cx="2146812" cy="77733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Freeform 45"/>
          <p:cNvSpPr/>
          <p:nvPr/>
        </p:nvSpPr>
        <p:spPr bwMode="auto">
          <a:xfrm>
            <a:off x="2935716" y="1335598"/>
            <a:ext cx="8067675" cy="1612188"/>
          </a:xfrm>
          <a:custGeom>
            <a:avLst/>
            <a:gdLst>
              <a:gd name="connsiteX0" fmla="*/ 0 w 8039100"/>
              <a:gd name="connsiteY0" fmla="*/ 0 h 1704975"/>
              <a:gd name="connsiteX1" fmla="*/ 6562725 w 8039100"/>
              <a:gd name="connsiteY1" fmla="*/ 466725 h 1704975"/>
              <a:gd name="connsiteX2" fmla="*/ 8039100 w 8039100"/>
              <a:gd name="connsiteY2" fmla="*/ 1704975 h 1704975"/>
              <a:gd name="connsiteX0" fmla="*/ 0 w 8039100"/>
              <a:gd name="connsiteY0" fmla="*/ 0 h 1704975"/>
              <a:gd name="connsiteX1" fmla="*/ 5648325 w 8039100"/>
              <a:gd name="connsiteY1" fmla="*/ 381000 h 1704975"/>
              <a:gd name="connsiteX2" fmla="*/ 8039100 w 8039100"/>
              <a:gd name="connsiteY2" fmla="*/ 1704975 h 1704975"/>
              <a:gd name="connsiteX0" fmla="*/ 0 w 8039100"/>
              <a:gd name="connsiteY0" fmla="*/ 0 h 1704975"/>
              <a:gd name="connsiteX1" fmla="*/ 5648325 w 8039100"/>
              <a:gd name="connsiteY1" fmla="*/ 381000 h 1704975"/>
              <a:gd name="connsiteX2" fmla="*/ 8039100 w 8039100"/>
              <a:gd name="connsiteY2" fmla="*/ 1704975 h 1704975"/>
              <a:gd name="connsiteX0" fmla="*/ 0 w 7924800"/>
              <a:gd name="connsiteY0" fmla="*/ 0 h 1590675"/>
              <a:gd name="connsiteX1" fmla="*/ 5648325 w 7924800"/>
              <a:gd name="connsiteY1" fmla="*/ 381000 h 1590675"/>
              <a:gd name="connsiteX2" fmla="*/ 7924800 w 7924800"/>
              <a:gd name="connsiteY2" fmla="*/ 1590675 h 1590675"/>
              <a:gd name="connsiteX0" fmla="*/ 0 w 8010525"/>
              <a:gd name="connsiteY0" fmla="*/ 0 h 1600200"/>
              <a:gd name="connsiteX1" fmla="*/ 5648325 w 8010525"/>
              <a:gd name="connsiteY1" fmla="*/ 381000 h 1600200"/>
              <a:gd name="connsiteX2" fmla="*/ 8010525 w 8010525"/>
              <a:gd name="connsiteY2" fmla="*/ 1600200 h 1600200"/>
              <a:gd name="connsiteX0" fmla="*/ 0 w 8010525"/>
              <a:gd name="connsiteY0" fmla="*/ 0 h 1600200"/>
              <a:gd name="connsiteX1" fmla="*/ 5648325 w 8010525"/>
              <a:gd name="connsiteY1" fmla="*/ 381000 h 1600200"/>
              <a:gd name="connsiteX2" fmla="*/ 8010525 w 8010525"/>
              <a:gd name="connsiteY2" fmla="*/ 1600200 h 1600200"/>
              <a:gd name="connsiteX0" fmla="*/ 0 w 8010525"/>
              <a:gd name="connsiteY0" fmla="*/ 0 h 1600200"/>
              <a:gd name="connsiteX1" fmla="*/ 5286375 w 8010525"/>
              <a:gd name="connsiteY1" fmla="*/ 323850 h 1600200"/>
              <a:gd name="connsiteX2" fmla="*/ 8010525 w 8010525"/>
              <a:gd name="connsiteY2" fmla="*/ 1600200 h 1600200"/>
              <a:gd name="connsiteX0" fmla="*/ 0 w 8029575"/>
              <a:gd name="connsiteY0" fmla="*/ 0 h 1600200"/>
              <a:gd name="connsiteX1" fmla="*/ 5305425 w 8029575"/>
              <a:gd name="connsiteY1" fmla="*/ 323850 h 1600200"/>
              <a:gd name="connsiteX2" fmla="*/ 8029575 w 8029575"/>
              <a:gd name="connsiteY2" fmla="*/ 1600200 h 1600200"/>
              <a:gd name="connsiteX0" fmla="*/ 0 w 8067675"/>
              <a:gd name="connsiteY0" fmla="*/ 0 h 1572331"/>
              <a:gd name="connsiteX1" fmla="*/ 5343525 w 8067675"/>
              <a:gd name="connsiteY1" fmla="*/ 295981 h 1572331"/>
              <a:gd name="connsiteX2" fmla="*/ 8067675 w 8067675"/>
              <a:gd name="connsiteY2" fmla="*/ 1572331 h 157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67675" h="1572331">
                <a:moveTo>
                  <a:pt x="0" y="0"/>
                </a:moveTo>
                <a:cubicBezTo>
                  <a:pt x="2611437" y="91281"/>
                  <a:pt x="3998912" y="33926"/>
                  <a:pt x="5343525" y="295981"/>
                </a:cubicBezTo>
                <a:cubicBezTo>
                  <a:pt x="6688138" y="558036"/>
                  <a:pt x="7847012" y="1104812"/>
                  <a:pt x="8067675" y="1572331"/>
                </a:cubicBezTo>
              </a:path>
            </a:pathLst>
          </a:custGeom>
          <a:noFill/>
          <a:ln w="19050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5" name="Straight Connector 134"/>
          <p:cNvCxnSpPr/>
          <p:nvPr/>
        </p:nvCxnSpPr>
        <p:spPr bwMode="auto">
          <a:xfrm>
            <a:off x="2882878" y="2334495"/>
            <a:ext cx="7313157" cy="87257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Straight Connector 131"/>
          <p:cNvCxnSpPr/>
          <p:nvPr/>
        </p:nvCxnSpPr>
        <p:spPr bwMode="auto">
          <a:xfrm flipV="1">
            <a:off x="3538330" y="3543902"/>
            <a:ext cx="6090139" cy="54331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Connector 88"/>
          <p:cNvCxnSpPr/>
          <p:nvPr/>
        </p:nvCxnSpPr>
        <p:spPr bwMode="auto">
          <a:xfrm>
            <a:off x="3517163" y="4254116"/>
            <a:ext cx="2190178" cy="77009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Constructions and relations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362943" y="6277387"/>
            <a:ext cx="562785" cy="324680"/>
          </a:xfrm>
        </p:spPr>
        <p:txBody>
          <a:bodyPr/>
          <a:lstStyle/>
          <a:p>
            <a:fld id="{F6590AF8-4F64-4D1C-B3C4-F65976908F5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36546" y="2036884"/>
            <a:ext cx="646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PRF</a:t>
            </a:r>
          </a:p>
        </p:txBody>
      </p:sp>
      <p:sp>
        <p:nvSpPr>
          <p:cNvPr id="5" name="Rectangle 4"/>
          <p:cNvSpPr/>
          <p:nvPr/>
        </p:nvSpPr>
        <p:spPr>
          <a:xfrm>
            <a:off x="2235247" y="3006107"/>
            <a:ext cx="659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PRP</a:t>
            </a:r>
          </a:p>
        </p:txBody>
      </p:sp>
      <p:sp>
        <p:nvSpPr>
          <p:cNvPr id="6" name="Rectangle 5"/>
          <p:cNvSpPr/>
          <p:nvPr/>
        </p:nvSpPr>
        <p:spPr>
          <a:xfrm>
            <a:off x="5143648" y="1709458"/>
            <a:ext cx="3070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Symmetric-key encryption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5816812" y="2902159"/>
            <a:ext cx="1762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MAC schemes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705825" y="3985388"/>
            <a:ext cx="1851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Hash functions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5371225" y="4174145"/>
            <a:ext cx="25827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Public-key encryption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02057" y="5099121"/>
            <a:ext cx="2121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Digital signatures</a:t>
            </a:r>
          </a:p>
        </p:txBody>
      </p:sp>
      <p:cxnSp>
        <p:nvCxnSpPr>
          <p:cNvPr id="11" name="Straight Connector 10"/>
          <p:cNvCxnSpPr>
            <a:stCxn id="4" idx="3"/>
            <a:endCxn id="6" idx="1"/>
          </p:cNvCxnSpPr>
          <p:nvPr/>
        </p:nvCxnSpPr>
        <p:spPr bwMode="auto">
          <a:xfrm flipV="1">
            <a:off x="2882878" y="1894124"/>
            <a:ext cx="2260770" cy="32742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873572" y="2085891"/>
            <a:ext cx="2399725" cy="95620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2479020" y="2375439"/>
            <a:ext cx="0" cy="63066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2631723" y="2384854"/>
            <a:ext cx="0" cy="63066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>
            <a:stCxn id="5" idx="3"/>
          </p:cNvCxnSpPr>
          <p:nvPr/>
        </p:nvCxnSpPr>
        <p:spPr bwMode="auto">
          <a:xfrm flipV="1">
            <a:off x="2894403" y="3100816"/>
            <a:ext cx="2968993" cy="8995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tangle 36"/>
          <p:cNvSpPr/>
          <p:nvPr/>
        </p:nvSpPr>
        <p:spPr>
          <a:xfrm>
            <a:off x="1763534" y="4825968"/>
            <a:ext cx="1736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/>
              <a:t>Diffie</a:t>
            </a:r>
            <a:r>
              <a:rPr lang="en-US" b="1" dirty="0"/>
              <a:t>-Hellman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479260" y="5590981"/>
            <a:ext cx="23049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One-Way Trapdoor </a:t>
            </a:r>
            <a:br>
              <a:rPr lang="en-US" b="1" dirty="0"/>
            </a:br>
            <a:r>
              <a:rPr lang="en-US" b="1" dirty="0"/>
              <a:t>functions</a:t>
            </a:r>
          </a:p>
        </p:txBody>
      </p:sp>
      <p:cxnSp>
        <p:nvCxnSpPr>
          <p:cNvPr id="39" name="Straight Connector 38"/>
          <p:cNvCxnSpPr/>
          <p:nvPr/>
        </p:nvCxnSpPr>
        <p:spPr bwMode="auto">
          <a:xfrm flipV="1">
            <a:off x="3521178" y="4480856"/>
            <a:ext cx="1895045" cy="4963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3399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Connector 43"/>
          <p:cNvCxnSpPr>
            <a:endCxn id="10" idx="1"/>
          </p:cNvCxnSpPr>
          <p:nvPr/>
        </p:nvCxnSpPr>
        <p:spPr bwMode="auto">
          <a:xfrm>
            <a:off x="3508909" y="5129635"/>
            <a:ext cx="2093148" cy="15415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/>
          <p:cNvCxnSpPr/>
          <p:nvPr/>
        </p:nvCxnSpPr>
        <p:spPr bwMode="auto">
          <a:xfrm flipV="1">
            <a:off x="3367684" y="4548881"/>
            <a:ext cx="2125076" cy="106587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Connector 49"/>
          <p:cNvCxnSpPr>
            <a:stCxn id="38" idx="3"/>
          </p:cNvCxnSpPr>
          <p:nvPr/>
        </p:nvCxnSpPr>
        <p:spPr bwMode="auto">
          <a:xfrm flipV="1">
            <a:off x="3784186" y="5426673"/>
            <a:ext cx="1807781" cy="48747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Rectangle 56"/>
          <p:cNvSpPr/>
          <p:nvPr/>
        </p:nvSpPr>
        <p:spPr>
          <a:xfrm>
            <a:off x="1735057" y="2492104"/>
            <a:ext cx="7120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err="1">
                <a:solidFill>
                  <a:srgbClr val="C00000"/>
                </a:solidFill>
              </a:rPr>
              <a:t>Feistel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 rot="21139986">
            <a:off x="3526967" y="1762175"/>
            <a:ext cx="5533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C00000"/>
                </a:solidFill>
              </a:rPr>
              <a:t>CTR</a:t>
            </a:r>
          </a:p>
        </p:txBody>
      </p:sp>
      <p:sp>
        <p:nvSpPr>
          <p:cNvPr id="59" name="Rectangle 58"/>
          <p:cNvSpPr/>
          <p:nvPr/>
        </p:nvSpPr>
        <p:spPr>
          <a:xfrm rot="20316346">
            <a:off x="3965970" y="2174150"/>
            <a:ext cx="6639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C00000"/>
                </a:solidFill>
              </a:rPr>
              <a:t>CBC$</a:t>
            </a:r>
          </a:p>
        </p:txBody>
      </p:sp>
      <p:sp>
        <p:nvSpPr>
          <p:cNvPr id="60" name="Rectangle 59"/>
          <p:cNvSpPr/>
          <p:nvPr/>
        </p:nvSpPr>
        <p:spPr>
          <a:xfrm rot="21480000">
            <a:off x="3092946" y="3166358"/>
            <a:ext cx="23376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C00000"/>
                </a:solidFill>
              </a:rPr>
              <a:t>CBC-MAC, CMAC, PMAC</a:t>
            </a:r>
          </a:p>
        </p:txBody>
      </p:sp>
      <p:sp>
        <p:nvSpPr>
          <p:cNvPr id="61" name="Rectangle 60"/>
          <p:cNvSpPr/>
          <p:nvPr/>
        </p:nvSpPr>
        <p:spPr>
          <a:xfrm>
            <a:off x="9162940" y="2083050"/>
            <a:ext cx="8386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AE</a:t>
            </a:r>
          </a:p>
          <a:p>
            <a:pPr algn="ctr"/>
            <a:r>
              <a:rPr lang="en-US" b="1" dirty="0"/>
              <a:t>AEAD</a:t>
            </a:r>
          </a:p>
        </p:txBody>
      </p:sp>
      <p:cxnSp>
        <p:nvCxnSpPr>
          <p:cNvPr id="62" name="Straight Connector 61"/>
          <p:cNvCxnSpPr>
            <a:stCxn id="7" idx="3"/>
          </p:cNvCxnSpPr>
          <p:nvPr/>
        </p:nvCxnSpPr>
        <p:spPr bwMode="auto">
          <a:xfrm flipV="1">
            <a:off x="7578834" y="2517839"/>
            <a:ext cx="1512870" cy="5689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/>
          <p:cNvCxnSpPr/>
          <p:nvPr/>
        </p:nvCxnSpPr>
        <p:spPr bwMode="auto">
          <a:xfrm>
            <a:off x="8200521" y="1941221"/>
            <a:ext cx="936000" cy="30281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Rectangle 68"/>
          <p:cNvSpPr/>
          <p:nvPr/>
        </p:nvSpPr>
        <p:spPr>
          <a:xfrm>
            <a:off x="8133369" y="2270089"/>
            <a:ext cx="5036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</a:rPr>
              <a:t>EtM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2" name="Freeform 71"/>
          <p:cNvSpPr/>
          <p:nvPr/>
        </p:nvSpPr>
        <p:spPr bwMode="auto">
          <a:xfrm>
            <a:off x="2703388" y="1319785"/>
            <a:ext cx="6646423" cy="764318"/>
          </a:xfrm>
          <a:custGeom>
            <a:avLst/>
            <a:gdLst>
              <a:gd name="connsiteX0" fmla="*/ 0 w 6675120"/>
              <a:gd name="connsiteY0" fmla="*/ 618938 h 687518"/>
              <a:gd name="connsiteX1" fmla="*/ 1295400 w 6675120"/>
              <a:gd name="connsiteY1" fmla="*/ 154118 h 687518"/>
              <a:gd name="connsiteX2" fmla="*/ 3200400 w 6675120"/>
              <a:gd name="connsiteY2" fmla="*/ 32198 h 687518"/>
              <a:gd name="connsiteX3" fmla="*/ 5341620 w 6675120"/>
              <a:gd name="connsiteY3" fmla="*/ 62678 h 687518"/>
              <a:gd name="connsiteX4" fmla="*/ 6675120 w 6675120"/>
              <a:gd name="connsiteY4" fmla="*/ 687518 h 687518"/>
              <a:gd name="connsiteX0" fmla="*/ 0 w 6675120"/>
              <a:gd name="connsiteY0" fmla="*/ 617565 h 686145"/>
              <a:gd name="connsiteX1" fmla="*/ 1281050 w 6675120"/>
              <a:gd name="connsiteY1" fmla="*/ 127093 h 686145"/>
              <a:gd name="connsiteX2" fmla="*/ 3200400 w 6675120"/>
              <a:gd name="connsiteY2" fmla="*/ 30825 h 686145"/>
              <a:gd name="connsiteX3" fmla="*/ 5341620 w 6675120"/>
              <a:gd name="connsiteY3" fmla="*/ 61305 h 686145"/>
              <a:gd name="connsiteX4" fmla="*/ 6675120 w 6675120"/>
              <a:gd name="connsiteY4" fmla="*/ 686145 h 686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5120" h="686145">
                <a:moveTo>
                  <a:pt x="0" y="617565"/>
                </a:moveTo>
                <a:cubicBezTo>
                  <a:pt x="381000" y="434050"/>
                  <a:pt x="747650" y="224883"/>
                  <a:pt x="1281050" y="127093"/>
                </a:cubicBezTo>
                <a:cubicBezTo>
                  <a:pt x="1814450" y="29303"/>
                  <a:pt x="2523638" y="41790"/>
                  <a:pt x="3200400" y="30825"/>
                </a:cubicBezTo>
                <a:cubicBezTo>
                  <a:pt x="3877162" y="19860"/>
                  <a:pt x="4762500" y="-47915"/>
                  <a:pt x="5341620" y="61305"/>
                </a:cubicBezTo>
                <a:cubicBezTo>
                  <a:pt x="5920740" y="170525"/>
                  <a:pt x="6297930" y="428335"/>
                  <a:pt x="6675120" y="686145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 rot="-120000">
            <a:off x="4820270" y="998587"/>
            <a:ext cx="21659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C00000"/>
                </a:solidFill>
              </a:rPr>
              <a:t>GCM++,  CCM,   OCB++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276993" y="5896034"/>
            <a:ext cx="5549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RSA</a:t>
            </a:r>
          </a:p>
        </p:txBody>
      </p:sp>
      <p:sp>
        <p:nvSpPr>
          <p:cNvPr id="82" name="Freeform 81"/>
          <p:cNvSpPr/>
          <p:nvPr/>
        </p:nvSpPr>
        <p:spPr bwMode="auto">
          <a:xfrm>
            <a:off x="7648916" y="2105490"/>
            <a:ext cx="430899" cy="2144960"/>
          </a:xfrm>
          <a:custGeom>
            <a:avLst/>
            <a:gdLst>
              <a:gd name="connsiteX0" fmla="*/ 0 w 581080"/>
              <a:gd name="connsiteY0" fmla="*/ 0 h 1965960"/>
              <a:gd name="connsiteX1" fmla="*/ 335280 w 581080"/>
              <a:gd name="connsiteY1" fmla="*/ 388620 h 1965960"/>
              <a:gd name="connsiteX2" fmla="*/ 502920 w 581080"/>
              <a:gd name="connsiteY2" fmla="*/ 777240 h 1965960"/>
              <a:gd name="connsiteX3" fmla="*/ 556260 w 581080"/>
              <a:gd name="connsiteY3" fmla="*/ 1295400 h 1965960"/>
              <a:gd name="connsiteX4" fmla="*/ 106680 w 581080"/>
              <a:gd name="connsiteY4" fmla="*/ 1965960 h 196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1080" h="1965960">
                <a:moveTo>
                  <a:pt x="0" y="0"/>
                </a:moveTo>
                <a:cubicBezTo>
                  <a:pt x="125730" y="129540"/>
                  <a:pt x="251460" y="259080"/>
                  <a:pt x="335280" y="388620"/>
                </a:cubicBezTo>
                <a:cubicBezTo>
                  <a:pt x="419100" y="518160"/>
                  <a:pt x="466090" y="626110"/>
                  <a:pt x="502920" y="777240"/>
                </a:cubicBezTo>
                <a:cubicBezTo>
                  <a:pt x="539750" y="928370"/>
                  <a:pt x="622300" y="1097280"/>
                  <a:pt x="556260" y="1295400"/>
                </a:cubicBezTo>
                <a:cubicBezTo>
                  <a:pt x="490220" y="1493520"/>
                  <a:pt x="298450" y="1729740"/>
                  <a:pt x="106680" y="1965960"/>
                </a:cubicBezTo>
              </a:path>
            </a:pathLst>
          </a:custGeom>
          <a:noFill/>
          <a:ln w="19050" cap="flat" cmpd="sng" algn="ctr">
            <a:solidFill>
              <a:srgbClr val="FF3399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>
            <a:endCxn id="9" idx="1"/>
          </p:cNvCxnSpPr>
          <p:nvPr/>
        </p:nvCxnSpPr>
        <p:spPr bwMode="auto">
          <a:xfrm>
            <a:off x="3538330" y="4181466"/>
            <a:ext cx="1832895" cy="17734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3399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Rectangle 95"/>
          <p:cNvSpPr/>
          <p:nvPr/>
        </p:nvSpPr>
        <p:spPr>
          <a:xfrm>
            <a:off x="5425225" y="4669395"/>
            <a:ext cx="15213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err="1">
                <a:solidFill>
                  <a:schemeClr val="accent2"/>
                </a:solidFill>
              </a:rPr>
              <a:t>Schnorr</a:t>
            </a:r>
            <a:r>
              <a:rPr lang="en-US" sz="1400" dirty="0">
                <a:solidFill>
                  <a:schemeClr val="accent2"/>
                </a:solidFill>
              </a:rPr>
              <a:t>, ECDSA</a:t>
            </a:r>
          </a:p>
        </p:txBody>
      </p:sp>
      <p:cxnSp>
        <p:nvCxnSpPr>
          <p:cNvPr id="101" name="Straight Connector 100"/>
          <p:cNvCxnSpPr/>
          <p:nvPr/>
        </p:nvCxnSpPr>
        <p:spPr bwMode="auto">
          <a:xfrm>
            <a:off x="2559712" y="3375439"/>
            <a:ext cx="0" cy="63066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" name="Rectangle 101"/>
          <p:cNvSpPr/>
          <p:nvPr/>
        </p:nvSpPr>
        <p:spPr>
          <a:xfrm>
            <a:off x="1291925" y="3311257"/>
            <a:ext cx="12891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C00000"/>
                </a:solidFill>
              </a:rPr>
              <a:t>Davies-Mayer</a:t>
            </a:r>
          </a:p>
        </p:txBody>
      </p:sp>
      <p:sp>
        <p:nvSpPr>
          <p:cNvPr id="104" name="Rectangle 103"/>
          <p:cNvSpPr/>
          <p:nvPr/>
        </p:nvSpPr>
        <p:spPr>
          <a:xfrm rot="20444313">
            <a:off x="4700973" y="3566561"/>
            <a:ext cx="7136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00B050"/>
                </a:solidFill>
              </a:rPr>
              <a:t>HMAC</a:t>
            </a:r>
          </a:p>
        </p:txBody>
      </p:sp>
      <p:cxnSp>
        <p:nvCxnSpPr>
          <p:cNvPr id="106" name="Straight Connector 105"/>
          <p:cNvCxnSpPr/>
          <p:nvPr/>
        </p:nvCxnSpPr>
        <p:spPr bwMode="auto">
          <a:xfrm flipV="1">
            <a:off x="3524381" y="3226766"/>
            <a:ext cx="2361383" cy="81376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Rectangle 111"/>
          <p:cNvSpPr/>
          <p:nvPr/>
        </p:nvSpPr>
        <p:spPr>
          <a:xfrm>
            <a:off x="8714098" y="4484729"/>
            <a:ext cx="1736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Key exchange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9640137" y="3128373"/>
            <a:ext cx="228851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Protocols</a:t>
            </a:r>
          </a:p>
          <a:p>
            <a:pPr algn="ctr"/>
            <a:r>
              <a:rPr lang="en-US" sz="1200" b="1" dirty="0"/>
              <a:t>TLS, SSH, IPsec, What's App</a:t>
            </a:r>
          </a:p>
        </p:txBody>
      </p:sp>
      <p:cxnSp>
        <p:nvCxnSpPr>
          <p:cNvPr id="118" name="Straight Connector 117"/>
          <p:cNvCxnSpPr>
            <a:stCxn id="61" idx="3"/>
            <a:endCxn id="117" idx="0"/>
          </p:cNvCxnSpPr>
          <p:nvPr/>
        </p:nvCxnSpPr>
        <p:spPr bwMode="auto">
          <a:xfrm>
            <a:off x="10001631" y="2406216"/>
            <a:ext cx="782762" cy="72215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>
            <a:stCxn id="112" idx="0"/>
          </p:cNvCxnSpPr>
          <p:nvPr/>
        </p:nvCxnSpPr>
        <p:spPr bwMode="auto">
          <a:xfrm flipV="1">
            <a:off x="9582285" y="3760821"/>
            <a:ext cx="1135678" cy="7239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>
            <a:stCxn id="9" idx="3"/>
          </p:cNvCxnSpPr>
          <p:nvPr/>
        </p:nvCxnSpPr>
        <p:spPr bwMode="auto">
          <a:xfrm flipV="1">
            <a:off x="7953984" y="3709419"/>
            <a:ext cx="2451604" cy="64939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Freeform 127"/>
          <p:cNvSpPr/>
          <p:nvPr/>
        </p:nvSpPr>
        <p:spPr bwMode="auto">
          <a:xfrm>
            <a:off x="7680301" y="3847889"/>
            <a:ext cx="3299389" cy="1512014"/>
          </a:xfrm>
          <a:custGeom>
            <a:avLst/>
            <a:gdLst>
              <a:gd name="connsiteX0" fmla="*/ 0 w 3389152"/>
              <a:gd name="connsiteY0" fmla="*/ 1132514 h 1143895"/>
              <a:gd name="connsiteX1" fmla="*/ 2499919 w 3389152"/>
              <a:gd name="connsiteY1" fmla="*/ 981512 h 1143895"/>
              <a:gd name="connsiteX2" fmla="*/ 3389152 w 3389152"/>
              <a:gd name="connsiteY2" fmla="*/ 0 h 1143895"/>
              <a:gd name="connsiteX0" fmla="*/ 0 w 3362425"/>
              <a:gd name="connsiteY0" fmla="*/ 1459871 h 1471252"/>
              <a:gd name="connsiteX1" fmla="*/ 2499919 w 3362425"/>
              <a:gd name="connsiteY1" fmla="*/ 1308869 h 1471252"/>
              <a:gd name="connsiteX2" fmla="*/ 3362425 w 3362425"/>
              <a:gd name="connsiteY2" fmla="*/ 0 h 1471252"/>
              <a:gd name="connsiteX0" fmla="*/ 0 w 3362425"/>
              <a:gd name="connsiteY0" fmla="*/ 1459871 h 1471252"/>
              <a:gd name="connsiteX1" fmla="*/ 2499919 w 3362425"/>
              <a:gd name="connsiteY1" fmla="*/ 1308869 h 1471252"/>
              <a:gd name="connsiteX2" fmla="*/ 3362425 w 3362425"/>
              <a:gd name="connsiteY2" fmla="*/ 0 h 1471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2425" h="1471252">
                <a:moveTo>
                  <a:pt x="0" y="1459871"/>
                </a:moveTo>
                <a:cubicBezTo>
                  <a:pt x="967530" y="1478746"/>
                  <a:pt x="1935060" y="1497621"/>
                  <a:pt x="2499919" y="1308869"/>
                </a:cubicBezTo>
                <a:cubicBezTo>
                  <a:pt x="3064778" y="1120117"/>
                  <a:pt x="3312502" y="281199"/>
                  <a:pt x="3362425" y="0"/>
                </a:cubicBezTo>
              </a:path>
            </a:pathLst>
          </a:custGeom>
          <a:noFill/>
          <a:ln w="19050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Straight Connector 128"/>
          <p:cNvCxnSpPr/>
          <p:nvPr/>
        </p:nvCxnSpPr>
        <p:spPr bwMode="auto">
          <a:xfrm>
            <a:off x="7583131" y="3173384"/>
            <a:ext cx="2556621" cy="15946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Freeform 11"/>
          <p:cNvSpPr/>
          <p:nvPr/>
        </p:nvSpPr>
        <p:spPr bwMode="auto">
          <a:xfrm>
            <a:off x="1158608" y="3755042"/>
            <a:ext cx="736280" cy="788435"/>
          </a:xfrm>
          <a:custGeom>
            <a:avLst/>
            <a:gdLst>
              <a:gd name="connsiteX0" fmla="*/ 557414 w 612833"/>
              <a:gd name="connsiteY0" fmla="*/ 241358 h 879116"/>
              <a:gd name="connsiteX1" fmla="*/ 446578 w 612833"/>
              <a:gd name="connsiteY1" fmla="*/ 28922 h 879116"/>
              <a:gd name="connsiteX2" fmla="*/ 67887 w 612833"/>
              <a:gd name="connsiteY2" fmla="*/ 75103 h 879116"/>
              <a:gd name="connsiteX3" fmla="*/ 30942 w 612833"/>
              <a:gd name="connsiteY3" fmla="*/ 693940 h 879116"/>
              <a:gd name="connsiteX4" fmla="*/ 400396 w 612833"/>
              <a:gd name="connsiteY4" fmla="*/ 878667 h 879116"/>
              <a:gd name="connsiteX5" fmla="*/ 612833 w 612833"/>
              <a:gd name="connsiteY5" fmla="*/ 656994 h 87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2833" h="879116">
                <a:moveTo>
                  <a:pt x="557414" y="241358"/>
                </a:moveTo>
                <a:cubicBezTo>
                  <a:pt x="542790" y="148994"/>
                  <a:pt x="528166" y="56631"/>
                  <a:pt x="446578" y="28922"/>
                </a:cubicBezTo>
                <a:cubicBezTo>
                  <a:pt x="364990" y="1213"/>
                  <a:pt x="137160" y="-35733"/>
                  <a:pt x="67887" y="75103"/>
                </a:cubicBezTo>
                <a:cubicBezTo>
                  <a:pt x="-1386" y="185939"/>
                  <a:pt x="-24476" y="560013"/>
                  <a:pt x="30942" y="693940"/>
                </a:cubicBezTo>
                <a:cubicBezTo>
                  <a:pt x="86360" y="827867"/>
                  <a:pt x="303414" y="884825"/>
                  <a:pt x="400396" y="878667"/>
                </a:cubicBezTo>
                <a:cubicBezTo>
                  <a:pt x="497378" y="872509"/>
                  <a:pt x="555105" y="764751"/>
                  <a:pt x="612833" y="656994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12639" y="4366544"/>
            <a:ext cx="9204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1400" dirty="0">
                <a:solidFill>
                  <a:schemeClr val="accent3">
                    <a:lumMod val="75000"/>
                  </a:schemeClr>
                </a:solidFill>
              </a:rPr>
              <a:t>Merkle-</a:t>
            </a:r>
            <a:br>
              <a:rPr lang="nb-NO" sz="14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nb-NO" sz="1400" dirty="0">
                <a:solidFill>
                  <a:schemeClr val="accent3">
                    <a:lumMod val="75000"/>
                  </a:schemeClr>
                </a:solidFill>
              </a:rPr>
              <a:t>Damgård</a:t>
            </a:r>
            <a:endParaRPr lang="en-US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4" name="Straight Connector 63"/>
          <p:cNvCxnSpPr>
            <a:stCxn id="10" idx="3"/>
          </p:cNvCxnSpPr>
          <p:nvPr/>
        </p:nvCxnSpPr>
        <p:spPr bwMode="auto">
          <a:xfrm flipV="1">
            <a:off x="7723150" y="4860369"/>
            <a:ext cx="1019459" cy="42341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Freeform 64"/>
          <p:cNvSpPr/>
          <p:nvPr/>
        </p:nvSpPr>
        <p:spPr bwMode="auto">
          <a:xfrm flipV="1">
            <a:off x="3538330" y="4074235"/>
            <a:ext cx="5266835" cy="399520"/>
          </a:xfrm>
          <a:custGeom>
            <a:avLst/>
            <a:gdLst>
              <a:gd name="connsiteX0" fmla="*/ 0 w 5268287"/>
              <a:gd name="connsiteY0" fmla="*/ 268447 h 314744"/>
              <a:gd name="connsiteX1" fmla="*/ 3800213 w 5268287"/>
              <a:gd name="connsiteY1" fmla="*/ 293614 h 314744"/>
              <a:gd name="connsiteX2" fmla="*/ 5268287 w 5268287"/>
              <a:gd name="connsiteY2" fmla="*/ 0 h 3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68287" h="314744">
                <a:moveTo>
                  <a:pt x="0" y="268447"/>
                </a:moveTo>
                <a:cubicBezTo>
                  <a:pt x="1461082" y="303401"/>
                  <a:pt x="2922165" y="338355"/>
                  <a:pt x="3800213" y="293614"/>
                </a:cubicBezTo>
                <a:cubicBezTo>
                  <a:pt x="4678261" y="248873"/>
                  <a:pt x="4973274" y="124436"/>
                  <a:pt x="5268287" y="0"/>
                </a:cubicBezTo>
              </a:path>
            </a:pathLst>
          </a:custGeom>
          <a:noFill/>
          <a:ln w="19050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 bwMode="auto">
          <a:xfrm>
            <a:off x="7333587" y="3241011"/>
            <a:ext cx="1558106" cy="114385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>
            <a:off x="7914717" y="4421463"/>
            <a:ext cx="832958" cy="2241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Rectangle 77"/>
          <p:cNvSpPr/>
          <p:nvPr/>
        </p:nvSpPr>
        <p:spPr>
          <a:xfrm>
            <a:off x="2655377" y="2500489"/>
            <a:ext cx="5918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err="1">
                <a:solidFill>
                  <a:sysClr val="windowText" lastClr="000000"/>
                </a:solidFill>
              </a:rPr>
              <a:t>Thm</a:t>
            </a:r>
            <a:r>
              <a:rPr lang="en-US" sz="1400">
                <a:solidFill>
                  <a:sysClr val="windowText" lastClr="000000"/>
                </a:solidFill>
              </a:rPr>
              <a:t>.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 flipV="1">
            <a:off x="1460681" y="2227900"/>
            <a:ext cx="742544" cy="26580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>
            <a:off x="1464526" y="2750826"/>
            <a:ext cx="710825" cy="30966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471624" y="5038778"/>
                <a:ext cx="1083886" cy="5872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nb-NO" sz="1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nb-NO" sz="14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nb-NO" sz="1400" b="1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𝒁</m:t>
                              </m:r>
                            </m:e>
                            <m:sub>
                              <m:r>
                                <a:rPr lang="nb-NO" sz="14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nb-NO" sz="14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m:rPr>
                              <m:nor/>
                            </m:rPr>
                            <a:rPr lang="en-US" sz="1400" dirty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</a:rPr>
                            <m:t> </m:t>
                          </m:r>
                          <m:r>
                            <a:rPr lang="nb-NO" sz="1400" b="0" i="1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nb-NO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nb-NO" sz="1400" b="0" i="1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nb-NO" sz="1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d>
                    </m:oMath>
                  </m:oMathPara>
                </a14:m>
                <a:endParaRPr lang="nb-NO" sz="1400" b="0" i="1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nb-NO" sz="1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sz="14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nb-NO" sz="1400" i="1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nb-NO" sz="1400" i="1">
                                      <a:solidFill>
                                        <a:schemeClr val="accent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sz="1400" b="1" i="1">
                                      <a:solidFill>
                                        <a:schemeClr val="accent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nb-NO" sz="1400" i="1">
                                      <a:solidFill>
                                        <a:schemeClr val="accent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d>
                          <m:r>
                            <a:rPr lang="nb-NO" sz="1400" i="1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,+</m:t>
                          </m:r>
                        </m:e>
                      </m:d>
                    </m:oMath>
                  </m:oMathPara>
                </a14:m>
                <a:endParaRPr lang="en-US" sz="14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24" y="5038778"/>
                <a:ext cx="1083886" cy="58721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Rectangle 78"/>
          <p:cNvSpPr/>
          <p:nvPr/>
        </p:nvSpPr>
        <p:spPr>
          <a:xfrm>
            <a:off x="1168917" y="4016165"/>
            <a:ext cx="6543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SHA2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145479" y="1141632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PRNG</a:t>
            </a:r>
            <a:endParaRPr lang="en-US" b="1" dirty="0"/>
          </a:p>
        </p:txBody>
      </p:sp>
      <p:cxnSp>
        <p:nvCxnSpPr>
          <p:cNvPr id="81" name="Straight Connector 80"/>
          <p:cNvCxnSpPr/>
          <p:nvPr/>
        </p:nvCxnSpPr>
        <p:spPr bwMode="auto">
          <a:xfrm>
            <a:off x="2559712" y="1480186"/>
            <a:ext cx="0" cy="56782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Rectangle 83"/>
          <p:cNvSpPr/>
          <p:nvPr/>
        </p:nvSpPr>
        <p:spPr>
          <a:xfrm>
            <a:off x="1964304" y="1647718"/>
            <a:ext cx="5533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C00000"/>
                </a:solidFill>
              </a:rPr>
              <a:t>CTR</a:t>
            </a:r>
          </a:p>
        </p:txBody>
      </p:sp>
      <p:sp>
        <p:nvSpPr>
          <p:cNvPr id="85" name="Rectangle 84"/>
          <p:cNvSpPr/>
          <p:nvPr/>
        </p:nvSpPr>
        <p:spPr>
          <a:xfrm>
            <a:off x="961062" y="2457568"/>
            <a:ext cx="5453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accent2"/>
                </a:solidFill>
              </a:rPr>
              <a:t>AES</a:t>
            </a:r>
          </a:p>
        </p:txBody>
      </p:sp>
      <p:cxnSp>
        <p:nvCxnSpPr>
          <p:cNvPr id="86" name="Straight Connector 85"/>
          <p:cNvCxnSpPr/>
          <p:nvPr/>
        </p:nvCxnSpPr>
        <p:spPr bwMode="auto">
          <a:xfrm flipV="1">
            <a:off x="1419117" y="5093128"/>
            <a:ext cx="379759" cy="1505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629218" y="5893150"/>
                <a:ext cx="73533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nb-NO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nb-NO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nb-NO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𝒁</m:t>
                              </m:r>
                            </m:e>
                            <m:sub>
                              <m:r>
                                <a:rPr lang="nb-NO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  <m:sup>
                              <m:r>
                                <a:rPr lang="nb-NO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m:rPr>
                              <m:nor/>
                            </m:rPr>
                            <a:rPr lang="en-US" sz="1400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  <m:r>
                            <a:rPr lang="nb-NO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 ⋅</m:t>
                          </m:r>
                        </m:e>
                      </m:d>
                    </m:oMath>
                  </m:oMathPara>
                </a14:m>
                <a:endParaRPr lang="nb-NO" sz="14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218" y="5893150"/>
                <a:ext cx="735330" cy="3077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ounded Rectangle 24"/>
          <p:cNvSpPr/>
          <p:nvPr/>
        </p:nvSpPr>
        <p:spPr bwMode="auto">
          <a:xfrm rot="20683483">
            <a:off x="4087830" y="4522259"/>
            <a:ext cx="716742" cy="17951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72000" rIns="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>
                <a:solidFill>
                  <a:srgbClr val="FF3399"/>
                </a:solidFill>
              </a:rPr>
              <a:t>ElGamal</a:t>
            </a:r>
            <a:endParaRPr lang="en-US" sz="1400" dirty="0">
              <a:solidFill>
                <a:srgbClr val="FF3399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998805" y="4429134"/>
            <a:ext cx="8402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Lamport</a:t>
            </a:r>
            <a:endParaRPr lang="en-US" sz="1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490740" y="1229071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TRNG</a:t>
            </a:r>
          </a:p>
        </p:txBody>
      </p:sp>
      <p:cxnSp>
        <p:nvCxnSpPr>
          <p:cNvPr id="92" name="Straight Connector 91"/>
          <p:cNvCxnSpPr>
            <a:stCxn id="91" idx="3"/>
          </p:cNvCxnSpPr>
          <p:nvPr/>
        </p:nvCxnSpPr>
        <p:spPr bwMode="auto">
          <a:xfrm flipV="1">
            <a:off x="1329431" y="1398432"/>
            <a:ext cx="727789" cy="1530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/>
          <p:cNvCxnSpPr/>
          <p:nvPr/>
        </p:nvCxnSpPr>
        <p:spPr bwMode="auto">
          <a:xfrm>
            <a:off x="1329431" y="1559171"/>
            <a:ext cx="608785" cy="15961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93"/>
          <p:cNvCxnSpPr/>
          <p:nvPr/>
        </p:nvCxnSpPr>
        <p:spPr bwMode="auto">
          <a:xfrm>
            <a:off x="1157396" y="1670854"/>
            <a:ext cx="384648" cy="30505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>
            <a:off x="960419" y="1699844"/>
            <a:ext cx="225337" cy="50573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ectangle 76"/>
          <p:cNvSpPr/>
          <p:nvPr/>
        </p:nvSpPr>
        <p:spPr>
          <a:xfrm>
            <a:off x="1355119" y="6419272"/>
            <a:ext cx="2542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Learning With Errors </a:t>
            </a:r>
            <a:endParaRPr lang="en-US" b="1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44" y="6354159"/>
            <a:ext cx="411580" cy="464880"/>
          </a:xfrm>
          <a:prstGeom prst="rect">
            <a:avLst/>
          </a:prstGeom>
        </p:spPr>
      </p:pic>
      <p:cxnSp>
        <p:nvCxnSpPr>
          <p:cNvPr id="95" name="Straight Connector 94"/>
          <p:cNvCxnSpPr/>
          <p:nvPr/>
        </p:nvCxnSpPr>
        <p:spPr bwMode="auto">
          <a:xfrm flipV="1">
            <a:off x="3766291" y="5496996"/>
            <a:ext cx="1941050" cy="100004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 rot="19951479">
            <a:off x="4348404" y="5884252"/>
            <a:ext cx="121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Dilithium</a:t>
            </a:r>
            <a:endParaRPr lang="en-US" sz="1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98" name="Straight Connector 97"/>
          <p:cNvCxnSpPr/>
          <p:nvPr/>
        </p:nvCxnSpPr>
        <p:spPr bwMode="auto">
          <a:xfrm flipV="1">
            <a:off x="3575329" y="4575654"/>
            <a:ext cx="2114921" cy="18640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TextBox 98"/>
          <p:cNvSpPr txBox="1"/>
          <p:nvPr/>
        </p:nvSpPr>
        <p:spPr>
          <a:xfrm rot="19065136">
            <a:off x="4020889" y="5122310"/>
            <a:ext cx="121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Kyber</a:t>
            </a:r>
            <a:endParaRPr lang="en-US" sz="1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&quot;No&quot; Symbol 26"/>
          <p:cNvSpPr>
            <a:spLocks noChangeAspect="1"/>
          </p:cNvSpPr>
          <p:nvPr/>
        </p:nvSpPr>
        <p:spPr bwMode="auto">
          <a:xfrm>
            <a:off x="958712" y="6391699"/>
            <a:ext cx="389799" cy="389799"/>
          </a:xfrm>
          <a:prstGeom prst="noSmoking">
            <a:avLst>
              <a:gd name="adj" fmla="val 5768"/>
            </a:avLst>
          </a:prstGeom>
          <a:solidFill>
            <a:srgbClr val="FF0000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ea typeface="Cambria Math" panose="02040503050406030204" pitchFamily="18" charset="0"/>
            </a:endParaRPr>
          </a:p>
        </p:txBody>
      </p:sp>
      <p:cxnSp>
        <p:nvCxnSpPr>
          <p:cNvPr id="100" name="Straight Connector 99"/>
          <p:cNvCxnSpPr/>
          <p:nvPr/>
        </p:nvCxnSpPr>
        <p:spPr bwMode="auto">
          <a:xfrm>
            <a:off x="2973018" y="1449219"/>
            <a:ext cx="2179936" cy="31686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5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" name="Rectangle 102"/>
          <p:cNvSpPr/>
          <p:nvPr/>
        </p:nvSpPr>
        <p:spPr>
          <a:xfrm rot="462954">
            <a:off x="4094681" y="1487579"/>
            <a:ext cx="1186790" cy="233619"/>
          </a:xfrm>
          <a:prstGeom prst="rect">
            <a:avLst/>
          </a:prstGeom>
          <a:noFill/>
        </p:spPr>
        <p:txBody>
          <a:bodyPr wrap="none" lIns="36000" tIns="0" rIns="36000" bIns="1800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Stream cipher</a:t>
            </a:r>
            <a:endParaRPr lang="en-US" sz="14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74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46" grpId="0" animBg="1"/>
      <p:bldP spid="57" grpId="0"/>
      <p:bldP spid="58" grpId="0"/>
      <p:bldP spid="59" grpId="0"/>
      <p:bldP spid="60" grpId="0"/>
      <p:bldP spid="69" grpId="0"/>
      <p:bldP spid="72" grpId="0" animBg="1"/>
      <p:bldP spid="73" grpId="0"/>
      <p:bldP spid="76" grpId="0"/>
      <p:bldP spid="82" grpId="0" animBg="1"/>
      <p:bldP spid="96" grpId="0"/>
      <p:bldP spid="102" grpId="0"/>
      <p:bldP spid="104" grpId="0"/>
      <p:bldP spid="117" grpId="0"/>
      <p:bldP spid="128" grpId="0" animBg="1"/>
      <p:bldP spid="12" grpId="0" animBg="1"/>
      <p:bldP spid="63" grpId="0"/>
      <p:bldP spid="65" grpId="0" animBg="1"/>
      <p:bldP spid="78" grpId="0"/>
      <p:bldP spid="75" grpId="0"/>
      <p:bldP spid="79" grpId="0"/>
      <p:bldP spid="84" grpId="0"/>
      <p:bldP spid="85" grpId="0"/>
      <p:bldP spid="74" grpId="0"/>
      <p:bldP spid="25" grpId="0" animBg="1"/>
      <p:bldP spid="90" grpId="0"/>
      <p:bldP spid="91" grpId="0"/>
      <p:bldP spid="77" grpId="0"/>
      <p:bldP spid="22" grpId="0"/>
      <p:bldP spid="99" grpId="0"/>
      <p:bldP spid="27" grpId="0" animBg="1"/>
      <p:bldP spid="10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crypto toolbox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590AF8-4F64-4D1C-B3C4-F65976908F52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1340768"/>
            <a:ext cx="6665129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454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Tuesday December </a:t>
            </a:r>
            <a:r>
              <a:rPr lang="en-US" dirty="0" smtClean="0"/>
              <a:t>19, </a:t>
            </a:r>
            <a:r>
              <a:rPr lang="en-US" dirty="0"/>
              <a:t>15:00-19:00 (4 hours)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Digital, on-campus (</a:t>
            </a:r>
            <a:r>
              <a:rPr lang="en-US" dirty="0" err="1"/>
              <a:t>Silurveien</a:t>
            </a:r>
            <a:r>
              <a:rPr lang="en-US" dirty="0"/>
              <a:t> 2, Sal </a:t>
            </a:r>
            <a:r>
              <a:rPr lang="en-US" dirty="0" smtClean="0"/>
              <a:t>3B)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Closed-book</a:t>
            </a:r>
          </a:p>
        </p:txBody>
      </p:sp>
    </p:spTree>
    <p:extLst>
      <p:ext uri="{BB962C8B-B14F-4D97-AF65-F5344CB8AC3E}">
        <p14:creationId xmlns:p14="http://schemas.microsoft.com/office/powerpoint/2010/main" val="151962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Info on Heidelberg </a:t>
            </a:r>
            <a:r>
              <a:rPr lang="en-US" dirty="0"/>
              <a:t>Laureate </a:t>
            </a:r>
            <a:r>
              <a:rPr lang="en-US" dirty="0" smtClean="0"/>
              <a:t>Forum by Hagen </a:t>
            </a:r>
            <a:r>
              <a:rPr lang="en-US" dirty="0" err="1" smtClean="0"/>
              <a:t>Echzell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Recap of course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Q&amp;A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Go through exam from 2022 </a:t>
            </a:r>
            <a:r>
              <a:rPr lang="en-US" smtClean="0"/>
              <a:t>(offline)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590AF8-4F64-4D1C-B3C4-F65976908F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6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loud 16"/>
          <p:cNvSpPr/>
          <p:nvPr/>
        </p:nvSpPr>
        <p:spPr bwMode="auto">
          <a:xfrm rot="11390598">
            <a:off x="4499248" y="2005781"/>
            <a:ext cx="3385524" cy="2189270"/>
          </a:xfrm>
          <a:prstGeom prst="cloud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What </a:t>
            </a:r>
            <a:r>
              <a:rPr lang="nb-NO" dirty="0"/>
              <a:t>is cryptography?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590AF8-4F64-4D1C-B3C4-F65976908F52}" type="slidenum">
              <a:rPr lang="en-US" smtClean="0"/>
              <a:pPr/>
              <a:t>3</a:t>
            </a:fld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3163392" y="3231546"/>
            <a:ext cx="605723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1483675" y="1559448"/>
            <a:ext cx="129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Alice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0016417" y="1779868"/>
            <a:ext cx="129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Bob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682049" y="3000713"/>
            <a:ext cx="129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M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387843" y="4317967"/>
            <a:ext cx="1827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Adversary</a:t>
            </a:r>
            <a:endParaRPr lang="en-US" sz="2400" dirty="0"/>
          </a:p>
        </p:txBody>
      </p:sp>
      <p:sp>
        <p:nvSpPr>
          <p:cNvPr id="2" name="Down Arrow 1"/>
          <p:cNvSpPr/>
          <p:nvPr/>
        </p:nvSpPr>
        <p:spPr bwMode="auto">
          <a:xfrm>
            <a:off x="5857051" y="3231546"/>
            <a:ext cx="444708" cy="1086421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10" y="2530889"/>
            <a:ext cx="1561630" cy="136642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466" y="2533375"/>
            <a:ext cx="1561630" cy="136642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32412" y="4616970"/>
            <a:ext cx="97455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solidFill>
                  <a:srgbClr val="3333CC"/>
                </a:solidFill>
              </a:rPr>
              <a:t>Security goals:</a:t>
            </a:r>
          </a:p>
          <a:p>
            <a:endParaRPr lang="nb-NO" sz="2000" dirty="0">
              <a:solidFill>
                <a:schemeClr val="accent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b="1" dirty="0">
                <a:solidFill>
                  <a:schemeClr val="tx2"/>
                </a:solidFill>
              </a:rPr>
              <a:t>Data privacy: </a:t>
            </a:r>
            <a:r>
              <a:rPr lang="nb-NO" sz="2000" dirty="0">
                <a:solidFill>
                  <a:schemeClr val="tx2"/>
                </a:solidFill>
              </a:rPr>
              <a:t>adversary should not be able to </a:t>
            </a:r>
            <a:r>
              <a:rPr lang="nb-NO" sz="2000" i="1" dirty="0">
                <a:solidFill>
                  <a:schemeClr val="tx2"/>
                </a:solidFill>
              </a:rPr>
              <a:t>read</a:t>
            </a:r>
            <a:r>
              <a:rPr lang="nb-NO" sz="2000" dirty="0">
                <a:solidFill>
                  <a:schemeClr val="tx2"/>
                </a:solidFill>
              </a:rPr>
              <a:t> message 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06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loud 20"/>
          <p:cNvSpPr/>
          <p:nvPr/>
        </p:nvSpPr>
        <p:spPr bwMode="auto">
          <a:xfrm rot="11390598">
            <a:off x="4499248" y="2005781"/>
            <a:ext cx="3385524" cy="2189270"/>
          </a:xfrm>
          <a:prstGeom prst="cloud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What </a:t>
            </a:r>
            <a:r>
              <a:rPr lang="nb-NO" dirty="0"/>
              <a:t>is cryptography?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590AF8-4F64-4D1C-B3C4-F65976908F52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3163392" y="3231546"/>
            <a:ext cx="196324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1483675" y="1559448"/>
            <a:ext cx="129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Alice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0016417" y="1779868"/>
            <a:ext cx="129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Bob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682049" y="3000713"/>
            <a:ext cx="129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M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387843" y="4317967"/>
            <a:ext cx="1827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Adversary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32412" y="4616970"/>
            <a:ext cx="974551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solidFill>
                  <a:srgbClr val="3333CC"/>
                </a:solidFill>
              </a:rPr>
              <a:t>Security goals:</a:t>
            </a:r>
          </a:p>
          <a:p>
            <a:endParaRPr lang="nb-NO" sz="2000" dirty="0">
              <a:solidFill>
                <a:schemeClr val="accent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b="1" dirty="0">
                <a:solidFill>
                  <a:schemeClr val="tx2"/>
                </a:solidFill>
              </a:rPr>
              <a:t>Data privacy: </a:t>
            </a:r>
            <a:r>
              <a:rPr lang="nb-NO" sz="2000" dirty="0">
                <a:solidFill>
                  <a:schemeClr val="tx2"/>
                </a:solidFill>
              </a:rPr>
              <a:t>adversary should not be able to </a:t>
            </a:r>
            <a:r>
              <a:rPr lang="nb-NO" sz="2000" i="1" dirty="0">
                <a:solidFill>
                  <a:schemeClr val="tx2"/>
                </a:solidFill>
              </a:rPr>
              <a:t>read</a:t>
            </a:r>
            <a:r>
              <a:rPr lang="nb-NO" sz="2000" dirty="0">
                <a:solidFill>
                  <a:schemeClr val="tx2"/>
                </a:solidFill>
              </a:rPr>
              <a:t> message 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b="1" dirty="0">
                <a:solidFill>
                  <a:schemeClr val="tx2"/>
                </a:solidFill>
              </a:rPr>
              <a:t>Data integrity: </a:t>
            </a:r>
            <a:r>
              <a:rPr lang="nb-NO" sz="2000" dirty="0">
                <a:solidFill>
                  <a:schemeClr val="tx2"/>
                </a:solidFill>
              </a:rPr>
              <a:t>adversary should not be able to </a:t>
            </a:r>
            <a:r>
              <a:rPr lang="nb-NO" sz="2000" i="1" dirty="0">
                <a:solidFill>
                  <a:schemeClr val="tx2"/>
                </a:solidFill>
              </a:rPr>
              <a:t>modify</a:t>
            </a:r>
            <a:r>
              <a:rPr lang="nb-NO" sz="2000" dirty="0">
                <a:solidFill>
                  <a:schemeClr val="tx2"/>
                </a:solidFill>
              </a:rPr>
              <a:t> message 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b="1" dirty="0">
                <a:solidFill>
                  <a:schemeClr val="tx2"/>
                </a:solidFill>
              </a:rPr>
              <a:t>Data </a:t>
            </a:r>
            <a:r>
              <a:rPr lang="en-US" sz="2000" b="1" dirty="0">
                <a:solidFill>
                  <a:schemeClr val="tx2"/>
                </a:solidFill>
              </a:rPr>
              <a:t>authenticity</a:t>
            </a:r>
            <a:r>
              <a:rPr lang="nb-NO" sz="2000" b="1" dirty="0">
                <a:solidFill>
                  <a:schemeClr val="tx2"/>
                </a:solidFill>
              </a:rPr>
              <a:t>: </a:t>
            </a:r>
            <a:r>
              <a:rPr lang="nb-NO" sz="2000" dirty="0">
                <a:solidFill>
                  <a:schemeClr val="tx2"/>
                </a:solidFill>
              </a:rPr>
              <a:t>message M really originated from Alice</a:t>
            </a:r>
            <a:r>
              <a:rPr lang="nb-NO" sz="2000" b="1" dirty="0">
                <a:solidFill>
                  <a:schemeClr val="tx2"/>
                </a:solidFill>
              </a:rPr>
              <a:t> </a:t>
            </a:r>
            <a:r>
              <a:rPr lang="nb-NO" sz="2000" dirty="0">
                <a:solidFill>
                  <a:schemeClr val="tx2"/>
                </a:solidFill>
              </a:rPr>
              <a:t>  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" name="Explosion 1 6"/>
          <p:cNvSpPr/>
          <p:nvPr/>
        </p:nvSpPr>
        <p:spPr bwMode="auto">
          <a:xfrm>
            <a:off x="5093198" y="2940577"/>
            <a:ext cx="884419" cy="581936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Arc 28"/>
          <p:cNvSpPr/>
          <p:nvPr/>
        </p:nvSpPr>
        <p:spPr bwMode="auto">
          <a:xfrm rot="17228160">
            <a:off x="6030022" y="3215993"/>
            <a:ext cx="1840547" cy="1926129"/>
          </a:xfrm>
          <a:prstGeom prst="arc">
            <a:avLst>
              <a:gd name="adj1" fmla="val 15112936"/>
              <a:gd name="adj2" fmla="val 20516185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/>
        </p:spPr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 bwMode="auto">
          <a:xfrm flipV="1">
            <a:off x="7420131" y="3231546"/>
            <a:ext cx="180049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Box 34"/>
          <p:cNvSpPr txBox="1"/>
          <p:nvPr/>
        </p:nvSpPr>
        <p:spPr>
          <a:xfrm>
            <a:off x="6956103" y="3000889"/>
            <a:ext cx="129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rgbClr val="FF0000"/>
                </a:solidFill>
              </a:rPr>
              <a:t>M'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10" y="2530889"/>
            <a:ext cx="1561630" cy="136642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466" y="2533375"/>
            <a:ext cx="1561630" cy="1366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07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Ideal solution: secure channels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590AF8-4F64-4D1C-B3C4-F65976908F5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5" name="Cloud 14"/>
          <p:cNvSpPr/>
          <p:nvPr/>
        </p:nvSpPr>
        <p:spPr bwMode="auto">
          <a:xfrm rot="11390598">
            <a:off x="4499248" y="2005781"/>
            <a:ext cx="3385524" cy="2189270"/>
          </a:xfrm>
          <a:prstGeom prst="cloud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83675" y="1559448"/>
            <a:ext cx="129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Alice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0016417" y="1779868"/>
            <a:ext cx="129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Bob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682049" y="3000713"/>
            <a:ext cx="129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M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387843" y="4317967"/>
            <a:ext cx="1827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Adversary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32412" y="4616970"/>
            <a:ext cx="100303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solidFill>
                  <a:srgbClr val="3333CC"/>
                </a:solidFill>
              </a:rPr>
              <a:t>Security goals:</a:t>
            </a:r>
          </a:p>
          <a:p>
            <a:endParaRPr lang="nb-NO" sz="2000" dirty="0">
              <a:solidFill>
                <a:schemeClr val="accent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b="1" dirty="0">
                <a:solidFill>
                  <a:schemeClr val="tx2"/>
                </a:solidFill>
              </a:rPr>
              <a:t>Data privacy: </a:t>
            </a:r>
            <a:r>
              <a:rPr lang="nb-NO" sz="2000" dirty="0">
                <a:solidFill>
                  <a:schemeClr val="tx2"/>
                </a:solidFill>
              </a:rPr>
              <a:t>adversary should not be able to </a:t>
            </a:r>
            <a:r>
              <a:rPr lang="nb-NO" sz="2000" i="1" dirty="0">
                <a:solidFill>
                  <a:schemeClr val="tx2"/>
                </a:solidFill>
              </a:rPr>
              <a:t>read</a:t>
            </a:r>
            <a:r>
              <a:rPr lang="nb-NO" sz="2000" dirty="0">
                <a:solidFill>
                  <a:schemeClr val="tx2"/>
                </a:solidFill>
              </a:rPr>
              <a:t> message M       </a:t>
            </a:r>
            <a:r>
              <a:rPr lang="nb-NO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nb-NO" sz="2000" b="1" dirty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b="1" dirty="0">
                <a:solidFill>
                  <a:schemeClr val="tx2"/>
                </a:solidFill>
              </a:rPr>
              <a:t>Data integrity: </a:t>
            </a:r>
            <a:r>
              <a:rPr lang="nb-NO" sz="2000" dirty="0">
                <a:solidFill>
                  <a:schemeClr val="tx2"/>
                </a:solidFill>
              </a:rPr>
              <a:t>adversary should not be able to </a:t>
            </a:r>
            <a:r>
              <a:rPr lang="nb-NO" sz="2000" i="1" dirty="0">
                <a:solidFill>
                  <a:schemeClr val="tx2"/>
                </a:solidFill>
              </a:rPr>
              <a:t>modify</a:t>
            </a:r>
            <a:r>
              <a:rPr lang="nb-NO" sz="2000" dirty="0">
                <a:solidFill>
                  <a:schemeClr val="tx2"/>
                </a:solidFill>
              </a:rPr>
              <a:t> message M  </a:t>
            </a:r>
            <a:r>
              <a:rPr lang="nb-NO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nb-NO" sz="20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b="1" dirty="0">
                <a:solidFill>
                  <a:schemeClr val="tx2"/>
                </a:solidFill>
              </a:rPr>
              <a:t>Data </a:t>
            </a:r>
            <a:r>
              <a:rPr lang="en-US" sz="2000" b="1" dirty="0">
                <a:solidFill>
                  <a:schemeClr val="tx2"/>
                </a:solidFill>
              </a:rPr>
              <a:t>authenticity</a:t>
            </a:r>
            <a:r>
              <a:rPr lang="nb-NO" sz="2000" b="1" dirty="0">
                <a:solidFill>
                  <a:schemeClr val="tx2"/>
                </a:solidFill>
              </a:rPr>
              <a:t>: </a:t>
            </a:r>
            <a:r>
              <a:rPr lang="nb-NO" sz="2000" dirty="0">
                <a:solidFill>
                  <a:schemeClr val="tx2"/>
                </a:solidFill>
              </a:rPr>
              <a:t>message M really originated from Alice</a:t>
            </a:r>
            <a:r>
              <a:rPr lang="nb-NO" sz="2000" b="1" dirty="0">
                <a:solidFill>
                  <a:schemeClr val="tx2"/>
                </a:solidFill>
              </a:rPr>
              <a:t>                </a:t>
            </a:r>
            <a:r>
              <a:rPr lang="nb-NO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2000" b="1" dirty="0">
              <a:solidFill>
                <a:schemeClr val="tx2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3163392" y="3231546"/>
            <a:ext cx="605723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" name="Group 21"/>
          <p:cNvGrpSpPr/>
          <p:nvPr/>
        </p:nvGrpSpPr>
        <p:grpSpPr>
          <a:xfrm>
            <a:off x="3874259" y="2932087"/>
            <a:ext cx="4635502" cy="592931"/>
            <a:chOff x="3874259" y="2935079"/>
            <a:chExt cx="4635502" cy="592931"/>
          </a:xfrm>
        </p:grpSpPr>
        <p:sp>
          <p:nvSpPr>
            <p:cNvPr id="25" name="Can 24"/>
            <p:cNvSpPr/>
            <p:nvPr/>
          </p:nvSpPr>
          <p:spPr bwMode="auto">
            <a:xfrm rot="16200000">
              <a:off x="5895544" y="913794"/>
              <a:ext cx="592931" cy="4635502"/>
            </a:xfrm>
            <a:prstGeom prst="can">
              <a:avLst>
                <a:gd name="adj" fmla="val 4909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>
              <a:off x="3875845" y="3235202"/>
              <a:ext cx="188417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" name="Group 12"/>
          <p:cNvGrpSpPr/>
          <p:nvPr/>
        </p:nvGrpSpPr>
        <p:grpSpPr>
          <a:xfrm>
            <a:off x="7568131" y="1292387"/>
            <a:ext cx="3635195" cy="1494044"/>
            <a:chOff x="7568131" y="1292387"/>
            <a:chExt cx="3635195" cy="1494044"/>
          </a:xfrm>
        </p:grpSpPr>
        <p:sp>
          <p:nvSpPr>
            <p:cNvPr id="2" name="TextBox 1"/>
            <p:cNvSpPr txBox="1"/>
            <p:nvPr/>
          </p:nvSpPr>
          <p:spPr>
            <a:xfrm>
              <a:off x="7568131" y="1292387"/>
              <a:ext cx="36351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2400" b="1" dirty="0">
                  <a:solidFill>
                    <a:srgbClr val="3333CC"/>
                  </a:solidFill>
                </a:rPr>
                <a:t>But how to build?</a:t>
              </a:r>
              <a:endParaRPr lang="en-US" sz="2400" b="1" dirty="0">
                <a:solidFill>
                  <a:srgbClr val="3333CC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flipH="1">
              <a:off x="8046986" y="1846120"/>
              <a:ext cx="674448" cy="94031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10" y="2530889"/>
            <a:ext cx="1561630" cy="136642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466" y="2533375"/>
            <a:ext cx="1561630" cy="1366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83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10" y="2530889"/>
            <a:ext cx="1561630" cy="136642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466" y="2533375"/>
            <a:ext cx="1561630" cy="1366426"/>
          </a:xfrm>
          <a:prstGeom prst="rect">
            <a:avLst/>
          </a:prstGeom>
        </p:spPr>
      </p:pic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Creating secure channels: encryption schemes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590AF8-4F64-4D1C-B3C4-F65976908F5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5" name="Cloud 14"/>
          <p:cNvSpPr/>
          <p:nvPr/>
        </p:nvSpPr>
        <p:spPr bwMode="auto">
          <a:xfrm rot="11390598">
            <a:off x="4499248" y="2005781"/>
            <a:ext cx="3385524" cy="2189270"/>
          </a:xfrm>
          <a:prstGeom prst="cloud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83675" y="1559448"/>
            <a:ext cx="129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Alice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0016417" y="1779868"/>
            <a:ext cx="129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Bob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387843" y="4317967"/>
            <a:ext cx="1827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Adversary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32412" y="4616970"/>
                <a:ext cx="5310376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nb-NO" sz="2000" b="1" dirty="0">
                  <a:solidFill>
                    <a:schemeClr val="accent6"/>
                  </a:solidFill>
                </a:endParaRPr>
              </a:p>
              <a:p>
                <a:endParaRPr lang="nb-NO" sz="2000" b="1" dirty="0">
                  <a:solidFill>
                    <a:schemeClr val="accent6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nb-NO" sz="2000" b="1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𝓔</m:t>
                    </m:r>
                  </m:oMath>
                </a14:m>
                <a:r>
                  <a:rPr lang="nb-NO" sz="2000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nb-NO" sz="2000" b="1" dirty="0">
                    <a:solidFill>
                      <a:schemeClr val="accent1">
                        <a:lumMod val="50000"/>
                      </a:schemeClr>
                    </a:solidFill>
                  </a:rPr>
                  <a:t>: </a:t>
                </a:r>
                <a:r>
                  <a:rPr lang="nb-NO" sz="2000" dirty="0">
                    <a:solidFill>
                      <a:schemeClr val="tx2"/>
                    </a:solidFill>
                  </a:rPr>
                  <a:t>encryption algorithm (public)	</a:t>
                </a:r>
              </a:p>
              <a:p>
                <a:r>
                  <a:rPr lang="nb-NO" sz="2000" dirty="0">
                    <a:solidFill>
                      <a:schemeClr val="tx2"/>
                    </a:solidFill>
                  </a:rPr>
                  <a:t>	</a:t>
                </a:r>
              </a:p>
              <a:p>
                <a14:m>
                  <m:oMath xmlns:m="http://schemas.openxmlformats.org/officeDocument/2006/math">
                    <m:r>
                      <a:rPr lang="nb-NO" sz="2000" b="1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𝓓</m:t>
                    </m:r>
                  </m:oMath>
                </a14:m>
                <a:r>
                  <a:rPr lang="nb-NO" sz="2000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nb-NO" sz="2000" b="1" dirty="0">
                    <a:solidFill>
                      <a:schemeClr val="accent1">
                        <a:lumMod val="50000"/>
                      </a:schemeClr>
                    </a:solidFill>
                  </a:rPr>
                  <a:t>: </a:t>
                </a:r>
                <a:r>
                  <a:rPr lang="nb-NO" sz="2000" dirty="0">
                    <a:solidFill>
                      <a:schemeClr val="tx2"/>
                    </a:solidFill>
                  </a:rPr>
                  <a:t>decryption algorithm (public)</a:t>
                </a:r>
              </a:p>
              <a:p>
                <a:endParaRPr lang="nb-NO" sz="2000" dirty="0">
                  <a:solidFill>
                    <a:schemeClr val="accent6"/>
                  </a:solidFill>
                </a:endParaRPr>
              </a:p>
              <a:p>
                <a:endParaRPr lang="nb-NO" sz="20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412" y="4616970"/>
                <a:ext cx="5310376" cy="224676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 bwMode="auto">
          <a:xfrm>
            <a:off x="4337034" y="3231545"/>
            <a:ext cx="407244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1580033" y="2169761"/>
            <a:ext cx="626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225436" y="2237913"/>
            <a:ext cx="626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ounded Rectangle 9"/>
              <p:cNvSpPr/>
              <p:nvPr/>
            </p:nvSpPr>
            <p:spPr bwMode="auto">
              <a:xfrm>
                <a:off x="3560107" y="2833436"/>
                <a:ext cx="746563" cy="796218"/>
              </a:xfrm>
              <a:prstGeom prst="roundRect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ℰ</m:t>
                      </m:r>
                    </m:oMath>
                  </m:oMathPara>
                </a14:m>
                <a:endParaRPr kumimoji="0" lang="en-US" sz="36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0" name="Rounded 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60107" y="2833436"/>
                <a:ext cx="746563" cy="796218"/>
              </a:xfrm>
              <a:prstGeom prst="round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381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>
            <a:endCxn id="10" idx="1"/>
          </p:cNvCxnSpPr>
          <p:nvPr/>
        </p:nvCxnSpPr>
        <p:spPr bwMode="auto">
          <a:xfrm>
            <a:off x="3162300" y="3231545"/>
            <a:ext cx="39780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33"/>
          <p:cNvSpPr txBox="1"/>
          <p:nvPr/>
        </p:nvSpPr>
        <p:spPr>
          <a:xfrm>
            <a:off x="5861352" y="2769880"/>
            <a:ext cx="481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chemeClr val="accent1">
                    <a:lumMod val="50000"/>
                  </a:schemeClr>
                </a:solidFill>
              </a:rPr>
              <a:t>C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ounded Rectangle 36"/>
              <p:cNvSpPr/>
              <p:nvPr/>
            </p:nvSpPr>
            <p:spPr bwMode="auto">
              <a:xfrm>
                <a:off x="8418066" y="2833436"/>
                <a:ext cx="746563" cy="796218"/>
              </a:xfrm>
              <a:prstGeom prst="roundRect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𝒟</m:t>
                      </m:r>
                    </m:oMath>
                  </m:oMathPara>
                </a14:m>
                <a:endParaRPr kumimoji="0" lang="en-US" sz="36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7" name="Rounded 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18066" y="2833436"/>
                <a:ext cx="746563" cy="796218"/>
              </a:xfrm>
              <a:prstGeom prst="round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381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Elbow Connector 40"/>
          <p:cNvCxnSpPr>
            <a:stCxn id="30" idx="1"/>
            <a:endCxn id="37" idx="0"/>
          </p:cNvCxnSpPr>
          <p:nvPr/>
        </p:nvCxnSpPr>
        <p:spPr bwMode="auto">
          <a:xfrm rot="10800000" flipV="1">
            <a:off x="8791348" y="2468746"/>
            <a:ext cx="1434088" cy="364690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Elbow Connector 41"/>
          <p:cNvCxnSpPr>
            <a:stCxn id="29" idx="3"/>
            <a:endCxn id="10" idx="0"/>
          </p:cNvCxnSpPr>
          <p:nvPr/>
        </p:nvCxnSpPr>
        <p:spPr bwMode="auto">
          <a:xfrm>
            <a:off x="2206751" y="2400594"/>
            <a:ext cx="1726638" cy="432842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Arrow Connector 46"/>
          <p:cNvCxnSpPr/>
          <p:nvPr/>
        </p:nvCxnSpPr>
        <p:spPr bwMode="auto">
          <a:xfrm flipH="1">
            <a:off x="8791347" y="3644894"/>
            <a:ext cx="1" cy="40625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8434533" y="4028718"/>
                <a:ext cx="1170720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2400" dirty="0"/>
                  <a:t>M / </a:t>
                </a:r>
                <a14:m>
                  <m:oMath xmlns:m="http://schemas.openxmlformats.org/officeDocument/2006/math">
                    <m:r>
                      <a:rPr lang="nb-NO" sz="2800" b="0" i="1" smtClean="0"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nb-NO" sz="2400" dirty="0"/>
                  <a:t>  </a:t>
                </a:r>
                <a:endParaRPr lang="en-US" sz="2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4533" y="4028718"/>
                <a:ext cx="1170720" cy="513282"/>
              </a:xfrm>
              <a:prstGeom prst="rect">
                <a:avLst/>
              </a:prstGeom>
              <a:blipFill rotWithShape="0">
                <a:blip r:embed="rId9"/>
                <a:stretch>
                  <a:fillRect l="-8333" t="-119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6183888" y="5223192"/>
            <a:ext cx="46522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000" b="1" dirty="0">
                <a:solidFill>
                  <a:schemeClr val="accent1">
                    <a:lumMod val="50000"/>
                  </a:schemeClr>
                </a:solidFill>
              </a:rPr>
              <a:t>K : </a:t>
            </a:r>
            <a:r>
              <a:rPr lang="nb-NO" sz="2000" dirty="0">
                <a:solidFill>
                  <a:schemeClr val="tx2"/>
                </a:solidFill>
              </a:rPr>
              <a:t>encryption / decryption key (secret)</a:t>
            </a:r>
            <a:endParaRPr lang="nb-NO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82049" y="3000713"/>
            <a:ext cx="515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138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Creating secure channels: encryption schemes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590AF8-4F64-4D1C-B3C4-F65976908F5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5" name="Cloud 14"/>
          <p:cNvSpPr/>
          <p:nvPr/>
        </p:nvSpPr>
        <p:spPr bwMode="auto">
          <a:xfrm rot="11390598">
            <a:off x="4499248" y="2005781"/>
            <a:ext cx="3385524" cy="2189270"/>
          </a:xfrm>
          <a:prstGeom prst="cloud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83675" y="1559448"/>
            <a:ext cx="129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Alice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0016417" y="1779868"/>
            <a:ext cx="129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Bob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387843" y="4317967"/>
            <a:ext cx="1827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Adversary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4337034" y="3231545"/>
            <a:ext cx="407244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1580033" y="2169761"/>
            <a:ext cx="626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rgbClr val="C00000"/>
                </a:solidFill>
              </a:rPr>
              <a:t>K</a:t>
            </a:r>
            <a:r>
              <a:rPr lang="nb-NO" sz="2400" baseline="-25000" dirty="0">
                <a:solidFill>
                  <a:srgbClr val="C00000"/>
                </a:solidFill>
              </a:rPr>
              <a:t>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225436" y="2237913"/>
            <a:ext cx="626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rgbClr val="C00000"/>
                </a:solidFill>
              </a:rPr>
              <a:t>K</a:t>
            </a:r>
            <a:r>
              <a:rPr lang="nb-NO" sz="2400" baseline="-25000" dirty="0">
                <a:solidFill>
                  <a:srgbClr val="C00000"/>
                </a:solidFill>
              </a:rPr>
              <a:t>d</a:t>
            </a:r>
            <a:endParaRPr lang="en-US" sz="24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ounded Rectangle 9"/>
              <p:cNvSpPr/>
              <p:nvPr/>
            </p:nvSpPr>
            <p:spPr bwMode="auto">
              <a:xfrm>
                <a:off x="3560107" y="2833436"/>
                <a:ext cx="746563" cy="796218"/>
              </a:xfrm>
              <a:prstGeom prst="roundRect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ℰ</m:t>
                      </m:r>
                    </m:oMath>
                  </m:oMathPara>
                </a14:m>
                <a:endParaRPr kumimoji="0" lang="en-US" sz="36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0" name="Rounded 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60107" y="2833436"/>
                <a:ext cx="746563" cy="796218"/>
              </a:xfrm>
              <a:prstGeom prst="round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381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5861352" y="2769880"/>
            <a:ext cx="481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>
                <a:solidFill>
                  <a:schemeClr val="accent1">
                    <a:lumMod val="50000"/>
                  </a:schemeClr>
                </a:solidFill>
              </a:rPr>
              <a:t>C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ounded Rectangle 36"/>
              <p:cNvSpPr/>
              <p:nvPr/>
            </p:nvSpPr>
            <p:spPr bwMode="auto">
              <a:xfrm>
                <a:off x="8418066" y="2833436"/>
                <a:ext cx="746563" cy="796218"/>
              </a:xfrm>
              <a:prstGeom prst="roundRect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nb-NO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𝒟</m:t>
                      </m:r>
                    </m:oMath>
                  </m:oMathPara>
                </a14:m>
                <a:endParaRPr kumimoji="0" lang="en-US" sz="36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7" name="Rounded 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18066" y="2833436"/>
                <a:ext cx="746563" cy="796218"/>
              </a:xfrm>
              <a:prstGeom prst="round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381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Elbow Connector 40"/>
          <p:cNvCxnSpPr>
            <a:stCxn id="30" idx="1"/>
            <a:endCxn id="37" idx="0"/>
          </p:cNvCxnSpPr>
          <p:nvPr/>
        </p:nvCxnSpPr>
        <p:spPr bwMode="auto">
          <a:xfrm rot="10800000" flipV="1">
            <a:off x="8791348" y="2468746"/>
            <a:ext cx="1434088" cy="364690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Elbow Connector 41"/>
          <p:cNvCxnSpPr>
            <a:stCxn id="29" idx="3"/>
            <a:endCxn id="10" idx="0"/>
          </p:cNvCxnSpPr>
          <p:nvPr/>
        </p:nvCxnSpPr>
        <p:spPr bwMode="auto">
          <a:xfrm>
            <a:off x="2206751" y="2400594"/>
            <a:ext cx="1726638" cy="432842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Box 45"/>
          <p:cNvSpPr txBox="1"/>
          <p:nvPr/>
        </p:nvSpPr>
        <p:spPr>
          <a:xfrm>
            <a:off x="2682049" y="3000713"/>
            <a:ext cx="481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M</a:t>
            </a:r>
            <a:endParaRPr lang="en-US" sz="2400" dirty="0"/>
          </a:p>
        </p:txBody>
      </p:sp>
      <p:cxnSp>
        <p:nvCxnSpPr>
          <p:cNvPr id="47" name="Straight Arrow Connector 46"/>
          <p:cNvCxnSpPr/>
          <p:nvPr/>
        </p:nvCxnSpPr>
        <p:spPr bwMode="auto">
          <a:xfrm flipH="1">
            <a:off x="8791347" y="3644894"/>
            <a:ext cx="1" cy="40625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8434533" y="4028718"/>
                <a:ext cx="1170720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2400" dirty="0"/>
                  <a:t>M / </a:t>
                </a:r>
                <a14:m>
                  <m:oMath xmlns:m="http://schemas.openxmlformats.org/officeDocument/2006/math">
                    <m:r>
                      <a:rPr lang="nb-NO" sz="2800" b="0" i="1" smtClean="0"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nb-NO" sz="2400" dirty="0"/>
                  <a:t>  </a:t>
                </a:r>
                <a:endParaRPr lang="en-US" sz="2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4533" y="4028718"/>
                <a:ext cx="1170720" cy="513282"/>
              </a:xfrm>
              <a:prstGeom prst="rect">
                <a:avLst/>
              </a:prstGeom>
              <a:blipFill rotWithShape="0">
                <a:blip r:embed="rId9"/>
                <a:stretch>
                  <a:fillRect l="-8333" t="-119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Picture 23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10" y="2530889"/>
            <a:ext cx="1561630" cy="136642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466" y="2533375"/>
            <a:ext cx="1561630" cy="13664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032412" y="4616970"/>
                <a:ext cx="5882738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nb-NO" sz="2000" b="1" dirty="0">
                  <a:solidFill>
                    <a:schemeClr val="accent6"/>
                  </a:solidFill>
                </a:endParaRPr>
              </a:p>
              <a:p>
                <a:endParaRPr lang="nb-NO" sz="2000" b="1" dirty="0">
                  <a:solidFill>
                    <a:schemeClr val="accent6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nb-NO" sz="2000" b="1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𝓔</m:t>
                    </m:r>
                  </m:oMath>
                </a14:m>
                <a:r>
                  <a:rPr lang="nb-NO" sz="2000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nb-NO" sz="2000" b="1" dirty="0">
                    <a:solidFill>
                      <a:schemeClr val="accent1">
                        <a:lumMod val="50000"/>
                      </a:schemeClr>
                    </a:solidFill>
                  </a:rPr>
                  <a:t>: </a:t>
                </a:r>
                <a:r>
                  <a:rPr lang="nb-NO" sz="2000" dirty="0">
                    <a:solidFill>
                      <a:schemeClr val="tx2"/>
                    </a:solidFill>
                  </a:rPr>
                  <a:t>encryption algorithm (public)			</a:t>
                </a:r>
              </a:p>
              <a:p>
                <a:endParaRPr lang="nb-NO" sz="2000" dirty="0">
                  <a:solidFill>
                    <a:schemeClr val="tx2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nb-NO" sz="2000" b="1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𝓓</m:t>
                    </m:r>
                  </m:oMath>
                </a14:m>
                <a:r>
                  <a:rPr lang="nb-NO" sz="2000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nb-NO" sz="2000" b="1" dirty="0">
                    <a:solidFill>
                      <a:schemeClr val="accent1">
                        <a:lumMod val="50000"/>
                      </a:schemeClr>
                    </a:solidFill>
                  </a:rPr>
                  <a:t>: </a:t>
                </a:r>
                <a:r>
                  <a:rPr lang="nb-NO" sz="2000" dirty="0">
                    <a:solidFill>
                      <a:schemeClr val="tx2"/>
                    </a:solidFill>
                  </a:rPr>
                  <a:t>decryption algorithm (public)			</a:t>
                </a:r>
                <a:endParaRPr lang="nb-NO" sz="2000" dirty="0">
                  <a:solidFill>
                    <a:schemeClr val="accent6"/>
                  </a:solidFill>
                </a:endParaRPr>
              </a:p>
              <a:p>
                <a:endParaRPr lang="nb-NO" sz="20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412" y="4616970"/>
                <a:ext cx="5882738" cy="193899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6183888" y="5224105"/>
            <a:ext cx="32560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000" b="1" dirty="0">
                <a:solidFill>
                  <a:srgbClr val="C00000"/>
                </a:solidFill>
              </a:rPr>
              <a:t>K</a:t>
            </a:r>
            <a:r>
              <a:rPr lang="nb-NO" sz="2000" b="1" baseline="-25000" dirty="0">
                <a:solidFill>
                  <a:srgbClr val="C00000"/>
                </a:solidFill>
              </a:rPr>
              <a:t>e</a:t>
            </a:r>
            <a:r>
              <a:rPr lang="nb-NO" sz="2000" b="1" dirty="0">
                <a:solidFill>
                  <a:srgbClr val="C00000"/>
                </a:solidFill>
              </a:rPr>
              <a:t> : </a:t>
            </a:r>
            <a:r>
              <a:rPr lang="nb-NO" sz="2000" dirty="0">
                <a:solidFill>
                  <a:schemeClr val="tx2"/>
                </a:solidFill>
              </a:rPr>
              <a:t>encryption key (public)</a:t>
            </a:r>
            <a:endParaRPr lang="nb-NO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83888" y="5868592"/>
            <a:ext cx="32912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000" b="1" dirty="0">
                <a:solidFill>
                  <a:srgbClr val="C00000"/>
                </a:solidFill>
              </a:rPr>
              <a:t>K</a:t>
            </a:r>
            <a:r>
              <a:rPr lang="nb-NO" sz="2000" b="1" baseline="-25000" dirty="0">
                <a:solidFill>
                  <a:srgbClr val="C00000"/>
                </a:solidFill>
              </a:rPr>
              <a:t>d</a:t>
            </a:r>
            <a:r>
              <a:rPr lang="nb-NO" sz="2000" b="1" dirty="0">
                <a:solidFill>
                  <a:srgbClr val="C00000"/>
                </a:solidFill>
              </a:rPr>
              <a:t> : </a:t>
            </a:r>
            <a:r>
              <a:rPr lang="nb-NO" sz="2000" dirty="0">
                <a:solidFill>
                  <a:schemeClr val="tx2"/>
                </a:solidFill>
              </a:rPr>
              <a:t>decryption key (secret)</a:t>
            </a:r>
            <a:endParaRPr lang="nb-NO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3162300" y="3231545"/>
            <a:ext cx="39780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4481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Basic goals of cryptography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590AF8-4F64-4D1C-B3C4-F65976908F52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847123"/>
              </p:ext>
            </p:extLst>
          </p:nvPr>
        </p:nvGraphicFramePr>
        <p:xfrm>
          <a:off x="1893392" y="1863323"/>
          <a:ext cx="8078358" cy="290870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6927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927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927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695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Message</a:t>
                      </a:r>
                      <a:r>
                        <a:rPr lang="nb-NO" baseline="0" dirty="0"/>
                        <a:t> privacy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Message integrity</a:t>
                      </a:r>
                      <a:r>
                        <a:rPr lang="nb-NO" baseline="0" dirty="0"/>
                        <a:t> / authentication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69567">
                <a:tc>
                  <a:txBody>
                    <a:bodyPr/>
                    <a:lstStyle/>
                    <a:p>
                      <a:pPr algn="ctr"/>
                      <a:r>
                        <a:rPr lang="nb-NO" b="1" dirty="0"/>
                        <a:t>Symmetric</a:t>
                      </a:r>
                      <a:r>
                        <a:rPr lang="nb-NO" b="1" baseline="0" dirty="0"/>
                        <a:t> keys</a:t>
                      </a:r>
                      <a:endParaRPr lang="en-US" b="1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Symmetric encryption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Message</a:t>
                      </a:r>
                      <a:r>
                        <a:rPr lang="nb-NO" baseline="0" dirty="0"/>
                        <a:t> authentication codes (MAC)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69567">
                <a:tc>
                  <a:txBody>
                    <a:bodyPr/>
                    <a:lstStyle/>
                    <a:p>
                      <a:pPr algn="ctr"/>
                      <a:r>
                        <a:rPr lang="nb-NO" b="1" dirty="0"/>
                        <a:t>Asymmetric</a:t>
                      </a:r>
                      <a:r>
                        <a:rPr lang="nb-NO" b="1" baseline="0" dirty="0"/>
                        <a:t> keys </a:t>
                      </a:r>
                      <a:endParaRPr lang="en-US" b="1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Asymmetric</a:t>
                      </a:r>
                      <a:r>
                        <a:rPr lang="nb-NO" baseline="0" dirty="0"/>
                        <a:t> encryption (public-key encryption)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Digital signatures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071956" y="4077072"/>
            <a:ext cx="1646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/>
              <a:t>Key exchange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42973" y="1505811"/>
            <a:ext cx="19791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1600" dirty="0">
                <a:solidFill>
                  <a:schemeClr val="accent2"/>
                </a:solidFill>
              </a:rPr>
              <a:t>IND-CPA, IND-CCA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26022" y="4869160"/>
            <a:ext cx="19791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1600" dirty="0">
                <a:solidFill>
                  <a:schemeClr val="accent2"/>
                </a:solidFill>
              </a:rPr>
              <a:t>IND-CPA, IND-CCA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150752" y="1506270"/>
            <a:ext cx="9813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chemeClr val="accent2"/>
                </a:solidFill>
              </a:rPr>
              <a:t>UF-CMA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184232" y="4869160"/>
            <a:ext cx="9813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chemeClr val="accent2"/>
                </a:solidFill>
              </a:rPr>
              <a:t>UF-CMA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4295800" y="1968390"/>
            <a:ext cx="5832648" cy="747183"/>
          </a:xfrm>
          <a:prstGeom prst="round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2360632" y="1595135"/>
            <a:ext cx="7409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2"/>
                </a:solidFill>
              </a:rPr>
              <a:t>AEAD</a:t>
            </a:r>
            <a:endParaRPr lang="en-US" sz="1600" dirty="0">
              <a:solidFill>
                <a:schemeClr val="accent2"/>
              </a:solidFill>
            </a:endParaRPr>
          </a:p>
        </p:txBody>
      </p:sp>
      <p:cxnSp>
        <p:nvCxnSpPr>
          <p:cNvPr id="13" name="Straight Connector 12"/>
          <p:cNvCxnSpPr>
            <a:stCxn id="3" idx="1"/>
          </p:cNvCxnSpPr>
          <p:nvPr/>
        </p:nvCxnSpPr>
        <p:spPr bwMode="auto">
          <a:xfrm flipH="1" flipV="1">
            <a:off x="3021430" y="1920238"/>
            <a:ext cx="1274370" cy="42174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/>
        </p:nvSpPr>
        <p:spPr bwMode="auto">
          <a:xfrm>
            <a:off x="2135560" y="5237911"/>
            <a:ext cx="2511070" cy="555312"/>
          </a:xfrm>
          <a:prstGeom prst="rect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/>
              <a:t>Unkeyed</a:t>
            </a:r>
            <a:r>
              <a:rPr lang="en-US" b="1" dirty="0"/>
              <a:t> primitives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947916" y="5830087"/>
            <a:ext cx="32704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chemeClr val="accent2"/>
                </a:solidFill>
              </a:rPr>
              <a:t>Collision resistance, one-</a:t>
            </a:r>
            <a:r>
              <a:rPr lang="en-US" sz="1600" dirty="0" err="1">
                <a:solidFill>
                  <a:schemeClr val="accent2"/>
                </a:solidFill>
              </a:rPr>
              <a:t>wayness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44072" y="5326627"/>
            <a:ext cx="1710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/>
              <a:t>Hash functions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69500" y="3077523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/>
              <a:t>PRNG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507170" y="2715573"/>
            <a:ext cx="7761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chemeClr val="accent2"/>
                </a:solidFill>
              </a:rPr>
              <a:t>PRNG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75912" y="5326627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/>
              <a:t>TRNG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295783" y="5706976"/>
            <a:ext cx="13260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chemeClr val="accent2"/>
                </a:solidFill>
              </a:rPr>
              <a:t>Enough </a:t>
            </a:r>
            <a:br>
              <a:rPr lang="en-US" sz="1600" dirty="0">
                <a:solidFill>
                  <a:schemeClr val="accent2"/>
                </a:solidFill>
              </a:rPr>
            </a:br>
            <a:r>
              <a:rPr lang="en-US" sz="1600" dirty="0">
                <a:solidFill>
                  <a:schemeClr val="accent2"/>
                </a:solidFill>
              </a:rPr>
              <a:t>min-entropy </a:t>
            </a:r>
          </a:p>
        </p:txBody>
      </p:sp>
    </p:spTree>
    <p:extLst>
      <p:ext uri="{BB962C8B-B14F-4D97-AF65-F5344CB8AC3E}">
        <p14:creationId xmlns:p14="http://schemas.microsoft.com/office/powerpoint/2010/main" val="369806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  <p:bldP spid="11" grpId="0"/>
      <p:bldP spid="3" grpId="0" animBg="1"/>
      <p:bldP spid="12" grpId="0"/>
      <p:bldP spid="17" grpId="0" animBg="1"/>
      <p:bldP spid="18" grpId="0"/>
      <p:bldP spid="19" grpId="0"/>
      <p:bldP spid="16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Basic goals of cryptography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590AF8-4F64-4D1C-B3C4-F65976908F52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035558"/>
              </p:ext>
            </p:extLst>
          </p:nvPr>
        </p:nvGraphicFramePr>
        <p:xfrm>
          <a:off x="1893392" y="1863323"/>
          <a:ext cx="8078358" cy="290870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6927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927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927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695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Message</a:t>
                      </a:r>
                      <a:r>
                        <a:rPr lang="nb-NO" baseline="0" dirty="0"/>
                        <a:t> privacy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Message integrity</a:t>
                      </a:r>
                      <a:r>
                        <a:rPr lang="nb-NO" baseline="0" dirty="0"/>
                        <a:t> / authentication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69567">
                <a:tc>
                  <a:txBody>
                    <a:bodyPr/>
                    <a:lstStyle/>
                    <a:p>
                      <a:pPr algn="ctr"/>
                      <a:r>
                        <a:rPr lang="nb-NO" b="1" dirty="0"/>
                        <a:t>Symmetric</a:t>
                      </a:r>
                      <a:r>
                        <a:rPr lang="nb-NO" b="1" baseline="0" dirty="0"/>
                        <a:t> keys</a:t>
                      </a:r>
                      <a:endParaRPr lang="en-US" b="1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Symmetric encryption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Message</a:t>
                      </a:r>
                      <a:r>
                        <a:rPr lang="nb-NO" baseline="0" dirty="0"/>
                        <a:t> authentication codes (MAC)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69567">
                <a:tc>
                  <a:txBody>
                    <a:bodyPr/>
                    <a:lstStyle/>
                    <a:p>
                      <a:pPr algn="ctr"/>
                      <a:r>
                        <a:rPr lang="nb-NO" b="1" dirty="0"/>
                        <a:t>Asymmetric</a:t>
                      </a:r>
                      <a:r>
                        <a:rPr lang="nb-NO" b="1" baseline="0" dirty="0"/>
                        <a:t> keys </a:t>
                      </a:r>
                      <a:endParaRPr lang="en-US" b="1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Asymmetric</a:t>
                      </a:r>
                      <a:r>
                        <a:rPr lang="nb-NO" baseline="0" dirty="0"/>
                        <a:t> encryption (public-key encryption)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Digital signatures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 bwMode="auto">
          <a:xfrm>
            <a:off x="4295800" y="1968390"/>
            <a:ext cx="5832648" cy="747183"/>
          </a:xfrm>
          <a:prstGeom prst="round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1414555" y="1381629"/>
            <a:ext cx="187262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Encrypt-then-MAC</a:t>
            </a:r>
          </a:p>
          <a:p>
            <a:pPr algn="ctr"/>
            <a:r>
              <a:rPr lang="en-US" sz="1600" dirty="0">
                <a:solidFill>
                  <a:srgbClr val="C00000"/>
                </a:solidFill>
              </a:rPr>
              <a:t>AES-GCM</a:t>
            </a:r>
          </a:p>
          <a:p>
            <a:pPr algn="ctr"/>
            <a:r>
              <a:rPr lang="en-US" sz="1600" dirty="0">
                <a:solidFill>
                  <a:srgbClr val="C00000"/>
                </a:solidFill>
              </a:rPr>
              <a:t>AES-CCM</a:t>
            </a:r>
          </a:p>
          <a:p>
            <a:pPr algn="ctr"/>
            <a:r>
              <a:rPr lang="en-US" sz="1600" dirty="0">
                <a:solidFill>
                  <a:srgbClr val="C00000"/>
                </a:solidFill>
              </a:rPr>
              <a:t>AES-OCB</a:t>
            </a:r>
          </a:p>
        </p:txBody>
      </p:sp>
      <p:cxnSp>
        <p:nvCxnSpPr>
          <p:cNvPr id="13" name="Straight Connector 12"/>
          <p:cNvCxnSpPr>
            <a:stCxn id="3" idx="1"/>
          </p:cNvCxnSpPr>
          <p:nvPr/>
        </p:nvCxnSpPr>
        <p:spPr bwMode="auto">
          <a:xfrm flipH="1" flipV="1">
            <a:off x="3021430" y="1920238"/>
            <a:ext cx="1274370" cy="42174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tangle 15"/>
          <p:cNvSpPr/>
          <p:nvPr/>
        </p:nvSpPr>
        <p:spPr>
          <a:xfrm>
            <a:off x="4833616" y="1324391"/>
            <a:ext cx="21979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AES-CTR, AES-CTR$</a:t>
            </a:r>
          </a:p>
          <a:p>
            <a:pPr algn="ctr"/>
            <a:r>
              <a:rPr lang="en-US" sz="1600" dirty="0">
                <a:solidFill>
                  <a:srgbClr val="C00000"/>
                </a:solidFill>
              </a:rPr>
              <a:t>AES-CBC$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712278" y="1278727"/>
            <a:ext cx="19159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CBC-MAC, CMAC,</a:t>
            </a:r>
          </a:p>
          <a:p>
            <a:pPr algn="ctr"/>
            <a:r>
              <a:rPr lang="en-US" sz="1600" dirty="0">
                <a:solidFill>
                  <a:srgbClr val="C00000"/>
                </a:solidFill>
              </a:rPr>
              <a:t>HMAC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798284" y="4797152"/>
            <a:ext cx="22685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solidFill>
                  <a:srgbClr val="C00000"/>
                </a:solidFill>
              </a:rPr>
              <a:t>ElGamal</a:t>
            </a:r>
            <a:r>
              <a:rPr lang="en-US" sz="1600" dirty="0">
                <a:solidFill>
                  <a:srgbClr val="C00000"/>
                </a:solidFill>
              </a:rPr>
              <a:t>, Padded RSA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212124" y="4800060"/>
            <a:ext cx="30553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solidFill>
                  <a:srgbClr val="C00000"/>
                </a:solidFill>
              </a:rPr>
              <a:t>Schnorr</a:t>
            </a:r>
            <a:r>
              <a:rPr lang="en-US" sz="1600" dirty="0">
                <a:solidFill>
                  <a:srgbClr val="C00000"/>
                </a:solidFill>
              </a:rPr>
              <a:t>, ECDSA, Hashed RSA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146784" y="4400412"/>
            <a:ext cx="14665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solidFill>
                  <a:srgbClr val="C00000"/>
                </a:solidFill>
              </a:rPr>
              <a:t>Diffie</a:t>
            </a:r>
            <a:r>
              <a:rPr lang="en-US" sz="1600" dirty="0">
                <a:solidFill>
                  <a:srgbClr val="C00000"/>
                </a:solidFill>
              </a:rPr>
              <a:t>-Hellman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481812" y="5705032"/>
            <a:ext cx="21884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SHA2-256, SHA2-512</a:t>
            </a:r>
          </a:p>
          <a:p>
            <a:pPr algn="ctr"/>
            <a:r>
              <a:rPr lang="en-US" sz="1600" dirty="0">
                <a:solidFill>
                  <a:srgbClr val="C00000"/>
                </a:solidFill>
              </a:rPr>
              <a:t>SHA3-256, SHA3-512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0307595" y="2781525"/>
            <a:ext cx="11753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CTR mode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0071956" y="4077072"/>
            <a:ext cx="1646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/>
              <a:t>Key exchange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0469500" y="3077523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/>
              <a:t>PRNG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75912" y="5326627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/>
              <a:t>TRNG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2135560" y="5237911"/>
            <a:ext cx="2511070" cy="555312"/>
          </a:xfrm>
          <a:prstGeom prst="rect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/>
              <a:t>Unkeyed</a:t>
            </a:r>
            <a:r>
              <a:rPr lang="en-US" b="1" dirty="0"/>
              <a:t> primitives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744072" y="5326627"/>
            <a:ext cx="1710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dirty="0"/>
              <a:t>Hash functions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8904312" y="5695959"/>
            <a:ext cx="32876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Ring-oscillators, lava lamps</a:t>
            </a:r>
          </a:p>
          <a:p>
            <a:pPr algn="ctr"/>
            <a:r>
              <a:rPr lang="en-US" sz="1600" dirty="0">
                <a:solidFill>
                  <a:srgbClr val="C00000"/>
                </a:solidFill>
              </a:rPr>
              <a:t>quantum effects, 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mouse wiggling…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0314009" y="2411206"/>
            <a:ext cx="11624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ChaCha20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31575" y="1040569"/>
            <a:ext cx="26019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ChaCha20 (stream cipher)</a:t>
            </a:r>
            <a:endParaRPr lang="en-US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83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/>
      <p:bldP spid="16" grpId="0"/>
      <p:bldP spid="20" grpId="0"/>
      <p:bldP spid="21" grpId="0"/>
      <p:bldP spid="22" grpId="0"/>
      <p:bldP spid="23" grpId="0"/>
      <p:bldP spid="24" grpId="0"/>
      <p:bldP spid="25" grpId="0"/>
      <p:bldP spid="37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1_TEK4500-UIO">
  <a:themeElements>
    <a:clrScheme name="UIO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0000E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400" b="1" dirty="0"/>
        </a:defPPr>
      </a:lstStyle>
    </a:spDef>
    <a:lnDef>
      <a:spPr bwMode="auto"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rtlCol="0">
        <a:spAutoFit/>
      </a:bodyPr>
      <a:lstStyle>
        <a:defPPr>
          <a:defRPr sz="2000"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K4500-UIO" id="{F80CA8B8-D88A-4F90-A944-3A97B4A00331}" vid="{37435797-98CB-4FFC-AF13-1FC647D06020}"/>
    </a:ext>
  </a:extLst>
</a:theme>
</file>

<file path=ppt/theme/theme2.xml><?xml version="1.0" encoding="utf-8"?>
<a:theme xmlns:a="http://schemas.openxmlformats.org/drawingml/2006/main" name="TEK4500-UIO">
  <a:themeElements>
    <a:clrScheme name="UIO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0000E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400" b="1" dirty="0"/>
        </a:defPPr>
      </a:lstStyle>
    </a:spDef>
    <a:lnDef>
      <a:spPr bwMode="auto"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K4500-UIO" id="{D98F6CE3-5215-439F-B83D-B99FB84D8141}" vid="{C3C4E773-9064-45BA-9BFA-72DEEDBB4312}"/>
    </a:ext>
  </a:extLst>
</a:theme>
</file>

<file path=ppt/theme/theme3.xml><?xml version="1.0" encoding="utf-8"?>
<a:theme xmlns:a="http://schemas.openxmlformats.org/drawingml/2006/main" name="2_TEK4500-UIO">
  <a:themeElements>
    <a:clrScheme name="Custom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C000"/>
      </a:accent3>
      <a:accent4>
        <a:srgbClr val="7030A0"/>
      </a:accent4>
      <a:accent5>
        <a:srgbClr val="FF0000"/>
      </a:accent5>
      <a:accent6>
        <a:srgbClr val="EEF9F4"/>
      </a:accent6>
      <a:hlink>
        <a:srgbClr val="0000E5"/>
      </a:hlink>
      <a:folHlink>
        <a:srgbClr val="0000E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DFDA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>
            <a:ea typeface="Cambria Math" panose="02040503050406030204" pitchFamily="18" charset="0"/>
          </a:defRPr>
        </a:defPPr>
      </a:lstStyle>
    </a:spDef>
    <a:lnDef>
      <a:spPr bwMode="auto">
        <a:solidFill>
          <a:schemeClr val="accent1"/>
        </a:solidFill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K4500-UIO" id="{0E1C8BE1-60D2-4044-BAB8-77C985F6EEA1}" vid="{D4B1BC77-4AE2-48B7-94A1-F92EDC65A8BB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TEK4500-UIO</Template>
  <TotalTime>20488</TotalTime>
  <Words>478</Words>
  <Application>Microsoft Office PowerPoint</Application>
  <PresentationFormat>Widescreen</PresentationFormat>
  <Paragraphs>197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Wingdings</vt:lpstr>
      <vt:lpstr>1_TEK4500-UIO</vt:lpstr>
      <vt:lpstr>TEK4500-UIO</vt:lpstr>
      <vt:lpstr>2_TEK4500-UIO</vt:lpstr>
      <vt:lpstr>Lecture 15 – Course recap</vt:lpstr>
      <vt:lpstr>Agenda</vt:lpstr>
      <vt:lpstr>What is cryptography?</vt:lpstr>
      <vt:lpstr>What is cryptography?</vt:lpstr>
      <vt:lpstr>Ideal solution: secure channels</vt:lpstr>
      <vt:lpstr>Creating secure channels: encryption schemes</vt:lpstr>
      <vt:lpstr>Creating secure channels: encryption schemes</vt:lpstr>
      <vt:lpstr>Basic goals of cryptography</vt:lpstr>
      <vt:lpstr>Basic goals of cryptography</vt:lpstr>
      <vt:lpstr>Constructions and relations</vt:lpstr>
      <vt:lpstr>The crypto toolbox</vt:lpstr>
      <vt:lpstr>Exam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hakoja</dc:creator>
  <cp:lastModifiedBy>hakoja</cp:lastModifiedBy>
  <cp:revision>926</cp:revision>
  <dcterms:created xsi:type="dcterms:W3CDTF">2020-06-02T10:31:43Z</dcterms:created>
  <dcterms:modified xsi:type="dcterms:W3CDTF">2023-12-06T15:55:01Z</dcterms:modified>
</cp:coreProperties>
</file>