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  <p:sldMasterId id="2147483712" r:id="rId3"/>
  </p:sldMasterIdLst>
  <p:notesMasterIdLst>
    <p:notesMasterId r:id="rId57"/>
  </p:notesMasterIdLst>
  <p:sldIdLst>
    <p:sldId id="308" r:id="rId4"/>
    <p:sldId id="459" r:id="rId5"/>
    <p:sldId id="375" r:id="rId6"/>
    <p:sldId id="378" r:id="rId7"/>
    <p:sldId id="413" r:id="rId8"/>
    <p:sldId id="415" r:id="rId9"/>
    <p:sldId id="319" r:id="rId10"/>
    <p:sldId id="320" r:id="rId11"/>
    <p:sldId id="261" r:id="rId12"/>
    <p:sldId id="333" r:id="rId13"/>
    <p:sldId id="376" r:id="rId14"/>
    <p:sldId id="416" r:id="rId15"/>
    <p:sldId id="347" r:id="rId16"/>
    <p:sldId id="461" r:id="rId17"/>
    <p:sldId id="417" r:id="rId18"/>
    <p:sldId id="432" r:id="rId19"/>
    <p:sldId id="419" r:id="rId20"/>
    <p:sldId id="436" r:id="rId21"/>
    <p:sldId id="342" r:id="rId22"/>
    <p:sldId id="365" r:id="rId23"/>
    <p:sldId id="439" r:id="rId24"/>
    <p:sldId id="441" r:id="rId25"/>
    <p:sldId id="442" r:id="rId26"/>
    <p:sldId id="423" r:id="rId27"/>
    <p:sldId id="462" r:id="rId28"/>
    <p:sldId id="447" r:id="rId29"/>
    <p:sldId id="448" r:id="rId30"/>
    <p:sldId id="280" r:id="rId31"/>
    <p:sldId id="353" r:id="rId32"/>
    <p:sldId id="412" r:id="rId33"/>
    <p:sldId id="356" r:id="rId34"/>
    <p:sldId id="449" r:id="rId35"/>
    <p:sldId id="424" r:id="rId36"/>
    <p:sldId id="425" r:id="rId37"/>
    <p:sldId id="426" r:id="rId38"/>
    <p:sldId id="427" r:id="rId39"/>
    <p:sldId id="428" r:id="rId40"/>
    <p:sldId id="430" r:id="rId41"/>
    <p:sldId id="390" r:id="rId42"/>
    <p:sldId id="405" r:id="rId43"/>
    <p:sldId id="358" r:id="rId44"/>
    <p:sldId id="294" r:id="rId45"/>
    <p:sldId id="374" r:id="rId46"/>
    <p:sldId id="450" r:id="rId47"/>
    <p:sldId id="451" r:id="rId48"/>
    <p:sldId id="452" r:id="rId49"/>
    <p:sldId id="453" r:id="rId50"/>
    <p:sldId id="454" r:id="rId51"/>
    <p:sldId id="455" r:id="rId52"/>
    <p:sldId id="456" r:id="rId53"/>
    <p:sldId id="457" r:id="rId54"/>
    <p:sldId id="458" r:id="rId55"/>
    <p:sldId id="373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åkon Jacobsen" initials="HJ" lastIdx="1" clrIdx="0">
    <p:extLst>
      <p:ext uri="{19B8F6BF-5375-455C-9EA6-DF929625EA0E}">
        <p15:presenceInfo xmlns:p15="http://schemas.microsoft.com/office/powerpoint/2012/main" userId="Håkon Jacobsen" providerId="None"/>
      </p:ext>
    </p:extLst>
  </p:cmAuthor>
  <p:cmAuthor id="2" name="hakoja" initials="h" lastIdx="2" clrIdx="1">
    <p:extLst>
      <p:ext uri="{19B8F6BF-5375-455C-9EA6-DF929625EA0E}">
        <p15:presenceInfo xmlns:p15="http://schemas.microsoft.com/office/powerpoint/2012/main" userId="hakoj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F9DA"/>
    <a:srgbClr val="F2F2F2"/>
    <a:srgbClr val="E6E6E6"/>
    <a:srgbClr val="FFF2CC"/>
    <a:srgbClr val="ECECFA"/>
    <a:srgbClr val="FFFAEB"/>
    <a:srgbClr val="FFD69F"/>
    <a:srgbClr val="FFDDDD"/>
    <a:srgbClr val="FCB4AA"/>
    <a:srgbClr val="FEE9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9" autoAdjust="0"/>
    <p:restoredTop sz="89591" autoAdjust="0"/>
  </p:normalViewPr>
  <p:slideViewPr>
    <p:cSldViewPr snapToGrid="0" showGuides="1">
      <p:cViewPr>
        <p:scale>
          <a:sx n="75" d="100"/>
          <a:sy n="75" d="100"/>
        </p:scale>
        <p:origin x="1176" y="636"/>
      </p:cViewPr>
      <p:guideLst>
        <p:guide orient="horz" pos="2160"/>
        <p:guide pos="38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commentAuthors" Target="commentAuthors.xml"/><Relationship Id="rId5" Type="http://schemas.openxmlformats.org/officeDocument/2006/relationships/slide" Target="slides/slide2.xml"/><Relationship Id="rId61" Type="http://schemas.openxmlformats.org/officeDocument/2006/relationships/theme" Target="theme/theme1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90113F-90F5-4A43-9A5C-028416E777E5}" type="datetimeFigureOut">
              <a:rPr lang="en-US" smtClean="0"/>
              <a:t>9/6/2023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10BB4F-27F5-4A35-A00F-14A545D560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820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4457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9812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1708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8770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010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600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101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2154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2485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5824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en-US" dirty="0" smtClean="0"/>
                  <a:t> has not been evaluated on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 smtClean="0"/>
                  <a:t> then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nb-NO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nb-NO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is </a:t>
                </a:r>
                <a:r>
                  <a:rPr lang="en-US" i="1" dirty="0" smtClean="0"/>
                  <a:t>completely</a:t>
                </a:r>
                <a:r>
                  <a:rPr lang="en-US" i="0" baseline="0" dirty="0" smtClean="0"/>
                  <a:t> undetermined (even if you know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d>
                      <m:dPr>
                        <m:ctrlPr>
                          <a:rPr lang="nb-NO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nb-NO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nb-NO" b="0" i="1" dirty="0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̃"/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d>
                      <m:dPr>
                        <m:ctrlPr>
                          <a:rPr lang="nb-NO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nb-NO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nb-NO" b="0" i="1" dirty="0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̃"/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d>
                      <m:dPr>
                        <m:ctrlPr>
                          <a:rPr lang="nb-NO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nb-NO" b="0" i="1" dirty="0" smtClean="0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  <m:r>
                      <a:rPr lang="nb-NO" b="0" i="1" dirty="0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̃"/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d>
                      <m:dPr>
                        <m:ctrlPr>
                          <a:rPr lang="nb-NO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nb-NO" b="0" i="1" dirty="0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</m:oMath>
                </a14:m>
                <a:r>
                  <a:rPr lang="en-US" dirty="0" smtClean="0"/>
                  <a:t> etc.)</a:t>
                </a:r>
                <a:endParaRPr lang="en-US" dirty="0"/>
              </a:p>
            </p:txBody>
          </p:sp>
        </mc:Choice>
        <mc:Fallback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If </a:t>
                </a:r>
                <a:r>
                  <a:rPr lang="nb-NO" b="0" i="0" smtClean="0">
                    <a:latin typeface="Cambria Math" panose="02040503050406030204" pitchFamily="18" charset="0"/>
                  </a:rPr>
                  <a:t>𝐹 ̃</a:t>
                </a:r>
                <a:r>
                  <a:rPr lang="en-US" dirty="0" smtClean="0"/>
                  <a:t> has not been evaluated on </a:t>
                </a:r>
                <a:r>
                  <a:rPr lang="nb-NO" b="0" i="0" smtClean="0">
                    <a:latin typeface="Cambria Math" panose="02040503050406030204" pitchFamily="18" charset="0"/>
                  </a:rPr>
                  <a:t>𝑋</a:t>
                </a:r>
                <a:r>
                  <a:rPr lang="en-US" dirty="0" smtClean="0"/>
                  <a:t> then </a:t>
                </a:r>
                <a:r>
                  <a:rPr lang="nb-NO" b="0" i="0" smtClean="0">
                    <a:latin typeface="Cambria Math" panose="02040503050406030204" pitchFamily="18" charset="0"/>
                  </a:rPr>
                  <a:t>𝐹 ̃</a:t>
                </a:r>
                <a:r>
                  <a:rPr lang="nb-NO" b="0" i="0" dirty="0" smtClean="0">
                    <a:latin typeface="Cambria Math" panose="02040503050406030204" pitchFamily="18" charset="0"/>
                  </a:rPr>
                  <a:t>(𝑋)</a:t>
                </a:r>
                <a:r>
                  <a:rPr lang="en-US" dirty="0" smtClean="0"/>
                  <a:t> is </a:t>
                </a:r>
                <a:r>
                  <a:rPr lang="en-US" i="1" dirty="0" smtClean="0"/>
                  <a:t>completely</a:t>
                </a:r>
                <a:r>
                  <a:rPr lang="en-US" i="0" baseline="0" dirty="0" smtClean="0"/>
                  <a:t> undetermined (even if you know </a:t>
                </a:r>
                <a:r>
                  <a:rPr lang="nb-NO" b="0" i="0" smtClean="0">
                    <a:latin typeface="Cambria Math" panose="02040503050406030204" pitchFamily="18" charset="0"/>
                  </a:rPr>
                  <a:t>𝐹</a:t>
                </a:r>
                <a:r>
                  <a:rPr lang="nb-NO" b="0" i="0" smtClean="0">
                    <a:latin typeface="Cambria Math" panose="02040503050406030204" pitchFamily="18" charset="0"/>
                  </a:rPr>
                  <a:t> ̃</a:t>
                </a:r>
                <a:r>
                  <a:rPr lang="nb-NO" b="0" i="0" dirty="0" smtClean="0">
                    <a:latin typeface="Cambria Math" panose="02040503050406030204" pitchFamily="18" charset="0"/>
                  </a:rPr>
                  <a:t>(𝑋</a:t>
                </a:r>
                <a:r>
                  <a:rPr lang="nb-NO" b="0" i="0" dirty="0" smtClean="0">
                    <a:latin typeface="Cambria Math" panose="02040503050406030204" pitchFamily="18" charset="0"/>
                  </a:rPr>
                  <a:t>+1),</a:t>
                </a:r>
                <a:r>
                  <a:rPr lang="nb-NO" b="0" i="0" smtClean="0">
                    <a:latin typeface="Cambria Math" panose="02040503050406030204" pitchFamily="18" charset="0"/>
                  </a:rPr>
                  <a:t>𝐹</a:t>
                </a:r>
                <a:r>
                  <a:rPr lang="nb-NO" b="0" i="0" smtClean="0">
                    <a:latin typeface="Cambria Math" panose="02040503050406030204" pitchFamily="18" charset="0"/>
                  </a:rPr>
                  <a:t> ̃</a:t>
                </a:r>
                <a:r>
                  <a:rPr lang="nb-NO" b="0" i="0" dirty="0" smtClean="0">
                    <a:latin typeface="Cambria Math" panose="02040503050406030204" pitchFamily="18" charset="0"/>
                  </a:rPr>
                  <a:t>(𝑋</a:t>
                </a:r>
                <a:r>
                  <a:rPr lang="nb-NO" b="0" i="0" dirty="0" smtClean="0">
                    <a:latin typeface="Cambria Math" panose="02040503050406030204" pitchFamily="18" charset="0"/>
                  </a:rPr>
                  <a:t>−1),</a:t>
                </a:r>
                <a:r>
                  <a:rPr lang="nb-NO" b="0" i="0" smtClean="0">
                    <a:latin typeface="Cambria Math" panose="02040503050406030204" pitchFamily="18" charset="0"/>
                  </a:rPr>
                  <a:t>𝐹</a:t>
                </a:r>
                <a:r>
                  <a:rPr lang="nb-NO" b="0" i="0" smtClean="0">
                    <a:latin typeface="Cambria Math" panose="02040503050406030204" pitchFamily="18" charset="0"/>
                  </a:rPr>
                  <a:t> ̃</a:t>
                </a:r>
                <a:r>
                  <a:rPr lang="nb-NO" b="0" i="0" dirty="0" smtClean="0">
                    <a:latin typeface="Cambria Math" panose="02040503050406030204" pitchFamily="18" charset="0"/>
                  </a:rPr>
                  <a:t>(𝑋</a:t>
                </a:r>
                <a:r>
                  <a:rPr lang="nb-NO" b="0" i="0" dirty="0" smtClean="0">
                    <a:latin typeface="Cambria Math" panose="02040503050406030204" pitchFamily="18" charset="0"/>
                  </a:rPr>
                  <a:t>+2),</a:t>
                </a:r>
                <a:r>
                  <a:rPr lang="nb-NO" b="0" i="0" smtClean="0">
                    <a:latin typeface="Cambria Math" panose="02040503050406030204" pitchFamily="18" charset="0"/>
                  </a:rPr>
                  <a:t>𝐹</a:t>
                </a:r>
                <a:r>
                  <a:rPr lang="nb-NO" b="0" i="0" smtClean="0">
                    <a:latin typeface="Cambria Math" panose="02040503050406030204" pitchFamily="18" charset="0"/>
                  </a:rPr>
                  <a:t> ̃</a:t>
                </a:r>
                <a:r>
                  <a:rPr lang="nb-NO" b="0" i="0" dirty="0" smtClean="0">
                    <a:latin typeface="Cambria Math" panose="02040503050406030204" pitchFamily="18" charset="0"/>
                  </a:rPr>
                  <a:t>(𝑋</a:t>
                </a:r>
                <a:r>
                  <a:rPr lang="nb-NO" b="0" i="0" dirty="0" smtClean="0">
                    <a:latin typeface="Cambria Math" panose="02040503050406030204" pitchFamily="18" charset="0"/>
                  </a:rPr>
                  <a:t>−2)</a:t>
                </a:r>
                <a:r>
                  <a:rPr lang="en-US" dirty="0" smtClean="0"/>
                  <a:t> etc.)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9341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0^n</a:t>
            </a:r>
            <a:r>
              <a:rPr lang="en-US" baseline="0" dirty="0"/>
              <a:t> = 0000…0 (n bits)</a:t>
            </a:r>
          </a:p>
          <a:p>
            <a:r>
              <a:rPr lang="en-US" baseline="0" dirty="0"/>
              <a:t>1^n = 1111…1 (n bits)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2692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343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075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080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411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740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457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371600"/>
            <a:ext cx="50800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371600"/>
            <a:ext cx="50800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810000"/>
            <a:ext cx="50800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221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457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371600"/>
            <a:ext cx="10363200" cy="4724400"/>
          </a:xfrm>
        </p:spPr>
        <p:txBody>
          <a:bodyPr/>
          <a:lstStyle/>
          <a:p>
            <a:pPr lvl="0"/>
            <a:r>
              <a:rPr lang="en-US" noProof="0" dirty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8205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1" y="278295"/>
            <a:ext cx="11137237" cy="4572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3392" y="1371600"/>
            <a:ext cx="6201478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50156" y="1371600"/>
            <a:ext cx="4710473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5266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/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2024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028342" y="2835345"/>
            <a:ext cx="7751762" cy="1776412"/>
          </a:xfrm>
        </p:spPr>
        <p:txBody>
          <a:bodyPr/>
          <a:lstStyle>
            <a:lvl1pPr>
              <a:defRPr sz="4000"/>
            </a:lvl1pPr>
            <a:lvl2pPr>
              <a:defRPr sz="28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584389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0625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5266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/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7857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737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2199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3391" y="1371600"/>
            <a:ext cx="6121965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70643" y="1371600"/>
            <a:ext cx="4789985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5266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/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4143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5266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/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8812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5266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/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8506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5266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/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3418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5266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/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028342" y="2835345"/>
            <a:ext cx="7751762" cy="1776412"/>
          </a:xfrm>
        </p:spPr>
        <p:txBody>
          <a:bodyPr/>
          <a:lstStyle>
            <a:lvl1pPr>
              <a:defRPr sz="40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4129193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1617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2132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900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3704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457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371600"/>
            <a:ext cx="50800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371600"/>
            <a:ext cx="50800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810000"/>
            <a:ext cx="50800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88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1354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457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371600"/>
            <a:ext cx="10363200" cy="4724400"/>
          </a:xfrm>
        </p:spPr>
        <p:txBody>
          <a:bodyPr/>
          <a:lstStyle/>
          <a:p>
            <a:pPr lvl="0"/>
            <a:r>
              <a:rPr lang="en-US" noProof="0" dirty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5013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1" y="278295"/>
            <a:ext cx="11137237" cy="457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3392" y="1371600"/>
            <a:ext cx="6201478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50156" y="1371600"/>
            <a:ext cx="4710473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5266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/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4635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028342" y="2835345"/>
            <a:ext cx="7751762" cy="1776412"/>
          </a:xfrm>
        </p:spPr>
        <p:txBody>
          <a:bodyPr/>
          <a:lstStyle>
            <a:lvl1pPr>
              <a:defRPr sz="4000"/>
            </a:lvl1pPr>
            <a:lvl2pPr>
              <a:defRPr sz="28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342471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2782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8598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3391" y="1371600"/>
            <a:ext cx="5485309" cy="4724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1" y="1371600"/>
            <a:ext cx="5512228" cy="4724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4859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9190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0915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4496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50380" y="4605244"/>
            <a:ext cx="7082727" cy="1192441"/>
          </a:xfrm>
        </p:spPr>
        <p:txBody>
          <a:bodyPr/>
          <a:lstStyle>
            <a:lvl1pPr algn="ctr">
              <a:defRPr sz="3200" b="1"/>
            </a:lvl1pPr>
            <a:lvl2pPr algn="ctr">
              <a:defRPr sz="2800" b="1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00551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3391" y="1371600"/>
            <a:ext cx="5485309" cy="4724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1" y="1371600"/>
            <a:ext cx="5512228" cy="4724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830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386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508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620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028342" y="2835345"/>
            <a:ext cx="7751762" cy="1776412"/>
          </a:xfrm>
        </p:spPr>
        <p:txBody>
          <a:bodyPr/>
          <a:lstStyle>
            <a:lvl1pPr>
              <a:defRPr sz="4000"/>
            </a:lvl1pPr>
            <a:lvl2pPr>
              <a:defRPr sz="28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12848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084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3392" y="332656"/>
            <a:ext cx="11137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3392" y="1027586"/>
            <a:ext cx="11137237" cy="506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23392" y="908720"/>
            <a:ext cx="11137237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 sz="240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012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711" r:id="rId16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60413" indent="-28575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2pPr>
      <a:lvl3pPr marL="1179513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3392" y="332656"/>
            <a:ext cx="11137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3392" y="1027586"/>
            <a:ext cx="11137237" cy="506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23392" y="908720"/>
            <a:ext cx="11137237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 sz="240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5266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220629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64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60413" indent="-28575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</a:defRPr>
      </a:lvl2pPr>
      <a:lvl3pPr marL="1179513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3392" y="332656"/>
            <a:ext cx="11137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3392" y="1027586"/>
            <a:ext cx="11137237" cy="506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23392" y="908720"/>
            <a:ext cx="11137237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 sz="240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0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60413" indent="-285750" algn="l" rtl="0" eaLnBrk="1" fontAlgn="base" hangingPunct="1">
        <a:spcBef>
          <a:spcPct val="20000"/>
        </a:spcBef>
        <a:spcAft>
          <a:spcPct val="0"/>
        </a:spcAft>
        <a:defRPr sz="1800">
          <a:solidFill>
            <a:schemeClr val="tx1"/>
          </a:solidFill>
          <a:latin typeface="+mn-lt"/>
        </a:defRPr>
      </a:lvl2pPr>
      <a:lvl3pPr marL="1179513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akon.jacobsen@its.uio.n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0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0.png"/><Relationship Id="rId5" Type="http://schemas.openxmlformats.org/officeDocument/2006/relationships/image" Target="../media/image190.png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21.png"/><Relationship Id="rId10" Type="http://schemas.openxmlformats.org/officeDocument/2006/relationships/image" Target="../media/image27.png"/><Relationship Id="rId4" Type="http://schemas.openxmlformats.org/officeDocument/2006/relationships/image" Target="../media/image25.png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30.png"/><Relationship Id="rId3" Type="http://schemas.openxmlformats.org/officeDocument/2006/relationships/image" Target="../media/image32.png"/><Relationship Id="rId12" Type="http://schemas.openxmlformats.org/officeDocument/2006/relationships/image" Target="../media/image340.png"/><Relationship Id="rId2" Type="http://schemas.openxmlformats.org/officeDocument/2006/relationships/image" Target="../media/image270.pn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33.png"/><Relationship Id="rId15" Type="http://schemas.openxmlformats.org/officeDocument/2006/relationships/image" Target="../media/image37.png"/><Relationship Id="rId10" Type="http://schemas.openxmlformats.org/officeDocument/2006/relationships/image" Target="../media/image771.png"/><Relationship Id="rId4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4.xml"/><Relationship Id="rId11" Type="http://schemas.openxmlformats.org/officeDocument/2006/relationships/image" Target="../media/image39.png"/><Relationship Id="rId10" Type="http://schemas.openxmlformats.org/officeDocument/2006/relationships/image" Target="../media/image1910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13" Type="http://schemas.microsoft.com/office/2007/relationships/hdphoto" Target="../media/hdphoto1.wdp"/><Relationship Id="rId3" Type="http://schemas.openxmlformats.org/officeDocument/2006/relationships/image" Target="../media/image34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Relationship Id="rId11" Type="http://schemas.openxmlformats.org/officeDocument/2006/relationships/image" Target="../media/image40.png"/><Relationship Id="rId10" Type="http://schemas.openxmlformats.org/officeDocument/2006/relationships/image" Target="../media/image1910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30.png"/><Relationship Id="rId3" Type="http://schemas.openxmlformats.org/officeDocument/2006/relationships/image" Target="../media/image32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15.png"/><Relationship Id="rId11" Type="http://schemas.openxmlformats.org/officeDocument/2006/relationships/image" Target="../media/image320.png"/><Relationship Id="rId5" Type="http://schemas.openxmlformats.org/officeDocument/2006/relationships/image" Target="../media/image31.png"/><Relationship Id="rId15" Type="http://schemas.openxmlformats.org/officeDocument/2006/relationships/image" Target="../media/image42.png"/><Relationship Id="rId10" Type="http://schemas.openxmlformats.org/officeDocument/2006/relationships/image" Target="../media/image771.png"/><Relationship Id="rId4" Type="http://schemas.openxmlformats.org/officeDocument/2006/relationships/image" Target="../media/image331.png"/><Relationship Id="rId1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1.png"/><Relationship Id="rId3" Type="http://schemas.openxmlformats.org/officeDocument/2006/relationships/image" Target="../media/image331.png"/><Relationship Id="rId12" Type="http://schemas.openxmlformats.org/officeDocument/2006/relationships/image" Target="../media/image4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15.png"/><Relationship Id="rId11" Type="http://schemas.openxmlformats.org/officeDocument/2006/relationships/image" Target="../media/image380.png"/><Relationship Id="rId10" Type="http://schemas.openxmlformats.org/officeDocument/2006/relationships/image" Target="../media/image771.png"/><Relationship Id="rId1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1.png"/><Relationship Id="rId13" Type="http://schemas.openxmlformats.org/officeDocument/2006/relationships/image" Target="../media/image53.png"/><Relationship Id="rId18" Type="http://schemas.openxmlformats.org/officeDocument/2006/relationships/image" Target="../media/image58.png"/><Relationship Id="rId3" Type="http://schemas.openxmlformats.org/officeDocument/2006/relationships/image" Target="../media/image400.png"/><Relationship Id="rId7" Type="http://schemas.openxmlformats.org/officeDocument/2006/relationships/image" Target="../media/image49.png"/><Relationship Id="rId12" Type="http://schemas.openxmlformats.org/officeDocument/2006/relationships/image" Target="../media/image52.png"/><Relationship Id="rId17" Type="http://schemas.openxmlformats.org/officeDocument/2006/relationships/image" Target="../media/image520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452.png"/><Relationship Id="rId11" Type="http://schemas.openxmlformats.org/officeDocument/2006/relationships/image" Target="../media/image51.png"/><Relationship Id="rId5" Type="http://schemas.openxmlformats.org/officeDocument/2006/relationships/image" Target="../media/image461.png"/><Relationship Id="rId10" Type="http://schemas.openxmlformats.org/officeDocument/2006/relationships/image" Target="../media/image50.png"/><Relationship Id="rId4" Type="http://schemas.openxmlformats.org/officeDocument/2006/relationships/image" Target="../media/image421.png"/><Relationship Id="rId9" Type="http://schemas.openxmlformats.org/officeDocument/2006/relationships/image" Target="../media/image49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1.png"/><Relationship Id="rId3" Type="http://schemas.openxmlformats.org/officeDocument/2006/relationships/image" Target="../media/image59.png"/><Relationship Id="rId21" Type="http://schemas.openxmlformats.org/officeDocument/2006/relationships/image" Target="../media/image50.png"/><Relationship Id="rId2" Type="http://schemas.openxmlformats.org/officeDocument/2006/relationships/notesSlide" Target="../notesSlides/notesSlide9.xml"/><Relationship Id="rId20" Type="http://schemas.openxmlformats.org/officeDocument/2006/relationships/image" Target="../media/image461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491.png"/><Relationship Id="rId24" Type="http://schemas.openxmlformats.org/officeDocument/2006/relationships/image" Target="../media/image53.png"/><Relationship Id="rId5" Type="http://schemas.openxmlformats.org/officeDocument/2006/relationships/image" Target="../media/image61.png"/><Relationship Id="rId23" Type="http://schemas.openxmlformats.org/officeDocument/2006/relationships/image" Target="../media/image52.png"/><Relationship Id="rId10" Type="http://schemas.openxmlformats.org/officeDocument/2006/relationships/image" Target="../media/image62.png"/><Relationship Id="rId19" Type="http://schemas.openxmlformats.org/officeDocument/2006/relationships/image" Target="../media/image54.png"/><Relationship Id="rId4" Type="http://schemas.openxmlformats.org/officeDocument/2006/relationships/image" Target="../media/image60.png"/><Relationship Id="rId9" Type="http://schemas.openxmlformats.org/officeDocument/2006/relationships/image" Target="../media/image400.png"/><Relationship Id="rId22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51.png"/><Relationship Id="rId26" Type="http://schemas.openxmlformats.org/officeDocument/2006/relationships/image" Target="../media/image65.png"/><Relationship Id="rId3" Type="http://schemas.openxmlformats.org/officeDocument/2006/relationships/image" Target="../media/image421.png"/><Relationship Id="rId12" Type="http://schemas.openxmlformats.org/officeDocument/2006/relationships/image" Target="../media/image660.png"/><Relationship Id="rId2" Type="http://schemas.openxmlformats.org/officeDocument/2006/relationships/notesSlide" Target="../notesSlides/notesSlide10.xml"/><Relationship Id="rId29" Type="http://schemas.openxmlformats.org/officeDocument/2006/relationships/image" Target="../media/image51.png"/><Relationship Id="rId1" Type="http://schemas.openxmlformats.org/officeDocument/2006/relationships/slideLayout" Target="../slideLayouts/slideLayout33.xml"/><Relationship Id="rId24" Type="http://schemas.openxmlformats.org/officeDocument/2006/relationships/image" Target="../media/image64.png"/><Relationship Id="rId15" Type="http://schemas.openxmlformats.org/officeDocument/2006/relationships/image" Target="../media/image63.png"/><Relationship Id="rId23" Type="http://schemas.openxmlformats.org/officeDocument/2006/relationships/image" Target="../media/image58.png"/><Relationship Id="rId28" Type="http://schemas.openxmlformats.org/officeDocument/2006/relationships/image" Target="../media/image50.png"/><Relationship Id="rId31" Type="http://schemas.openxmlformats.org/officeDocument/2006/relationships/image" Target="../media/image53.png"/><Relationship Id="rId19" Type="http://schemas.openxmlformats.org/officeDocument/2006/relationships/image" Target="../media/image54.png"/><Relationship Id="rId4" Type="http://schemas.openxmlformats.org/officeDocument/2006/relationships/image" Target="../media/image491.png"/><Relationship Id="rId14" Type="http://schemas.openxmlformats.org/officeDocument/2006/relationships/image" Target="../media/image400.png"/><Relationship Id="rId22" Type="http://schemas.openxmlformats.org/officeDocument/2006/relationships/image" Target="../media/image461.png"/><Relationship Id="rId27" Type="http://schemas.openxmlformats.org/officeDocument/2006/relationships/image" Target="../media/image66.png"/><Relationship Id="rId30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9.png"/><Relationship Id="rId26" Type="http://schemas.openxmlformats.org/officeDocument/2006/relationships/image" Target="../media/image53.png"/><Relationship Id="rId3" Type="http://schemas.openxmlformats.org/officeDocument/2006/relationships/image" Target="../media/image421.png"/><Relationship Id="rId12" Type="http://schemas.openxmlformats.org/officeDocument/2006/relationships/image" Target="../media/image70.png"/><Relationship Id="rId25" Type="http://schemas.openxmlformats.org/officeDocument/2006/relationships/image" Target="../media/image52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400.png"/><Relationship Id="rId1" Type="http://schemas.openxmlformats.org/officeDocument/2006/relationships/slideLayout" Target="../slideLayouts/slideLayout33.xml"/><Relationship Id="rId24" Type="http://schemas.openxmlformats.org/officeDocument/2006/relationships/image" Target="../media/image51.png"/><Relationship Id="rId5" Type="http://schemas.openxmlformats.org/officeDocument/2006/relationships/image" Target="../media/image68.png"/><Relationship Id="rId15" Type="http://schemas.openxmlformats.org/officeDocument/2006/relationships/image" Target="../media/image451.png"/><Relationship Id="rId23" Type="http://schemas.openxmlformats.org/officeDocument/2006/relationships/image" Target="../media/image50.png"/><Relationship Id="rId19" Type="http://schemas.openxmlformats.org/officeDocument/2006/relationships/image" Target="../media/image54.png"/><Relationship Id="rId4" Type="http://schemas.openxmlformats.org/officeDocument/2006/relationships/image" Target="../media/image67.png"/><Relationship Id="rId14" Type="http://schemas.openxmlformats.org/officeDocument/2006/relationships/image" Target="../media/image71.png"/><Relationship Id="rId22" Type="http://schemas.openxmlformats.org/officeDocument/2006/relationships/image" Target="../media/image461.png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1.png"/><Relationship Id="rId3" Type="http://schemas.openxmlformats.org/officeDocument/2006/relationships/image" Target="../media/image72.png"/><Relationship Id="rId12" Type="http://schemas.openxmlformats.org/officeDocument/2006/relationships/image" Target="../media/image50.png"/><Relationship Id="rId25" Type="http://schemas.openxmlformats.org/officeDocument/2006/relationships/image" Target="../media/image74.png"/><Relationship Id="rId2" Type="http://schemas.openxmlformats.org/officeDocument/2006/relationships/image" Target="../media/image680.png"/><Relationship Id="rId1" Type="http://schemas.openxmlformats.org/officeDocument/2006/relationships/slideLayout" Target="../slideLayouts/slideLayout34.xml"/><Relationship Id="rId11" Type="http://schemas.openxmlformats.org/officeDocument/2006/relationships/image" Target="../media/image491.png"/><Relationship Id="rId24" Type="http://schemas.openxmlformats.org/officeDocument/2006/relationships/image" Target="../media/image54.png"/><Relationship Id="rId15" Type="http://schemas.openxmlformats.org/officeDocument/2006/relationships/image" Target="../media/image53.png"/><Relationship Id="rId10" Type="http://schemas.openxmlformats.org/officeDocument/2006/relationships/image" Target="../media/image81.png"/><Relationship Id="rId4" Type="http://schemas.openxmlformats.org/officeDocument/2006/relationships/image" Target="../media/image73.png"/><Relationship Id="rId14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51.png"/><Relationship Id="rId3" Type="http://schemas.openxmlformats.org/officeDocument/2006/relationships/image" Target="../media/image74.png"/><Relationship Id="rId7" Type="http://schemas.openxmlformats.org/officeDocument/2006/relationships/image" Target="../media/image79.png"/><Relationship Id="rId12" Type="http://schemas.openxmlformats.org/officeDocument/2006/relationships/image" Target="../media/image50.png"/><Relationship Id="rId25" Type="http://schemas.openxmlformats.org/officeDocument/2006/relationships/image" Target="../media/image83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78.png"/><Relationship Id="rId11" Type="http://schemas.openxmlformats.org/officeDocument/2006/relationships/image" Target="../media/image491.png"/><Relationship Id="rId24" Type="http://schemas.openxmlformats.org/officeDocument/2006/relationships/image" Target="../media/image54.png"/><Relationship Id="rId5" Type="http://schemas.openxmlformats.org/officeDocument/2006/relationships/image" Target="../media/image77.png"/><Relationship Id="rId15" Type="http://schemas.openxmlformats.org/officeDocument/2006/relationships/image" Target="../media/image53.png"/><Relationship Id="rId10" Type="http://schemas.openxmlformats.org/officeDocument/2006/relationships/image" Target="../media/image81.png"/><Relationship Id="rId4" Type="http://schemas.openxmlformats.org/officeDocument/2006/relationships/image" Target="../media/image76.png"/><Relationship Id="rId9" Type="http://schemas.openxmlformats.org/officeDocument/2006/relationships/image" Target="../media/image82.png"/><Relationship Id="rId14" Type="http://schemas.openxmlformats.org/officeDocument/2006/relationships/image" Target="../media/image5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1.png"/><Relationship Id="rId7" Type="http://schemas.openxmlformats.org/officeDocument/2006/relationships/image" Target="../media/image84.png"/><Relationship Id="rId12" Type="http://schemas.openxmlformats.org/officeDocument/2006/relationships/image" Target="../media/image84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15.png"/><Relationship Id="rId11" Type="http://schemas.openxmlformats.org/officeDocument/2006/relationships/image" Target="../media/image832.png"/><Relationship Id="rId10" Type="http://schemas.openxmlformats.org/officeDocument/2006/relationships/image" Target="../media/image771.png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95.png"/><Relationship Id="rId18" Type="http://schemas.openxmlformats.org/officeDocument/2006/relationships/image" Target="../media/image100.png"/><Relationship Id="rId26" Type="http://schemas.openxmlformats.org/officeDocument/2006/relationships/image" Target="../media/image108.png"/><Relationship Id="rId3" Type="http://schemas.openxmlformats.org/officeDocument/2006/relationships/image" Target="../media/image85.png"/><Relationship Id="rId21" Type="http://schemas.openxmlformats.org/officeDocument/2006/relationships/image" Target="../media/image103.png"/><Relationship Id="rId7" Type="http://schemas.openxmlformats.org/officeDocument/2006/relationships/image" Target="../media/image89.png"/><Relationship Id="rId12" Type="http://schemas.openxmlformats.org/officeDocument/2006/relationships/image" Target="../media/image94.png"/><Relationship Id="rId17" Type="http://schemas.openxmlformats.org/officeDocument/2006/relationships/image" Target="../media/image99.png"/><Relationship Id="rId25" Type="http://schemas.openxmlformats.org/officeDocument/2006/relationships/image" Target="../media/image107.png"/><Relationship Id="rId2" Type="http://schemas.openxmlformats.org/officeDocument/2006/relationships/image" Target="../media/image780.png"/><Relationship Id="rId16" Type="http://schemas.openxmlformats.org/officeDocument/2006/relationships/image" Target="../media/image98.png"/><Relationship Id="rId20" Type="http://schemas.openxmlformats.org/officeDocument/2006/relationships/image" Target="../media/image102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88.png"/><Relationship Id="rId11" Type="http://schemas.openxmlformats.org/officeDocument/2006/relationships/image" Target="../media/image93.png"/><Relationship Id="rId24" Type="http://schemas.openxmlformats.org/officeDocument/2006/relationships/image" Target="../media/image106.png"/><Relationship Id="rId5" Type="http://schemas.openxmlformats.org/officeDocument/2006/relationships/image" Target="../media/image87.png"/><Relationship Id="rId15" Type="http://schemas.openxmlformats.org/officeDocument/2006/relationships/image" Target="../media/image97.png"/><Relationship Id="rId23" Type="http://schemas.openxmlformats.org/officeDocument/2006/relationships/image" Target="../media/image105.png"/><Relationship Id="rId10" Type="http://schemas.openxmlformats.org/officeDocument/2006/relationships/image" Target="../media/image92.png"/><Relationship Id="rId19" Type="http://schemas.openxmlformats.org/officeDocument/2006/relationships/image" Target="../media/image101.png"/><Relationship Id="rId4" Type="http://schemas.openxmlformats.org/officeDocument/2006/relationships/image" Target="../media/image86.png"/><Relationship Id="rId9" Type="http://schemas.openxmlformats.org/officeDocument/2006/relationships/image" Target="../media/image91.png"/><Relationship Id="rId14" Type="http://schemas.openxmlformats.org/officeDocument/2006/relationships/image" Target="../media/image96.png"/><Relationship Id="rId22" Type="http://schemas.openxmlformats.org/officeDocument/2006/relationships/image" Target="../media/image104.png"/><Relationship Id="rId27" Type="http://schemas.openxmlformats.org/officeDocument/2006/relationships/image" Target="../media/image10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gif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3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0.png"/><Relationship Id="rId13" Type="http://schemas.openxmlformats.org/officeDocument/2006/relationships/image" Target="../media/image1071.png"/><Relationship Id="rId18" Type="http://schemas.openxmlformats.org/officeDocument/2006/relationships/image" Target="../media/image1170.png"/><Relationship Id="rId3" Type="http://schemas.openxmlformats.org/officeDocument/2006/relationships/image" Target="../media/image890.png"/><Relationship Id="rId7" Type="http://schemas.openxmlformats.org/officeDocument/2006/relationships/image" Target="../media/image1130.png"/><Relationship Id="rId12" Type="http://schemas.openxmlformats.org/officeDocument/2006/relationships/image" Target="../media/image1180.png"/><Relationship Id="rId17" Type="http://schemas.openxmlformats.org/officeDocument/2006/relationships/image" Target="../media/image1110.png"/><Relationship Id="rId2" Type="http://schemas.openxmlformats.org/officeDocument/2006/relationships/image" Target="../media/image880.png"/><Relationship Id="rId16" Type="http://schemas.openxmlformats.org/officeDocument/2006/relationships/image" Target="../media/image120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120.png"/><Relationship Id="rId11" Type="http://schemas.openxmlformats.org/officeDocument/2006/relationships/image" Target="../media/image1051.png"/><Relationship Id="rId5" Type="http://schemas.openxmlformats.org/officeDocument/2006/relationships/image" Target="../media/image1121.png"/><Relationship Id="rId15" Type="http://schemas.openxmlformats.org/officeDocument/2006/relationships/image" Target="../media/image1190.png"/><Relationship Id="rId10" Type="http://schemas.openxmlformats.org/officeDocument/2006/relationships/image" Target="../media/image1171.png"/><Relationship Id="rId4" Type="http://schemas.openxmlformats.org/officeDocument/2006/relationships/image" Target="../media/image940.png"/><Relationship Id="rId9" Type="http://schemas.openxmlformats.org/officeDocument/2006/relationships/image" Target="../media/image1031.png"/><Relationship Id="rId14" Type="http://schemas.openxmlformats.org/officeDocument/2006/relationships/image" Target="../media/image108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3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33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00.png"/><Relationship Id="rId13" Type="http://schemas.openxmlformats.org/officeDocument/2006/relationships/image" Target="../media/image9200.png"/><Relationship Id="rId3" Type="http://schemas.openxmlformats.org/officeDocument/2006/relationships/image" Target="../media/image114.png"/><Relationship Id="rId7" Type="http://schemas.openxmlformats.org/officeDocument/2006/relationships/image" Target="../media/image861.png"/><Relationship Id="rId12" Type="http://schemas.openxmlformats.org/officeDocument/2006/relationships/image" Target="../media/image1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17.png"/><Relationship Id="rId11" Type="http://schemas.openxmlformats.org/officeDocument/2006/relationships/image" Target="../media/image9000.png"/><Relationship Id="rId5" Type="http://schemas.openxmlformats.org/officeDocument/2006/relationships/image" Target="../media/image116.png"/><Relationship Id="rId15" Type="http://schemas.openxmlformats.org/officeDocument/2006/relationships/image" Target="../media/image121.png"/><Relationship Id="rId10" Type="http://schemas.openxmlformats.org/officeDocument/2006/relationships/image" Target="../media/image8900.png"/><Relationship Id="rId4" Type="http://schemas.openxmlformats.org/officeDocument/2006/relationships/image" Target="../media/image115.png"/><Relationship Id="rId9" Type="http://schemas.openxmlformats.org/officeDocument/2006/relationships/image" Target="../media/image8800.png"/><Relationship Id="rId14" Type="http://schemas.openxmlformats.org/officeDocument/2006/relationships/image" Target="../media/image11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2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7" Type="http://schemas.openxmlformats.org/officeDocument/2006/relationships/image" Target="../media/image2160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150.png"/><Relationship Id="rId5" Type="http://schemas.openxmlformats.org/officeDocument/2006/relationships/image" Target="../media/image126.png"/><Relationship Id="rId4" Type="http://schemas.openxmlformats.org/officeDocument/2006/relationships/image" Target="../media/image12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25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0.png"/><Relationship Id="rId3" Type="http://schemas.openxmlformats.org/officeDocument/2006/relationships/image" Target="../media/image124.png"/><Relationship Id="rId7" Type="http://schemas.openxmlformats.org/officeDocument/2006/relationships/image" Target="../media/image2190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180.png"/><Relationship Id="rId5" Type="http://schemas.openxmlformats.org/officeDocument/2006/relationships/image" Target="../media/image2170.png"/><Relationship Id="rId10" Type="http://schemas.openxmlformats.org/officeDocument/2006/relationships/image" Target="../media/image133.png"/><Relationship Id="rId4" Type="http://schemas.openxmlformats.org/officeDocument/2006/relationships/image" Target="../media/image125.png"/><Relationship Id="rId9" Type="http://schemas.openxmlformats.org/officeDocument/2006/relationships/image" Target="../media/image132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00.png"/><Relationship Id="rId13" Type="http://schemas.openxmlformats.org/officeDocument/2006/relationships/image" Target="../media/image9200.png"/><Relationship Id="rId3" Type="http://schemas.openxmlformats.org/officeDocument/2006/relationships/image" Target="../media/image1220.png"/><Relationship Id="rId7" Type="http://schemas.openxmlformats.org/officeDocument/2006/relationships/image" Target="../media/image861.png"/><Relationship Id="rId12" Type="http://schemas.openxmlformats.org/officeDocument/2006/relationships/image" Target="../media/image126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250.png"/><Relationship Id="rId11" Type="http://schemas.openxmlformats.org/officeDocument/2006/relationships/image" Target="../media/image9000.png"/><Relationship Id="rId5" Type="http://schemas.openxmlformats.org/officeDocument/2006/relationships/image" Target="../media/image1240.png"/><Relationship Id="rId10" Type="http://schemas.openxmlformats.org/officeDocument/2006/relationships/image" Target="../media/image8900.png"/><Relationship Id="rId4" Type="http://schemas.openxmlformats.org/officeDocument/2006/relationships/image" Target="../media/image1230.png"/><Relationship Id="rId9" Type="http://schemas.openxmlformats.org/officeDocument/2006/relationships/image" Target="../media/image8800.png"/><Relationship Id="rId14" Type="http://schemas.openxmlformats.org/officeDocument/2006/relationships/image" Target="../media/image12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53.png"/><Relationship Id="rId5" Type="http://schemas.openxmlformats.org/officeDocument/2006/relationships/image" Target="../media/image152.png"/><Relationship Id="rId4" Type="http://schemas.openxmlformats.org/officeDocument/2006/relationships/image" Target="../media/image48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54.png"/><Relationship Id="rId5" Type="http://schemas.openxmlformats.org/officeDocument/2006/relationships/image" Target="../media/image153.png"/><Relationship Id="rId4" Type="http://schemas.openxmlformats.org/officeDocument/2006/relationships/image" Target="../media/image48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jpeg"/><Relationship Id="rId1" Type="http://schemas.openxmlformats.org/officeDocument/2006/relationships/slideLayout" Target="../slideLayouts/slideLayout3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0.png"/><Relationship Id="rId3" Type="http://schemas.openxmlformats.org/officeDocument/2006/relationships/image" Target="../media/image590.png"/><Relationship Id="rId7" Type="http://schemas.openxmlformats.org/officeDocument/2006/relationships/image" Target="../media/image450.pn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620.png"/><Relationship Id="rId11" Type="http://schemas.openxmlformats.org/officeDocument/2006/relationships/image" Target="../media/image781.png"/><Relationship Id="rId5" Type="http://schemas.openxmlformats.org/officeDocument/2006/relationships/image" Target="../media/image610.png"/><Relationship Id="rId10" Type="http://schemas.openxmlformats.org/officeDocument/2006/relationships/image" Target="../media/image481.png"/><Relationship Id="rId4" Type="http://schemas.openxmlformats.org/officeDocument/2006/relationships/image" Target="../media/image831.png"/><Relationship Id="rId9" Type="http://schemas.openxmlformats.org/officeDocument/2006/relationships/image" Target="../media/image471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0.png"/><Relationship Id="rId13" Type="http://schemas.openxmlformats.org/officeDocument/2006/relationships/image" Target="../media/image131.png"/><Relationship Id="rId18" Type="http://schemas.openxmlformats.org/officeDocument/2006/relationships/image" Target="../media/image800.png"/><Relationship Id="rId3" Type="http://schemas.openxmlformats.org/officeDocument/2006/relationships/image" Target="../media/image590.png"/><Relationship Id="rId7" Type="http://schemas.openxmlformats.org/officeDocument/2006/relationships/image" Target="../media/image460.png"/><Relationship Id="rId12" Type="http://schemas.openxmlformats.org/officeDocument/2006/relationships/image" Target="../media/image130.png"/><Relationship Id="rId17" Type="http://schemas.openxmlformats.org/officeDocument/2006/relationships/image" Target="../media/image790.png"/><Relationship Id="rId2" Type="http://schemas.openxmlformats.org/officeDocument/2006/relationships/image" Target="../media/image420.png"/><Relationship Id="rId16" Type="http://schemas.openxmlformats.org/officeDocument/2006/relationships/image" Target="../media/image781.png"/><Relationship Id="rId20" Type="http://schemas.openxmlformats.org/officeDocument/2006/relationships/image" Target="../media/image822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620.png"/><Relationship Id="rId11" Type="http://schemas.openxmlformats.org/officeDocument/2006/relationships/image" Target="../media/image129.png"/><Relationship Id="rId5" Type="http://schemas.openxmlformats.org/officeDocument/2006/relationships/image" Target="../media/image610.png"/><Relationship Id="rId15" Type="http://schemas.openxmlformats.org/officeDocument/2006/relationships/image" Target="../media/image831.png"/><Relationship Id="rId10" Type="http://schemas.openxmlformats.org/officeDocument/2006/relationships/image" Target="../media/image500.png"/><Relationship Id="rId19" Type="http://schemas.openxmlformats.org/officeDocument/2006/relationships/image" Target="../media/image810.png"/><Relationship Id="rId9" Type="http://schemas.openxmlformats.org/officeDocument/2006/relationships/image" Target="../media/image481.png"/><Relationship Id="rId14" Type="http://schemas.openxmlformats.org/officeDocument/2006/relationships/image" Target="../media/image540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0.png"/><Relationship Id="rId13" Type="http://schemas.openxmlformats.org/officeDocument/2006/relationships/image" Target="../media/image860.png"/><Relationship Id="rId26" Type="http://schemas.openxmlformats.org/officeDocument/2006/relationships/image" Target="../media/image920.png"/><Relationship Id="rId3" Type="http://schemas.openxmlformats.org/officeDocument/2006/relationships/image" Target="../media/image640.png"/><Relationship Id="rId21" Type="http://schemas.openxmlformats.org/officeDocument/2006/relationships/image" Target="../media/image800.png"/><Relationship Id="rId7" Type="http://schemas.openxmlformats.org/officeDocument/2006/relationships/image" Target="../media/image620.png"/><Relationship Id="rId12" Type="http://schemas.openxmlformats.org/officeDocument/2006/relationships/image" Target="../media/image850.png"/><Relationship Id="rId17" Type="http://schemas.openxmlformats.org/officeDocument/2006/relationships/image" Target="../media/image891.png"/><Relationship Id="rId25" Type="http://schemas.openxmlformats.org/officeDocument/2006/relationships/image" Target="../media/image490.png"/><Relationship Id="rId2" Type="http://schemas.openxmlformats.org/officeDocument/2006/relationships/image" Target="../media/image630.png"/><Relationship Id="rId16" Type="http://schemas.openxmlformats.org/officeDocument/2006/relationships/image" Target="../media/image781.png"/><Relationship Id="rId20" Type="http://schemas.openxmlformats.org/officeDocument/2006/relationships/image" Target="../media/image790.png"/><Relationship Id="rId29" Type="http://schemas.openxmlformats.org/officeDocument/2006/relationships/image" Target="../media/image130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610.png"/><Relationship Id="rId24" Type="http://schemas.openxmlformats.org/officeDocument/2006/relationships/image" Target="../media/image460.png"/><Relationship Id="rId15" Type="http://schemas.openxmlformats.org/officeDocument/2006/relationships/image" Target="../media/image881.png"/><Relationship Id="rId23" Type="http://schemas.openxmlformats.org/officeDocument/2006/relationships/image" Target="../media/image822.png"/><Relationship Id="rId28" Type="http://schemas.openxmlformats.org/officeDocument/2006/relationships/image" Target="../media/image131.png"/><Relationship Id="rId10" Type="http://schemas.openxmlformats.org/officeDocument/2006/relationships/image" Target="../media/image670.png"/><Relationship Id="rId19" Type="http://schemas.openxmlformats.org/officeDocument/2006/relationships/image" Target="../media/image911.png"/><Relationship Id="rId4" Type="http://schemas.openxmlformats.org/officeDocument/2006/relationships/image" Target="../media/image590.png"/><Relationship Id="rId9" Type="http://schemas.openxmlformats.org/officeDocument/2006/relationships/image" Target="../media/image840.png"/><Relationship Id="rId14" Type="http://schemas.openxmlformats.org/officeDocument/2006/relationships/image" Target="../media/image870.png"/><Relationship Id="rId22" Type="http://schemas.openxmlformats.org/officeDocument/2006/relationships/image" Target="../media/image810.png"/><Relationship Id="rId27" Type="http://schemas.openxmlformats.org/officeDocument/2006/relationships/image" Target="../media/image129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1.png"/><Relationship Id="rId13" Type="http://schemas.openxmlformats.org/officeDocument/2006/relationships/image" Target="../media/image860.png"/><Relationship Id="rId18" Type="http://schemas.openxmlformats.org/officeDocument/2006/relationships/image" Target="../media/image911.png"/><Relationship Id="rId26" Type="http://schemas.openxmlformats.org/officeDocument/2006/relationships/image" Target="../media/image129.png"/><Relationship Id="rId3" Type="http://schemas.openxmlformats.org/officeDocument/2006/relationships/image" Target="../media/image720.png"/><Relationship Id="rId21" Type="http://schemas.openxmlformats.org/officeDocument/2006/relationships/image" Target="../media/image810.png"/><Relationship Id="rId7" Type="http://schemas.openxmlformats.org/officeDocument/2006/relationships/image" Target="../media/image620.png"/><Relationship Id="rId12" Type="http://schemas.openxmlformats.org/officeDocument/2006/relationships/image" Target="../media/image850.png"/><Relationship Id="rId25" Type="http://schemas.openxmlformats.org/officeDocument/2006/relationships/image" Target="../media/image920.png"/><Relationship Id="rId2" Type="http://schemas.openxmlformats.org/officeDocument/2006/relationships/image" Target="../media/image630.png"/><Relationship Id="rId16" Type="http://schemas.openxmlformats.org/officeDocument/2006/relationships/image" Target="../media/image891.png"/><Relationship Id="rId20" Type="http://schemas.openxmlformats.org/officeDocument/2006/relationships/image" Target="../media/image800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610.png"/><Relationship Id="rId11" Type="http://schemas.openxmlformats.org/officeDocument/2006/relationships/image" Target="../media/image781.png"/><Relationship Id="rId24" Type="http://schemas.openxmlformats.org/officeDocument/2006/relationships/image" Target="../media/image490.png"/><Relationship Id="rId15" Type="http://schemas.openxmlformats.org/officeDocument/2006/relationships/image" Target="../media/image881.png"/><Relationship Id="rId23" Type="http://schemas.openxmlformats.org/officeDocument/2006/relationships/image" Target="../media/image460.png"/><Relationship Id="rId28" Type="http://schemas.openxmlformats.org/officeDocument/2006/relationships/image" Target="../media/image130.png"/><Relationship Id="rId19" Type="http://schemas.openxmlformats.org/officeDocument/2006/relationships/image" Target="../media/image790.png"/><Relationship Id="rId4" Type="http://schemas.openxmlformats.org/officeDocument/2006/relationships/image" Target="../media/image590.png"/><Relationship Id="rId14" Type="http://schemas.openxmlformats.org/officeDocument/2006/relationships/image" Target="../media/image870.png"/><Relationship Id="rId22" Type="http://schemas.openxmlformats.org/officeDocument/2006/relationships/image" Target="../media/image822.png"/><Relationship Id="rId27" Type="http://schemas.openxmlformats.org/officeDocument/2006/relationships/image" Target="../media/image131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1.png"/><Relationship Id="rId13" Type="http://schemas.openxmlformats.org/officeDocument/2006/relationships/image" Target="../media/image1010.png"/><Relationship Id="rId7" Type="http://schemas.openxmlformats.org/officeDocument/2006/relationships/image" Target="../media/image620.png"/><Relationship Id="rId2" Type="http://schemas.openxmlformats.org/officeDocument/2006/relationships/image" Target="../media/image630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610.png"/><Relationship Id="rId15" Type="http://schemas.openxmlformats.org/officeDocument/2006/relationships/image" Target="../media/image135.png"/><Relationship Id="rId10" Type="http://schemas.openxmlformats.org/officeDocument/2006/relationships/image" Target="../media/image57.png"/><Relationship Id="rId4" Type="http://schemas.openxmlformats.org/officeDocument/2006/relationships/image" Target="../media/image590.png"/><Relationship Id="rId9" Type="http://schemas.openxmlformats.org/officeDocument/2006/relationships/image" Target="../media/image56.png"/><Relationship Id="rId14" Type="http://schemas.openxmlformats.org/officeDocument/2006/relationships/image" Target="../media/image134.png"/></Relationships>
</file>

<file path=ppt/slides/_rels/slide4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20.png"/><Relationship Id="rId18" Type="http://schemas.openxmlformats.org/officeDocument/2006/relationships/image" Target="../media/image1060.png"/><Relationship Id="rId21" Type="http://schemas.openxmlformats.org/officeDocument/2006/relationships/image" Target="../media/image1010.png"/><Relationship Id="rId17" Type="http://schemas.openxmlformats.org/officeDocument/2006/relationships/image" Target="../media/image1050.png"/><Relationship Id="rId2" Type="http://schemas.openxmlformats.org/officeDocument/2006/relationships/image" Target="../media/image1030.png"/><Relationship Id="rId20" Type="http://schemas.openxmlformats.org/officeDocument/2006/relationships/image" Target="../media/image831.png"/><Relationship Id="rId1" Type="http://schemas.openxmlformats.org/officeDocument/2006/relationships/slideLayout" Target="../slideLayouts/slideLayout34.xml"/><Relationship Id="rId15" Type="http://schemas.openxmlformats.org/officeDocument/2006/relationships/image" Target="../media/image1112.png"/><Relationship Id="rId23" Type="http://schemas.openxmlformats.org/officeDocument/2006/relationships/image" Target="../media/image135.png"/><Relationship Id="rId10" Type="http://schemas.openxmlformats.org/officeDocument/2006/relationships/image" Target="../media/image57.png"/><Relationship Id="rId19" Type="http://schemas.openxmlformats.org/officeDocument/2006/relationships/image" Target="../media/image1070.png"/><Relationship Id="rId9" Type="http://schemas.openxmlformats.org/officeDocument/2006/relationships/image" Target="../media/image56.png"/><Relationship Id="rId14" Type="http://schemas.openxmlformats.org/officeDocument/2006/relationships/image" Target="../media/image1100.png"/><Relationship Id="rId22" Type="http://schemas.openxmlformats.org/officeDocument/2006/relationships/image" Target="../media/image13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55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1.png"/><Relationship Id="rId7" Type="http://schemas.openxmlformats.org/officeDocument/2006/relationships/image" Target="../media/image941.png"/><Relationship Id="rId2" Type="http://schemas.openxmlformats.org/officeDocument/2006/relationships/image" Target="../media/image1210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84.png"/><Relationship Id="rId5" Type="http://schemas.openxmlformats.org/officeDocument/2006/relationships/image" Target="../media/image970.png"/><Relationship Id="rId4" Type="http://schemas.openxmlformats.org/officeDocument/2006/relationships/image" Target="../media/image31.png"/></Relationships>
</file>

<file path=ppt/slides/_rels/slide5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90.png"/><Relationship Id="rId3" Type="http://schemas.openxmlformats.org/officeDocument/2006/relationships/image" Target="../media/image1280.png"/><Relationship Id="rId7" Type="http://schemas.openxmlformats.org/officeDocument/2006/relationships/image" Target="../media/image941.png"/><Relationship Id="rId12" Type="http://schemas.openxmlformats.org/officeDocument/2006/relationships/image" Target="../media/image1140.png"/><Relationship Id="rId2" Type="http://schemas.openxmlformats.org/officeDocument/2006/relationships/image" Target="../media/image1210.png"/><Relationship Id="rId20" Type="http://schemas.openxmlformats.org/officeDocument/2006/relationships/image" Target="../media/image690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84.png"/><Relationship Id="rId11" Type="http://schemas.openxmlformats.org/officeDocument/2006/relationships/image" Target="../media/image980.png"/><Relationship Id="rId5" Type="http://schemas.openxmlformats.org/officeDocument/2006/relationships/image" Target="../media/image970.png"/><Relationship Id="rId15" Type="http://schemas.microsoft.com/office/2007/relationships/hdphoto" Target="../media/hdphoto2.wdp"/><Relationship Id="rId4" Type="http://schemas.openxmlformats.org/officeDocument/2006/relationships/image" Target="../media/image31.png"/><Relationship Id="rId14" Type="http://schemas.openxmlformats.org/officeDocument/2006/relationships/image" Target="../media/image136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1.png"/><Relationship Id="rId13" Type="http://schemas.microsoft.com/office/2007/relationships/hdphoto" Target="../media/hdphoto2.wdp"/><Relationship Id="rId3" Type="http://schemas.openxmlformats.org/officeDocument/2006/relationships/image" Target="../media/image950.png"/><Relationship Id="rId7" Type="http://schemas.openxmlformats.org/officeDocument/2006/relationships/image" Target="../media/image84.png"/><Relationship Id="rId12" Type="http://schemas.openxmlformats.org/officeDocument/2006/relationships/image" Target="../media/image136.png"/><Relationship Id="rId2" Type="http://schemas.openxmlformats.org/officeDocument/2006/relationships/image" Target="../media/image1310.png"/><Relationship Id="rId20" Type="http://schemas.openxmlformats.org/officeDocument/2006/relationships/image" Target="../media/image690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970.png"/><Relationship Id="rId11" Type="http://schemas.openxmlformats.org/officeDocument/2006/relationships/image" Target="../media/image1340.png"/><Relationship Id="rId5" Type="http://schemas.openxmlformats.org/officeDocument/2006/relationships/image" Target="../media/image31.png"/><Relationship Id="rId10" Type="http://schemas.openxmlformats.org/officeDocument/2006/relationships/image" Target="../media/image1341.png"/><Relationship Id="rId4" Type="http://schemas.openxmlformats.org/officeDocument/2006/relationships/image" Target="../media/image1131.png"/><Relationship Id="rId9" Type="http://schemas.openxmlformats.org/officeDocument/2006/relationships/image" Target="../media/image1181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6.png"/><Relationship Id="rId7" Type="http://schemas.openxmlformats.org/officeDocument/2006/relationships/image" Target="../media/image5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nb-NO" dirty="0"/>
              <a:t>Lecture 2 – Block ciphers, </a:t>
            </a:r>
            <a:br>
              <a:rPr lang="nb-NO" dirty="0"/>
            </a:br>
            <a:r>
              <a:rPr lang="nb-NO" dirty="0"/>
              <a:t>PRFs/PRPs, AES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b-NO" b="1" dirty="0"/>
              <a:t>TEK4500</a:t>
            </a:r>
          </a:p>
          <a:p>
            <a:r>
              <a:rPr lang="nb-NO" dirty="0" smtClean="0"/>
              <a:t>06.09.2023</a:t>
            </a:r>
            <a:endParaRPr lang="nb-NO" dirty="0"/>
          </a:p>
          <a:p>
            <a:r>
              <a:rPr lang="nb-NO" dirty="0"/>
              <a:t>Håkon Jacobsen</a:t>
            </a:r>
          </a:p>
          <a:p>
            <a:r>
              <a:rPr lang="nb-NO" dirty="0">
                <a:solidFill>
                  <a:schemeClr val="accent6"/>
                </a:solidFill>
                <a:hlinkClick r:id="rId3"/>
              </a:rPr>
              <a:t>hakon.jacobsen@its.uio.no</a:t>
            </a:r>
            <a:endParaRPr lang="nb-NO" dirty="0">
              <a:solidFill>
                <a:schemeClr val="accent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4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Pseudorandom functions (PRFs) and permutations (PRP)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nb-NO" sz="1050" i="1" dirty="0">
                  <a:latin typeface="Cambria Math" panose="02040503050406030204" pitchFamily="18" charset="0"/>
                </a:endParaRPr>
              </a:p>
              <a:p>
                <a:pPr marL="0" indent="0"/>
                <a:r>
                  <a:rPr lang="nb-NO" sz="1050" i="1" dirty="0">
                    <a:latin typeface="Cambria Math" panose="02040503050406030204" pitchFamily="18" charset="0"/>
                  </a:rPr>
                  <a:t/>
                </a:r>
                <a:br>
                  <a:rPr lang="nb-NO" sz="1050" i="1" dirty="0">
                    <a:latin typeface="Cambria Math" panose="02040503050406030204" pitchFamily="18" charset="0"/>
                  </a:rPr>
                </a:br>
                <a:endParaRPr lang="nb-NO" sz="1050" b="0" i="1" dirty="0">
                  <a:latin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nb-NO" sz="1800" b="0" i="1" dirty="0">
                  <a:latin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nb-NO" sz="1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𝑖𝑛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nb-NO" sz="18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𝑜𝑢𝑡</m:t>
                    </m:r>
                  </m:oMath>
                </a14:m>
                <a:r>
                  <a:rPr lang="en-US" sz="1800" i="1" dirty="0"/>
                  <a:t> </a:t>
                </a:r>
                <a:r>
                  <a:rPr lang="en-US" sz="1800" dirty="0"/>
                  <a:t>are called the </a:t>
                </a:r>
                <a:r>
                  <a:rPr lang="en-US" sz="1800" b="1" dirty="0"/>
                  <a:t>key-length</a:t>
                </a:r>
                <a:r>
                  <a:rPr lang="en-US" sz="1800" dirty="0"/>
                  <a:t>,</a:t>
                </a:r>
                <a:r>
                  <a:rPr lang="en-US" sz="1800" b="1" dirty="0"/>
                  <a:t> input-length</a:t>
                </a:r>
                <a:r>
                  <a:rPr lang="en-US" sz="1800" dirty="0"/>
                  <a:t>,</a:t>
                </a:r>
                <a:r>
                  <a:rPr lang="en-US" sz="1800" b="1" dirty="0"/>
                  <a:t> </a:t>
                </a:r>
                <a:r>
                  <a:rPr lang="en-US" sz="1800" dirty="0"/>
                  <a:t>and </a:t>
                </a:r>
                <a:r>
                  <a:rPr lang="en-US" sz="1800" b="1" dirty="0"/>
                  <a:t>output-length </a:t>
                </a:r>
                <a:r>
                  <a:rPr lang="en-US" sz="1800" dirty="0"/>
                  <a:t>of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sz="1800" i="1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/>
                  <a:t>Think of a PRF as a </a:t>
                </a:r>
                <a:r>
                  <a:rPr lang="en-US" sz="1800" i="1" dirty="0"/>
                  <a:t>family</a:t>
                </a:r>
                <a:r>
                  <a:rPr lang="en-US" sz="1800" dirty="0"/>
                  <a:t> of functions: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For each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nb-NO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1600" dirty="0"/>
                  <a:t> we get a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nb-NO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 :</m:t>
                    </m:r>
                    <m:sSup>
                      <m:sSupPr>
                        <m:ctrlPr>
                          <a:rPr lang="nb-NO" sz="1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𝑖𝑛</m:t>
                        </m:r>
                      </m:sup>
                    </m:sSup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nb-NO" sz="16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6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6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6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𝑜𝑢𝑡</m:t>
                        </m:r>
                      </m:sup>
                    </m:sSup>
                  </m:oMath>
                </a14:m>
                <a:r>
                  <a:rPr lang="en-US" sz="1600" dirty="0"/>
                  <a:t> defined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nb-NO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ounded Rectangle 4"/>
              <p:cNvSpPr/>
              <p:nvPr/>
            </p:nvSpPr>
            <p:spPr bwMode="auto">
              <a:xfrm>
                <a:off x="623392" y="1195784"/>
                <a:ext cx="7749083" cy="1132637"/>
              </a:xfrm>
              <a:prstGeom prst="roundRect">
                <a:avLst/>
              </a:prstGeom>
              <a:solidFill>
                <a:srgbClr val="ECECFA"/>
              </a:solid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dirty="0"/>
                  <a:t>Definition: </a:t>
                </a:r>
                <a:r>
                  <a:rPr lang="en-US" dirty="0"/>
                  <a:t>A </a:t>
                </a:r>
                <a:r>
                  <a:rPr lang="en-US" b="1" dirty="0"/>
                  <a:t>pseudorandom function (PRF) </a:t>
                </a:r>
                <a:r>
                  <a:rPr lang="en-US" dirty="0"/>
                  <a:t>is a function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/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:</m:t>
                      </m:r>
                      <m:sSup>
                        <m:sSupPr>
                          <m:ctrlP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nb-NO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nb-NO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𝑜𝑢𝑡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3392" y="1195784"/>
                <a:ext cx="7749083" cy="1132637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ounded Rectangle 5"/>
              <p:cNvSpPr/>
              <p:nvPr/>
            </p:nvSpPr>
            <p:spPr bwMode="auto">
              <a:xfrm>
                <a:off x="623392" y="4478085"/>
                <a:ext cx="7749083" cy="1908907"/>
              </a:xfrm>
              <a:prstGeom prst="roundRect">
                <a:avLst/>
              </a:prstGeom>
              <a:solidFill>
                <a:srgbClr val="ECECFA"/>
              </a:solid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dirty="0"/>
                  <a:t>Definition: </a:t>
                </a:r>
                <a:r>
                  <a:rPr lang="en-US" dirty="0"/>
                  <a:t>A </a:t>
                </a:r>
                <a:r>
                  <a:rPr lang="en-US" b="1" dirty="0"/>
                  <a:t>pseudorandom permutation (PRP) </a:t>
                </a:r>
                <a:r>
                  <a:rPr lang="en-US" dirty="0"/>
                  <a:t>is a function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/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:</m:t>
                      </m:r>
                      <m:sSup>
                        <m:sSupPr>
                          <m:ctrlP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nb-NO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nb-NO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/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/>
                  <a:t>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</a:rPr>
                      <m:t> :</m:t>
                    </m:r>
                    <m:sSup>
                      <m:sSupPr>
                        <m:ctrlPr>
                          <a:rPr lang="nb-NO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nb-NO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is a </a:t>
                </a:r>
                <a:r>
                  <a:rPr lang="en-US" i="1" dirty="0"/>
                  <a:t>permutation </a:t>
                </a:r>
                <a:r>
                  <a:rPr lang="en-US" dirty="0"/>
                  <a:t>for all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3392" y="4478085"/>
                <a:ext cx="7749083" cy="1908907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ular Callout 7"/>
          <p:cNvSpPr/>
          <p:nvPr/>
        </p:nvSpPr>
        <p:spPr bwMode="auto">
          <a:xfrm>
            <a:off x="7703213" y="4772608"/>
            <a:ext cx="3785959" cy="1173253"/>
          </a:xfrm>
          <a:prstGeom prst="wedgeRoundRectCallout">
            <a:avLst>
              <a:gd name="adj1" fmla="val -98578"/>
              <a:gd name="adj2" fmla="val -40579"/>
              <a:gd name="adj3" fmla="val 16667"/>
            </a:avLst>
          </a:prstGeom>
          <a:solidFill>
            <a:srgbClr val="FCB4AA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PRP = block cipher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50" dirty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note: all PRPs are PRFs</a:t>
            </a:r>
            <a:br>
              <a:rPr lang="en-US" dirty="0"/>
            </a:br>
            <a:r>
              <a:rPr lang="en-US" dirty="0"/>
              <a:t>(but not all PRFs are PRPs!)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90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Permutations vs. functions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1865718" y="1820551"/>
            <a:ext cx="8460565" cy="3216898"/>
            <a:chOff x="1625603" y="2983731"/>
            <a:chExt cx="8460565" cy="32168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Oval 46"/>
                <p:cNvSpPr/>
                <p:nvPr/>
              </p:nvSpPr>
              <p:spPr bwMode="auto">
                <a:xfrm>
                  <a:off x="1625603" y="3344170"/>
                  <a:ext cx="1125373" cy="2027624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28575">
                  <a:solidFill>
                    <a:schemeClr val="accent5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ffectLst/>
                <a:extLst/>
              </p:spPr>
              <p:txBody>
                <a:bodyPr wrap="none" rtlCol="0" anchor="ctr"/>
                <a:lstStyle/>
                <a:p>
                  <a:pPr algn="r"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b="0" i="1">
                            <a:latin typeface="Cambria Math" panose="02040503050406030204" pitchFamily="18" charset="0"/>
                          </a:rPr>
                          <m:t>00</m:t>
                        </m:r>
                      </m:oMath>
                      <m:oMath xmlns:m="http://schemas.openxmlformats.org/officeDocument/2006/math">
                        <m:r>
                          <a:rPr lang="nb-NO" b="0" i="1">
                            <a:latin typeface="Cambria Math" panose="02040503050406030204" pitchFamily="18" charset="0"/>
                          </a:rPr>
                          <m:t>01</m:t>
                        </m:r>
                      </m:oMath>
                      <m:oMath xmlns:m="http://schemas.openxmlformats.org/officeDocument/2006/math">
                        <m:r>
                          <a:rPr lang="nb-NO" b="0" i="1">
                            <a:latin typeface="Cambria Math" panose="02040503050406030204" pitchFamily="18" charset="0"/>
                          </a:rPr>
                          <m:t>10</m:t>
                        </m:r>
                      </m:oMath>
                      <m:oMath xmlns:m="http://schemas.openxmlformats.org/officeDocument/2006/math">
                        <m:r>
                          <a:rPr lang="nb-NO" b="0" i="1">
                            <a:latin typeface="Cambria Math" panose="02040503050406030204" pitchFamily="18" charset="0"/>
                          </a:rPr>
                          <m:t>11</m:t>
                        </m:r>
                      </m:oMath>
                    </m:oMathPara>
                  </a14:m>
                  <a:endParaRPr lang="nb-NO" b="0" dirty="0"/>
                </a:p>
              </p:txBody>
            </p:sp>
          </mc:Choice>
          <mc:Fallback xmlns="">
            <p:sp>
              <p:nvSpPr>
                <p:cNvPr id="47" name="Oval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625603" y="3344170"/>
                  <a:ext cx="1125373" cy="2027624"/>
                </a:xfrm>
                <a:prstGeom prst="ellipse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 w="28575">
                  <a:solidFill>
                    <a:schemeClr val="accent5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val 8"/>
                <p:cNvSpPr/>
                <p:nvPr/>
              </p:nvSpPr>
              <p:spPr bwMode="auto">
                <a:xfrm>
                  <a:off x="3872742" y="3355876"/>
                  <a:ext cx="1147156" cy="2027624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8575">
                  <a:solidFill>
                    <a:schemeClr val="accent2"/>
                  </a:solidFill>
                  <a:round/>
                  <a:headEnd/>
                  <a:tailEnd type="triangle" w="med" len="med"/>
                </a:ln>
                <a:effectLst/>
                <a:extLst/>
              </p:spPr>
              <p:txBody>
                <a:bodyPr wrap="none" rtlCol="0" anchor="ctr"/>
                <a:lstStyle/>
                <a:p>
                  <a:pPr algn="r"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b="0" i="1">
                            <a:latin typeface="Cambria Math" panose="02040503050406030204" pitchFamily="18" charset="0"/>
                          </a:rPr>
                          <m:t>00</m:t>
                        </m:r>
                      </m:oMath>
                      <m:oMath xmlns:m="http://schemas.openxmlformats.org/officeDocument/2006/math">
                        <m:r>
                          <a:rPr lang="nb-NO" b="0" i="1">
                            <a:latin typeface="Cambria Math" panose="02040503050406030204" pitchFamily="18" charset="0"/>
                          </a:rPr>
                          <m:t>01</m:t>
                        </m:r>
                      </m:oMath>
                      <m:oMath xmlns:m="http://schemas.openxmlformats.org/officeDocument/2006/math">
                        <m:r>
                          <a:rPr lang="nb-NO" b="0" i="1">
                            <a:latin typeface="Cambria Math" panose="02040503050406030204" pitchFamily="18" charset="0"/>
                          </a:rPr>
                          <m:t>10</m:t>
                        </m:r>
                      </m:oMath>
                      <m:oMath xmlns:m="http://schemas.openxmlformats.org/officeDocument/2006/math">
                        <m:r>
                          <a:rPr lang="nb-NO" b="0" i="1">
                            <a:latin typeface="Cambria Math" panose="02040503050406030204" pitchFamily="18" charset="0"/>
                          </a:rPr>
                          <m:t>11</m:t>
                        </m:r>
                      </m:oMath>
                    </m:oMathPara>
                  </a14:m>
                  <a:endParaRPr lang="nb-NO" b="0" dirty="0"/>
                </a:p>
              </p:txBody>
            </p:sp>
          </mc:Choice>
          <mc:Fallback xmlns="">
            <p:sp>
              <p:nvSpPr>
                <p:cNvPr id="9" name="Oval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872742" y="3355876"/>
                  <a:ext cx="1147156" cy="2027624"/>
                </a:xfrm>
                <a:prstGeom prst="ellipse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 w="28575">
                  <a:solidFill>
                    <a:schemeClr val="accent2"/>
                  </a:solidFill>
                  <a:round/>
                  <a:headEnd/>
                  <a:tailEnd type="triangl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Straight Arrow Connector 23"/>
            <p:cNvCxnSpPr/>
            <p:nvPr/>
          </p:nvCxnSpPr>
          <p:spPr bwMode="auto">
            <a:xfrm flipV="1">
              <a:off x="2439441" y="3772160"/>
              <a:ext cx="1778611" cy="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Straight Arrow Connector 26"/>
            <p:cNvCxnSpPr/>
            <p:nvPr/>
          </p:nvCxnSpPr>
          <p:spPr bwMode="auto">
            <a:xfrm>
              <a:off x="2439441" y="4191802"/>
              <a:ext cx="1778611" cy="38639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Straight Arrow Connector 28"/>
            <p:cNvCxnSpPr/>
            <p:nvPr/>
          </p:nvCxnSpPr>
          <p:spPr bwMode="auto">
            <a:xfrm>
              <a:off x="2476732" y="4586547"/>
              <a:ext cx="1741320" cy="37997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Straight Arrow Connector 29"/>
            <p:cNvCxnSpPr/>
            <p:nvPr/>
          </p:nvCxnSpPr>
          <p:spPr bwMode="auto">
            <a:xfrm flipV="1">
              <a:off x="2439441" y="4200151"/>
              <a:ext cx="1778611" cy="79450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" name="TextBox 33"/>
            <p:cNvSpPr txBox="1"/>
            <p:nvPr/>
          </p:nvSpPr>
          <p:spPr>
            <a:xfrm>
              <a:off x="2562482" y="5800519"/>
              <a:ext cx="25779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>
                  <a:latin typeface="+mn-lt"/>
                </a:rPr>
                <a:t>Permutation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508225" y="5800519"/>
              <a:ext cx="25779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>
                  <a:latin typeface="+mn-lt"/>
                </a:rPr>
                <a:t>Not a permutation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3109355" y="2983731"/>
                  <a:ext cx="48913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09355" y="2983731"/>
                  <a:ext cx="489131" cy="40011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46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8092615" y="2983731"/>
                  <a:ext cx="48913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92615" y="2983731"/>
                  <a:ext cx="489131" cy="40011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46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Oval 32"/>
                <p:cNvSpPr/>
                <p:nvPr/>
              </p:nvSpPr>
              <p:spPr bwMode="auto">
                <a:xfrm>
                  <a:off x="6663298" y="3344170"/>
                  <a:ext cx="1125373" cy="2027624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28575">
                  <a:solidFill>
                    <a:schemeClr val="accent5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ffectLst/>
                <a:extLst/>
              </p:spPr>
              <p:txBody>
                <a:bodyPr wrap="none" rtlCol="0" anchor="ctr"/>
                <a:lstStyle/>
                <a:p>
                  <a:pPr algn="r"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b="0" i="1">
                            <a:latin typeface="Cambria Math" panose="02040503050406030204" pitchFamily="18" charset="0"/>
                          </a:rPr>
                          <m:t>00</m:t>
                        </m:r>
                      </m:oMath>
                      <m:oMath xmlns:m="http://schemas.openxmlformats.org/officeDocument/2006/math">
                        <m:r>
                          <a:rPr lang="nb-NO" b="0" i="1">
                            <a:latin typeface="Cambria Math" panose="02040503050406030204" pitchFamily="18" charset="0"/>
                          </a:rPr>
                          <m:t>01</m:t>
                        </m:r>
                      </m:oMath>
                      <m:oMath xmlns:m="http://schemas.openxmlformats.org/officeDocument/2006/math">
                        <m:r>
                          <a:rPr lang="nb-NO" b="0" i="1">
                            <a:latin typeface="Cambria Math" panose="02040503050406030204" pitchFamily="18" charset="0"/>
                          </a:rPr>
                          <m:t>10</m:t>
                        </m:r>
                      </m:oMath>
                      <m:oMath xmlns:m="http://schemas.openxmlformats.org/officeDocument/2006/math">
                        <m:r>
                          <a:rPr lang="nb-NO" b="0" i="1">
                            <a:latin typeface="Cambria Math" panose="02040503050406030204" pitchFamily="18" charset="0"/>
                          </a:rPr>
                          <m:t>11</m:t>
                        </m:r>
                      </m:oMath>
                    </m:oMathPara>
                  </a14:m>
                  <a:endParaRPr lang="nb-NO" b="0" dirty="0"/>
                </a:p>
              </p:txBody>
            </p:sp>
          </mc:Choice>
          <mc:Fallback xmlns="">
            <p:sp>
              <p:nvSpPr>
                <p:cNvPr id="33" name="Oval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663298" y="3344170"/>
                  <a:ext cx="1125373" cy="2027624"/>
                </a:xfrm>
                <a:prstGeom prst="ellipse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 w="28575">
                  <a:solidFill>
                    <a:schemeClr val="accent5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Oval 39"/>
                <p:cNvSpPr/>
                <p:nvPr/>
              </p:nvSpPr>
              <p:spPr bwMode="auto">
                <a:xfrm>
                  <a:off x="8939012" y="3355876"/>
                  <a:ext cx="1147156" cy="2027624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8575">
                  <a:solidFill>
                    <a:schemeClr val="accent2"/>
                  </a:solidFill>
                  <a:round/>
                  <a:headEnd/>
                  <a:tailEnd type="triangle" w="med" len="med"/>
                </a:ln>
                <a:effectLst/>
                <a:extLst/>
              </p:spPr>
              <p:txBody>
                <a:bodyPr wrap="none" rtlCol="0" anchor="ctr"/>
                <a:lstStyle/>
                <a:p>
                  <a:pPr algn="r"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b="0" i="1">
                            <a:latin typeface="Cambria Math" panose="02040503050406030204" pitchFamily="18" charset="0"/>
                          </a:rPr>
                          <m:t>00</m:t>
                        </m:r>
                      </m:oMath>
                      <m:oMath xmlns:m="http://schemas.openxmlformats.org/officeDocument/2006/math">
                        <m:r>
                          <a:rPr lang="nb-NO" b="0" i="1">
                            <a:latin typeface="Cambria Math" panose="02040503050406030204" pitchFamily="18" charset="0"/>
                          </a:rPr>
                          <m:t>01</m:t>
                        </m:r>
                      </m:oMath>
                      <m:oMath xmlns:m="http://schemas.openxmlformats.org/officeDocument/2006/math">
                        <m:r>
                          <a:rPr lang="nb-NO" b="0" i="1">
                            <a:latin typeface="Cambria Math" panose="02040503050406030204" pitchFamily="18" charset="0"/>
                          </a:rPr>
                          <m:t>10</m:t>
                        </m:r>
                      </m:oMath>
                      <m:oMath xmlns:m="http://schemas.openxmlformats.org/officeDocument/2006/math">
                        <m:r>
                          <a:rPr lang="nb-NO" b="0" i="1">
                            <a:latin typeface="Cambria Math" panose="02040503050406030204" pitchFamily="18" charset="0"/>
                          </a:rPr>
                          <m:t>11</m:t>
                        </m:r>
                      </m:oMath>
                    </m:oMathPara>
                  </a14:m>
                  <a:endParaRPr lang="nb-NO" b="0" dirty="0"/>
                </a:p>
              </p:txBody>
            </p:sp>
          </mc:Choice>
          <mc:Fallback xmlns="">
            <p:sp>
              <p:nvSpPr>
                <p:cNvPr id="40" name="Oval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939012" y="3355876"/>
                  <a:ext cx="1147156" cy="2027624"/>
                </a:xfrm>
                <a:prstGeom prst="ellipse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  <a:ln w="28575">
                  <a:solidFill>
                    <a:schemeClr val="accent2"/>
                  </a:solidFill>
                  <a:round/>
                  <a:headEnd/>
                  <a:tailEnd type="triangl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1" name="Straight Arrow Connector 40"/>
            <p:cNvCxnSpPr/>
            <p:nvPr/>
          </p:nvCxnSpPr>
          <p:spPr bwMode="auto">
            <a:xfrm flipV="1">
              <a:off x="7505711" y="3772160"/>
              <a:ext cx="1778611" cy="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Straight Arrow Connector 43"/>
            <p:cNvCxnSpPr/>
            <p:nvPr/>
          </p:nvCxnSpPr>
          <p:spPr bwMode="auto">
            <a:xfrm>
              <a:off x="7505711" y="4191802"/>
              <a:ext cx="1778611" cy="38639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Straight Arrow Connector 44"/>
            <p:cNvCxnSpPr/>
            <p:nvPr/>
          </p:nvCxnSpPr>
          <p:spPr bwMode="auto">
            <a:xfrm>
              <a:off x="7543002" y="4586547"/>
              <a:ext cx="1741320" cy="37997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Straight Arrow Connector 45"/>
            <p:cNvCxnSpPr/>
            <p:nvPr/>
          </p:nvCxnSpPr>
          <p:spPr bwMode="auto">
            <a:xfrm flipV="1">
              <a:off x="7505711" y="4673600"/>
              <a:ext cx="1778611" cy="32105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82811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Permutations vs. functions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12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1865718" y="1820551"/>
            <a:ext cx="8460565" cy="3216898"/>
            <a:chOff x="1498742" y="2156416"/>
            <a:chExt cx="8460565" cy="32168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Oval 52"/>
                <p:cNvSpPr/>
                <p:nvPr/>
              </p:nvSpPr>
              <p:spPr bwMode="auto">
                <a:xfrm>
                  <a:off x="1498742" y="2516855"/>
                  <a:ext cx="1125373" cy="2027624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28575">
                  <a:solidFill>
                    <a:schemeClr val="accent5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ffectLst/>
                <a:extLst/>
              </p:spPr>
              <p:txBody>
                <a:bodyPr wrap="none" rtlCol="0" anchor="ctr"/>
                <a:lstStyle/>
                <a:p>
                  <a:pPr algn="r"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b="0" i="1">
                            <a:latin typeface="Cambria Math" panose="02040503050406030204" pitchFamily="18" charset="0"/>
                          </a:rPr>
                          <m:t>00</m:t>
                        </m:r>
                      </m:oMath>
                      <m:oMath xmlns:m="http://schemas.openxmlformats.org/officeDocument/2006/math">
                        <m:r>
                          <a:rPr lang="nb-NO" b="0" i="1">
                            <a:latin typeface="Cambria Math" panose="02040503050406030204" pitchFamily="18" charset="0"/>
                          </a:rPr>
                          <m:t>01</m:t>
                        </m:r>
                      </m:oMath>
                      <m:oMath xmlns:m="http://schemas.openxmlformats.org/officeDocument/2006/math">
                        <m:r>
                          <a:rPr lang="nb-NO" b="0" i="1">
                            <a:latin typeface="Cambria Math" panose="02040503050406030204" pitchFamily="18" charset="0"/>
                          </a:rPr>
                          <m:t>10</m:t>
                        </m:r>
                      </m:oMath>
                      <m:oMath xmlns:m="http://schemas.openxmlformats.org/officeDocument/2006/math">
                        <m:r>
                          <a:rPr lang="nb-NO" b="0" i="1">
                            <a:latin typeface="Cambria Math" panose="02040503050406030204" pitchFamily="18" charset="0"/>
                          </a:rPr>
                          <m:t>11</m:t>
                        </m:r>
                      </m:oMath>
                    </m:oMathPara>
                  </a14:m>
                  <a:endParaRPr lang="nb-NO" b="0" dirty="0"/>
                </a:p>
              </p:txBody>
            </p:sp>
          </mc:Choice>
          <mc:Fallback xmlns="">
            <p:sp>
              <p:nvSpPr>
                <p:cNvPr id="53" name="Oval 5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498742" y="2516855"/>
                  <a:ext cx="1125373" cy="2027624"/>
                </a:xfrm>
                <a:prstGeom prst="ellipse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 w="28575">
                  <a:solidFill>
                    <a:schemeClr val="accent5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val 8"/>
                <p:cNvSpPr/>
                <p:nvPr/>
              </p:nvSpPr>
              <p:spPr bwMode="auto">
                <a:xfrm>
                  <a:off x="3745881" y="2528561"/>
                  <a:ext cx="1147156" cy="2027624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8575">
                  <a:solidFill>
                    <a:schemeClr val="accent2"/>
                  </a:solidFill>
                  <a:round/>
                  <a:headEnd/>
                  <a:tailEnd type="triangle" w="med" len="med"/>
                </a:ln>
                <a:effectLst/>
                <a:extLst/>
              </p:spPr>
              <p:txBody>
                <a:bodyPr wrap="none" rtlCol="0" anchor="ctr"/>
                <a:lstStyle/>
                <a:p>
                  <a:pPr algn="r"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b="0" i="1">
                            <a:latin typeface="Cambria Math" panose="02040503050406030204" pitchFamily="18" charset="0"/>
                          </a:rPr>
                          <m:t>00</m:t>
                        </m:r>
                      </m:oMath>
                      <m:oMath xmlns:m="http://schemas.openxmlformats.org/officeDocument/2006/math">
                        <m:r>
                          <a:rPr lang="nb-NO" b="0" i="1">
                            <a:latin typeface="Cambria Math" panose="02040503050406030204" pitchFamily="18" charset="0"/>
                          </a:rPr>
                          <m:t>01</m:t>
                        </m:r>
                      </m:oMath>
                      <m:oMath xmlns:m="http://schemas.openxmlformats.org/officeDocument/2006/math">
                        <m:r>
                          <a:rPr lang="nb-NO" b="0" i="1">
                            <a:latin typeface="Cambria Math" panose="02040503050406030204" pitchFamily="18" charset="0"/>
                          </a:rPr>
                          <m:t>10</m:t>
                        </m:r>
                      </m:oMath>
                      <m:oMath xmlns:m="http://schemas.openxmlformats.org/officeDocument/2006/math">
                        <m:r>
                          <a:rPr lang="nb-NO" b="0" i="1">
                            <a:latin typeface="Cambria Math" panose="02040503050406030204" pitchFamily="18" charset="0"/>
                          </a:rPr>
                          <m:t>11</m:t>
                        </m:r>
                      </m:oMath>
                    </m:oMathPara>
                  </a14:m>
                  <a:endParaRPr lang="nb-NO" b="0" dirty="0"/>
                </a:p>
              </p:txBody>
            </p:sp>
          </mc:Choice>
          <mc:Fallback xmlns="">
            <p:sp>
              <p:nvSpPr>
                <p:cNvPr id="9" name="Oval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745881" y="2528561"/>
                  <a:ext cx="1147156" cy="2027624"/>
                </a:xfrm>
                <a:prstGeom prst="ellipse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 w="28575">
                  <a:solidFill>
                    <a:schemeClr val="accent2"/>
                  </a:solidFill>
                  <a:round/>
                  <a:headEnd/>
                  <a:tailEnd type="triangl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Straight Arrow Connector 23"/>
            <p:cNvCxnSpPr/>
            <p:nvPr/>
          </p:nvCxnSpPr>
          <p:spPr bwMode="auto">
            <a:xfrm flipV="1">
              <a:off x="2312580" y="2944845"/>
              <a:ext cx="1778611" cy="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C00000"/>
              </a:solidFill>
              <a:prstDash val="solid"/>
              <a:round/>
              <a:headEnd type="triangle" w="lg" len="lg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Straight Arrow Connector 26"/>
            <p:cNvCxnSpPr/>
            <p:nvPr/>
          </p:nvCxnSpPr>
          <p:spPr bwMode="auto">
            <a:xfrm>
              <a:off x="2312580" y="3364487"/>
              <a:ext cx="1778611" cy="38639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C00000"/>
              </a:solidFill>
              <a:prstDash val="solid"/>
              <a:round/>
              <a:headEnd type="triangle" w="lg" len="lg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Straight Arrow Connector 28"/>
            <p:cNvCxnSpPr/>
            <p:nvPr/>
          </p:nvCxnSpPr>
          <p:spPr bwMode="auto">
            <a:xfrm>
              <a:off x="2349871" y="3759232"/>
              <a:ext cx="1741320" cy="37997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C00000"/>
              </a:solidFill>
              <a:prstDash val="solid"/>
              <a:round/>
              <a:headEnd type="triangle" w="lg" len="lg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Straight Arrow Connector 29"/>
            <p:cNvCxnSpPr/>
            <p:nvPr/>
          </p:nvCxnSpPr>
          <p:spPr bwMode="auto">
            <a:xfrm flipV="1">
              <a:off x="2312580" y="3372836"/>
              <a:ext cx="1778611" cy="79450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C00000"/>
              </a:solidFill>
              <a:prstDash val="solid"/>
              <a:round/>
              <a:headEnd type="triangle" w="lg" len="lg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" name="TextBox 33"/>
            <p:cNvSpPr txBox="1"/>
            <p:nvPr/>
          </p:nvSpPr>
          <p:spPr>
            <a:xfrm>
              <a:off x="2435621" y="4973204"/>
              <a:ext cx="25779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>
                  <a:latin typeface="+mn-lt"/>
                </a:rPr>
                <a:t>Permutation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381364" y="4973204"/>
              <a:ext cx="25779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>
                  <a:latin typeface="+mn-lt"/>
                </a:rPr>
                <a:t>Not a permutation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7965754" y="2156416"/>
                  <a:ext cx="48913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65754" y="2156416"/>
                  <a:ext cx="489131" cy="40011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46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Oval 32"/>
                <p:cNvSpPr/>
                <p:nvPr/>
              </p:nvSpPr>
              <p:spPr bwMode="auto">
                <a:xfrm>
                  <a:off x="6536437" y="2516855"/>
                  <a:ext cx="1125373" cy="2027624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28575">
                  <a:solidFill>
                    <a:schemeClr val="accent5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ffectLst/>
                <a:extLst/>
              </p:spPr>
              <p:txBody>
                <a:bodyPr wrap="none" rtlCol="0" anchor="ctr"/>
                <a:lstStyle/>
                <a:p>
                  <a:pPr algn="r"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b="0" i="1">
                            <a:latin typeface="Cambria Math" panose="02040503050406030204" pitchFamily="18" charset="0"/>
                          </a:rPr>
                          <m:t>00</m:t>
                        </m:r>
                      </m:oMath>
                      <m:oMath xmlns:m="http://schemas.openxmlformats.org/officeDocument/2006/math">
                        <m:r>
                          <a:rPr lang="nb-NO" b="0" i="1">
                            <a:latin typeface="Cambria Math" panose="02040503050406030204" pitchFamily="18" charset="0"/>
                          </a:rPr>
                          <m:t>01</m:t>
                        </m:r>
                      </m:oMath>
                      <m:oMath xmlns:m="http://schemas.openxmlformats.org/officeDocument/2006/math">
                        <m:r>
                          <a:rPr lang="nb-NO" b="0" i="1">
                            <a:latin typeface="Cambria Math" panose="02040503050406030204" pitchFamily="18" charset="0"/>
                          </a:rPr>
                          <m:t>10</m:t>
                        </m:r>
                      </m:oMath>
                      <m:oMath xmlns:m="http://schemas.openxmlformats.org/officeDocument/2006/math">
                        <m:r>
                          <a:rPr lang="nb-NO" b="0" i="1">
                            <a:latin typeface="Cambria Math" panose="02040503050406030204" pitchFamily="18" charset="0"/>
                          </a:rPr>
                          <m:t>11</m:t>
                        </m:r>
                      </m:oMath>
                    </m:oMathPara>
                  </a14:m>
                  <a:endParaRPr lang="nb-NO" b="0" dirty="0"/>
                </a:p>
              </p:txBody>
            </p:sp>
          </mc:Choice>
          <mc:Fallback xmlns="">
            <p:sp>
              <p:nvSpPr>
                <p:cNvPr id="33" name="Oval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536437" y="2516855"/>
                  <a:ext cx="1125373" cy="2027624"/>
                </a:xfrm>
                <a:prstGeom prst="ellipse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 w="28575">
                  <a:solidFill>
                    <a:schemeClr val="accent5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Oval 39"/>
                <p:cNvSpPr/>
                <p:nvPr/>
              </p:nvSpPr>
              <p:spPr bwMode="auto">
                <a:xfrm>
                  <a:off x="8812151" y="2528561"/>
                  <a:ext cx="1147156" cy="2027624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8575">
                  <a:solidFill>
                    <a:schemeClr val="accent2"/>
                  </a:solidFill>
                  <a:round/>
                  <a:headEnd/>
                  <a:tailEnd type="triangle" w="med" len="med"/>
                </a:ln>
                <a:effectLst/>
                <a:extLst/>
              </p:spPr>
              <p:txBody>
                <a:bodyPr wrap="none" rtlCol="0" anchor="ctr"/>
                <a:lstStyle/>
                <a:p>
                  <a:pPr algn="r"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b="0" i="1">
                            <a:latin typeface="Cambria Math" panose="02040503050406030204" pitchFamily="18" charset="0"/>
                          </a:rPr>
                          <m:t>00</m:t>
                        </m:r>
                      </m:oMath>
                      <m:oMath xmlns:m="http://schemas.openxmlformats.org/officeDocument/2006/math">
                        <m:r>
                          <a:rPr lang="nb-NO" b="0" i="1">
                            <a:latin typeface="Cambria Math" panose="02040503050406030204" pitchFamily="18" charset="0"/>
                          </a:rPr>
                          <m:t>01</m:t>
                        </m:r>
                      </m:oMath>
                      <m:oMath xmlns:m="http://schemas.openxmlformats.org/officeDocument/2006/math">
                        <m:r>
                          <a:rPr lang="nb-NO" b="0" i="1">
                            <a:latin typeface="Cambria Math" panose="02040503050406030204" pitchFamily="18" charset="0"/>
                          </a:rPr>
                          <m:t>10</m:t>
                        </m:r>
                      </m:oMath>
                      <m:oMath xmlns:m="http://schemas.openxmlformats.org/officeDocument/2006/math">
                        <m:r>
                          <a:rPr lang="nb-NO" b="0" i="1">
                            <a:latin typeface="Cambria Math" panose="02040503050406030204" pitchFamily="18" charset="0"/>
                          </a:rPr>
                          <m:t>11</m:t>
                        </m:r>
                      </m:oMath>
                    </m:oMathPara>
                  </a14:m>
                  <a:endParaRPr lang="nb-NO" b="0" dirty="0"/>
                </a:p>
              </p:txBody>
            </p:sp>
          </mc:Choice>
          <mc:Fallback xmlns="">
            <p:sp>
              <p:nvSpPr>
                <p:cNvPr id="40" name="Oval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812151" y="2528561"/>
                  <a:ext cx="1147156" cy="2027624"/>
                </a:xfrm>
                <a:prstGeom prst="ellipse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 w="28575">
                  <a:solidFill>
                    <a:schemeClr val="accent2"/>
                  </a:solidFill>
                  <a:round/>
                  <a:headEnd/>
                  <a:tailEnd type="triangl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1" name="Straight Arrow Connector 40"/>
            <p:cNvCxnSpPr/>
            <p:nvPr/>
          </p:nvCxnSpPr>
          <p:spPr bwMode="auto">
            <a:xfrm flipV="1">
              <a:off x="7378850" y="2944845"/>
              <a:ext cx="1778611" cy="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Straight Arrow Connector 43"/>
            <p:cNvCxnSpPr/>
            <p:nvPr/>
          </p:nvCxnSpPr>
          <p:spPr bwMode="auto">
            <a:xfrm>
              <a:off x="7378850" y="3364487"/>
              <a:ext cx="1778611" cy="38639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Straight Arrow Connector 44"/>
            <p:cNvCxnSpPr/>
            <p:nvPr/>
          </p:nvCxnSpPr>
          <p:spPr bwMode="auto">
            <a:xfrm>
              <a:off x="7416141" y="3759232"/>
              <a:ext cx="1741320" cy="37997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Straight Arrow Connector 45"/>
            <p:cNvCxnSpPr/>
            <p:nvPr/>
          </p:nvCxnSpPr>
          <p:spPr bwMode="auto">
            <a:xfrm flipV="1">
              <a:off x="7378850" y="3846285"/>
              <a:ext cx="1778611" cy="32105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185862" y="5381780"/>
                <a:ext cx="9466897" cy="10052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Important:</a:t>
                </a:r>
                <a:br>
                  <a:rPr lang="en-US" b="1" dirty="0"/>
                </a:br>
                <a:endParaRPr lang="en-US" sz="500" b="1" dirty="0"/>
              </a:p>
              <a:p>
                <a:r>
                  <a:rPr lang="en-US" sz="500" b="1" dirty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b="0" i="0" smtClean="0">
                            <a:latin typeface="Cambria Math" panose="02040503050406030204" pitchFamily="18" charset="0"/>
                          </a:rPr>
                          <m:t>: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nb-NO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	is </a:t>
                </a:r>
                <a:r>
                  <a:rPr lang="en-US" b="1" dirty="0"/>
                  <a:t>not</a:t>
                </a:r>
                <a:r>
                  <a:rPr lang="en-US" dirty="0"/>
                  <a:t> a </a:t>
                </a:r>
                <a:r>
                  <a:rPr lang="en-US" dirty="0" smtClean="0"/>
                  <a:t>permutation (but a block cipher)</a:t>
                </a:r>
                <a:endParaRPr lang="en-US" dirty="0"/>
              </a:p>
              <a:p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</a:rPr>
                      <m:t> :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	  	</a:t>
                </a:r>
                <a:r>
                  <a:rPr lang="en-US" b="1" dirty="0"/>
                  <a:t>is</a:t>
                </a:r>
                <a:r>
                  <a:rPr lang="en-US" dirty="0"/>
                  <a:t> a permutation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5862" y="5381780"/>
                <a:ext cx="9466897" cy="1005212"/>
              </a:xfrm>
              <a:prstGeom prst="rect">
                <a:avLst/>
              </a:prstGeom>
              <a:blipFill rotWithShape="0">
                <a:blip r:embed="rId9"/>
                <a:stretch>
                  <a:fillRect l="-580" t="-3636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356680" y="1813406"/>
                <a:ext cx="48913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6680" y="1813406"/>
                <a:ext cx="489131" cy="400110"/>
              </a:xfrm>
              <a:prstGeom prst="rect">
                <a:avLst/>
              </a:prstGeom>
              <a:blipFill rotWithShape="0">
                <a:blip r:embed="rId10"/>
                <a:stretch>
                  <a:fillRect r="-17500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379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cipher security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What </a:t>
                </a:r>
                <a:r>
                  <a:rPr lang="en-US" dirty="0"/>
                  <a:t>should the </a:t>
                </a:r>
                <a:r>
                  <a:rPr lang="en-US" b="1" dirty="0"/>
                  <a:t>security definition</a:t>
                </a:r>
                <a:r>
                  <a:rPr lang="en-US" dirty="0"/>
                  <a:t> of a block cipher look like</a:t>
                </a:r>
                <a:r>
                  <a:rPr lang="en-US" dirty="0" smtClean="0"/>
                  <a:t>?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/>
                  <a:t>Which security properties should a block cipher satisfy?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Some suggestions: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817563" lvl="1" indent="-342900">
                  <a:buFont typeface="Arial" panose="020B0604020202020204" pitchFamily="34" charset="0"/>
                  <a:buChar char="•"/>
                </a:pPr>
                <a:r>
                  <a:rPr lang="en-US" b="1" dirty="0"/>
                  <a:t>P1: </a:t>
                </a:r>
                <a:r>
                  <a:rPr lang="en-US" dirty="0"/>
                  <a:t>Should be hard to obtain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nb-NO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secret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nb-NO" dirty="0"/>
              </a:p>
              <a:p>
                <a:pPr marL="817563" lvl="1" indent="-342900">
                  <a:buFont typeface="Arial" panose="020B0604020202020204" pitchFamily="34" charset="0"/>
                  <a:buChar char="•"/>
                </a:pPr>
                <a:r>
                  <a:rPr lang="en-US" b="1" dirty="0"/>
                  <a:t>P2:</a:t>
                </a:r>
                <a:r>
                  <a:rPr lang="en-US" dirty="0"/>
                  <a:t> Should be hard to obtain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endParaRPr lang="nb-NO" dirty="0"/>
              </a:p>
              <a:p>
                <a:pPr marL="817563" lvl="1" indent="-342900">
                  <a:buFont typeface="Arial" panose="020B0604020202020204" pitchFamily="34" charset="0"/>
                  <a:buChar char="•"/>
                </a:pPr>
                <a:r>
                  <a:rPr lang="en-US" b="1" dirty="0"/>
                  <a:t>P3:</a:t>
                </a:r>
                <a:r>
                  <a:rPr lang="en-US" dirty="0"/>
                  <a:t> Should be hard to obtain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nb-NO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817563" lvl="1" indent="-342900">
                  <a:buFont typeface="Arial" panose="020B0604020202020204" pitchFamily="34" charset="0"/>
                  <a:buChar char="•"/>
                </a:pPr>
                <a:r>
                  <a:rPr lang="en-US" b="1" dirty="0"/>
                  <a:t>P4:</a:t>
                </a:r>
                <a:r>
                  <a:rPr lang="en-US" dirty="0"/>
                  <a:t> Should be hard to obtain </a:t>
                </a:r>
                <a:r>
                  <a:rPr lang="en-US" i="1" dirty="0"/>
                  <a:t>any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nb-NO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nb-NO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nb-NO" i="1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endParaRPr lang="nb-NO" dirty="0"/>
              </a:p>
              <a:p>
                <a:pPr marL="817563" lvl="1" indent="-342900">
                  <a:buFont typeface="Arial" panose="020B0604020202020204" pitchFamily="34" charset="0"/>
                  <a:buChar char="•"/>
                </a:pPr>
                <a:r>
                  <a:rPr lang="en-US" b="1" dirty="0"/>
                  <a:t>P5:</a:t>
                </a:r>
                <a:r>
                  <a:rPr lang="en-US" dirty="0"/>
                  <a:t> Should be hard to learn any</a:t>
                </a:r>
                <a:r>
                  <a:rPr lang="en-US" i="1" dirty="0"/>
                  <a:t> bit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nb-NO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817563" lvl="1" indent="-342900">
                  <a:buFont typeface="Arial" panose="020B0604020202020204" pitchFamily="34" charset="0"/>
                  <a:buChar char="•"/>
                </a:pPr>
                <a:r>
                  <a:rPr lang="en-US" b="1" dirty="0">
                    <a:effectLst/>
                  </a:rPr>
                  <a:t>P6: </a:t>
                </a:r>
                <a:r>
                  <a:rPr lang="en-US" dirty="0">
                    <a:effectLst/>
                  </a:rPr>
                  <a:t>Should be hard to detect </a:t>
                </a:r>
                <a:r>
                  <a:rPr lang="en-US" i="1" dirty="0">
                    <a:effectLst/>
                  </a:rPr>
                  <a:t>repetitions </a:t>
                </a:r>
                <a:r>
                  <a:rPr lang="en-US" dirty="0">
                    <a:effectLst/>
                  </a:rPr>
                  <a:t>among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effectLst/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b-NO" b="0" i="1" smtClean="0"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b-NO" b="0" i="1" smtClean="0">
                        <a:effectLst/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nb-NO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effectLst/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b-NO" b="0" i="1" smtClean="0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b-NO" b="0" i="1" smtClean="0">
                        <a:effectLst/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en-US" dirty="0">
                    <a:effectLst/>
                  </a:rPr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nb-NO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nb-NO" i="1">
                        <a:effectLst/>
                        <a:latin typeface="Cambria Math" panose="02040503050406030204" pitchFamily="18" charset="0"/>
                      </a:rPr>
                      <m:t>, …</m:t>
                    </m:r>
                  </m:oMath>
                </a14:m>
                <a:r>
                  <a:rPr lang="en-US" dirty="0">
                    <a:effectLst/>
                  </a:rPr>
                  <a:t> </a:t>
                </a:r>
              </a:p>
              <a:p>
                <a:pPr marL="817563" lvl="1" indent="-342900">
                  <a:buFont typeface="Arial" panose="020B0604020202020204" pitchFamily="34" charset="0"/>
                  <a:buChar char="•"/>
                </a:pPr>
                <a:r>
                  <a:rPr lang="en-US" b="1" dirty="0"/>
                  <a:t>P7: </a:t>
                </a:r>
                <a:r>
                  <a:rPr lang="en-US" dirty="0"/>
                  <a:t>… 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493" t="-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8933322" y="2706646"/>
            <a:ext cx="2282364" cy="1710293"/>
            <a:chOff x="9698181" y="3094182"/>
            <a:chExt cx="2282362" cy="2105891"/>
          </a:xfrm>
        </p:grpSpPr>
        <p:sp>
          <p:nvSpPr>
            <p:cNvPr id="7" name="Right Brace 6"/>
            <p:cNvSpPr/>
            <p:nvPr/>
          </p:nvSpPr>
          <p:spPr bwMode="auto">
            <a:xfrm>
              <a:off x="9698181" y="3094182"/>
              <a:ext cx="335677" cy="2105891"/>
            </a:xfrm>
            <a:prstGeom prst="rightBrace">
              <a:avLst>
                <a:gd name="adj1" fmla="val 93395"/>
                <a:gd name="adj2" fmla="val 48241"/>
              </a:avLst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153327" y="3749211"/>
              <a:ext cx="1827216" cy="7958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Not good enough!</a:t>
              </a:r>
            </a:p>
          </p:txBody>
        </p:sp>
      </p:grpSp>
      <p:cxnSp>
        <p:nvCxnSpPr>
          <p:cNvPr id="11" name="Straight Connector 10"/>
          <p:cNvCxnSpPr/>
          <p:nvPr/>
        </p:nvCxnSpPr>
        <p:spPr bwMode="auto">
          <a:xfrm>
            <a:off x="1423447" y="4613321"/>
            <a:ext cx="8139653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Rectangle 12"/>
          <p:cNvSpPr/>
          <p:nvPr/>
        </p:nvSpPr>
        <p:spPr>
          <a:xfrm>
            <a:off x="9268999" y="4443895"/>
            <a:ext cx="19466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74663" lvl="1"/>
            <a:r>
              <a:rPr lang="en-US" b="1" dirty="0">
                <a:solidFill>
                  <a:srgbClr val="FF0000"/>
                </a:solidFill>
              </a:rPr>
              <a:t>Impossible!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00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 rot="2176594">
                <a:off x="4465614" y="3565247"/>
                <a:ext cx="1039599" cy="277064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2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nb-NO" sz="12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2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 ⋯</m:t>
                      </m:r>
                    </m:oMath>
                  </m:oMathPara>
                </a14:m>
                <a:r>
                  <a:rPr lang="nb-NO" sz="1200" b="0" i="1" dirty="0">
                    <a:latin typeface="Cambria Math" panose="02040503050406030204" pitchFamily="18" charset="0"/>
                  </a:rPr>
                  <a:t/>
                </a:r>
                <a:br>
                  <a:rPr lang="nb-NO" sz="1200" b="0" i="1" dirty="0">
                    <a:latin typeface="Cambria Math" panose="02040503050406030204" pitchFamily="18" charset="0"/>
                  </a:rPr>
                </a:br>
                <a:endParaRPr lang="nb-NO" sz="12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76594">
                <a:off x="4465614" y="3565247"/>
                <a:ext cx="1039599" cy="27706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PRF – security; formal definition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8" name="Table 2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48538485"/>
                  </p:ext>
                </p:extLst>
              </p:nvPr>
            </p:nvGraphicFramePr>
            <p:xfrm>
              <a:off x="2995074" y="1421766"/>
              <a:ext cx="1748230" cy="162245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48230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76927">
                    <a:tc>
                      <a:txBody>
                        <a:bodyPr/>
                        <a:lstStyle/>
                        <a:p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2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US" sz="12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345527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𝐾</m:t>
                                </m:r>
                                <m:groupChr>
                                  <m:groupChrPr>
                                    <m:chr m:val="←"/>
                                    <m:vertJc m:val="bot"/>
                                    <m:ctrlP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groupChrPr>
                                  <m:e>
                                    <m: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$</m:t>
                                    </m:r>
                                  </m:e>
                                </m:groupChr>
                                <m:sSup>
                                  <m:sSupPr>
                                    <m:ctrlP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0,1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nb-NO" sz="12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2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2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</a:t>
                          </a:r>
                          <a:r>
                            <a:rPr lang="nb-NO" sz="1200" b="0" i="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oMath>
                          </a14:m>
                          <a:r>
                            <a:rPr lang="nb-NO" sz="12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2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</a:t>
                          </a:r>
                          <a:r>
                            <a:rPr lang="nb-NO" sz="1200" b="1" i="0" dirty="0" err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2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oMath>
                          </a14:m>
                          <a:endParaRPr lang="nb-NO" sz="12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endParaRPr lang="nb-NO" sz="12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8" name="Table 2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48538485"/>
                  </p:ext>
                </p:extLst>
              </p:nvPr>
            </p:nvGraphicFramePr>
            <p:xfrm>
              <a:off x="2995074" y="1421766"/>
              <a:ext cx="1748230" cy="162245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4823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276927">
                    <a:tc>
                      <a:txBody>
                        <a:bodyPr/>
                        <a:lstStyle/>
                        <a:p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2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US" sz="12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134552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347" t="-21267" r="-694" b="-9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7498598"/>
              </p:ext>
            </p:extLst>
          </p:nvPr>
        </p:nvGraphicFramePr>
        <p:xfrm>
          <a:off x="6353861" y="1421766"/>
          <a:ext cx="1802491" cy="1622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2491">
                  <a:extLst>
                    <a:ext uri="{9D8B030D-6E8A-4147-A177-3AD203B41FA5}">
                      <a16:colId xmlns:a16="http://schemas.microsoft.com/office/drawing/2014/main" xmlns="" xmlns:a14="http://schemas.microsoft.com/office/drawing/2010/main" xmlns:mc="http://schemas.openxmlformats.org/markup-compatibility/2006" val="20000"/>
                    </a:ext>
                  </a:extLst>
                </a:gridCol>
              </a:tblGrid>
              <a:tr h="285477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World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</a:t>
                      </a:r>
                      <a:endParaRPr lang="en-US" sz="12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4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xmlns:a14="http://schemas.microsoft.com/office/drawing/2010/main" xmlns:mc="http://schemas.openxmlformats.org/markup-compatibility/2006" val="10000"/>
                  </a:ext>
                </a:extLst>
              </a:tr>
              <a:tr h="1336977">
                <a:tc>
                  <a:txBody>
                    <a:bodyPr/>
                    <a:lstStyle/>
                    <a:p>
                      <a:pPr marL="0" marR="0" indent="0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>
                            <a:lumMod val="50000"/>
                            <a:lumOff val="50000"/>
                          </a:schemeClr>
                        </a:buClr>
                        <a:buSzTx/>
                        <a:buFont typeface="+mj-lt"/>
                        <a:buNone/>
                        <a:tabLst/>
                      </a:pPr>
                      <a:endParaRPr lang="nb-NO" sz="12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  <a:p>
                      <a:pPr marL="0" marR="0" indent="0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>
                            <a:lumMod val="50000"/>
                            <a:lumOff val="50000"/>
                          </a:schemeClr>
                        </a:buClr>
                        <a:buSzTx/>
                        <a:buFont typeface="+mj-lt"/>
                        <a:buNone/>
                        <a:tabLst/>
                      </a:pPr>
                      <a:endParaRPr lang="nb-NO" sz="12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  <a:p>
                      <a:pPr marL="0" marR="0" indent="0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>
                            <a:lumMod val="50000"/>
                            <a:lumOff val="50000"/>
                          </a:schemeClr>
                        </a:buClr>
                        <a:buSzTx/>
                        <a:buFont typeface="+mj-lt"/>
                        <a:buNone/>
                        <a:tabLst/>
                      </a:pPr>
                      <a:endParaRPr lang="nb-NO" sz="12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>
                            <a:lumMod val="50000"/>
                            <a:lumOff val="50000"/>
                          </a:schemeClr>
                        </a:buClr>
                        <a:buSzTx/>
                        <a:buFont typeface="+mj-lt"/>
                        <a:buNone/>
                        <a:tabLst/>
                      </a:pPr>
                      <a:r>
                        <a:rPr lang="nb-NO" sz="16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?</a:t>
                      </a:r>
                      <a:endParaRPr lang="nb-NO" sz="1600" b="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xmlns:a14="http://schemas.microsoft.com/office/drawing/2010/main" xmlns:mc="http://schemas.openxmlformats.org/markup-compatibility/2006" val="10001"/>
                  </a:ext>
                </a:extLst>
              </a:tr>
            </a:tbl>
          </a:graphicData>
        </a:graphic>
      </p:graphicFrame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6" t="10399" r="23520" b="9309"/>
          <a:stretch/>
        </p:blipFill>
        <p:spPr>
          <a:xfrm>
            <a:off x="5237662" y="3754911"/>
            <a:ext cx="850429" cy="1057291"/>
          </a:xfrm>
          <a:prstGeom prst="rect">
            <a:avLst/>
          </a:prstGeom>
        </p:spPr>
      </p:pic>
      <p:cxnSp>
        <p:nvCxnSpPr>
          <p:cNvPr id="30" name="Straight Arrow Connector 29"/>
          <p:cNvCxnSpPr/>
          <p:nvPr/>
        </p:nvCxnSpPr>
        <p:spPr bwMode="auto">
          <a:xfrm>
            <a:off x="4470064" y="3161902"/>
            <a:ext cx="849649" cy="63142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Arrow Connector 30"/>
          <p:cNvCxnSpPr/>
          <p:nvPr/>
        </p:nvCxnSpPr>
        <p:spPr bwMode="auto">
          <a:xfrm flipH="1">
            <a:off x="5957848" y="3125561"/>
            <a:ext cx="834424" cy="70759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" name="Group 2"/>
          <p:cNvGrpSpPr/>
          <p:nvPr/>
        </p:nvGrpSpPr>
        <p:grpSpPr>
          <a:xfrm>
            <a:off x="5368618" y="1493053"/>
            <a:ext cx="357470" cy="724106"/>
            <a:chOff x="6164897" y="1760194"/>
            <a:chExt cx="357470" cy="724106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2707" y="2169181"/>
              <a:ext cx="215536" cy="31511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6164897" y="1760194"/>
                  <a:ext cx="357470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600" dirty="0"/>
                    <a:t> </a:t>
                  </a:r>
                  <a14:m>
                    <m:oMath xmlns:m="http://schemas.openxmlformats.org/officeDocument/2006/math">
                      <m:r>
                        <a:rPr lang="nb-NO" sz="1600" b="0" i="1">
                          <a:latin typeface="Cambria Math" panose="02040503050406030204" pitchFamily="18" charset="0"/>
                        </a:rPr>
                        <m:t>𝑏</m:t>
                      </m:r>
                    </m:oMath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64897" y="1760194"/>
                  <a:ext cx="357470" cy="338554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 rot="2176594">
                <a:off x="4418873" y="3162284"/>
                <a:ext cx="1039599" cy="277064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2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nb-NO" sz="12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2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 ⋯</m:t>
                      </m:r>
                    </m:oMath>
                  </m:oMathPara>
                </a14:m>
                <a:r>
                  <a:rPr lang="nb-NO" sz="1200" b="0" i="1" dirty="0">
                    <a:latin typeface="Cambria Math" panose="02040503050406030204" pitchFamily="18" charset="0"/>
                  </a:rPr>
                  <a:t/>
                </a:r>
                <a:br>
                  <a:rPr lang="nb-NO" sz="1200" b="0" i="1" dirty="0">
                    <a:latin typeface="Cambria Math" panose="02040503050406030204" pitchFamily="18" charset="0"/>
                  </a:rPr>
                </a:br>
                <a:endParaRPr lang="nb-NO" sz="12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76594">
                <a:off x="4418873" y="3162284"/>
                <a:ext cx="1039599" cy="277064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 rot="19271673">
                <a:off x="6000344" y="3547371"/>
                <a:ext cx="665695" cy="277064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2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nb-NO" sz="12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2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 ⋯</m:t>
                      </m:r>
                    </m:oMath>
                  </m:oMathPara>
                </a14:m>
                <a:r>
                  <a:rPr lang="nb-NO" sz="1200" b="0" i="1" dirty="0">
                    <a:latin typeface="Cambria Math" panose="02040503050406030204" pitchFamily="18" charset="0"/>
                  </a:rPr>
                  <a:t/>
                </a:r>
                <a:br>
                  <a:rPr lang="nb-NO" sz="1200" b="0" i="1" dirty="0">
                    <a:latin typeface="Cambria Math" panose="02040503050406030204" pitchFamily="18" charset="0"/>
                  </a:rPr>
                </a:br>
                <a:endParaRPr lang="nb-NO" sz="12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271673">
                <a:off x="6000344" y="3547371"/>
                <a:ext cx="665695" cy="277064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 rot="19179556">
                <a:off x="6014146" y="3150671"/>
                <a:ext cx="687574" cy="277064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2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nb-NO" sz="12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2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 ⋯</m:t>
                      </m:r>
                    </m:oMath>
                  </m:oMathPara>
                </a14:m>
                <a:r>
                  <a:rPr lang="nb-NO" sz="1200" b="0" i="1" dirty="0">
                    <a:latin typeface="Cambria Math" panose="02040503050406030204" pitchFamily="18" charset="0"/>
                  </a:rPr>
                  <a:t/>
                </a:r>
                <a:br>
                  <a:rPr lang="nb-NO" sz="1200" b="0" i="1" dirty="0">
                    <a:latin typeface="Cambria Math" panose="02040503050406030204" pitchFamily="18" charset="0"/>
                  </a:rPr>
                </a:br>
                <a:endParaRPr lang="nb-NO" sz="12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179556">
                <a:off x="6014146" y="3150671"/>
                <a:ext cx="687574" cy="277064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 rot="20253874">
                <a:off x="4814139" y="2257360"/>
                <a:ext cx="50006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0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nb-NO" sz="10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253874">
                <a:off x="4814139" y="2257360"/>
                <a:ext cx="500063" cy="246221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 rot="1814794">
                <a:off x="5774986" y="2221618"/>
                <a:ext cx="50006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0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nb-NO" sz="10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14794">
                <a:off x="5774986" y="2221618"/>
                <a:ext cx="500063" cy="246221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 bwMode="auto">
          <a:xfrm>
            <a:off x="6623648" y="2311557"/>
            <a:ext cx="1262915" cy="429447"/>
          </a:xfrm>
          <a:prstGeom prst="rect">
            <a:avLst/>
          </a:prstGeom>
          <a:solidFill>
            <a:srgbClr val="F2F2F2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491009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5" grpId="0"/>
      <p:bldP spid="15" grpId="1"/>
      <p:bldP spid="19" grpId="0"/>
      <p:bldP spid="20" grpId="0"/>
      <p:bldP spid="8" grpId="0"/>
      <p:bldP spid="8" grpId="1"/>
      <p:bldP spid="22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functions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15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653912194"/>
                  </p:ext>
                </p:extLst>
              </p:nvPr>
            </p:nvGraphicFramePr>
            <p:xfrm>
              <a:off x="4895700" y="2070430"/>
              <a:ext cx="2123166" cy="339311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61583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1061583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</a:tblGrid>
                  <a:tr h="30971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</m:acc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30582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000…000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101…111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30582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000…001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001…001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30582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000…010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111…100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  <a:tr h="186008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5"/>
                      </a:ext>
                    </a:extLst>
                  </a:tr>
                  <a:tr h="30582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111…111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001…001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653912194"/>
                  </p:ext>
                </p:extLst>
              </p:nvPr>
            </p:nvGraphicFramePr>
            <p:xfrm>
              <a:off x="4895700" y="2070430"/>
              <a:ext cx="2123166" cy="339311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6158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  <a:gridCol w="106158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1"/>
                        </a:ext>
                      </a:extLst>
                    </a:gridCol>
                  </a:tblGrid>
                  <a:tr h="30971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571" t="-1961" r="-100571" b="-9980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1149" t="-1961" r="-1149" b="-9980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3058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571" t="-104000" r="-100571" b="-91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1149" t="-104000" r="-1149" b="-91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  <a:tr h="3058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571" t="-200000" r="-10057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1149" t="-200000" r="-1149" b="-8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2"/>
                      </a:ext>
                    </a:extLst>
                  </a:tr>
                  <a:tr h="3058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571" t="-306000" r="-100571" b="-71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1149" t="-306000" r="-1149" b="-71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3"/>
                      </a:ext>
                    </a:extLst>
                  </a:tr>
                  <a:tr h="1860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571" t="-66340" r="-100571" b="-169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01149" t="-66340" r="-1149" b="-169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5"/>
                      </a:ext>
                    </a:extLst>
                  </a:tr>
                  <a:tr h="3058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571" t="-1018000" r="-100571" b="-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1149" t="-1018000" r="-1149" b="-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6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5" name="Group 4"/>
          <p:cNvGrpSpPr/>
          <p:nvPr/>
        </p:nvGrpSpPr>
        <p:grpSpPr>
          <a:xfrm>
            <a:off x="5997429" y="5642131"/>
            <a:ext cx="981071" cy="347523"/>
            <a:chOff x="10745646" y="5186359"/>
            <a:chExt cx="876180" cy="347523"/>
          </a:xfrm>
        </p:grpSpPr>
        <p:sp>
          <p:nvSpPr>
            <p:cNvPr id="6" name="Right Brace 5"/>
            <p:cNvSpPr/>
            <p:nvPr/>
          </p:nvSpPr>
          <p:spPr bwMode="auto">
            <a:xfrm rot="5400000">
              <a:off x="11123788" y="4808217"/>
              <a:ext cx="119895" cy="876180"/>
            </a:xfrm>
            <a:prstGeom prst="rightBrace">
              <a:avLst>
                <a:gd name="adj1" fmla="val 93395"/>
                <a:gd name="adj2" fmla="val 49494"/>
              </a:avLst>
            </a:prstGeom>
            <a:noFill/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sz="1050" dirty="0"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0982957" y="5287661"/>
                  <a:ext cx="370486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𝑜𝑢𝑡</m:t>
                        </m:r>
                      </m:oMath>
                    </m:oMathPara>
                  </a14:m>
                  <a:endParaRPr lang="en-US" sz="16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82957" y="5287661"/>
                  <a:ext cx="370486" cy="246221"/>
                </a:xfrm>
                <a:prstGeom prst="rect">
                  <a:avLst/>
                </a:prstGeom>
                <a:blipFill>
                  <a:blip r:embed="rId3"/>
                  <a:stretch>
                    <a:fillRect r="-1471" b="-5000"/>
                  </a:stretch>
                </a:blipFill>
              </p:spPr>
              <p:txBody>
                <a:bodyPr/>
                <a:lstStyle/>
                <a:p>
                  <a:r>
                    <a:rPr lang="nb-NO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/>
          <p:cNvGrpSpPr/>
          <p:nvPr/>
        </p:nvGrpSpPr>
        <p:grpSpPr>
          <a:xfrm>
            <a:off x="4241621" y="2390774"/>
            <a:ext cx="507121" cy="3072766"/>
            <a:chOff x="7648703" y="2040613"/>
            <a:chExt cx="507121" cy="2826585"/>
          </a:xfrm>
        </p:grpSpPr>
        <p:sp>
          <p:nvSpPr>
            <p:cNvPr id="9" name="Right Brace 8"/>
            <p:cNvSpPr/>
            <p:nvPr/>
          </p:nvSpPr>
          <p:spPr bwMode="auto">
            <a:xfrm rot="10800000">
              <a:off x="7998834" y="2040613"/>
              <a:ext cx="156990" cy="2826585"/>
            </a:xfrm>
            <a:prstGeom prst="rightBrace">
              <a:avLst>
                <a:gd name="adj1" fmla="val 93395"/>
                <a:gd name="adj2" fmla="val 49494"/>
              </a:avLst>
            </a:prstGeom>
            <a:noFill/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7648703" y="3331168"/>
                  <a:ext cx="333296" cy="25423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nb-NO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nb-NO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p>
                        </m:sSup>
                      </m:oMath>
                    </m:oMathPara>
                  </a14:m>
                  <a:endParaRPr lang="en-US" sz="16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48703" y="3331168"/>
                  <a:ext cx="333296" cy="25423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2963" r="-37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41496" y="1385954"/>
                <a:ext cx="2130711" cy="2859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acc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𝑜𝑢𝑡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496" y="1385954"/>
                <a:ext cx="2130711" cy="285912"/>
              </a:xfrm>
              <a:prstGeom prst="rect">
                <a:avLst/>
              </a:prstGeom>
              <a:blipFill>
                <a:blip r:embed="rId10"/>
                <a:stretch>
                  <a:fillRect l="-1714" t="-23404" b="-10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4924275" y="5642593"/>
            <a:ext cx="977907" cy="347061"/>
            <a:chOff x="10748318" y="5186359"/>
            <a:chExt cx="873354" cy="347061"/>
          </a:xfrm>
        </p:grpSpPr>
        <p:sp>
          <p:nvSpPr>
            <p:cNvPr id="13" name="Right Brace 12"/>
            <p:cNvSpPr/>
            <p:nvPr/>
          </p:nvSpPr>
          <p:spPr bwMode="auto">
            <a:xfrm rot="5400000">
              <a:off x="11125047" y="4809630"/>
              <a:ext cx="119895" cy="873354"/>
            </a:xfrm>
            <a:prstGeom prst="rightBrace">
              <a:avLst>
                <a:gd name="adj1" fmla="val 93395"/>
                <a:gd name="adj2" fmla="val 49494"/>
              </a:avLst>
            </a:prstGeom>
            <a:noFill/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sz="1050" dirty="0"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11076047" y="5287199"/>
                  <a:ext cx="217893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𝑖𝑛</m:t>
                        </m:r>
                      </m:oMath>
                    </m:oMathPara>
                  </a14:m>
                  <a:endParaRPr lang="en-US" sz="16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76047" y="5287199"/>
                  <a:ext cx="217893" cy="246221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17500" r="-12500" b="-73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842926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8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877960478"/>
                  </p:ext>
                </p:extLst>
              </p:nvPr>
            </p:nvGraphicFramePr>
            <p:xfrm>
              <a:off x="4895700" y="2070430"/>
              <a:ext cx="2123166" cy="339311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61583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1061583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</a:tblGrid>
                  <a:tr h="30971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</m:acc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30582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000…000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101…111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30582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000…001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001…001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30582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000…010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111…100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  <a:tr h="186008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5"/>
                      </a:ext>
                    </a:extLst>
                  </a:tr>
                  <a:tr h="30582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111…111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001…001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8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877960478"/>
                  </p:ext>
                </p:extLst>
              </p:nvPr>
            </p:nvGraphicFramePr>
            <p:xfrm>
              <a:off x="4895700" y="2070430"/>
              <a:ext cx="2123166" cy="339311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6158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  <a:gridCol w="106158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1"/>
                        </a:ext>
                      </a:extLst>
                    </a:gridCol>
                  </a:tblGrid>
                  <a:tr h="30971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71" t="-1961" r="-100571" b="-9980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1149" t="-1961" r="-1149" b="-9980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3058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71" t="-104000" r="-100571" b="-91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1149" t="-104000" r="-1149" b="-91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  <a:tr h="3058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71" t="-200000" r="-10057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1149" t="-200000" r="-1149" b="-8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2"/>
                      </a:ext>
                    </a:extLst>
                  </a:tr>
                  <a:tr h="3058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71" t="-306000" r="-100571" b="-71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1149" t="-306000" r="-1149" b="-71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3"/>
                      </a:ext>
                    </a:extLst>
                  </a:tr>
                  <a:tr h="1860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571" t="-66340" r="-100571" b="-169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01149" t="-66340" r="-1149" b="-169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5"/>
                      </a:ext>
                    </a:extLst>
                  </a:tr>
                  <a:tr h="3058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71" t="-1018000" r="-100571" b="-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1149" t="-1018000" r="-1149" b="-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functions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41496" y="1385954"/>
                <a:ext cx="2130711" cy="2859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acc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𝑜𝑢𝑡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496" y="1385954"/>
                <a:ext cx="2130711" cy="285912"/>
              </a:xfrm>
              <a:prstGeom prst="rect">
                <a:avLst/>
              </a:prstGeom>
              <a:blipFill>
                <a:blip r:embed="rId10"/>
                <a:stretch>
                  <a:fillRect l="-1714" t="-23404" b="-10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 bwMode="auto">
          <a:xfrm>
            <a:off x="5039001" y="5200649"/>
            <a:ext cx="861060" cy="230129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5000748" y="2743199"/>
            <a:ext cx="861060" cy="214651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/>
          </a:p>
        </p:txBody>
      </p:sp>
      <p:sp>
        <p:nvSpPr>
          <p:cNvPr id="16" name="Rectangle 15"/>
          <p:cNvSpPr/>
          <p:nvPr/>
        </p:nvSpPr>
        <p:spPr bwMode="auto">
          <a:xfrm>
            <a:off x="5000748" y="2409204"/>
            <a:ext cx="861060" cy="209873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/>
          </a:p>
        </p:txBody>
      </p:sp>
      <p:sp>
        <p:nvSpPr>
          <p:cNvPr id="17" name="Rectangle 16"/>
          <p:cNvSpPr/>
          <p:nvPr/>
        </p:nvSpPr>
        <p:spPr bwMode="auto">
          <a:xfrm>
            <a:off x="6028933" y="5196143"/>
            <a:ext cx="861060" cy="234635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6028799" y="2692275"/>
            <a:ext cx="861060" cy="238733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/>
          </a:p>
        </p:txBody>
      </p:sp>
      <p:sp>
        <p:nvSpPr>
          <p:cNvPr id="21" name="Rectangle 20"/>
          <p:cNvSpPr/>
          <p:nvPr/>
        </p:nvSpPr>
        <p:spPr bwMode="auto">
          <a:xfrm>
            <a:off x="6028799" y="2443642"/>
            <a:ext cx="861060" cy="212730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4" name="Table 2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37604580"/>
                  </p:ext>
                </p:extLst>
              </p:nvPr>
            </p:nvGraphicFramePr>
            <p:xfrm>
              <a:off x="8614231" y="2497760"/>
              <a:ext cx="2429690" cy="1656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29690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1656000">
                    <a:tc>
                      <a:txBody>
                        <a:bodyPr/>
                        <a:lstStyle/>
                        <a:p>
                          <a:pPr marL="358775" marR="0" indent="-2667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←[ ]</m:t>
                              </m:r>
                            </m:oMath>
                          </a14:m>
                          <a:endParaRPr lang="nb-NO" sz="1400" b="0" i="0" dirty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58775" marR="0" indent="-2667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358775" marR="0" indent="-2667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̃"/>
                                  <m:ctrlPr>
                                    <a:rPr lang="nb-NO" sz="1400" b="0" i="1" u="sng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b-NO" sz="1400" b="0" i="1" u="sng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nb-NO" sz="1400" b="0" i="1" u="sng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u="sng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  <m:r>
                                <a:rPr lang="nb-NO" sz="1400" b="0" i="1" u="sng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: </m:t>
                              </m:r>
                            </m:oMath>
                          </a14:m>
                          <a:endParaRPr lang="nb-NO" sz="1400" b="0" i="0" u="sng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58775" marR="0" indent="-2667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30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err="1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if</a:t>
                          </a:r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  <m:r>
                                <a:rPr lang="nb-NO" sz="1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= ⊥</m:t>
                              </m:r>
                            </m:oMath>
                          </a14:m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:</a:t>
                          </a:r>
                        </a:p>
                        <a:p>
                          <a:pPr marL="358775" marR="0" indent="-2667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30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p>
                                <m:sSup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𝑜𝑢𝑡</m:t>
                                  </m:r>
                                </m:sup>
                              </m:sSup>
                            </m:oMath>
                          </a14:m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58775" marR="0" indent="-2667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30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err="1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𝑇</m:t>
                              </m:r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[</m:t>
                              </m:r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T="10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4" name="Table 2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37604580"/>
                  </p:ext>
                </p:extLst>
              </p:nvPr>
            </p:nvGraphicFramePr>
            <p:xfrm>
              <a:off x="8614231" y="2497760"/>
              <a:ext cx="2429690" cy="1656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2969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</a:tblGrid>
                  <a:tr h="165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10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1"/>
                          <a:stretch>
                            <a:fillRect l="-251" t="-366" r="-501" b="-7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5" name="Picture 14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77" b="100000" l="0" r="100000">
                        <a14:foregroundMark x1="40928" y1="9235" x2="35443" y2="9668"/>
                        <a14:foregroundMark x1="34599" y1="6926" x2="31435" y2="8225"/>
                        <a14:foregroundMark x1="31646" y1="7359" x2="26371" y2="8514"/>
                        <a14:foregroundMark x1="27004" y1="3896" x2="39873" y2="2020"/>
                        <a14:foregroundMark x1="27426" y1="18759" x2="23629" y2="30880"/>
                        <a14:foregroundMark x1="35443" y1="43867" x2="35654" y2="41991"/>
                        <a14:foregroundMark x1="32911" y1="46032" x2="32911" y2="44733"/>
                        <a14:foregroundMark x1="31224" y1="1154" x2="36287" y2="433"/>
                        <a14:foregroundMark x1="87131" y1="79654" x2="86920" y2="76335"/>
                        <a14:foregroundMark x1="82489" y1="92496" x2="82489" y2="924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738" y="5199317"/>
            <a:ext cx="156143" cy="22828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77" b="100000" l="0" r="100000">
                        <a14:foregroundMark x1="40928" y1="9235" x2="35443" y2="9668"/>
                        <a14:foregroundMark x1="34599" y1="6926" x2="31435" y2="8225"/>
                        <a14:foregroundMark x1="31646" y1="7359" x2="26371" y2="8514"/>
                        <a14:foregroundMark x1="27004" y1="3896" x2="39873" y2="2020"/>
                        <a14:foregroundMark x1="27426" y1="18759" x2="23629" y2="30880"/>
                        <a14:foregroundMark x1="35443" y1="43867" x2="35654" y2="41991"/>
                        <a14:foregroundMark x1="32911" y1="46032" x2="32911" y2="44733"/>
                        <a14:foregroundMark x1="31224" y1="1154" x2="36287" y2="433"/>
                        <a14:foregroundMark x1="87131" y1="79654" x2="86920" y2="76335"/>
                        <a14:foregroundMark x1="82489" y1="92496" x2="82489" y2="924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737" y="2702722"/>
            <a:ext cx="156143" cy="22828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77" b="100000" l="0" r="100000">
                        <a14:foregroundMark x1="40928" y1="9235" x2="35443" y2="9668"/>
                        <a14:foregroundMark x1="34599" y1="6926" x2="31435" y2="8225"/>
                        <a14:foregroundMark x1="31646" y1="7359" x2="26371" y2="8514"/>
                        <a14:foregroundMark x1="27004" y1="3896" x2="39873" y2="2020"/>
                        <a14:foregroundMark x1="27426" y1="18759" x2="23629" y2="30880"/>
                        <a14:foregroundMark x1="35443" y1="43867" x2="35654" y2="41991"/>
                        <a14:foregroundMark x1="32911" y1="46032" x2="32911" y2="44733"/>
                        <a14:foregroundMark x1="31224" y1="1154" x2="36287" y2="433"/>
                        <a14:foregroundMark x1="87131" y1="79654" x2="86920" y2="76335"/>
                        <a14:foregroundMark x1="82489" y1="92496" x2="82489" y2="924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737" y="2383616"/>
            <a:ext cx="156143" cy="228286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 bwMode="auto">
          <a:xfrm>
            <a:off x="5039001" y="3032655"/>
            <a:ext cx="861060" cy="209873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/>
          </a:p>
        </p:txBody>
      </p:sp>
      <p:sp>
        <p:nvSpPr>
          <p:cNvPr id="25" name="Rectangle 24"/>
          <p:cNvSpPr/>
          <p:nvPr/>
        </p:nvSpPr>
        <p:spPr bwMode="auto">
          <a:xfrm>
            <a:off x="6043362" y="3068604"/>
            <a:ext cx="861060" cy="209873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1972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6" grpId="0" animBg="1"/>
      <p:bldP spid="17" grpId="0" animBg="1"/>
      <p:bldP spid="19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Arrow Connector 20"/>
          <p:cNvCxnSpPr/>
          <p:nvPr/>
        </p:nvCxnSpPr>
        <p:spPr bwMode="auto">
          <a:xfrm>
            <a:off x="4305388" y="3180199"/>
            <a:ext cx="788805" cy="65295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PRF – security; formal definition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8" name="Table 2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48538485"/>
                  </p:ext>
                </p:extLst>
              </p:nvPr>
            </p:nvGraphicFramePr>
            <p:xfrm>
              <a:off x="2995074" y="1421766"/>
              <a:ext cx="1748230" cy="162245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48230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76927">
                    <a:tc>
                      <a:txBody>
                        <a:bodyPr/>
                        <a:lstStyle/>
                        <a:p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2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US" sz="12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345527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𝐾</m:t>
                                </m:r>
                                <m:groupChr>
                                  <m:groupChrPr>
                                    <m:chr m:val="←"/>
                                    <m:vertJc m:val="bot"/>
                                    <m:ctrlP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groupChrPr>
                                  <m:e>
                                    <m: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$</m:t>
                                    </m:r>
                                  </m:e>
                                </m:groupChr>
                                <m:sSup>
                                  <m:sSupPr>
                                    <m:ctrlP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0,1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nb-NO" sz="12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2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2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</a:t>
                          </a:r>
                          <a:r>
                            <a:rPr lang="nb-NO" sz="1200" b="0" i="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oMath>
                          </a14:m>
                          <a:r>
                            <a:rPr lang="nb-NO" sz="12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2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</a:t>
                          </a:r>
                          <a:r>
                            <a:rPr lang="nb-NO" sz="1200" b="1" i="0" dirty="0" err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2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oMath>
                          </a14:m>
                          <a:endParaRPr lang="nb-NO" sz="12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endParaRPr lang="nb-NO" sz="12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8" name="Table 2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48538485"/>
                  </p:ext>
                </p:extLst>
              </p:nvPr>
            </p:nvGraphicFramePr>
            <p:xfrm>
              <a:off x="2995074" y="1421766"/>
              <a:ext cx="1748230" cy="162245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4823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276927">
                    <a:tc>
                      <a:txBody>
                        <a:bodyPr/>
                        <a:lstStyle/>
                        <a:p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2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US" sz="12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134552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347" t="-21267" r="-694" b="-9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" name="Table 2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59672749"/>
                  </p:ext>
                </p:extLst>
              </p:nvPr>
            </p:nvGraphicFramePr>
            <p:xfrm>
              <a:off x="6353861" y="1421766"/>
              <a:ext cx="1802491" cy="162245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02491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85477">
                    <a:tc>
                      <a:txBody>
                        <a:bodyPr/>
                        <a:lstStyle/>
                        <a:p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2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US" sz="12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B4A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336977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nb-NO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←[ ]</m:t>
                                </m:r>
                              </m:oMath>
                            </m:oMathPara>
                          </a14:m>
                          <a:endParaRPr lang="nb-NO" sz="12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2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2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</a:t>
                          </a:r>
                          <a:r>
                            <a:rPr lang="nb-NO" sz="1200" b="0" i="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oMath>
                          </a14:m>
                          <a:r>
                            <a:rPr lang="nb-NO" sz="12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20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2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</a:t>
                          </a:r>
                          <a:r>
                            <a:rPr lang="nb-NO" sz="1200" b="1" i="0" dirty="0" err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if</a:t>
                          </a:r>
                          <a:r>
                            <a:rPr lang="nb-NO" sz="12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  <m:r>
                                <a:rPr lang="nb-NO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 ⊥</m:t>
                              </m:r>
                              <m:r>
                                <a:rPr lang="nb-NO" sz="12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:</m:t>
                              </m:r>
                            </m:oMath>
                          </a14:m>
                          <a:endParaRPr lang="nb-NO" sz="1200" b="1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20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2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  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nb-NO" sz="12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nb-NO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12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]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p>
                                <m:sSupPr>
                                  <m:ctrlP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1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𝑜𝑢𝑡</m:t>
                                  </m:r>
                                </m:sup>
                              </m:sSup>
                              <m:r>
                                <a:rPr lang="nb-NO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</m:t>
                              </m:r>
                            </m:oMath>
                          </a14:m>
                          <a:r>
                            <a:rPr lang="nb-NO" sz="12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 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20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2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12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200" b="1" i="0" dirty="0" err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2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nb-NO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nb-NO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endParaRPr lang="nb-NO" sz="12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9" name="Table 2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59672749"/>
                  </p:ext>
                </p:extLst>
              </p:nvPr>
            </p:nvGraphicFramePr>
            <p:xfrm>
              <a:off x="6353861" y="1421766"/>
              <a:ext cx="1802491" cy="162245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02491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</a:tblGrid>
                  <a:tr h="285477">
                    <a:tc>
                      <a:txBody>
                        <a:bodyPr/>
                        <a:lstStyle/>
                        <a:p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2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US" sz="12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B4A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13369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338" t="-21818" r="-1014" b="-18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6" t="10399" r="23520" b="9309"/>
          <a:stretch/>
        </p:blipFill>
        <p:spPr>
          <a:xfrm>
            <a:off x="5136594" y="3750474"/>
            <a:ext cx="850429" cy="1057291"/>
          </a:xfrm>
          <a:prstGeom prst="rect">
            <a:avLst/>
          </a:prstGeom>
        </p:spPr>
      </p:pic>
      <p:cxnSp>
        <p:nvCxnSpPr>
          <p:cNvPr id="31" name="Straight Arrow Connector 30"/>
          <p:cNvCxnSpPr/>
          <p:nvPr/>
        </p:nvCxnSpPr>
        <p:spPr bwMode="auto">
          <a:xfrm flipH="1">
            <a:off x="5957848" y="3125561"/>
            <a:ext cx="834424" cy="70759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Oval Callout 34"/>
              <p:cNvSpPr/>
              <p:nvPr/>
            </p:nvSpPr>
            <p:spPr bwMode="auto">
              <a:xfrm>
                <a:off x="3360607" y="3925796"/>
                <a:ext cx="1535184" cy="760893"/>
              </a:xfrm>
              <a:prstGeom prst="wedgeEllipseCallout">
                <a:avLst>
                  <a:gd name="adj1" fmla="val 66591"/>
                  <a:gd name="adj2" fmla="val -30176"/>
                </a:avLst>
              </a:prstGeom>
              <a:solidFill>
                <a:srgbClr val="FEE9E6"/>
              </a:solidFill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 wrap="none" rtlCol="0" anchor="ctr"/>
              <a:lstStyle/>
              <a:p>
                <a:pPr algn="ctr"/>
                <a:r>
                  <a:rPr lang="en-US" sz="1400" b="1" dirty="0"/>
                  <a:t>I’m in World </a:t>
                </a:r>
                <a14:m>
                  <m:oMath xmlns:m="http://schemas.openxmlformats.org/officeDocument/2006/math">
                    <m:r>
                      <a:rPr lang="nb-NO" sz="14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nb-NO" sz="1400" b="1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1400" b="1" dirty="0"/>
              </a:p>
            </p:txBody>
          </p:sp>
        </mc:Choice>
        <mc:Fallback xmlns="">
          <p:sp>
            <p:nvSpPr>
              <p:cNvPr id="35" name="Oval Callout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60607" y="3925796"/>
                <a:ext cx="1535184" cy="760893"/>
              </a:xfrm>
              <a:prstGeom prst="wedgeEllipseCallout">
                <a:avLst>
                  <a:gd name="adj1" fmla="val 66591"/>
                  <a:gd name="adj2" fmla="val -30176"/>
                </a:avLst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5368618" y="1493053"/>
            <a:ext cx="357470" cy="724106"/>
            <a:chOff x="6164897" y="1760194"/>
            <a:chExt cx="357470" cy="724106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2707" y="2169181"/>
              <a:ext cx="215536" cy="31511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6164897" y="1760194"/>
                  <a:ext cx="357470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600" dirty="0"/>
                    <a:t> </a:t>
                  </a:r>
                  <a14:m>
                    <m:oMath xmlns:m="http://schemas.openxmlformats.org/officeDocument/2006/math">
                      <m:r>
                        <a:rPr lang="nb-NO" sz="1600" b="0" i="1">
                          <a:latin typeface="Cambria Math" panose="02040503050406030204" pitchFamily="18" charset="0"/>
                        </a:rPr>
                        <m:t>𝑏</m:t>
                      </m:r>
                    </m:oMath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64897" y="1760194"/>
                  <a:ext cx="357470" cy="338554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7"/>
              <p:cNvSpPr/>
              <p:nvPr/>
            </p:nvSpPr>
            <p:spPr bwMode="auto">
              <a:xfrm>
                <a:off x="1782979" y="5125232"/>
                <a:ext cx="8611813" cy="1369098"/>
              </a:xfrm>
              <a:prstGeom prst="roundRect">
                <a:avLst/>
              </a:prstGeom>
              <a:solidFill>
                <a:srgbClr val="ECECFA"/>
              </a:solid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b="1" dirty="0"/>
                  <a:t>Definition: </a:t>
                </a:r>
                <a:r>
                  <a:rPr lang="nb-NO" dirty="0"/>
                  <a:t>The </a:t>
                </a:r>
                <a:r>
                  <a:rPr lang="nb-NO" b="1" dirty="0"/>
                  <a:t>PRF-advantage </a:t>
                </a:r>
                <a:r>
                  <a:rPr lang="nb-NO" dirty="0"/>
                  <a:t>of an adversary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/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 i="0" smtClean="0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prf</m:t>
                          </m:r>
                        </m:sup>
                      </m:sSubSup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b-NO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nb-NO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nb-NO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p>
                                      <m:r>
                                        <a:rPr lang="nb-NO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</m:e>
                          </m:func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m:rPr>
                              <m:lit/>
                            </m:rPr>
                            <a:rPr lang="nb-NO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Rounded 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82979" y="5125232"/>
                <a:ext cx="8611813" cy="1369098"/>
              </a:xfrm>
              <a:prstGeom prst="round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 rot="19271673">
                <a:off x="6000344" y="3547371"/>
                <a:ext cx="665695" cy="277064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2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nb-NO" sz="12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2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 ⋯</m:t>
                      </m:r>
                    </m:oMath>
                  </m:oMathPara>
                </a14:m>
                <a:r>
                  <a:rPr lang="nb-NO" sz="1200" b="0" i="1" dirty="0">
                    <a:latin typeface="Cambria Math" panose="02040503050406030204" pitchFamily="18" charset="0"/>
                  </a:rPr>
                  <a:t/>
                </a:r>
                <a:br>
                  <a:rPr lang="nb-NO" sz="1200" b="0" i="1" dirty="0">
                    <a:latin typeface="Cambria Math" panose="02040503050406030204" pitchFamily="18" charset="0"/>
                  </a:rPr>
                </a:br>
                <a:endParaRPr lang="nb-NO" sz="12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271673">
                <a:off x="6000344" y="3547371"/>
                <a:ext cx="665695" cy="277064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 rot="19179556">
                <a:off x="6014146" y="3150671"/>
                <a:ext cx="687574" cy="277064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2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nb-NO" sz="12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2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 ⋯</m:t>
                      </m:r>
                    </m:oMath>
                  </m:oMathPara>
                </a14:m>
                <a:r>
                  <a:rPr lang="nb-NO" sz="1200" b="0" i="1" dirty="0">
                    <a:latin typeface="Cambria Math" panose="02040503050406030204" pitchFamily="18" charset="0"/>
                  </a:rPr>
                  <a:t/>
                </a:r>
                <a:br>
                  <a:rPr lang="nb-NO" sz="1200" b="0" i="1" dirty="0">
                    <a:latin typeface="Cambria Math" panose="02040503050406030204" pitchFamily="18" charset="0"/>
                  </a:rPr>
                </a:br>
                <a:endParaRPr lang="nb-NO" sz="12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179556">
                <a:off x="6014146" y="3150671"/>
                <a:ext cx="687574" cy="277064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 bwMode="auto">
          <a:xfrm flipH="1">
            <a:off x="5957848" y="3125561"/>
            <a:ext cx="834424" cy="70759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6192010" y="3337055"/>
                <a:ext cx="5271047" cy="147514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nb-NO" sz="1600" i="1" dirty="0">
                  <a:latin typeface="Cambria Math" panose="02040503050406030204" pitchFamily="18" charset="0"/>
                </a:endParaRPr>
              </a:p>
              <a:p>
                <a:r>
                  <a:rPr lang="nb-NO" sz="1600" dirty="0"/>
                  <a:t>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b-NO" sz="16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1600" b="1">
                            <a:latin typeface="Cambria Math" panose="02040503050406030204" pitchFamily="18" charset="0"/>
                          </a:rPr>
                          <m:t>𝐀𝐝𝐯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nb-NO" sz="1600">
                            <a:latin typeface="Cambria Math" panose="02040503050406030204" pitchFamily="18" charset="0"/>
                          </a:rPr>
                          <m:t>prf</m:t>
                        </m:r>
                      </m:sup>
                    </m:sSubSup>
                    <m:d>
                      <m:d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≈1</m:t>
                    </m:r>
                    <m:r>
                      <m:rPr>
                        <m:lit/>
                      </m:rPr>
                      <a:rPr lang="nb-NO" sz="16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1600" dirty="0"/>
                  <a:t> </a:t>
                </a:r>
                <a:r>
                  <a:rPr lang="en-US" sz="1600" dirty="0" smtClean="0"/>
                  <a:t> </a:t>
                </a:r>
                <a14:m>
                  <m:oMath xmlns:m="http://schemas.openxmlformats.org/officeDocument/2006/math">
                    <m:r>
                      <a:rPr lang="nb-NO" sz="1600" i="1" dirty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1600" dirty="0" smtClean="0"/>
                  <a:t>  </a:t>
                </a:r>
                <a:r>
                  <a:rPr lang="en-US" sz="1600" dirty="0"/>
                  <a:t>adversary is doing well</a:t>
                </a:r>
              </a:p>
              <a:p>
                <a:pPr algn="ctr"/>
                <a:endParaRPr lang="en-US" sz="1600" dirty="0"/>
              </a:p>
              <a:p>
                <a:r>
                  <a:rPr lang="nb-NO" sz="1600" dirty="0" smtClean="0"/>
                  <a:t>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1600" b="1">
                            <a:latin typeface="Cambria Math" panose="02040503050406030204" pitchFamily="18" charset="0"/>
                          </a:rPr>
                          <m:t>𝐀𝐝𝐯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nb-NO" sz="1600">
                            <a:latin typeface="Cambria Math" panose="02040503050406030204" pitchFamily="18" charset="0"/>
                          </a:rPr>
                          <m:t>prf</m:t>
                        </m:r>
                      </m:sup>
                    </m:sSubSup>
                    <m:d>
                      <m:d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nb-NO" sz="1600" i="1">
                        <a:latin typeface="Cambria Math" panose="02040503050406030204" pitchFamily="18" charset="0"/>
                      </a:rPr>
                      <m:t>≈0</m:t>
                    </m:r>
                  </m:oMath>
                </a14:m>
                <a:r>
                  <a:rPr lang="en-US" sz="1600" dirty="0"/>
                  <a:t> </a:t>
                </a:r>
                <a:r>
                  <a:rPr lang="en-US" sz="1600" dirty="0" smtClean="0"/>
                  <a:t>    </a:t>
                </a:r>
                <a14:m>
                  <m:oMath xmlns:m="http://schemas.openxmlformats.org/officeDocument/2006/math">
                    <m:r>
                      <a:rPr lang="nb-NO" sz="1600" i="1" dirty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1600" dirty="0" smtClean="0"/>
                  <a:t>  </a:t>
                </a:r>
                <a:r>
                  <a:rPr lang="en-US" sz="1600" dirty="0"/>
                  <a:t>adversary is doing poorly</a:t>
                </a:r>
              </a:p>
              <a:p>
                <a:pPr algn="ctr"/>
                <a:endParaRPr lang="en-US" sz="1600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2010" y="3337055"/>
                <a:ext cx="5271047" cy="1475147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 bwMode="auto">
          <a:xfrm>
            <a:off x="6445088" y="1752654"/>
            <a:ext cx="1663862" cy="1273042"/>
          </a:xfrm>
          <a:prstGeom prst="rect">
            <a:avLst/>
          </a:prstGeom>
          <a:solidFill>
            <a:srgbClr val="F2F2F2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27453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18" grpId="0" animBg="1"/>
      <p:bldP spid="19" grpId="0"/>
      <p:bldP spid="19" grpId="1"/>
      <p:bldP spid="20" grpId="0"/>
      <p:bldP spid="20" grpId="1"/>
      <p:bldP spid="14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PRF – security; formal definition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8" name="Table 2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52663673"/>
                  </p:ext>
                </p:extLst>
              </p:nvPr>
            </p:nvGraphicFramePr>
            <p:xfrm>
              <a:off x="2995074" y="1421766"/>
              <a:ext cx="1748230" cy="162245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48230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76927">
                    <a:tc>
                      <a:txBody>
                        <a:bodyPr/>
                        <a:lstStyle/>
                        <a:p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2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US" sz="12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345527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𝐾</m:t>
                                </m:r>
                                <m:groupChr>
                                  <m:groupChrPr>
                                    <m:chr m:val="←"/>
                                    <m:vertJc m:val="bot"/>
                                    <m:ctrlP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groupChrPr>
                                  <m:e>
                                    <m: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$</m:t>
                                    </m:r>
                                  </m:e>
                                </m:groupChr>
                                <m:sSup>
                                  <m:sSupPr>
                                    <m:ctrlP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0,1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nb-NO" sz="12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2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2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</a:t>
                          </a:r>
                          <a:r>
                            <a:rPr lang="nb-NO" sz="1200" b="0" i="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oMath>
                          </a14:m>
                          <a:r>
                            <a:rPr lang="nb-NO" sz="12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2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</a:t>
                          </a:r>
                          <a:r>
                            <a:rPr lang="nb-NO" sz="1200" b="1" i="0" dirty="0" err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2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oMath>
                          </a14:m>
                          <a:endParaRPr lang="nb-NO" sz="12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endParaRPr lang="nb-NO" sz="12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8" name="Table 2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52663673"/>
                  </p:ext>
                </p:extLst>
              </p:nvPr>
            </p:nvGraphicFramePr>
            <p:xfrm>
              <a:off x="2995074" y="1421766"/>
              <a:ext cx="1748230" cy="162245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4823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276927">
                    <a:tc>
                      <a:txBody>
                        <a:bodyPr/>
                        <a:lstStyle/>
                        <a:p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2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US" sz="12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134552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347" t="-21267" r="-694" b="-9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" name="Table 2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39525245"/>
                  </p:ext>
                </p:extLst>
              </p:nvPr>
            </p:nvGraphicFramePr>
            <p:xfrm>
              <a:off x="6353861" y="1421766"/>
              <a:ext cx="1802491" cy="162245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02491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85477">
                    <a:tc>
                      <a:txBody>
                        <a:bodyPr/>
                        <a:lstStyle/>
                        <a:p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2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US" sz="12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B4A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336977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nb-NO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←[ ]</m:t>
                                </m:r>
                              </m:oMath>
                            </m:oMathPara>
                          </a14:m>
                          <a:endParaRPr lang="nb-NO" sz="12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2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2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</a:t>
                          </a:r>
                          <a:r>
                            <a:rPr lang="nb-NO" sz="1200" b="0" i="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oMath>
                          </a14:m>
                          <a:r>
                            <a:rPr lang="nb-NO" sz="12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20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2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</a:t>
                          </a:r>
                          <a:r>
                            <a:rPr lang="nb-NO" sz="1200" b="1" i="0" dirty="0" err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if</a:t>
                          </a:r>
                          <a:r>
                            <a:rPr lang="nb-NO" sz="12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  <m:r>
                                <a:rPr lang="nb-NO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 ⊥</m:t>
                              </m:r>
                              <m:r>
                                <a:rPr lang="nb-NO" sz="12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:</m:t>
                              </m:r>
                            </m:oMath>
                          </a14:m>
                          <a:endParaRPr lang="nb-NO" sz="1200" b="1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20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2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  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nb-NO" sz="12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nb-NO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12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]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p>
                                <m:sSupPr>
                                  <m:ctrlP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1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𝑜𝑢𝑡</m:t>
                                  </m:r>
                                </m:sup>
                              </m:sSup>
                              <m:r>
                                <a:rPr lang="nb-NO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</m:t>
                              </m:r>
                            </m:oMath>
                          </a14:m>
                          <a:r>
                            <a:rPr lang="nb-NO" sz="12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 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20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2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12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200" b="1" i="0" dirty="0" err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2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nb-NO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nb-NO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endParaRPr lang="nb-NO" sz="12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9" name="Table 2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39525245"/>
                  </p:ext>
                </p:extLst>
              </p:nvPr>
            </p:nvGraphicFramePr>
            <p:xfrm>
              <a:off x="6353861" y="1421766"/>
              <a:ext cx="1802491" cy="162245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02491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</a:tblGrid>
                  <a:tr h="285477">
                    <a:tc>
                      <a:txBody>
                        <a:bodyPr/>
                        <a:lstStyle/>
                        <a:p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2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US" sz="12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B4A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13369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338" t="-21818" r="-1014" b="-18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31" name="Straight Arrow Connector 30"/>
          <p:cNvCxnSpPr/>
          <p:nvPr/>
        </p:nvCxnSpPr>
        <p:spPr bwMode="auto">
          <a:xfrm flipH="1">
            <a:off x="5957848" y="3125561"/>
            <a:ext cx="834424" cy="70759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Oval Callout 34"/>
              <p:cNvSpPr/>
              <p:nvPr/>
            </p:nvSpPr>
            <p:spPr bwMode="auto">
              <a:xfrm>
                <a:off x="3360607" y="3925796"/>
                <a:ext cx="1535184" cy="760893"/>
              </a:xfrm>
              <a:prstGeom prst="wedgeEllipseCallout">
                <a:avLst>
                  <a:gd name="adj1" fmla="val 66591"/>
                  <a:gd name="adj2" fmla="val -30176"/>
                </a:avLst>
              </a:prstGeom>
              <a:solidFill>
                <a:srgbClr val="FEE9E6"/>
              </a:solidFill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 wrap="none" rtlCol="0" anchor="ctr"/>
              <a:lstStyle/>
              <a:p>
                <a:pPr algn="ctr"/>
                <a:r>
                  <a:rPr lang="en-US" sz="1400" b="1" dirty="0"/>
                  <a:t>I’m in World </a:t>
                </a:r>
                <a14:m>
                  <m:oMath xmlns:m="http://schemas.openxmlformats.org/officeDocument/2006/math">
                    <m:r>
                      <a:rPr lang="nb-NO" sz="14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nb-NO" sz="1400" b="1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1400" b="1" dirty="0"/>
              </a:p>
            </p:txBody>
          </p:sp>
        </mc:Choice>
        <mc:Fallback xmlns="">
          <p:sp>
            <p:nvSpPr>
              <p:cNvPr id="35" name="Oval Callout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60607" y="3925796"/>
                <a:ext cx="1535184" cy="760893"/>
              </a:xfrm>
              <a:prstGeom prst="wedgeEllipseCallout">
                <a:avLst>
                  <a:gd name="adj1" fmla="val 66591"/>
                  <a:gd name="adj2" fmla="val -30176"/>
                </a:avLst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7"/>
              <p:cNvSpPr/>
              <p:nvPr/>
            </p:nvSpPr>
            <p:spPr bwMode="auto">
              <a:xfrm>
                <a:off x="1782979" y="5125232"/>
                <a:ext cx="8611813" cy="1369098"/>
              </a:xfrm>
              <a:prstGeom prst="roundRect">
                <a:avLst/>
              </a:prstGeom>
              <a:solidFill>
                <a:srgbClr val="ECECFA"/>
              </a:solid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b="1" dirty="0"/>
                  <a:t>Definition: </a:t>
                </a:r>
                <a:r>
                  <a:rPr lang="nb-NO" dirty="0"/>
                  <a:t>The </a:t>
                </a:r>
                <a:r>
                  <a:rPr lang="nb-NO" b="1" dirty="0"/>
                  <a:t>PRF-advantage </a:t>
                </a:r>
                <a:r>
                  <a:rPr lang="nb-NO" dirty="0"/>
                  <a:t>of an adversary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/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prf</m:t>
                          </m:r>
                        </m:sup>
                      </m:sSubSup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nb-NO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m:rPr>
                                  <m:sty m:val="p"/>
                                </m:rPr>
                                <a:rPr lang="nb-NO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p>
                                      <m: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</m:e>
                          </m:func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/>
              </a:p>
            </p:txBody>
          </p:sp>
        </mc:Choice>
        <mc:Fallback xmlns="">
          <p:sp>
            <p:nvSpPr>
              <p:cNvPr id="18" name="Rounded 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82979" y="5125232"/>
                <a:ext cx="8611813" cy="1369098"/>
              </a:xfrm>
              <a:prstGeom prst="round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6192010" y="3347152"/>
                <a:ext cx="5271047" cy="144437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nb-NO" sz="1600" i="1" dirty="0" smtClean="0">
                  <a:latin typeface="Cambria Math" panose="02040503050406030204" pitchFamily="18" charset="0"/>
                </a:endParaRPr>
              </a:p>
              <a:p>
                <a:r>
                  <a:rPr lang="nb-NO" sz="1600" dirty="0"/>
                  <a:t>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b-NO" sz="16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1600" b="1">
                            <a:latin typeface="Cambria Math" panose="02040503050406030204" pitchFamily="18" charset="0"/>
                          </a:rPr>
                          <m:t>𝐀𝐝𝐯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nb-NO" sz="1600">
                            <a:latin typeface="Cambria Math" panose="02040503050406030204" pitchFamily="18" charset="0"/>
                          </a:rPr>
                          <m:t>prf</m:t>
                        </m:r>
                      </m:sup>
                    </m:sSubSup>
                    <m:d>
                      <m:d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≈1</m:t>
                    </m:r>
                  </m:oMath>
                </a14:m>
                <a:r>
                  <a:rPr lang="en-US" sz="1600" dirty="0" smtClean="0"/>
                  <a:t>  </a:t>
                </a:r>
                <a14:m>
                  <m:oMath xmlns:m="http://schemas.openxmlformats.org/officeDocument/2006/math">
                    <m:r>
                      <a:rPr lang="nb-NO" sz="1600" b="0" i="1" dirty="0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1600" dirty="0" smtClean="0"/>
                  <a:t>  adversary </a:t>
                </a:r>
                <a:r>
                  <a:rPr lang="en-US" sz="1600" dirty="0"/>
                  <a:t>is doing well  </a:t>
                </a:r>
              </a:p>
              <a:p>
                <a:pPr algn="ctr"/>
                <a:endParaRPr lang="en-US" sz="1600" dirty="0"/>
              </a:p>
              <a:p>
                <a:r>
                  <a:rPr lang="nb-NO" sz="1600" dirty="0"/>
                  <a:t> </a:t>
                </a:r>
                <a:r>
                  <a:rPr lang="nb-NO" sz="1600" dirty="0" smtClean="0"/>
                  <a:t>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1600" b="1">
                            <a:latin typeface="Cambria Math" panose="02040503050406030204" pitchFamily="18" charset="0"/>
                          </a:rPr>
                          <m:t>𝐀𝐝𝐯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nb-NO" sz="1600">
                            <a:latin typeface="Cambria Math" panose="02040503050406030204" pitchFamily="18" charset="0"/>
                          </a:rPr>
                          <m:t>prf</m:t>
                        </m:r>
                      </m:sup>
                    </m:sSubSup>
                    <m:d>
                      <m:d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nb-NO" sz="1600" i="1">
                        <a:latin typeface="Cambria Math" panose="02040503050406030204" pitchFamily="18" charset="0"/>
                      </a:rPr>
                      <m:t>≈0</m:t>
                    </m:r>
                  </m:oMath>
                </a14:m>
                <a:r>
                  <a:rPr lang="en-US" sz="1600" dirty="0" smtClean="0"/>
                  <a:t>   </a:t>
                </a:r>
                <a14:m>
                  <m:oMath xmlns:m="http://schemas.openxmlformats.org/officeDocument/2006/math">
                    <m:r>
                      <a:rPr lang="nb-NO" sz="1600" i="1" dirty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1600" dirty="0" smtClean="0"/>
                  <a:t>  </a:t>
                </a:r>
                <a:r>
                  <a:rPr lang="en-US" sz="1600" dirty="0"/>
                  <a:t>adversary is doing poorly</a:t>
                </a:r>
              </a:p>
              <a:p>
                <a:pPr algn="ctr"/>
                <a:endParaRPr lang="en-US" sz="1600" dirty="0"/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2010" y="3347152"/>
                <a:ext cx="5271047" cy="144437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5368618" y="1493053"/>
            <a:ext cx="357470" cy="724106"/>
            <a:chOff x="6164897" y="1760194"/>
            <a:chExt cx="357470" cy="724106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2707" y="2169181"/>
              <a:ext cx="215536" cy="31511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/>
                <p:cNvSpPr/>
                <p:nvPr/>
              </p:nvSpPr>
              <p:spPr>
                <a:xfrm>
                  <a:off x="6164897" y="1760194"/>
                  <a:ext cx="357470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600" dirty="0"/>
                    <a:t> </a:t>
                  </a:r>
                  <a14:m>
                    <m:oMath xmlns:m="http://schemas.openxmlformats.org/officeDocument/2006/math">
                      <m:r>
                        <a:rPr lang="nb-NO" sz="1600" b="0" i="1">
                          <a:latin typeface="Cambria Math" panose="02040503050406030204" pitchFamily="18" charset="0"/>
                        </a:rPr>
                        <m:t>𝑏</m:t>
                      </m:r>
                    </m:oMath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64897" y="1760194"/>
                  <a:ext cx="357470" cy="338554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1" name="Straight Arrow Connector 20"/>
          <p:cNvCxnSpPr/>
          <p:nvPr/>
        </p:nvCxnSpPr>
        <p:spPr bwMode="auto">
          <a:xfrm>
            <a:off x="4305388" y="3180199"/>
            <a:ext cx="788805" cy="65295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6" t="10399" r="23520" b="9309"/>
          <a:stretch/>
        </p:blipFill>
        <p:spPr>
          <a:xfrm>
            <a:off x="5136594" y="3750474"/>
            <a:ext cx="850429" cy="105729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017668" y="2969442"/>
            <a:ext cx="5370180" cy="1642469"/>
            <a:chOff x="576442" y="3347980"/>
            <a:chExt cx="5370180" cy="1527486"/>
          </a:xfrm>
          <a:solidFill>
            <a:srgbClr val="CFF9DA"/>
          </a:solidFill>
        </p:grpSpPr>
        <p:sp>
          <p:nvSpPr>
            <p:cNvPr id="25" name="Oval Callout 24"/>
            <p:cNvSpPr/>
            <p:nvPr/>
          </p:nvSpPr>
          <p:spPr bwMode="auto">
            <a:xfrm>
              <a:off x="576442" y="3347980"/>
              <a:ext cx="5370180" cy="1527486"/>
            </a:xfrm>
            <a:prstGeom prst="wedgeEllipseCallout">
              <a:avLst>
                <a:gd name="adj1" fmla="val 15038"/>
                <a:gd name="adj2" fmla="val 86552"/>
              </a:avLst>
            </a:prstGeom>
            <a:grpFill/>
            <a:ln w="38100">
              <a:solidFill>
                <a:schemeClr val="accent1">
                  <a:lumMod val="50000"/>
                </a:schemeClr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rtlCol="0" anchor="ctr"/>
            <a:lstStyle/>
            <a:p>
              <a:endParaRPr lang="en-US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Rectangle 5"/>
                <p:cNvSpPr/>
                <p:nvPr/>
              </p:nvSpPr>
              <p:spPr>
                <a:xfrm>
                  <a:off x="992090" y="3793870"/>
                  <a:ext cx="4898666" cy="71436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dirty="0"/>
                    <a:t>Intuitive idea: </a:t>
                  </a:r>
                  <a14:m>
                    <m:oMath xmlns:m="http://schemas.openxmlformats.org/officeDocument/2006/math">
                      <m:r>
                        <a:rPr lang="nb-NO" i="1">
                          <a:latin typeface="Cambria Math" panose="02040503050406030204" pitchFamily="18" charset="0"/>
                        </a:rPr>
                        <m:t>𝐹</m:t>
                      </m:r>
                    </m:oMath>
                  </a14:m>
                  <a:r>
                    <a:rPr lang="en-US" dirty="0"/>
                    <a:t> is a </a:t>
                  </a:r>
                  <a:r>
                    <a:rPr lang="en-US" b="1" dirty="0"/>
                    <a:t>secure PRF</a:t>
                  </a:r>
                  <a:r>
                    <a:rPr lang="en-US" dirty="0"/>
                    <a:t> if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prf</m:t>
                          </m:r>
                        </m:sup>
                      </m:sSubSup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a14:m>
                  <a:r>
                    <a:rPr lang="en-US" dirty="0"/>
                    <a:t>    </a:t>
                  </a:r>
                  <a:br>
                    <a:rPr lang="en-US" dirty="0"/>
                  </a:br>
                  <a:r>
                    <a:rPr lang="en-US" dirty="0"/>
                    <a:t>is “</a:t>
                  </a:r>
                  <a:r>
                    <a:rPr lang="en-US" i="1" dirty="0"/>
                    <a:t>small</a:t>
                  </a:r>
                  <a:r>
                    <a:rPr lang="en-US" dirty="0"/>
                    <a:t>” for all “</a:t>
                  </a:r>
                  <a:r>
                    <a:rPr lang="en-US" i="1" dirty="0"/>
                    <a:t>reasonable</a:t>
                  </a:r>
                  <a:r>
                    <a:rPr lang="en-US" dirty="0"/>
                    <a:t>” </a:t>
                  </a:r>
                  <a14:m>
                    <m:oMath xmlns:m="http://schemas.openxmlformats.org/officeDocument/2006/math">
                      <m:r>
                        <a:rPr lang="nb-NO" i="1">
                          <a:latin typeface="Cambria Math" panose="02040503050406030204" pitchFamily="18" charset="0"/>
                        </a:rPr>
                        <m:t>𝐴</m:t>
                      </m:r>
                    </m:oMath>
                  </a14:m>
                  <a:endParaRPr lang="en-US" dirty="0"/>
                </a:p>
              </p:txBody>
            </p:sp>
          </mc:Choice>
          <mc:Fallback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2090" y="3793870"/>
                  <a:ext cx="4898666" cy="714363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b="-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92035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"advantage"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180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1800" b="1" dirty="0"/>
                  <a:t> </a:t>
                </a:r>
                <a:r>
                  <a:rPr lang="en-US" sz="1800" dirty="0"/>
                  <a:t>is a </a:t>
                </a:r>
                <a:r>
                  <a:rPr lang="en-US" sz="1800" b="1" dirty="0"/>
                  <a:t>secure PRF</a:t>
                </a:r>
                <a:r>
                  <a:rPr lang="en-US" sz="1800" dirty="0"/>
                  <a:t> if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1800" b="1" i="1">
                            <a:latin typeface="Cambria Math" panose="02040503050406030204" pitchFamily="18" charset="0"/>
                          </a:rPr>
                          <m:t>𝐀𝐝𝐯</m:t>
                        </m:r>
                      </m:e>
                      <m:sub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nb-NO" sz="1800">
                            <a:latin typeface="Cambria Math" panose="02040503050406030204" pitchFamily="18" charset="0"/>
                          </a:rPr>
                          <m:t>prf</m:t>
                        </m:r>
                      </m:sup>
                    </m:sSubSup>
                    <m:d>
                      <m:dPr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sz="1800" b="1" dirty="0"/>
                  <a:t> </a:t>
                </a:r>
                <a:r>
                  <a:rPr lang="en-US" sz="1800" dirty="0"/>
                  <a:t>is "</a:t>
                </a:r>
                <a:r>
                  <a:rPr lang="en-US" sz="1800" i="1" dirty="0"/>
                  <a:t>small" </a:t>
                </a:r>
                <a:r>
                  <a:rPr lang="en-US" sz="1800" dirty="0"/>
                  <a:t>for </a:t>
                </a:r>
                <a:r>
                  <a:rPr lang="en-US" sz="1800" i="1" dirty="0"/>
                  <a:t>all</a:t>
                </a:r>
                <a:r>
                  <a:rPr lang="en-US" sz="1800" dirty="0"/>
                  <a:t> adversaries </a:t>
                </a:r>
                <a14:m>
                  <m:oMath xmlns:m="http://schemas.openxmlformats.org/officeDocument/2006/math">
                    <m:r>
                      <a:rPr lang="nb-NO" sz="18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800" b="1" dirty="0"/>
                  <a:t> </a:t>
                </a:r>
                <a:r>
                  <a:rPr lang="en-US" sz="1800" dirty="0" smtClean="0"/>
                  <a:t>using a </a:t>
                </a:r>
                <a:r>
                  <a:rPr lang="en-US" sz="1800" dirty="0"/>
                  <a:t>"</a:t>
                </a:r>
                <a:r>
                  <a:rPr lang="en-US" sz="1800" i="1" dirty="0"/>
                  <a:t>reasonable</a:t>
                </a:r>
                <a:r>
                  <a:rPr lang="en-US" sz="1800" dirty="0"/>
                  <a:t>" amount of resources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 smtClean="0"/>
                  <a:t>PRF security </a:t>
                </a:r>
                <a:r>
                  <a:rPr lang="en-US" sz="1800" dirty="0"/>
                  <a:t>depends on the </a:t>
                </a:r>
                <a:r>
                  <a:rPr lang="en-US" sz="1800" dirty="0" smtClean="0"/>
                  <a:t>adversaries':</a:t>
                </a:r>
                <a:endParaRPr lang="en-US" sz="1600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A</a:t>
                </a:r>
                <a:r>
                  <a:rPr lang="en-US" sz="1600" dirty="0" smtClean="0"/>
                  <a:t>vailable </a:t>
                </a:r>
                <a:r>
                  <a:rPr lang="en-US" sz="1600" dirty="0"/>
                  <a:t>resources: running time, number of oracle calls (calls to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lit/>
                      </m:rPr>
                      <a:rPr lang="nb-NO" sz="16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1600" dirty="0"/>
                  <a:t>), memory</a:t>
                </a:r>
                <a:r>
                  <a:rPr lang="en-US" sz="1600" dirty="0" smtClean="0"/>
                  <a:t>…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i="1" dirty="0" smtClean="0"/>
                  <a:t>Not</a:t>
                </a:r>
                <a:r>
                  <a:rPr lang="en-US" sz="1600" dirty="0" smtClean="0"/>
                  <a:t> on the adversary strategy! (since we consider </a:t>
                </a:r>
                <a:r>
                  <a:rPr lang="en-US" sz="1600" i="1" dirty="0" smtClean="0"/>
                  <a:t>all</a:t>
                </a:r>
                <a:r>
                  <a:rPr lang="en-US" sz="1600" dirty="0"/>
                  <a:t> </a:t>
                </a:r>
                <a:r>
                  <a:rPr lang="en-US" sz="1600" dirty="0" smtClean="0"/>
                  <a:t>possible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dirty="0" smtClean="0"/>
                  <a:t>) </a:t>
                </a:r>
                <a:endParaRPr lang="en-US" sz="1600" b="1" dirty="0"/>
              </a:p>
              <a:p>
                <a:pPr marL="0" indent="0"/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/>
                  <a:t>What does </a:t>
                </a:r>
                <a:r>
                  <a:rPr lang="en-US" sz="1800" i="1" dirty="0"/>
                  <a:t>small</a:t>
                </a:r>
                <a:r>
                  <a:rPr lang="en-US" sz="1800" dirty="0"/>
                  <a:t> and </a:t>
                </a:r>
                <a:r>
                  <a:rPr lang="en-US" sz="1800" i="1" dirty="0"/>
                  <a:t>reasonable </a:t>
                </a:r>
                <a:r>
                  <a:rPr lang="en-US" sz="1800" dirty="0"/>
                  <a:t>mean</a:t>
                </a:r>
                <a:r>
                  <a:rPr lang="en-US" sz="1800" dirty="0" smtClean="0"/>
                  <a:t>?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b="1" dirty="0"/>
                  <a:t>Example:</a:t>
                </a:r>
                <a:r>
                  <a:rPr lang="en-US" sz="1600" b="1" dirty="0">
                    <a:solidFill>
                      <a:schemeClr val="accent2"/>
                    </a:solidFill>
                  </a:rPr>
                  <a:t> 128-bit</a:t>
                </a:r>
                <a:r>
                  <a:rPr lang="en-US" sz="1600" dirty="0"/>
                  <a:t> security</a:t>
                </a:r>
                <a:r>
                  <a:rPr lang="en-US" sz="1600" dirty="0" smtClean="0"/>
                  <a:t>:</a:t>
                </a:r>
                <a:br>
                  <a:rPr lang="en-US" sz="1600" dirty="0" smtClean="0"/>
                </a:br>
                <a:r>
                  <a:rPr lang="en-US" sz="1600" dirty="0"/>
                  <a:t/>
                </a:r>
                <a:br>
                  <a:rPr lang="en-US" sz="1600" dirty="0"/>
                </a:br>
                <a14:m>
                  <m:oMath xmlns:m="http://schemas.openxmlformats.org/officeDocument/2006/math">
                    <m:sSubSup>
                      <m:sSubSup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1600" b="1" i="1">
                            <a:latin typeface="Cambria Math" panose="02040503050406030204" pitchFamily="18" charset="0"/>
                          </a:rPr>
                          <m:t>𝐀𝐝𝐯</m:t>
                        </m:r>
                      </m:e>
                      <m:sub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nb-NO" sz="1600">
                            <a:latin typeface="Cambria Math" panose="02040503050406030204" pitchFamily="18" charset="0"/>
                          </a:rPr>
                          <m:t>prf</m:t>
                        </m:r>
                      </m:sup>
                    </m:sSubSup>
                    <m:d>
                      <m:d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128</m:t>
                            </m:r>
                          </m:sup>
                        </m:sSup>
                      </m:den>
                    </m:f>
                  </m:oMath>
                </a14:m>
                <a:endParaRPr lang="en-US" sz="1600" dirty="0"/>
              </a:p>
              <a:p>
                <a:pPr marL="474663" lvl="1" indent="0"/>
                <a:r>
                  <a:rPr lang="en-US" sz="1600" dirty="0"/>
                  <a:t>    </a:t>
                </a:r>
                <a:r>
                  <a:rPr lang="en-US" sz="1600" dirty="0" smtClean="0"/>
                  <a:t> </a:t>
                </a:r>
                <a:br>
                  <a:rPr lang="en-US" sz="1600" dirty="0" smtClean="0"/>
                </a:br>
                <a:r>
                  <a:rPr lang="en-US" sz="1600" dirty="0" smtClean="0"/>
                  <a:t>     for </a:t>
                </a:r>
                <a:r>
                  <a:rPr lang="en-US" sz="1600" dirty="0"/>
                  <a:t>all adversaries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dirty="0"/>
                  <a:t> that run in time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1600" dirty="0"/>
              </a:p>
              <a:p>
                <a:pPr marL="474663" lvl="1" indent="0"/>
                <a:r>
                  <a:rPr lang="en-US" sz="1600" dirty="0"/>
                  <a:t> </a:t>
                </a:r>
              </a:p>
              <a:p>
                <a:pPr marL="714375" lvl="1" indent="-239713">
                  <a:buFont typeface="Arial" panose="020B0604020202020204" pitchFamily="34" charset="0"/>
                  <a:buChar char="•"/>
                </a:pPr>
                <a:r>
                  <a:rPr lang="en-US" sz="1600" b="1" dirty="0"/>
                  <a:t>Example: </a:t>
                </a:r>
                <a:r>
                  <a:rPr lang="en-US" sz="1600" dirty="0"/>
                  <a:t>a PRF is </a:t>
                </a:r>
                <a:r>
                  <a:rPr lang="en-US" sz="1600" i="1" dirty="0"/>
                  <a:t>insecure</a:t>
                </a:r>
                <a:r>
                  <a:rPr lang="en-US" sz="1600" dirty="0"/>
                  <a:t> if we can come up with </a:t>
                </a:r>
                <a:r>
                  <a:rPr lang="en-US" sz="1600" i="1" dirty="0" smtClean="0"/>
                  <a:t>one </a:t>
                </a:r>
                <a:r>
                  <a:rPr lang="en-US" sz="1600" dirty="0" smtClean="0"/>
                  <a:t>efficient</a:t>
                </a:r>
                <a:r>
                  <a:rPr lang="en-US" sz="1600" dirty="0" smtClean="0"/>
                  <a:t> </a:t>
                </a:r>
                <a:r>
                  <a:rPr lang="en-US" sz="1600" dirty="0"/>
                  <a:t>adversary </a:t>
                </a:r>
                <a:r>
                  <a:rPr lang="en-US" sz="1600" dirty="0" smtClean="0"/>
                  <a:t>with good advantage </a:t>
                </a:r>
                <a:endParaRPr lang="en-US" sz="1600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19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6261100" y="4113686"/>
                <a:ext cx="190500" cy="2923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1100" y="4113686"/>
                <a:ext cx="190500" cy="292388"/>
              </a:xfrm>
              <a:prstGeom prst="rect">
                <a:avLst/>
              </a:prstGeom>
              <a:blipFill rotWithShape="0">
                <a:blip r:embed="rId3"/>
                <a:stretch>
                  <a:fillRect r="-25806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5016500" y="4885768"/>
                <a:ext cx="698500" cy="2923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nb-NO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80</m:t>
                          </m:r>
                        </m:sup>
                      </m:sSup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6500" y="4885768"/>
                <a:ext cx="698500" cy="292388"/>
              </a:xfrm>
              <a:prstGeom prst="rect">
                <a:avLst/>
              </a:prstGeom>
              <a:blipFill rotWithShape="0">
                <a:blip r:embed="rId4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6146800" y="4139086"/>
                <a:ext cx="698500" cy="2923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80</m:t>
                          </m:r>
                        </m:sup>
                      </m:sSup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6800" y="4139086"/>
                <a:ext cx="698500" cy="292388"/>
              </a:xfrm>
              <a:prstGeom prst="rect">
                <a:avLst/>
              </a:prstGeom>
              <a:blipFill rotWithShape="0">
                <a:blip r:embed="rId5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794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Recitation hours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Today: 14:15-15:00 in Black Box (room 3271 on the 3</a:t>
            </a:r>
            <a:r>
              <a:rPr lang="en-US" baseline="30000" dirty="0" smtClean="0"/>
              <a:t>rd</a:t>
            </a:r>
            <a:r>
              <a:rPr lang="en-US" dirty="0" smtClean="0"/>
              <a:t> floor of Ole Johan Dahls </a:t>
            </a:r>
            <a:r>
              <a:rPr lang="en-US" dirty="0" err="1" smtClean="0"/>
              <a:t>hus</a:t>
            </a:r>
            <a:r>
              <a:rPr lang="en-US" dirty="0" smtClean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/>
              <a:t>Next week (and onwards): 11:15-12:00.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29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Table 2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30010476"/>
                  </p:ext>
                </p:extLst>
              </p:nvPr>
            </p:nvGraphicFramePr>
            <p:xfrm>
              <a:off x="1106434" y="2276038"/>
              <a:ext cx="5093683" cy="187575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93683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9760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6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  <m:r>
                                  <a:rPr lang="nb-NO" sz="16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540475">
                    <a:tc>
                      <a:txBody>
                        <a:bodyPr/>
                        <a:lstStyle/>
                        <a:p>
                          <a:pPr marL="266700" marR="0" indent="-2667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ts val="20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 smtClean="0">
                              <a:latin typeface="Cambria Math" panose="02040503050406030204" pitchFamily="18" charset="0"/>
                            </a:rPr>
                            <a:t> Query</a:t>
                          </a:r>
                          <a:r>
                            <a:rPr lang="nb-NO" sz="1200" b="0" i="0" baseline="0" dirty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baseline="0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1200" b="0" i="1" baseline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nb-NO" sz="12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baseline="0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nb-NO" sz="1200" b="0" i="1" baseline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oMath>
                          </a14:m>
                          <a:r>
                            <a:rPr lang="nb-NO" sz="1200" b="0" i="0" dirty="0">
                              <a:latin typeface="Cambria Math" panose="02040503050406030204" pitchFamily="18" charset="0"/>
                            </a:rPr>
                            <a:t>             </a:t>
                          </a:r>
                          <a:r>
                            <a:rPr lang="nb-NO" sz="1200" b="0" i="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a:t>//</a:t>
                          </a:r>
                          <a:r>
                            <a:rPr lang="nb-NO" sz="1200" b="0" i="0" baseline="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200" b="0" i="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a:t>receive back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nb-NO" sz="1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a:rPr lang="nb-NO" sz="1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nb-NO" sz="1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⊕</m:t>
                              </m:r>
                              <m:sSup>
                                <m:sSupPr>
                                  <m:ctrlPr>
                                    <a:rPr lang="nb-NO" sz="1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nb-NO" sz="1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oMath>
                          </a14:m>
                          <a:r>
                            <a:rPr lang="nb-NO" sz="1200" b="0" i="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a:t>  or</a:t>
                          </a:r>
                          <a:r>
                            <a:rPr lang="nb-NO" sz="1200" b="0" i="0" baseline="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p>
                                <m:sSupPr>
                                  <m:ctrlPr>
                                    <a:rPr lang="nb-NO" sz="1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1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nb-NO" sz="1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oMath>
                          </a14:m>
                          <a:endParaRPr lang="nb-NO" sz="12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marL="266700" marR="0" indent="-2667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ts val="20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 Query</a:t>
                          </a:r>
                          <a:r>
                            <a:rPr lang="nb-NO" sz="1200" b="0" i="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nb-NO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2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nb-NO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nb-NO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nb-NO" sz="12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nb-NO" sz="12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  </a:t>
                          </a:r>
                          <a:r>
                            <a:rPr lang="nb-NO" sz="1200" b="0" i="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2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       </a:t>
                          </a:r>
                          <a:r>
                            <a:rPr lang="nb-NO" sz="1200" b="0" i="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a:t>// receive back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p>
                                  <m:r>
                                    <a:rPr lang="nb-NO" sz="1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a:rPr lang="nb-NO" sz="1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nb-NO" sz="1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⊕</m:t>
                              </m:r>
                              <m:sSup>
                                <m:sSupPr>
                                  <m:ctrlPr>
                                    <a:rPr lang="nb-NO" sz="1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nb-NO" sz="1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oMath>
                          </a14:m>
                          <a:r>
                            <a:rPr lang="nb-NO" sz="1200" b="0" i="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a:t>  or</a:t>
                          </a:r>
                          <a:r>
                            <a:rPr lang="nb-NO" sz="1200" b="0" i="0" baseline="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nb-NO" sz="1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p>
                                <m:sSupPr>
                                  <m:ctrlPr>
                                    <a:rPr lang="nb-NO" sz="1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1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nb-NO" sz="1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oMath>
                          </a14:m>
                          <a:endParaRPr lang="nb-NO" sz="12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marL="266700" marR="0" indent="-2667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ts val="20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baseline="0" dirty="0">
                              <a:latin typeface="Cambria Math" panose="02040503050406030204" pitchFamily="18" charset="0"/>
                            </a:rPr>
                            <a:t> O</a:t>
                          </a:r>
                          <a:r>
                            <a:rPr lang="nb-NO" sz="1200" b="0" i="0" dirty="0">
                              <a:latin typeface="Cambria Math" panose="02040503050406030204" pitchFamily="18" charset="0"/>
                            </a:rPr>
                            <a:t>utput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  <m:t>0,        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nb-NO" sz="1200" b="0" i="0" smtClean="0">
                                          <a:latin typeface="Cambria Math" panose="02040503050406030204" pitchFamily="18" charset="0"/>
                                        </a:rPr>
                                        <m:t>if</m:t>
                                      </m:r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  <m:t>⊕</m:t>
                                      </m:r>
                                      <m:sSup>
                                        <m:sSupPr>
                                          <m:ctrlPr>
                                            <a:rPr lang="nb-NO" sz="1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nb-NO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</m:e>
                                        <m:sup>
                                          <m:r>
                                            <a:rPr lang="nb-NO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sSup>
                                        <m:sSupPr>
                                          <m:ctrlPr>
                                            <a:rPr lang="nb-NO" sz="1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nb-NO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  <m:sup>
                                          <m:r>
                                            <a:rPr lang="nb-NO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p>
                                      </m:sSup>
                                    </m:e>
                                    <m:e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  <m:t>&amp;1,      </m:t>
                                      </m:r>
                                      <m:r>
                                        <a:rPr lang="nb-NO" sz="1200" b="0" i="0" smtClean="0">
                                          <a:latin typeface="Cambria Math" panose="02040503050406030204" pitchFamily="18" charset="0"/>
                                        </a:rPr>
                                        <m:t> 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nb-NO" sz="1200" b="0" i="0" smtClean="0">
                                          <a:latin typeface="Cambria Math" panose="02040503050406030204" pitchFamily="18" charset="0"/>
                                        </a:rPr>
                                        <m:t>otherwise</m:t>
                                      </m:r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  <m:t>        </m:t>
                                      </m:r>
                                    </m:e>
                                  </m:eqArr>
                                </m:e>
                              </m:d>
                            </m:oMath>
                          </a14:m>
                          <a:endParaRPr lang="nb-NO" sz="1200" b="0" i="0" dirty="0"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Table 2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30010476"/>
                  </p:ext>
                </p:extLst>
              </p:nvPr>
            </p:nvGraphicFramePr>
            <p:xfrm>
              <a:off x="1106434" y="2276038"/>
              <a:ext cx="5093683" cy="187575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9368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19" t="-1818" r="-239" b="-8309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15404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19" t="-22047" r="-239" b="-799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nb-NO" sz="1800" dirty="0"/>
                  <a:t>Define </a:t>
                </a:r>
                <a14:m>
                  <m:oMath xmlns:m="http://schemas.openxmlformats.org/officeDocument/2006/math">
                    <m:r>
                      <a:rPr lang="nb-NO" sz="1800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nb-NO" sz="1800" i="1">
                        <a:latin typeface="Cambria Math" panose="02040503050406030204" pitchFamily="18" charset="0"/>
                      </a:rPr>
                      <m:t> :</m:t>
                    </m:r>
                    <m:sSup>
                      <m:sSupPr>
                        <m:ctrlPr>
                          <a:rPr lang="nb-NO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nb-NO" sz="1800" i="1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nb-NO" sz="1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nb-NO" sz="1800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nb-NO" sz="1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8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8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1800" dirty="0"/>
                  <a:t> by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nb-NO" sz="1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nb-NO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nb-NO" sz="1800" i="1">
                        <a:latin typeface="Cambria Math" panose="02040503050406030204" pitchFamily="18" charset="0"/>
                      </a:rPr>
                      <m:t>⊕</m:t>
                    </m:r>
                    <m:r>
                      <a:rPr lang="nb-NO" sz="1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sz="1800" dirty="0">
                  <a:solidFill>
                    <a:schemeClr val="accent2"/>
                  </a:solidFill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b="1" dirty="0"/>
                  <a:t>Claim: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1800" dirty="0"/>
                  <a:t> is </a:t>
                </a:r>
                <a:r>
                  <a:rPr lang="en-US" sz="1800" i="1" dirty="0"/>
                  <a:t>not</a:t>
                </a:r>
                <a:r>
                  <a:rPr lang="en-US" sz="1800" dirty="0"/>
                  <a:t> a secure PRF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328" t="-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242264" y="4501686"/>
                <a:ext cx="149170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func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 =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264" y="4501686"/>
                <a:ext cx="1491700" cy="33855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285334" y="4501686"/>
                <a:ext cx="7035502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 </m:t>
                      </m:r>
                      <m:func>
                        <m:func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sepChr m:val="∣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d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⋅</m:t>
                          </m:r>
                          <m:func>
                            <m:func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b-NO" sz="160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=0</m:t>
                                  </m:r>
                                </m:e>
                              </m:d>
                            </m:e>
                          </m:func>
                        </m:e>
                      </m:func>
                      <m:r>
                        <a:rPr lang="nb-NO" sz="1600" i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sepChr m:val="∣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⋅</m:t>
                          </m:r>
                          <m:func>
                            <m:func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b-NO" sz="160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334" y="4501686"/>
                <a:ext cx="7035502" cy="33855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2285334" y="4905521"/>
                <a:ext cx="7035502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 </m:t>
                      </m:r>
                      <m:func>
                        <m:func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sepChr m:val="∣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d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lit/>
                            </m:rP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           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1600" i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sepChr m:val="∣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lit/>
                            </m:rP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2</m:t>
                          </m:r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334" y="4905521"/>
                <a:ext cx="7035502" cy="338554"/>
              </a:xfrm>
              <a:prstGeom prst="rect">
                <a:avLst/>
              </a:prstGeom>
              <a:blipFill rotWithShape="0">
                <a:blip r:embed="rId7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24679905"/>
                  </p:ext>
                </p:extLst>
              </p:nvPr>
            </p:nvGraphicFramePr>
            <p:xfrm>
              <a:off x="7870597" y="1236377"/>
              <a:ext cx="1349603" cy="1206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49603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72880">
                    <a:tc>
                      <a:txBody>
                        <a:bodyPr/>
                        <a:lstStyle/>
                        <a:p>
                          <a:r>
                            <a:rPr lang="en-US" sz="10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0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US" sz="10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US" sz="1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933120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𝐾</m:t>
                                </m:r>
                                <m:groupChr>
                                  <m:groupChrPr>
                                    <m:chr m:val="←"/>
                                    <m:vertJc m:val="bot"/>
                                    <m:ctrlPr>
                                      <a:rPr lang="nb-NO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groupChrPr>
                                  <m:e>
                                    <m:r>
                                      <a:rPr lang="nb-NO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$</m:t>
                                    </m:r>
                                  </m:e>
                                </m:groupChr>
                                <m:sSup>
                                  <m:sSupPr>
                                    <m:ctrlPr>
                                      <a:rPr lang="nb-NO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nb-NO" sz="9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sz="9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0,1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nb-NO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nb-NO" sz="9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9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9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</a:t>
                          </a:r>
                          <a:r>
                            <a:rPr lang="nb-NO" sz="900" b="0" i="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9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oMath>
                          </a14:m>
                          <a:r>
                            <a:rPr lang="nb-NO" sz="9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9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</a:t>
                          </a:r>
                          <a:r>
                            <a:rPr lang="nb-NO" sz="900" b="0" i="0" dirty="0" err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9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nb-NO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⊕</m:t>
                              </m:r>
                              <m:r>
                                <a:rPr lang="nb-NO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oMath>
                          </a14:m>
                          <a:endParaRPr lang="nb-NO" sz="9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endParaRPr lang="nb-NO" sz="9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24679905"/>
                  </p:ext>
                </p:extLst>
              </p:nvPr>
            </p:nvGraphicFramePr>
            <p:xfrm>
              <a:off x="7870597" y="1236377"/>
              <a:ext cx="1349603" cy="1206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49603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272880">
                    <a:tc>
                      <a:txBody>
                        <a:bodyPr/>
                        <a:lstStyle/>
                        <a:p>
                          <a:r>
                            <a:rPr lang="en-US" sz="10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0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US" sz="10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US" sz="1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933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8"/>
                          <a:stretch>
                            <a:fillRect l="-450" t="-29870" r="-901" b="-12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85288835"/>
                  </p:ext>
                </p:extLst>
              </p:nvPr>
            </p:nvGraphicFramePr>
            <p:xfrm>
              <a:off x="9881029" y="1235650"/>
              <a:ext cx="1351475" cy="120724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51475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30037">
                    <a:tc>
                      <a:txBody>
                        <a:bodyPr/>
                        <a:lstStyle/>
                        <a:p>
                          <a:r>
                            <a:rPr lang="en-US" sz="9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9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US" sz="9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  <a:endParaRPr lang="en-US" sz="9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B4A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977210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nb-NO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←[ ]</m:t>
                                </m:r>
                              </m:oMath>
                            </m:oMathPara>
                          </a14:m>
                          <a:endParaRPr lang="nb-NO" sz="9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9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9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</a:t>
                          </a:r>
                          <a:r>
                            <a:rPr lang="nb-NO" sz="900" b="0" i="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9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oMath>
                          </a14:m>
                          <a:r>
                            <a:rPr lang="nb-NO" sz="9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9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</a:t>
                          </a:r>
                          <a:r>
                            <a:rPr lang="nb-NO" sz="900" b="0" i="0" dirty="0" err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if</a:t>
                          </a:r>
                          <a:r>
                            <a:rPr lang="nb-NO" sz="9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  <m:r>
                                <a:rPr lang="nb-NO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 ⊥:</m:t>
                              </m:r>
                            </m:oMath>
                          </a14:m>
                          <a:endParaRPr lang="nb-NO" sz="9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9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   </a:t>
                          </a:r>
                          <a14:m>
                            <m:oMath xmlns:m="http://schemas.openxmlformats.org/officeDocument/2006/math">
                              <m:r>
                                <a:rPr lang="nb-NO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nb-NO" sz="9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nb-NO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9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]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p>
                                <m:sSupPr>
                                  <m:ctrlPr>
                                    <a:rPr lang="nb-NO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9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9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nb-NO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nb-NO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</m:t>
                              </m:r>
                            </m:oMath>
                          </a14:m>
                          <a:r>
                            <a:rPr lang="nb-NO" sz="9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 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9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9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900" b="0" i="0" dirty="0" err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9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nb-NO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nb-NO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endParaRPr lang="nb-NO" sz="9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85288835"/>
                  </p:ext>
                </p:extLst>
              </p:nvPr>
            </p:nvGraphicFramePr>
            <p:xfrm>
              <a:off x="9881029" y="1235650"/>
              <a:ext cx="1351475" cy="120724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51475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</a:tblGrid>
                  <a:tr h="230037">
                    <a:tc>
                      <a:txBody>
                        <a:bodyPr/>
                        <a:lstStyle/>
                        <a:p>
                          <a:r>
                            <a:rPr lang="en-US" sz="9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9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US" sz="9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  <a:endParaRPr lang="en-US" sz="9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B4A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97721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9"/>
                          <a:stretch>
                            <a:fillRect l="-448" t="-24224" r="-897" b="-18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20</a:t>
            </a:fld>
            <a:endParaRPr lang="en-US" dirty="0"/>
          </a:p>
        </p:txBody>
      </p:sp>
      <p:grpSp>
        <p:nvGrpSpPr>
          <p:cNvPr id="27" name="Group 26"/>
          <p:cNvGrpSpPr>
            <a:grpSpLocks noChangeAspect="1"/>
          </p:cNvGrpSpPr>
          <p:nvPr/>
        </p:nvGrpSpPr>
        <p:grpSpPr>
          <a:xfrm>
            <a:off x="7730149" y="1481224"/>
            <a:ext cx="3788751" cy="2632893"/>
            <a:chOff x="5839711" y="1572395"/>
            <a:chExt cx="6661578" cy="4629289"/>
          </a:xfrm>
        </p:grpSpPr>
        <p:cxnSp>
          <p:nvCxnSpPr>
            <p:cNvPr id="28" name="Straight Arrow Connector 27"/>
            <p:cNvCxnSpPr/>
            <p:nvPr/>
          </p:nvCxnSpPr>
          <p:spPr bwMode="auto">
            <a:xfrm>
              <a:off x="8091154" y="3363616"/>
              <a:ext cx="659914" cy="525295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triangle" w="sm" len="sm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Straight Arrow Connector 28"/>
            <p:cNvCxnSpPr/>
            <p:nvPr/>
          </p:nvCxnSpPr>
          <p:spPr bwMode="auto">
            <a:xfrm flipH="1">
              <a:off x="9372575" y="3378197"/>
              <a:ext cx="616612" cy="592656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triangle" w="sm" len="sm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46" t="10399" r="23520" b="9309"/>
            <a:stretch/>
          </p:blipFill>
          <p:spPr>
            <a:xfrm>
              <a:off x="8669018" y="3850492"/>
              <a:ext cx="850429" cy="1057291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1" name="Oval Callout 30"/>
                <p:cNvSpPr/>
                <p:nvPr/>
              </p:nvSpPr>
              <p:spPr bwMode="auto">
                <a:xfrm>
                  <a:off x="6791963" y="4021377"/>
                  <a:ext cx="1535184" cy="760893"/>
                </a:xfrm>
                <a:prstGeom prst="wedgeEllipseCallout">
                  <a:avLst>
                    <a:gd name="adj1" fmla="val 66591"/>
                    <a:gd name="adj2" fmla="val -30176"/>
                  </a:avLst>
                </a:prstGeom>
                <a:solidFill>
                  <a:srgbClr val="FEE9E6"/>
                </a:solidFill>
                <a:ln w="1905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  <a:extLst/>
              </p:spPr>
              <p:txBody>
                <a:bodyPr wrap="none" rtlCol="0" anchor="ctr"/>
                <a:lstStyle/>
                <a:p>
                  <a:pPr algn="ctr"/>
                  <a:r>
                    <a:rPr lang="en-US" sz="900" b="1" dirty="0"/>
                    <a:t>I’m in World </a:t>
                  </a:r>
                  <a14:m>
                    <m:oMath xmlns:m="http://schemas.openxmlformats.org/officeDocument/2006/math">
                      <m:r>
                        <a:rPr lang="nb-NO" sz="9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nb-NO" sz="900" b="1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a14:m>
                  <a:endParaRPr lang="en-US" sz="900" b="1" dirty="0"/>
                </a:p>
              </p:txBody>
            </p:sp>
          </mc:Choice>
          <mc:Fallback>
            <p:sp>
              <p:nvSpPr>
                <p:cNvPr id="31" name="Oval Callout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791963" y="4021377"/>
                  <a:ext cx="1535184" cy="760893"/>
                </a:xfrm>
                <a:prstGeom prst="wedgeEllipseCallout">
                  <a:avLst>
                    <a:gd name="adj1" fmla="val 66591"/>
                    <a:gd name="adj2" fmla="val -30176"/>
                  </a:avLst>
                </a:prstGeom>
                <a:blipFill rotWithShape="0">
                  <a:blip r:embed="rId11"/>
                  <a:stretch>
                    <a:fillRect l="-1170"/>
                  </a:stretch>
                </a:blipFill>
                <a:ln w="1905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2" name="Rounded Rectangle 31"/>
                <p:cNvSpPr/>
                <p:nvPr/>
              </p:nvSpPr>
              <p:spPr bwMode="auto">
                <a:xfrm>
                  <a:off x="5839711" y="5152359"/>
                  <a:ext cx="6661578" cy="1049325"/>
                </a:xfrm>
                <a:prstGeom prst="roundRect">
                  <a:avLst/>
                </a:prstGeom>
                <a:solidFill>
                  <a:srgbClr val="ECECFA"/>
                </a:solidFill>
                <a:ln w="19050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indent="0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900" b="1" dirty="0"/>
                    <a:t>Definition: </a:t>
                  </a:r>
                  <a:r>
                    <a:rPr lang="nb-NO" sz="900" dirty="0"/>
                    <a:t>The </a:t>
                  </a:r>
                  <a:r>
                    <a:rPr lang="nb-NO" sz="900" b="1" dirty="0"/>
                    <a:t>PRF-advantage </a:t>
                  </a:r>
                  <a:r>
                    <a:rPr lang="nb-NO" sz="900" dirty="0"/>
                    <a:t>of an adversary </a:t>
                  </a:r>
                  <a14:m>
                    <m:oMath xmlns:m="http://schemas.openxmlformats.org/officeDocument/2006/math">
                      <m:r>
                        <a:rPr lang="nb-NO" sz="9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a14:m>
                  <a:r>
                    <a:rPr lang="en-US" sz="900" dirty="0"/>
                    <a:t> is</a:t>
                  </a:r>
                </a:p>
                <a:p>
                  <a:pPr marL="0" marR="0" indent="0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sz="900" dirty="0"/>
                </a:p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9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sSubSup>
                          <m:sSubSupPr>
                            <m:ctrlPr>
                              <a:rPr lang="nb-NO" sz="9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900" b="1" i="0" smtClean="0">
                                <a:latin typeface="Cambria Math" panose="02040503050406030204" pitchFamily="18" charset="0"/>
                              </a:rPr>
                              <m:t>𝐀𝐝𝐯</m:t>
                            </m:r>
                          </m:e>
                          <m:sub>
                            <m:r>
                              <a:rPr lang="nb-NO" sz="9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nb-NO" sz="900" b="0" i="0" smtClean="0">
                                <a:latin typeface="Cambria Math" panose="02040503050406030204" pitchFamily="18" charset="0"/>
                              </a:rPr>
                              <m:t>prf</m:t>
                            </m:r>
                          </m:sup>
                        </m:sSubSup>
                        <m:d>
                          <m:dPr>
                            <m:ctrlPr>
                              <a:rPr lang="nb-NO" sz="9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9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nb-NO" sz="9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nb-NO" sz="9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nb-NO" sz="9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nb-NO" sz="900" b="0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nb-NO" sz="900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m:rPr>
                                    <m:sty m:val="p"/>
                                  </m:rPr>
                                  <a:rPr lang="nb-NO" sz="900">
                                    <a:latin typeface="Cambria Math" panose="02040503050406030204" pitchFamily="18" charset="0"/>
                                  </a:rPr>
                                  <m:t>Pr</m:t>
                                </m:r>
                              </m:fName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nb-NO" sz="9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nb-NO" sz="9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nb-NO" sz="90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p>
                                        <m:r>
                                          <a:rPr lang="nb-NO" sz="900" b="0" i="1" smtClean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nb-NO" sz="900" b="0" i="1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nb-NO" sz="9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d>
                              </m:e>
                            </m:func>
                            <m:r>
                              <a:rPr lang="nb-NO" sz="9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nb-NO" sz="9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900" dirty="0"/>
                </a:p>
              </p:txBody>
            </p:sp>
          </mc:Choice>
          <mc:Fallback>
            <p:sp>
              <p:nvSpPr>
                <p:cNvPr id="32" name="Rounded Rectangle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839711" y="5152359"/>
                  <a:ext cx="6661578" cy="1049325"/>
                </a:xfrm>
                <a:prstGeom prst="round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  <a:ln w="19050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7283" y="1951717"/>
              <a:ext cx="340056" cy="49717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/>
                <p:cNvSpPr/>
                <p:nvPr/>
              </p:nvSpPr>
              <p:spPr>
                <a:xfrm>
                  <a:off x="8783735" y="1572395"/>
                  <a:ext cx="495489" cy="40586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900" dirty="0"/>
                    <a:t> </a:t>
                  </a:r>
                  <a14:m>
                    <m:oMath xmlns:m="http://schemas.openxmlformats.org/officeDocument/2006/math">
                      <m:r>
                        <a:rPr lang="nb-NO" sz="900" b="0" i="1">
                          <a:latin typeface="Cambria Math" panose="02040503050406030204" pitchFamily="18" charset="0"/>
                        </a:rPr>
                        <m:t>𝑏</m:t>
                      </m:r>
                    </m:oMath>
                  </a14:m>
                  <a:endParaRPr lang="en-US" sz="900" dirty="0"/>
                </a:p>
              </p:txBody>
            </p:sp>
          </mc:Choice>
          <mc:Fallback xmlns="">
            <p:sp>
              <p:nvSpPr>
                <p:cNvPr id="34" name="Rectangle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83735" y="1572395"/>
                  <a:ext cx="495489" cy="405861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Rectangle 3"/>
          <p:cNvSpPr/>
          <p:nvPr/>
        </p:nvSpPr>
        <p:spPr bwMode="auto">
          <a:xfrm>
            <a:off x="2733964" y="2676803"/>
            <a:ext cx="3260436" cy="391189"/>
          </a:xfrm>
          <a:prstGeom prst="rect">
            <a:avLst/>
          </a:prstGeom>
          <a:solidFill>
            <a:srgbClr val="E6E6E6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/>
          </a:p>
        </p:txBody>
      </p:sp>
      <p:sp>
        <p:nvSpPr>
          <p:cNvPr id="23" name="Rectangle 22"/>
          <p:cNvSpPr/>
          <p:nvPr/>
        </p:nvSpPr>
        <p:spPr bwMode="auto">
          <a:xfrm>
            <a:off x="1193801" y="3039627"/>
            <a:ext cx="4726707" cy="391189"/>
          </a:xfrm>
          <a:prstGeom prst="rect">
            <a:avLst/>
          </a:prstGeom>
          <a:solidFill>
            <a:srgbClr val="E6E6E6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/>
          </a:p>
        </p:txBody>
      </p:sp>
      <p:sp>
        <p:nvSpPr>
          <p:cNvPr id="24" name="Rectangle 23"/>
          <p:cNvSpPr/>
          <p:nvPr/>
        </p:nvSpPr>
        <p:spPr bwMode="auto">
          <a:xfrm>
            <a:off x="1187486" y="3517317"/>
            <a:ext cx="2609814" cy="559398"/>
          </a:xfrm>
          <a:prstGeom prst="rect">
            <a:avLst/>
          </a:prstGeom>
          <a:solidFill>
            <a:srgbClr val="E6E6E6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2285334" y="5332476"/>
                <a:ext cx="7286859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 </m:t>
                      </m:r>
                      <m:func>
                        <m:func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⊕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′=</m:t>
                              </m:r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∣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d>
                        </m:fName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lit/>
                            </m:rP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nb-NO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               ⋯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334" y="5332476"/>
                <a:ext cx="7286859" cy="338554"/>
              </a:xfrm>
              <a:prstGeom prst="rect">
                <a:avLst/>
              </a:prstGeom>
              <a:blipFill rotWithShape="0">
                <a:blip r:embed="rId17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/>
              <p:cNvSpPr/>
              <p:nvPr/>
            </p:nvSpPr>
            <p:spPr>
              <a:xfrm>
                <a:off x="2285334" y="5720045"/>
                <a:ext cx="6050374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      1⋅1</m:t>
                      </m:r>
                      <m:r>
                        <m:rPr>
                          <m:lit/>
                        </m:rPr>
                        <a:rPr lang="nb-NO" sz="16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2                                         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1600" i="1">
                          <a:latin typeface="Cambria Math" panose="02040503050406030204" pitchFamily="18" charset="0"/>
                        </a:rPr>
                        <m:t>+              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1600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334" y="5720045"/>
                <a:ext cx="6050374" cy="338554"/>
              </a:xfrm>
              <a:prstGeom prst="rect">
                <a:avLst/>
              </a:prstGeom>
              <a:blipFill rotWithShape="0">
                <a:blip r:embed="rId18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385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4" grpId="0" animBg="1"/>
      <p:bldP spid="4" grpId="1" animBg="1"/>
      <p:bldP spid="23" grpId="0" animBg="1"/>
      <p:bldP spid="23" grpId="1" animBg="1"/>
      <p:bldP spid="24" grpId="0" animBg="1"/>
      <p:bldP spid="24" grpId="1" animBg="1"/>
      <p:bldP spid="26" grpId="0"/>
      <p:bldP spid="3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6" name="Rectangle 45"/>
              <p:cNvSpPr/>
              <p:nvPr/>
            </p:nvSpPr>
            <p:spPr>
              <a:xfrm>
                <a:off x="2285334" y="5720045"/>
                <a:ext cx="4389786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      1⋅1</m:t>
                      </m:r>
                      <m:r>
                        <m:rPr>
                          <m:lit/>
                        </m:rPr>
                        <a:rPr lang="nb-NO" sz="16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2                                         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1600" i="1">
                          <a:latin typeface="Cambria Math" panose="02040503050406030204" pitchFamily="18" charset="0"/>
                        </a:rPr>
                        <m:t>+              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1600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334" y="5720045"/>
                <a:ext cx="4389786" cy="338554"/>
              </a:xfrm>
              <a:prstGeom prst="rect">
                <a:avLst/>
              </a:prstGeom>
              <a:blipFill rotWithShape="0">
                <a:blip r:embed="rId3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3392" y="1027587"/>
                <a:ext cx="11137237" cy="1004712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nb-NO" sz="1800" dirty="0"/>
                  <a:t>Define </a:t>
                </a:r>
                <a14:m>
                  <m:oMath xmlns:m="http://schemas.openxmlformats.org/officeDocument/2006/math">
                    <m:r>
                      <a:rPr lang="nb-NO" sz="1800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nb-NO" sz="1800" i="1">
                        <a:latin typeface="Cambria Math" panose="02040503050406030204" pitchFamily="18" charset="0"/>
                      </a:rPr>
                      <m:t> :</m:t>
                    </m:r>
                    <m:sSup>
                      <m:sSupPr>
                        <m:ctrlPr>
                          <a:rPr lang="nb-NO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nb-NO" sz="1800" i="1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nb-NO" sz="1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nb-NO" sz="1800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nb-NO" sz="1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8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8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1800" dirty="0"/>
                  <a:t> by </a:t>
                </a:r>
                <a14:m>
                  <m:oMath xmlns:m="http://schemas.openxmlformats.org/officeDocument/2006/math">
                    <m:r>
                      <a:rPr lang="nb-NO" sz="1800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nb-NO" sz="1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nb-NO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nb-NO" sz="1800" i="1">
                        <a:latin typeface="Cambria Math" panose="02040503050406030204" pitchFamily="18" charset="0"/>
                      </a:rPr>
                      <m:t>⊕</m:t>
                    </m:r>
                    <m:r>
                      <a:rPr lang="nb-NO" sz="1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sz="1800" dirty="0">
                  <a:solidFill>
                    <a:schemeClr val="accent2"/>
                  </a:solidFill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b="1" dirty="0"/>
                  <a:t>Claim: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1800" dirty="0"/>
                  <a:t> is </a:t>
                </a:r>
                <a:r>
                  <a:rPr lang="en-US" sz="1800" i="1" dirty="0"/>
                  <a:t>not</a:t>
                </a:r>
                <a:r>
                  <a:rPr lang="en-US" sz="1800" dirty="0"/>
                  <a:t> a secure PRF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3392" y="1027587"/>
                <a:ext cx="11137237" cy="1004712"/>
              </a:xfrm>
              <a:blipFill rotWithShape="0">
                <a:blip r:embed="rId4"/>
                <a:stretch>
                  <a:fillRect l="-328" t="-3659" b="-1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285334" y="5332476"/>
                <a:ext cx="6255426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 </m:t>
                      </m:r>
                      <m:func>
                        <m:func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⊕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′=</m:t>
                              </m:r>
                              <m:sSup>
                                <m:sSupPr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∣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d>
                        </m:fName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lit/>
                            </m:rP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nb-NO" sz="16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nb-NO" sz="160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m:rPr>
                                  <m:sty m:val="p"/>
                                </m:rPr>
                                <a:rPr lang="nb-NO" sz="160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sepChr m:val="∣"/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nb-NO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nb-NO" sz="1600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p>
                                      <m:r>
                                        <a:rPr lang="nb-NO" sz="16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nb-NO" sz="1600" i="1">
                          <a:latin typeface="Cambria Math" panose="02040503050406030204" pitchFamily="18" charset="0"/>
                        </a:rPr>
                        <m:t>⋅1</m:t>
                      </m:r>
                      <m:r>
                        <m:rPr>
                          <m:lit/>
                        </m:rPr>
                        <a:rPr lang="nb-NO" sz="1600" i="1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nb-NO" sz="1600" i="1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334" y="5332476"/>
                <a:ext cx="6255426" cy="338554"/>
              </a:xfrm>
              <a:prstGeom prst="rect">
                <a:avLst/>
              </a:prstGeom>
              <a:blipFill rotWithShape="0">
                <a:blip r:embed="rId5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25576470"/>
                  </p:ext>
                </p:extLst>
              </p:nvPr>
            </p:nvGraphicFramePr>
            <p:xfrm>
              <a:off x="9881029" y="1235650"/>
              <a:ext cx="1351475" cy="120724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51475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30037">
                    <a:tc>
                      <a:txBody>
                        <a:bodyPr/>
                        <a:lstStyle/>
                        <a:p>
                          <a:r>
                            <a:rPr lang="en-US" sz="9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9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US" sz="9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  <a:endParaRPr lang="en-US" sz="9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B4A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977210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nb-NO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←[ ]</m:t>
                                </m:r>
                              </m:oMath>
                            </m:oMathPara>
                          </a14:m>
                          <a:endParaRPr lang="nb-NO" sz="9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9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9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</a:t>
                          </a:r>
                          <a:r>
                            <a:rPr lang="nb-NO" sz="900" b="0" i="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9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oMath>
                          </a14:m>
                          <a:r>
                            <a:rPr lang="nb-NO" sz="9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9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</a:t>
                          </a:r>
                          <a:r>
                            <a:rPr lang="nb-NO" sz="900" b="0" i="0" dirty="0" err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if</a:t>
                          </a:r>
                          <a:r>
                            <a:rPr lang="nb-NO" sz="9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  <m:r>
                                <a:rPr lang="nb-NO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 ⊥:</m:t>
                              </m:r>
                            </m:oMath>
                          </a14:m>
                          <a:endParaRPr lang="nb-NO" sz="9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9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   </a:t>
                          </a:r>
                          <a14:m>
                            <m:oMath xmlns:m="http://schemas.openxmlformats.org/officeDocument/2006/math">
                              <m:r>
                                <a:rPr lang="nb-NO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nb-NO" sz="9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nb-NO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9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]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p>
                                <m:sSupPr>
                                  <m:ctrlPr>
                                    <a:rPr lang="nb-NO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9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9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nb-NO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nb-NO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</m:t>
                              </m:r>
                            </m:oMath>
                          </a14:m>
                          <a:r>
                            <a:rPr lang="nb-NO" sz="9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 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9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9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900" b="0" i="0" dirty="0" err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9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nb-NO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nb-NO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endParaRPr lang="nb-NO" sz="9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25576470"/>
                  </p:ext>
                </p:extLst>
              </p:nvPr>
            </p:nvGraphicFramePr>
            <p:xfrm>
              <a:off x="9881029" y="1235650"/>
              <a:ext cx="1351475" cy="120724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51475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</a:tblGrid>
                  <a:tr h="230037">
                    <a:tc>
                      <a:txBody>
                        <a:bodyPr/>
                        <a:lstStyle/>
                        <a:p>
                          <a:r>
                            <a:rPr lang="en-US" sz="9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9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US" sz="9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  <a:endParaRPr lang="en-US" sz="9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B4A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97721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6"/>
                          <a:stretch>
                            <a:fillRect l="-448" t="-24224" r="-897" b="-18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Table 2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8844867"/>
                  </p:ext>
                </p:extLst>
              </p:nvPr>
            </p:nvGraphicFramePr>
            <p:xfrm>
              <a:off x="7870597" y="1236377"/>
              <a:ext cx="1349603" cy="1206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49603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72880">
                    <a:tc>
                      <a:txBody>
                        <a:bodyPr/>
                        <a:lstStyle/>
                        <a:p>
                          <a:r>
                            <a:rPr lang="en-US" sz="10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0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US" sz="10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US" sz="1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933120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𝐾</m:t>
                                </m:r>
                                <m:groupChr>
                                  <m:groupChrPr>
                                    <m:chr m:val="←"/>
                                    <m:vertJc m:val="bot"/>
                                    <m:ctrlPr>
                                      <a:rPr lang="nb-NO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groupChrPr>
                                  <m:e>
                                    <m:r>
                                      <a:rPr lang="nb-NO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$</m:t>
                                    </m:r>
                                  </m:e>
                                </m:groupChr>
                                <m:sSup>
                                  <m:sSupPr>
                                    <m:ctrlPr>
                                      <a:rPr lang="nb-NO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nb-NO" sz="9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sz="9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0,1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nb-NO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nb-NO" sz="9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9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9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</a:t>
                          </a:r>
                          <a:r>
                            <a:rPr lang="nb-NO" sz="900" b="0" i="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9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oMath>
                          </a14:m>
                          <a:r>
                            <a:rPr lang="nb-NO" sz="9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9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</a:t>
                          </a:r>
                          <a:r>
                            <a:rPr lang="nb-NO" sz="900" b="0" i="0" dirty="0" err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9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nb-NO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⊕</m:t>
                              </m:r>
                              <m:r>
                                <a:rPr lang="nb-NO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oMath>
                          </a14:m>
                          <a:endParaRPr lang="nb-NO" sz="9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endParaRPr lang="nb-NO" sz="9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Table 2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8844867"/>
                  </p:ext>
                </p:extLst>
              </p:nvPr>
            </p:nvGraphicFramePr>
            <p:xfrm>
              <a:off x="7870597" y="1236377"/>
              <a:ext cx="1349603" cy="1206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49603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272880">
                    <a:tc>
                      <a:txBody>
                        <a:bodyPr/>
                        <a:lstStyle/>
                        <a:p>
                          <a:r>
                            <a:rPr lang="en-US" sz="10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0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US" sz="10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US" sz="1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933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8"/>
                          <a:stretch>
                            <a:fillRect l="-450" t="-29870" r="-901" b="-12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5" name="Table 2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19124815"/>
                  </p:ext>
                </p:extLst>
              </p:nvPr>
            </p:nvGraphicFramePr>
            <p:xfrm>
              <a:off x="1106434" y="2276038"/>
              <a:ext cx="5093683" cy="187575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93683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9760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6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  <m:r>
                                  <a:rPr lang="nb-NO" sz="16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540475">
                    <a:tc>
                      <a:txBody>
                        <a:bodyPr/>
                        <a:lstStyle/>
                        <a:p>
                          <a:pPr marL="266700" marR="0" indent="-2667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ts val="20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 smtClean="0">
                              <a:latin typeface="Cambria Math" panose="02040503050406030204" pitchFamily="18" charset="0"/>
                            </a:rPr>
                            <a:t> Query</a:t>
                          </a:r>
                          <a:r>
                            <a:rPr lang="nb-NO" sz="1200" b="0" i="0" baseline="0" dirty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baseline="0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1200" b="0" i="1" baseline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nb-NO" sz="12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baseline="0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nb-NO" sz="1200" b="0" i="1" baseline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oMath>
                          </a14:m>
                          <a:r>
                            <a:rPr lang="nb-NO" sz="1200" b="0" i="0" dirty="0">
                              <a:latin typeface="Cambria Math" panose="02040503050406030204" pitchFamily="18" charset="0"/>
                            </a:rPr>
                            <a:t>             </a:t>
                          </a:r>
                          <a:r>
                            <a:rPr lang="nb-NO" sz="1200" b="0" i="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a:t>//</a:t>
                          </a:r>
                          <a:r>
                            <a:rPr lang="nb-NO" sz="1200" b="0" i="0" baseline="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200" b="0" i="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a:t>receive back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nb-NO" sz="1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a:rPr lang="nb-NO" sz="1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nb-NO" sz="1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⊕</m:t>
                              </m:r>
                              <m:sSup>
                                <m:sSupPr>
                                  <m:ctrlPr>
                                    <a:rPr lang="nb-NO" sz="1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nb-NO" sz="1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oMath>
                          </a14:m>
                          <a:r>
                            <a:rPr lang="nb-NO" sz="1200" b="0" i="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a:t>  or</a:t>
                          </a:r>
                          <a:r>
                            <a:rPr lang="nb-NO" sz="1200" b="0" i="0" baseline="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p>
                                <m:sSupPr>
                                  <m:ctrlPr>
                                    <a:rPr lang="nb-NO" sz="1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1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nb-NO" sz="1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oMath>
                          </a14:m>
                          <a:endParaRPr lang="nb-NO" sz="12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marL="266700" marR="0" indent="-2667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ts val="20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 Query</a:t>
                          </a:r>
                          <a:r>
                            <a:rPr lang="nb-NO" sz="1200" b="0" i="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nb-NO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2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nb-NO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nb-NO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nb-NO" sz="12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nb-NO" sz="12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  </a:t>
                          </a:r>
                          <a:r>
                            <a:rPr lang="nb-NO" sz="1200" b="0" i="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2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       </a:t>
                          </a:r>
                          <a:r>
                            <a:rPr lang="nb-NO" sz="1200" b="0" i="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a:t>// receive back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p>
                                  <m:r>
                                    <a:rPr lang="nb-NO" sz="1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a:rPr lang="nb-NO" sz="1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nb-NO" sz="1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⊕</m:t>
                              </m:r>
                              <m:sSup>
                                <m:sSupPr>
                                  <m:ctrlPr>
                                    <a:rPr lang="nb-NO" sz="1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nb-NO" sz="1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oMath>
                          </a14:m>
                          <a:r>
                            <a:rPr lang="nb-NO" sz="1200" b="0" i="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a:t>  or</a:t>
                          </a:r>
                          <a:r>
                            <a:rPr lang="nb-NO" sz="1200" b="0" i="0" baseline="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nb-NO" sz="1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p>
                                <m:sSupPr>
                                  <m:ctrlPr>
                                    <a:rPr lang="nb-NO" sz="1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1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nb-NO" sz="1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oMath>
                          </a14:m>
                          <a:endParaRPr lang="nb-NO" sz="12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marL="266700" marR="0" indent="-2667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ts val="20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baseline="0" dirty="0">
                              <a:latin typeface="Cambria Math" panose="02040503050406030204" pitchFamily="18" charset="0"/>
                            </a:rPr>
                            <a:t> O</a:t>
                          </a:r>
                          <a:r>
                            <a:rPr lang="nb-NO" sz="1200" b="0" i="0" dirty="0">
                              <a:latin typeface="Cambria Math" panose="02040503050406030204" pitchFamily="18" charset="0"/>
                            </a:rPr>
                            <a:t>utput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  <m:t>0,        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nb-NO" sz="1200" b="0" i="0" smtClean="0">
                                          <a:latin typeface="Cambria Math" panose="02040503050406030204" pitchFamily="18" charset="0"/>
                                        </a:rPr>
                                        <m:t>if</m:t>
                                      </m:r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  <m:t>⊕</m:t>
                                      </m:r>
                                      <m:sSup>
                                        <m:sSupPr>
                                          <m:ctrlPr>
                                            <a:rPr lang="nb-NO" sz="1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nb-NO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</m:e>
                                        <m:sup>
                                          <m:r>
                                            <a:rPr lang="nb-NO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sSup>
                                        <m:sSupPr>
                                          <m:ctrlPr>
                                            <a:rPr lang="nb-NO" sz="1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nb-NO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  <m:sup>
                                          <m:r>
                                            <a:rPr lang="nb-NO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p>
                                      </m:sSup>
                                    </m:e>
                                    <m:e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  <m:t>&amp;1,      </m:t>
                                      </m:r>
                                      <m:r>
                                        <a:rPr lang="nb-NO" sz="1200" b="0" i="0" smtClean="0">
                                          <a:latin typeface="Cambria Math" panose="02040503050406030204" pitchFamily="18" charset="0"/>
                                        </a:rPr>
                                        <m:t> 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nb-NO" sz="1200" b="0" i="0" smtClean="0">
                                          <a:latin typeface="Cambria Math" panose="02040503050406030204" pitchFamily="18" charset="0"/>
                                        </a:rPr>
                                        <m:t>otherwise</m:t>
                                      </m:r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  <m:t>        </m:t>
                                      </m:r>
                                    </m:e>
                                  </m:eqArr>
                                </m:e>
                              </m:d>
                            </m:oMath>
                          </a14:m>
                          <a:endParaRPr lang="nb-NO" sz="1200" b="0" i="0" dirty="0"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5" name="Table 2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19124815"/>
                  </p:ext>
                </p:extLst>
              </p:nvPr>
            </p:nvGraphicFramePr>
            <p:xfrm>
              <a:off x="1106434" y="2276038"/>
              <a:ext cx="5093683" cy="187575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9368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9"/>
                          <a:stretch>
                            <a:fillRect l="-119" t="-1818" r="-239" b="-8309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15404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9"/>
                          <a:stretch>
                            <a:fillRect l="-119" t="-22047" r="-239" b="-799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5606256" y="5727665"/>
                <a:ext cx="3404394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nb-NO" sz="160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m:rPr>
                                  <m:sty m:val="p"/>
                                </m:rPr>
                                <a:rPr lang="nb-NO" sz="160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sepChr m:val="∣"/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⊕</m:t>
                                  </m:r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′=</m:t>
                                  </m:r>
                                  <m:sSup>
                                    <m:sSupPr>
                                      <m:ctrlPr>
                                        <a:rPr lang="nb-NO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nb-NO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sup>
                                      <m:r>
                                        <a:rPr lang="nb-NO" sz="16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nb-NO" sz="1600" i="1">
                          <a:latin typeface="Cambria Math" panose="02040503050406030204" pitchFamily="18" charset="0"/>
                        </a:rPr>
                        <m:t>⋅1</m:t>
                      </m:r>
                      <m:r>
                        <m:rPr>
                          <m:lit/>
                        </m:rPr>
                        <a:rPr lang="nb-NO" sz="1600" i="1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nb-NO" sz="1600" i="1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6256" y="5727665"/>
                <a:ext cx="3404394" cy="338554"/>
              </a:xfrm>
              <a:prstGeom prst="rect">
                <a:avLst/>
              </a:prstGeom>
              <a:blipFill rotWithShape="0">
                <a:blip r:embed="rId10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1242264" y="4501686"/>
                <a:ext cx="149170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func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 =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264" y="4501686"/>
                <a:ext cx="1491700" cy="338554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2285334" y="4501686"/>
                <a:ext cx="7035502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 </m:t>
                      </m:r>
                      <m:func>
                        <m:func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sepChr m:val="∣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d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⋅</m:t>
                          </m:r>
                          <m:func>
                            <m:func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b-NO" sz="160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=0</m:t>
                                  </m:r>
                                </m:e>
                              </m:d>
                            </m:e>
                          </m:func>
                        </m:e>
                      </m:func>
                      <m:r>
                        <a:rPr lang="nb-NO" sz="1600" i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sepChr m:val="∣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⋅</m:t>
                          </m:r>
                          <m:func>
                            <m:func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b-NO" sz="160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334" y="4501686"/>
                <a:ext cx="7035502" cy="33855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/>
              <p:cNvSpPr/>
              <p:nvPr/>
            </p:nvSpPr>
            <p:spPr>
              <a:xfrm>
                <a:off x="2285334" y="4905521"/>
                <a:ext cx="7035502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 </m:t>
                      </m:r>
                      <m:func>
                        <m:func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sepChr m:val="∣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d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lit/>
                            </m:rP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           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1600" i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sepChr m:val="∣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lit/>
                            </m:rP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2</m:t>
                          </m:r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334" y="4905521"/>
                <a:ext cx="7035502" cy="338554"/>
              </a:xfrm>
              <a:prstGeom prst="rect">
                <a:avLst/>
              </a:prstGeom>
              <a:blipFill rotWithShape="0">
                <a:blip r:embed="rId6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/>
          <p:cNvGrpSpPr>
            <a:grpSpLocks noChangeAspect="1"/>
          </p:cNvGrpSpPr>
          <p:nvPr/>
        </p:nvGrpSpPr>
        <p:grpSpPr>
          <a:xfrm>
            <a:off x="7730149" y="1481224"/>
            <a:ext cx="3788751" cy="2632893"/>
            <a:chOff x="5839711" y="1572395"/>
            <a:chExt cx="6661578" cy="4629289"/>
          </a:xfrm>
        </p:grpSpPr>
        <p:cxnSp>
          <p:nvCxnSpPr>
            <p:cNvPr id="26" name="Straight Arrow Connector 25"/>
            <p:cNvCxnSpPr/>
            <p:nvPr/>
          </p:nvCxnSpPr>
          <p:spPr bwMode="auto">
            <a:xfrm>
              <a:off x="8091154" y="3363616"/>
              <a:ext cx="659914" cy="525295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triangle" w="sm" len="sm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Straight Arrow Connector 26"/>
            <p:cNvCxnSpPr/>
            <p:nvPr/>
          </p:nvCxnSpPr>
          <p:spPr bwMode="auto">
            <a:xfrm flipH="1">
              <a:off x="9372575" y="3378197"/>
              <a:ext cx="616612" cy="592656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triangle" w="sm" len="sm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46" t="10399" r="23520" b="9309"/>
            <a:stretch/>
          </p:blipFill>
          <p:spPr>
            <a:xfrm>
              <a:off x="8669018" y="3850492"/>
              <a:ext cx="850429" cy="1057291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9" name="Oval Callout 28"/>
                <p:cNvSpPr/>
                <p:nvPr/>
              </p:nvSpPr>
              <p:spPr bwMode="auto">
                <a:xfrm>
                  <a:off x="6791963" y="4021377"/>
                  <a:ext cx="1535184" cy="760893"/>
                </a:xfrm>
                <a:prstGeom prst="wedgeEllipseCallout">
                  <a:avLst>
                    <a:gd name="adj1" fmla="val 66591"/>
                    <a:gd name="adj2" fmla="val -30176"/>
                  </a:avLst>
                </a:prstGeom>
                <a:solidFill>
                  <a:srgbClr val="FEE9E6"/>
                </a:solidFill>
                <a:ln w="1905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  <a:extLst/>
              </p:spPr>
              <p:txBody>
                <a:bodyPr wrap="none" rtlCol="0" anchor="ctr"/>
                <a:lstStyle/>
                <a:p>
                  <a:pPr algn="ctr"/>
                  <a:r>
                    <a:rPr lang="en-US" sz="900" b="1" dirty="0"/>
                    <a:t>I’m in World </a:t>
                  </a:r>
                  <a14:m>
                    <m:oMath xmlns:m="http://schemas.openxmlformats.org/officeDocument/2006/math">
                      <m:r>
                        <a:rPr lang="nb-NO" sz="9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nb-NO" sz="900" b="1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a14:m>
                  <a:endParaRPr lang="en-US" sz="900" b="1" dirty="0"/>
                </a:p>
              </p:txBody>
            </p:sp>
          </mc:Choice>
          <mc:Fallback>
            <p:sp>
              <p:nvSpPr>
                <p:cNvPr id="29" name="Oval Callout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791963" y="4021377"/>
                  <a:ext cx="1535184" cy="760893"/>
                </a:xfrm>
                <a:prstGeom prst="wedgeEllipseCallout">
                  <a:avLst>
                    <a:gd name="adj1" fmla="val 66591"/>
                    <a:gd name="adj2" fmla="val -30176"/>
                  </a:avLst>
                </a:prstGeom>
                <a:blipFill rotWithShape="0">
                  <a:blip r:embed="rId22"/>
                  <a:stretch>
                    <a:fillRect l="-1170"/>
                  </a:stretch>
                </a:blipFill>
                <a:ln w="1905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0" name="Rounded Rectangle 29"/>
                <p:cNvSpPr/>
                <p:nvPr/>
              </p:nvSpPr>
              <p:spPr bwMode="auto">
                <a:xfrm>
                  <a:off x="5839711" y="5152359"/>
                  <a:ext cx="6661578" cy="1049325"/>
                </a:xfrm>
                <a:prstGeom prst="roundRect">
                  <a:avLst/>
                </a:prstGeom>
                <a:solidFill>
                  <a:srgbClr val="ECECFA"/>
                </a:solidFill>
                <a:ln w="19050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indent="0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900" b="1" dirty="0"/>
                    <a:t>Definition: </a:t>
                  </a:r>
                  <a:r>
                    <a:rPr lang="nb-NO" sz="900" dirty="0"/>
                    <a:t>The </a:t>
                  </a:r>
                  <a:r>
                    <a:rPr lang="nb-NO" sz="900" b="1" dirty="0"/>
                    <a:t>PRF-advantage </a:t>
                  </a:r>
                  <a:r>
                    <a:rPr lang="nb-NO" sz="900" dirty="0"/>
                    <a:t>of an adversary </a:t>
                  </a:r>
                  <a14:m>
                    <m:oMath xmlns:m="http://schemas.openxmlformats.org/officeDocument/2006/math">
                      <m:r>
                        <a:rPr lang="nb-NO" sz="9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a14:m>
                  <a:r>
                    <a:rPr lang="en-US" sz="900" dirty="0"/>
                    <a:t> is</a:t>
                  </a:r>
                </a:p>
                <a:p>
                  <a:pPr marL="0" marR="0" indent="0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sz="900" dirty="0"/>
                </a:p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9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sSubSup>
                          <m:sSubSupPr>
                            <m:ctrlPr>
                              <a:rPr lang="nb-NO" sz="9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900" b="1" i="0" smtClean="0">
                                <a:latin typeface="Cambria Math" panose="02040503050406030204" pitchFamily="18" charset="0"/>
                              </a:rPr>
                              <m:t>𝐀𝐝𝐯</m:t>
                            </m:r>
                          </m:e>
                          <m:sub>
                            <m:r>
                              <a:rPr lang="nb-NO" sz="9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nb-NO" sz="900" b="0" i="0" smtClean="0">
                                <a:latin typeface="Cambria Math" panose="02040503050406030204" pitchFamily="18" charset="0"/>
                              </a:rPr>
                              <m:t>prf</m:t>
                            </m:r>
                          </m:sup>
                        </m:sSubSup>
                        <m:d>
                          <m:dPr>
                            <m:ctrlPr>
                              <a:rPr lang="nb-NO" sz="9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9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nb-NO" sz="9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nb-NO" sz="9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nb-NO" sz="9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nb-NO" sz="900" b="0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nb-NO" sz="900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m:rPr>
                                    <m:sty m:val="p"/>
                                  </m:rPr>
                                  <a:rPr lang="nb-NO" sz="900">
                                    <a:latin typeface="Cambria Math" panose="02040503050406030204" pitchFamily="18" charset="0"/>
                                  </a:rPr>
                                  <m:t>Pr</m:t>
                                </m:r>
                              </m:fName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nb-NO" sz="9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nb-NO" sz="9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nb-NO" sz="90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p>
                                        <m:r>
                                          <a:rPr lang="nb-NO" sz="900" b="0" i="1" smtClean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nb-NO" sz="900" b="0" i="1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nb-NO" sz="9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d>
                              </m:e>
                            </m:func>
                            <m:r>
                              <a:rPr lang="nb-NO" sz="9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nb-NO" sz="9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900" dirty="0"/>
                </a:p>
              </p:txBody>
            </p:sp>
          </mc:Choice>
          <mc:Fallback>
            <p:sp>
              <p:nvSpPr>
                <p:cNvPr id="30" name="Rounded Rectangle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839711" y="5152359"/>
                  <a:ext cx="6661578" cy="1049325"/>
                </a:xfrm>
                <a:prstGeom prst="roundRect">
                  <a:avLst/>
                </a:prstGeom>
                <a:blipFill rotWithShape="0">
                  <a:blip r:embed="rId23"/>
                  <a:stretch>
                    <a:fillRect/>
                  </a:stretch>
                </a:blipFill>
                <a:ln w="19050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7283" y="1951717"/>
              <a:ext cx="340056" cy="49717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/>
                <p:cNvSpPr/>
                <p:nvPr/>
              </p:nvSpPr>
              <p:spPr>
                <a:xfrm>
                  <a:off x="8783735" y="1572395"/>
                  <a:ext cx="495489" cy="40586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900" dirty="0"/>
                    <a:t> </a:t>
                  </a:r>
                  <a14:m>
                    <m:oMath xmlns:m="http://schemas.openxmlformats.org/officeDocument/2006/math">
                      <m:r>
                        <a:rPr lang="nb-NO" sz="900" b="0" i="1">
                          <a:latin typeface="Cambria Math" panose="02040503050406030204" pitchFamily="18" charset="0"/>
                        </a:rPr>
                        <m:t>𝑏</m:t>
                      </m:r>
                    </m:oMath>
                  </a14:m>
                  <a:endParaRPr lang="en-US" sz="900" dirty="0"/>
                </a:p>
              </p:txBody>
            </p:sp>
          </mc:Choice>
          <mc:Fallback xmlns="">
            <p:sp>
              <p:nvSpPr>
                <p:cNvPr id="43" name="Rectangle 4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83735" y="1572395"/>
                  <a:ext cx="495489" cy="405861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9759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nb-NO" sz="1800" dirty="0"/>
                  <a:t>Define </a:t>
                </a:r>
                <a14:m>
                  <m:oMath xmlns:m="http://schemas.openxmlformats.org/officeDocument/2006/math">
                    <m:r>
                      <a:rPr lang="nb-NO" sz="1800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nb-NO" sz="1800" i="1">
                        <a:latin typeface="Cambria Math" panose="02040503050406030204" pitchFamily="18" charset="0"/>
                      </a:rPr>
                      <m:t> :</m:t>
                    </m:r>
                    <m:sSup>
                      <m:sSupPr>
                        <m:ctrlPr>
                          <a:rPr lang="nb-NO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nb-NO" sz="1800" i="1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nb-NO" sz="1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nb-NO" sz="1800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nb-NO" sz="1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8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8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1800" dirty="0"/>
                  <a:t> by </a:t>
                </a:r>
                <a14:m>
                  <m:oMath xmlns:m="http://schemas.openxmlformats.org/officeDocument/2006/math">
                    <m:r>
                      <a:rPr lang="nb-NO" sz="1800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nb-NO" sz="1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nb-NO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nb-NO" sz="1800" i="1">
                        <a:latin typeface="Cambria Math" panose="02040503050406030204" pitchFamily="18" charset="0"/>
                      </a:rPr>
                      <m:t>⊕</m:t>
                    </m:r>
                    <m:r>
                      <a:rPr lang="nb-NO" sz="1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sz="1800" dirty="0">
                  <a:solidFill>
                    <a:schemeClr val="accent2"/>
                  </a:solidFill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b="1" dirty="0"/>
                  <a:t>Claim: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1800" dirty="0"/>
                  <a:t> is </a:t>
                </a:r>
                <a:r>
                  <a:rPr lang="en-US" sz="1800" i="1" dirty="0"/>
                  <a:t>not</a:t>
                </a:r>
                <a:r>
                  <a:rPr lang="en-US" sz="1800" dirty="0"/>
                  <a:t> a secure PRF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328" t="-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42434767"/>
                  </p:ext>
                </p:extLst>
              </p:nvPr>
            </p:nvGraphicFramePr>
            <p:xfrm>
              <a:off x="9881029" y="1235650"/>
              <a:ext cx="1351475" cy="120724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51475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30037">
                    <a:tc>
                      <a:txBody>
                        <a:bodyPr/>
                        <a:lstStyle/>
                        <a:p>
                          <a:r>
                            <a:rPr lang="en-US" sz="9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9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US" sz="9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  <a:endParaRPr lang="en-US" sz="9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B4A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977210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nb-NO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←[ ]</m:t>
                                </m:r>
                              </m:oMath>
                            </m:oMathPara>
                          </a14:m>
                          <a:endParaRPr lang="nb-NO" sz="9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9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9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</a:t>
                          </a:r>
                          <a:r>
                            <a:rPr lang="nb-NO" sz="900" b="0" i="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9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oMath>
                          </a14:m>
                          <a:r>
                            <a:rPr lang="nb-NO" sz="9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9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</a:t>
                          </a:r>
                          <a:r>
                            <a:rPr lang="nb-NO" sz="900" b="0" i="0" dirty="0" err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if</a:t>
                          </a:r>
                          <a:r>
                            <a:rPr lang="nb-NO" sz="9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  <m:r>
                                <a:rPr lang="nb-NO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 ⊥:</m:t>
                              </m:r>
                            </m:oMath>
                          </a14:m>
                          <a:endParaRPr lang="nb-NO" sz="9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9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   </a:t>
                          </a:r>
                          <a14:m>
                            <m:oMath xmlns:m="http://schemas.openxmlformats.org/officeDocument/2006/math">
                              <m:r>
                                <a:rPr lang="nb-NO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nb-NO" sz="9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nb-NO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9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]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p>
                                <m:sSupPr>
                                  <m:ctrlPr>
                                    <a:rPr lang="nb-NO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9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9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nb-NO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nb-NO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</m:t>
                              </m:r>
                            </m:oMath>
                          </a14:m>
                          <a:r>
                            <a:rPr lang="nb-NO" sz="9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 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9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9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900" b="0" i="0" dirty="0" err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9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nb-NO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nb-NO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endParaRPr lang="nb-NO" sz="9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42434767"/>
                  </p:ext>
                </p:extLst>
              </p:nvPr>
            </p:nvGraphicFramePr>
            <p:xfrm>
              <a:off x="9881029" y="1235650"/>
              <a:ext cx="1351475" cy="120724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51475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</a:tblGrid>
                  <a:tr h="230037">
                    <a:tc>
                      <a:txBody>
                        <a:bodyPr/>
                        <a:lstStyle/>
                        <a:p>
                          <a:r>
                            <a:rPr lang="en-US" sz="9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9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US" sz="9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  <a:endParaRPr lang="en-US" sz="9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B4A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97721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448" t="-24224" r="-897" b="-18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2285334" y="6136494"/>
                <a:ext cx="4712518" cy="6455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         1</m:t>
                      </m:r>
                      <m:r>
                        <m:rPr>
                          <m:lit/>
                        </m:rPr>
                        <a:rPr lang="nb-NO" sz="16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2                                            </m:t>
                      </m:r>
                      <m:r>
                        <a:rPr lang="nb-NO" sz="16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⋅1</m:t>
                      </m:r>
                      <m:r>
                        <m:rPr>
                          <m:lit/>
                        </m:rPr>
                        <a:rPr lang="nb-NO" sz="16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334" y="6136494"/>
                <a:ext cx="4712518" cy="645561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" name="Table 2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61815428"/>
                  </p:ext>
                </p:extLst>
              </p:nvPr>
            </p:nvGraphicFramePr>
            <p:xfrm>
              <a:off x="7870597" y="1236377"/>
              <a:ext cx="1349603" cy="1206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49603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72880">
                    <a:tc>
                      <a:txBody>
                        <a:bodyPr/>
                        <a:lstStyle/>
                        <a:p>
                          <a:r>
                            <a:rPr lang="en-US" sz="10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0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US" sz="10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US" sz="1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933120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𝐾</m:t>
                                </m:r>
                                <m:groupChr>
                                  <m:groupChrPr>
                                    <m:chr m:val="←"/>
                                    <m:vertJc m:val="bot"/>
                                    <m:ctrlPr>
                                      <a:rPr lang="nb-NO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groupChrPr>
                                  <m:e>
                                    <m:r>
                                      <a:rPr lang="nb-NO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$</m:t>
                                    </m:r>
                                  </m:e>
                                </m:groupChr>
                                <m:sSup>
                                  <m:sSupPr>
                                    <m:ctrlPr>
                                      <a:rPr lang="nb-NO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nb-NO" sz="9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sz="9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0,1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nb-NO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nb-NO" sz="9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9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9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</a:t>
                          </a:r>
                          <a:r>
                            <a:rPr lang="nb-NO" sz="900" b="0" i="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9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oMath>
                          </a14:m>
                          <a:r>
                            <a:rPr lang="nb-NO" sz="9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9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</a:t>
                          </a:r>
                          <a:r>
                            <a:rPr lang="nb-NO" sz="900" b="0" i="0" dirty="0" err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9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nb-NO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⊕</m:t>
                              </m:r>
                              <m:r>
                                <a:rPr lang="nb-NO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oMath>
                          </a14:m>
                          <a:endParaRPr lang="nb-NO" sz="9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endParaRPr lang="nb-NO" sz="9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2" name="Table 2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61815428"/>
                  </p:ext>
                </p:extLst>
              </p:nvPr>
            </p:nvGraphicFramePr>
            <p:xfrm>
              <a:off x="7870597" y="1236377"/>
              <a:ext cx="1349603" cy="1206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49603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272880">
                    <a:tc>
                      <a:txBody>
                        <a:bodyPr/>
                        <a:lstStyle/>
                        <a:p>
                          <a:r>
                            <a:rPr lang="en-US" sz="10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0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US" sz="10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US" sz="1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933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3"/>
                          <a:stretch>
                            <a:fillRect l="-450" t="-29870" r="-901" b="-12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5" name="Table 2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18096070"/>
                  </p:ext>
                </p:extLst>
              </p:nvPr>
            </p:nvGraphicFramePr>
            <p:xfrm>
              <a:off x="1106434" y="2276038"/>
              <a:ext cx="5093683" cy="187575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93683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9760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6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  <m:r>
                                  <a:rPr lang="nb-NO" sz="16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540475">
                    <a:tc>
                      <a:txBody>
                        <a:bodyPr/>
                        <a:lstStyle/>
                        <a:p>
                          <a:pPr marL="266700" marR="0" indent="-2667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ts val="20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 smtClean="0">
                              <a:latin typeface="Cambria Math" panose="02040503050406030204" pitchFamily="18" charset="0"/>
                            </a:rPr>
                            <a:t> Query</a:t>
                          </a:r>
                          <a:r>
                            <a:rPr lang="nb-NO" sz="1200" b="0" i="0" baseline="0" dirty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baseline="0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1200" b="0" i="1" baseline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nb-NO" sz="12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baseline="0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nb-NO" sz="1200" b="0" i="1" baseline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oMath>
                          </a14:m>
                          <a:r>
                            <a:rPr lang="nb-NO" sz="1200" b="0" i="0" dirty="0">
                              <a:latin typeface="Cambria Math" panose="02040503050406030204" pitchFamily="18" charset="0"/>
                            </a:rPr>
                            <a:t>             </a:t>
                          </a:r>
                          <a:r>
                            <a:rPr lang="nb-NO" sz="1200" b="0" i="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a:t>//</a:t>
                          </a:r>
                          <a:r>
                            <a:rPr lang="nb-NO" sz="1200" b="0" i="0" baseline="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200" b="0" i="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a:t>receive back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nb-NO" sz="1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a:rPr lang="nb-NO" sz="1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nb-NO" sz="1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⊕</m:t>
                              </m:r>
                              <m:sSup>
                                <m:sSupPr>
                                  <m:ctrlPr>
                                    <a:rPr lang="nb-NO" sz="1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nb-NO" sz="1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oMath>
                          </a14:m>
                          <a:r>
                            <a:rPr lang="nb-NO" sz="1200" b="0" i="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a:t>  or</a:t>
                          </a:r>
                          <a:r>
                            <a:rPr lang="nb-NO" sz="1200" b="0" i="0" baseline="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p>
                                <m:sSupPr>
                                  <m:ctrlPr>
                                    <a:rPr lang="nb-NO" sz="1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1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nb-NO" sz="1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oMath>
                          </a14:m>
                          <a:endParaRPr lang="nb-NO" sz="12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marL="266700" marR="0" indent="-2667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ts val="20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 Query</a:t>
                          </a:r>
                          <a:r>
                            <a:rPr lang="nb-NO" sz="1200" b="0" i="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nb-NO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2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nb-NO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nb-NO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nb-NO" sz="12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nb-NO" sz="12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  </a:t>
                          </a:r>
                          <a:r>
                            <a:rPr lang="nb-NO" sz="1200" b="0" i="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2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       </a:t>
                          </a:r>
                          <a:r>
                            <a:rPr lang="nb-NO" sz="1200" b="0" i="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a:t>// receive back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p>
                                  <m:r>
                                    <a:rPr lang="nb-NO" sz="1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a:rPr lang="nb-NO" sz="1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nb-NO" sz="1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⊕</m:t>
                              </m:r>
                              <m:sSup>
                                <m:sSupPr>
                                  <m:ctrlPr>
                                    <a:rPr lang="nb-NO" sz="1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nb-NO" sz="1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oMath>
                          </a14:m>
                          <a:r>
                            <a:rPr lang="nb-NO" sz="1200" b="0" i="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a:t>  or</a:t>
                          </a:r>
                          <a:r>
                            <a:rPr lang="nb-NO" sz="1200" b="0" i="0" baseline="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nb-NO" sz="1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p>
                                <m:sSupPr>
                                  <m:ctrlPr>
                                    <a:rPr lang="nb-NO" sz="1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1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nb-NO" sz="1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oMath>
                          </a14:m>
                          <a:endParaRPr lang="nb-NO" sz="12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marL="266700" marR="0" indent="-2667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ts val="20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baseline="0" dirty="0">
                              <a:latin typeface="Cambria Math" panose="02040503050406030204" pitchFamily="18" charset="0"/>
                            </a:rPr>
                            <a:t> O</a:t>
                          </a:r>
                          <a:r>
                            <a:rPr lang="nb-NO" sz="1200" b="0" i="0" dirty="0">
                              <a:latin typeface="Cambria Math" panose="02040503050406030204" pitchFamily="18" charset="0"/>
                            </a:rPr>
                            <a:t>utput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  <m:t>0,        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nb-NO" sz="1200" b="0" i="0" smtClean="0">
                                          <a:latin typeface="Cambria Math" panose="02040503050406030204" pitchFamily="18" charset="0"/>
                                        </a:rPr>
                                        <m:t>if</m:t>
                                      </m:r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  <m:t>⊕</m:t>
                                      </m:r>
                                      <m:sSup>
                                        <m:sSupPr>
                                          <m:ctrlPr>
                                            <a:rPr lang="nb-NO" sz="1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nb-NO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</m:e>
                                        <m:sup>
                                          <m:r>
                                            <a:rPr lang="nb-NO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sSup>
                                        <m:sSupPr>
                                          <m:ctrlPr>
                                            <a:rPr lang="nb-NO" sz="1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nb-NO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  <m:sup>
                                          <m:r>
                                            <a:rPr lang="nb-NO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p>
                                      </m:sSup>
                                    </m:e>
                                    <m:e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  <m:t>&amp;1,      </m:t>
                                      </m:r>
                                      <m:r>
                                        <a:rPr lang="nb-NO" sz="1200" b="0" i="0" smtClean="0">
                                          <a:latin typeface="Cambria Math" panose="02040503050406030204" pitchFamily="18" charset="0"/>
                                        </a:rPr>
                                        <m:t> 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nb-NO" sz="1200" b="0" i="0" smtClean="0">
                                          <a:latin typeface="Cambria Math" panose="02040503050406030204" pitchFamily="18" charset="0"/>
                                        </a:rPr>
                                        <m:t>otherwise</m:t>
                                      </m:r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  <m:t>        </m:t>
                                      </m:r>
                                    </m:e>
                                  </m:eqArr>
                                </m:e>
                              </m:d>
                            </m:oMath>
                          </a14:m>
                          <a:endParaRPr lang="nb-NO" sz="1200" b="0" i="0" dirty="0"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5" name="Table 2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18096070"/>
                  </p:ext>
                </p:extLst>
              </p:nvPr>
            </p:nvGraphicFramePr>
            <p:xfrm>
              <a:off x="1106434" y="2276038"/>
              <a:ext cx="5093683" cy="187575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9368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4"/>
                          <a:stretch>
                            <a:fillRect l="-119" t="-1818" r="-239" b="-8309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15404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4"/>
                          <a:stretch>
                            <a:fillRect l="-119" t="-22047" r="-239" b="-799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/>
              <p:cNvSpPr/>
              <p:nvPr/>
            </p:nvSpPr>
            <p:spPr>
              <a:xfrm>
                <a:off x="6910013" y="6182596"/>
                <a:ext cx="1847280" cy="5533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 1−</m:t>
                      </m:r>
                      <m:f>
                        <m:f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0013" y="6182596"/>
                <a:ext cx="1847280" cy="553357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1242264" y="4501686"/>
                <a:ext cx="149170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func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 =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264" y="4501686"/>
                <a:ext cx="1491700" cy="338554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Rectangle 45"/>
              <p:cNvSpPr/>
              <p:nvPr/>
            </p:nvSpPr>
            <p:spPr>
              <a:xfrm>
                <a:off x="2285334" y="5720045"/>
                <a:ext cx="6050374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      1⋅1</m:t>
                      </m:r>
                      <m:r>
                        <m:rPr>
                          <m:lit/>
                        </m:rPr>
                        <a:rPr lang="nb-NO" sz="16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2                                         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1600" i="1">
                          <a:latin typeface="Cambria Math" panose="02040503050406030204" pitchFamily="18" charset="0"/>
                        </a:rPr>
                        <m:t>+              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1600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334" y="5720045"/>
                <a:ext cx="6050374" cy="338554"/>
              </a:xfrm>
              <a:prstGeom prst="rect">
                <a:avLst/>
              </a:prstGeom>
              <a:blipFill rotWithShape="0">
                <a:blip r:embed="rId23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Rectangle 46"/>
              <p:cNvSpPr/>
              <p:nvPr/>
            </p:nvSpPr>
            <p:spPr>
              <a:xfrm>
                <a:off x="5604615" y="5728895"/>
                <a:ext cx="2951385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nb-NO" sz="160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m:rPr>
                                  <m:sty m:val="p"/>
                                </m:rPr>
                                <a:rPr lang="nb-NO" sz="160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sepChr m:val="∣"/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sSup>
                                    <m:sSupPr>
                                      <m:ctrlP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sup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nb-NO" sz="1600" i="1">
                          <a:latin typeface="Cambria Math" panose="02040503050406030204" pitchFamily="18" charset="0"/>
                        </a:rPr>
                        <m:t>⋅1</m:t>
                      </m:r>
                      <m:r>
                        <m:rPr>
                          <m:lit/>
                        </m:rPr>
                        <a:rPr lang="nb-NO" sz="1600" i="1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nb-NO" sz="1600" i="1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4615" y="5728895"/>
                <a:ext cx="2951385" cy="338554"/>
              </a:xfrm>
              <a:prstGeom prst="rect">
                <a:avLst/>
              </a:prstGeom>
              <a:blipFill rotWithShape="0">
                <a:blip r:embed="rId24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2285334" y="4501686"/>
                <a:ext cx="7035502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 </m:t>
                      </m:r>
                      <m:func>
                        <m:func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sepChr m:val="∣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d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⋅</m:t>
                          </m:r>
                          <m:func>
                            <m:func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b-NO" sz="160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=0</m:t>
                                  </m:r>
                                </m:e>
                              </m:d>
                            </m:e>
                          </m:func>
                        </m:e>
                      </m:func>
                      <m:r>
                        <a:rPr lang="nb-NO" sz="1600" i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sepChr m:val="∣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⋅</m:t>
                          </m:r>
                          <m:func>
                            <m:func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b-NO" sz="160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334" y="4501686"/>
                <a:ext cx="7035502" cy="338554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2285334" y="4905521"/>
                <a:ext cx="7035502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 </m:t>
                      </m:r>
                      <m:func>
                        <m:func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sepChr m:val="∣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d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lit/>
                            </m:rP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            </m:t>
                      </m:r>
                      <m:r>
                        <a:rPr lang="nb-NO" sz="1600" i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sepChr m:val="∣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lit/>
                            </m:rP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2</m:t>
                          </m:r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334" y="4905521"/>
                <a:ext cx="7035502" cy="338554"/>
              </a:xfrm>
              <a:prstGeom prst="rect">
                <a:avLst/>
              </a:prstGeom>
              <a:blipFill rotWithShape="0">
                <a:blip r:embed="rId26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/>
              <p:cNvSpPr/>
              <p:nvPr/>
            </p:nvSpPr>
            <p:spPr>
              <a:xfrm>
                <a:off x="2285334" y="5332476"/>
                <a:ext cx="6255426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 </m:t>
                      </m:r>
                      <m:func>
                        <m:func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⊕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′=</m:t>
                              </m:r>
                              <m:sSup>
                                <m:sSupPr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∣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d>
                        </m:fName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lit/>
                            </m:rP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nb-NO" sz="16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nb-NO" sz="160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m:rPr>
                                  <m:sty m:val="p"/>
                                </m:rPr>
                                <a:rPr lang="nb-NO" sz="160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sepChr m:val="∣"/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nb-NO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nb-NO" sz="1600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p>
                                      <m:r>
                                        <a:rPr lang="nb-NO" sz="16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nb-NO" sz="1600" i="1">
                          <a:latin typeface="Cambria Math" panose="02040503050406030204" pitchFamily="18" charset="0"/>
                        </a:rPr>
                        <m:t>⋅1</m:t>
                      </m:r>
                      <m:r>
                        <m:rPr>
                          <m:lit/>
                        </m:rPr>
                        <a:rPr lang="nb-NO" sz="1600" i="1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nb-NO" sz="1600" i="1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334" y="5332476"/>
                <a:ext cx="6255426" cy="338554"/>
              </a:xfrm>
              <a:prstGeom prst="rect">
                <a:avLst/>
              </a:prstGeom>
              <a:blipFill rotWithShape="0">
                <a:blip r:embed="rId27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7" name="Group 56"/>
          <p:cNvGrpSpPr>
            <a:grpSpLocks noChangeAspect="1"/>
          </p:cNvGrpSpPr>
          <p:nvPr/>
        </p:nvGrpSpPr>
        <p:grpSpPr>
          <a:xfrm>
            <a:off x="7730149" y="1481224"/>
            <a:ext cx="3788751" cy="2632893"/>
            <a:chOff x="5839711" y="1572395"/>
            <a:chExt cx="6661578" cy="4629289"/>
          </a:xfrm>
        </p:grpSpPr>
        <p:cxnSp>
          <p:nvCxnSpPr>
            <p:cNvPr id="58" name="Straight Arrow Connector 57"/>
            <p:cNvCxnSpPr/>
            <p:nvPr/>
          </p:nvCxnSpPr>
          <p:spPr bwMode="auto">
            <a:xfrm>
              <a:off x="8091154" y="3363616"/>
              <a:ext cx="659914" cy="525295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triangle" w="sm" len="sm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Straight Arrow Connector 58"/>
            <p:cNvCxnSpPr/>
            <p:nvPr/>
          </p:nvCxnSpPr>
          <p:spPr bwMode="auto">
            <a:xfrm flipH="1">
              <a:off x="9372575" y="3378197"/>
              <a:ext cx="616612" cy="592656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triangle" w="sm" len="sm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60" name="Picture 59"/>
            <p:cNvPicPr>
              <a:picLocks noChangeAspect="1"/>
            </p:cNvPicPr>
            <p:nvPr/>
          </p:nvPicPr>
          <p:blipFill rotWithShape="1"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46" t="10399" r="23520" b="9309"/>
            <a:stretch/>
          </p:blipFill>
          <p:spPr>
            <a:xfrm>
              <a:off x="8669018" y="3850492"/>
              <a:ext cx="850429" cy="1057291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1" name="Oval Callout 60"/>
                <p:cNvSpPr/>
                <p:nvPr/>
              </p:nvSpPr>
              <p:spPr bwMode="auto">
                <a:xfrm>
                  <a:off x="6791963" y="4021377"/>
                  <a:ext cx="1535184" cy="760893"/>
                </a:xfrm>
                <a:prstGeom prst="wedgeEllipseCallout">
                  <a:avLst>
                    <a:gd name="adj1" fmla="val 66591"/>
                    <a:gd name="adj2" fmla="val -30176"/>
                  </a:avLst>
                </a:prstGeom>
                <a:solidFill>
                  <a:srgbClr val="FEE9E6"/>
                </a:solidFill>
                <a:ln w="1905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  <a:extLst/>
              </p:spPr>
              <p:txBody>
                <a:bodyPr wrap="none" rtlCol="0" anchor="ctr"/>
                <a:lstStyle/>
                <a:p>
                  <a:pPr algn="ctr"/>
                  <a:r>
                    <a:rPr lang="en-US" sz="900" b="1" dirty="0"/>
                    <a:t>I’m in World </a:t>
                  </a:r>
                  <a14:m>
                    <m:oMath xmlns:m="http://schemas.openxmlformats.org/officeDocument/2006/math">
                      <m:r>
                        <a:rPr lang="nb-NO" sz="9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nb-NO" sz="900" b="1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a14:m>
                  <a:endParaRPr lang="en-US" sz="900" b="1" dirty="0"/>
                </a:p>
              </p:txBody>
            </p:sp>
          </mc:Choice>
          <mc:Fallback>
            <p:sp>
              <p:nvSpPr>
                <p:cNvPr id="61" name="Oval Callout 6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791963" y="4021377"/>
                  <a:ext cx="1535184" cy="760893"/>
                </a:xfrm>
                <a:prstGeom prst="wedgeEllipseCallout">
                  <a:avLst>
                    <a:gd name="adj1" fmla="val 66591"/>
                    <a:gd name="adj2" fmla="val -30176"/>
                  </a:avLst>
                </a:prstGeom>
                <a:blipFill rotWithShape="0">
                  <a:blip r:embed="rId29"/>
                  <a:stretch>
                    <a:fillRect l="-1170"/>
                  </a:stretch>
                </a:blipFill>
                <a:ln w="1905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2" name="Rounded Rectangle 61"/>
                <p:cNvSpPr/>
                <p:nvPr/>
              </p:nvSpPr>
              <p:spPr bwMode="auto">
                <a:xfrm>
                  <a:off x="5839711" y="5152359"/>
                  <a:ext cx="6661578" cy="1049325"/>
                </a:xfrm>
                <a:prstGeom prst="roundRect">
                  <a:avLst/>
                </a:prstGeom>
                <a:solidFill>
                  <a:srgbClr val="ECECFA"/>
                </a:solidFill>
                <a:ln w="19050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indent="0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900" b="1" dirty="0"/>
                    <a:t>Definition: </a:t>
                  </a:r>
                  <a:r>
                    <a:rPr lang="nb-NO" sz="900" dirty="0"/>
                    <a:t>The </a:t>
                  </a:r>
                  <a:r>
                    <a:rPr lang="nb-NO" sz="900" b="1" dirty="0"/>
                    <a:t>PRF-advantage </a:t>
                  </a:r>
                  <a:r>
                    <a:rPr lang="nb-NO" sz="900" dirty="0"/>
                    <a:t>of an adversary </a:t>
                  </a:r>
                  <a14:m>
                    <m:oMath xmlns:m="http://schemas.openxmlformats.org/officeDocument/2006/math">
                      <m:r>
                        <a:rPr lang="nb-NO" sz="9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a14:m>
                  <a:r>
                    <a:rPr lang="en-US" sz="900" dirty="0"/>
                    <a:t> is</a:t>
                  </a:r>
                </a:p>
                <a:p>
                  <a:pPr marL="0" marR="0" indent="0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sz="900" dirty="0"/>
                </a:p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9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sSubSup>
                          <m:sSubSupPr>
                            <m:ctrlPr>
                              <a:rPr lang="nb-NO" sz="9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900" b="1" i="0" smtClean="0">
                                <a:latin typeface="Cambria Math" panose="02040503050406030204" pitchFamily="18" charset="0"/>
                              </a:rPr>
                              <m:t>𝐀𝐝𝐯</m:t>
                            </m:r>
                          </m:e>
                          <m:sub>
                            <m:r>
                              <a:rPr lang="nb-NO" sz="9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nb-NO" sz="900" b="0" i="0" smtClean="0">
                                <a:latin typeface="Cambria Math" panose="02040503050406030204" pitchFamily="18" charset="0"/>
                              </a:rPr>
                              <m:t>prf</m:t>
                            </m:r>
                          </m:sup>
                        </m:sSubSup>
                        <m:d>
                          <m:dPr>
                            <m:ctrlPr>
                              <a:rPr lang="nb-NO" sz="9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9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nb-NO" sz="9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nb-NO" sz="9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nb-NO" sz="9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nb-NO" sz="900" b="0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nb-NO" sz="900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m:rPr>
                                    <m:sty m:val="p"/>
                                  </m:rPr>
                                  <a:rPr lang="nb-NO" sz="900">
                                    <a:latin typeface="Cambria Math" panose="02040503050406030204" pitchFamily="18" charset="0"/>
                                  </a:rPr>
                                  <m:t>Pr</m:t>
                                </m:r>
                              </m:fName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nb-NO" sz="9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nb-NO" sz="9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nb-NO" sz="90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p>
                                        <m:r>
                                          <a:rPr lang="nb-NO" sz="900" b="0" i="1" smtClean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nb-NO" sz="900" b="0" i="1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nb-NO" sz="9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d>
                              </m:e>
                            </m:func>
                            <m:r>
                              <a:rPr lang="nb-NO" sz="9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nb-NO" sz="9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900" dirty="0"/>
                </a:p>
              </p:txBody>
            </p:sp>
          </mc:Choice>
          <mc:Fallback>
            <p:sp>
              <p:nvSpPr>
                <p:cNvPr id="62" name="Rounded Rectangle 6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839711" y="5152359"/>
                  <a:ext cx="6661578" cy="1049325"/>
                </a:xfrm>
                <a:prstGeom prst="roundRect">
                  <a:avLst/>
                </a:prstGeom>
                <a:blipFill rotWithShape="0">
                  <a:blip r:embed="rId30"/>
                  <a:stretch>
                    <a:fillRect/>
                  </a:stretch>
                </a:blipFill>
                <a:ln w="19050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7283" y="1951717"/>
              <a:ext cx="340056" cy="49717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Rectangle 63"/>
                <p:cNvSpPr/>
                <p:nvPr/>
              </p:nvSpPr>
              <p:spPr>
                <a:xfrm>
                  <a:off x="8783735" y="1572395"/>
                  <a:ext cx="495489" cy="40586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900" dirty="0"/>
                    <a:t> </a:t>
                  </a:r>
                  <a14:m>
                    <m:oMath xmlns:m="http://schemas.openxmlformats.org/officeDocument/2006/math">
                      <m:r>
                        <a:rPr lang="nb-NO" sz="900" b="0" i="1">
                          <a:latin typeface="Cambria Math" panose="02040503050406030204" pitchFamily="18" charset="0"/>
                        </a:rPr>
                        <m:t>𝑏</m:t>
                      </m:r>
                    </m:oMath>
                  </a14:m>
                  <a:endParaRPr lang="en-US" sz="900" dirty="0"/>
                </a:p>
              </p:txBody>
            </p:sp>
          </mc:Choice>
          <mc:Fallback xmlns="">
            <p:sp>
              <p:nvSpPr>
                <p:cNvPr id="43" name="Rectangle 4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83735" y="1572395"/>
                  <a:ext cx="495489" cy="405861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954300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nb-NO" sz="1800" dirty="0"/>
                  <a:t>Define </a:t>
                </a:r>
                <a14:m>
                  <m:oMath xmlns:m="http://schemas.openxmlformats.org/officeDocument/2006/math">
                    <m:r>
                      <a:rPr lang="nb-NO" sz="1800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nb-NO" sz="1800" i="1">
                        <a:latin typeface="Cambria Math" panose="02040503050406030204" pitchFamily="18" charset="0"/>
                      </a:rPr>
                      <m:t> :</m:t>
                    </m:r>
                    <m:sSup>
                      <m:sSupPr>
                        <m:ctrlPr>
                          <a:rPr lang="nb-NO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nb-NO" sz="1800" i="1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nb-NO" sz="1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nb-NO" sz="1800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nb-NO" sz="1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8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8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1800" dirty="0"/>
                  <a:t> by </a:t>
                </a:r>
                <a14:m>
                  <m:oMath xmlns:m="http://schemas.openxmlformats.org/officeDocument/2006/math">
                    <m:r>
                      <a:rPr lang="nb-NO" sz="1800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nb-NO" sz="1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nb-NO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nb-NO" sz="1800" i="1">
                        <a:latin typeface="Cambria Math" panose="02040503050406030204" pitchFamily="18" charset="0"/>
                      </a:rPr>
                      <m:t>⊕</m:t>
                    </m:r>
                    <m:r>
                      <a:rPr lang="nb-NO" sz="1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sz="1800" dirty="0">
                  <a:solidFill>
                    <a:schemeClr val="accent2"/>
                  </a:solidFill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b="1" dirty="0"/>
                  <a:t>Claim: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1800" dirty="0"/>
                  <a:t> is </a:t>
                </a:r>
                <a:r>
                  <a:rPr lang="en-US" sz="1800" i="1" dirty="0"/>
                  <a:t>not</a:t>
                </a:r>
                <a:r>
                  <a:rPr lang="en-US" sz="1800" dirty="0"/>
                  <a:t> a secure PRF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328" t="-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2475636" y="4371051"/>
                <a:ext cx="1847280" cy="5533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 1−</m:t>
                      </m:r>
                      <m:f>
                        <m:f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5636" y="4371051"/>
                <a:ext cx="1847280" cy="55335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11121029"/>
                  </p:ext>
                </p:extLst>
              </p:nvPr>
            </p:nvGraphicFramePr>
            <p:xfrm>
              <a:off x="9881029" y="1235650"/>
              <a:ext cx="1351475" cy="120724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51475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30037">
                    <a:tc>
                      <a:txBody>
                        <a:bodyPr/>
                        <a:lstStyle/>
                        <a:p>
                          <a:r>
                            <a:rPr lang="en-US" sz="9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9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US" sz="9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  <a:endParaRPr lang="en-US" sz="9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B4A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977210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nb-NO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←[ ]</m:t>
                                </m:r>
                              </m:oMath>
                            </m:oMathPara>
                          </a14:m>
                          <a:endParaRPr lang="nb-NO" sz="9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9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9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</a:t>
                          </a:r>
                          <a:r>
                            <a:rPr lang="nb-NO" sz="900" b="0" i="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9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oMath>
                          </a14:m>
                          <a:r>
                            <a:rPr lang="nb-NO" sz="9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9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</a:t>
                          </a:r>
                          <a:r>
                            <a:rPr lang="nb-NO" sz="900" b="0" i="0" dirty="0" err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if</a:t>
                          </a:r>
                          <a:r>
                            <a:rPr lang="nb-NO" sz="9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  <m:r>
                                <a:rPr lang="nb-NO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nb-NO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⊥:</m:t>
                              </m:r>
                            </m:oMath>
                          </a14:m>
                          <a:endParaRPr lang="nb-NO" sz="9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9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   </a:t>
                          </a:r>
                          <a14:m>
                            <m:oMath xmlns:m="http://schemas.openxmlformats.org/officeDocument/2006/math">
                              <m:r>
                                <a:rPr lang="nb-NO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nb-NO" sz="9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nb-NO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9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]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p>
                                <m:sSupPr>
                                  <m:ctrlPr>
                                    <a:rPr lang="nb-NO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9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9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nb-NO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nb-NO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</m:t>
                              </m:r>
                            </m:oMath>
                          </a14:m>
                          <a:r>
                            <a:rPr lang="nb-NO" sz="9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 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9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9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900" b="0" i="0" dirty="0" err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9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nb-NO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nb-NO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endParaRPr lang="nb-NO" sz="9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11121029"/>
                  </p:ext>
                </p:extLst>
              </p:nvPr>
            </p:nvGraphicFramePr>
            <p:xfrm>
              <a:off x="9881029" y="1235650"/>
              <a:ext cx="1351475" cy="120724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51475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</a:tblGrid>
                  <a:tr h="230037">
                    <a:tc>
                      <a:txBody>
                        <a:bodyPr/>
                        <a:lstStyle/>
                        <a:p>
                          <a:r>
                            <a:rPr lang="en-US" sz="9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9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US" sz="9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  <a:endParaRPr lang="en-US" sz="9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B4A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97721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448" t="-24224" r="-897" b="-18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242264" y="5282427"/>
                <a:ext cx="3080652" cy="3990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600" b="1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sz="1600">
                              <a:latin typeface="Cambria Math" panose="02040503050406030204" pitchFamily="18" charset="0"/>
                            </a:rPr>
                            <m:t>prf</m:t>
                          </m:r>
                        </m:sup>
                      </m:sSubSup>
                      <m:d>
                        <m:d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sz="1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nb-NO" sz="16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m:rPr>
                                  <m:sty m:val="p"/>
                                </m:rPr>
                                <a:rPr lang="nb-NO" sz="160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p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</m:e>
                          </m:func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264" y="5282427"/>
                <a:ext cx="3080652" cy="39902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/>
              <p:cNvSpPr/>
              <p:nvPr/>
            </p:nvSpPr>
            <p:spPr>
              <a:xfrm>
                <a:off x="4151087" y="5201155"/>
                <a:ext cx="2264228" cy="6455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2⋅</m:t>
                          </m:r>
                          <m:d>
                            <m:d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1087" y="5201155"/>
                <a:ext cx="2264228" cy="645561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24"/>
              <p:cNvSpPr/>
              <p:nvPr/>
            </p:nvSpPr>
            <p:spPr>
              <a:xfrm>
                <a:off x="6200117" y="5342893"/>
                <a:ext cx="115890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nb-NO" sz="1600" b="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sz="1600" b="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b-NO" sz="1600" b="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0117" y="5342893"/>
                <a:ext cx="1158907" cy="338554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6" name="Table 2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42939336"/>
                  </p:ext>
                </p:extLst>
              </p:nvPr>
            </p:nvGraphicFramePr>
            <p:xfrm>
              <a:off x="7870597" y="1236377"/>
              <a:ext cx="1349603" cy="1206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49603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72880">
                    <a:tc>
                      <a:txBody>
                        <a:bodyPr/>
                        <a:lstStyle/>
                        <a:p>
                          <a:r>
                            <a:rPr lang="en-US" sz="10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0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US" sz="10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US" sz="1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933120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𝐾</m:t>
                                </m:r>
                                <m:groupChr>
                                  <m:groupChrPr>
                                    <m:chr m:val="←"/>
                                    <m:vertJc m:val="bot"/>
                                    <m:ctrlPr>
                                      <a:rPr lang="nb-NO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groupChrPr>
                                  <m:e>
                                    <m:r>
                                      <a:rPr lang="nb-NO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$</m:t>
                                    </m:r>
                                  </m:e>
                                </m:groupChr>
                                <m:sSup>
                                  <m:sSupPr>
                                    <m:ctrlPr>
                                      <a:rPr lang="nb-NO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nb-NO" sz="9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sz="9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0,1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nb-NO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nb-NO" sz="9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9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9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</a:t>
                          </a:r>
                          <a:r>
                            <a:rPr lang="nb-NO" sz="900" b="0" i="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9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oMath>
                          </a14:m>
                          <a:r>
                            <a:rPr lang="nb-NO" sz="9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9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</a:t>
                          </a:r>
                          <a:r>
                            <a:rPr lang="nb-NO" sz="900" b="0" i="0" dirty="0" err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9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nb-NO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⊕</m:t>
                              </m:r>
                              <m:r>
                                <a:rPr lang="nb-NO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oMath>
                          </a14:m>
                          <a:endParaRPr lang="nb-NO" sz="9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endParaRPr lang="nb-NO" sz="9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6" name="Table 2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42939336"/>
                  </p:ext>
                </p:extLst>
              </p:nvPr>
            </p:nvGraphicFramePr>
            <p:xfrm>
              <a:off x="7870597" y="1236377"/>
              <a:ext cx="1349603" cy="1206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49603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272880">
                    <a:tc>
                      <a:txBody>
                        <a:bodyPr/>
                        <a:lstStyle/>
                        <a:p>
                          <a:r>
                            <a:rPr lang="en-US" sz="10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0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US" sz="10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US" sz="1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933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5"/>
                          <a:stretch>
                            <a:fillRect l="-450" t="-29870" r="-901" b="-12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e 3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47793357"/>
                  </p:ext>
                </p:extLst>
              </p:nvPr>
            </p:nvGraphicFramePr>
            <p:xfrm>
              <a:off x="1106434" y="2276038"/>
              <a:ext cx="5093683" cy="187575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93683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9760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6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  <m:r>
                                  <a:rPr lang="nb-NO" sz="16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540475">
                    <a:tc>
                      <a:txBody>
                        <a:bodyPr/>
                        <a:lstStyle/>
                        <a:p>
                          <a:pPr marL="266700" marR="0" indent="-2667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ts val="20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 smtClean="0">
                              <a:latin typeface="Cambria Math" panose="02040503050406030204" pitchFamily="18" charset="0"/>
                            </a:rPr>
                            <a:t> Query</a:t>
                          </a:r>
                          <a:r>
                            <a:rPr lang="nb-NO" sz="1200" b="0" i="0" baseline="0" dirty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baseline="0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1200" b="0" i="1" baseline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nb-NO" sz="12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baseline="0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nb-NO" sz="1200" b="0" i="1" baseline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oMath>
                          </a14:m>
                          <a:r>
                            <a:rPr lang="nb-NO" sz="1200" b="0" i="0" dirty="0">
                              <a:latin typeface="Cambria Math" panose="02040503050406030204" pitchFamily="18" charset="0"/>
                            </a:rPr>
                            <a:t>             </a:t>
                          </a:r>
                          <a:r>
                            <a:rPr lang="nb-NO" sz="1200" b="0" i="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a:t>//</a:t>
                          </a:r>
                          <a:r>
                            <a:rPr lang="nb-NO" sz="1200" b="0" i="0" baseline="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200" b="0" i="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a:t>receive back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nb-NO" sz="1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a:rPr lang="nb-NO" sz="1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nb-NO" sz="1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⊕</m:t>
                              </m:r>
                              <m:sSup>
                                <m:sSupPr>
                                  <m:ctrlPr>
                                    <a:rPr lang="nb-NO" sz="1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nb-NO" sz="1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oMath>
                          </a14:m>
                          <a:r>
                            <a:rPr lang="nb-NO" sz="1200" b="0" i="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a:t>  or</a:t>
                          </a:r>
                          <a:r>
                            <a:rPr lang="nb-NO" sz="1200" b="0" i="0" baseline="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p>
                                <m:sSupPr>
                                  <m:ctrlPr>
                                    <a:rPr lang="nb-NO" sz="1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1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nb-NO" sz="1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oMath>
                          </a14:m>
                          <a:endParaRPr lang="nb-NO" sz="12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marL="266700" marR="0" indent="-2667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ts val="20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 Query</a:t>
                          </a:r>
                          <a:r>
                            <a:rPr lang="nb-NO" sz="1200" b="0" i="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nb-NO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2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nb-NO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nb-NO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nb-NO" sz="12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nb-NO" sz="12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  </a:t>
                          </a:r>
                          <a:r>
                            <a:rPr lang="nb-NO" sz="1200" b="0" i="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2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       </a:t>
                          </a:r>
                          <a:r>
                            <a:rPr lang="nb-NO" sz="1200" b="0" i="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a:t>// receive back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p>
                                  <m:r>
                                    <a:rPr lang="nb-NO" sz="1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a:rPr lang="nb-NO" sz="1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nb-NO" sz="1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⊕</m:t>
                              </m:r>
                              <m:sSup>
                                <m:sSupPr>
                                  <m:ctrlPr>
                                    <a:rPr lang="nb-NO" sz="1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nb-NO" sz="1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oMath>
                          </a14:m>
                          <a:r>
                            <a:rPr lang="nb-NO" sz="1200" b="0" i="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a:t>  or</a:t>
                          </a:r>
                          <a:r>
                            <a:rPr lang="nb-NO" sz="1200" b="0" i="0" baseline="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nb-NO" sz="1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p>
                                <m:sSupPr>
                                  <m:ctrlPr>
                                    <a:rPr lang="nb-NO" sz="1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1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nb-NO" sz="1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oMath>
                          </a14:m>
                          <a:endParaRPr lang="nb-NO" sz="12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marL="266700" marR="0" indent="-2667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ts val="20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baseline="0" dirty="0">
                              <a:latin typeface="Cambria Math" panose="02040503050406030204" pitchFamily="18" charset="0"/>
                            </a:rPr>
                            <a:t> O</a:t>
                          </a:r>
                          <a:r>
                            <a:rPr lang="nb-NO" sz="1200" b="0" i="0" dirty="0">
                              <a:latin typeface="Cambria Math" panose="02040503050406030204" pitchFamily="18" charset="0"/>
                            </a:rPr>
                            <a:t>utput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  <m:t>0,        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nb-NO" sz="1200" b="0" i="0" smtClean="0">
                                          <a:latin typeface="Cambria Math" panose="02040503050406030204" pitchFamily="18" charset="0"/>
                                        </a:rPr>
                                        <m:t>if</m:t>
                                      </m:r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  <m:t>⊕</m:t>
                                      </m:r>
                                      <m:sSup>
                                        <m:sSupPr>
                                          <m:ctrlPr>
                                            <a:rPr lang="nb-NO" sz="1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nb-NO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</m:e>
                                        <m:sup>
                                          <m:r>
                                            <a:rPr lang="nb-NO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sSup>
                                        <m:sSupPr>
                                          <m:ctrlPr>
                                            <a:rPr lang="nb-NO" sz="1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nb-NO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  <m:sup>
                                          <m:r>
                                            <a:rPr lang="nb-NO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p>
                                      </m:sSup>
                                    </m:e>
                                    <m:e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  <m:t>&amp;1,      </m:t>
                                      </m:r>
                                      <m:r>
                                        <a:rPr lang="nb-NO" sz="1200" b="0" i="0" smtClean="0">
                                          <a:latin typeface="Cambria Math" panose="02040503050406030204" pitchFamily="18" charset="0"/>
                                        </a:rPr>
                                        <m:t> 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nb-NO" sz="1200" b="0" i="0" smtClean="0">
                                          <a:latin typeface="Cambria Math" panose="02040503050406030204" pitchFamily="18" charset="0"/>
                                        </a:rPr>
                                        <m:t>otherwise</m:t>
                                      </m:r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  <m:t>        </m:t>
                                      </m:r>
                                    </m:e>
                                  </m:eqArr>
                                </m:e>
                              </m:d>
                            </m:oMath>
                          </a14:m>
                          <a:endParaRPr lang="nb-NO" sz="1200" b="0" i="0" dirty="0"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e 3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47793357"/>
                  </p:ext>
                </p:extLst>
              </p:nvPr>
            </p:nvGraphicFramePr>
            <p:xfrm>
              <a:off x="1106434" y="2276038"/>
              <a:ext cx="5093683" cy="187575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9368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6"/>
                          <a:stretch>
                            <a:fillRect l="-119" t="-1818" r="-239" b="-8309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15404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6"/>
                          <a:stretch>
                            <a:fillRect l="-119" t="-22047" r="-239" b="-799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1242264" y="4501686"/>
                <a:ext cx="149170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func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 =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264" y="4501686"/>
                <a:ext cx="1491700" cy="338554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/>
          <p:cNvGrpSpPr>
            <a:grpSpLocks noChangeAspect="1"/>
          </p:cNvGrpSpPr>
          <p:nvPr/>
        </p:nvGrpSpPr>
        <p:grpSpPr>
          <a:xfrm>
            <a:off x="7730149" y="1481224"/>
            <a:ext cx="3788751" cy="2632893"/>
            <a:chOff x="5839711" y="1572395"/>
            <a:chExt cx="6661578" cy="4629289"/>
          </a:xfrm>
        </p:grpSpPr>
        <p:cxnSp>
          <p:nvCxnSpPr>
            <p:cNvPr id="40" name="Straight Arrow Connector 39"/>
            <p:cNvCxnSpPr/>
            <p:nvPr/>
          </p:nvCxnSpPr>
          <p:spPr bwMode="auto">
            <a:xfrm>
              <a:off x="8091154" y="3363616"/>
              <a:ext cx="659914" cy="525295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triangle" w="sm" len="sm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Straight Arrow Connector 40"/>
            <p:cNvCxnSpPr/>
            <p:nvPr/>
          </p:nvCxnSpPr>
          <p:spPr bwMode="auto">
            <a:xfrm flipH="1">
              <a:off x="9372575" y="3378197"/>
              <a:ext cx="616612" cy="592656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triangle" w="sm" len="sm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46" t="10399" r="23520" b="9309"/>
            <a:stretch/>
          </p:blipFill>
          <p:spPr>
            <a:xfrm>
              <a:off x="8669018" y="3850492"/>
              <a:ext cx="850429" cy="1057291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3" name="Oval Callout 42"/>
                <p:cNvSpPr/>
                <p:nvPr/>
              </p:nvSpPr>
              <p:spPr bwMode="auto">
                <a:xfrm>
                  <a:off x="6791963" y="4021377"/>
                  <a:ext cx="1535184" cy="760893"/>
                </a:xfrm>
                <a:prstGeom prst="wedgeEllipseCallout">
                  <a:avLst>
                    <a:gd name="adj1" fmla="val 66591"/>
                    <a:gd name="adj2" fmla="val -30176"/>
                  </a:avLst>
                </a:prstGeom>
                <a:solidFill>
                  <a:srgbClr val="FEE9E6"/>
                </a:solidFill>
                <a:ln w="1905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  <a:extLst/>
              </p:spPr>
              <p:txBody>
                <a:bodyPr wrap="none" rtlCol="0" anchor="ctr"/>
                <a:lstStyle/>
                <a:p>
                  <a:pPr algn="ctr"/>
                  <a:r>
                    <a:rPr lang="en-US" sz="900" b="1" dirty="0"/>
                    <a:t>I’m in World </a:t>
                  </a:r>
                  <a14:m>
                    <m:oMath xmlns:m="http://schemas.openxmlformats.org/officeDocument/2006/math">
                      <m:r>
                        <a:rPr lang="nb-NO" sz="9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nb-NO" sz="900" b="1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a14:m>
                  <a:endParaRPr lang="en-US" sz="900" b="1" dirty="0"/>
                </a:p>
              </p:txBody>
            </p:sp>
          </mc:Choice>
          <mc:Fallback>
            <p:sp>
              <p:nvSpPr>
                <p:cNvPr id="43" name="Oval Callout 4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791963" y="4021377"/>
                  <a:ext cx="1535184" cy="760893"/>
                </a:xfrm>
                <a:prstGeom prst="wedgeEllipseCallout">
                  <a:avLst>
                    <a:gd name="adj1" fmla="val 66591"/>
                    <a:gd name="adj2" fmla="val -30176"/>
                  </a:avLst>
                </a:prstGeom>
                <a:blipFill rotWithShape="0">
                  <a:blip r:embed="rId24"/>
                  <a:stretch>
                    <a:fillRect l="-1170"/>
                  </a:stretch>
                </a:blipFill>
                <a:ln w="1905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4" name="Rounded Rectangle 43"/>
                <p:cNvSpPr/>
                <p:nvPr/>
              </p:nvSpPr>
              <p:spPr bwMode="auto">
                <a:xfrm>
                  <a:off x="5839711" y="5152359"/>
                  <a:ext cx="6661578" cy="1049325"/>
                </a:xfrm>
                <a:prstGeom prst="roundRect">
                  <a:avLst/>
                </a:prstGeom>
                <a:solidFill>
                  <a:srgbClr val="ECECFA"/>
                </a:solidFill>
                <a:ln w="19050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indent="0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900" b="1" dirty="0"/>
                    <a:t>Definition: </a:t>
                  </a:r>
                  <a:r>
                    <a:rPr lang="nb-NO" sz="900" dirty="0"/>
                    <a:t>The </a:t>
                  </a:r>
                  <a:r>
                    <a:rPr lang="nb-NO" sz="900" b="1" dirty="0"/>
                    <a:t>PRF-advantage </a:t>
                  </a:r>
                  <a:r>
                    <a:rPr lang="nb-NO" sz="900" dirty="0"/>
                    <a:t>of an adversary </a:t>
                  </a:r>
                  <a14:m>
                    <m:oMath xmlns:m="http://schemas.openxmlformats.org/officeDocument/2006/math">
                      <m:r>
                        <a:rPr lang="nb-NO" sz="9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a14:m>
                  <a:r>
                    <a:rPr lang="en-US" sz="900" dirty="0"/>
                    <a:t> is</a:t>
                  </a:r>
                </a:p>
                <a:p>
                  <a:pPr marL="0" marR="0" indent="0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sz="900" dirty="0"/>
                </a:p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9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sSubSup>
                          <m:sSubSupPr>
                            <m:ctrlPr>
                              <a:rPr lang="nb-NO" sz="9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900" b="1" i="0" smtClean="0">
                                <a:latin typeface="Cambria Math" panose="02040503050406030204" pitchFamily="18" charset="0"/>
                              </a:rPr>
                              <m:t>𝐀𝐝𝐯</m:t>
                            </m:r>
                          </m:e>
                          <m:sub>
                            <m:r>
                              <a:rPr lang="nb-NO" sz="9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nb-NO" sz="900" b="0" i="0" smtClean="0">
                                <a:latin typeface="Cambria Math" panose="02040503050406030204" pitchFamily="18" charset="0"/>
                              </a:rPr>
                              <m:t>prf</m:t>
                            </m:r>
                          </m:sup>
                        </m:sSubSup>
                        <m:d>
                          <m:dPr>
                            <m:ctrlPr>
                              <a:rPr lang="nb-NO" sz="9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9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nb-NO" sz="9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nb-NO" sz="9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nb-NO" sz="9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nb-NO" sz="900" b="0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nb-NO" sz="900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m:rPr>
                                    <m:sty m:val="p"/>
                                  </m:rPr>
                                  <a:rPr lang="nb-NO" sz="900">
                                    <a:latin typeface="Cambria Math" panose="02040503050406030204" pitchFamily="18" charset="0"/>
                                  </a:rPr>
                                  <m:t>Pr</m:t>
                                </m:r>
                              </m:fName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nb-NO" sz="9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nb-NO" sz="9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nb-NO" sz="90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p>
                                        <m:r>
                                          <a:rPr lang="nb-NO" sz="900" b="0" i="1" smtClean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nb-NO" sz="900" b="0" i="1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nb-NO" sz="9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d>
                              </m:e>
                            </m:func>
                            <m:r>
                              <a:rPr lang="nb-NO" sz="9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nb-NO" sz="9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900" dirty="0"/>
                </a:p>
              </p:txBody>
            </p:sp>
          </mc:Choice>
          <mc:Fallback>
            <p:sp>
              <p:nvSpPr>
                <p:cNvPr id="44" name="Rounded Rectangle 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839711" y="5152359"/>
                  <a:ext cx="6661578" cy="1049325"/>
                </a:xfrm>
                <a:prstGeom prst="roundRect">
                  <a:avLst/>
                </a:prstGeom>
                <a:blipFill rotWithShape="0">
                  <a:blip r:embed="rId25"/>
                  <a:stretch>
                    <a:fillRect/>
                  </a:stretch>
                </a:blipFill>
                <a:ln w="19050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7283" y="1951717"/>
              <a:ext cx="340056" cy="49717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/>
                <p:cNvSpPr/>
                <p:nvPr/>
              </p:nvSpPr>
              <p:spPr>
                <a:xfrm>
                  <a:off x="8783735" y="1572395"/>
                  <a:ext cx="495489" cy="40586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900" dirty="0"/>
                    <a:t> </a:t>
                  </a:r>
                  <a14:m>
                    <m:oMath xmlns:m="http://schemas.openxmlformats.org/officeDocument/2006/math">
                      <m:r>
                        <a:rPr lang="nb-NO" sz="900" b="0" i="1">
                          <a:latin typeface="Cambria Math" panose="02040503050406030204" pitchFamily="18" charset="0"/>
                        </a:rPr>
                        <m:t>𝑏</m:t>
                      </m:r>
                    </m:oMath>
                  </a14:m>
                  <a:endParaRPr lang="en-US" sz="900" dirty="0"/>
                </a:p>
              </p:txBody>
            </p:sp>
          </mc:Choice>
          <mc:Fallback xmlns="">
            <p:sp>
              <p:nvSpPr>
                <p:cNvPr id="43" name="Rectangle 4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83735" y="1572395"/>
                  <a:ext cx="495489" cy="405861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19976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99791" y="1717000"/>
                <a:ext cx="6572541" cy="2800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63525" lvl="1" indent="-263525">
                  <a:buFont typeface="Arial" panose="020B0604020202020204" pitchFamily="34" charset="0"/>
                  <a:buChar char="•"/>
                </a:pPr>
                <a:r>
                  <a:rPr lang="en-US" sz="1600" b="1" dirty="0"/>
                  <a:t>P1: </a:t>
                </a:r>
                <a:r>
                  <a:rPr lang="en-US" sz="1600" dirty="0"/>
                  <a:t>Should be hard to obtain </a:t>
                </a:r>
                <a14:m>
                  <m:oMath xmlns:m="http://schemas.openxmlformats.org/officeDocument/2006/math">
                    <m:r>
                      <a:rPr lang="nb-NO" sz="1600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1600" dirty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nb-NO" sz="1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sz="16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nb-NO" sz="1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 for secret </a:t>
                </a:r>
                <a14:m>
                  <m:oMath xmlns:m="http://schemas.openxmlformats.org/officeDocument/2006/math">
                    <m:r>
                      <a:rPr lang="nb-NO" sz="1600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nb-NO" sz="1600" dirty="0"/>
              </a:p>
              <a:p>
                <a:pPr marL="263525" lvl="1" indent="-263525">
                  <a:buFont typeface="Arial" panose="020B0604020202020204" pitchFamily="34" charset="0"/>
                  <a:buChar char="•"/>
                </a:pPr>
                <a:endParaRPr lang="nb-NO" sz="1600" dirty="0"/>
              </a:p>
              <a:p>
                <a:pPr marL="263525" lvl="1" indent="-263525">
                  <a:buFont typeface="Arial" panose="020B0604020202020204" pitchFamily="34" charset="0"/>
                  <a:buChar char="•"/>
                </a:pPr>
                <a:r>
                  <a:rPr lang="en-US" sz="1600" b="1" dirty="0"/>
                  <a:t>P2:</a:t>
                </a:r>
                <a:r>
                  <a:rPr lang="en-US" sz="1600" dirty="0"/>
                  <a:t> Should be hard to obtain </a:t>
                </a:r>
                <a14:m>
                  <m:oMath xmlns:m="http://schemas.openxmlformats.org/officeDocument/2006/math">
                    <m:r>
                      <a:rPr lang="nb-NO" sz="1600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1600" dirty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nb-NO" sz="16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nb-NO" sz="16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nb-NO" sz="1600" i="1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endParaRPr lang="nb-NO" sz="1600" dirty="0"/>
              </a:p>
              <a:p>
                <a:pPr marL="263525" lvl="1" indent="-263525">
                  <a:buFont typeface="Arial" panose="020B0604020202020204" pitchFamily="34" charset="0"/>
                  <a:buChar char="•"/>
                </a:pPr>
                <a:endParaRPr lang="nb-NO" sz="1600" dirty="0"/>
              </a:p>
              <a:p>
                <a:pPr marL="263525" lvl="1" indent="-263525">
                  <a:buFont typeface="Arial" panose="020B0604020202020204" pitchFamily="34" charset="0"/>
                  <a:buChar char="•"/>
                </a:pPr>
                <a:r>
                  <a:rPr lang="en-US" sz="1600" b="1" dirty="0"/>
                  <a:t>P3:</a:t>
                </a:r>
                <a:r>
                  <a:rPr lang="en-US" sz="1600" dirty="0"/>
                  <a:t> Should be hard to obtain </a:t>
                </a:r>
                <a14:m>
                  <m:oMath xmlns:m="http://schemas.openxmlformats.org/officeDocument/2006/math">
                    <m:r>
                      <a:rPr lang="nb-NO" sz="16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1600" dirty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nb-NO" sz="1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sz="16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nb-NO" sz="1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 </a:t>
                </a:r>
              </a:p>
              <a:p>
                <a:pPr marL="263525" lvl="1" indent="-263525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 marL="263525" lvl="1" indent="-263525">
                  <a:buFont typeface="Arial" panose="020B0604020202020204" pitchFamily="34" charset="0"/>
                  <a:buChar char="•"/>
                </a:pPr>
                <a:r>
                  <a:rPr lang="en-US" sz="1600" b="1" dirty="0"/>
                  <a:t>P4:</a:t>
                </a:r>
                <a:r>
                  <a:rPr lang="en-US" sz="1600" dirty="0"/>
                  <a:t> Should be hard to obtain </a:t>
                </a:r>
                <a:r>
                  <a:rPr lang="en-US" sz="1600" i="1" dirty="0"/>
                  <a:t>any</a:t>
                </a:r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600" dirty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nb-NO" sz="16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nb-NO" sz="16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nb-NO" sz="1600" i="1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endParaRPr lang="nb-NO" sz="1600" dirty="0"/>
              </a:p>
              <a:p>
                <a:pPr marL="263525" lvl="1" indent="-263525">
                  <a:buFont typeface="Arial" panose="020B0604020202020204" pitchFamily="34" charset="0"/>
                  <a:buChar char="•"/>
                </a:pPr>
                <a:endParaRPr lang="nb-NO" sz="1600" dirty="0"/>
              </a:p>
              <a:p>
                <a:pPr marL="263525" lvl="1" indent="-263525">
                  <a:buFont typeface="Arial" panose="020B0604020202020204" pitchFamily="34" charset="0"/>
                  <a:buChar char="•"/>
                </a:pPr>
                <a:r>
                  <a:rPr lang="en-US" sz="1600" b="1" dirty="0"/>
                  <a:t>P5:</a:t>
                </a:r>
                <a:r>
                  <a:rPr lang="en-US" sz="1600" dirty="0"/>
                  <a:t> Should be hard to learn any</a:t>
                </a:r>
                <a:r>
                  <a:rPr lang="en-US" sz="1600" i="1" dirty="0"/>
                  <a:t> bit</a:t>
                </a:r>
                <a:r>
                  <a:rPr lang="en-US" sz="1600" dirty="0"/>
                  <a:t> of </a:t>
                </a:r>
                <a14:m>
                  <m:oMath xmlns:m="http://schemas.openxmlformats.org/officeDocument/2006/math">
                    <m:r>
                      <a:rPr lang="nb-NO" sz="16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1600" dirty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nb-NO" sz="1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sz="16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nb-NO" sz="1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 </a:t>
                </a:r>
              </a:p>
              <a:p>
                <a:pPr marL="263525" lvl="1" indent="-263525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 marL="263525" lvl="1" indent="-263525">
                  <a:buFont typeface="Arial" panose="020B0604020202020204" pitchFamily="34" charset="0"/>
                  <a:buChar char="•"/>
                </a:pPr>
                <a:r>
                  <a:rPr lang="en-US" sz="1600" b="1" dirty="0" smtClean="0"/>
                  <a:t>P6: </a:t>
                </a:r>
                <a:r>
                  <a:rPr lang="en-US" sz="1600" dirty="0"/>
                  <a:t>…  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791" y="1717000"/>
                <a:ext cx="6572541" cy="2800767"/>
              </a:xfrm>
              <a:prstGeom prst="rect">
                <a:avLst/>
              </a:prstGeom>
              <a:blipFill rotWithShape="0">
                <a:blip r:embed="rId2"/>
                <a:stretch>
                  <a:fillRect l="-371" t="-654"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the PRF definition good?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24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623390" y="5190465"/>
                <a:ext cx="7920000" cy="374571"/>
              </a:xfrm>
              <a:prstGeom prst="roundRect">
                <a:avLst/>
              </a:prstGeom>
              <a:solidFill>
                <a:srgbClr val="CFF9DA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nb-NO" sz="1600" b="0" dirty="0"/>
                  <a:t>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1600" dirty="0"/>
                  <a:t> is PRF secure        </a:t>
                </a:r>
                <a:r>
                  <a:rPr lang="en-US" sz="1600" dirty="0" smtClean="0"/>
                  <a:t>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r>
                      <a:rPr lang="nb-NO" sz="1600" b="0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1600" dirty="0"/>
                  <a:t> has properties </a:t>
                </a:r>
                <a:r>
                  <a:rPr lang="en-US" sz="1600" dirty="0" smtClean="0"/>
                  <a:t>P1, P2, P3, </a:t>
                </a:r>
                <a:r>
                  <a:rPr lang="en-US" sz="1600" dirty="0"/>
                  <a:t>…</a:t>
                </a:r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0" y="5190465"/>
                <a:ext cx="7920000" cy="374571"/>
              </a:xfrm>
              <a:prstGeom prst="roundRect">
                <a:avLst/>
              </a:prstGeom>
              <a:blipFill rotWithShape="0">
                <a:blip r:embed="rId3"/>
                <a:stretch>
                  <a:fillRect b="-12500"/>
                </a:stretch>
              </a:blip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/>
              <p:cNvSpPr txBox="1"/>
              <p:nvPr/>
            </p:nvSpPr>
            <p:spPr>
              <a:xfrm>
                <a:off x="623389" y="5832245"/>
                <a:ext cx="7920000" cy="374571"/>
              </a:xfrm>
              <a:prstGeom prst="roundRect">
                <a:avLst/>
              </a:prstGeom>
              <a:solidFill>
                <a:srgbClr val="CFF9DA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1600" dirty="0"/>
                  <a:t> is </a:t>
                </a:r>
                <a:r>
                  <a:rPr lang="en-US" sz="1600" b="1" i="1" dirty="0"/>
                  <a:t>not</a:t>
                </a:r>
                <a:r>
                  <a:rPr lang="en-US" sz="1600" i="1" dirty="0"/>
                  <a:t> </a:t>
                </a:r>
                <a:r>
                  <a:rPr lang="en-US" sz="1600" dirty="0"/>
                  <a:t>PRF secure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⟸</m:t>
                    </m:r>
                  </m:oMath>
                </a14:m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r>
                      <a:rPr lang="nb-NO" sz="1600" b="0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1600" dirty="0"/>
                  <a:t> does </a:t>
                </a:r>
                <a:r>
                  <a:rPr lang="en-US" sz="1600" b="1" i="1" dirty="0"/>
                  <a:t>not</a:t>
                </a:r>
                <a:r>
                  <a:rPr lang="en-US" sz="1600" i="1" dirty="0"/>
                  <a:t> </a:t>
                </a:r>
                <a:r>
                  <a:rPr lang="en-US" sz="1600" dirty="0" smtClean="0"/>
                  <a:t>have one (or more) of </a:t>
                </a:r>
                <a:r>
                  <a:rPr lang="en-US" sz="1600" dirty="0"/>
                  <a:t>properties </a:t>
                </a:r>
                <a:r>
                  <a:rPr lang="en-US" sz="1600" dirty="0" smtClean="0"/>
                  <a:t>P1, P2, P3, </a:t>
                </a:r>
                <a:r>
                  <a:rPr lang="en-US" sz="1600" dirty="0"/>
                  <a:t>…</a:t>
                </a:r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89" y="5832245"/>
                <a:ext cx="7920000" cy="374571"/>
              </a:xfrm>
              <a:prstGeom prst="roundRect">
                <a:avLst/>
              </a:prstGeom>
              <a:blipFill rotWithShape="0">
                <a:blip r:embed="rId4"/>
                <a:stretch>
                  <a:fillRect b="-14286"/>
                </a:stretch>
              </a:blip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8" name="Table 4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40649538"/>
                  </p:ext>
                </p:extLst>
              </p:nvPr>
            </p:nvGraphicFramePr>
            <p:xfrm>
              <a:off x="7870597" y="1236377"/>
              <a:ext cx="1349603" cy="1206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49603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72880">
                    <a:tc>
                      <a:txBody>
                        <a:bodyPr/>
                        <a:lstStyle/>
                        <a:p>
                          <a:r>
                            <a:rPr lang="en-US" sz="10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0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US" sz="10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US" sz="1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933120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𝐾</m:t>
                                </m:r>
                                <m:groupChr>
                                  <m:groupChrPr>
                                    <m:chr m:val="←"/>
                                    <m:vertJc m:val="bot"/>
                                    <m:ctrlPr>
                                      <a:rPr lang="nb-NO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groupChrPr>
                                  <m:e>
                                    <m:r>
                                      <a:rPr lang="nb-NO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$</m:t>
                                    </m:r>
                                  </m:e>
                                </m:groupChr>
                                <m:sSup>
                                  <m:sSupPr>
                                    <m:ctrlPr>
                                      <a:rPr lang="nb-NO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nb-NO" sz="9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sz="9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0,1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nb-NO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nb-NO" sz="9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9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9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</a:t>
                          </a:r>
                          <a:r>
                            <a:rPr lang="nb-NO" sz="900" b="0" i="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9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oMath>
                          </a14:m>
                          <a:r>
                            <a:rPr lang="nb-NO" sz="9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9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</a:t>
                          </a:r>
                          <a:r>
                            <a:rPr lang="nb-NO" sz="900" b="0" i="0" dirty="0" err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9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nb-NO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b-NO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oMath>
                          </a14:m>
                          <a:endParaRPr lang="nb-NO" sz="9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endParaRPr lang="nb-NO" sz="9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8" name="Table 4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40649538"/>
                  </p:ext>
                </p:extLst>
              </p:nvPr>
            </p:nvGraphicFramePr>
            <p:xfrm>
              <a:off x="7870597" y="1236377"/>
              <a:ext cx="1349603" cy="1206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49603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272880">
                    <a:tc>
                      <a:txBody>
                        <a:bodyPr/>
                        <a:lstStyle/>
                        <a:p>
                          <a:r>
                            <a:rPr lang="en-US" sz="10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0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US" sz="10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US" sz="1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933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0"/>
                          <a:stretch>
                            <a:fillRect l="-450" t="-29870" r="-901" b="-12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9" name="Table 4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98359747"/>
                  </p:ext>
                </p:extLst>
              </p:nvPr>
            </p:nvGraphicFramePr>
            <p:xfrm>
              <a:off x="9881029" y="1235650"/>
              <a:ext cx="1351475" cy="120724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51475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30037">
                    <a:tc>
                      <a:txBody>
                        <a:bodyPr/>
                        <a:lstStyle/>
                        <a:p>
                          <a:r>
                            <a:rPr lang="en-US" sz="9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9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US" sz="9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  <a:endParaRPr lang="en-US" sz="9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B4A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977210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nb-NO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←[ ]</m:t>
                                </m:r>
                              </m:oMath>
                            </m:oMathPara>
                          </a14:m>
                          <a:endParaRPr lang="nb-NO" sz="9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9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9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</a:t>
                          </a:r>
                          <a:r>
                            <a:rPr lang="nb-NO" sz="900" b="0" i="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9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oMath>
                          </a14:m>
                          <a:r>
                            <a:rPr lang="nb-NO" sz="9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9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</a:t>
                          </a:r>
                          <a:r>
                            <a:rPr lang="nb-NO" sz="900" b="0" i="0" dirty="0" err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if</a:t>
                          </a:r>
                          <a:r>
                            <a:rPr lang="nb-NO" sz="9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  <m:r>
                                <a:rPr lang="nb-NO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 ⊥:</m:t>
                              </m:r>
                            </m:oMath>
                          </a14:m>
                          <a:endParaRPr lang="nb-NO" sz="9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9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   </a:t>
                          </a:r>
                          <a14:m>
                            <m:oMath xmlns:m="http://schemas.openxmlformats.org/officeDocument/2006/math">
                              <m:r>
                                <a:rPr lang="nb-NO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nb-NO" sz="9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nb-NO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9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]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p>
                                <m:sSupPr>
                                  <m:ctrlPr>
                                    <a:rPr lang="nb-NO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9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9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nb-NO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nb-NO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</m:t>
                              </m:r>
                            </m:oMath>
                          </a14:m>
                          <a:r>
                            <a:rPr lang="nb-NO" sz="9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 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9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9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900" b="0" i="0" dirty="0" err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9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nb-NO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nb-NO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endParaRPr lang="nb-NO" sz="9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9" name="Table 4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98359747"/>
                  </p:ext>
                </p:extLst>
              </p:nvPr>
            </p:nvGraphicFramePr>
            <p:xfrm>
              <a:off x="9881029" y="1235650"/>
              <a:ext cx="1351475" cy="120724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51475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</a:tblGrid>
                  <a:tr h="230037">
                    <a:tc>
                      <a:txBody>
                        <a:bodyPr/>
                        <a:lstStyle/>
                        <a:p>
                          <a:r>
                            <a:rPr lang="en-US" sz="9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9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US" sz="9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  <a:endParaRPr lang="en-US" sz="9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B4A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97721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1"/>
                          <a:stretch>
                            <a:fillRect l="-448" t="-24224" r="-897" b="-18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31" name="Group 30"/>
          <p:cNvGrpSpPr>
            <a:grpSpLocks noChangeAspect="1"/>
          </p:cNvGrpSpPr>
          <p:nvPr/>
        </p:nvGrpSpPr>
        <p:grpSpPr>
          <a:xfrm>
            <a:off x="7730149" y="1481224"/>
            <a:ext cx="3788751" cy="2632893"/>
            <a:chOff x="5839711" y="1572395"/>
            <a:chExt cx="6661578" cy="4629289"/>
          </a:xfrm>
        </p:grpSpPr>
        <p:cxnSp>
          <p:nvCxnSpPr>
            <p:cNvPr id="32" name="Straight Arrow Connector 31"/>
            <p:cNvCxnSpPr/>
            <p:nvPr/>
          </p:nvCxnSpPr>
          <p:spPr bwMode="auto">
            <a:xfrm>
              <a:off x="8091154" y="3363616"/>
              <a:ext cx="659914" cy="525295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triangle" w="sm" len="sm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Straight Arrow Connector 32"/>
            <p:cNvCxnSpPr/>
            <p:nvPr/>
          </p:nvCxnSpPr>
          <p:spPr bwMode="auto">
            <a:xfrm flipH="1">
              <a:off x="9372575" y="3378197"/>
              <a:ext cx="616612" cy="592656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triangle" w="sm" len="sm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46" t="10399" r="23520" b="9309"/>
            <a:stretch/>
          </p:blipFill>
          <p:spPr>
            <a:xfrm>
              <a:off x="8669018" y="3850492"/>
              <a:ext cx="850429" cy="1057291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6" name="Oval Callout 35"/>
                <p:cNvSpPr/>
                <p:nvPr/>
              </p:nvSpPr>
              <p:spPr bwMode="auto">
                <a:xfrm>
                  <a:off x="6791963" y="4021377"/>
                  <a:ext cx="1535184" cy="760893"/>
                </a:xfrm>
                <a:prstGeom prst="wedgeEllipseCallout">
                  <a:avLst>
                    <a:gd name="adj1" fmla="val 66591"/>
                    <a:gd name="adj2" fmla="val -30176"/>
                  </a:avLst>
                </a:prstGeom>
                <a:solidFill>
                  <a:srgbClr val="FEE9E6"/>
                </a:solidFill>
                <a:ln w="1905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  <a:extLst/>
              </p:spPr>
              <p:txBody>
                <a:bodyPr wrap="none" rtlCol="0" anchor="ctr"/>
                <a:lstStyle/>
                <a:p>
                  <a:pPr algn="ctr"/>
                  <a:r>
                    <a:rPr lang="en-US" sz="900" b="1" dirty="0"/>
                    <a:t>I’m in World </a:t>
                  </a:r>
                  <a14:m>
                    <m:oMath xmlns:m="http://schemas.openxmlformats.org/officeDocument/2006/math">
                      <m:r>
                        <a:rPr lang="nb-NO" sz="9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nb-NO" sz="900" b="1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a14:m>
                  <a:endParaRPr lang="en-US" sz="900" b="1" dirty="0"/>
                </a:p>
              </p:txBody>
            </p:sp>
          </mc:Choice>
          <mc:Fallback>
            <p:sp>
              <p:nvSpPr>
                <p:cNvPr id="36" name="Oval Callout 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791963" y="4021377"/>
                  <a:ext cx="1535184" cy="760893"/>
                </a:xfrm>
                <a:prstGeom prst="wedgeEllipseCallout">
                  <a:avLst>
                    <a:gd name="adj1" fmla="val 66591"/>
                    <a:gd name="adj2" fmla="val -30176"/>
                  </a:avLst>
                </a:prstGeom>
                <a:blipFill rotWithShape="0">
                  <a:blip r:embed="rId13"/>
                  <a:stretch>
                    <a:fillRect l="-1170"/>
                  </a:stretch>
                </a:blipFill>
                <a:ln w="1905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7" name="Rounded Rectangle 36"/>
                <p:cNvSpPr/>
                <p:nvPr/>
              </p:nvSpPr>
              <p:spPr bwMode="auto">
                <a:xfrm>
                  <a:off x="5839711" y="5152359"/>
                  <a:ext cx="6661578" cy="1049325"/>
                </a:xfrm>
                <a:prstGeom prst="roundRect">
                  <a:avLst/>
                </a:prstGeom>
                <a:solidFill>
                  <a:srgbClr val="ECECFA"/>
                </a:solidFill>
                <a:ln w="19050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indent="0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900" b="1" dirty="0"/>
                    <a:t>Definition: </a:t>
                  </a:r>
                  <a:r>
                    <a:rPr lang="nb-NO" sz="900" dirty="0"/>
                    <a:t>The </a:t>
                  </a:r>
                  <a:r>
                    <a:rPr lang="nb-NO" sz="900" b="1" dirty="0"/>
                    <a:t>PRF-advantage </a:t>
                  </a:r>
                  <a:r>
                    <a:rPr lang="nb-NO" sz="900" dirty="0"/>
                    <a:t>of an adversary </a:t>
                  </a:r>
                  <a14:m>
                    <m:oMath xmlns:m="http://schemas.openxmlformats.org/officeDocument/2006/math">
                      <m:r>
                        <a:rPr lang="nb-NO" sz="9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a14:m>
                  <a:r>
                    <a:rPr lang="en-US" sz="900" dirty="0"/>
                    <a:t> is</a:t>
                  </a:r>
                </a:p>
                <a:p>
                  <a:pPr marL="0" marR="0" indent="0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sz="900" dirty="0"/>
                </a:p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9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sSubSup>
                          <m:sSubSupPr>
                            <m:ctrlPr>
                              <a:rPr lang="nb-NO" sz="9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900" b="1" i="0" smtClean="0">
                                <a:latin typeface="Cambria Math" panose="02040503050406030204" pitchFamily="18" charset="0"/>
                              </a:rPr>
                              <m:t>𝐀𝐝𝐯</m:t>
                            </m:r>
                          </m:e>
                          <m:sub>
                            <m:r>
                              <a:rPr lang="nb-NO" sz="9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nb-NO" sz="900" b="0" i="0" smtClean="0">
                                <a:latin typeface="Cambria Math" panose="02040503050406030204" pitchFamily="18" charset="0"/>
                              </a:rPr>
                              <m:t>prf</m:t>
                            </m:r>
                          </m:sup>
                        </m:sSubSup>
                        <m:d>
                          <m:dPr>
                            <m:ctrlPr>
                              <a:rPr lang="nb-NO" sz="9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9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nb-NO" sz="9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nb-NO" sz="9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nb-NO" sz="9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nb-NO" sz="900" b="0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nb-NO" sz="900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m:rPr>
                                    <m:sty m:val="p"/>
                                  </m:rPr>
                                  <a:rPr lang="nb-NO" sz="900">
                                    <a:latin typeface="Cambria Math" panose="02040503050406030204" pitchFamily="18" charset="0"/>
                                  </a:rPr>
                                  <m:t>Pr</m:t>
                                </m:r>
                              </m:fName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nb-NO" sz="9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nb-NO" sz="9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nb-NO" sz="90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p>
                                        <m:r>
                                          <a:rPr lang="nb-NO" sz="900" b="0" i="1" smtClean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nb-NO" sz="900" b="0" i="1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nb-NO" sz="9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d>
                              </m:e>
                            </m:func>
                            <m:r>
                              <a:rPr lang="nb-NO" sz="9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nb-NO" sz="9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900" dirty="0"/>
                </a:p>
              </p:txBody>
            </p:sp>
          </mc:Choice>
          <mc:Fallback>
            <p:sp>
              <p:nvSpPr>
                <p:cNvPr id="37" name="Rounded Rectangle 3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839711" y="5152359"/>
                  <a:ext cx="6661578" cy="1049325"/>
                </a:xfrm>
                <a:prstGeom prst="round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  <a:ln w="19050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7283" y="1951717"/>
              <a:ext cx="340056" cy="49717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/>
                <p:cNvSpPr/>
                <p:nvPr/>
              </p:nvSpPr>
              <p:spPr>
                <a:xfrm>
                  <a:off x="8783735" y="1572395"/>
                  <a:ext cx="495489" cy="40586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900" dirty="0"/>
                    <a:t> </a:t>
                  </a:r>
                  <a14:m>
                    <m:oMath xmlns:m="http://schemas.openxmlformats.org/officeDocument/2006/math">
                      <m:r>
                        <a:rPr lang="nb-NO" sz="900" b="0" i="1">
                          <a:latin typeface="Cambria Math" panose="02040503050406030204" pitchFamily="18" charset="0"/>
                        </a:rPr>
                        <m:t>𝑏</m:t>
                      </m:r>
                    </m:oMath>
                  </a14:m>
                  <a:endParaRPr lang="en-US" sz="900" dirty="0"/>
                </a:p>
              </p:txBody>
            </p:sp>
          </mc:Choice>
          <mc:Fallback xmlns="">
            <p:sp>
              <p:nvSpPr>
                <p:cNvPr id="39" name="Rectangle 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83735" y="1572395"/>
                  <a:ext cx="495489" cy="405861"/>
                </a:xfrm>
                <a:prstGeom prst="rect">
                  <a:avLst/>
                </a:prstGeom>
                <a:blipFill rotWithShape="0"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Horizontal Scroll 41"/>
              <p:cNvSpPr/>
              <p:nvPr/>
            </p:nvSpPr>
            <p:spPr bwMode="auto">
              <a:xfrm rot="16200000">
                <a:off x="5694434" y="2427378"/>
                <a:ext cx="2058228" cy="1754600"/>
              </a:xfrm>
              <a:prstGeom prst="horizontalScroll">
                <a:avLst/>
              </a:prstGeom>
              <a:solidFill>
                <a:srgbClr val="FFFF99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200" b="1" dirty="0"/>
                  <a:t> 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200" b="1" dirty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200" b="1" dirty="0"/>
                  <a:t>  </a:t>
                </a:r>
                <a:r>
                  <a:rPr lang="en-US" sz="1200" b="1" u="sng" dirty="0">
                    <a:latin typeface="Lucida Handwriting" panose="03010101010101010101" pitchFamily="66" charset="0"/>
                  </a:rPr>
                  <a:t>Logic 101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200" b="1" dirty="0"/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nb-NO" sz="1200" b="0" dirty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200" b="1" dirty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200" b="1" dirty="0"/>
                  <a:t>   </a:t>
                </a:r>
                <a:r>
                  <a:rPr lang="en-US" sz="1200" dirty="0"/>
                  <a:t>is </a:t>
                </a:r>
                <a:r>
                  <a:rPr lang="en-US" sz="1200" i="1" dirty="0"/>
                  <a:t>equivalent to: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200" b="1" i="1" dirty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nb-NO" sz="1200" b="0" dirty="0"/>
                  <a:t>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1200" b="0" i="0" smtClean="0">
                        <a:latin typeface="Cambria Math" panose="02040503050406030204" pitchFamily="18" charset="0"/>
                      </a:rPr>
                      <m:t>not</m:t>
                    </m:r>
                    <m:r>
                      <a:rPr lang="nb-NO" sz="1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nb-NO" sz="1200" b="1" i="1" smtClean="0">
                        <a:latin typeface="Cambria Math" panose="02040503050406030204" pitchFamily="18" charset="0"/>
                      </a:rPr>
                      <m:t>⇐</m:t>
                    </m:r>
                    <m:r>
                      <m:rPr>
                        <m:sty m:val="p"/>
                      </m:rPr>
                      <a:rPr lang="nb-NO" sz="1200" b="0" i="0" smtClean="0">
                        <a:latin typeface="Cambria Math" panose="02040503050406030204" pitchFamily="18" charset="0"/>
                      </a:rPr>
                      <m:t>not</m:t>
                    </m:r>
                    <m:r>
                      <a:rPr lang="nb-NO" sz="1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200" b="1" dirty="0"/>
                  <a:t/>
                </a:r>
                <a:br>
                  <a:rPr lang="en-US" sz="1200" b="1" dirty="0"/>
                </a:br>
                <a:r>
                  <a:rPr lang="en-US" sz="1200" b="1" dirty="0"/>
                  <a:t/>
                </a:r>
                <a:br>
                  <a:rPr lang="en-US" sz="1200" b="1" dirty="0"/>
                </a:br>
                <a:endParaRPr lang="en-US" sz="1200" b="1" dirty="0"/>
              </a:p>
            </p:txBody>
          </p:sp>
        </mc:Choice>
        <mc:Fallback>
          <p:sp>
            <p:nvSpPr>
              <p:cNvPr id="42" name="Horizontal Scroll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16200000">
                <a:off x="5694434" y="2427378"/>
                <a:ext cx="2058228" cy="1754600"/>
              </a:xfrm>
              <a:prstGeom prst="horizontalScroll">
                <a:avLst/>
              </a:prstGeom>
              <a:blipFill rotWithShape="0">
                <a:blip r:embed="rId25"/>
                <a:stretch>
                  <a:fillRect/>
                </a:stretch>
              </a:blip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297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/>
      <p:bldP spid="26" grpId="0" animBg="1"/>
      <p:bldP spid="30" grpId="0" animBg="1"/>
      <p:bldP spid="4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599791" y="1717000"/>
                <a:ext cx="6572541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63525" lvl="1" indent="-263525">
                  <a:buFont typeface="Arial" panose="020B0604020202020204" pitchFamily="34" charset="0"/>
                  <a:buChar char="•"/>
                </a:pPr>
                <a:r>
                  <a:rPr lang="en-US" sz="1600" b="1" dirty="0"/>
                  <a:t>P1: </a:t>
                </a:r>
                <a:r>
                  <a:rPr lang="en-US" sz="1600" dirty="0"/>
                  <a:t>Should be hard to obtain </a:t>
                </a:r>
                <a14:m>
                  <m:oMath xmlns:m="http://schemas.openxmlformats.org/officeDocument/2006/math">
                    <m:r>
                      <a:rPr lang="nb-NO" sz="1600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1600" dirty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nb-NO" sz="1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sz="16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nb-NO" sz="1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 for secret </a:t>
                </a:r>
                <a14:m>
                  <m:oMath xmlns:m="http://schemas.openxmlformats.org/officeDocument/2006/math">
                    <m:r>
                      <a:rPr lang="nb-NO" sz="1600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nb-NO" sz="1600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791" y="1717000"/>
                <a:ext cx="6572541" cy="338554"/>
              </a:xfrm>
              <a:prstGeom prst="rect">
                <a:avLst/>
              </a:prstGeom>
              <a:blipFill rotWithShape="0">
                <a:blip r:embed="rId2"/>
                <a:stretch>
                  <a:fillRect l="-371" t="-545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 bwMode="auto">
          <a:xfrm>
            <a:off x="8663687" y="4907735"/>
            <a:ext cx="3037592" cy="1343939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b-NO" sz="16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the PRF definition good?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25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Horizontal Scroll 23"/>
              <p:cNvSpPr/>
              <p:nvPr/>
            </p:nvSpPr>
            <p:spPr bwMode="auto">
              <a:xfrm rot="16200000">
                <a:off x="5694434" y="2427378"/>
                <a:ext cx="2058228" cy="1754600"/>
              </a:xfrm>
              <a:prstGeom prst="horizontalScroll">
                <a:avLst/>
              </a:prstGeom>
              <a:solidFill>
                <a:srgbClr val="FFFF99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200" b="1" dirty="0"/>
                  <a:t> 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200" b="1" dirty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200" b="1" dirty="0"/>
                  <a:t>  </a:t>
                </a:r>
                <a:r>
                  <a:rPr lang="en-US" sz="1200" b="1" u="sng" dirty="0">
                    <a:latin typeface="Lucida Handwriting" panose="03010101010101010101" pitchFamily="66" charset="0"/>
                  </a:rPr>
                  <a:t>Logic 101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200" b="1" dirty="0"/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nb-NO" sz="1200" b="0" dirty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200" b="1" dirty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200" b="1" dirty="0"/>
                  <a:t>   </a:t>
                </a:r>
                <a:r>
                  <a:rPr lang="en-US" sz="1200" dirty="0"/>
                  <a:t>is </a:t>
                </a:r>
                <a:r>
                  <a:rPr lang="en-US" sz="1200" i="1" dirty="0"/>
                  <a:t>equivalent to: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200" b="1" i="1" dirty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nb-NO" sz="1200" b="0" dirty="0"/>
                  <a:t>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1200" b="0" i="0" smtClean="0">
                        <a:latin typeface="Cambria Math" panose="02040503050406030204" pitchFamily="18" charset="0"/>
                      </a:rPr>
                      <m:t>not</m:t>
                    </m:r>
                    <m:r>
                      <a:rPr lang="nb-NO" sz="1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nb-NO" sz="1200" b="1" i="1" smtClean="0">
                        <a:latin typeface="Cambria Math" panose="02040503050406030204" pitchFamily="18" charset="0"/>
                      </a:rPr>
                      <m:t>⇐</m:t>
                    </m:r>
                    <m:r>
                      <m:rPr>
                        <m:sty m:val="p"/>
                      </m:rPr>
                      <a:rPr lang="nb-NO" sz="1200" b="0" i="0" smtClean="0">
                        <a:latin typeface="Cambria Math" panose="02040503050406030204" pitchFamily="18" charset="0"/>
                      </a:rPr>
                      <m:t>not</m:t>
                    </m:r>
                    <m:r>
                      <a:rPr lang="nb-NO" sz="1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200" b="1" dirty="0"/>
                  <a:t/>
                </a:r>
                <a:br>
                  <a:rPr lang="en-US" sz="1200" b="1" dirty="0"/>
                </a:br>
                <a:r>
                  <a:rPr lang="en-US" sz="1200" b="1" dirty="0"/>
                  <a:t/>
                </a:r>
                <a:br>
                  <a:rPr lang="en-US" sz="1200" b="1" dirty="0"/>
                </a:br>
                <a:endParaRPr lang="en-US" sz="1200" b="1" dirty="0"/>
              </a:p>
            </p:txBody>
          </p:sp>
        </mc:Choice>
        <mc:Fallback>
          <p:sp>
            <p:nvSpPr>
              <p:cNvPr id="24" name="Horizontal Scroll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16200000">
                <a:off x="5694434" y="2427378"/>
                <a:ext cx="2058228" cy="1754600"/>
              </a:xfrm>
              <a:prstGeom prst="horizontalScroll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623391" y="5190465"/>
                <a:ext cx="7920000" cy="374571"/>
              </a:xfrm>
              <a:prstGeom prst="roundRect">
                <a:avLst/>
              </a:prstGeom>
              <a:solidFill>
                <a:srgbClr val="CFF9DA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nb-NO" sz="1600" b="0" dirty="0"/>
                  <a:t>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1600" dirty="0"/>
                  <a:t> is PRF secure        </a:t>
                </a:r>
                <a:r>
                  <a:rPr lang="en-US" sz="1600" dirty="0" smtClean="0"/>
                  <a:t>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r>
                      <a:rPr lang="nb-NO" sz="1600" b="0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1600" dirty="0"/>
                  <a:t> has </a:t>
                </a:r>
                <a:r>
                  <a:rPr lang="en-US" sz="1600" dirty="0" smtClean="0"/>
                  <a:t>property P1</a:t>
                </a:r>
                <a:endParaRPr lang="en-US" sz="1600" dirty="0"/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1" y="5190465"/>
                <a:ext cx="7920000" cy="374571"/>
              </a:xfrm>
              <a:prstGeom prst="roundRect">
                <a:avLst/>
              </a:prstGeom>
              <a:blipFill rotWithShape="0">
                <a:blip r:embed="rId4"/>
                <a:stretch>
                  <a:fillRect b="-12500"/>
                </a:stretch>
              </a:blip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/>
              <p:cNvSpPr txBox="1"/>
              <p:nvPr/>
            </p:nvSpPr>
            <p:spPr>
              <a:xfrm>
                <a:off x="623391" y="5832245"/>
                <a:ext cx="7920000" cy="374571"/>
              </a:xfrm>
              <a:prstGeom prst="roundRect">
                <a:avLst/>
              </a:prstGeom>
              <a:solidFill>
                <a:srgbClr val="CFF9DA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1600" dirty="0"/>
                  <a:t> is </a:t>
                </a:r>
                <a:r>
                  <a:rPr lang="en-US" sz="1600" b="1" i="1" dirty="0"/>
                  <a:t>not</a:t>
                </a:r>
                <a:r>
                  <a:rPr lang="en-US" sz="1600" i="1" dirty="0"/>
                  <a:t> </a:t>
                </a:r>
                <a:r>
                  <a:rPr lang="en-US" sz="1600" dirty="0"/>
                  <a:t>PRF secure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⟸</m:t>
                    </m:r>
                  </m:oMath>
                </a14:m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r>
                      <a:rPr lang="nb-NO" sz="1600" b="0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1600" dirty="0"/>
                  <a:t> does </a:t>
                </a:r>
                <a:r>
                  <a:rPr lang="en-US" sz="1600" b="1" i="1" dirty="0"/>
                  <a:t>not</a:t>
                </a:r>
                <a:r>
                  <a:rPr lang="en-US" sz="1600" i="1" dirty="0"/>
                  <a:t> </a:t>
                </a:r>
                <a:r>
                  <a:rPr lang="en-US" sz="1600" dirty="0" smtClean="0"/>
                  <a:t>have property P1</a:t>
                </a:r>
                <a:endParaRPr lang="en-US" sz="1600" dirty="0"/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1" y="5832245"/>
                <a:ext cx="7920000" cy="374571"/>
              </a:xfrm>
              <a:prstGeom prst="roundRect">
                <a:avLst/>
              </a:prstGeom>
              <a:blipFill rotWithShape="0">
                <a:blip r:embed="rId5"/>
                <a:stretch>
                  <a:fillRect b="-14286"/>
                </a:stretch>
              </a:blip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8777124" y="5072457"/>
                <a:ext cx="198837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sepChr m:val="∣"/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d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</m:oMath>
                  </m:oMathPara>
                </a14:m>
                <a:endParaRPr lang="nb-NO" sz="24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7124" y="5072457"/>
                <a:ext cx="1988373" cy="33855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8777124" y="5697676"/>
                <a:ext cx="266403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sepChr m:val="∣"/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</m:oMath>
                  </m:oMathPara>
                </a14:m>
                <a:endParaRPr lang="nb-NO" sz="2400" dirty="0"/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7124" y="5697676"/>
                <a:ext cx="2664032" cy="33855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10687096" y="5064914"/>
                <a:ext cx="58549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nb-NO" sz="1600" dirty="0"/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7096" y="5064914"/>
                <a:ext cx="585492" cy="33855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10687096" y="5575733"/>
                <a:ext cx="1014182" cy="553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1−</m:t>
                      </m:r>
                      <m:f>
                        <m:f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nb-NO" sz="1600" dirty="0"/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7096" y="5575733"/>
                <a:ext cx="1014182" cy="55335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8" name="Table 4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40649538"/>
                  </p:ext>
                </p:extLst>
              </p:nvPr>
            </p:nvGraphicFramePr>
            <p:xfrm>
              <a:off x="7870597" y="1236377"/>
              <a:ext cx="1349603" cy="1206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49603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72880">
                    <a:tc>
                      <a:txBody>
                        <a:bodyPr/>
                        <a:lstStyle/>
                        <a:p>
                          <a:r>
                            <a:rPr lang="en-US" sz="10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0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US" sz="10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US" sz="1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933120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𝐾</m:t>
                                </m:r>
                                <m:groupChr>
                                  <m:groupChrPr>
                                    <m:chr m:val="←"/>
                                    <m:vertJc m:val="bot"/>
                                    <m:ctrlPr>
                                      <a:rPr lang="nb-NO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groupChrPr>
                                  <m:e>
                                    <m:r>
                                      <a:rPr lang="nb-NO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$</m:t>
                                    </m:r>
                                  </m:e>
                                </m:groupChr>
                                <m:sSup>
                                  <m:sSupPr>
                                    <m:ctrlPr>
                                      <a:rPr lang="nb-NO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nb-NO" sz="9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sz="9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0,1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nb-NO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nb-NO" sz="9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9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9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</a:t>
                          </a:r>
                          <a:r>
                            <a:rPr lang="nb-NO" sz="900" b="0" i="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9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oMath>
                          </a14:m>
                          <a:r>
                            <a:rPr lang="nb-NO" sz="9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9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</a:t>
                          </a:r>
                          <a:r>
                            <a:rPr lang="nb-NO" sz="900" b="0" i="0" dirty="0" err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9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nb-NO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b-NO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oMath>
                          </a14:m>
                          <a:endParaRPr lang="nb-NO" sz="9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endParaRPr lang="nb-NO" sz="9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8" name="Table 4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40649538"/>
                  </p:ext>
                </p:extLst>
              </p:nvPr>
            </p:nvGraphicFramePr>
            <p:xfrm>
              <a:off x="7870597" y="1236377"/>
              <a:ext cx="1349603" cy="1206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49603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272880">
                    <a:tc>
                      <a:txBody>
                        <a:bodyPr/>
                        <a:lstStyle/>
                        <a:p>
                          <a:r>
                            <a:rPr lang="en-US" sz="10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0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US" sz="10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US" sz="1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933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0"/>
                          <a:stretch>
                            <a:fillRect l="-450" t="-29870" r="-901" b="-12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9" name="Table 4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98359747"/>
                  </p:ext>
                </p:extLst>
              </p:nvPr>
            </p:nvGraphicFramePr>
            <p:xfrm>
              <a:off x="9881029" y="1235650"/>
              <a:ext cx="1351475" cy="120724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51475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30037">
                    <a:tc>
                      <a:txBody>
                        <a:bodyPr/>
                        <a:lstStyle/>
                        <a:p>
                          <a:r>
                            <a:rPr lang="en-US" sz="9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9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US" sz="9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  <a:endParaRPr lang="en-US" sz="9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B4A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977210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nb-NO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←[ ]</m:t>
                                </m:r>
                              </m:oMath>
                            </m:oMathPara>
                          </a14:m>
                          <a:endParaRPr lang="nb-NO" sz="9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9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9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</a:t>
                          </a:r>
                          <a:r>
                            <a:rPr lang="nb-NO" sz="900" b="0" i="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9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oMath>
                          </a14:m>
                          <a:r>
                            <a:rPr lang="nb-NO" sz="9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9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</a:t>
                          </a:r>
                          <a:r>
                            <a:rPr lang="nb-NO" sz="900" b="0" i="0" dirty="0" err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if</a:t>
                          </a:r>
                          <a:r>
                            <a:rPr lang="nb-NO" sz="9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  <m:r>
                                <a:rPr lang="nb-NO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 ⊥:</m:t>
                              </m:r>
                            </m:oMath>
                          </a14:m>
                          <a:endParaRPr lang="nb-NO" sz="9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9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   </a:t>
                          </a:r>
                          <a14:m>
                            <m:oMath xmlns:m="http://schemas.openxmlformats.org/officeDocument/2006/math">
                              <m:r>
                                <a:rPr lang="nb-NO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nb-NO" sz="9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nb-NO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9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]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p>
                                <m:sSupPr>
                                  <m:ctrlPr>
                                    <a:rPr lang="nb-NO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9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9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nb-NO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nb-NO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</m:t>
                              </m:r>
                            </m:oMath>
                          </a14:m>
                          <a:r>
                            <a:rPr lang="nb-NO" sz="9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 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9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9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900" b="0" i="0" dirty="0" err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9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nb-NO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nb-NO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endParaRPr lang="nb-NO" sz="9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9" name="Table 4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98359747"/>
                  </p:ext>
                </p:extLst>
              </p:nvPr>
            </p:nvGraphicFramePr>
            <p:xfrm>
              <a:off x="9881029" y="1235650"/>
              <a:ext cx="1351475" cy="120724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51475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</a:tblGrid>
                  <a:tr h="230037">
                    <a:tc>
                      <a:txBody>
                        <a:bodyPr/>
                        <a:lstStyle/>
                        <a:p>
                          <a:r>
                            <a:rPr lang="en-US" sz="9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9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US" sz="9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  <a:endParaRPr lang="en-US" sz="9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B4A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97721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1"/>
                          <a:stretch>
                            <a:fillRect l="-448" t="-24224" r="-897" b="-18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31" name="Group 30"/>
          <p:cNvGrpSpPr>
            <a:grpSpLocks noChangeAspect="1"/>
          </p:cNvGrpSpPr>
          <p:nvPr/>
        </p:nvGrpSpPr>
        <p:grpSpPr>
          <a:xfrm>
            <a:off x="7730149" y="1481224"/>
            <a:ext cx="3788751" cy="2632893"/>
            <a:chOff x="5839711" y="1572395"/>
            <a:chExt cx="6661578" cy="4629289"/>
          </a:xfrm>
        </p:grpSpPr>
        <p:cxnSp>
          <p:nvCxnSpPr>
            <p:cNvPr id="32" name="Straight Arrow Connector 31"/>
            <p:cNvCxnSpPr/>
            <p:nvPr/>
          </p:nvCxnSpPr>
          <p:spPr bwMode="auto">
            <a:xfrm>
              <a:off x="8091154" y="3363616"/>
              <a:ext cx="659914" cy="525295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triangle" w="sm" len="sm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Straight Arrow Connector 32"/>
            <p:cNvCxnSpPr/>
            <p:nvPr/>
          </p:nvCxnSpPr>
          <p:spPr bwMode="auto">
            <a:xfrm flipH="1">
              <a:off x="9372575" y="3378197"/>
              <a:ext cx="616612" cy="592656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triangle" w="sm" len="sm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46" t="10399" r="23520" b="9309"/>
            <a:stretch/>
          </p:blipFill>
          <p:spPr>
            <a:xfrm>
              <a:off x="8669018" y="3850492"/>
              <a:ext cx="850429" cy="1057291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6" name="Oval Callout 35"/>
                <p:cNvSpPr/>
                <p:nvPr/>
              </p:nvSpPr>
              <p:spPr bwMode="auto">
                <a:xfrm>
                  <a:off x="6791963" y="4021377"/>
                  <a:ext cx="1535184" cy="760893"/>
                </a:xfrm>
                <a:prstGeom prst="wedgeEllipseCallout">
                  <a:avLst>
                    <a:gd name="adj1" fmla="val 66591"/>
                    <a:gd name="adj2" fmla="val -30176"/>
                  </a:avLst>
                </a:prstGeom>
                <a:solidFill>
                  <a:srgbClr val="FEE9E6"/>
                </a:solidFill>
                <a:ln w="1905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  <a:extLst/>
              </p:spPr>
              <p:txBody>
                <a:bodyPr wrap="none" rtlCol="0" anchor="ctr"/>
                <a:lstStyle/>
                <a:p>
                  <a:pPr algn="ctr"/>
                  <a:r>
                    <a:rPr lang="en-US" sz="900" b="1" dirty="0"/>
                    <a:t>I’m in World </a:t>
                  </a:r>
                  <a14:m>
                    <m:oMath xmlns:m="http://schemas.openxmlformats.org/officeDocument/2006/math">
                      <m:r>
                        <a:rPr lang="nb-NO" sz="9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nb-NO" sz="900" b="1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a14:m>
                  <a:endParaRPr lang="en-US" sz="900" b="1" dirty="0"/>
                </a:p>
              </p:txBody>
            </p:sp>
          </mc:Choice>
          <mc:Fallback>
            <p:sp>
              <p:nvSpPr>
                <p:cNvPr id="36" name="Oval Callout 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791963" y="4021377"/>
                  <a:ext cx="1535184" cy="760893"/>
                </a:xfrm>
                <a:prstGeom prst="wedgeEllipseCallout">
                  <a:avLst>
                    <a:gd name="adj1" fmla="val 66591"/>
                    <a:gd name="adj2" fmla="val -30176"/>
                  </a:avLst>
                </a:prstGeom>
                <a:blipFill rotWithShape="0">
                  <a:blip r:embed="rId13"/>
                  <a:stretch>
                    <a:fillRect l="-1170"/>
                  </a:stretch>
                </a:blipFill>
                <a:ln w="1905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7" name="Rounded Rectangle 36"/>
                <p:cNvSpPr/>
                <p:nvPr/>
              </p:nvSpPr>
              <p:spPr bwMode="auto">
                <a:xfrm>
                  <a:off x="5839711" y="5152359"/>
                  <a:ext cx="6661578" cy="1049325"/>
                </a:xfrm>
                <a:prstGeom prst="roundRect">
                  <a:avLst/>
                </a:prstGeom>
                <a:solidFill>
                  <a:srgbClr val="ECECFA"/>
                </a:solidFill>
                <a:ln w="19050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indent="0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900" b="1" dirty="0"/>
                    <a:t>Definition: </a:t>
                  </a:r>
                  <a:r>
                    <a:rPr lang="nb-NO" sz="900" dirty="0"/>
                    <a:t>The </a:t>
                  </a:r>
                  <a:r>
                    <a:rPr lang="nb-NO" sz="900" b="1" dirty="0"/>
                    <a:t>PRF-advantage </a:t>
                  </a:r>
                  <a:r>
                    <a:rPr lang="nb-NO" sz="900" dirty="0"/>
                    <a:t>of an adversary </a:t>
                  </a:r>
                  <a14:m>
                    <m:oMath xmlns:m="http://schemas.openxmlformats.org/officeDocument/2006/math">
                      <m:r>
                        <a:rPr lang="nb-NO" sz="9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a14:m>
                  <a:r>
                    <a:rPr lang="en-US" sz="900" dirty="0"/>
                    <a:t> is</a:t>
                  </a:r>
                </a:p>
                <a:p>
                  <a:pPr marL="0" marR="0" indent="0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sz="900" dirty="0"/>
                </a:p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9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sSubSup>
                          <m:sSubSupPr>
                            <m:ctrlPr>
                              <a:rPr lang="nb-NO" sz="9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900" b="1" i="0" smtClean="0">
                                <a:latin typeface="Cambria Math" panose="02040503050406030204" pitchFamily="18" charset="0"/>
                              </a:rPr>
                              <m:t>𝐀𝐝𝐯</m:t>
                            </m:r>
                          </m:e>
                          <m:sub>
                            <m:r>
                              <a:rPr lang="nb-NO" sz="9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nb-NO" sz="900" b="0" i="0" smtClean="0">
                                <a:latin typeface="Cambria Math" panose="02040503050406030204" pitchFamily="18" charset="0"/>
                              </a:rPr>
                              <m:t>prf</m:t>
                            </m:r>
                          </m:sup>
                        </m:sSubSup>
                        <m:d>
                          <m:dPr>
                            <m:ctrlPr>
                              <a:rPr lang="nb-NO" sz="9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9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nb-NO" sz="9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nb-NO" sz="9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nb-NO" sz="9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nb-NO" sz="900" b="0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nb-NO" sz="900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m:rPr>
                                    <m:sty m:val="p"/>
                                  </m:rPr>
                                  <a:rPr lang="nb-NO" sz="900">
                                    <a:latin typeface="Cambria Math" panose="02040503050406030204" pitchFamily="18" charset="0"/>
                                  </a:rPr>
                                  <m:t>Pr</m:t>
                                </m:r>
                              </m:fName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nb-NO" sz="9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nb-NO" sz="9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nb-NO" sz="90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p>
                                        <m:r>
                                          <a:rPr lang="nb-NO" sz="900" b="0" i="1" smtClean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nb-NO" sz="900" b="0" i="1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nb-NO" sz="9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d>
                              </m:e>
                            </m:func>
                            <m:r>
                              <a:rPr lang="nb-NO" sz="9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nb-NO" sz="9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900" dirty="0"/>
                </a:p>
              </p:txBody>
            </p:sp>
          </mc:Choice>
          <mc:Fallback>
            <p:sp>
              <p:nvSpPr>
                <p:cNvPr id="37" name="Rounded Rectangle 3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839711" y="5152359"/>
                  <a:ext cx="6661578" cy="1049325"/>
                </a:xfrm>
                <a:prstGeom prst="round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  <a:ln w="19050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7283" y="1951717"/>
              <a:ext cx="340056" cy="49717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/>
                <p:cNvSpPr/>
                <p:nvPr/>
              </p:nvSpPr>
              <p:spPr>
                <a:xfrm>
                  <a:off x="8783735" y="1572395"/>
                  <a:ext cx="495489" cy="40586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900" dirty="0"/>
                    <a:t> </a:t>
                  </a:r>
                  <a14:m>
                    <m:oMath xmlns:m="http://schemas.openxmlformats.org/officeDocument/2006/math">
                      <m:r>
                        <a:rPr lang="nb-NO" sz="900" b="0" i="1">
                          <a:latin typeface="Cambria Math" panose="02040503050406030204" pitchFamily="18" charset="0"/>
                        </a:rPr>
                        <m:t>𝑏</m:t>
                      </m:r>
                    </m:oMath>
                  </a14:m>
                  <a:endParaRPr lang="en-US" sz="900" dirty="0"/>
                </a:p>
              </p:txBody>
            </p:sp>
          </mc:Choice>
          <mc:Fallback xmlns="">
            <p:sp>
              <p:nvSpPr>
                <p:cNvPr id="39" name="Rectangle 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83735" y="1572395"/>
                  <a:ext cx="495489" cy="405861"/>
                </a:xfrm>
                <a:prstGeom prst="rect">
                  <a:avLst/>
                </a:prstGeom>
                <a:blipFill rotWithShape="0"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0" name="Table 1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44667770"/>
                  </p:ext>
                </p:extLst>
              </p:nvPr>
            </p:nvGraphicFramePr>
            <p:xfrm>
              <a:off x="697018" y="2366416"/>
              <a:ext cx="4972490" cy="202359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972490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4812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718798">
                    <a:tc>
                      <a:txBody>
                        <a:bodyPr/>
                        <a:lstStyle/>
                        <a:p>
                          <a:pPr marL="266700" marR="0" indent="-2667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 smtClean="0">
                              <a:latin typeface="Cambria Math" panose="02040503050406030204" pitchFamily="18" charset="0"/>
                            </a:rPr>
                            <a:t>Query</a:t>
                          </a:r>
                          <a:r>
                            <a:rPr lang="nb-NO" sz="1200" b="0" i="0" baseline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baseline="0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oMath>
                          </a14:m>
                          <a:r>
                            <a:rPr lang="nb-NO" sz="1200" b="0" i="0" dirty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200" b="0" i="0" baseline="0" dirty="0">
                              <a:latin typeface="Cambria Math" panose="02040503050406030204" pitchFamily="18" charset="0"/>
                            </a:rPr>
                            <a:t>                                 </a:t>
                          </a:r>
                          <a:r>
                            <a:rPr lang="nb-NO" sz="1200" b="0" i="0" baseline="0" dirty="0" smtClean="0">
                              <a:latin typeface="Cambria Math" panose="02040503050406030204" pitchFamily="18" charset="0"/>
                            </a:rPr>
                            <a:t>  </a:t>
                          </a:r>
                          <a:r>
                            <a:rPr lang="nb-NO" sz="1200" b="0" i="0" baseline="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a:t>// r</a:t>
                          </a:r>
                          <a:r>
                            <a:rPr lang="nb-NO" sz="1200" b="0" i="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a:t>eceive back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nb-NO" sz="1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nb-NO" sz="1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nb-NO" sz="1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b-NO" sz="1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oMath>
                          </a14:m>
                          <a:r>
                            <a:rPr lang="nb-NO" sz="1200" b="0" i="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a:t> or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brk m:alnAt="2"/>
                                    </m:rPr>
                                    <a:rPr lang="nb-NO" sz="1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p>
                                <m:sSupPr>
                                  <m:ctrlPr>
                                    <a:rPr lang="nb-NO" sz="1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1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nb-NO" sz="1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𝑜𝑢𝑡</m:t>
                                  </m:r>
                                </m:sup>
                              </m:sSup>
                            </m:oMath>
                          </a14:m>
                          <a:r>
                            <a:rPr lang="nb-NO" sz="1200" b="0" i="0" dirty="0">
                              <a:latin typeface="Cambria Math" panose="02040503050406030204" pitchFamily="18" charset="0"/>
                            </a:rPr>
                            <a:t> </a:t>
                          </a:r>
                        </a:p>
                        <a:p>
                          <a:pPr marL="266700" marR="0" indent="-2667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>
                              <a:latin typeface="Cambria Math" panose="02040503050406030204" pitchFamily="18" charset="0"/>
                            </a:rPr>
                            <a:t>Obtain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oMath>
                          </a14:m>
                          <a:r>
                            <a:rPr lang="nb-NO" sz="1200" b="0" i="0" dirty="0">
                              <a:latin typeface="Cambria Math" panose="02040503050406030204" pitchFamily="18" charset="0"/>
                            </a:rPr>
                            <a:t> from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oMath>
                          </a14:m>
                          <a:r>
                            <a:rPr lang="nb-NO" sz="1200" b="0" i="0" dirty="0">
                              <a:latin typeface="Cambria Math" panose="02040503050406030204" pitchFamily="18" charset="0"/>
                            </a:rPr>
                            <a:t>                  </a:t>
                          </a:r>
                          <a:r>
                            <a:rPr lang="nb-NO" sz="1200" b="0" i="0" baseline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2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200" b="0" i="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a:t>//</a:t>
                          </a:r>
                          <a:r>
                            <a:rPr lang="nb-NO" sz="1200" b="0" i="0" baseline="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a:t> by</a:t>
                          </a:r>
                          <a:r>
                            <a:rPr lang="nb-NO" sz="1200" b="0" i="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200" b="1" i="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a:t>"not P1" </a:t>
                          </a:r>
                          <a:r>
                            <a:rPr lang="nb-NO" sz="1200" b="0" i="0" dirty="0" err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a:t>asssumption</a:t>
                          </a:r>
                          <a:r>
                            <a:rPr lang="nb-NO" sz="1200" b="1" i="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a:t> </a:t>
                          </a:r>
                          <a:endParaRPr lang="nb-NO" sz="1200" b="0" i="0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marL="266700" marR="0" indent="-2667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 err="1">
                              <a:latin typeface="Cambria Math" panose="02040503050406030204" pitchFamily="18" charset="0"/>
                            </a:rPr>
                            <a:t>Calculate</a:t>
                          </a:r>
                          <a:r>
                            <a:rPr lang="nb-NO" sz="1200" b="0" i="0" dirty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p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p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  <m:d>
                                <m:d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oMath>
                          </a14:m>
                          <a:endParaRPr lang="nb-NO" sz="1200" b="0" i="0" dirty="0">
                            <a:latin typeface="Cambria Math" panose="02040503050406030204" pitchFamily="18" charset="0"/>
                          </a:endParaRPr>
                        </a:p>
                        <a:p>
                          <a:pPr marL="266700" marR="0" indent="-2667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baseline="0" dirty="0" smtClean="0">
                              <a:latin typeface="Cambria Math" panose="02040503050406030204" pitchFamily="18" charset="0"/>
                            </a:rPr>
                            <a:t>O</a:t>
                          </a:r>
                          <a:r>
                            <a:rPr lang="nb-NO" sz="1200" b="0" i="0" dirty="0" smtClean="0">
                              <a:latin typeface="Cambria Math" panose="02040503050406030204" pitchFamily="18" charset="0"/>
                            </a:rPr>
                            <a:t>utput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  <m:t>0,      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nb-NO" sz="1200" b="0" i="0" smtClean="0">
                                          <a:latin typeface="Cambria Math" panose="02040503050406030204" pitchFamily="18" charset="0"/>
                                        </a:rPr>
                                        <m:t>if</m:t>
                                      </m:r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sSup>
                                        <m:sSupPr>
                                          <m:ctrlPr>
                                            <a:rPr lang="nb-NO" sz="1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nb-NO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</m:e>
                                        <m:sup>
                                          <m:r>
                                            <a:rPr lang="nb-NO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  <m:t>       </m:t>
                                      </m:r>
                                    </m:e>
                                    <m:e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  <m:t>&amp;1,</m:t>
                                      </m:r>
                                      <m:r>
                                        <a:rPr lang="nb-NO" sz="1200" b="0" i="0" smtClean="0">
                                          <a:latin typeface="Cambria Math" panose="02040503050406030204" pitchFamily="18" charset="0"/>
                                        </a:rPr>
                                        <m:t>     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nb-NO" sz="1200" b="0" i="0" smtClean="0">
                                          <a:latin typeface="Cambria Math" panose="02040503050406030204" pitchFamily="18" charset="0"/>
                                        </a:rPr>
                                        <m:t>otherwise</m:t>
                                      </m:r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  <m:t>    </m:t>
                                      </m:r>
                                    </m:e>
                                  </m:eqArr>
                                </m:e>
                              </m:d>
                            </m:oMath>
                          </a14:m>
                          <a:endParaRPr lang="nb-NO" sz="1200" b="0" i="0" dirty="0"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0" name="Table 1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44667770"/>
                  </p:ext>
                </p:extLst>
              </p:nvPr>
            </p:nvGraphicFramePr>
            <p:xfrm>
              <a:off x="697018" y="2366416"/>
              <a:ext cx="4972490" cy="202359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97249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5"/>
                          <a:stretch>
                            <a:fillRect l="-122" t="-2000" r="-245" b="-95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171879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5"/>
                          <a:stretch>
                            <a:fillRect l="-122" t="-18021" r="-245" b="-678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9" name="Rectangle 28"/>
          <p:cNvSpPr/>
          <p:nvPr/>
        </p:nvSpPr>
        <p:spPr bwMode="auto">
          <a:xfrm>
            <a:off x="728541" y="3092429"/>
            <a:ext cx="4861080" cy="28125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b-NO" b="1" dirty="0"/>
          </a:p>
        </p:txBody>
      </p:sp>
      <p:sp>
        <p:nvSpPr>
          <p:cNvPr id="35" name="Rectangle 34"/>
          <p:cNvSpPr/>
          <p:nvPr/>
        </p:nvSpPr>
        <p:spPr bwMode="auto">
          <a:xfrm>
            <a:off x="790640" y="3449851"/>
            <a:ext cx="1884196" cy="21113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b-NO" b="1" dirty="0"/>
          </a:p>
        </p:txBody>
      </p:sp>
      <p:sp>
        <p:nvSpPr>
          <p:cNvPr id="40" name="Rectangle 39"/>
          <p:cNvSpPr/>
          <p:nvPr/>
        </p:nvSpPr>
        <p:spPr bwMode="auto">
          <a:xfrm>
            <a:off x="2578390" y="2720584"/>
            <a:ext cx="3036002" cy="35077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b-NO" b="1" dirty="0"/>
          </a:p>
        </p:txBody>
      </p:sp>
      <p:sp>
        <p:nvSpPr>
          <p:cNvPr id="41" name="Rectangle 40"/>
          <p:cNvSpPr/>
          <p:nvPr/>
        </p:nvSpPr>
        <p:spPr bwMode="auto">
          <a:xfrm>
            <a:off x="728540" y="3674114"/>
            <a:ext cx="2372009" cy="59720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b-NO" b="1" dirty="0"/>
          </a:p>
        </p:txBody>
      </p:sp>
      <p:sp>
        <p:nvSpPr>
          <p:cNvPr id="43" name="Rectangle 42"/>
          <p:cNvSpPr/>
          <p:nvPr/>
        </p:nvSpPr>
        <p:spPr bwMode="auto">
          <a:xfrm>
            <a:off x="790640" y="2722518"/>
            <a:ext cx="1116859" cy="35077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485048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  <p:bldP spid="22" grpId="0"/>
      <p:bldP spid="23" grpId="0"/>
      <p:bldP spid="25" grpId="0"/>
      <p:bldP spid="29" grpId="0" animBg="1"/>
      <p:bldP spid="29" grpId="1" animBg="1"/>
      <p:bldP spid="35" grpId="0" animBg="1"/>
      <p:bldP spid="35" grpId="1" animBg="1"/>
      <p:bldP spid="40" grpId="0" animBg="1"/>
      <p:bldP spid="40" grpId="1" animBg="1"/>
      <p:bldP spid="41" grpId="0" animBg="1"/>
      <p:bldP spid="41" grpId="1" animBg="1"/>
      <p:bldP spid="43" grpId="0" animBg="1"/>
      <p:bldP spid="43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trike="sngStrike" dirty="0"/>
              <a:t>PRF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PRP</a:t>
            </a:r>
            <a:r>
              <a:rPr lang="en-US" dirty="0"/>
              <a:t> – security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8" name="Table 2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09115619"/>
                  </p:ext>
                </p:extLst>
              </p:nvPr>
            </p:nvGraphicFramePr>
            <p:xfrm>
              <a:off x="2995074" y="1421766"/>
              <a:ext cx="1748230" cy="162245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48230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76927">
                    <a:tc>
                      <a:txBody>
                        <a:bodyPr/>
                        <a:lstStyle/>
                        <a:p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2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US" sz="12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345527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𝐾</m:t>
                                </m:r>
                                <m:groupChr>
                                  <m:groupChrPr>
                                    <m:chr m:val="←"/>
                                    <m:vertJc m:val="bot"/>
                                    <m:ctrlP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groupChrPr>
                                  <m:e>
                                    <m: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$</m:t>
                                    </m:r>
                                  </m:e>
                                </m:groupChr>
                                <m:sSup>
                                  <m:sSupPr>
                                    <m:ctrlP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0,1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nb-NO" sz="12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2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2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</a:t>
                          </a:r>
                          <a:r>
                            <a:rPr lang="nb-NO" sz="1200" b="0" i="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oMath>
                          </a14:m>
                          <a:r>
                            <a:rPr lang="nb-NO" sz="12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2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</a:t>
                          </a:r>
                          <a:r>
                            <a:rPr lang="nb-NO" sz="1200" b="1" i="0" dirty="0" err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2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oMath>
                          </a14:m>
                          <a:endParaRPr lang="nb-NO" sz="12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endParaRPr lang="nb-NO" sz="12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8" name="Table 2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09115619"/>
                  </p:ext>
                </p:extLst>
              </p:nvPr>
            </p:nvGraphicFramePr>
            <p:xfrm>
              <a:off x="2995074" y="1421766"/>
              <a:ext cx="1748230" cy="162245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4823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276927">
                    <a:tc>
                      <a:txBody>
                        <a:bodyPr/>
                        <a:lstStyle/>
                        <a:p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2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US" sz="12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134552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347" t="-21267" r="-694" b="-9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" name="Table 2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47560747"/>
                  </p:ext>
                </p:extLst>
              </p:nvPr>
            </p:nvGraphicFramePr>
            <p:xfrm>
              <a:off x="6353861" y="1421766"/>
              <a:ext cx="2263295" cy="162245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63295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85477">
                    <a:tc>
                      <a:txBody>
                        <a:bodyPr/>
                        <a:lstStyle/>
                        <a:p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2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US" sz="12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B4A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336977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nb-NO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←[ ]</m:t>
                                </m:r>
                              </m:oMath>
                            </m:oMathPara>
                          </a14:m>
                          <a:endParaRPr lang="nb-NO" sz="12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2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2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</a:t>
                          </a:r>
                          <a:r>
                            <a:rPr lang="nb-NO" sz="1200" b="0" i="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oMath>
                          </a14:m>
                          <a:r>
                            <a:rPr lang="nb-NO" sz="12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20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2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</a:t>
                          </a:r>
                          <a:r>
                            <a:rPr lang="nb-NO" sz="1200" b="1" i="0" dirty="0" err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if</a:t>
                          </a:r>
                          <a:r>
                            <a:rPr lang="nb-NO" sz="12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  <m:r>
                                <a:rPr lang="nb-NO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 ⊥</m:t>
                              </m:r>
                              <m:r>
                                <a:rPr lang="nb-NO" sz="12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:</m:t>
                              </m:r>
                            </m:oMath>
                          </a14:m>
                          <a:endParaRPr lang="nb-NO" sz="1200" b="1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20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2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  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nb-NO" sz="12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nb-NO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12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]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p>
                                <m:sSupPr>
                                  <m:ctrlP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1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𝑜𝑢𝑡</m:t>
                                  </m:r>
                                </m:sup>
                              </m:sSup>
                              <m:r>
                                <a:rPr lang="nb-NO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</m:t>
                              </m:r>
                            </m:oMath>
                          </a14:m>
                          <a:r>
                            <a:rPr lang="nb-NO" sz="12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 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20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2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12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200" b="1" i="0" dirty="0" err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2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nb-NO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nb-NO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endParaRPr lang="nb-NO" sz="12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9" name="Table 2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47560747"/>
                  </p:ext>
                </p:extLst>
              </p:nvPr>
            </p:nvGraphicFramePr>
            <p:xfrm>
              <a:off x="6353861" y="1421766"/>
              <a:ext cx="2263295" cy="162245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63295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</a:tblGrid>
                  <a:tr h="285477">
                    <a:tc>
                      <a:txBody>
                        <a:bodyPr/>
                        <a:lstStyle/>
                        <a:p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2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US" sz="12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B4A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13369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69" t="-21818" r="-538" b="-18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6" t="10399" r="23520" b="9309"/>
          <a:stretch/>
        </p:blipFill>
        <p:spPr>
          <a:xfrm>
            <a:off x="5237662" y="3754911"/>
            <a:ext cx="850429" cy="1057291"/>
          </a:xfrm>
          <a:prstGeom prst="rect">
            <a:avLst/>
          </a:prstGeom>
        </p:spPr>
      </p:pic>
      <p:cxnSp>
        <p:nvCxnSpPr>
          <p:cNvPr id="30" name="Straight Arrow Connector 29"/>
          <p:cNvCxnSpPr/>
          <p:nvPr/>
        </p:nvCxnSpPr>
        <p:spPr bwMode="auto">
          <a:xfrm>
            <a:off x="4470064" y="3161902"/>
            <a:ext cx="849649" cy="63142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Arrow Connector 30"/>
          <p:cNvCxnSpPr/>
          <p:nvPr/>
        </p:nvCxnSpPr>
        <p:spPr bwMode="auto">
          <a:xfrm flipH="1">
            <a:off x="5957848" y="3125561"/>
            <a:ext cx="834424" cy="70759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Oval Callout 34"/>
              <p:cNvSpPr/>
              <p:nvPr/>
            </p:nvSpPr>
            <p:spPr bwMode="auto">
              <a:xfrm>
                <a:off x="3360607" y="3925796"/>
                <a:ext cx="1535184" cy="760893"/>
              </a:xfrm>
              <a:prstGeom prst="wedgeEllipseCallout">
                <a:avLst>
                  <a:gd name="adj1" fmla="val 66591"/>
                  <a:gd name="adj2" fmla="val -30176"/>
                </a:avLst>
              </a:prstGeom>
              <a:solidFill>
                <a:srgbClr val="FEE9E6"/>
              </a:solidFill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 wrap="none" rtlCol="0" anchor="ctr"/>
              <a:lstStyle/>
              <a:p>
                <a:pPr algn="ctr"/>
                <a:r>
                  <a:rPr lang="en-US" sz="1400" b="1" dirty="0"/>
                  <a:t>I’m in World </a:t>
                </a:r>
                <a14:m>
                  <m:oMath xmlns:m="http://schemas.openxmlformats.org/officeDocument/2006/math">
                    <m:r>
                      <a:rPr lang="nb-NO" sz="14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nb-NO" sz="1400" b="1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1400" b="1" dirty="0"/>
              </a:p>
            </p:txBody>
          </p:sp>
        </mc:Choice>
        <mc:Fallback xmlns="">
          <p:sp>
            <p:nvSpPr>
              <p:cNvPr id="35" name="Oval Callout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60607" y="3925796"/>
                <a:ext cx="1535184" cy="760893"/>
              </a:xfrm>
              <a:prstGeom prst="wedgeEllipseCallout">
                <a:avLst>
                  <a:gd name="adj1" fmla="val 66591"/>
                  <a:gd name="adj2" fmla="val -30176"/>
                </a:avLst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5368618" y="1493053"/>
            <a:ext cx="359929" cy="860254"/>
            <a:chOff x="6164897" y="1760194"/>
            <a:chExt cx="359929" cy="860254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4770" y="2123277"/>
              <a:ext cx="340056" cy="49717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6164897" y="1760194"/>
                  <a:ext cx="357470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600" dirty="0"/>
                    <a:t> </a:t>
                  </a:r>
                  <a14:m>
                    <m:oMath xmlns:m="http://schemas.openxmlformats.org/officeDocument/2006/math">
                      <m:r>
                        <a:rPr lang="nb-NO" sz="1600" b="0" i="1">
                          <a:latin typeface="Cambria Math" panose="02040503050406030204" pitchFamily="18" charset="0"/>
                        </a:rPr>
                        <m:t>𝑏</m:t>
                      </m:r>
                    </m:oMath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64897" y="1760194"/>
                  <a:ext cx="357470" cy="338554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/>
              <p:cNvSpPr/>
              <p:nvPr/>
            </p:nvSpPr>
            <p:spPr bwMode="auto">
              <a:xfrm>
                <a:off x="1791992" y="5180234"/>
                <a:ext cx="8592197" cy="1369098"/>
              </a:xfrm>
              <a:prstGeom prst="roundRect">
                <a:avLst/>
              </a:prstGeom>
              <a:solidFill>
                <a:srgbClr val="ECECFA"/>
              </a:solid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b="1" dirty="0"/>
                  <a:t>Definition: </a:t>
                </a:r>
                <a:r>
                  <a:rPr lang="nb-NO" dirty="0"/>
                  <a:t>The </a:t>
                </a:r>
                <a:r>
                  <a:rPr lang="nb-NO" b="1" strike="sngStrike" dirty="0"/>
                  <a:t>PRF</a:t>
                </a:r>
                <a:r>
                  <a:rPr lang="nb-NO" b="1" dirty="0"/>
                  <a:t> </a:t>
                </a:r>
                <a:r>
                  <a:rPr lang="nb-NO" b="1" dirty="0">
                    <a:solidFill>
                      <a:srgbClr val="FF0000"/>
                    </a:solidFill>
                  </a:rPr>
                  <a:t>PRP</a:t>
                </a:r>
                <a:r>
                  <a:rPr lang="nb-NO" b="1" dirty="0"/>
                  <a:t>-advantage </a:t>
                </a:r>
                <a:r>
                  <a:rPr lang="nb-NO" dirty="0"/>
                  <a:t>of an adversary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/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 i="0" smtClean="0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prp</m:t>
                          </m:r>
                        </m:sup>
                      </m:sSubSup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nb-NO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m:rPr>
                                  <m:sty m:val="p"/>
                                </m:rPr>
                                <a:rPr lang="nb-NO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nb-NO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nb-NO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p>
                                      <m:r>
                                        <a:rPr lang="nb-NO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</m:e>
                          </m:func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ounded 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1992" y="5180234"/>
                <a:ext cx="8592197" cy="1369098"/>
              </a:xfrm>
              <a:prstGeom prst="round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693519" y="2532398"/>
                <a:ext cx="92363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\</m:t>
                      </m:r>
                      <m:r>
                        <m:rPr>
                          <m:lit/>
                        </m:rPr>
                        <a:rPr lang="nb-NO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nb-NO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nb-NO" sz="12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values</m:t>
                      </m:r>
                    </m:oMath>
                  </m:oMathPara>
                </a14:m>
                <a:endParaRPr lang="en-US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3519" y="2532398"/>
                <a:ext cx="923637" cy="276999"/>
              </a:xfrm>
              <a:prstGeom prst="rect">
                <a:avLst/>
              </a:prstGeom>
              <a:blipFill rotWithShape="0">
                <a:blip r:embed="rId12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1434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PRP security </a:t>
                </a:r>
                <a14:m>
                  <m:oMath xmlns:m="http://schemas.openxmlformats.org/officeDocument/2006/math">
                    <m:r>
                      <a:rPr lang="nb-NO" b="1" i="1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dirty="0"/>
                  <a:t> PRF security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095" t="-21333" b="-4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4294967295"/>
              </p:nvPr>
            </p:nvSpPr>
            <p:spPr bwMode="auto">
              <a:xfrm>
                <a:off x="1262491" y="1202576"/>
                <a:ext cx="9456309" cy="1642042"/>
              </a:xfrm>
              <a:prstGeom prst="roundRect">
                <a:avLst/>
              </a:prstGeom>
              <a:solidFill>
                <a:srgbClr val="CFF9DA"/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b="1" dirty="0"/>
                  <a:t>Theorem:  </a:t>
                </a:r>
                <a:r>
                  <a:rPr lang="nb-NO" dirty="0"/>
                  <a:t>PRP security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b-NO" dirty="0"/>
                  <a:t>PRF security. For all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nb-NO" dirty="0"/>
                  <a:t> making at most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nb-NO" dirty="0"/>
                  <a:t> oracle queries:</a:t>
                </a:r>
              </a:p>
              <a:p>
                <a:endParaRPr lang="nb-NO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 i="1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prf</m:t>
                          </m:r>
                        </m:sup>
                      </m:sSubSup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i="1">
                          <a:latin typeface="Cambria Math" panose="02040503050406030204" pitchFamily="18" charset="0"/>
                        </a:rPr>
                        <m:t>≤</m:t>
                      </m:r>
                      <m:sSubSup>
                        <m:sSub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 i="1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pr</m:t>
                          </m:r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p</m:t>
                          </m:r>
                        </m:sup>
                      </m:sSubSup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 bwMode="auto">
              <a:xfrm>
                <a:off x="1262491" y="1202576"/>
                <a:ext cx="9456309" cy="1642042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389904" y="3257338"/>
            <a:ext cx="18130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Proof sketch:</a:t>
            </a:r>
            <a:r>
              <a:rPr lang="en-US" sz="1600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474308" y="3781536"/>
                <a:ext cx="137412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4308" y="3781536"/>
                <a:ext cx="1374125" cy="33855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992309" y="3765666"/>
                <a:ext cx="3288134" cy="3702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acc>
                                <m:accPr>
                                  <m:chr m:val="̅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nb-NO" sz="1600" b="0" i="0" smtClean="0">
                                      <a:latin typeface="Cambria Math" panose="02040503050406030204" pitchFamily="18" charset="0"/>
                                    </a:rPr>
                                    <m:t>coll</m:t>
                                  </m:r>
                                </m:e>
                              </m:acc>
                            </m:e>
                          </m:d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b-NO" sz="160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nb-NO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nb-NO" sz="1600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p>
                                      <m:r>
                                        <a:rPr lang="nb-NO" sz="16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∧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nb-NO" sz="1600" b="0" i="0" smtClean="0">
                                      <a:latin typeface="Cambria Math" panose="02040503050406030204" pitchFamily="18" charset="0"/>
                                    </a:rPr>
                                    <m:t>coll</m:t>
                                  </m:r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2309" y="3765666"/>
                <a:ext cx="3288134" cy="37029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165450" y="3781536"/>
                <a:ext cx="39592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5450" y="3781536"/>
                <a:ext cx="395922" cy="33855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992309" y="4405323"/>
                <a:ext cx="2594154" cy="3702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acc>
                                <m:accPr>
                                  <m:chr m:val="̅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nb-NO" sz="1600" b="0" i="0" smtClean="0">
                                      <a:latin typeface="Cambria Math" panose="02040503050406030204" pitchFamily="18" charset="0"/>
                                    </a:rPr>
                                    <m:t>coll</m:t>
                                  </m:r>
                                </m:e>
                              </m:acc>
                            </m:e>
                          </m:d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b-NO" sz="160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nb-NO" sz="1600" b="0" i="0" smtClean="0">
                                      <a:latin typeface="Cambria Math" panose="02040503050406030204" pitchFamily="18" charset="0"/>
                                    </a:rPr>
                                    <m:t>coll</m:t>
                                  </m:r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2309" y="4405323"/>
                <a:ext cx="2594154" cy="37029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165450" y="4421193"/>
                <a:ext cx="49032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≤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5450" y="4421193"/>
                <a:ext cx="490329" cy="33855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165450" y="5080671"/>
                <a:ext cx="49032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≤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5450" y="5080671"/>
                <a:ext cx="490329" cy="33855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966909" y="4919428"/>
                <a:ext cx="2508753" cy="5848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acc>
                                <m:accPr>
                                  <m:chr m:val="̅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nb-NO" sz="1600" b="0" i="0" smtClean="0">
                                      <a:latin typeface="Cambria Math" panose="02040503050406030204" pitchFamily="18" charset="0"/>
                                    </a:rPr>
                                    <m:t>coll</m:t>
                                  </m:r>
                                </m:e>
                              </m:acc>
                            </m:e>
                          </m:d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+      </m:t>
                          </m:r>
                          <m:f>
                            <m:f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den>
                          </m:f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6909" y="4919428"/>
                <a:ext cx="2508753" cy="58484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369386" y="3781536"/>
                <a:ext cx="40065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⋅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9386" y="3781536"/>
                <a:ext cx="400657" cy="338554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578610" y="3781536"/>
                <a:ext cx="40065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⋅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8610" y="3781536"/>
                <a:ext cx="400657" cy="338554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578610" y="4421193"/>
                <a:ext cx="40065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⋅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8610" y="4421193"/>
                <a:ext cx="400657" cy="338554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578610" y="5080671"/>
                <a:ext cx="40065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⋅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8610" y="5080671"/>
                <a:ext cx="400657" cy="338554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684746" y="5055271"/>
                <a:ext cx="40065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⋅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4746" y="5055271"/>
                <a:ext cx="400657" cy="338554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586463" y="5055271"/>
                <a:ext cx="40065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−  1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6463" y="5055271"/>
                <a:ext cx="400657" cy="338554"/>
              </a:xfrm>
              <a:prstGeom prst="rect">
                <a:avLst/>
              </a:prstGeom>
              <a:blipFill rotWithShape="0">
                <a:blip r:embed="rId16"/>
                <a:stretch>
                  <a:fillRect r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592081" y="4421193"/>
                <a:ext cx="40065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−  1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2081" y="4421193"/>
                <a:ext cx="400657" cy="338554"/>
              </a:xfrm>
              <a:prstGeom prst="rect">
                <a:avLst/>
              </a:prstGeom>
              <a:blipFill rotWithShape="0">
                <a:blip r:embed="rId17"/>
                <a:stretch>
                  <a:fillRect r="-287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9374167" y="3781536"/>
                <a:ext cx="40065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−  1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4167" y="3781536"/>
                <a:ext cx="400657" cy="338554"/>
              </a:xfrm>
              <a:prstGeom prst="rect">
                <a:avLst/>
              </a:prstGeom>
              <a:blipFill rotWithShape="0">
                <a:blip r:embed="rId18"/>
                <a:stretch>
                  <a:fillRect r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758098" y="3712134"/>
                <a:ext cx="40065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nb-NO" sz="2200" i="1">
                          <a:latin typeface="Cambria Math" panose="02040503050406030204" pitchFamily="18" charset="0"/>
                        </a:rPr>
                        <m:t>(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8098" y="3712134"/>
                <a:ext cx="400657" cy="430887"/>
              </a:xfrm>
              <a:prstGeom prst="rect">
                <a:avLst/>
              </a:prstGeom>
              <a:blipFill rotWithShape="0">
                <a:blip r:embed="rId19"/>
                <a:stretch>
                  <a:fillRect r="-10769" b="-18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861386" y="4351212"/>
                <a:ext cx="13652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nb-NO" sz="2200" i="1">
                          <a:latin typeface="Cambria Math" panose="02040503050406030204" pitchFamily="18" charset="0"/>
                        </a:rPr>
                        <m:t>(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1386" y="4351212"/>
                <a:ext cx="136525" cy="430887"/>
              </a:xfrm>
              <a:prstGeom prst="rect">
                <a:avLst/>
              </a:prstGeom>
              <a:blipFill rotWithShape="0">
                <a:blip r:embed="rId20"/>
                <a:stretch>
                  <a:fillRect l="-50000" r="-131818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9143918" y="3718422"/>
                <a:ext cx="13652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nb-NO" sz="2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3918" y="3718422"/>
                <a:ext cx="136525" cy="430887"/>
              </a:xfrm>
              <a:prstGeom prst="rect">
                <a:avLst/>
              </a:prstGeom>
              <a:blipFill rotWithShape="0">
                <a:blip r:embed="rId21"/>
                <a:stretch>
                  <a:fillRect l="-45455" r="-136364" b="-18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8364537" y="4351212"/>
                <a:ext cx="13652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nb-NO" sz="2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4537" y="4351212"/>
                <a:ext cx="136525" cy="430887"/>
              </a:xfrm>
              <a:prstGeom prst="rect">
                <a:avLst/>
              </a:prstGeom>
              <a:blipFill rotWithShape="0">
                <a:blip r:embed="rId22"/>
                <a:stretch>
                  <a:fillRect l="-43478" r="-126087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609487" y="3781536"/>
                <a:ext cx="40065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−  1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9487" y="3781536"/>
                <a:ext cx="400657" cy="338554"/>
              </a:xfrm>
              <a:prstGeom prst="rect">
                <a:avLst/>
              </a:prstGeom>
              <a:blipFill rotWithShape="0">
                <a:blip r:embed="rId23"/>
                <a:stretch>
                  <a:fillRect r="-287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162702" y="5707107"/>
                <a:ext cx="36892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2702" y="5707107"/>
                <a:ext cx="368922" cy="338554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035742" y="3781536"/>
                <a:ext cx="33439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5742" y="3781536"/>
                <a:ext cx="334395" cy="338554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1877153" y="3751303"/>
                <a:ext cx="1154162" cy="3990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600" b="1" i="1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sz="1600">
                              <a:latin typeface="Cambria Math" panose="02040503050406030204" pitchFamily="18" charset="0"/>
                            </a:rPr>
                            <m:t>prf</m:t>
                          </m:r>
                        </m:sup>
                      </m:sSubSup>
                      <m:d>
                        <m:d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7153" y="3751303"/>
                <a:ext cx="1154162" cy="399020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6225346" y="5529668"/>
                <a:ext cx="2305246" cy="5848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600" b="1" i="1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sz="1600" i="0">
                              <a:latin typeface="Cambria Math" panose="02040503050406030204" pitchFamily="18" charset="0"/>
                            </a:rPr>
                            <m:t>pr</m:t>
                          </m:r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p</m:t>
                          </m:r>
                        </m:sup>
                      </m:sSubSup>
                      <m:d>
                        <m:d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sz="1600" b="0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   +      </m:t>
                      </m:r>
                      <m:f>
                        <m:f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5346" y="5529668"/>
                <a:ext cx="2305246" cy="584840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438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10" grpId="0"/>
      <p:bldP spid="11" grpId="0"/>
      <p:bldP spid="12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450380" y="4329473"/>
            <a:ext cx="7082727" cy="1192441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Constructing block ciphers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446" y="1737231"/>
            <a:ext cx="1360983" cy="27083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693" y="2423857"/>
            <a:ext cx="1068559" cy="120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7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Principles for designing block ciphers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Claude Shannon, “Communication Theory of Secrecy Systems”(1949):</a:t>
            </a:r>
          </a:p>
          <a:p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1" dirty="0"/>
              <a:t>Diffusion</a:t>
            </a:r>
            <a:r>
              <a:rPr lang="en-US" sz="2000" dirty="0"/>
              <a:t>: plaintext spread over large parts of the </a:t>
            </a:r>
            <a:r>
              <a:rPr lang="en-US" sz="2000" dirty="0" err="1"/>
              <a:t>ciphertext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1" dirty="0"/>
              <a:t>Confusion</a:t>
            </a:r>
            <a:r>
              <a:rPr lang="en-US" sz="2000" dirty="0"/>
              <a:t>: a complex relation between plaintext, key and </a:t>
            </a:r>
            <a:r>
              <a:rPr lang="en-US" sz="2000" dirty="0" err="1"/>
              <a:t>ciphertext</a:t>
            </a:r>
            <a:endParaRPr lang="en-US" sz="2000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17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Ideal solution: secure channels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5" name="Cloud 14"/>
          <p:cNvSpPr/>
          <p:nvPr/>
        </p:nvSpPr>
        <p:spPr bwMode="auto">
          <a:xfrm rot="11390598">
            <a:off x="4499248" y="2005781"/>
            <a:ext cx="3385524" cy="2189270"/>
          </a:xfrm>
          <a:prstGeom prst="cloud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45931" y="1414612"/>
            <a:ext cx="1512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>
                <a:solidFill>
                  <a:schemeClr val="tx2"/>
                </a:solidFill>
              </a:rPr>
              <a:t>Internet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83675" y="1559448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Alice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10016417" y="1779868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Bob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2682049" y="3000713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M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5387843" y="4317967"/>
            <a:ext cx="1827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Adversary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032412" y="4616970"/>
            <a:ext cx="1003032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>
                <a:solidFill>
                  <a:srgbClr val="3333CC"/>
                </a:solidFill>
              </a:rPr>
              <a:t>Security goals:</a:t>
            </a:r>
          </a:p>
          <a:p>
            <a:endParaRPr lang="nb-NO" sz="2000" dirty="0">
              <a:solidFill>
                <a:schemeClr val="accent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b="1" dirty="0">
                <a:solidFill>
                  <a:schemeClr val="tx2"/>
                </a:solidFill>
              </a:rPr>
              <a:t>Data privacy: </a:t>
            </a:r>
            <a:r>
              <a:rPr lang="nb-NO" sz="2000" dirty="0">
                <a:solidFill>
                  <a:schemeClr val="tx2"/>
                </a:solidFill>
              </a:rPr>
              <a:t>adversary should not be able to read message M       </a:t>
            </a:r>
            <a:r>
              <a:rPr lang="nb-NO" sz="2000" b="1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nb-NO" sz="2000" b="1" dirty="0">
              <a:solidFill>
                <a:srgbClr val="00B05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b="1" dirty="0">
                <a:solidFill>
                  <a:schemeClr val="tx2"/>
                </a:solidFill>
              </a:rPr>
              <a:t>Data integrity: </a:t>
            </a:r>
            <a:r>
              <a:rPr lang="nb-NO" sz="2000" dirty="0">
                <a:solidFill>
                  <a:schemeClr val="tx2"/>
                </a:solidFill>
              </a:rPr>
              <a:t>adversary should not be able to modify message M  </a:t>
            </a:r>
            <a:r>
              <a:rPr lang="nb-NO" sz="2000" b="1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nb-NO" sz="20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b="1" dirty="0">
                <a:solidFill>
                  <a:schemeClr val="tx2"/>
                </a:solidFill>
              </a:rPr>
              <a:t>Data </a:t>
            </a:r>
            <a:r>
              <a:rPr lang="en-US" sz="2000" b="1" dirty="0">
                <a:solidFill>
                  <a:schemeClr val="tx2"/>
                </a:solidFill>
              </a:rPr>
              <a:t>authenticity</a:t>
            </a:r>
            <a:r>
              <a:rPr lang="nb-NO" sz="2000" b="1" dirty="0">
                <a:solidFill>
                  <a:schemeClr val="tx2"/>
                </a:solidFill>
              </a:rPr>
              <a:t>: </a:t>
            </a:r>
            <a:r>
              <a:rPr lang="nb-NO" sz="2000" dirty="0">
                <a:solidFill>
                  <a:schemeClr val="tx2"/>
                </a:solidFill>
              </a:rPr>
              <a:t>message M really originated from Alice</a:t>
            </a:r>
            <a:r>
              <a:rPr lang="nb-NO" sz="2000" b="1" dirty="0">
                <a:solidFill>
                  <a:schemeClr val="tx2"/>
                </a:solidFill>
              </a:rPr>
              <a:t>                </a:t>
            </a:r>
            <a:r>
              <a:rPr lang="nb-NO" sz="2000" b="1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2000" b="1" dirty="0">
              <a:solidFill>
                <a:schemeClr val="tx2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>
            <a:off x="3163392" y="3231546"/>
            <a:ext cx="6057237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2" name="Group 21"/>
          <p:cNvGrpSpPr/>
          <p:nvPr/>
        </p:nvGrpSpPr>
        <p:grpSpPr>
          <a:xfrm>
            <a:off x="3874259" y="2935079"/>
            <a:ext cx="4635502" cy="592931"/>
            <a:chOff x="3874259" y="2935079"/>
            <a:chExt cx="4635502" cy="592931"/>
          </a:xfrm>
        </p:grpSpPr>
        <p:sp>
          <p:nvSpPr>
            <p:cNvPr id="25" name="Can 24"/>
            <p:cNvSpPr/>
            <p:nvPr/>
          </p:nvSpPr>
          <p:spPr bwMode="auto">
            <a:xfrm rot="16200000">
              <a:off x="5895544" y="913794"/>
              <a:ext cx="592931" cy="4635502"/>
            </a:xfrm>
            <a:prstGeom prst="can">
              <a:avLst>
                <a:gd name="adj" fmla="val 49096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 bwMode="auto">
            <a:xfrm>
              <a:off x="3875845" y="3235202"/>
              <a:ext cx="188417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3" name="Group 12"/>
          <p:cNvGrpSpPr/>
          <p:nvPr/>
        </p:nvGrpSpPr>
        <p:grpSpPr>
          <a:xfrm>
            <a:off x="7783868" y="1373506"/>
            <a:ext cx="3635195" cy="1412925"/>
            <a:chOff x="7783868" y="1373506"/>
            <a:chExt cx="3635195" cy="1412925"/>
          </a:xfrm>
        </p:grpSpPr>
        <p:sp>
          <p:nvSpPr>
            <p:cNvPr id="2" name="TextBox 1"/>
            <p:cNvSpPr txBox="1"/>
            <p:nvPr/>
          </p:nvSpPr>
          <p:spPr>
            <a:xfrm>
              <a:off x="7783868" y="1373506"/>
              <a:ext cx="36351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2000" b="1" dirty="0">
                  <a:solidFill>
                    <a:srgbClr val="3333CC"/>
                  </a:solidFill>
                </a:rPr>
                <a:t>But how to build?</a:t>
              </a:r>
              <a:endParaRPr lang="en-US" sz="2000" b="1" dirty="0">
                <a:solidFill>
                  <a:srgbClr val="3333CC"/>
                </a:solidFill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 bwMode="auto">
            <a:xfrm flipH="1">
              <a:off x="8046986" y="1846120"/>
              <a:ext cx="674448" cy="940311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910" y="2530889"/>
            <a:ext cx="1561630" cy="136642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466" y="2533375"/>
            <a:ext cx="1561630" cy="1366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276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Rounded Rectangle 103"/>
              <p:cNvSpPr/>
              <p:nvPr/>
            </p:nvSpPr>
            <p:spPr bwMode="auto">
              <a:xfrm>
                <a:off x="2157186" y="1875333"/>
                <a:ext cx="7779242" cy="3316124"/>
              </a:xfrm>
              <a:prstGeom prst="roundRect">
                <a:avLst/>
              </a:prstGeom>
              <a:solidFill>
                <a:srgbClr val="FFFAEB"/>
              </a:solidFill>
              <a:ln w="1905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nb-NO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800" b="0" i="1" smtClean="0">
                          <a:latin typeface="Cambria Math" panose="02040503050406030204" pitchFamily="18" charset="0"/>
                        </a:rPr>
                        <m:t>ℰ</m:t>
                      </m:r>
                      <m:r>
                        <a:rPr lang="nb-NO" sz="2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4" name="Rounded Rectangle 10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57186" y="1875333"/>
                <a:ext cx="7779242" cy="3316124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ciphers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30</a:t>
            </a:fld>
            <a:endParaRPr lang="en-US" dirty="0"/>
          </a:p>
        </p:txBody>
      </p:sp>
      <p:cxnSp>
        <p:nvCxnSpPr>
          <p:cNvPr id="26" name="Straight Arrow Connector 25"/>
          <p:cNvCxnSpPr>
            <a:endCxn id="131" idx="1"/>
          </p:cNvCxnSpPr>
          <p:nvPr/>
        </p:nvCxnSpPr>
        <p:spPr bwMode="auto">
          <a:xfrm>
            <a:off x="9432305" y="3991679"/>
            <a:ext cx="951048" cy="7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Arrow Connector 27"/>
          <p:cNvCxnSpPr>
            <a:stCxn id="130" idx="3"/>
            <a:endCxn id="77" idx="1"/>
          </p:cNvCxnSpPr>
          <p:nvPr/>
        </p:nvCxnSpPr>
        <p:spPr bwMode="auto">
          <a:xfrm flipV="1">
            <a:off x="1683305" y="3991682"/>
            <a:ext cx="917866" cy="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241610" y="2330704"/>
                <a:ext cx="388707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8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1610" y="2330704"/>
                <a:ext cx="388707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0524611" y="2330704"/>
                <a:ext cx="309546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8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4611" y="2330704"/>
                <a:ext cx="309546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rapezoid 34"/>
          <p:cNvSpPr/>
          <p:nvPr/>
        </p:nvSpPr>
        <p:spPr bwMode="auto">
          <a:xfrm>
            <a:off x="2550885" y="2391089"/>
            <a:ext cx="6921929" cy="515118"/>
          </a:xfrm>
          <a:prstGeom prst="trapezoid">
            <a:avLst>
              <a:gd name="adj" fmla="val 322048"/>
            </a:avLst>
          </a:prstGeom>
          <a:solidFill>
            <a:srgbClr val="FFDDDD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/>
              <a:t>Key expansion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5818037" y="1280577"/>
                <a:ext cx="387624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2800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b-NO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8037" y="1280577"/>
                <a:ext cx="387624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Straight Arrow Connector 56"/>
          <p:cNvCxnSpPr>
            <a:stCxn id="56" idx="2"/>
            <a:endCxn id="35" idx="0"/>
          </p:cNvCxnSpPr>
          <p:nvPr/>
        </p:nvCxnSpPr>
        <p:spPr bwMode="auto">
          <a:xfrm>
            <a:off x="6011849" y="1711464"/>
            <a:ext cx="1" cy="67962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Rounded Rectangle 129"/>
              <p:cNvSpPr/>
              <p:nvPr/>
            </p:nvSpPr>
            <p:spPr bwMode="auto">
              <a:xfrm>
                <a:off x="1126946" y="2863242"/>
                <a:ext cx="556359" cy="2256883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lang="nb-NO" sz="1600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1600" b="1" dirty="0"/>
                  <a:t> bits </a:t>
                </a:r>
              </a:p>
            </p:txBody>
          </p:sp>
        </mc:Choice>
        <mc:Fallback xmlns="">
          <p:sp>
            <p:nvSpPr>
              <p:cNvPr id="130" name="Rounded Rectangle 1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26946" y="2863242"/>
                <a:ext cx="556359" cy="2256883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Rounded Rectangle 130"/>
              <p:cNvSpPr/>
              <p:nvPr/>
            </p:nvSpPr>
            <p:spPr bwMode="auto">
              <a:xfrm>
                <a:off x="10383353" y="2863310"/>
                <a:ext cx="556359" cy="2256883"/>
              </a:xfrm>
              <a:prstGeom prst="roundRect">
                <a:avLst/>
              </a:prstGeom>
              <a:solidFill>
                <a:srgbClr val="CFF9DA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lang="nb-NO" sz="1600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1600" b="1" dirty="0"/>
                  <a:t> bits </a:t>
                </a:r>
              </a:p>
            </p:txBody>
          </p:sp>
        </mc:Choice>
        <mc:Fallback xmlns="">
          <p:sp>
            <p:nvSpPr>
              <p:cNvPr id="131" name="Rounded Rectangle 1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383353" y="2863310"/>
                <a:ext cx="556359" cy="2256883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ounded Rectangle 76"/>
              <p:cNvSpPr/>
              <p:nvPr/>
            </p:nvSpPr>
            <p:spPr bwMode="auto">
              <a:xfrm>
                <a:off x="2601171" y="3664834"/>
                <a:ext cx="745463" cy="653695"/>
              </a:xfrm>
              <a:prstGeom prst="roundRect">
                <a:avLst/>
              </a:prstGeom>
              <a:solidFill>
                <a:srgbClr val="ECECFA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b-NO" sz="2000" b="0" i="0" smtClean="0">
                          <a:latin typeface="Cambria Math" panose="02040503050406030204" pitchFamily="18" charset="0"/>
                        </a:rPr>
                        <m:t>Rnd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7" name="Rounded Rectangle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01171" y="3664834"/>
                <a:ext cx="745463" cy="653695"/>
              </a:xfrm>
              <a:prstGeom prst="round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9" name="Straight Arrow Connector 88"/>
          <p:cNvCxnSpPr>
            <a:endCxn id="115" idx="1"/>
          </p:cNvCxnSpPr>
          <p:nvPr/>
        </p:nvCxnSpPr>
        <p:spPr bwMode="auto">
          <a:xfrm>
            <a:off x="3346635" y="3991679"/>
            <a:ext cx="571237" cy="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5" name="Straight Arrow Connector 94"/>
          <p:cNvCxnSpPr>
            <a:stCxn id="115" idx="3"/>
            <a:endCxn id="117" idx="1"/>
          </p:cNvCxnSpPr>
          <p:nvPr/>
        </p:nvCxnSpPr>
        <p:spPr bwMode="auto">
          <a:xfrm flipV="1">
            <a:off x="4663335" y="3991680"/>
            <a:ext cx="571239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>
                <a:off x="7406883" y="3896076"/>
                <a:ext cx="381970" cy="430887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800" b="1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6883" y="3896076"/>
                <a:ext cx="381970" cy="43088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Rounded Rectangle 104"/>
              <p:cNvSpPr/>
              <p:nvPr/>
            </p:nvSpPr>
            <p:spPr bwMode="auto">
              <a:xfrm>
                <a:off x="2699777" y="2953867"/>
                <a:ext cx="548249" cy="407854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5" name="Rounded Rectangle 10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99777" y="2953867"/>
                <a:ext cx="548249" cy="407854"/>
              </a:xfrm>
              <a:prstGeom prst="round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6" name="Straight Arrow Connector 105"/>
          <p:cNvCxnSpPr>
            <a:stCxn id="105" idx="2"/>
            <a:endCxn id="77" idx="0"/>
          </p:cNvCxnSpPr>
          <p:nvPr/>
        </p:nvCxnSpPr>
        <p:spPr bwMode="auto">
          <a:xfrm>
            <a:off x="2973902" y="3361721"/>
            <a:ext cx="1" cy="30311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7" name="Straight Arrow Connector 106"/>
          <p:cNvCxnSpPr>
            <a:stCxn id="116" idx="2"/>
            <a:endCxn id="115" idx="0"/>
          </p:cNvCxnSpPr>
          <p:nvPr/>
        </p:nvCxnSpPr>
        <p:spPr bwMode="auto">
          <a:xfrm>
            <a:off x="4290603" y="3361721"/>
            <a:ext cx="1" cy="30311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0" name="Straight Arrow Connector 109"/>
          <p:cNvCxnSpPr>
            <a:stCxn id="117" idx="3"/>
          </p:cNvCxnSpPr>
          <p:nvPr/>
        </p:nvCxnSpPr>
        <p:spPr bwMode="auto">
          <a:xfrm flipV="1">
            <a:off x="5980037" y="3991679"/>
            <a:ext cx="427753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1" name="Straight Arrow Connector 110"/>
          <p:cNvCxnSpPr>
            <a:endCxn id="118" idx="1"/>
          </p:cNvCxnSpPr>
          <p:nvPr/>
        </p:nvCxnSpPr>
        <p:spPr bwMode="auto">
          <a:xfrm>
            <a:off x="8262734" y="3991680"/>
            <a:ext cx="424108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Rounded Rectangle 114"/>
              <p:cNvSpPr/>
              <p:nvPr/>
            </p:nvSpPr>
            <p:spPr bwMode="auto">
              <a:xfrm>
                <a:off x="3917872" y="3664833"/>
                <a:ext cx="745463" cy="653695"/>
              </a:xfrm>
              <a:prstGeom prst="roundRect">
                <a:avLst/>
              </a:prstGeom>
              <a:solidFill>
                <a:srgbClr val="ECECFA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b-NO" sz="2000" b="0" i="0" smtClean="0">
                          <a:latin typeface="Cambria Math" panose="02040503050406030204" pitchFamily="18" charset="0"/>
                        </a:rPr>
                        <m:t>Rnd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5" name="Rounded Rectangle 1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17872" y="3664833"/>
                <a:ext cx="745463" cy="653695"/>
              </a:xfrm>
              <a:prstGeom prst="round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Rounded Rectangle 115"/>
              <p:cNvSpPr/>
              <p:nvPr/>
            </p:nvSpPr>
            <p:spPr bwMode="auto">
              <a:xfrm>
                <a:off x="4016478" y="2953867"/>
                <a:ext cx="548249" cy="407854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6" name="Rounded Rectangle 1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16478" y="2953867"/>
                <a:ext cx="548249" cy="407854"/>
              </a:xfrm>
              <a:prstGeom prst="round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Rounded Rectangle 116"/>
              <p:cNvSpPr/>
              <p:nvPr/>
            </p:nvSpPr>
            <p:spPr bwMode="auto">
              <a:xfrm>
                <a:off x="5234574" y="3664832"/>
                <a:ext cx="745463" cy="653695"/>
              </a:xfrm>
              <a:prstGeom prst="roundRect">
                <a:avLst/>
              </a:prstGeom>
              <a:solidFill>
                <a:srgbClr val="ECECFA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b-NO" sz="2000" b="0" i="0" smtClean="0">
                          <a:latin typeface="Cambria Math" panose="02040503050406030204" pitchFamily="18" charset="0"/>
                        </a:rPr>
                        <m:t>Rnd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7" name="Rounded Rectangle 1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34574" y="3664832"/>
                <a:ext cx="745463" cy="653695"/>
              </a:xfrm>
              <a:prstGeom prst="round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Rounded Rectangle 117"/>
              <p:cNvSpPr/>
              <p:nvPr/>
            </p:nvSpPr>
            <p:spPr bwMode="auto">
              <a:xfrm>
                <a:off x="8686842" y="3664832"/>
                <a:ext cx="745463" cy="653695"/>
              </a:xfrm>
              <a:prstGeom prst="roundRect">
                <a:avLst/>
              </a:prstGeom>
              <a:solidFill>
                <a:srgbClr val="ECECFA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b-NO" sz="2000" b="0" i="0" smtClean="0">
                          <a:latin typeface="Cambria Math" panose="02040503050406030204" pitchFamily="18" charset="0"/>
                        </a:rPr>
                        <m:t>Rnd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8" name="Rounded Rectangle 1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86842" y="3664832"/>
                <a:ext cx="745463" cy="653695"/>
              </a:xfrm>
              <a:prstGeom prst="round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ounded Rectangle 118"/>
              <p:cNvSpPr/>
              <p:nvPr/>
            </p:nvSpPr>
            <p:spPr bwMode="auto">
              <a:xfrm>
                <a:off x="5333179" y="2953867"/>
                <a:ext cx="548249" cy="407854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9" name="Rounded 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3179" y="2953867"/>
                <a:ext cx="548249" cy="407854"/>
              </a:xfrm>
              <a:prstGeom prst="roundRect">
                <a:avLst/>
              </a:prstGeom>
              <a:blipFill rotWithShape="0">
                <a:blip r:embed="rId15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0" name="Straight Arrow Connector 119"/>
          <p:cNvCxnSpPr>
            <a:stCxn id="119" idx="2"/>
            <a:endCxn id="117" idx="0"/>
          </p:cNvCxnSpPr>
          <p:nvPr/>
        </p:nvCxnSpPr>
        <p:spPr bwMode="auto">
          <a:xfrm>
            <a:off x="5607304" y="3361721"/>
            <a:ext cx="2" cy="30311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Rounded Rectangle 120"/>
              <p:cNvSpPr/>
              <p:nvPr/>
            </p:nvSpPr>
            <p:spPr bwMode="auto">
              <a:xfrm>
                <a:off x="8785448" y="2953867"/>
                <a:ext cx="548249" cy="407854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1" name="Rounded Rectangle 1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85448" y="2953867"/>
                <a:ext cx="548249" cy="407854"/>
              </a:xfrm>
              <a:prstGeom prst="roundRect">
                <a:avLst/>
              </a:prstGeom>
              <a:blipFill rotWithShape="0">
                <a:blip r:embed="rId16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2" name="Straight Arrow Connector 121"/>
          <p:cNvCxnSpPr>
            <a:stCxn id="121" idx="2"/>
            <a:endCxn id="118" idx="0"/>
          </p:cNvCxnSpPr>
          <p:nvPr/>
        </p:nvCxnSpPr>
        <p:spPr bwMode="auto">
          <a:xfrm>
            <a:off x="9059573" y="3361721"/>
            <a:ext cx="1" cy="30311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Box 131"/>
              <p:cNvSpPr txBox="1"/>
              <p:nvPr/>
            </p:nvSpPr>
            <p:spPr>
              <a:xfrm>
                <a:off x="3525115" y="5412435"/>
                <a:ext cx="38817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Rnd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called a </a:t>
                </a:r>
                <a:r>
                  <a:rPr lang="en-US" b="1" dirty="0"/>
                  <a:t>round function</a:t>
                </a:r>
                <a:endParaRPr lang="en-US" dirty="0"/>
              </a:p>
            </p:txBody>
          </p:sp>
        </mc:Choice>
        <mc:Fallback xmlns="">
          <p:sp>
            <p:nvSpPr>
              <p:cNvPr id="132" name="TextBox 1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5115" y="5412435"/>
                <a:ext cx="3881768" cy="276999"/>
              </a:xfrm>
              <a:prstGeom prst="rect">
                <a:avLst/>
              </a:prstGeom>
              <a:blipFill rotWithShape="0">
                <a:blip r:embed="rId17"/>
                <a:stretch>
                  <a:fillRect l="-2198" t="-28889" r="-3140" b="-5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Rectangle 132"/>
              <p:cNvSpPr/>
              <p:nvPr/>
            </p:nvSpPr>
            <p:spPr>
              <a:xfrm>
                <a:off x="3822717" y="5903260"/>
                <a:ext cx="505979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/>
                  <a:t>AES-128/192/256</a:t>
                </a:r>
                <a:r>
                  <a:rPr lang="en-US" dirty="0"/>
                  <a:t> 	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=10</m:t>
                    </m:r>
                    <m:r>
                      <m:rPr>
                        <m:lit/>
                      </m:rPr>
                      <a:rPr lang="nb-NO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12</m:t>
                    </m:r>
                    <m:r>
                      <m:rPr>
                        <m:lit/>
                      </m:rPr>
                      <a:rPr lang="nb-NO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14</m:t>
                    </m:r>
                  </m:oMath>
                </a14:m>
                <a:endParaRPr lang="nb-NO" b="0" dirty="0"/>
              </a:p>
            </p:txBody>
          </p:sp>
        </mc:Choice>
        <mc:Fallback xmlns="">
          <p:sp>
            <p:nvSpPr>
              <p:cNvPr id="133" name="Rectangle 1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2717" y="5903260"/>
                <a:ext cx="5059791" cy="369332"/>
              </a:xfrm>
              <a:prstGeom prst="rect">
                <a:avLst/>
              </a:prstGeom>
              <a:blipFill rotWithShape="0">
                <a:blip r:embed="rId18"/>
                <a:stretch>
                  <a:fillRect l="-964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457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idx="4294967295"/>
          </p:nvPr>
        </p:nvSpPr>
        <p:spPr>
          <a:xfrm>
            <a:off x="2957513" y="4762500"/>
            <a:ext cx="6276975" cy="1362075"/>
          </a:xfrm>
        </p:spPr>
        <p:txBody>
          <a:bodyPr/>
          <a:lstStyle/>
          <a:p>
            <a:pPr algn="ctr"/>
            <a:r>
              <a:rPr lang="en-US" dirty="0"/>
              <a:t>Advanced Encryption Standard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941" y="1679735"/>
            <a:ext cx="4352118" cy="321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91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+mj-lt"/>
                  </a:rPr>
                  <a:t>History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+mj-lt"/>
                  </a:rPr>
                  <a:t>Date Encryption Standard (DES) used since the 70's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+mj-lt"/>
                  </a:rPr>
                  <a:t>Key length too short (56 bits)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+mj-lt"/>
                  </a:rPr>
                  <a:t>Block length too short (64 bits)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+mj-lt"/>
                  </a:rPr>
                  <a:t>Too slow in software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nb-NO" b="0" i="0" dirty="0">
                    <a:latin typeface="+mj-lt"/>
                  </a:rPr>
                  <a:t>1997: NIST hosts a </a:t>
                </a:r>
                <a:r>
                  <a:rPr lang="nb-NO" b="0" i="0" dirty="0" err="1">
                    <a:latin typeface="+mj-lt"/>
                  </a:rPr>
                  <a:t>competition</a:t>
                </a:r>
                <a:r>
                  <a:rPr lang="nb-NO" b="0" i="0" dirty="0">
                    <a:latin typeface="+mj-lt"/>
                  </a:rPr>
                  <a:t> to </a:t>
                </a:r>
                <a:r>
                  <a:rPr lang="nb-NO" b="0" i="0" dirty="0" err="1">
                    <a:latin typeface="+mj-lt"/>
                  </a:rPr>
                  <a:t>find</a:t>
                </a:r>
                <a:r>
                  <a:rPr lang="nb-NO" b="0" i="0" dirty="0">
                    <a:latin typeface="+mj-lt"/>
                  </a:rPr>
                  <a:t> a </a:t>
                </a:r>
                <a:r>
                  <a:rPr lang="nb-NO" b="0" i="0" dirty="0" err="1">
                    <a:latin typeface="+mj-lt"/>
                  </a:rPr>
                  <a:t>new</a:t>
                </a:r>
                <a:r>
                  <a:rPr lang="nb-NO" b="0" i="0" dirty="0">
                    <a:latin typeface="+mj-lt"/>
                  </a:rPr>
                  <a:t> </a:t>
                </a:r>
                <a:r>
                  <a:rPr lang="nb-NO" b="0" i="0" dirty="0" err="1">
                    <a:latin typeface="+mj-lt"/>
                  </a:rPr>
                  <a:t>block</a:t>
                </a:r>
                <a:r>
                  <a:rPr lang="nb-NO" b="0" i="0" dirty="0">
                    <a:latin typeface="+mj-lt"/>
                  </a:rPr>
                  <a:t> </a:t>
                </a:r>
                <a:r>
                  <a:rPr lang="nb-NO" b="0" i="0" dirty="0" err="1">
                    <a:latin typeface="+mj-lt"/>
                  </a:rPr>
                  <a:t>cipher</a:t>
                </a:r>
                <a:endParaRPr lang="nb-NO" b="0" i="0" dirty="0">
                  <a:latin typeface="+mj-lt"/>
                </a:endParaRP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nb-NO" dirty="0">
                    <a:latin typeface="+mj-lt"/>
                  </a:rPr>
                  <a:t>2001: </a:t>
                </a:r>
                <a:r>
                  <a:rPr lang="nb-NO" dirty="0" err="1">
                    <a:latin typeface="+mj-lt"/>
                  </a:rPr>
                  <a:t>Rijndael</a:t>
                </a:r>
                <a:r>
                  <a:rPr lang="nb-NO" dirty="0">
                    <a:latin typeface="+mj-lt"/>
                  </a:rPr>
                  <a:t> is </a:t>
                </a:r>
                <a:r>
                  <a:rPr lang="nb-NO" dirty="0" err="1">
                    <a:latin typeface="+mj-lt"/>
                  </a:rPr>
                  <a:t>announced</a:t>
                </a:r>
                <a:r>
                  <a:rPr lang="nb-NO" dirty="0">
                    <a:latin typeface="+mj-lt"/>
                  </a:rPr>
                  <a:t> </a:t>
                </a:r>
                <a:r>
                  <a:rPr lang="nb-NO" dirty="0" err="1">
                    <a:latin typeface="+mj-lt"/>
                  </a:rPr>
                  <a:t>the</a:t>
                </a:r>
                <a:r>
                  <a:rPr lang="nb-NO" dirty="0">
                    <a:latin typeface="+mj-lt"/>
                  </a:rPr>
                  <a:t> </a:t>
                </a:r>
                <a:r>
                  <a:rPr lang="nb-NO" dirty="0" err="1">
                    <a:latin typeface="+mj-lt"/>
                  </a:rPr>
                  <a:t>winner</a:t>
                </a:r>
                <a:r>
                  <a:rPr lang="nb-NO" dirty="0">
                    <a:latin typeface="+mj-lt"/>
                  </a:rPr>
                  <a:t> → </a:t>
                </a:r>
                <a:r>
                  <a:rPr lang="nb-NO" dirty="0" err="1">
                    <a:latin typeface="+mj-lt"/>
                  </a:rPr>
                  <a:t>renamed</a:t>
                </a:r>
                <a:r>
                  <a:rPr lang="nb-NO" dirty="0">
                    <a:latin typeface="+mj-lt"/>
                  </a:rPr>
                  <a:t> AES</a:t>
                </a:r>
                <a:endParaRPr lang="nb-NO" b="0" i="0" dirty="0">
                  <a:latin typeface="+mj-lt"/>
                </a:endParaRPr>
              </a:p>
              <a:p>
                <a:pPr marL="0" indent="0"/>
                <a:endParaRPr lang="nb-NO" sz="2000" dirty="0">
                  <a:latin typeface="+mj-lt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+mj-lt"/>
                  </a:rPr>
                  <a:t>If you remember nothing else</a:t>
                </a:r>
                <a:r>
                  <a:rPr lang="nb-NO" sz="2000" dirty="0">
                    <a:latin typeface="+mj-lt"/>
                  </a:rPr>
                  <a:t>:</a:t>
                </a:r>
              </a:p>
              <a:p>
                <a:pPr marL="474663" lvl="1" indent="0"/>
                <a:endParaRPr lang="nb-NO" dirty="0">
                  <a:latin typeface="+mj-lt"/>
                </a:endParaRPr>
              </a:p>
              <a:p>
                <a:pPr marL="474663" lvl="1" indent="0"/>
                <a:r>
                  <a:rPr lang="nb-NO" sz="1600" b="0" dirty="0"/>
                  <a:t>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1600" b="0" i="0" smtClean="0">
                        <a:latin typeface="Cambria Math" panose="02040503050406030204" pitchFamily="18" charset="0"/>
                      </a:rPr>
                      <m:t>AES</m:t>
                    </m:r>
                    <m:r>
                      <m:rPr>
                        <m:lit/>
                      </m:rPr>
                      <a:rPr lang="nb-NO" sz="1600">
                        <a:latin typeface="Cambria Math" panose="02040503050406030204" pitchFamily="18" charset="0"/>
                      </a:rPr>
                      <m:t>˗</m:t>
                    </m:r>
                    <m:r>
                      <a:rPr lang="nb-NO" sz="1600" b="0" i="0" smtClean="0">
                        <a:latin typeface="Cambria Math" panose="02040503050406030204" pitchFamily="18" charset="0"/>
                      </a:rPr>
                      <m:t>128 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nb-NO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128</m:t>
                        </m:r>
                      </m:sup>
                    </m:sSup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nb-NO" sz="1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128</m:t>
                        </m:r>
                      </m:sup>
                    </m:sSup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nb-NO" sz="16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6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6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6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128</m:t>
                        </m:r>
                      </m:sup>
                    </m:sSup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nb-NO" sz="1600" b="0" i="1" dirty="0">
                  <a:latin typeface="Cambria Math" panose="02040503050406030204" pitchFamily="18" charset="0"/>
                </a:endParaRPr>
              </a:p>
              <a:p>
                <a:pPr marL="474663" lvl="1" indent="0"/>
                <a:endParaRPr lang="nb-NO" sz="1600" dirty="0">
                  <a:latin typeface="Cambria Math" panose="02040503050406030204" pitchFamily="18" charset="0"/>
                </a:endParaRPr>
              </a:p>
              <a:p>
                <a:pPr marL="474663" lvl="1" indent="0"/>
                <a:r>
                  <a:rPr lang="nb-NO" sz="1600" dirty="0"/>
                  <a:t>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1600">
                        <a:latin typeface="Cambria Math" panose="02040503050406030204" pitchFamily="18" charset="0"/>
                      </a:rPr>
                      <m:t>AES</m:t>
                    </m:r>
                    <m:r>
                      <m:rPr>
                        <m:lit/>
                      </m:rPr>
                      <a:rPr lang="nb-NO" sz="1600">
                        <a:latin typeface="Cambria Math" panose="02040503050406030204" pitchFamily="18" charset="0"/>
                      </a:rPr>
                      <m:t>˗</m:t>
                    </m:r>
                    <m:r>
                      <a:rPr lang="nb-NO" sz="1600">
                        <a:latin typeface="Cambria Math" panose="02040503050406030204" pitchFamily="18" charset="0"/>
                      </a:rPr>
                      <m:t>1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92 </m:t>
                    </m:r>
                    <m:r>
                      <a:rPr lang="nb-NO" sz="1600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nb-NO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192</m:t>
                        </m:r>
                      </m:sup>
                    </m:sSup>
                    <m:r>
                      <a:rPr lang="nb-NO" sz="1600" i="1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nb-NO" sz="1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128</m:t>
                        </m:r>
                      </m:sup>
                    </m:sSup>
                    <m:r>
                      <a:rPr lang="nb-NO" sz="1600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nb-NO" sz="16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6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6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6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128</m:t>
                        </m:r>
                      </m:sup>
                    </m:sSup>
                    <m:r>
                      <a:rPr lang="nb-NO" sz="1600" i="1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nb-NO" sz="1600" i="1" dirty="0">
                  <a:latin typeface="Cambria Math" panose="02040503050406030204" pitchFamily="18" charset="0"/>
                </a:endParaRPr>
              </a:p>
              <a:p>
                <a:pPr marL="474663" lvl="1" indent="0"/>
                <a:endParaRPr lang="nb-NO" sz="1600" dirty="0">
                  <a:latin typeface="Cambria Math" panose="02040503050406030204" pitchFamily="18" charset="0"/>
                </a:endParaRPr>
              </a:p>
              <a:p>
                <a:pPr marL="474663" lvl="1" indent="0"/>
                <a:r>
                  <a:rPr lang="nb-NO" sz="1600" dirty="0">
                    <a:latin typeface="Cambria Math" panose="020405030504060302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1600" smtClean="0">
                        <a:latin typeface="Cambria Math" panose="02040503050406030204" pitchFamily="18" charset="0"/>
                      </a:rPr>
                      <m:t>A</m:t>
                    </m:r>
                    <m:r>
                      <m:rPr>
                        <m:sty m:val="p"/>
                      </m:rPr>
                      <a:rPr lang="nb-NO" sz="1600">
                        <a:latin typeface="Cambria Math" panose="02040503050406030204" pitchFamily="18" charset="0"/>
                      </a:rPr>
                      <m:t>ES</m:t>
                    </m:r>
                    <m:r>
                      <m:rPr>
                        <m:lit/>
                      </m:rPr>
                      <a:rPr lang="nb-NO" sz="1600">
                        <a:latin typeface="Cambria Math" panose="02040503050406030204" pitchFamily="18" charset="0"/>
                      </a:rPr>
                      <m:t>˗</m:t>
                    </m:r>
                    <m:r>
                      <a:rPr lang="nb-NO" sz="1600" b="0" i="0" smtClean="0">
                        <a:latin typeface="Cambria Math" panose="02040503050406030204" pitchFamily="18" charset="0"/>
                      </a:rPr>
                      <m:t>256 </m:t>
                    </m:r>
                    <m:r>
                      <a:rPr lang="nb-NO" sz="1600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nb-NO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256</m:t>
                        </m:r>
                      </m:sup>
                    </m:sSup>
                    <m:r>
                      <a:rPr lang="nb-NO" sz="1600" i="1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nb-NO" sz="1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128</m:t>
                        </m:r>
                      </m:sup>
                    </m:sSup>
                    <m:r>
                      <a:rPr lang="nb-NO" sz="1600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nb-NO" sz="16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6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6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6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128</m:t>
                        </m:r>
                      </m:sup>
                    </m:sSup>
                    <m:r>
                      <a:rPr lang="nb-NO" sz="1600" i="1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sz="1600" dirty="0"/>
              </a:p>
              <a:p>
                <a:pPr marL="0" indent="0"/>
                <a:r>
                  <a:rPr lang="nb-NO" dirty="0"/>
                  <a:t/>
                </a:r>
                <a:br>
                  <a:rPr lang="nb-NO" dirty="0"/>
                </a:b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93" t="-602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2E9578C-E392-4EAB-8296-E8BF985014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6674" y="1233996"/>
            <a:ext cx="2877042" cy="3635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3925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AES-128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668101" y="4097628"/>
          <a:ext cx="833120" cy="72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cxnSp>
        <p:nvCxnSpPr>
          <p:cNvPr id="48" name="Straight Arrow Connector 47"/>
          <p:cNvCxnSpPr/>
          <p:nvPr/>
        </p:nvCxnSpPr>
        <p:spPr bwMode="auto">
          <a:xfrm flipV="1">
            <a:off x="1518698" y="4464777"/>
            <a:ext cx="211426" cy="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ounded Rectangle 35"/>
              <p:cNvSpPr/>
              <p:nvPr/>
            </p:nvSpPr>
            <p:spPr bwMode="auto">
              <a:xfrm>
                <a:off x="1619494" y="2954988"/>
                <a:ext cx="587713" cy="462864"/>
              </a:xfrm>
              <a:prstGeom prst="roundRect">
                <a:avLst/>
              </a:prstGeom>
              <a:solidFill>
                <a:srgbClr val="FCB4AA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Rounded 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19494" y="2954988"/>
                <a:ext cx="587713" cy="462864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36"/>
              <p:cNvSpPr/>
              <p:nvPr/>
            </p:nvSpPr>
            <p:spPr bwMode="auto">
              <a:xfrm>
                <a:off x="3988611" y="2956707"/>
                <a:ext cx="587713" cy="462864"/>
              </a:xfrm>
              <a:prstGeom prst="roundRect">
                <a:avLst/>
              </a:prstGeom>
              <a:solidFill>
                <a:srgbClr val="FCB4AA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Rounded 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88611" y="2956707"/>
                <a:ext cx="587713" cy="462864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/>
          <p:cNvCxnSpPr>
            <a:stCxn id="36" idx="2"/>
          </p:cNvCxnSpPr>
          <p:nvPr/>
        </p:nvCxnSpPr>
        <p:spPr bwMode="auto">
          <a:xfrm>
            <a:off x="1913350" y="3417852"/>
            <a:ext cx="1" cy="83739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Arrow Connector 41"/>
          <p:cNvCxnSpPr>
            <a:stCxn id="37" idx="2"/>
          </p:cNvCxnSpPr>
          <p:nvPr/>
        </p:nvCxnSpPr>
        <p:spPr bwMode="auto">
          <a:xfrm>
            <a:off x="4282468" y="3419571"/>
            <a:ext cx="1" cy="83739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ounded Rectangle 45"/>
              <p:cNvSpPr/>
              <p:nvPr/>
            </p:nvSpPr>
            <p:spPr bwMode="auto">
              <a:xfrm>
                <a:off x="6361865" y="2954988"/>
                <a:ext cx="587713" cy="462864"/>
              </a:xfrm>
              <a:prstGeom prst="roundRect">
                <a:avLst/>
              </a:prstGeom>
              <a:solidFill>
                <a:srgbClr val="FCB4AA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Rounded 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61865" y="2954988"/>
                <a:ext cx="587713" cy="462864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Arrow Connector 46"/>
          <p:cNvCxnSpPr>
            <a:stCxn id="46" idx="2"/>
          </p:cNvCxnSpPr>
          <p:nvPr/>
        </p:nvCxnSpPr>
        <p:spPr bwMode="auto">
          <a:xfrm>
            <a:off x="6655722" y="3417852"/>
            <a:ext cx="2" cy="83739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ounded Rectangle 49"/>
              <p:cNvSpPr/>
              <p:nvPr/>
            </p:nvSpPr>
            <p:spPr bwMode="auto">
              <a:xfrm>
                <a:off x="7682881" y="2954988"/>
                <a:ext cx="587713" cy="462864"/>
              </a:xfrm>
              <a:prstGeom prst="roundRect">
                <a:avLst/>
              </a:prstGeom>
              <a:solidFill>
                <a:srgbClr val="FCB4AA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0" name="Rounded 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82881" y="2954988"/>
                <a:ext cx="587713" cy="462864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Arrow Connector 50"/>
          <p:cNvCxnSpPr>
            <a:stCxn id="50" idx="2"/>
          </p:cNvCxnSpPr>
          <p:nvPr/>
        </p:nvCxnSpPr>
        <p:spPr bwMode="auto">
          <a:xfrm>
            <a:off x="7976738" y="3417852"/>
            <a:ext cx="1" cy="83739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Rectangle 7"/>
          <p:cNvSpPr/>
          <p:nvPr/>
        </p:nvSpPr>
        <p:spPr bwMode="auto">
          <a:xfrm>
            <a:off x="2379036" y="3839380"/>
            <a:ext cx="1541116" cy="1250798"/>
          </a:xfrm>
          <a:prstGeom prst="rect">
            <a:avLst/>
          </a:prstGeom>
          <a:solidFill>
            <a:schemeClr val="accent2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</a:pPr>
            <a:r>
              <a:rPr lang="en-US" sz="1400" b="1" dirty="0" err="1">
                <a:solidFill>
                  <a:schemeClr val="bg1"/>
                </a:solidFill>
              </a:rPr>
              <a:t>SubBytes</a:t>
            </a:r>
            <a:endParaRPr lang="en-US" sz="1400" b="1" dirty="0">
              <a:solidFill>
                <a:schemeClr val="bg1"/>
              </a:solidFill>
            </a:endParaRPr>
          </a:p>
          <a:p>
            <a:pPr marL="342900" marR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</a:pPr>
            <a:r>
              <a:rPr lang="en-US" sz="1400" b="1" dirty="0" err="1">
                <a:solidFill>
                  <a:schemeClr val="bg1"/>
                </a:solidFill>
              </a:rPr>
              <a:t>ShiftRow</a:t>
            </a:r>
            <a:endParaRPr lang="en-US" sz="1400" b="1" dirty="0">
              <a:solidFill>
                <a:schemeClr val="bg1"/>
              </a:solidFill>
            </a:endParaRPr>
          </a:p>
          <a:p>
            <a:pPr marL="342900" marR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</a:pPr>
            <a:r>
              <a:rPr lang="en-US" sz="1400" b="1" dirty="0" err="1">
                <a:solidFill>
                  <a:schemeClr val="bg1"/>
                </a:solidFill>
              </a:rPr>
              <a:t>MixColumn</a:t>
            </a:r>
            <a:endParaRPr lang="en-US" sz="14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689484" y="4240241"/>
                <a:ext cx="4568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800" b="1" i="1" smtClean="0">
                          <a:latin typeface="Cambria Math" panose="02040503050406030204" pitchFamily="18" charset="0"/>
                        </a:rPr>
                        <m:t>⊕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9484" y="4240241"/>
                <a:ext cx="456855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8"/>
          <p:cNvSpPr/>
          <p:nvPr/>
        </p:nvSpPr>
        <p:spPr bwMode="auto">
          <a:xfrm>
            <a:off x="4660838" y="3839378"/>
            <a:ext cx="1541116" cy="1250798"/>
          </a:xfrm>
          <a:prstGeom prst="rect">
            <a:avLst/>
          </a:prstGeom>
          <a:solidFill>
            <a:schemeClr val="accent2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</a:pPr>
            <a:r>
              <a:rPr lang="en-US" sz="1400" b="1" dirty="0" err="1">
                <a:solidFill>
                  <a:schemeClr val="bg1"/>
                </a:solidFill>
              </a:rPr>
              <a:t>SubBytes</a:t>
            </a:r>
            <a:endParaRPr lang="en-US" sz="1400" b="1" dirty="0">
              <a:solidFill>
                <a:schemeClr val="bg1"/>
              </a:solidFill>
            </a:endParaRPr>
          </a:p>
          <a:p>
            <a:pPr marL="342900" marR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</a:pPr>
            <a:r>
              <a:rPr lang="en-US" sz="1400" b="1" dirty="0" err="1">
                <a:solidFill>
                  <a:schemeClr val="bg1"/>
                </a:solidFill>
              </a:rPr>
              <a:t>ShiftRow</a:t>
            </a:r>
            <a:endParaRPr lang="en-US" sz="1400" b="1" dirty="0">
              <a:solidFill>
                <a:schemeClr val="bg1"/>
              </a:solidFill>
            </a:endParaRPr>
          </a:p>
          <a:p>
            <a:pPr marL="342900" marR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</a:pPr>
            <a:r>
              <a:rPr lang="en-US" sz="1400" b="1" dirty="0" err="1">
                <a:solidFill>
                  <a:schemeClr val="bg1"/>
                </a:solidFill>
              </a:rPr>
              <a:t>MixColumn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8437548" y="3839379"/>
            <a:ext cx="1541116" cy="1250798"/>
          </a:xfrm>
          <a:prstGeom prst="rect">
            <a:avLst/>
          </a:prstGeom>
          <a:solidFill>
            <a:schemeClr val="accent2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</a:pPr>
            <a:r>
              <a:rPr lang="en-US" sz="1400" b="1" dirty="0" err="1">
                <a:solidFill>
                  <a:schemeClr val="bg1"/>
                </a:solidFill>
              </a:rPr>
              <a:t>SubBytes</a:t>
            </a:r>
            <a:endParaRPr lang="en-US" sz="1400" b="1" dirty="0">
              <a:solidFill>
                <a:schemeClr val="bg1"/>
              </a:solidFill>
            </a:endParaRPr>
          </a:p>
          <a:p>
            <a:pPr marL="342900" marR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</a:pPr>
            <a:r>
              <a:rPr lang="en-US" sz="1400" b="1" dirty="0" err="1">
                <a:solidFill>
                  <a:schemeClr val="bg1"/>
                </a:solidFill>
              </a:rPr>
              <a:t>ShiftRow</a:t>
            </a:r>
            <a:endParaRPr lang="en-US" sz="1400" b="1" dirty="0">
              <a:solidFill>
                <a:schemeClr val="bg1"/>
              </a:solidFill>
            </a:endParaRP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14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057585" y="4240239"/>
                <a:ext cx="4568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800" b="1" i="1" smtClean="0">
                          <a:latin typeface="Cambria Math" panose="02040503050406030204" pitchFamily="18" charset="0"/>
                        </a:rPr>
                        <m:t>⊕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7585" y="4240239"/>
                <a:ext cx="456855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420730" y="4240239"/>
                <a:ext cx="4568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800" b="1" i="1" smtClean="0">
                          <a:latin typeface="Cambria Math" panose="02040503050406030204" pitchFamily="18" charset="0"/>
                        </a:rPr>
                        <m:t>⊕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0730" y="4240239"/>
                <a:ext cx="456855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7749891" y="4240239"/>
                <a:ext cx="4568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800" b="1" i="1" smtClean="0">
                          <a:latin typeface="Cambria Math" panose="02040503050406030204" pitchFamily="18" charset="0"/>
                        </a:rPr>
                        <m:t>⊕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9891" y="4240239"/>
                <a:ext cx="456855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0158603" y="4240239"/>
                <a:ext cx="4568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800" b="1" i="1" smtClean="0">
                          <a:latin typeface="Cambria Math" panose="02040503050406030204" pitchFamily="18" charset="0"/>
                        </a:rPr>
                        <m:t>⊕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8603" y="4240239"/>
                <a:ext cx="456855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Arrow Connector 48"/>
          <p:cNvCxnSpPr/>
          <p:nvPr/>
        </p:nvCxnSpPr>
        <p:spPr bwMode="auto">
          <a:xfrm flipV="1">
            <a:off x="3929514" y="4464776"/>
            <a:ext cx="169837" cy="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Arrow Connector 51"/>
          <p:cNvCxnSpPr>
            <a:stCxn id="39" idx="3"/>
            <a:endCxn id="43" idx="1"/>
          </p:cNvCxnSpPr>
          <p:nvPr/>
        </p:nvCxnSpPr>
        <p:spPr bwMode="auto">
          <a:xfrm flipV="1">
            <a:off x="6201954" y="4464776"/>
            <a:ext cx="218776" cy="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Straight Arrow Connector 52"/>
          <p:cNvCxnSpPr/>
          <p:nvPr/>
        </p:nvCxnSpPr>
        <p:spPr bwMode="auto">
          <a:xfrm>
            <a:off x="8152069" y="4474936"/>
            <a:ext cx="279230" cy="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Straight Arrow Connector 53"/>
          <p:cNvCxnSpPr/>
          <p:nvPr/>
        </p:nvCxnSpPr>
        <p:spPr bwMode="auto">
          <a:xfrm flipV="1">
            <a:off x="9994460" y="4474935"/>
            <a:ext cx="199805" cy="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ounded Rectangle 58"/>
              <p:cNvSpPr/>
              <p:nvPr/>
            </p:nvSpPr>
            <p:spPr bwMode="auto">
              <a:xfrm>
                <a:off x="10077708" y="2956707"/>
                <a:ext cx="587713" cy="462864"/>
              </a:xfrm>
              <a:prstGeom prst="roundRect">
                <a:avLst/>
              </a:prstGeom>
              <a:solidFill>
                <a:srgbClr val="FCB4AA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9" name="Rounded 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77708" y="2956707"/>
                <a:ext cx="587713" cy="462864"/>
              </a:xfrm>
              <a:prstGeom prst="round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Straight Arrow Connector 59"/>
          <p:cNvCxnSpPr>
            <a:stCxn id="59" idx="2"/>
          </p:cNvCxnSpPr>
          <p:nvPr/>
        </p:nvCxnSpPr>
        <p:spPr bwMode="auto">
          <a:xfrm>
            <a:off x="10371565" y="3419571"/>
            <a:ext cx="1" cy="83739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TextBox 28"/>
          <p:cNvSpPr txBox="1"/>
          <p:nvPr/>
        </p:nvSpPr>
        <p:spPr>
          <a:xfrm>
            <a:off x="739702" y="3716774"/>
            <a:ext cx="1405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input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0825427" y="3716774"/>
            <a:ext cx="1405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output</a:t>
            </a:r>
          </a:p>
        </p:txBody>
      </p:sp>
      <p:cxnSp>
        <p:nvCxnSpPr>
          <p:cNvPr id="63" name="Straight Arrow Connector 62"/>
          <p:cNvCxnSpPr/>
          <p:nvPr/>
        </p:nvCxnSpPr>
        <p:spPr bwMode="auto">
          <a:xfrm>
            <a:off x="2113192" y="4474937"/>
            <a:ext cx="257729" cy="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Straight Arrow Connector 68"/>
          <p:cNvCxnSpPr/>
          <p:nvPr/>
        </p:nvCxnSpPr>
        <p:spPr bwMode="auto">
          <a:xfrm>
            <a:off x="4451984" y="4474936"/>
            <a:ext cx="199896" cy="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" name="Straight Arrow Connector 80"/>
          <p:cNvCxnSpPr/>
          <p:nvPr/>
        </p:nvCxnSpPr>
        <p:spPr bwMode="auto">
          <a:xfrm>
            <a:off x="10554005" y="4474934"/>
            <a:ext cx="229161" cy="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Arrow Connector 83"/>
          <p:cNvCxnSpPr/>
          <p:nvPr/>
        </p:nvCxnSpPr>
        <p:spPr bwMode="auto">
          <a:xfrm flipV="1">
            <a:off x="6822295" y="4464774"/>
            <a:ext cx="199805" cy="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" name="Straight Arrow Connector 86"/>
          <p:cNvCxnSpPr/>
          <p:nvPr/>
        </p:nvCxnSpPr>
        <p:spPr bwMode="auto">
          <a:xfrm>
            <a:off x="7575520" y="4464774"/>
            <a:ext cx="182674" cy="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7102170" y="4234188"/>
                <a:ext cx="40716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800" b="1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nb-NO" sz="2800" b="1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170" y="4234188"/>
                <a:ext cx="407163" cy="4308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Right Brace 92"/>
          <p:cNvSpPr/>
          <p:nvPr/>
        </p:nvSpPr>
        <p:spPr bwMode="auto">
          <a:xfrm rot="5400000">
            <a:off x="5785318" y="1564612"/>
            <a:ext cx="375790" cy="8311132"/>
          </a:xfrm>
          <a:prstGeom prst="rightBrace">
            <a:avLst>
              <a:gd name="adj1" fmla="val 93395"/>
              <a:gd name="adj2" fmla="val 49494"/>
            </a:avLst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5440086" y="6003319"/>
            <a:ext cx="152583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/>
              <a:t>10 rounds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ounded Rectangle 94"/>
              <p:cNvSpPr/>
              <p:nvPr/>
            </p:nvSpPr>
            <p:spPr bwMode="auto">
              <a:xfrm>
                <a:off x="5385500" y="1622099"/>
                <a:ext cx="587713" cy="462864"/>
              </a:xfrm>
              <a:prstGeom prst="roundRect">
                <a:avLst/>
              </a:prstGeom>
              <a:solidFill>
                <a:srgbClr val="FCB4AA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5" name="Rounded Rectangle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85500" y="1622099"/>
                <a:ext cx="587713" cy="462864"/>
              </a:xfrm>
              <a:prstGeom prst="round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6" name="Straight Arrow Connector 95"/>
          <p:cNvCxnSpPr/>
          <p:nvPr/>
        </p:nvCxnSpPr>
        <p:spPr bwMode="auto">
          <a:xfrm flipH="1">
            <a:off x="2293123" y="2022965"/>
            <a:ext cx="3092377" cy="96030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0" name="Straight Arrow Connector 99"/>
          <p:cNvCxnSpPr/>
          <p:nvPr/>
        </p:nvCxnSpPr>
        <p:spPr bwMode="auto">
          <a:xfrm flipH="1">
            <a:off x="4524307" y="2084963"/>
            <a:ext cx="1033023" cy="77084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6" name="Straight Arrow Connector 105"/>
          <p:cNvCxnSpPr>
            <a:stCxn id="95" idx="2"/>
          </p:cNvCxnSpPr>
          <p:nvPr/>
        </p:nvCxnSpPr>
        <p:spPr bwMode="auto">
          <a:xfrm>
            <a:off x="5679357" y="2084963"/>
            <a:ext cx="741373" cy="76574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9" name="Straight Arrow Connector 108"/>
          <p:cNvCxnSpPr/>
          <p:nvPr/>
        </p:nvCxnSpPr>
        <p:spPr bwMode="auto">
          <a:xfrm>
            <a:off x="5961701" y="2038993"/>
            <a:ext cx="1768526" cy="86721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4" name="Straight Arrow Connector 113"/>
          <p:cNvCxnSpPr/>
          <p:nvPr/>
        </p:nvCxnSpPr>
        <p:spPr bwMode="auto">
          <a:xfrm>
            <a:off x="5973213" y="1979661"/>
            <a:ext cx="4104495" cy="97136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2" name="TextBox 121"/>
          <p:cNvSpPr txBox="1"/>
          <p:nvPr/>
        </p:nvSpPr>
        <p:spPr>
          <a:xfrm>
            <a:off x="1630097" y="2618934"/>
            <a:ext cx="14056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128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3982920" y="2642119"/>
            <a:ext cx="14056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128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10128780" y="2666660"/>
            <a:ext cx="14056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128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6425672" y="2618933"/>
            <a:ext cx="14056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128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5416665" y="1320023"/>
            <a:ext cx="14056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128</a:t>
            </a:r>
          </a:p>
        </p:txBody>
      </p:sp>
      <p:graphicFrame>
        <p:nvGraphicFramePr>
          <p:cNvPr id="55" name="Table 54"/>
          <p:cNvGraphicFramePr>
            <a:graphicFrameLocks noGrp="1"/>
          </p:cNvGraphicFramePr>
          <p:nvPr>
            <p:extLst/>
          </p:nvPr>
        </p:nvGraphicFramePr>
        <p:xfrm>
          <a:off x="10825427" y="4097628"/>
          <a:ext cx="833120" cy="72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7741739" y="2628146"/>
            <a:ext cx="14056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128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7102170" y="2959344"/>
                <a:ext cx="40716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800" b="1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nb-NO" sz="2800" b="1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170" y="2959344"/>
                <a:ext cx="407163" cy="430887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242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46" grpId="0" animBg="1"/>
      <p:bldP spid="50" grpId="0" animBg="1"/>
      <p:bldP spid="8" grpId="0" animBg="1"/>
      <p:bldP spid="9" grpId="0"/>
      <p:bldP spid="39" grpId="0" animBg="1"/>
      <p:bldP spid="40" grpId="0" animBg="1"/>
      <p:bldP spid="41" grpId="0"/>
      <p:bldP spid="43" grpId="0"/>
      <p:bldP spid="44" grpId="0"/>
      <p:bldP spid="45" grpId="0"/>
      <p:bldP spid="59" grpId="0" animBg="1"/>
      <p:bldP spid="91" grpId="0"/>
      <p:bldP spid="93" grpId="0" animBg="1"/>
      <p:bldP spid="94" grpId="0"/>
      <p:bldP spid="122" grpId="0"/>
      <p:bldP spid="123" grpId="0"/>
      <p:bldP spid="124" grpId="0"/>
      <p:bldP spid="125" grpId="0"/>
      <p:bldP spid="56" grpId="0"/>
      <p:bldP spid="5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AES round function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5007835" y="4077766"/>
            <a:ext cx="1689959" cy="1371601"/>
          </a:xfrm>
          <a:prstGeom prst="rect">
            <a:avLst/>
          </a:prstGeom>
          <a:solidFill>
            <a:schemeClr val="accent2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</a:pPr>
            <a:r>
              <a:rPr lang="en-US" sz="1600" b="1" dirty="0" err="1">
                <a:solidFill>
                  <a:schemeClr val="bg1"/>
                </a:solidFill>
              </a:rPr>
              <a:t>SubBytes</a:t>
            </a:r>
            <a:endParaRPr lang="en-US" sz="1600" b="1" dirty="0">
              <a:solidFill>
                <a:schemeClr val="bg1"/>
              </a:solidFill>
            </a:endParaRPr>
          </a:p>
          <a:p>
            <a:pPr marL="342900" marR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</a:pPr>
            <a:r>
              <a:rPr lang="en-US" sz="1600" b="1" dirty="0" err="1">
                <a:solidFill>
                  <a:schemeClr val="bg1"/>
                </a:solidFill>
              </a:rPr>
              <a:t>ShiftRow</a:t>
            </a:r>
            <a:endParaRPr lang="en-US" sz="1600" b="1" dirty="0">
              <a:solidFill>
                <a:schemeClr val="bg1"/>
              </a:solidFill>
            </a:endParaRPr>
          </a:p>
          <a:p>
            <a:pPr marL="342900" marR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</a:pPr>
            <a:r>
              <a:rPr lang="en-US" sz="1600" b="1" dirty="0" err="1">
                <a:solidFill>
                  <a:schemeClr val="bg1"/>
                </a:solidFill>
              </a:rPr>
              <a:t>MixColumn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s://upload.wikimedia.org/wikipedia/commons/thumb/a/a4/AES-SubBytes.svg/1920px-AES-SubBytes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030" y="1510942"/>
            <a:ext cx="2799376" cy="1452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6/66/AES-ShiftRows.svg/1920px-AES-ShiftRows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193" y="1528364"/>
            <a:ext cx="3110887" cy="11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thumb/7/76/AES-MixColumns.svg/1920px-AES-MixColumns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1867" y="1369896"/>
            <a:ext cx="2828562" cy="150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19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AES round function - </a:t>
            </a:r>
            <a:r>
              <a:rPr lang="en-US" dirty="0" err="1"/>
              <a:t>SubBytes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5007835" y="4077766"/>
            <a:ext cx="1689959" cy="1371601"/>
          </a:xfrm>
          <a:prstGeom prst="rect">
            <a:avLst/>
          </a:prstGeom>
          <a:solidFill>
            <a:schemeClr val="accent2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</a:pPr>
            <a:r>
              <a:rPr lang="en-US" sz="1600" b="1" dirty="0" err="1">
                <a:solidFill>
                  <a:schemeClr val="bg1"/>
                </a:solidFill>
              </a:rPr>
              <a:t>SubBytes</a:t>
            </a:r>
            <a:endParaRPr lang="en-US" sz="1600" b="1" dirty="0">
              <a:solidFill>
                <a:schemeClr val="bg1"/>
              </a:solidFill>
            </a:endParaRPr>
          </a:p>
          <a:p>
            <a:pPr marL="342900" marR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</a:pPr>
            <a:r>
              <a:rPr lang="en-US" sz="1600" b="1" dirty="0" err="1">
                <a:solidFill>
                  <a:schemeClr val="bg1"/>
                </a:solidFill>
              </a:rPr>
              <a:t>ShiftRow</a:t>
            </a:r>
            <a:endParaRPr lang="en-US" sz="1600" b="1" dirty="0">
              <a:solidFill>
                <a:schemeClr val="bg1"/>
              </a:solidFill>
            </a:endParaRPr>
          </a:p>
          <a:p>
            <a:pPr marL="342900" marR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</a:pPr>
            <a:r>
              <a:rPr lang="en-US" sz="1600" b="1" dirty="0" err="1">
                <a:solidFill>
                  <a:schemeClr val="bg1"/>
                </a:solidFill>
              </a:rPr>
              <a:t>MixColumn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s://upload.wikimedia.org/wikipedia/commons/thumb/a/a4/AES-SubBytes.svg/1920px-AES-SubBytes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030" y="1510942"/>
            <a:ext cx="2799376" cy="1452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6/66/AES-ShiftRows.svg/1920px-AES-ShiftRows.svg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193" y="1528364"/>
            <a:ext cx="3110887" cy="11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thumb/7/76/AES-MixColumns.svg/1920px-AES-MixColumns.svg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1867" y="1369896"/>
            <a:ext cx="2828562" cy="150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1. 정보보안 — Code Accelerator Document 1.0 documenta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358" y="2856898"/>
            <a:ext cx="4862872" cy="317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188359" y="4439587"/>
                <a:ext cx="952120" cy="28918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2,2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b="0" dirty="0"/>
                  <a:t> </a:t>
                </a:r>
                <a:r>
                  <a:rPr lang="en-US" sz="1600" b="0" dirty="0"/>
                  <a:t>8A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8359" y="4439587"/>
                <a:ext cx="952120" cy="289182"/>
              </a:xfrm>
              <a:prstGeom prst="rect">
                <a:avLst/>
              </a:prstGeom>
              <a:blipFill>
                <a:blip r:embed="rId6"/>
                <a:stretch>
                  <a:fillRect l="-6410" t="-12500" r="-7692" b="-35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 bwMode="auto">
          <a:xfrm>
            <a:off x="4273622" y="4546282"/>
            <a:ext cx="4834818" cy="179642"/>
          </a:xfrm>
          <a:prstGeom prst="rect">
            <a:avLst/>
          </a:prstGeom>
          <a:solidFill>
            <a:srgbClr val="F8CD62">
              <a:alpha val="34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7402830" y="2862184"/>
            <a:ext cx="297180" cy="3154806"/>
          </a:xfrm>
          <a:prstGeom prst="rect">
            <a:avLst/>
          </a:prstGeom>
          <a:solidFill>
            <a:srgbClr val="F8CD62">
              <a:alpha val="34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7407130" y="4546282"/>
            <a:ext cx="288000" cy="179642"/>
          </a:xfrm>
          <a:prstGeom prst="rect">
            <a:avLst/>
          </a:prstGeom>
          <a:solidFill>
            <a:schemeClr val="accent1">
              <a:lumMod val="60000"/>
              <a:lumOff val="40000"/>
              <a:alpha val="41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15" name="Freeform 14"/>
          <p:cNvSpPr/>
          <p:nvPr/>
        </p:nvSpPr>
        <p:spPr bwMode="auto">
          <a:xfrm>
            <a:off x="3119120" y="4786613"/>
            <a:ext cx="4262920" cy="771243"/>
          </a:xfrm>
          <a:custGeom>
            <a:avLst/>
            <a:gdLst>
              <a:gd name="connsiteX0" fmla="*/ 0 w 4500880"/>
              <a:gd name="connsiteY0" fmla="*/ 0 h 996492"/>
              <a:gd name="connsiteX1" fmla="*/ 731520 w 4500880"/>
              <a:gd name="connsiteY1" fmla="*/ 650240 h 996492"/>
              <a:gd name="connsiteX2" fmla="*/ 1493520 w 4500880"/>
              <a:gd name="connsiteY2" fmla="*/ 883920 h 996492"/>
              <a:gd name="connsiteX3" fmla="*/ 3108960 w 4500880"/>
              <a:gd name="connsiteY3" fmla="*/ 955040 h 996492"/>
              <a:gd name="connsiteX4" fmla="*/ 4500880 w 4500880"/>
              <a:gd name="connsiteY4" fmla="*/ 243840 h 996492"/>
              <a:gd name="connsiteX0" fmla="*/ 0 w 4500880"/>
              <a:gd name="connsiteY0" fmla="*/ 0 h 1006735"/>
              <a:gd name="connsiteX1" fmla="*/ 731520 w 4500880"/>
              <a:gd name="connsiteY1" fmla="*/ 650240 h 1006735"/>
              <a:gd name="connsiteX2" fmla="*/ 1508760 w 4500880"/>
              <a:gd name="connsiteY2" fmla="*/ 918210 h 1006735"/>
              <a:gd name="connsiteX3" fmla="*/ 3108960 w 4500880"/>
              <a:gd name="connsiteY3" fmla="*/ 955040 h 1006735"/>
              <a:gd name="connsiteX4" fmla="*/ 4500880 w 4500880"/>
              <a:gd name="connsiteY4" fmla="*/ 243840 h 1006735"/>
              <a:gd name="connsiteX0" fmla="*/ 0 w 4500880"/>
              <a:gd name="connsiteY0" fmla="*/ 0 h 1014212"/>
              <a:gd name="connsiteX1" fmla="*/ 731520 w 4500880"/>
              <a:gd name="connsiteY1" fmla="*/ 650240 h 1014212"/>
              <a:gd name="connsiteX2" fmla="*/ 1508760 w 4500880"/>
              <a:gd name="connsiteY2" fmla="*/ 918210 h 1014212"/>
              <a:gd name="connsiteX3" fmla="*/ 3108960 w 4500880"/>
              <a:gd name="connsiteY3" fmla="*/ 955040 h 1014212"/>
              <a:gd name="connsiteX4" fmla="*/ 4500880 w 4500880"/>
              <a:gd name="connsiteY4" fmla="*/ 243840 h 1014212"/>
              <a:gd name="connsiteX0" fmla="*/ 0 w 4500880"/>
              <a:gd name="connsiteY0" fmla="*/ 0 h 1007021"/>
              <a:gd name="connsiteX1" fmla="*/ 773430 w 4500880"/>
              <a:gd name="connsiteY1" fmla="*/ 642620 h 1007021"/>
              <a:gd name="connsiteX2" fmla="*/ 1508760 w 4500880"/>
              <a:gd name="connsiteY2" fmla="*/ 918210 h 1007021"/>
              <a:gd name="connsiteX3" fmla="*/ 3108960 w 4500880"/>
              <a:gd name="connsiteY3" fmla="*/ 955040 h 1007021"/>
              <a:gd name="connsiteX4" fmla="*/ 4500880 w 4500880"/>
              <a:gd name="connsiteY4" fmla="*/ 243840 h 1007021"/>
              <a:gd name="connsiteX0" fmla="*/ 0 w 4500880"/>
              <a:gd name="connsiteY0" fmla="*/ 0 h 1006169"/>
              <a:gd name="connsiteX1" fmla="*/ 750570 w 4500880"/>
              <a:gd name="connsiteY1" fmla="*/ 665480 h 1006169"/>
              <a:gd name="connsiteX2" fmla="*/ 1508760 w 4500880"/>
              <a:gd name="connsiteY2" fmla="*/ 918210 h 1006169"/>
              <a:gd name="connsiteX3" fmla="*/ 3108960 w 4500880"/>
              <a:gd name="connsiteY3" fmla="*/ 955040 h 1006169"/>
              <a:gd name="connsiteX4" fmla="*/ 4500880 w 4500880"/>
              <a:gd name="connsiteY4" fmla="*/ 243840 h 1006169"/>
              <a:gd name="connsiteX0" fmla="*/ 0 w 4500880"/>
              <a:gd name="connsiteY0" fmla="*/ 0 h 1010121"/>
              <a:gd name="connsiteX1" fmla="*/ 750570 w 4500880"/>
              <a:gd name="connsiteY1" fmla="*/ 665480 h 1010121"/>
              <a:gd name="connsiteX2" fmla="*/ 1508760 w 4500880"/>
              <a:gd name="connsiteY2" fmla="*/ 929640 h 1010121"/>
              <a:gd name="connsiteX3" fmla="*/ 3108960 w 4500880"/>
              <a:gd name="connsiteY3" fmla="*/ 955040 h 1010121"/>
              <a:gd name="connsiteX4" fmla="*/ 4500880 w 4500880"/>
              <a:gd name="connsiteY4" fmla="*/ 243840 h 1010121"/>
              <a:gd name="connsiteX0" fmla="*/ 0 w 4500880"/>
              <a:gd name="connsiteY0" fmla="*/ 0 h 1019068"/>
              <a:gd name="connsiteX1" fmla="*/ 750570 w 4500880"/>
              <a:gd name="connsiteY1" fmla="*/ 665480 h 1019068"/>
              <a:gd name="connsiteX2" fmla="*/ 1508760 w 4500880"/>
              <a:gd name="connsiteY2" fmla="*/ 952500 h 1019068"/>
              <a:gd name="connsiteX3" fmla="*/ 3108960 w 4500880"/>
              <a:gd name="connsiteY3" fmla="*/ 955040 h 1019068"/>
              <a:gd name="connsiteX4" fmla="*/ 4500880 w 4500880"/>
              <a:gd name="connsiteY4" fmla="*/ 243840 h 1019068"/>
              <a:gd name="connsiteX0" fmla="*/ 0 w 4500880"/>
              <a:gd name="connsiteY0" fmla="*/ 0 h 1013846"/>
              <a:gd name="connsiteX1" fmla="*/ 750570 w 4500880"/>
              <a:gd name="connsiteY1" fmla="*/ 665480 h 1013846"/>
              <a:gd name="connsiteX2" fmla="*/ 1508760 w 4500880"/>
              <a:gd name="connsiteY2" fmla="*/ 952500 h 1013846"/>
              <a:gd name="connsiteX3" fmla="*/ 3108960 w 4500880"/>
              <a:gd name="connsiteY3" fmla="*/ 955040 h 1013846"/>
              <a:gd name="connsiteX4" fmla="*/ 4500880 w 4500880"/>
              <a:gd name="connsiteY4" fmla="*/ 243840 h 1013846"/>
              <a:gd name="connsiteX0" fmla="*/ 0 w 4500880"/>
              <a:gd name="connsiteY0" fmla="*/ 0 h 1023628"/>
              <a:gd name="connsiteX1" fmla="*/ 750570 w 4500880"/>
              <a:gd name="connsiteY1" fmla="*/ 665480 h 1023628"/>
              <a:gd name="connsiteX2" fmla="*/ 1508760 w 4500880"/>
              <a:gd name="connsiteY2" fmla="*/ 952500 h 1023628"/>
              <a:gd name="connsiteX3" fmla="*/ 3108960 w 4500880"/>
              <a:gd name="connsiteY3" fmla="*/ 955040 h 1023628"/>
              <a:gd name="connsiteX4" fmla="*/ 4500880 w 4500880"/>
              <a:gd name="connsiteY4" fmla="*/ 243840 h 1023628"/>
              <a:gd name="connsiteX0" fmla="*/ 0 w 4500880"/>
              <a:gd name="connsiteY0" fmla="*/ 0 h 1036933"/>
              <a:gd name="connsiteX1" fmla="*/ 750570 w 4500880"/>
              <a:gd name="connsiteY1" fmla="*/ 665480 h 1036933"/>
              <a:gd name="connsiteX2" fmla="*/ 1508760 w 4500880"/>
              <a:gd name="connsiteY2" fmla="*/ 979170 h 1036933"/>
              <a:gd name="connsiteX3" fmla="*/ 3108960 w 4500880"/>
              <a:gd name="connsiteY3" fmla="*/ 955040 h 1036933"/>
              <a:gd name="connsiteX4" fmla="*/ 4500880 w 4500880"/>
              <a:gd name="connsiteY4" fmla="*/ 243840 h 1036933"/>
              <a:gd name="connsiteX0" fmla="*/ 0 w 4345527"/>
              <a:gd name="connsiteY0" fmla="*/ 65410 h 793093"/>
              <a:gd name="connsiteX1" fmla="*/ 595217 w 4345527"/>
              <a:gd name="connsiteY1" fmla="*/ 421640 h 793093"/>
              <a:gd name="connsiteX2" fmla="*/ 1353407 w 4345527"/>
              <a:gd name="connsiteY2" fmla="*/ 735330 h 793093"/>
              <a:gd name="connsiteX3" fmla="*/ 2953607 w 4345527"/>
              <a:gd name="connsiteY3" fmla="*/ 711200 h 793093"/>
              <a:gd name="connsiteX4" fmla="*/ 4345527 w 4345527"/>
              <a:gd name="connsiteY4" fmla="*/ 0 h 793093"/>
              <a:gd name="connsiteX0" fmla="*/ 0 w 4345527"/>
              <a:gd name="connsiteY0" fmla="*/ 65410 h 782503"/>
              <a:gd name="connsiteX1" fmla="*/ 595217 w 4345527"/>
              <a:gd name="connsiteY1" fmla="*/ 514415 h 782503"/>
              <a:gd name="connsiteX2" fmla="*/ 1353407 w 4345527"/>
              <a:gd name="connsiteY2" fmla="*/ 735330 h 782503"/>
              <a:gd name="connsiteX3" fmla="*/ 2953607 w 4345527"/>
              <a:gd name="connsiteY3" fmla="*/ 711200 h 782503"/>
              <a:gd name="connsiteX4" fmla="*/ 4345527 w 4345527"/>
              <a:gd name="connsiteY4" fmla="*/ 0 h 782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5527" h="782503">
                <a:moveTo>
                  <a:pt x="0" y="65410"/>
                </a:moveTo>
                <a:cubicBezTo>
                  <a:pt x="241300" y="316870"/>
                  <a:pt x="369649" y="402762"/>
                  <a:pt x="595217" y="514415"/>
                </a:cubicBezTo>
                <a:cubicBezTo>
                  <a:pt x="820785" y="626068"/>
                  <a:pt x="960342" y="702533"/>
                  <a:pt x="1353407" y="735330"/>
                </a:cubicBezTo>
                <a:cubicBezTo>
                  <a:pt x="1746472" y="768127"/>
                  <a:pt x="2454920" y="833755"/>
                  <a:pt x="2953607" y="711200"/>
                </a:cubicBezTo>
                <a:cubicBezTo>
                  <a:pt x="3452294" y="588645"/>
                  <a:pt x="3900180" y="302260"/>
                  <a:pt x="4345527" y="0"/>
                </a:cubicBez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9952808" y="4439587"/>
                <a:ext cx="909544" cy="28918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2,2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b="0" dirty="0"/>
                  <a:t> </a:t>
                </a:r>
                <a:r>
                  <a:rPr lang="en-US" sz="1600" b="0" dirty="0"/>
                  <a:t>7E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2808" y="4439587"/>
                <a:ext cx="909544" cy="289182"/>
              </a:xfrm>
              <a:prstGeom prst="rect">
                <a:avLst/>
              </a:prstGeom>
              <a:blipFill>
                <a:blip r:embed="rId7"/>
                <a:stretch>
                  <a:fillRect l="-9396" t="-12500" r="-12081" b="-35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Freeform 20"/>
          <p:cNvSpPr/>
          <p:nvPr/>
        </p:nvSpPr>
        <p:spPr bwMode="auto">
          <a:xfrm>
            <a:off x="7636474" y="4779314"/>
            <a:ext cx="2394156" cy="677753"/>
          </a:xfrm>
          <a:custGeom>
            <a:avLst/>
            <a:gdLst>
              <a:gd name="connsiteX0" fmla="*/ 0 w 4500880"/>
              <a:gd name="connsiteY0" fmla="*/ 0 h 996492"/>
              <a:gd name="connsiteX1" fmla="*/ 731520 w 4500880"/>
              <a:gd name="connsiteY1" fmla="*/ 650240 h 996492"/>
              <a:gd name="connsiteX2" fmla="*/ 1493520 w 4500880"/>
              <a:gd name="connsiteY2" fmla="*/ 883920 h 996492"/>
              <a:gd name="connsiteX3" fmla="*/ 3108960 w 4500880"/>
              <a:gd name="connsiteY3" fmla="*/ 955040 h 996492"/>
              <a:gd name="connsiteX4" fmla="*/ 4500880 w 4500880"/>
              <a:gd name="connsiteY4" fmla="*/ 243840 h 996492"/>
              <a:gd name="connsiteX0" fmla="*/ 0 w 4500880"/>
              <a:gd name="connsiteY0" fmla="*/ 0 h 1006735"/>
              <a:gd name="connsiteX1" fmla="*/ 731520 w 4500880"/>
              <a:gd name="connsiteY1" fmla="*/ 650240 h 1006735"/>
              <a:gd name="connsiteX2" fmla="*/ 1508760 w 4500880"/>
              <a:gd name="connsiteY2" fmla="*/ 918210 h 1006735"/>
              <a:gd name="connsiteX3" fmla="*/ 3108960 w 4500880"/>
              <a:gd name="connsiteY3" fmla="*/ 955040 h 1006735"/>
              <a:gd name="connsiteX4" fmla="*/ 4500880 w 4500880"/>
              <a:gd name="connsiteY4" fmla="*/ 243840 h 1006735"/>
              <a:gd name="connsiteX0" fmla="*/ 0 w 4500880"/>
              <a:gd name="connsiteY0" fmla="*/ 0 h 1014212"/>
              <a:gd name="connsiteX1" fmla="*/ 731520 w 4500880"/>
              <a:gd name="connsiteY1" fmla="*/ 650240 h 1014212"/>
              <a:gd name="connsiteX2" fmla="*/ 1508760 w 4500880"/>
              <a:gd name="connsiteY2" fmla="*/ 918210 h 1014212"/>
              <a:gd name="connsiteX3" fmla="*/ 3108960 w 4500880"/>
              <a:gd name="connsiteY3" fmla="*/ 955040 h 1014212"/>
              <a:gd name="connsiteX4" fmla="*/ 4500880 w 4500880"/>
              <a:gd name="connsiteY4" fmla="*/ 243840 h 1014212"/>
              <a:gd name="connsiteX0" fmla="*/ 0 w 4500880"/>
              <a:gd name="connsiteY0" fmla="*/ 0 h 1007021"/>
              <a:gd name="connsiteX1" fmla="*/ 773430 w 4500880"/>
              <a:gd name="connsiteY1" fmla="*/ 642620 h 1007021"/>
              <a:gd name="connsiteX2" fmla="*/ 1508760 w 4500880"/>
              <a:gd name="connsiteY2" fmla="*/ 918210 h 1007021"/>
              <a:gd name="connsiteX3" fmla="*/ 3108960 w 4500880"/>
              <a:gd name="connsiteY3" fmla="*/ 955040 h 1007021"/>
              <a:gd name="connsiteX4" fmla="*/ 4500880 w 4500880"/>
              <a:gd name="connsiteY4" fmla="*/ 243840 h 1007021"/>
              <a:gd name="connsiteX0" fmla="*/ 0 w 4500880"/>
              <a:gd name="connsiteY0" fmla="*/ 0 h 1006169"/>
              <a:gd name="connsiteX1" fmla="*/ 750570 w 4500880"/>
              <a:gd name="connsiteY1" fmla="*/ 665480 h 1006169"/>
              <a:gd name="connsiteX2" fmla="*/ 1508760 w 4500880"/>
              <a:gd name="connsiteY2" fmla="*/ 918210 h 1006169"/>
              <a:gd name="connsiteX3" fmla="*/ 3108960 w 4500880"/>
              <a:gd name="connsiteY3" fmla="*/ 955040 h 1006169"/>
              <a:gd name="connsiteX4" fmla="*/ 4500880 w 4500880"/>
              <a:gd name="connsiteY4" fmla="*/ 243840 h 1006169"/>
              <a:gd name="connsiteX0" fmla="*/ 0 w 4500880"/>
              <a:gd name="connsiteY0" fmla="*/ 0 h 1010121"/>
              <a:gd name="connsiteX1" fmla="*/ 750570 w 4500880"/>
              <a:gd name="connsiteY1" fmla="*/ 665480 h 1010121"/>
              <a:gd name="connsiteX2" fmla="*/ 1508760 w 4500880"/>
              <a:gd name="connsiteY2" fmla="*/ 929640 h 1010121"/>
              <a:gd name="connsiteX3" fmla="*/ 3108960 w 4500880"/>
              <a:gd name="connsiteY3" fmla="*/ 955040 h 1010121"/>
              <a:gd name="connsiteX4" fmla="*/ 4500880 w 4500880"/>
              <a:gd name="connsiteY4" fmla="*/ 243840 h 1010121"/>
              <a:gd name="connsiteX0" fmla="*/ 0 w 4500880"/>
              <a:gd name="connsiteY0" fmla="*/ 0 h 1019068"/>
              <a:gd name="connsiteX1" fmla="*/ 750570 w 4500880"/>
              <a:gd name="connsiteY1" fmla="*/ 665480 h 1019068"/>
              <a:gd name="connsiteX2" fmla="*/ 1508760 w 4500880"/>
              <a:gd name="connsiteY2" fmla="*/ 952500 h 1019068"/>
              <a:gd name="connsiteX3" fmla="*/ 3108960 w 4500880"/>
              <a:gd name="connsiteY3" fmla="*/ 955040 h 1019068"/>
              <a:gd name="connsiteX4" fmla="*/ 4500880 w 4500880"/>
              <a:gd name="connsiteY4" fmla="*/ 243840 h 1019068"/>
              <a:gd name="connsiteX0" fmla="*/ 0 w 4500880"/>
              <a:gd name="connsiteY0" fmla="*/ 0 h 1013846"/>
              <a:gd name="connsiteX1" fmla="*/ 750570 w 4500880"/>
              <a:gd name="connsiteY1" fmla="*/ 665480 h 1013846"/>
              <a:gd name="connsiteX2" fmla="*/ 1508760 w 4500880"/>
              <a:gd name="connsiteY2" fmla="*/ 952500 h 1013846"/>
              <a:gd name="connsiteX3" fmla="*/ 3108960 w 4500880"/>
              <a:gd name="connsiteY3" fmla="*/ 955040 h 1013846"/>
              <a:gd name="connsiteX4" fmla="*/ 4500880 w 4500880"/>
              <a:gd name="connsiteY4" fmla="*/ 243840 h 1013846"/>
              <a:gd name="connsiteX0" fmla="*/ 0 w 4500880"/>
              <a:gd name="connsiteY0" fmla="*/ 0 h 1023628"/>
              <a:gd name="connsiteX1" fmla="*/ 750570 w 4500880"/>
              <a:gd name="connsiteY1" fmla="*/ 665480 h 1023628"/>
              <a:gd name="connsiteX2" fmla="*/ 1508760 w 4500880"/>
              <a:gd name="connsiteY2" fmla="*/ 952500 h 1023628"/>
              <a:gd name="connsiteX3" fmla="*/ 3108960 w 4500880"/>
              <a:gd name="connsiteY3" fmla="*/ 955040 h 1023628"/>
              <a:gd name="connsiteX4" fmla="*/ 4500880 w 4500880"/>
              <a:gd name="connsiteY4" fmla="*/ 243840 h 1023628"/>
              <a:gd name="connsiteX0" fmla="*/ 0 w 4500880"/>
              <a:gd name="connsiteY0" fmla="*/ 0 h 1036933"/>
              <a:gd name="connsiteX1" fmla="*/ 750570 w 4500880"/>
              <a:gd name="connsiteY1" fmla="*/ 665480 h 1036933"/>
              <a:gd name="connsiteX2" fmla="*/ 1508760 w 4500880"/>
              <a:gd name="connsiteY2" fmla="*/ 979170 h 1036933"/>
              <a:gd name="connsiteX3" fmla="*/ 3108960 w 4500880"/>
              <a:gd name="connsiteY3" fmla="*/ 955040 h 1036933"/>
              <a:gd name="connsiteX4" fmla="*/ 4500880 w 4500880"/>
              <a:gd name="connsiteY4" fmla="*/ 243840 h 1036933"/>
              <a:gd name="connsiteX0" fmla="*/ 0 w 4646723"/>
              <a:gd name="connsiteY0" fmla="*/ 0 h 1047970"/>
              <a:gd name="connsiteX1" fmla="*/ 750570 w 4646723"/>
              <a:gd name="connsiteY1" fmla="*/ 665480 h 1047970"/>
              <a:gd name="connsiteX2" fmla="*/ 1508760 w 4646723"/>
              <a:gd name="connsiteY2" fmla="*/ 979170 h 1047970"/>
              <a:gd name="connsiteX3" fmla="*/ 3108960 w 4646723"/>
              <a:gd name="connsiteY3" fmla="*/ 955040 h 1047970"/>
              <a:gd name="connsiteX4" fmla="*/ 4646723 w 4646723"/>
              <a:gd name="connsiteY4" fmla="*/ 76526 h 1047970"/>
              <a:gd name="connsiteX0" fmla="*/ 0 w 4486784"/>
              <a:gd name="connsiteY0" fmla="*/ 72013 h 971444"/>
              <a:gd name="connsiteX1" fmla="*/ 590631 w 4486784"/>
              <a:gd name="connsiteY1" fmla="*/ 588954 h 971444"/>
              <a:gd name="connsiteX2" fmla="*/ 1348821 w 4486784"/>
              <a:gd name="connsiteY2" fmla="*/ 902644 h 971444"/>
              <a:gd name="connsiteX3" fmla="*/ 2949021 w 4486784"/>
              <a:gd name="connsiteY3" fmla="*/ 878514 h 971444"/>
              <a:gd name="connsiteX4" fmla="*/ 4486784 w 4486784"/>
              <a:gd name="connsiteY4" fmla="*/ 0 h 971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86784" h="971444">
                <a:moveTo>
                  <a:pt x="0" y="72013"/>
                </a:moveTo>
                <a:cubicBezTo>
                  <a:pt x="241300" y="323473"/>
                  <a:pt x="365828" y="450516"/>
                  <a:pt x="590631" y="588954"/>
                </a:cubicBezTo>
                <a:cubicBezTo>
                  <a:pt x="815434" y="727392"/>
                  <a:pt x="955756" y="839144"/>
                  <a:pt x="1348821" y="902644"/>
                </a:cubicBezTo>
                <a:cubicBezTo>
                  <a:pt x="1741886" y="966144"/>
                  <a:pt x="2426027" y="1028955"/>
                  <a:pt x="2949021" y="878514"/>
                </a:cubicBezTo>
                <a:cubicBezTo>
                  <a:pt x="3472015" y="728073"/>
                  <a:pt x="4041437" y="302260"/>
                  <a:pt x="4486784" y="0"/>
                </a:cubicBezTo>
              </a:path>
            </a:pathLst>
          </a:cu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13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/>
      <p:bldP spid="2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AES round function - </a:t>
            </a:r>
            <a:r>
              <a:rPr lang="en-US" dirty="0" err="1"/>
              <a:t>ShiftRows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5007835" y="4077766"/>
            <a:ext cx="1689959" cy="1371601"/>
          </a:xfrm>
          <a:prstGeom prst="rect">
            <a:avLst/>
          </a:prstGeom>
          <a:solidFill>
            <a:schemeClr val="accent2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</a:pPr>
            <a:r>
              <a:rPr lang="en-US" sz="1600" b="1" dirty="0" err="1">
                <a:solidFill>
                  <a:schemeClr val="bg1"/>
                </a:solidFill>
              </a:rPr>
              <a:t>SubBytes</a:t>
            </a:r>
            <a:endParaRPr lang="en-US" sz="1600" b="1" dirty="0">
              <a:solidFill>
                <a:schemeClr val="bg1"/>
              </a:solidFill>
            </a:endParaRPr>
          </a:p>
          <a:p>
            <a:pPr marL="342900" marR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</a:pPr>
            <a:r>
              <a:rPr lang="en-US" sz="1600" b="1" dirty="0" err="1">
                <a:solidFill>
                  <a:schemeClr val="bg1"/>
                </a:solidFill>
              </a:rPr>
              <a:t>ShiftRow</a:t>
            </a:r>
            <a:endParaRPr lang="en-US" sz="1600" b="1" dirty="0">
              <a:solidFill>
                <a:schemeClr val="bg1"/>
              </a:solidFill>
            </a:endParaRPr>
          </a:p>
          <a:p>
            <a:pPr marL="342900" marR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</a:pPr>
            <a:r>
              <a:rPr lang="en-US" sz="1600" b="1" dirty="0" err="1">
                <a:solidFill>
                  <a:schemeClr val="bg1"/>
                </a:solidFill>
              </a:rPr>
              <a:t>MixColumn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s://upload.wikimedia.org/wikipedia/commons/thumb/a/a4/AES-SubBytes.svg/1920px-AES-SubBytes.svg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030" y="1510942"/>
            <a:ext cx="2799376" cy="1452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6/66/AES-ShiftRows.svg/1920px-AES-ShiftRows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193" y="1528364"/>
            <a:ext cx="3110887" cy="11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thumb/7/76/AES-MixColumns.svg/1920px-AES-MixColumns.svg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1867" y="1369896"/>
            <a:ext cx="2828562" cy="150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38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AES round function - </a:t>
            </a:r>
            <a:r>
              <a:rPr lang="en-US" dirty="0" err="1"/>
              <a:t>MixColumns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5007835" y="4077766"/>
            <a:ext cx="1689959" cy="1371601"/>
          </a:xfrm>
          <a:prstGeom prst="rect">
            <a:avLst/>
          </a:prstGeom>
          <a:solidFill>
            <a:schemeClr val="accent2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</a:pPr>
            <a:r>
              <a:rPr lang="en-US" sz="1600" b="1" dirty="0" err="1">
                <a:solidFill>
                  <a:schemeClr val="bg1"/>
                </a:solidFill>
              </a:rPr>
              <a:t>SubBytes</a:t>
            </a:r>
            <a:endParaRPr lang="en-US" sz="1600" b="1" dirty="0">
              <a:solidFill>
                <a:schemeClr val="bg1"/>
              </a:solidFill>
            </a:endParaRPr>
          </a:p>
          <a:p>
            <a:pPr marL="342900" marR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</a:pPr>
            <a:r>
              <a:rPr lang="en-US" sz="1600" b="1" dirty="0" err="1">
                <a:solidFill>
                  <a:schemeClr val="bg1"/>
                </a:solidFill>
              </a:rPr>
              <a:t>ShiftRow</a:t>
            </a:r>
            <a:endParaRPr lang="en-US" sz="1600" b="1" dirty="0">
              <a:solidFill>
                <a:schemeClr val="bg1"/>
              </a:solidFill>
            </a:endParaRPr>
          </a:p>
          <a:p>
            <a:pPr marL="342900" marR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</a:pPr>
            <a:r>
              <a:rPr lang="en-US" sz="1600" b="1" dirty="0" err="1">
                <a:solidFill>
                  <a:schemeClr val="bg1"/>
                </a:solidFill>
              </a:rPr>
              <a:t>MixColumn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s://upload.wikimedia.org/wikipedia/commons/thumb/a/a4/AES-SubBytes.svg/1920px-AES-SubBytes.svg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030" y="1510942"/>
            <a:ext cx="2799376" cy="1452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6/66/AES-ShiftRows.svg/1920px-AES-ShiftRows.svg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193" y="1528364"/>
            <a:ext cx="3110887" cy="11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thumb/7/76/AES-MixColumns.svg/1920px-AES-MixColumns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1867" y="1369896"/>
            <a:ext cx="2828562" cy="150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355574" y="3914037"/>
                <a:ext cx="4154855" cy="14073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b-NO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  <m: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  <m:t>03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  <m:t>01</m:t>
                                      </m:r>
                                    </m:e>
                                    <m:e>
                                      <m: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  <m:t>02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b-NO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  <m: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  <m:t>01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  <m:t>03</m:t>
                                      </m:r>
                                    </m:e>
                                    <m:e>
                                      <m: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  <m:t>01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b-NO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  <m: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  <m:t>01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  <m:t>03</m:t>
                                      </m:r>
                                    </m:e>
                                    <m:e>
                                      <m: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  <m:t>01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b-NO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  <m: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  <m:t>03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  <m:t>01</m:t>
                                      </m:r>
                                    </m:e>
                                    <m:e>
                                      <m: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  <m:t>02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0,1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1,1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nb-NO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nb-NO" b="0" i="1" smtClean="0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nb-NO" b="0" i="1" smtClean="0">
                                              <a:latin typeface="Cambria Math" panose="02040503050406030204" pitchFamily="18" charset="0"/>
                                            </a:rPr>
                                            <m:t>2,1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nb-NO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b-NO" b="0" i="1" smtClean="0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nb-NO" b="0" i="1" smtClean="0">
                                              <a:latin typeface="Cambria Math" panose="02040503050406030204" pitchFamily="18" charset="0"/>
                                            </a:rPr>
                                            <m:t>3,1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nb-NO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nb-NO" i="1">
                                        <a:latin typeface="Cambria Math" panose="02040503050406030204" pitchFamily="18" charset="0"/>
                                      </a:rPr>
                                      <m:t>0,1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nb-NO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nb-NO" i="1">
                                        <a:latin typeface="Cambria Math" panose="02040503050406030204" pitchFamily="18" charset="0"/>
                                      </a:rPr>
                                      <m:t>1,1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b-NO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nb-NO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b-NO" b="0" i="1" smtClean="0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nb-NO" i="1">
                                              <a:latin typeface="Cambria Math" panose="02040503050406030204" pitchFamily="18" charset="0"/>
                                            </a:rPr>
                                            <m:t>2,1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nb-NO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b-NO" b="0" i="1" smtClean="0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nb-NO" i="1">
                                              <a:latin typeface="Cambria Math" panose="02040503050406030204" pitchFamily="18" charset="0"/>
                                            </a:rPr>
                                            <m:t>3,1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5574" y="3914037"/>
                <a:ext cx="4154855" cy="140737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964219" y="3297247"/>
                <a:ext cx="118955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𝑀</m:t>
                      </m:r>
                      <m:sSub>
                        <m:sSubPr>
                          <m:ctrlPr>
                            <a:rPr lang="nb-NO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nb-NO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b-NO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nb-NO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4219" y="3297247"/>
                <a:ext cx="1189556" cy="307777"/>
              </a:xfrm>
              <a:prstGeom prst="rect">
                <a:avLst/>
              </a:prstGeom>
              <a:blipFill>
                <a:blip r:embed="rId6"/>
                <a:stretch>
                  <a:fillRect l="-4103" r="-1538" b="-2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 bwMode="auto">
          <a:xfrm flipH="1">
            <a:off x="8802624" y="3663696"/>
            <a:ext cx="274320" cy="3230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9491472" y="3712464"/>
            <a:ext cx="243252" cy="27432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10149252" y="3663696"/>
            <a:ext cx="422657" cy="3230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939784" y="1015510"/>
                <a:ext cx="35208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nb-NO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9784" y="1015510"/>
                <a:ext cx="352084" cy="307777"/>
              </a:xfrm>
              <a:prstGeom prst="rect">
                <a:avLst/>
              </a:prstGeom>
              <a:blipFill>
                <a:blip r:embed="rId7"/>
                <a:stretch>
                  <a:fillRect l="-8772" r="-7018" b="-2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0715244" y="1019764"/>
                <a:ext cx="34887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nb-NO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5244" y="1019764"/>
                <a:ext cx="348877" cy="307777"/>
              </a:xfrm>
              <a:prstGeom prst="rect">
                <a:avLst/>
              </a:prstGeom>
              <a:blipFill>
                <a:blip r:embed="rId8"/>
                <a:stretch>
                  <a:fillRect l="-17544" r="-7018" b="-21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572011" y="5465227"/>
                <a:ext cx="3721980" cy="256993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nb-NO" sz="16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0,1</m:t>
                          </m:r>
                        </m:sub>
                      </m:sSub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2,1</m:t>
                          </m:r>
                        </m:sub>
                      </m:sSub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3,1</m:t>
                          </m:r>
                        </m:sub>
                      </m:sSub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b-NO" sz="160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2011" y="5465227"/>
                <a:ext cx="3721980" cy="256993"/>
              </a:xfrm>
              <a:prstGeom prst="rect">
                <a:avLst/>
              </a:prstGeom>
              <a:blipFill rotWithShape="0">
                <a:blip r:embed="rId9"/>
                <a:stretch>
                  <a:fillRect l="-491"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759331" y="5857685"/>
                <a:ext cx="3464282" cy="256993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0,1</m:t>
                          </m:r>
                        </m:sub>
                      </m:sSub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nb-NO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nb-NO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⋇</m:t>
                      </m:r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nb-NO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nb-NO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⋇</m:t>
                      </m:r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2,1</m:t>
                          </m:r>
                        </m:sub>
                      </m:sSub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⊕</m:t>
                      </m:r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3,1</m:t>
                          </m:r>
                        </m:sub>
                      </m:sSub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b-NO" sz="160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9331" y="5857685"/>
                <a:ext cx="3464282" cy="256993"/>
              </a:xfrm>
              <a:prstGeom prst="rect">
                <a:avLst/>
              </a:prstGeom>
              <a:blipFill rotWithShape="0">
                <a:blip r:embed="rId10"/>
                <a:stretch>
                  <a:fillRect l="-352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/>
          <p:cNvSpPr/>
          <p:nvPr/>
        </p:nvSpPr>
        <p:spPr bwMode="auto">
          <a:xfrm>
            <a:off x="7429501" y="4403188"/>
            <a:ext cx="2195512" cy="239150"/>
          </a:xfrm>
          <a:prstGeom prst="roundRect">
            <a:avLst>
              <a:gd name="adj" fmla="val 50000"/>
            </a:avLst>
          </a:prstGeom>
          <a:solidFill>
            <a:srgbClr val="FF0000">
              <a:alpha val="44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0"/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/>
          </a:p>
        </p:txBody>
      </p:sp>
      <p:sp>
        <p:nvSpPr>
          <p:cNvPr id="18" name="Rounded Rectangle 17"/>
          <p:cNvSpPr/>
          <p:nvPr/>
        </p:nvSpPr>
        <p:spPr bwMode="auto">
          <a:xfrm rot="5400000">
            <a:off x="9289672" y="4405356"/>
            <a:ext cx="1362813" cy="380176"/>
          </a:xfrm>
          <a:prstGeom prst="roundRect">
            <a:avLst>
              <a:gd name="adj" fmla="val 50000"/>
            </a:avLst>
          </a:prstGeom>
          <a:solidFill>
            <a:schemeClr val="accent2">
              <a:alpha val="44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0"/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/>
          </a:p>
        </p:txBody>
      </p:sp>
      <p:sp>
        <p:nvSpPr>
          <p:cNvPr id="19" name="Rounded Rectangle 18"/>
          <p:cNvSpPr/>
          <p:nvPr/>
        </p:nvSpPr>
        <p:spPr bwMode="auto">
          <a:xfrm>
            <a:off x="10652760" y="4273921"/>
            <a:ext cx="570853" cy="380176"/>
          </a:xfrm>
          <a:prstGeom prst="roundRect">
            <a:avLst>
              <a:gd name="adj" fmla="val 50000"/>
            </a:avLst>
          </a:prstGeom>
          <a:solidFill>
            <a:schemeClr val="accent6">
              <a:alpha val="44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0"/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2948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6" grpId="0" animBg="1"/>
      <p:bldP spid="18" grpId="0" animBg="1"/>
      <p:bldP spid="1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AES-128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668101" y="4097628"/>
          <a:ext cx="833120" cy="72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cxnSp>
        <p:nvCxnSpPr>
          <p:cNvPr id="48" name="Straight Arrow Connector 47"/>
          <p:cNvCxnSpPr/>
          <p:nvPr/>
        </p:nvCxnSpPr>
        <p:spPr bwMode="auto">
          <a:xfrm flipV="1">
            <a:off x="1518698" y="4464777"/>
            <a:ext cx="211426" cy="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ounded Rectangle 35"/>
              <p:cNvSpPr/>
              <p:nvPr/>
            </p:nvSpPr>
            <p:spPr bwMode="auto">
              <a:xfrm>
                <a:off x="1619494" y="2954988"/>
                <a:ext cx="587713" cy="462864"/>
              </a:xfrm>
              <a:prstGeom prst="roundRect">
                <a:avLst/>
              </a:prstGeom>
              <a:solidFill>
                <a:srgbClr val="FCB4AA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Rounded 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19494" y="2954988"/>
                <a:ext cx="587713" cy="462864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36"/>
              <p:cNvSpPr/>
              <p:nvPr/>
            </p:nvSpPr>
            <p:spPr bwMode="auto">
              <a:xfrm>
                <a:off x="3988611" y="2956707"/>
                <a:ext cx="587713" cy="462864"/>
              </a:xfrm>
              <a:prstGeom prst="roundRect">
                <a:avLst/>
              </a:prstGeom>
              <a:solidFill>
                <a:srgbClr val="FCB4AA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Rounded 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88611" y="2956707"/>
                <a:ext cx="587713" cy="462864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/>
          <p:cNvCxnSpPr>
            <a:stCxn id="36" idx="2"/>
          </p:cNvCxnSpPr>
          <p:nvPr/>
        </p:nvCxnSpPr>
        <p:spPr bwMode="auto">
          <a:xfrm>
            <a:off x="1913350" y="3417852"/>
            <a:ext cx="1" cy="83739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Arrow Connector 41"/>
          <p:cNvCxnSpPr>
            <a:stCxn id="37" idx="2"/>
          </p:cNvCxnSpPr>
          <p:nvPr/>
        </p:nvCxnSpPr>
        <p:spPr bwMode="auto">
          <a:xfrm>
            <a:off x="4282468" y="3419571"/>
            <a:ext cx="1" cy="83739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ounded Rectangle 45"/>
              <p:cNvSpPr/>
              <p:nvPr/>
            </p:nvSpPr>
            <p:spPr bwMode="auto">
              <a:xfrm>
                <a:off x="6361865" y="2954988"/>
                <a:ext cx="587713" cy="462864"/>
              </a:xfrm>
              <a:prstGeom prst="roundRect">
                <a:avLst/>
              </a:prstGeom>
              <a:solidFill>
                <a:srgbClr val="FCB4AA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Rounded 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61865" y="2954988"/>
                <a:ext cx="587713" cy="462864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Arrow Connector 46"/>
          <p:cNvCxnSpPr>
            <a:stCxn id="46" idx="2"/>
          </p:cNvCxnSpPr>
          <p:nvPr/>
        </p:nvCxnSpPr>
        <p:spPr bwMode="auto">
          <a:xfrm>
            <a:off x="6655722" y="3417852"/>
            <a:ext cx="2" cy="83739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ounded Rectangle 49"/>
              <p:cNvSpPr/>
              <p:nvPr/>
            </p:nvSpPr>
            <p:spPr bwMode="auto">
              <a:xfrm>
                <a:off x="7682881" y="2954988"/>
                <a:ext cx="587713" cy="462864"/>
              </a:xfrm>
              <a:prstGeom prst="roundRect">
                <a:avLst/>
              </a:prstGeom>
              <a:solidFill>
                <a:srgbClr val="FCB4AA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0" name="Rounded 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82881" y="2954988"/>
                <a:ext cx="587713" cy="462864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Arrow Connector 50"/>
          <p:cNvCxnSpPr>
            <a:stCxn id="50" idx="2"/>
          </p:cNvCxnSpPr>
          <p:nvPr/>
        </p:nvCxnSpPr>
        <p:spPr bwMode="auto">
          <a:xfrm>
            <a:off x="7976738" y="3417852"/>
            <a:ext cx="1" cy="83739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Rectangle 7"/>
          <p:cNvSpPr/>
          <p:nvPr/>
        </p:nvSpPr>
        <p:spPr bwMode="auto">
          <a:xfrm>
            <a:off x="2379036" y="3839380"/>
            <a:ext cx="1541116" cy="1250798"/>
          </a:xfrm>
          <a:prstGeom prst="rect">
            <a:avLst/>
          </a:prstGeom>
          <a:solidFill>
            <a:schemeClr val="accent2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</a:pPr>
            <a:r>
              <a:rPr lang="en-US" sz="1400" b="1" dirty="0" err="1">
                <a:solidFill>
                  <a:schemeClr val="bg1"/>
                </a:solidFill>
              </a:rPr>
              <a:t>SubBytes</a:t>
            </a:r>
            <a:endParaRPr lang="en-US" sz="1400" b="1" dirty="0">
              <a:solidFill>
                <a:schemeClr val="bg1"/>
              </a:solidFill>
            </a:endParaRPr>
          </a:p>
          <a:p>
            <a:pPr marL="342900" marR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</a:pPr>
            <a:r>
              <a:rPr lang="en-US" sz="1400" b="1" dirty="0" err="1">
                <a:solidFill>
                  <a:schemeClr val="bg1"/>
                </a:solidFill>
              </a:rPr>
              <a:t>ShiftRow</a:t>
            </a:r>
            <a:endParaRPr lang="en-US" sz="1400" b="1" dirty="0">
              <a:solidFill>
                <a:schemeClr val="bg1"/>
              </a:solidFill>
            </a:endParaRPr>
          </a:p>
          <a:p>
            <a:pPr marL="342900" marR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</a:pPr>
            <a:r>
              <a:rPr lang="en-US" sz="1400" b="1" dirty="0" err="1">
                <a:solidFill>
                  <a:schemeClr val="bg1"/>
                </a:solidFill>
              </a:rPr>
              <a:t>MixColumn</a:t>
            </a:r>
            <a:endParaRPr lang="en-US" sz="14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689484" y="4240241"/>
                <a:ext cx="4568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800" b="1" i="1" smtClean="0">
                          <a:latin typeface="Cambria Math" panose="02040503050406030204" pitchFamily="18" charset="0"/>
                        </a:rPr>
                        <m:t>⊕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9484" y="4240241"/>
                <a:ext cx="456855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8"/>
          <p:cNvSpPr/>
          <p:nvPr/>
        </p:nvSpPr>
        <p:spPr bwMode="auto">
          <a:xfrm>
            <a:off x="4660838" y="3839378"/>
            <a:ext cx="1541116" cy="1250798"/>
          </a:xfrm>
          <a:prstGeom prst="rect">
            <a:avLst/>
          </a:prstGeom>
          <a:solidFill>
            <a:schemeClr val="accent2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</a:pPr>
            <a:r>
              <a:rPr lang="en-US" sz="1400" b="1" dirty="0" err="1">
                <a:solidFill>
                  <a:schemeClr val="bg1"/>
                </a:solidFill>
              </a:rPr>
              <a:t>SubBytes</a:t>
            </a:r>
            <a:endParaRPr lang="en-US" sz="1400" b="1" dirty="0">
              <a:solidFill>
                <a:schemeClr val="bg1"/>
              </a:solidFill>
            </a:endParaRPr>
          </a:p>
          <a:p>
            <a:pPr marL="342900" marR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</a:pPr>
            <a:r>
              <a:rPr lang="en-US" sz="1400" b="1" dirty="0" err="1">
                <a:solidFill>
                  <a:schemeClr val="bg1"/>
                </a:solidFill>
              </a:rPr>
              <a:t>ShiftRow</a:t>
            </a:r>
            <a:endParaRPr lang="en-US" sz="1400" b="1" dirty="0">
              <a:solidFill>
                <a:schemeClr val="bg1"/>
              </a:solidFill>
            </a:endParaRPr>
          </a:p>
          <a:p>
            <a:pPr marL="342900" marR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</a:pPr>
            <a:r>
              <a:rPr lang="en-US" sz="1400" b="1" dirty="0" err="1">
                <a:solidFill>
                  <a:schemeClr val="bg1"/>
                </a:solidFill>
              </a:rPr>
              <a:t>MixColumn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8437548" y="3839379"/>
            <a:ext cx="1541116" cy="1250798"/>
          </a:xfrm>
          <a:prstGeom prst="rect">
            <a:avLst/>
          </a:prstGeom>
          <a:solidFill>
            <a:schemeClr val="accent2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</a:pPr>
            <a:r>
              <a:rPr lang="en-US" sz="1400" b="1" dirty="0" err="1">
                <a:solidFill>
                  <a:schemeClr val="bg1"/>
                </a:solidFill>
              </a:rPr>
              <a:t>SubBytes</a:t>
            </a:r>
            <a:endParaRPr lang="en-US" sz="1400" b="1" dirty="0">
              <a:solidFill>
                <a:schemeClr val="bg1"/>
              </a:solidFill>
            </a:endParaRPr>
          </a:p>
          <a:p>
            <a:pPr marL="342900" marR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</a:pPr>
            <a:r>
              <a:rPr lang="en-US" sz="1400" b="1" dirty="0" err="1">
                <a:solidFill>
                  <a:schemeClr val="bg1"/>
                </a:solidFill>
              </a:rPr>
              <a:t>ShiftRow</a:t>
            </a:r>
            <a:endParaRPr lang="en-US" sz="1400" b="1" dirty="0">
              <a:solidFill>
                <a:schemeClr val="bg1"/>
              </a:solidFill>
            </a:endParaRP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14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057585" y="4240239"/>
                <a:ext cx="4568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800" b="1" i="1" smtClean="0">
                          <a:latin typeface="Cambria Math" panose="02040503050406030204" pitchFamily="18" charset="0"/>
                        </a:rPr>
                        <m:t>⊕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7585" y="4240239"/>
                <a:ext cx="456855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420730" y="4240239"/>
                <a:ext cx="4568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800" b="1" i="1" smtClean="0">
                          <a:latin typeface="Cambria Math" panose="02040503050406030204" pitchFamily="18" charset="0"/>
                        </a:rPr>
                        <m:t>⊕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0730" y="4240239"/>
                <a:ext cx="456855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7749891" y="4240239"/>
                <a:ext cx="4568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800" b="1" i="1" smtClean="0">
                          <a:latin typeface="Cambria Math" panose="02040503050406030204" pitchFamily="18" charset="0"/>
                        </a:rPr>
                        <m:t>⊕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9891" y="4240239"/>
                <a:ext cx="456855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0158603" y="4240239"/>
                <a:ext cx="4568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800" b="1" i="1" smtClean="0">
                          <a:latin typeface="Cambria Math" panose="02040503050406030204" pitchFamily="18" charset="0"/>
                        </a:rPr>
                        <m:t>⊕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8603" y="4240239"/>
                <a:ext cx="456855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Arrow Connector 48"/>
          <p:cNvCxnSpPr/>
          <p:nvPr/>
        </p:nvCxnSpPr>
        <p:spPr bwMode="auto">
          <a:xfrm flipV="1">
            <a:off x="3929514" y="4464776"/>
            <a:ext cx="169837" cy="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Arrow Connector 51"/>
          <p:cNvCxnSpPr>
            <a:stCxn id="39" idx="3"/>
            <a:endCxn id="43" idx="1"/>
          </p:cNvCxnSpPr>
          <p:nvPr/>
        </p:nvCxnSpPr>
        <p:spPr bwMode="auto">
          <a:xfrm flipV="1">
            <a:off x="6201954" y="4464776"/>
            <a:ext cx="218776" cy="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Straight Arrow Connector 52"/>
          <p:cNvCxnSpPr/>
          <p:nvPr/>
        </p:nvCxnSpPr>
        <p:spPr bwMode="auto">
          <a:xfrm>
            <a:off x="8152069" y="4474936"/>
            <a:ext cx="279230" cy="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Straight Arrow Connector 53"/>
          <p:cNvCxnSpPr/>
          <p:nvPr/>
        </p:nvCxnSpPr>
        <p:spPr bwMode="auto">
          <a:xfrm flipV="1">
            <a:off x="9994460" y="4474935"/>
            <a:ext cx="199805" cy="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ounded Rectangle 58"/>
              <p:cNvSpPr/>
              <p:nvPr/>
            </p:nvSpPr>
            <p:spPr bwMode="auto">
              <a:xfrm>
                <a:off x="10077708" y="2956707"/>
                <a:ext cx="587713" cy="462864"/>
              </a:xfrm>
              <a:prstGeom prst="roundRect">
                <a:avLst/>
              </a:prstGeom>
              <a:solidFill>
                <a:srgbClr val="FCB4AA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9" name="Rounded 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77708" y="2956707"/>
                <a:ext cx="587713" cy="462864"/>
              </a:xfrm>
              <a:prstGeom prst="round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Straight Arrow Connector 59"/>
          <p:cNvCxnSpPr>
            <a:stCxn id="59" idx="2"/>
          </p:cNvCxnSpPr>
          <p:nvPr/>
        </p:nvCxnSpPr>
        <p:spPr bwMode="auto">
          <a:xfrm>
            <a:off x="10371565" y="3419571"/>
            <a:ext cx="1" cy="83739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TextBox 28"/>
          <p:cNvSpPr txBox="1"/>
          <p:nvPr/>
        </p:nvSpPr>
        <p:spPr>
          <a:xfrm>
            <a:off x="739702" y="3716774"/>
            <a:ext cx="1405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input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0825427" y="3716774"/>
            <a:ext cx="1405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output</a:t>
            </a:r>
          </a:p>
        </p:txBody>
      </p:sp>
      <p:cxnSp>
        <p:nvCxnSpPr>
          <p:cNvPr id="63" name="Straight Arrow Connector 62"/>
          <p:cNvCxnSpPr/>
          <p:nvPr/>
        </p:nvCxnSpPr>
        <p:spPr bwMode="auto">
          <a:xfrm>
            <a:off x="2113192" y="4474937"/>
            <a:ext cx="257729" cy="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Straight Arrow Connector 68"/>
          <p:cNvCxnSpPr/>
          <p:nvPr/>
        </p:nvCxnSpPr>
        <p:spPr bwMode="auto">
          <a:xfrm>
            <a:off x="4451984" y="4474936"/>
            <a:ext cx="199896" cy="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" name="Straight Arrow Connector 80"/>
          <p:cNvCxnSpPr/>
          <p:nvPr/>
        </p:nvCxnSpPr>
        <p:spPr bwMode="auto">
          <a:xfrm>
            <a:off x="10554005" y="4474934"/>
            <a:ext cx="229161" cy="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Arrow Connector 83"/>
          <p:cNvCxnSpPr/>
          <p:nvPr/>
        </p:nvCxnSpPr>
        <p:spPr bwMode="auto">
          <a:xfrm flipV="1">
            <a:off x="6822295" y="4464774"/>
            <a:ext cx="199805" cy="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" name="Straight Arrow Connector 86"/>
          <p:cNvCxnSpPr/>
          <p:nvPr/>
        </p:nvCxnSpPr>
        <p:spPr bwMode="auto">
          <a:xfrm>
            <a:off x="7575520" y="4464774"/>
            <a:ext cx="182674" cy="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7102170" y="4234188"/>
                <a:ext cx="40716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800" b="1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nb-NO" sz="2800" b="1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170" y="4234188"/>
                <a:ext cx="407163" cy="4308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Right Brace 92"/>
          <p:cNvSpPr/>
          <p:nvPr/>
        </p:nvSpPr>
        <p:spPr bwMode="auto">
          <a:xfrm rot="5400000">
            <a:off x="5785318" y="1564612"/>
            <a:ext cx="375790" cy="8311132"/>
          </a:xfrm>
          <a:prstGeom prst="rightBrace">
            <a:avLst>
              <a:gd name="adj1" fmla="val 93395"/>
              <a:gd name="adj2" fmla="val 49494"/>
            </a:avLst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5440086" y="6003319"/>
            <a:ext cx="152583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/>
              <a:t>10 rounds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293123" y="1622099"/>
            <a:ext cx="7784585" cy="1361175"/>
            <a:chOff x="1948415" y="1274660"/>
            <a:chExt cx="8536430" cy="14926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Rounded Rectangle 94"/>
                <p:cNvSpPr/>
                <p:nvPr/>
              </p:nvSpPr>
              <p:spPr bwMode="auto">
                <a:xfrm>
                  <a:off x="5339458" y="1274660"/>
                  <a:ext cx="644475" cy="507568"/>
                </a:xfrm>
                <a:prstGeom prst="roundRect">
                  <a:avLst/>
                </a:prstGeom>
                <a:solidFill>
                  <a:srgbClr val="FCB4AA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5" name="Rounded Rectangle 9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339458" y="1274660"/>
                  <a:ext cx="644475" cy="507568"/>
                </a:xfrm>
                <a:prstGeom prst="round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6" name="Straight Arrow Connector 95"/>
            <p:cNvCxnSpPr/>
            <p:nvPr/>
          </p:nvCxnSpPr>
          <p:spPr bwMode="auto">
            <a:xfrm flipH="1">
              <a:off x="1948415" y="1714242"/>
              <a:ext cx="3391043" cy="105305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0" name="Straight Arrow Connector 99"/>
            <p:cNvCxnSpPr/>
            <p:nvPr/>
          </p:nvCxnSpPr>
          <p:spPr bwMode="auto">
            <a:xfrm flipH="1">
              <a:off x="4395090" y="1782228"/>
              <a:ext cx="1132794" cy="84529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6" name="Straight Arrow Connector 105"/>
            <p:cNvCxnSpPr>
              <a:stCxn id="95" idx="2"/>
            </p:cNvCxnSpPr>
            <p:nvPr/>
          </p:nvCxnSpPr>
          <p:spPr bwMode="auto">
            <a:xfrm>
              <a:off x="5661696" y="1782228"/>
              <a:ext cx="812976" cy="83970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9" name="Straight Arrow Connector 108"/>
            <p:cNvCxnSpPr/>
            <p:nvPr/>
          </p:nvCxnSpPr>
          <p:spPr bwMode="auto">
            <a:xfrm>
              <a:off x="5971309" y="1731818"/>
              <a:ext cx="1939332" cy="95097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4" name="Straight Arrow Connector 113"/>
            <p:cNvCxnSpPr/>
            <p:nvPr/>
          </p:nvCxnSpPr>
          <p:spPr bwMode="auto">
            <a:xfrm>
              <a:off x="5983933" y="1666756"/>
              <a:ext cx="4500912" cy="106518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" name="Group 2"/>
          <p:cNvGrpSpPr/>
          <p:nvPr/>
        </p:nvGrpSpPr>
        <p:grpSpPr>
          <a:xfrm>
            <a:off x="1630097" y="1320023"/>
            <a:ext cx="9904313" cy="1654414"/>
            <a:chOff x="1221353" y="943409"/>
            <a:chExt cx="10860884" cy="1814199"/>
          </a:xfrm>
        </p:grpSpPr>
        <p:sp>
          <p:nvSpPr>
            <p:cNvPr id="122" name="TextBox 121"/>
            <p:cNvSpPr txBox="1"/>
            <p:nvPr/>
          </p:nvSpPr>
          <p:spPr>
            <a:xfrm>
              <a:off x="1221353" y="2367770"/>
              <a:ext cx="1541388" cy="3375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128</a:t>
              </a: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3801415" y="2393194"/>
              <a:ext cx="1541388" cy="3375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128</a:t>
              </a: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10540849" y="2420106"/>
              <a:ext cx="1541388" cy="3375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128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6480091" y="2367769"/>
              <a:ext cx="1541388" cy="3375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128</a:t>
              </a: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5373632" y="943409"/>
              <a:ext cx="1541388" cy="3375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128</a:t>
              </a:r>
            </a:p>
          </p:txBody>
        </p:sp>
      </p:grpSp>
      <p:graphicFrame>
        <p:nvGraphicFramePr>
          <p:cNvPr id="55" name="Table 54"/>
          <p:cNvGraphicFramePr>
            <a:graphicFrameLocks noGrp="1"/>
          </p:cNvGraphicFramePr>
          <p:nvPr>
            <p:extLst/>
          </p:nvPr>
        </p:nvGraphicFramePr>
        <p:xfrm>
          <a:off x="10825427" y="4097628"/>
          <a:ext cx="833120" cy="72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7741739" y="2628146"/>
            <a:ext cx="14056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128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54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AES round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39563823"/>
                  </p:ext>
                </p:extLst>
              </p:nvPr>
            </p:nvGraphicFramePr>
            <p:xfrm>
              <a:off x="623392" y="1041023"/>
              <a:ext cx="5489083" cy="403303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74965">
                      <a:extLst>
                        <a:ext uri="{9D8B030D-6E8A-4147-A177-3AD203B41FA5}">
                          <a16:colId xmlns:a16="http://schemas.microsoft.com/office/drawing/2014/main" xmlns="" val="3190401982"/>
                        </a:ext>
                      </a:extLst>
                    </a:gridCol>
                    <a:gridCol w="3814118">
                      <a:extLst>
                        <a:ext uri="{9D8B030D-6E8A-4147-A177-3AD203B41FA5}">
                          <a16:colId xmlns:a16="http://schemas.microsoft.com/office/drawing/2014/main" xmlns="" val="246462725"/>
                        </a:ext>
                      </a:extLst>
                    </a:gridCol>
                  </a:tblGrid>
                  <a:tr h="423902">
                    <a:tc>
                      <a:txBody>
                        <a:bodyPr/>
                        <a:lstStyle/>
                        <a:p>
                          <a:r>
                            <a:rPr lang="en-US" sz="1400" dirty="0" err="1"/>
                            <a:t>SubBytes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sSub>
                                  <m:sSubPr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2435690939"/>
                      </a:ext>
                    </a:extLst>
                  </a:tr>
                  <a:tr h="1203045">
                    <a:tc>
                      <a:txBody>
                        <a:bodyPr/>
                        <a:lstStyle/>
                        <a:p>
                          <a:r>
                            <a:rPr lang="en-US" sz="1400" dirty="0" err="1"/>
                            <a:t>ShiftRows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1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e>
                                            <m:sub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0,</m:t>
                                              </m:r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e>
                                            <m:sub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1,</m:t>
                                              </m:r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1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en-US" sz="140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mP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m:rPr>
                                                        <m:brk m:alnAt="7"/>
                                                      </m:rP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𝑐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2,</m:t>
                                                    </m:r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𝑗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m:rPr>
                                                        <m:brk m:alnAt="7"/>
                                                      </m:rP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𝑐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3,</m:t>
                                                    </m:r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𝑗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</m:m>
                                        </m:e>
                                      </m:mr>
                                    </m:m>
                                  </m:e>
                                </m:d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1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𝑏</m:t>
                                              </m:r>
                                            </m:e>
                                            <m:sub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0,</m:t>
                                              </m:r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𝑏</m:t>
                                              </m:r>
                                            </m:e>
                                            <m:sub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1,</m:t>
                                              </m:r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−1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1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en-US" sz="140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mP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𝑏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2,</m:t>
                                                    </m:r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𝑗</m:t>
                                                    </m:r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−2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𝑏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3,</m:t>
                                                    </m:r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𝑗</m:t>
                                                    </m:r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−3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</m:m>
                                        </m:e>
                                      </m:mr>
                                    </m:m>
                                  </m:e>
                                </m:d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854347897"/>
                      </a:ext>
                    </a:extLst>
                  </a:tr>
                  <a:tr h="1203045">
                    <a:tc>
                      <a:txBody>
                        <a:bodyPr/>
                        <a:lstStyle/>
                        <a:p>
                          <a:r>
                            <a:rPr lang="en-US" sz="1400" dirty="0" err="1"/>
                            <a:t>MixColumns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1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e>
                                            <m:sub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0,</m:t>
                                              </m:r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e>
                                            <m:sub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1,</m:t>
                                              </m:r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1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en-US" sz="140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mP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𝑑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2,</m:t>
                                                    </m:r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𝑗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𝑑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3,</m:t>
                                                    </m:r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𝑗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</m:m>
                                        </m:e>
                                      </m:mr>
                                    </m:m>
                                  </m:e>
                                </m:d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nb-NO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2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mPr>
                                            <m:mr>
                                              <m:e>
                                                <m:r>
                                                  <m:rPr>
                                                    <m:brk m:alnAt="7"/>
                                                  </m:rPr>
                                                  <a:rPr lang="nb-NO" sz="1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0</m:t>
                                                </m:r>
                                                <m:r>
                                                  <a:rPr lang="nb-NO" sz="1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e>
                                              <m:e>
                                                <m:r>
                                                  <a:rPr lang="nb-NO" sz="1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03</m:t>
                                                </m:r>
                                              </m:e>
                                            </m:mr>
                                            <m:mr>
                                              <m:e>
                                                <m:r>
                                                  <a:rPr lang="nb-NO" sz="1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01</m:t>
                                                </m:r>
                                              </m:e>
                                              <m:e>
                                                <m:r>
                                                  <a:rPr lang="nb-NO" sz="1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02</m:t>
                                                </m:r>
                                              </m:e>
                                            </m:mr>
                                          </m:m>
                                        </m:e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2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mPr>
                                            <m:mr>
                                              <m:e>
                                                <m:r>
                                                  <m:rPr>
                                                    <m:brk m:alnAt="7"/>
                                                  </m:rPr>
                                                  <a:rPr lang="nb-NO" sz="1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0</m:t>
                                                </m:r>
                                                <m:r>
                                                  <a:rPr lang="nb-NO" sz="1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e>
                                              <m:e>
                                                <m:r>
                                                  <a:rPr lang="nb-NO" sz="1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01</m:t>
                                                </m:r>
                                              </m:e>
                                            </m:mr>
                                            <m:mr>
                                              <m:e>
                                                <m:r>
                                                  <a:rPr lang="nb-NO" sz="1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03</m:t>
                                                </m:r>
                                              </m:e>
                                              <m:e>
                                                <m:r>
                                                  <a:rPr lang="nb-NO" sz="1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01</m:t>
                                                </m:r>
                                              </m:e>
                                            </m:mr>
                                          </m:m>
                                        </m:e>
                                      </m:mr>
                                      <m:mr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2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mPr>
                                            <m:mr>
                                              <m:e>
                                                <m:r>
                                                  <m:rPr>
                                                    <m:brk m:alnAt="7"/>
                                                  </m:rPr>
                                                  <a:rPr lang="nb-NO" sz="1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0</m:t>
                                                </m:r>
                                                <m:r>
                                                  <a:rPr lang="nb-NO" sz="1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e>
                                              <m:e>
                                                <m:r>
                                                  <a:rPr lang="nb-NO" sz="1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01</m:t>
                                                </m:r>
                                              </m:e>
                                            </m:mr>
                                            <m:mr>
                                              <m:e>
                                                <m:r>
                                                  <a:rPr lang="nb-NO" sz="1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03</m:t>
                                                </m:r>
                                              </m:e>
                                              <m:e>
                                                <m:r>
                                                  <a:rPr lang="nb-NO" sz="1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01</m:t>
                                                </m:r>
                                              </m:e>
                                            </m:mr>
                                          </m:m>
                                        </m:e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2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mPr>
                                            <m:mr>
                                              <m:e>
                                                <m:r>
                                                  <m:rPr>
                                                    <m:brk m:alnAt="7"/>
                                                  </m:rPr>
                                                  <a:rPr lang="nb-NO" sz="1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0</m:t>
                                                </m:r>
                                                <m:r>
                                                  <a:rPr lang="nb-NO" sz="1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e>
                                              <m:e>
                                                <m:r>
                                                  <a:rPr lang="nb-NO" sz="1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03</m:t>
                                                </m:r>
                                              </m:e>
                                            </m:mr>
                                            <m:mr>
                                              <m:e>
                                                <m:r>
                                                  <a:rPr lang="nb-NO" sz="1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01</m:t>
                                                </m:r>
                                              </m:e>
                                              <m:e>
                                                <m:r>
                                                  <a:rPr lang="nb-NO" sz="1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02</m:t>
                                                </m:r>
                                              </m:e>
                                            </m:mr>
                                          </m:m>
                                        </m:e>
                                      </m:mr>
                                    </m:m>
                                  </m:e>
                                </m:d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1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e>
                                            <m:sub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0,</m:t>
                                              </m:r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e>
                                            <m:sub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1,</m:t>
                                              </m:r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1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en-US" sz="140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mP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m:rPr>
                                                        <m:brk m:alnAt="7"/>
                                                      </m:rP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𝑐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2,</m:t>
                                                    </m:r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𝑗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m:rPr>
                                                        <m:brk m:alnAt="7"/>
                                                      </m:rP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𝑐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3,</m:t>
                                                    </m:r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𝑗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</m:m>
                                        </m:e>
                                      </m:mr>
                                    </m:m>
                                  </m:e>
                                </m:d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863547128"/>
                      </a:ext>
                    </a:extLst>
                  </a:tr>
                  <a:tr h="1203045">
                    <a:tc>
                      <a:txBody>
                        <a:bodyPr/>
                        <a:lstStyle/>
                        <a:p>
                          <a:r>
                            <a:rPr lang="en-US" sz="1400" dirty="0" err="1"/>
                            <a:t>AddRoundKey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1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𝑒</m:t>
                                              </m:r>
                                            </m:e>
                                            <m:sub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0,</m:t>
                                              </m:r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𝑒</m:t>
                                              </m:r>
                                            </m:e>
                                            <m:sub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1,</m:t>
                                              </m:r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1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en-US" sz="140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mP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𝑒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2,</m:t>
                                                    </m:r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𝑗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𝑒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3,</m:t>
                                                    </m:r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𝑗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</m:m>
                                        </m:e>
                                      </m:mr>
                                    </m:m>
                                  </m:e>
                                </m:d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1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e>
                                            <m:sub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0,</m:t>
                                              </m:r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e>
                                            <m:sub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1,</m:t>
                                              </m:r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1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en-US" sz="140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mP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𝑑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2,</m:t>
                                                    </m:r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𝑗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𝑑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3,</m:t>
                                                    </m:r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𝑗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</m:m>
                                        </m:e>
                                      </m:mr>
                                    </m:m>
                                  </m:e>
                                </m:d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⊕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1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  <m:sub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0,</m:t>
                                              </m:r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  <m:sub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1,</m:t>
                                              </m:r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1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en-US" sz="140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mP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𝑘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2,</m:t>
                                                    </m:r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𝑗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𝑘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3,</m:t>
                                                    </m:r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𝑗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</m:m>
                                        </m:e>
                                      </m:mr>
                                    </m:m>
                                  </m:e>
                                </m:d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268720636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39563823"/>
                  </p:ext>
                </p:extLst>
              </p:nvPr>
            </p:nvGraphicFramePr>
            <p:xfrm>
              <a:off x="623392" y="1041023"/>
              <a:ext cx="5489083" cy="403303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74965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190401982"/>
                        </a:ext>
                      </a:extLst>
                    </a:gridCol>
                    <a:gridCol w="3814118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46462725"/>
                        </a:ext>
                      </a:extLst>
                    </a:gridCol>
                  </a:tblGrid>
                  <a:tr h="423902">
                    <a:tc>
                      <a:txBody>
                        <a:bodyPr/>
                        <a:lstStyle/>
                        <a:p>
                          <a:r>
                            <a:rPr lang="en-US" sz="1400" dirty="0" err="1" smtClean="0"/>
                            <a:t>SubBytes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44089" t="-1429" r="-319" b="-85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435690939"/>
                      </a:ext>
                    </a:extLst>
                  </a:tr>
                  <a:tr h="1203045">
                    <a:tc>
                      <a:txBody>
                        <a:bodyPr/>
                        <a:lstStyle/>
                        <a:p>
                          <a:r>
                            <a:rPr lang="en-US" sz="1400" dirty="0" err="1" smtClean="0"/>
                            <a:t>ShiftRows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44089" t="-36041" r="-319" b="-2020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854347897"/>
                      </a:ext>
                    </a:extLst>
                  </a:tr>
                  <a:tr h="1203045">
                    <a:tc>
                      <a:txBody>
                        <a:bodyPr/>
                        <a:lstStyle/>
                        <a:p>
                          <a:r>
                            <a:rPr lang="en-US" sz="1400" dirty="0" err="1" smtClean="0"/>
                            <a:t>MixColumns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44089" t="-135354" r="-319" b="-1010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863547128"/>
                      </a:ext>
                    </a:extLst>
                  </a:tr>
                  <a:tr h="1203045">
                    <a:tc>
                      <a:txBody>
                        <a:bodyPr/>
                        <a:lstStyle/>
                        <a:p>
                          <a:r>
                            <a:rPr lang="en-US" sz="1400" dirty="0" err="1" smtClean="0"/>
                            <a:t>AddRoundKey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44089" t="-235354" r="-319" b="-10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68720636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220340" y="1551276"/>
                <a:ext cx="3846759" cy="10470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nb-NO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nb-NO" sz="1400" i="1">
                                        <a:latin typeface="Cambria Math" panose="02040503050406030204" pitchFamily="18" charset="0"/>
                                      </a:rPr>
                                      <m:t>0,</m:t>
                                    </m:r>
                                    <m:r>
                                      <a:rPr lang="nb-NO" sz="14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nb-NO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nb-NO" sz="1400" i="1">
                                        <a:latin typeface="Cambria Math" panose="02040503050406030204" pitchFamily="18" charset="0"/>
                                      </a:rPr>
                                      <m:t>1,</m:t>
                                    </m:r>
                                    <m:r>
                                      <a:rPr lang="nb-NO" sz="14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nb-NO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b-NO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b>
                                          <m:r>
                                            <a:rPr lang="nb-NO" sz="1400" i="1">
                                              <a:latin typeface="Cambria Math" panose="02040503050406030204" pitchFamily="18" charset="0"/>
                                            </a:rPr>
                                            <m:t>2,</m:t>
                                          </m:r>
                                          <m:r>
                                            <a:rPr lang="nb-NO" sz="14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nb-NO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b-NO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b>
                                          <m:r>
                                            <a:rPr lang="nb-NO" sz="1400" i="1">
                                              <a:latin typeface="Cambria Math" panose="02040503050406030204" pitchFamily="18" charset="0"/>
                                            </a:rPr>
                                            <m:t>3,</m:t>
                                          </m:r>
                                          <m:r>
                                            <a:rPr lang="nb-NO" sz="14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nb-NO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nb-NO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nb-NO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b-NO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nb-NO" sz="1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  <m:r>
                                        <a:rPr lang="nb-NO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a:rPr lang="nb-NO" sz="1400" i="1">
                                          <a:latin typeface="Cambria Math" panose="02040503050406030204" pitchFamily="18" charset="0"/>
                                        </a:rPr>
                                        <m:t>03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nb-NO" sz="1400" i="1">
                                          <a:latin typeface="Cambria Math" panose="02040503050406030204" pitchFamily="18" charset="0"/>
                                        </a:rPr>
                                        <m:t>01</m:t>
                                      </m:r>
                                    </m:e>
                                    <m:e>
                                      <m:r>
                                        <a:rPr lang="nb-NO" sz="1400" i="1">
                                          <a:latin typeface="Cambria Math" panose="02040503050406030204" pitchFamily="18" charset="0"/>
                                        </a:rPr>
                                        <m:t>02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b-NO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nb-NO" sz="1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  <m:r>
                                        <a:rPr lang="nb-NO" sz="1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nb-NO" sz="1400" i="1">
                                          <a:latin typeface="Cambria Math" panose="02040503050406030204" pitchFamily="18" charset="0"/>
                                        </a:rPr>
                                        <m:t>01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nb-NO" sz="1400" i="1">
                                          <a:latin typeface="Cambria Math" panose="02040503050406030204" pitchFamily="18" charset="0"/>
                                        </a:rPr>
                                        <m:t>03</m:t>
                                      </m:r>
                                    </m:e>
                                    <m:e>
                                      <m:r>
                                        <a:rPr lang="nb-NO" sz="1400" i="1">
                                          <a:latin typeface="Cambria Math" panose="02040503050406030204" pitchFamily="18" charset="0"/>
                                        </a:rPr>
                                        <m:t>01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b-NO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nb-NO" sz="1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  <m:r>
                                        <a:rPr lang="nb-NO" sz="1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nb-NO" sz="1400" i="1">
                                          <a:latin typeface="Cambria Math" panose="02040503050406030204" pitchFamily="18" charset="0"/>
                                        </a:rPr>
                                        <m:t>01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nb-NO" sz="1400" i="1">
                                          <a:latin typeface="Cambria Math" panose="02040503050406030204" pitchFamily="18" charset="0"/>
                                        </a:rPr>
                                        <m:t>03</m:t>
                                      </m:r>
                                    </m:e>
                                    <m:e>
                                      <m:r>
                                        <a:rPr lang="nb-NO" sz="1400" i="1">
                                          <a:latin typeface="Cambria Math" panose="02040503050406030204" pitchFamily="18" charset="0"/>
                                        </a:rPr>
                                        <m:t>01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b-NO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nb-NO" sz="1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  <m:r>
                                        <a:rPr lang="nb-NO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a:rPr lang="nb-NO" sz="1400" i="1">
                                          <a:latin typeface="Cambria Math" panose="02040503050406030204" pitchFamily="18" charset="0"/>
                                        </a:rPr>
                                        <m:t>03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nb-NO" sz="1400" i="1">
                                          <a:latin typeface="Cambria Math" panose="02040503050406030204" pitchFamily="18" charset="0"/>
                                        </a:rPr>
                                        <m:t>01</m:t>
                                      </m:r>
                                    </m:e>
                                    <m:e>
                                      <m:r>
                                        <a:rPr lang="nb-NO" sz="1400" i="1">
                                          <a:latin typeface="Cambria Math" panose="02040503050406030204" pitchFamily="18" charset="0"/>
                                        </a:rPr>
                                        <m:t>02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nb-NO" sz="1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brk m:alnAt="7"/>
                                </m:rPr>
                                <a:rPr lang="nb-NO" sz="1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nb-NO" sz="14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sSub>
                                <m:sSubPr>
                                  <m:ctrlPr>
                                    <a:rPr lang="nb-NO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nb-NO" sz="1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nb-NO" sz="1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nb-NO" sz="1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nb-NO" sz="1400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e>
                              <m:r>
                                <m:rPr>
                                  <m:brk m:alnAt="7"/>
                                </m:rPr>
                                <a:rPr lang="nb-NO" sz="1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nb-NO" sz="14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sSub>
                                <m:sSubPr>
                                  <m:ctrlPr>
                                    <a:rPr lang="nb-NO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nb-NO" sz="1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nb-NO" sz="1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nb-NO" sz="1400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e>
                              <m:r>
                                <m:rPr>
                                  <m:brk m:alnAt="7"/>
                                </m:rPr>
                                <a:rPr lang="nb-NO" sz="1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nb-NO" sz="14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sSub>
                                <m:sSubPr>
                                  <m:ctrlPr>
                                    <a:rPr lang="nb-NO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nb-NO" sz="1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nb-NO" sz="1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nb-NO" sz="1400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e>
                              <m:r>
                                <m:rPr>
                                  <m:brk m:alnAt="7"/>
                                </m:rPr>
                                <a:rPr lang="nb-NO" sz="1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nb-NO" sz="14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sSub>
                                <m:sSubPr>
                                  <m:ctrlPr>
                                    <a:rPr lang="nb-NO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nb-NO" sz="1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nb-NO" sz="1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nb-NO" sz="1400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eqArr>
                        </m:e>
                      </m:d>
                      <m:r>
                        <a:rPr lang="nb-NO" sz="1400" i="1">
                          <a:latin typeface="Cambria Math" panose="02040503050406030204" pitchFamily="18" charset="0"/>
                        </a:rPr>
                        <m:t>⊕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nb-NO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4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nb-NO" sz="1400" i="1">
                                        <a:latin typeface="Cambria Math" panose="02040503050406030204" pitchFamily="18" charset="0"/>
                                      </a:rPr>
                                      <m:t>0,</m:t>
                                    </m:r>
                                    <m:r>
                                      <a:rPr lang="nb-NO" sz="14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nb-NO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4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nb-NO" sz="1400" i="1">
                                        <a:latin typeface="Cambria Math" panose="02040503050406030204" pitchFamily="18" charset="0"/>
                                      </a:rPr>
                                      <m:t>1,</m:t>
                                    </m:r>
                                    <m:r>
                                      <a:rPr lang="nb-NO" sz="14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nb-NO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b-NO" sz="14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nb-NO" sz="1400" i="1">
                                              <a:latin typeface="Cambria Math" panose="02040503050406030204" pitchFamily="18" charset="0"/>
                                            </a:rPr>
                                            <m:t>2,</m:t>
                                          </m:r>
                                          <m:r>
                                            <a:rPr lang="nb-NO" sz="14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nb-NO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b-NO" sz="14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nb-NO" sz="1400" i="1">
                                              <a:latin typeface="Cambria Math" panose="02040503050406030204" pitchFamily="18" charset="0"/>
                                            </a:rPr>
                                            <m:t>3,</m:t>
                                          </m:r>
                                          <m:r>
                                            <a:rPr lang="nb-NO" sz="14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0340" y="1551276"/>
                <a:ext cx="3846759" cy="104701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0359085" y="81489"/>
              <a:ext cx="1717584" cy="122737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29396">
                      <a:extLst>
                        <a:ext uri="{9D8B030D-6E8A-4147-A177-3AD203B41FA5}">
                          <a16:colId xmlns:a16="http://schemas.microsoft.com/office/drawing/2014/main" xmlns="" val="4132090626"/>
                        </a:ext>
                      </a:extLst>
                    </a:gridCol>
                    <a:gridCol w="429396">
                      <a:extLst>
                        <a:ext uri="{9D8B030D-6E8A-4147-A177-3AD203B41FA5}">
                          <a16:colId xmlns:a16="http://schemas.microsoft.com/office/drawing/2014/main" xmlns="" val="1480361969"/>
                        </a:ext>
                      </a:extLst>
                    </a:gridCol>
                    <a:gridCol w="429396">
                      <a:extLst>
                        <a:ext uri="{9D8B030D-6E8A-4147-A177-3AD203B41FA5}">
                          <a16:colId xmlns:a16="http://schemas.microsoft.com/office/drawing/2014/main" xmlns="" val="618680988"/>
                        </a:ext>
                      </a:extLst>
                    </a:gridCol>
                    <a:gridCol w="429396">
                      <a:extLst>
                        <a:ext uri="{9D8B030D-6E8A-4147-A177-3AD203B41FA5}">
                          <a16:colId xmlns:a16="http://schemas.microsoft.com/office/drawing/2014/main" xmlns="" val="4066922096"/>
                        </a:ext>
                      </a:extLst>
                    </a:gridCol>
                  </a:tblGrid>
                  <a:tr h="311657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0,0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E0F7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0,1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E0F7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0,2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E0F7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0,3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E0F7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676239056"/>
                      </a:ext>
                    </a:extLst>
                  </a:tr>
                  <a:tr h="3052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1,0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E0F7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1,1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E0F7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1,2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E0F7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1,3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E0F7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966358679"/>
                      </a:ext>
                    </a:extLst>
                  </a:tr>
                  <a:tr h="3052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2,0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E0F7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2,1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E0F7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2,2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E0F7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2,3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E0F7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62894474"/>
                      </a:ext>
                    </a:extLst>
                  </a:tr>
                  <a:tr h="3052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3,0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E0F7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3,1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E0F7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3,2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E0F7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3,3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E0F7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61491677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36806944"/>
                  </p:ext>
                </p:extLst>
              </p:nvPr>
            </p:nvGraphicFramePr>
            <p:xfrm>
              <a:off x="10359085" y="81489"/>
              <a:ext cx="1717584" cy="122737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29396">
                      <a:extLst>
                        <a:ext uri="{9D8B030D-6E8A-4147-A177-3AD203B41FA5}">
                          <a16:colId xmlns:a16="http://schemas.microsoft.com/office/drawing/2014/main" val="4132090626"/>
                        </a:ext>
                      </a:extLst>
                    </a:gridCol>
                    <a:gridCol w="429396">
                      <a:extLst>
                        <a:ext uri="{9D8B030D-6E8A-4147-A177-3AD203B41FA5}">
                          <a16:colId xmlns:a16="http://schemas.microsoft.com/office/drawing/2014/main" val="1480361969"/>
                        </a:ext>
                      </a:extLst>
                    </a:gridCol>
                    <a:gridCol w="429396">
                      <a:extLst>
                        <a:ext uri="{9D8B030D-6E8A-4147-A177-3AD203B41FA5}">
                          <a16:colId xmlns:a16="http://schemas.microsoft.com/office/drawing/2014/main" val="618680988"/>
                        </a:ext>
                      </a:extLst>
                    </a:gridCol>
                    <a:gridCol w="429396">
                      <a:extLst>
                        <a:ext uri="{9D8B030D-6E8A-4147-A177-3AD203B41FA5}">
                          <a16:colId xmlns:a16="http://schemas.microsoft.com/office/drawing/2014/main" val="4066922096"/>
                        </a:ext>
                      </a:extLst>
                    </a:gridCol>
                  </a:tblGrid>
                  <a:tr h="311657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408" t="-1961" r="-301408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1408" t="-1961" r="-201408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04286" t="-1961" r="-104286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00000" t="-1961" r="-2817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76239056"/>
                      </a:ext>
                    </a:extLst>
                  </a:tr>
                  <a:tr h="305240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408" t="-101961" r="-301408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1408" t="-101961" r="-201408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04286" t="-101961" r="-104286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00000" t="-101961" r="-2817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66358679"/>
                      </a:ext>
                    </a:extLst>
                  </a:tr>
                  <a:tr h="305240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408" t="-206000" r="-301408" b="-1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1408" t="-206000" r="-201408" b="-1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04286" t="-206000" r="-104286" b="-1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00000" t="-206000" r="-2817" b="-10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2894474"/>
                      </a:ext>
                    </a:extLst>
                  </a:tr>
                  <a:tr h="305240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408" t="-306000" r="-301408" b="-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1408" t="-306000" r="-201408" b="-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04286" t="-306000" r="-104286" b="-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00000" t="-306000" r="-2817" b="-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491677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593492" y="2947080"/>
                <a:ext cx="6565557" cy="188840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nb-NO" sz="1400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nb-NO" sz="1400" i="1">
                                      <a:latin typeface="Cambria Math" panose="02040503050406030204" pitchFamily="18" charset="0"/>
                                    </a:rPr>
                                    <m:t>02</m:t>
                                  </m:r>
                                </m:e>
                                <m:e>
                                  <m:r>
                                    <a:rPr lang="nb-NO" sz="1400" i="1">
                                      <a:latin typeface="Cambria Math" panose="02040503050406030204" pitchFamily="18" charset="0"/>
                                    </a:rPr>
                                    <m:t>01</m:t>
                                  </m:r>
                                </m:e>
                                <m:e>
                                  <m:r>
                                    <a:rPr lang="nb-NO" sz="1400" i="1">
                                      <a:latin typeface="Cambria Math" panose="02040503050406030204" pitchFamily="18" charset="0"/>
                                    </a:rPr>
                                    <m:t>01</m:t>
                                  </m:r>
                                </m:e>
                                <m:e>
                                  <m:r>
                                    <a:rPr lang="nb-NO" sz="1400" i="1">
                                      <a:latin typeface="Cambria Math" panose="02040503050406030204" pitchFamily="18" charset="0"/>
                                    </a:rPr>
                                    <m:t>03</m:t>
                                  </m:r>
                                </m:e>
                              </m:eqArr>
                            </m:e>
                          </m:d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0,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d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⊕</m:t>
                      </m:r>
                      <m:d>
                        <m:dPr>
                          <m:ctrlPr>
                            <a:rPr lang="nb-NO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nb-NO" sz="1400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nb-NO" sz="1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e>
                                  <m:r>
                                    <a:rPr lang="nb-NO" sz="1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nb-NO" sz="1400" i="1">
                                      <a:latin typeface="Cambria Math" panose="02040503050406030204" pitchFamily="18" charset="0"/>
                                    </a:rPr>
                                    <m:t>01</m:t>
                                  </m:r>
                                </m:e>
                                <m:e>
                                  <m:r>
                                    <a:rPr lang="nb-NO" sz="1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eqArr>
                            </m:e>
                          </m:d>
                          <m:r>
                            <a:rPr lang="nb-NO" sz="1400" i="1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nb-NO" sz="1400" i="1">
                              <a:latin typeface="Cambria Math" panose="02040503050406030204" pitchFamily="18" charset="0"/>
                            </a:rPr>
                            <m:t>𝑆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nb-NO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b-NO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nb-NO" sz="1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nb-NO" sz="16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                            ⊕</m:t>
                      </m:r>
                      <m:d>
                        <m:d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eqArr>
                            </m:e>
                          </m:d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b>
                          </m:sSub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d>
                      <m:r>
                        <a:rPr lang="nb-NO" sz="1600" i="1">
                          <a:latin typeface="Cambria Math" panose="02040503050406030204" pitchFamily="18" charset="0"/>
                        </a:rPr>
                        <m:t>⊕</m:t>
                      </m:r>
                      <m:d>
                        <m:d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01</m:t>
                                  </m:r>
                                </m:e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eqArr>
                            </m:e>
                          </m:d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sub>
                          </m:sSub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d>
                      <m:r>
                        <a:rPr lang="nb-NO" sz="1600" i="1">
                          <a:latin typeface="Cambria Math" panose="02040503050406030204" pitchFamily="18" charset="0"/>
                        </a:rPr>
                        <m:t>⊕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nb-NO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6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nb-NO" sz="1600" i="1">
                                        <a:latin typeface="Cambria Math" panose="02040503050406030204" pitchFamily="18" charset="0"/>
                                      </a:rPr>
                                      <m:t>0,</m:t>
                                    </m:r>
                                    <m:r>
                                      <a:rPr lang="nb-NO" sz="16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nb-NO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6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nb-NO" sz="1600" i="1">
                                        <a:latin typeface="Cambria Math" panose="02040503050406030204" pitchFamily="18" charset="0"/>
                                      </a:rPr>
                                      <m:t>1,</m:t>
                                    </m:r>
                                    <m:r>
                                      <a:rPr lang="nb-NO" sz="16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nb-NO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b-NO" sz="16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nb-NO" sz="1600" i="1">
                                              <a:latin typeface="Cambria Math" panose="02040503050406030204" pitchFamily="18" charset="0"/>
                                            </a:rPr>
                                            <m:t>2,</m:t>
                                          </m:r>
                                          <m:r>
                                            <a:rPr lang="nb-NO" sz="16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nb-NO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b-NO" sz="16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nb-NO" sz="1600" i="1">
                                              <a:latin typeface="Cambria Math" panose="02040503050406030204" pitchFamily="18" charset="0"/>
                                            </a:rPr>
                                            <m:t>3,</m:t>
                                          </m:r>
                                          <m:r>
                                            <a:rPr lang="nb-NO" sz="16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3492" y="2947080"/>
                <a:ext cx="6565557" cy="188840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88625460"/>
                  </p:ext>
                </p:extLst>
              </p:nvPr>
            </p:nvGraphicFramePr>
            <p:xfrm>
              <a:off x="623392" y="5312304"/>
              <a:ext cx="10145588" cy="134826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536397">
                      <a:extLst>
                        <a:ext uri="{9D8B030D-6E8A-4147-A177-3AD203B41FA5}">
                          <a16:colId xmlns:a16="http://schemas.microsoft.com/office/drawing/2014/main" xmlns="" val="959791390"/>
                        </a:ext>
                      </a:extLst>
                    </a:gridCol>
                    <a:gridCol w="2536397">
                      <a:extLst>
                        <a:ext uri="{9D8B030D-6E8A-4147-A177-3AD203B41FA5}">
                          <a16:colId xmlns:a16="http://schemas.microsoft.com/office/drawing/2014/main" xmlns="" val="1092093053"/>
                        </a:ext>
                      </a:extLst>
                    </a:gridCol>
                    <a:gridCol w="2536397">
                      <a:extLst>
                        <a:ext uri="{9D8B030D-6E8A-4147-A177-3AD203B41FA5}">
                          <a16:colId xmlns:a16="http://schemas.microsoft.com/office/drawing/2014/main" xmlns="" val="2572857830"/>
                        </a:ext>
                      </a:extLst>
                    </a:gridCol>
                    <a:gridCol w="2536397">
                      <a:extLst>
                        <a:ext uri="{9D8B030D-6E8A-4147-A177-3AD203B41FA5}">
                          <a16:colId xmlns:a16="http://schemas.microsoft.com/office/drawing/2014/main" xmlns="" val="32652443"/>
                        </a:ext>
                      </a:extLst>
                    </a:gridCol>
                  </a:tblGrid>
                  <a:tr h="134826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nb-NO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nb-NO" sz="1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eqArr>
                                          <m:eqArrPr>
                                            <m:ctrlPr>
                                              <a:rPr lang="nb-NO" sz="1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eqArrPr>
                                          <m:e>
                                            <m:r>
                                              <a:rPr lang="nb-NO" sz="1400" i="1">
                                                <a:latin typeface="Cambria Math" panose="02040503050406030204" pitchFamily="18" charset="0"/>
                                              </a:rPr>
                                              <m:t>02</m:t>
                                            </m:r>
                                          </m:e>
                                          <m:e>
                                            <m:r>
                                              <a:rPr lang="nb-NO" sz="1400" i="1">
                                                <a:latin typeface="Cambria Math" panose="02040503050406030204" pitchFamily="18" charset="0"/>
                                              </a:rPr>
                                              <m:t>01</m:t>
                                            </m:r>
                                          </m:e>
                                          <m:e>
                                            <m:r>
                                              <a:rPr lang="nb-NO" sz="1400" i="1">
                                                <a:latin typeface="Cambria Math" panose="02040503050406030204" pitchFamily="18" charset="0"/>
                                              </a:rPr>
                                              <m:t>01</m:t>
                                            </m:r>
                                          </m:e>
                                          <m:e>
                                            <m:r>
                                              <a:rPr lang="nb-NO" sz="1400" i="1">
                                                <a:latin typeface="Cambria Math" panose="02040503050406030204" pitchFamily="18" charset="0"/>
                                              </a:rPr>
                                              <m:t>03</m:t>
                                            </m:r>
                                          </m:e>
                                        </m:eqArr>
                                      </m:e>
                                    </m:d>
                                    <m:r>
                                      <a:rPr lang="nb-NO" sz="1400" i="1">
                                        <a:latin typeface="Cambria Math" panose="02040503050406030204" pitchFamily="18" charset="0"/>
                                      </a:rPr>
                                      <m:t>∙</m:t>
                                    </m:r>
                                    <m:r>
                                      <a:rPr lang="nb-NO" sz="1400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nb-NO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sz="1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nb-NO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nb-NO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eqArr>
                                          <m:eqArrPr>
                                            <m:ctrlPr>
                                              <a:rPr lang="nb-NO" sz="1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eqArrPr>
                                          <m:e>
                                            <m:r>
                                              <a:rPr lang="nb-NO" sz="1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  <m:r>
                                              <a:rPr lang="nb-NO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e>
                                          <m:e>
                                            <m:r>
                                              <a:rPr lang="nb-NO" sz="1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  <m:r>
                                              <a:rPr lang="nb-NO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  <m:e>
                                            <m:r>
                                              <a:rPr lang="nb-NO" sz="1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  <m:r>
                                              <a:rPr lang="nb-NO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a:rPr lang="nb-NO" sz="1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  <m:r>
                                              <a:rPr lang="nb-NO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eqArr>
                                      </m:e>
                                    </m:d>
                                    <m:r>
                                      <a:rPr lang="nb-NO" sz="1400" i="1">
                                        <a:latin typeface="Cambria Math" panose="02040503050406030204" pitchFamily="18" charset="0"/>
                                      </a:rPr>
                                      <m:t>∙</m:t>
                                    </m:r>
                                    <m:r>
                                      <a:rPr lang="nb-NO" sz="1400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nb-NO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sz="1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nb-NO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nb-NO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eqArr>
                                          <m:eqArrPr>
                                            <m:ctrlPr>
                                              <a:rPr lang="nb-NO" sz="1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eqArrPr>
                                          <m:e>
                                            <m:r>
                                              <a:rPr lang="nb-NO" sz="1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  <m:r>
                                              <a:rPr lang="nb-NO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a:rPr lang="nb-NO" sz="1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  <m:r>
                                              <a:rPr lang="nb-NO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e>
                                          <m:e>
                                            <m:r>
                                              <a:rPr lang="nb-NO" sz="1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  <m:r>
                                              <a:rPr lang="nb-NO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  <m:e>
                                            <m:r>
                                              <a:rPr lang="nb-NO" sz="1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  <m:r>
                                              <a:rPr lang="nb-NO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eqArr>
                                      </m:e>
                                    </m:d>
                                    <m:r>
                                      <a:rPr lang="nb-NO" sz="1400" i="1">
                                        <a:latin typeface="Cambria Math" panose="02040503050406030204" pitchFamily="18" charset="0"/>
                                      </a:rPr>
                                      <m:t>∙</m:t>
                                    </m:r>
                                    <m:r>
                                      <a:rPr lang="nb-NO" sz="1400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nb-NO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sz="1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nb-NO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nb-NO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eqArr>
                                          <m:eqArrPr>
                                            <m:ctrlPr>
                                              <a:rPr lang="nb-NO" sz="1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eqArrPr>
                                          <m:e>
                                            <m:r>
                                              <a:rPr lang="nb-NO" sz="1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  <m:r>
                                              <a:rPr lang="nb-NO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a:rPr lang="nb-NO" sz="1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  <m:r>
                                              <a:rPr lang="nb-NO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a:rPr lang="nb-NO" sz="1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  <m:r>
                                              <a:rPr lang="nb-NO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e>
                                          <m:e>
                                            <m:r>
                                              <a:rPr lang="nb-NO" sz="1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  <m:r>
                                              <a:rPr lang="nb-NO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</m:eqArr>
                                      </m:e>
                                    </m:d>
                                    <m:r>
                                      <a:rPr lang="nb-NO" sz="1400" i="1">
                                        <a:latin typeface="Cambria Math" panose="02040503050406030204" pitchFamily="18" charset="0"/>
                                      </a:rPr>
                                      <m:t>∙</m:t>
                                    </m:r>
                                    <m:r>
                                      <a:rPr lang="nb-NO" sz="1400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nb-NO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sz="1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25273297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88625460"/>
                  </p:ext>
                </p:extLst>
              </p:nvPr>
            </p:nvGraphicFramePr>
            <p:xfrm>
              <a:off x="623392" y="5312304"/>
              <a:ext cx="10145588" cy="134826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536397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959791390"/>
                        </a:ext>
                      </a:extLst>
                    </a:gridCol>
                    <a:gridCol w="2536397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092093053"/>
                        </a:ext>
                      </a:extLst>
                    </a:gridCol>
                    <a:gridCol w="2536397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572857830"/>
                        </a:ext>
                      </a:extLst>
                    </a:gridCol>
                    <a:gridCol w="2536397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2652443"/>
                        </a:ext>
                      </a:extLst>
                    </a:gridCol>
                  </a:tblGrid>
                  <a:tr h="13482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6"/>
                          <a:stretch>
                            <a:fillRect l="-240" t="-450" r="-300721" b="-9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6"/>
                          <a:stretch>
                            <a:fillRect l="-100000" t="-450" r="-200000" b="-9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6"/>
                          <a:stretch>
                            <a:fillRect l="-200481" t="-450" r="-100481" b="-9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6"/>
                          <a:stretch>
                            <a:fillRect l="-300481" t="-450" r="-481" b="-90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25273297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821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Basic goals of cryptography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8485288"/>
              </p:ext>
            </p:extLst>
          </p:nvPr>
        </p:nvGraphicFramePr>
        <p:xfrm>
          <a:off x="1893392" y="1863323"/>
          <a:ext cx="8078358" cy="2908701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6927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927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927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6956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Message</a:t>
                      </a:r>
                      <a:r>
                        <a:rPr lang="nb-NO" baseline="0" dirty="0"/>
                        <a:t> privacy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Message integrity</a:t>
                      </a:r>
                      <a:r>
                        <a:rPr lang="nb-NO" baseline="0" dirty="0"/>
                        <a:t> / authentication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69567">
                <a:tc>
                  <a:txBody>
                    <a:bodyPr/>
                    <a:lstStyle/>
                    <a:p>
                      <a:pPr algn="ctr"/>
                      <a:r>
                        <a:rPr lang="nb-NO" b="1" dirty="0"/>
                        <a:t>Symmetric</a:t>
                      </a:r>
                      <a:r>
                        <a:rPr lang="nb-NO" b="1" baseline="0" dirty="0"/>
                        <a:t> keys</a:t>
                      </a:r>
                      <a:endParaRPr lang="en-US" b="1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Symmetric encryption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F9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Message</a:t>
                      </a:r>
                      <a:r>
                        <a:rPr lang="nb-NO" baseline="0" dirty="0"/>
                        <a:t> authentication codes (MAC)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69567">
                <a:tc>
                  <a:txBody>
                    <a:bodyPr/>
                    <a:lstStyle/>
                    <a:p>
                      <a:pPr algn="ctr"/>
                      <a:r>
                        <a:rPr lang="nb-NO" b="1" dirty="0"/>
                        <a:t>Asymmetric</a:t>
                      </a:r>
                      <a:r>
                        <a:rPr lang="nb-NO" b="1" baseline="0" dirty="0"/>
                        <a:t> keys </a:t>
                      </a:r>
                      <a:endParaRPr lang="en-US" b="1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Asymmetric</a:t>
                      </a:r>
                      <a:r>
                        <a:rPr lang="nb-NO" baseline="0" dirty="0"/>
                        <a:t> encryption (a.k.a. public-key encryption)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Digital signatures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507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AES round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39563823"/>
                  </p:ext>
                </p:extLst>
              </p:nvPr>
            </p:nvGraphicFramePr>
            <p:xfrm>
              <a:off x="623392" y="1041023"/>
              <a:ext cx="5489083" cy="403303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74965">
                      <a:extLst>
                        <a:ext uri="{9D8B030D-6E8A-4147-A177-3AD203B41FA5}">
                          <a16:colId xmlns:a16="http://schemas.microsoft.com/office/drawing/2014/main" xmlns="" val="3190401982"/>
                        </a:ext>
                      </a:extLst>
                    </a:gridCol>
                    <a:gridCol w="3814118">
                      <a:extLst>
                        <a:ext uri="{9D8B030D-6E8A-4147-A177-3AD203B41FA5}">
                          <a16:colId xmlns:a16="http://schemas.microsoft.com/office/drawing/2014/main" xmlns="" val="246462725"/>
                        </a:ext>
                      </a:extLst>
                    </a:gridCol>
                  </a:tblGrid>
                  <a:tr h="423902">
                    <a:tc>
                      <a:txBody>
                        <a:bodyPr/>
                        <a:lstStyle/>
                        <a:p>
                          <a:r>
                            <a:rPr lang="en-US" sz="1400" dirty="0" err="1"/>
                            <a:t>SubBytes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sSub>
                                  <m:sSubPr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2435690939"/>
                      </a:ext>
                    </a:extLst>
                  </a:tr>
                  <a:tr h="1203045">
                    <a:tc>
                      <a:txBody>
                        <a:bodyPr/>
                        <a:lstStyle/>
                        <a:p>
                          <a:r>
                            <a:rPr lang="en-US" sz="1400" dirty="0" err="1"/>
                            <a:t>ShiftRows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1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e>
                                            <m:sub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0,</m:t>
                                              </m:r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e>
                                            <m:sub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1,</m:t>
                                              </m:r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1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en-US" sz="140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mP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m:rPr>
                                                        <m:brk m:alnAt="7"/>
                                                      </m:rP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𝑐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2,</m:t>
                                                    </m:r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𝑗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m:rPr>
                                                        <m:brk m:alnAt="7"/>
                                                      </m:rP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𝑐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3,</m:t>
                                                    </m:r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𝑗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</m:m>
                                        </m:e>
                                      </m:mr>
                                    </m:m>
                                  </m:e>
                                </m:d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1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𝑏</m:t>
                                              </m:r>
                                            </m:e>
                                            <m:sub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0,</m:t>
                                              </m:r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𝑏</m:t>
                                              </m:r>
                                            </m:e>
                                            <m:sub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1,</m:t>
                                              </m:r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−1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1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en-US" sz="140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mP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𝑏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2,</m:t>
                                                    </m:r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𝑗</m:t>
                                                    </m:r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−2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𝑏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3,</m:t>
                                                    </m:r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𝑗</m:t>
                                                    </m:r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−3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</m:m>
                                        </m:e>
                                      </m:mr>
                                    </m:m>
                                  </m:e>
                                </m:d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854347897"/>
                      </a:ext>
                    </a:extLst>
                  </a:tr>
                  <a:tr h="1203045">
                    <a:tc>
                      <a:txBody>
                        <a:bodyPr/>
                        <a:lstStyle/>
                        <a:p>
                          <a:r>
                            <a:rPr lang="en-US" sz="1400" dirty="0" err="1"/>
                            <a:t>MixColumns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1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e>
                                            <m:sub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0,</m:t>
                                              </m:r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e>
                                            <m:sub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1,</m:t>
                                              </m:r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1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en-US" sz="140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mP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𝑑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2,</m:t>
                                                    </m:r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𝑗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𝑑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3,</m:t>
                                                    </m:r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𝑗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</m:m>
                                        </m:e>
                                      </m:mr>
                                    </m:m>
                                  </m:e>
                                </m:d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nb-NO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2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mPr>
                                            <m:mr>
                                              <m:e>
                                                <m:r>
                                                  <m:rPr>
                                                    <m:brk m:alnAt="7"/>
                                                  </m:rPr>
                                                  <a:rPr lang="nb-NO" sz="1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0</m:t>
                                                </m:r>
                                                <m:r>
                                                  <a:rPr lang="nb-NO" sz="1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e>
                                              <m:e>
                                                <m:r>
                                                  <a:rPr lang="nb-NO" sz="1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03</m:t>
                                                </m:r>
                                              </m:e>
                                            </m:mr>
                                            <m:mr>
                                              <m:e>
                                                <m:r>
                                                  <a:rPr lang="nb-NO" sz="1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01</m:t>
                                                </m:r>
                                              </m:e>
                                              <m:e>
                                                <m:r>
                                                  <a:rPr lang="nb-NO" sz="1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02</m:t>
                                                </m:r>
                                              </m:e>
                                            </m:mr>
                                          </m:m>
                                        </m:e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2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mPr>
                                            <m:mr>
                                              <m:e>
                                                <m:r>
                                                  <m:rPr>
                                                    <m:brk m:alnAt="7"/>
                                                  </m:rPr>
                                                  <a:rPr lang="nb-NO" sz="1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0</m:t>
                                                </m:r>
                                                <m:r>
                                                  <a:rPr lang="nb-NO" sz="1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e>
                                              <m:e>
                                                <m:r>
                                                  <a:rPr lang="nb-NO" sz="1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01</m:t>
                                                </m:r>
                                              </m:e>
                                            </m:mr>
                                            <m:mr>
                                              <m:e>
                                                <m:r>
                                                  <a:rPr lang="nb-NO" sz="1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03</m:t>
                                                </m:r>
                                              </m:e>
                                              <m:e>
                                                <m:r>
                                                  <a:rPr lang="nb-NO" sz="1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01</m:t>
                                                </m:r>
                                              </m:e>
                                            </m:mr>
                                          </m:m>
                                        </m:e>
                                      </m:mr>
                                      <m:mr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2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mPr>
                                            <m:mr>
                                              <m:e>
                                                <m:r>
                                                  <m:rPr>
                                                    <m:brk m:alnAt="7"/>
                                                  </m:rPr>
                                                  <a:rPr lang="nb-NO" sz="1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0</m:t>
                                                </m:r>
                                                <m:r>
                                                  <a:rPr lang="nb-NO" sz="1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e>
                                              <m:e>
                                                <m:r>
                                                  <a:rPr lang="nb-NO" sz="1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01</m:t>
                                                </m:r>
                                              </m:e>
                                            </m:mr>
                                            <m:mr>
                                              <m:e>
                                                <m:r>
                                                  <a:rPr lang="nb-NO" sz="1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03</m:t>
                                                </m:r>
                                              </m:e>
                                              <m:e>
                                                <m:r>
                                                  <a:rPr lang="nb-NO" sz="1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01</m:t>
                                                </m:r>
                                              </m:e>
                                            </m:mr>
                                          </m:m>
                                        </m:e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2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mPr>
                                            <m:mr>
                                              <m:e>
                                                <m:r>
                                                  <m:rPr>
                                                    <m:brk m:alnAt="7"/>
                                                  </m:rPr>
                                                  <a:rPr lang="nb-NO" sz="1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0</m:t>
                                                </m:r>
                                                <m:r>
                                                  <a:rPr lang="nb-NO" sz="1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e>
                                              <m:e>
                                                <m:r>
                                                  <a:rPr lang="nb-NO" sz="1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03</m:t>
                                                </m:r>
                                              </m:e>
                                            </m:mr>
                                            <m:mr>
                                              <m:e>
                                                <m:r>
                                                  <a:rPr lang="nb-NO" sz="1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01</m:t>
                                                </m:r>
                                              </m:e>
                                              <m:e>
                                                <m:r>
                                                  <a:rPr lang="nb-NO" sz="1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02</m:t>
                                                </m:r>
                                              </m:e>
                                            </m:mr>
                                          </m:m>
                                        </m:e>
                                      </m:mr>
                                    </m:m>
                                  </m:e>
                                </m:d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1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e>
                                            <m:sub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0,</m:t>
                                              </m:r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e>
                                            <m:sub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1,</m:t>
                                              </m:r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1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en-US" sz="140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mP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m:rPr>
                                                        <m:brk m:alnAt="7"/>
                                                      </m:rP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𝑐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2,</m:t>
                                                    </m:r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𝑗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m:rPr>
                                                        <m:brk m:alnAt="7"/>
                                                      </m:rP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𝑐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3,</m:t>
                                                    </m:r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𝑗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</m:m>
                                        </m:e>
                                      </m:mr>
                                    </m:m>
                                  </m:e>
                                </m:d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863547128"/>
                      </a:ext>
                    </a:extLst>
                  </a:tr>
                  <a:tr h="1203045">
                    <a:tc>
                      <a:txBody>
                        <a:bodyPr/>
                        <a:lstStyle/>
                        <a:p>
                          <a:r>
                            <a:rPr lang="en-US" sz="1400" dirty="0" err="1"/>
                            <a:t>AddRoundKey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1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𝑒</m:t>
                                              </m:r>
                                            </m:e>
                                            <m:sub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0,</m:t>
                                              </m:r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𝑒</m:t>
                                              </m:r>
                                            </m:e>
                                            <m:sub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1,</m:t>
                                              </m:r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1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en-US" sz="140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mP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𝑒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2,</m:t>
                                                    </m:r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𝑗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𝑒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3,</m:t>
                                                    </m:r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𝑗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</m:m>
                                        </m:e>
                                      </m:mr>
                                    </m:m>
                                  </m:e>
                                </m:d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1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e>
                                            <m:sub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0,</m:t>
                                              </m:r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e>
                                            <m:sub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1,</m:t>
                                              </m:r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1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en-US" sz="140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mP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𝑑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2,</m:t>
                                                    </m:r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𝑗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𝑑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3,</m:t>
                                                    </m:r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𝑗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</m:m>
                                        </m:e>
                                      </m:mr>
                                    </m:m>
                                  </m:e>
                                </m:d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⊕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1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  <m:sub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0,</m:t>
                                              </m:r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  <m:sub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1,</m:t>
                                              </m:r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1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en-US" sz="140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mP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𝑘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2,</m:t>
                                                    </m:r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𝑗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𝑘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3,</m:t>
                                                    </m:r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𝑗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</m:m>
                                        </m:e>
                                      </m:mr>
                                    </m:m>
                                  </m:e>
                                </m:d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268720636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39563823"/>
                  </p:ext>
                </p:extLst>
              </p:nvPr>
            </p:nvGraphicFramePr>
            <p:xfrm>
              <a:off x="623392" y="1041023"/>
              <a:ext cx="5489083" cy="403303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74965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190401982"/>
                        </a:ext>
                      </a:extLst>
                    </a:gridCol>
                    <a:gridCol w="3814118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46462725"/>
                        </a:ext>
                      </a:extLst>
                    </a:gridCol>
                  </a:tblGrid>
                  <a:tr h="423902">
                    <a:tc>
                      <a:txBody>
                        <a:bodyPr/>
                        <a:lstStyle/>
                        <a:p>
                          <a:r>
                            <a:rPr lang="en-US" sz="1400" dirty="0" err="1" smtClean="0"/>
                            <a:t>SubBytes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44089" t="-1429" r="-319" b="-85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435690939"/>
                      </a:ext>
                    </a:extLst>
                  </a:tr>
                  <a:tr h="1203045">
                    <a:tc>
                      <a:txBody>
                        <a:bodyPr/>
                        <a:lstStyle/>
                        <a:p>
                          <a:r>
                            <a:rPr lang="en-US" sz="1400" dirty="0" err="1" smtClean="0"/>
                            <a:t>ShiftRows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44089" t="-36041" r="-319" b="-2020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854347897"/>
                      </a:ext>
                    </a:extLst>
                  </a:tr>
                  <a:tr h="1203045">
                    <a:tc>
                      <a:txBody>
                        <a:bodyPr/>
                        <a:lstStyle/>
                        <a:p>
                          <a:r>
                            <a:rPr lang="en-US" sz="1400" dirty="0" err="1" smtClean="0"/>
                            <a:t>MixColumns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44089" t="-135354" r="-319" b="-1010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863547128"/>
                      </a:ext>
                    </a:extLst>
                  </a:tr>
                  <a:tr h="1203045">
                    <a:tc>
                      <a:txBody>
                        <a:bodyPr/>
                        <a:lstStyle/>
                        <a:p>
                          <a:r>
                            <a:rPr lang="en-US" sz="1400" dirty="0" err="1" smtClean="0"/>
                            <a:t>AddRoundKey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44089" t="-235354" r="-319" b="-10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68720636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0359085" y="81489"/>
              <a:ext cx="1717584" cy="122737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29396">
                      <a:extLst>
                        <a:ext uri="{9D8B030D-6E8A-4147-A177-3AD203B41FA5}">
                          <a16:colId xmlns:a16="http://schemas.microsoft.com/office/drawing/2014/main" xmlns="" val="4132090626"/>
                        </a:ext>
                      </a:extLst>
                    </a:gridCol>
                    <a:gridCol w="429396">
                      <a:extLst>
                        <a:ext uri="{9D8B030D-6E8A-4147-A177-3AD203B41FA5}">
                          <a16:colId xmlns:a16="http://schemas.microsoft.com/office/drawing/2014/main" xmlns="" val="1480361969"/>
                        </a:ext>
                      </a:extLst>
                    </a:gridCol>
                    <a:gridCol w="429396">
                      <a:extLst>
                        <a:ext uri="{9D8B030D-6E8A-4147-A177-3AD203B41FA5}">
                          <a16:colId xmlns:a16="http://schemas.microsoft.com/office/drawing/2014/main" xmlns="" val="618680988"/>
                        </a:ext>
                      </a:extLst>
                    </a:gridCol>
                    <a:gridCol w="429396">
                      <a:extLst>
                        <a:ext uri="{9D8B030D-6E8A-4147-A177-3AD203B41FA5}">
                          <a16:colId xmlns:a16="http://schemas.microsoft.com/office/drawing/2014/main" xmlns="" val="4066922096"/>
                        </a:ext>
                      </a:extLst>
                    </a:gridCol>
                  </a:tblGrid>
                  <a:tr h="311657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0,0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E0F7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0,1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E0F7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0,2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E0F7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0,3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E0F7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676239056"/>
                      </a:ext>
                    </a:extLst>
                  </a:tr>
                  <a:tr h="3052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1,0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E0F7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1,1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E0F7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1,2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E0F7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1,3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E0F7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966358679"/>
                      </a:ext>
                    </a:extLst>
                  </a:tr>
                  <a:tr h="3052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2,0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E0F7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2,1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E0F7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2,2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E0F7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2,3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E0F7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62894474"/>
                      </a:ext>
                    </a:extLst>
                  </a:tr>
                  <a:tr h="3052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3,0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E0F7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3,1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E0F7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3,2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E0F7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3,3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E0F7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61491677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36806944"/>
                  </p:ext>
                </p:extLst>
              </p:nvPr>
            </p:nvGraphicFramePr>
            <p:xfrm>
              <a:off x="10359085" y="81489"/>
              <a:ext cx="1717584" cy="122737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29396">
                      <a:extLst>
                        <a:ext uri="{9D8B030D-6E8A-4147-A177-3AD203B41FA5}">
                          <a16:colId xmlns:a16="http://schemas.microsoft.com/office/drawing/2014/main" val="4132090626"/>
                        </a:ext>
                      </a:extLst>
                    </a:gridCol>
                    <a:gridCol w="429396">
                      <a:extLst>
                        <a:ext uri="{9D8B030D-6E8A-4147-A177-3AD203B41FA5}">
                          <a16:colId xmlns:a16="http://schemas.microsoft.com/office/drawing/2014/main" val="1480361969"/>
                        </a:ext>
                      </a:extLst>
                    </a:gridCol>
                    <a:gridCol w="429396">
                      <a:extLst>
                        <a:ext uri="{9D8B030D-6E8A-4147-A177-3AD203B41FA5}">
                          <a16:colId xmlns:a16="http://schemas.microsoft.com/office/drawing/2014/main" val="618680988"/>
                        </a:ext>
                      </a:extLst>
                    </a:gridCol>
                    <a:gridCol w="429396">
                      <a:extLst>
                        <a:ext uri="{9D8B030D-6E8A-4147-A177-3AD203B41FA5}">
                          <a16:colId xmlns:a16="http://schemas.microsoft.com/office/drawing/2014/main" val="4066922096"/>
                        </a:ext>
                      </a:extLst>
                    </a:gridCol>
                  </a:tblGrid>
                  <a:tr h="311657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408" t="-1961" r="-301408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1408" t="-1961" r="-201408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04286" t="-1961" r="-104286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00000" t="-1961" r="-2817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76239056"/>
                      </a:ext>
                    </a:extLst>
                  </a:tr>
                  <a:tr h="305240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408" t="-101961" r="-301408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1408" t="-101961" r="-201408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04286" t="-101961" r="-104286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00000" t="-101961" r="-2817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66358679"/>
                      </a:ext>
                    </a:extLst>
                  </a:tr>
                  <a:tr h="305240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408" t="-206000" r="-301408" b="-1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1408" t="-206000" r="-201408" b="-1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04286" t="-206000" r="-104286" b="-1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00000" t="-206000" r="-2817" b="-10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2894474"/>
                      </a:ext>
                    </a:extLst>
                  </a:tr>
                  <a:tr h="305240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408" t="-306000" r="-301408" b="-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1408" t="-306000" r="-201408" b="-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04286" t="-306000" r="-104286" b="-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00000" t="-306000" r="-2817" b="-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491677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88625460"/>
                  </p:ext>
                </p:extLst>
              </p:nvPr>
            </p:nvGraphicFramePr>
            <p:xfrm>
              <a:off x="623392" y="5312304"/>
              <a:ext cx="10145588" cy="134826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536397">
                      <a:extLst>
                        <a:ext uri="{9D8B030D-6E8A-4147-A177-3AD203B41FA5}">
                          <a16:colId xmlns:a16="http://schemas.microsoft.com/office/drawing/2014/main" xmlns="" val="959791390"/>
                        </a:ext>
                      </a:extLst>
                    </a:gridCol>
                    <a:gridCol w="2536397">
                      <a:extLst>
                        <a:ext uri="{9D8B030D-6E8A-4147-A177-3AD203B41FA5}">
                          <a16:colId xmlns:a16="http://schemas.microsoft.com/office/drawing/2014/main" xmlns="" val="1092093053"/>
                        </a:ext>
                      </a:extLst>
                    </a:gridCol>
                    <a:gridCol w="2536397">
                      <a:extLst>
                        <a:ext uri="{9D8B030D-6E8A-4147-A177-3AD203B41FA5}">
                          <a16:colId xmlns:a16="http://schemas.microsoft.com/office/drawing/2014/main" xmlns="" val="2572857830"/>
                        </a:ext>
                      </a:extLst>
                    </a:gridCol>
                    <a:gridCol w="2536397">
                      <a:extLst>
                        <a:ext uri="{9D8B030D-6E8A-4147-A177-3AD203B41FA5}">
                          <a16:colId xmlns:a16="http://schemas.microsoft.com/office/drawing/2014/main" xmlns="" val="32652443"/>
                        </a:ext>
                      </a:extLst>
                    </a:gridCol>
                  </a:tblGrid>
                  <a:tr h="134826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nb-NO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nb-NO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eqArr>
                                          <m:eqArrPr>
                                            <m:ctrlPr>
                                              <a:rPr lang="nb-NO" sz="1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eqArrPr>
                                          <m:e>
                                            <m:r>
                                              <a:rPr lang="nb-NO" sz="1400" i="1">
                                                <a:latin typeface="Cambria Math" panose="02040503050406030204" pitchFamily="18" charset="0"/>
                                              </a:rPr>
                                              <m:t>02</m:t>
                                            </m:r>
                                          </m:e>
                                          <m:e>
                                            <m:r>
                                              <a:rPr lang="nb-NO" sz="1400" i="1">
                                                <a:latin typeface="Cambria Math" panose="02040503050406030204" pitchFamily="18" charset="0"/>
                                              </a:rPr>
                                              <m:t>01</m:t>
                                            </m:r>
                                          </m:e>
                                          <m:e>
                                            <m:r>
                                              <a:rPr lang="nb-NO" sz="1400" i="1">
                                                <a:latin typeface="Cambria Math" panose="02040503050406030204" pitchFamily="18" charset="0"/>
                                              </a:rPr>
                                              <m:t>01</m:t>
                                            </m:r>
                                          </m:e>
                                          <m:e>
                                            <m:r>
                                              <a:rPr lang="nb-NO" sz="1400" i="1">
                                                <a:latin typeface="Cambria Math" panose="02040503050406030204" pitchFamily="18" charset="0"/>
                                              </a:rPr>
                                              <m:t>03</m:t>
                                            </m:r>
                                          </m:e>
                                        </m:eqArr>
                                      </m:e>
                                    </m:d>
                                    <m:r>
                                      <a:rPr lang="nb-NO" sz="1400" i="1">
                                        <a:latin typeface="Cambria Math" panose="02040503050406030204" pitchFamily="18" charset="0"/>
                                      </a:rPr>
                                      <m:t>∙</m:t>
                                    </m:r>
                                    <m:r>
                                      <a:rPr lang="nb-NO" sz="1400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nb-NO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sz="1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nb-NO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nb-NO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eqArr>
                                          <m:eqArrPr>
                                            <m:ctrlPr>
                                              <a:rPr lang="nb-NO" sz="1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eqArrPr>
                                          <m:e>
                                            <m:r>
                                              <a:rPr lang="nb-NO" sz="1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  <m:r>
                                              <a:rPr lang="nb-NO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e>
                                          <m:e>
                                            <m:r>
                                              <a:rPr lang="nb-NO" sz="1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  <m:r>
                                              <a:rPr lang="nb-NO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  <m:e>
                                            <m:r>
                                              <a:rPr lang="nb-NO" sz="1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  <m:r>
                                              <a:rPr lang="nb-NO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a:rPr lang="nb-NO" sz="1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  <m:r>
                                              <a:rPr lang="nb-NO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eqArr>
                                      </m:e>
                                    </m:d>
                                    <m:r>
                                      <a:rPr lang="nb-NO" sz="1400" i="1">
                                        <a:latin typeface="Cambria Math" panose="02040503050406030204" pitchFamily="18" charset="0"/>
                                      </a:rPr>
                                      <m:t>∙</m:t>
                                    </m:r>
                                    <m:r>
                                      <a:rPr lang="nb-NO" sz="1400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nb-NO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sz="1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nb-NO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nb-NO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eqArr>
                                          <m:eqArrPr>
                                            <m:ctrlPr>
                                              <a:rPr lang="nb-NO" sz="1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eqArrPr>
                                          <m:e>
                                            <m:r>
                                              <a:rPr lang="nb-NO" sz="1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  <m:r>
                                              <a:rPr lang="nb-NO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a:rPr lang="nb-NO" sz="1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  <m:r>
                                              <a:rPr lang="nb-NO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e>
                                          <m:e>
                                            <m:r>
                                              <a:rPr lang="nb-NO" sz="1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  <m:r>
                                              <a:rPr lang="nb-NO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  <m:e>
                                            <m:r>
                                              <a:rPr lang="nb-NO" sz="1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  <m:r>
                                              <a:rPr lang="nb-NO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eqArr>
                                      </m:e>
                                    </m:d>
                                    <m:r>
                                      <a:rPr lang="nb-NO" sz="1400" i="1">
                                        <a:latin typeface="Cambria Math" panose="02040503050406030204" pitchFamily="18" charset="0"/>
                                      </a:rPr>
                                      <m:t>∙</m:t>
                                    </m:r>
                                    <m:r>
                                      <a:rPr lang="nb-NO" sz="1400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nb-NO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sz="1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nb-NO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nb-NO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eqArr>
                                          <m:eqArrPr>
                                            <m:ctrlPr>
                                              <a:rPr lang="nb-NO" sz="1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eqArrPr>
                                          <m:e>
                                            <m:r>
                                              <a:rPr lang="nb-NO" sz="1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  <m:r>
                                              <a:rPr lang="nb-NO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a:rPr lang="nb-NO" sz="1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  <m:r>
                                              <a:rPr lang="nb-NO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a:rPr lang="nb-NO" sz="1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  <m:r>
                                              <a:rPr lang="nb-NO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e>
                                          <m:e>
                                            <m:r>
                                              <a:rPr lang="nb-NO" sz="1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  <m:r>
                                              <a:rPr lang="nb-NO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</m:eqArr>
                                      </m:e>
                                    </m:d>
                                    <m:r>
                                      <a:rPr lang="nb-NO" sz="1400" i="1">
                                        <a:latin typeface="Cambria Math" panose="02040503050406030204" pitchFamily="18" charset="0"/>
                                      </a:rPr>
                                      <m:t>∙</m:t>
                                    </m:r>
                                    <m:r>
                                      <a:rPr lang="nb-NO" sz="1400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nb-NO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sz="1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25273297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88625460"/>
                  </p:ext>
                </p:extLst>
              </p:nvPr>
            </p:nvGraphicFramePr>
            <p:xfrm>
              <a:off x="623392" y="5312304"/>
              <a:ext cx="10145588" cy="134826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536397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959791390"/>
                        </a:ext>
                      </a:extLst>
                    </a:gridCol>
                    <a:gridCol w="2536397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092093053"/>
                        </a:ext>
                      </a:extLst>
                    </a:gridCol>
                    <a:gridCol w="2536397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572857830"/>
                        </a:ext>
                      </a:extLst>
                    </a:gridCol>
                    <a:gridCol w="2536397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2652443"/>
                        </a:ext>
                      </a:extLst>
                    </a:gridCol>
                  </a:tblGrid>
                  <a:tr h="13482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5"/>
                          <a:stretch>
                            <a:fillRect l="-240" t="-450" r="-300721" b="-9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5"/>
                          <a:stretch>
                            <a:fillRect l="-100000" t="-450" r="-200000" b="-9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5"/>
                          <a:stretch>
                            <a:fillRect l="-200481" t="-450" r="-100481" b="-9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5"/>
                          <a:stretch>
                            <a:fillRect l="-300481" t="-450" r="-481" b="-90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25273297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597298" y="2790410"/>
                <a:ext cx="5085509" cy="10403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nb-NO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nb-NO" sz="1400" i="1">
                                        <a:latin typeface="Cambria Math" panose="02040503050406030204" pitchFamily="18" charset="0"/>
                                      </a:rPr>
                                      <m:t>0,</m:t>
                                    </m:r>
                                    <m:r>
                                      <a:rPr lang="nb-NO" sz="14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nb-NO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nb-NO" sz="1400" i="1">
                                        <a:latin typeface="Cambria Math" panose="02040503050406030204" pitchFamily="18" charset="0"/>
                                      </a:rPr>
                                      <m:t>1,</m:t>
                                    </m:r>
                                    <m:r>
                                      <a:rPr lang="nb-NO" sz="14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nb-NO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b-NO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b>
                                          <m:r>
                                            <a:rPr lang="nb-NO" sz="1400" i="1">
                                              <a:latin typeface="Cambria Math" panose="02040503050406030204" pitchFamily="18" charset="0"/>
                                            </a:rPr>
                                            <m:t>2,</m:t>
                                          </m:r>
                                          <m:r>
                                            <a:rPr lang="nb-NO" sz="14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nb-NO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b-NO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b>
                                          <m:r>
                                            <a:rPr lang="nb-NO" sz="1400" i="1">
                                              <a:latin typeface="Cambria Math" panose="02040503050406030204" pitchFamily="18" charset="0"/>
                                            </a:rPr>
                                            <m:t>3,</m:t>
                                          </m:r>
                                          <m:r>
                                            <a:rPr lang="nb-NO" sz="14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nb-NO" sz="1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0,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⊕</m:t>
                      </m:r>
                      <m:sSub>
                        <m:sSubPr>
                          <m:ctrlPr>
                            <a:rPr lang="nb-NO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nb-NO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nb-NO" sz="1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nb-NO" sz="1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⊕</m:t>
                      </m:r>
                      <m:sSub>
                        <m:sSubPr>
                          <m:ctrlPr>
                            <a:rPr lang="nb-NO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nb-NO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nb-NO" sz="1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nb-NO" sz="1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b>
                          </m:sSub>
                        </m:e>
                      </m:d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⊕</m:t>
                      </m:r>
                      <m:sSub>
                        <m:sSubPr>
                          <m:ctrlPr>
                            <a:rPr lang="nb-NO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nb-NO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nb-NO" sz="1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nb-NO" sz="1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sub>
                          </m:sSub>
                        </m:e>
                      </m:d>
                      <m:r>
                        <a:rPr lang="nb-NO" sz="1400" i="1">
                          <a:latin typeface="Cambria Math" panose="02040503050406030204" pitchFamily="18" charset="0"/>
                        </a:rPr>
                        <m:t>⊕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nb-NO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4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nb-NO" sz="1400" i="1">
                                        <a:latin typeface="Cambria Math" panose="02040503050406030204" pitchFamily="18" charset="0"/>
                                      </a:rPr>
                                      <m:t>0,</m:t>
                                    </m:r>
                                    <m:r>
                                      <a:rPr lang="nb-NO" sz="14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nb-NO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4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nb-NO" sz="1400" i="1">
                                        <a:latin typeface="Cambria Math" panose="02040503050406030204" pitchFamily="18" charset="0"/>
                                      </a:rPr>
                                      <m:t>1,</m:t>
                                    </m:r>
                                    <m:r>
                                      <a:rPr lang="nb-NO" sz="14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nb-NO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b-NO" sz="14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nb-NO" sz="1400" i="1">
                                              <a:latin typeface="Cambria Math" panose="02040503050406030204" pitchFamily="18" charset="0"/>
                                            </a:rPr>
                                            <m:t>2,</m:t>
                                          </m:r>
                                          <m:r>
                                            <a:rPr lang="nb-NO" sz="14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nb-NO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b-NO" sz="14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nb-NO" sz="1400" i="1">
                                              <a:latin typeface="Cambria Math" panose="02040503050406030204" pitchFamily="18" charset="0"/>
                                            </a:rPr>
                                            <m:t>3,</m:t>
                                          </m:r>
                                          <m:r>
                                            <a:rPr lang="nb-NO" sz="14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7298" y="2790410"/>
                <a:ext cx="5085509" cy="104034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22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AES performance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AES is reasonably efficient in software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T-table implementation very fast </a:t>
            </a:r>
            <a:br>
              <a:rPr lang="en-US" dirty="0"/>
            </a:br>
            <a:r>
              <a:rPr lang="en-US" dirty="0"/>
              <a:t>(but not secure!)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Hard to implement fast and constant-time</a:t>
            </a:r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Intel introduced dedicated AES instructions into their CPUs (AES-NI):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err="1"/>
              <a:t>aesenc</a:t>
            </a:r>
            <a:r>
              <a:rPr lang="en-US" dirty="0"/>
              <a:t>, </a:t>
            </a:r>
            <a:r>
              <a:rPr lang="en-US" b="1" dirty="0" err="1"/>
              <a:t>aesenclast</a:t>
            </a:r>
            <a:r>
              <a:rPr lang="en-US" dirty="0"/>
              <a:t>: do one round of AES in one cycle</a:t>
            </a:r>
            <a:endParaRPr lang="en-US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err="1"/>
              <a:t>aeskeygenassist</a:t>
            </a:r>
            <a:r>
              <a:rPr lang="en-US" b="1" dirty="0"/>
              <a:t>: </a:t>
            </a:r>
            <a:r>
              <a:rPr lang="en-US" dirty="0"/>
              <a:t>do AES key expansion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err="1"/>
              <a:t>aesdec</a:t>
            </a:r>
            <a:r>
              <a:rPr lang="en-US" b="1" dirty="0"/>
              <a:t>, </a:t>
            </a:r>
            <a:r>
              <a:rPr lang="en-US" b="1" dirty="0" err="1"/>
              <a:t>aesdeclast</a:t>
            </a:r>
            <a:r>
              <a:rPr lang="en-US" b="1" dirty="0"/>
              <a:t>:</a:t>
            </a:r>
            <a:r>
              <a:rPr lang="en-US" dirty="0"/>
              <a:t> do one round of AES decryption in one cycle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err="1"/>
              <a:t>aesimc</a:t>
            </a:r>
            <a:r>
              <a:rPr lang="en-US" b="1" dirty="0"/>
              <a:t>: </a:t>
            </a:r>
            <a:r>
              <a:rPr lang="en-US" dirty="0"/>
              <a:t>do AES </a:t>
            </a:r>
            <a:r>
              <a:rPr lang="en-US" dirty="0" err="1"/>
              <a:t>inverser</a:t>
            </a:r>
            <a:r>
              <a:rPr lang="en-US" dirty="0"/>
              <a:t> </a:t>
            </a:r>
            <a:r>
              <a:rPr lang="en-US" dirty="0" err="1"/>
              <a:t>MixColumns</a:t>
            </a:r>
            <a:r>
              <a:rPr lang="en-US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Now standard in all modern CPUs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964459"/>
              </p:ext>
            </p:extLst>
          </p:nvPr>
        </p:nvGraphicFramePr>
        <p:xfrm>
          <a:off x="6796761" y="1304316"/>
          <a:ext cx="4862650" cy="1619008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5766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348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Throughput </a:t>
                      </a:r>
                    </a:p>
                    <a:p>
                      <a:pPr algn="ctr"/>
                      <a:r>
                        <a:rPr lang="en-US" dirty="0"/>
                        <a:t>(my</a:t>
                      </a:r>
                      <a:r>
                        <a:rPr lang="en-US" baseline="0" dirty="0"/>
                        <a:t> laptop)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9464">
                <a:tc>
                  <a:txBody>
                    <a:bodyPr/>
                    <a:lstStyle/>
                    <a:p>
                      <a:r>
                        <a:rPr lang="en-US" dirty="0"/>
                        <a:t>AES-128 (in software)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0.27 GB/s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9464">
                <a:tc>
                  <a:txBody>
                    <a:bodyPr/>
                    <a:lstStyle/>
                    <a:p>
                      <a:r>
                        <a:rPr lang="en-US" dirty="0"/>
                        <a:t>AES-128</a:t>
                      </a:r>
                      <a:r>
                        <a:rPr lang="en-US" baseline="0" dirty="0"/>
                        <a:t> (w/AES-NI)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3.45 GB/s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22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236372" y="5081588"/>
            <a:ext cx="7751762" cy="1776412"/>
          </a:xfrm>
        </p:spPr>
        <p:txBody>
          <a:bodyPr/>
          <a:lstStyle/>
          <a:p>
            <a:r>
              <a:rPr lang="en-US" dirty="0"/>
              <a:t>Attacking block ciphers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375" y="3067282"/>
            <a:ext cx="2016224" cy="11790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807" y="1455516"/>
            <a:ext cx="3087835" cy="322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06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Attacks on block ciphers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Brute force attacks: search through every possible key in key space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Generic: works for all block ciphers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Not practical for large key spaces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Advanced attacks: try to exploit the concrete details of the block cipher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Differential cryptanalysis ('90, but known by the designers of DES + NSA since mid '70 )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Linear cryptanalysis ('92)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AES designed to resist both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Implementation attacks: vulnerabilities due to implementation characteristics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Power draw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Timing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Cache misses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98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/>
              <p:cNvSpPr/>
              <p:nvPr/>
            </p:nvSpPr>
            <p:spPr bwMode="auto">
              <a:xfrm>
                <a:off x="2937547" y="1191090"/>
                <a:ext cx="6144191" cy="5335602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2400" b="0" i="0" smtClean="0">
                          <a:latin typeface="Cambria Math" panose="02040503050406030204" pitchFamily="18" charset="0"/>
                        </a:rPr>
                        <m:t>Func</m:t>
                      </m:r>
                      <m:d>
                        <m:dPr>
                          <m:begChr m:val="["/>
                          <m:endChr m:val="]"/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𝑜𝑢𝑡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Oval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37547" y="1191090"/>
                <a:ext cx="6144191" cy="5335602"/>
              </a:xfrm>
              <a:prstGeom prst="ellipse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PRF </a:t>
            </a:r>
            <a:r>
              <a:rPr lang="en-US" dirty="0" smtClean="0"/>
              <a:t>security – an equivalent </a:t>
            </a:r>
            <a:r>
              <a:rPr lang="en-US" dirty="0"/>
              <a:t>view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076700" y="2905120"/>
                <a:ext cx="90505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6700" y="2905120"/>
                <a:ext cx="905056" cy="246221"/>
              </a:xfrm>
              <a:prstGeom prst="rect">
                <a:avLst/>
              </a:prstGeom>
              <a:blipFill rotWithShape="0">
                <a:blip r:embed="rId3"/>
                <a:stretch>
                  <a:fillRect l="-4730" r="-3378"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852856" y="4448661"/>
                <a:ext cx="135274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=00…0</m:t>
                      </m:r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2856" y="4448661"/>
                <a:ext cx="1352743" cy="246221"/>
              </a:xfrm>
              <a:prstGeom prst="rect">
                <a:avLst/>
              </a:prstGeom>
              <a:blipFill rotWithShape="0">
                <a:blip r:embed="rId4"/>
                <a:stretch>
                  <a:fillRect l="-2252" r="-2703"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680748" y="2266945"/>
                <a:ext cx="91089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0748" y="2266945"/>
                <a:ext cx="910890" cy="246221"/>
              </a:xfrm>
              <a:prstGeom prst="rect">
                <a:avLst/>
              </a:prstGeom>
              <a:blipFill rotWithShape="0">
                <a:blip r:embed="rId5"/>
                <a:stretch>
                  <a:fillRect l="-4698" r="-28859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484196" y="3183572"/>
                <a:ext cx="142917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⊕17</m:t>
                      </m:r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4196" y="3183572"/>
                <a:ext cx="1429173" cy="246221"/>
              </a:xfrm>
              <a:prstGeom prst="rect">
                <a:avLst/>
              </a:prstGeom>
              <a:blipFill rotWithShape="0">
                <a:blip r:embed="rId6"/>
                <a:stretch>
                  <a:fillRect l="-2564" r="-2137" b="-21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Content Placeholder 4"/>
              <p:cNvGraphicFramePr>
                <a:graphicFrameLocks/>
              </p:cNvGraphicFramePr>
              <p:nvPr>
                <p:extLst/>
              </p:nvPr>
            </p:nvGraphicFramePr>
            <p:xfrm>
              <a:off x="9924901" y="1707210"/>
              <a:ext cx="1835728" cy="239581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17864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917864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</a:tblGrid>
                  <a:tr h="32024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</m:acc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3158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000…000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101…111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3158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000…001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001…001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3158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000…010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111…100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  <a:tr h="3158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000…011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101…000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4"/>
                      </a:ext>
                    </a:extLst>
                  </a:tr>
                  <a:tr h="49638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5"/>
                      </a:ext>
                    </a:extLst>
                  </a:tr>
                  <a:tr h="3158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111…111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001…001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704718958"/>
                  </p:ext>
                </p:extLst>
              </p:nvPr>
            </p:nvGraphicFramePr>
            <p:xfrm>
              <a:off x="9924901" y="1707210"/>
              <a:ext cx="1835728" cy="239581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17864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917864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</a:tblGrid>
                  <a:tr h="32024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662" t="-7547" r="-101325" b="-6471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100662" t="-7547" r="-1325" b="-6471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3158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662" t="-109615" r="-101325" b="-559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100662" t="-109615" r="-1325" b="-5596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  <a:tr h="3158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662" t="-209615" r="-101325" b="-459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100662" t="-209615" r="-1325" b="-4596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2"/>
                      </a:ext>
                    </a:extLst>
                  </a:tr>
                  <a:tr h="3158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662" t="-315686" r="-101325" b="-3686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100662" t="-315686" r="-1325" b="-3686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3"/>
                      </a:ext>
                    </a:extLst>
                  </a:tr>
                  <a:tr h="3158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662" t="-407692" r="-101325" b="-26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100662" t="-407692" r="-1325" b="-2615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4"/>
                      </a:ext>
                    </a:extLst>
                  </a:tr>
                  <a:tr h="49638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7"/>
                          <a:stretch>
                            <a:fillRect l="-662" t="-321951" r="-101325" b="-658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7"/>
                          <a:stretch>
                            <a:fillRect l="-100662" t="-321951" r="-1325" b="-658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5"/>
                      </a:ext>
                    </a:extLst>
                  </a:tr>
                  <a:tr h="3158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662" t="-665385" r="-101325" b="-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100662" t="-665385" r="-1325" b="-38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6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0" name="Group 9"/>
          <p:cNvGrpSpPr/>
          <p:nvPr/>
        </p:nvGrpSpPr>
        <p:grpSpPr>
          <a:xfrm>
            <a:off x="10856119" y="4213610"/>
            <a:ext cx="904510" cy="347524"/>
            <a:chOff x="10739511" y="5186358"/>
            <a:chExt cx="904510" cy="347524"/>
          </a:xfrm>
        </p:grpSpPr>
        <p:sp>
          <p:nvSpPr>
            <p:cNvPr id="11" name="Right Brace 10"/>
            <p:cNvSpPr/>
            <p:nvPr/>
          </p:nvSpPr>
          <p:spPr bwMode="auto">
            <a:xfrm rot="5400000">
              <a:off x="11131818" y="4794051"/>
              <a:ext cx="119895" cy="904510"/>
            </a:xfrm>
            <a:prstGeom prst="rightBrace">
              <a:avLst>
                <a:gd name="adj1" fmla="val 93395"/>
                <a:gd name="adj2" fmla="val 49494"/>
              </a:avLst>
            </a:prstGeom>
            <a:noFill/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sz="1050" dirty="0"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10982957" y="5287661"/>
                  <a:ext cx="370486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𝑜𝑢𝑡</m:t>
                        </m:r>
                      </m:oMath>
                    </m:oMathPara>
                  </a14:m>
                  <a:endParaRPr lang="en-US" sz="16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82957" y="5287661"/>
                  <a:ext cx="370486" cy="246221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9836" r="-6557" b="-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/>
          <p:cNvGrpSpPr/>
          <p:nvPr/>
        </p:nvGrpSpPr>
        <p:grpSpPr>
          <a:xfrm>
            <a:off x="9355389" y="2038350"/>
            <a:ext cx="490286" cy="2064679"/>
            <a:chOff x="7665538" y="2143125"/>
            <a:chExt cx="490286" cy="2064679"/>
          </a:xfrm>
        </p:grpSpPr>
        <p:sp>
          <p:nvSpPr>
            <p:cNvPr id="14" name="Right Brace 13"/>
            <p:cNvSpPr/>
            <p:nvPr/>
          </p:nvSpPr>
          <p:spPr bwMode="auto">
            <a:xfrm rot="10800000">
              <a:off x="7998834" y="2143125"/>
              <a:ext cx="156990" cy="2064679"/>
            </a:xfrm>
            <a:prstGeom prst="rightBrace">
              <a:avLst>
                <a:gd name="adj1" fmla="val 93395"/>
                <a:gd name="adj2" fmla="val 49494"/>
              </a:avLst>
            </a:prstGeom>
            <a:noFill/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7665538" y="3009894"/>
                  <a:ext cx="333296" cy="25423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nb-NO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nb-NO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p>
                        </m:sSup>
                      </m:oMath>
                    </m:oMathPara>
                  </a14:m>
                  <a:endParaRPr lang="en-US" sz="16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65538" y="3009894"/>
                  <a:ext cx="333296" cy="254237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12963" r="-3704" b="-97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23392" y="1231033"/>
                <a:ext cx="154503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Func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e>
                          </m:d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1231033"/>
                <a:ext cx="1545038" cy="246221"/>
              </a:xfrm>
              <a:prstGeom prst="rect">
                <a:avLst/>
              </a:prstGeom>
              <a:blipFill rotWithShape="0">
                <a:blip r:embed="rId10"/>
                <a:stretch>
                  <a:fillRect r="-394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913369" y="4100199"/>
                <a:ext cx="190758" cy="25071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3369" y="4100199"/>
                <a:ext cx="190758" cy="250710"/>
              </a:xfrm>
              <a:prstGeom prst="rect">
                <a:avLst/>
              </a:prstGeom>
              <a:blipFill rotWithShape="0">
                <a:blip r:embed="rId11"/>
                <a:stretch>
                  <a:fillRect l="-19355" t="-21951" r="-74194"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4086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8" grpId="0"/>
      <p:bldP spid="1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/>
              <p:cNvSpPr/>
              <p:nvPr/>
            </p:nvSpPr>
            <p:spPr bwMode="auto">
              <a:xfrm>
                <a:off x="2937547" y="1191090"/>
                <a:ext cx="6144191" cy="5335602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2400" b="0" i="0" smtClean="0">
                          <a:latin typeface="Cambria Math" panose="02040503050406030204" pitchFamily="18" charset="0"/>
                        </a:rPr>
                        <m:t>Func</m:t>
                      </m:r>
                      <m:d>
                        <m:dPr>
                          <m:begChr m:val="["/>
                          <m:endChr m:val="]"/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𝑜𝑢𝑡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Oval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37547" y="1191090"/>
                <a:ext cx="6144191" cy="5335602"/>
              </a:xfrm>
              <a:prstGeom prst="ellipse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PRF security – an equivalent view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076700" y="2905120"/>
                <a:ext cx="90505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6700" y="2905120"/>
                <a:ext cx="905056" cy="246221"/>
              </a:xfrm>
              <a:prstGeom prst="rect">
                <a:avLst/>
              </a:prstGeom>
              <a:blipFill rotWithShape="0">
                <a:blip r:embed="rId3"/>
                <a:stretch>
                  <a:fillRect l="-4730" r="-3378"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680748" y="2266945"/>
                <a:ext cx="91089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0748" y="2266945"/>
                <a:ext cx="910890" cy="246221"/>
              </a:xfrm>
              <a:prstGeom prst="rect">
                <a:avLst/>
              </a:prstGeom>
              <a:blipFill rotWithShape="0">
                <a:blip r:embed="rId5"/>
                <a:stretch>
                  <a:fillRect l="-4698" r="-28859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484196" y="3183572"/>
                <a:ext cx="142917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⊕17</m:t>
                      </m:r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4196" y="3183572"/>
                <a:ext cx="1429173" cy="246221"/>
              </a:xfrm>
              <a:prstGeom prst="rect">
                <a:avLst/>
              </a:prstGeom>
              <a:blipFill rotWithShape="0">
                <a:blip r:embed="rId6"/>
                <a:stretch>
                  <a:fillRect l="-2564" r="-2137" b="-21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10856119" y="4213610"/>
            <a:ext cx="904510" cy="347524"/>
            <a:chOff x="10739511" y="5186358"/>
            <a:chExt cx="904510" cy="347524"/>
          </a:xfrm>
        </p:grpSpPr>
        <p:sp>
          <p:nvSpPr>
            <p:cNvPr id="11" name="Right Brace 10"/>
            <p:cNvSpPr/>
            <p:nvPr/>
          </p:nvSpPr>
          <p:spPr bwMode="auto">
            <a:xfrm rot="5400000">
              <a:off x="11131818" y="4794051"/>
              <a:ext cx="119895" cy="904510"/>
            </a:xfrm>
            <a:prstGeom prst="rightBrace">
              <a:avLst>
                <a:gd name="adj1" fmla="val 93395"/>
                <a:gd name="adj2" fmla="val 49494"/>
              </a:avLst>
            </a:prstGeom>
            <a:noFill/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sz="1050" dirty="0"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10982957" y="5287661"/>
                  <a:ext cx="370486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𝑜𝑢𝑡</m:t>
                        </m:r>
                      </m:oMath>
                    </m:oMathPara>
                  </a14:m>
                  <a:endParaRPr lang="en-US" sz="16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82957" y="5287661"/>
                  <a:ext cx="370486" cy="246221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9836" r="-6557" b="-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/>
          <p:cNvGrpSpPr/>
          <p:nvPr/>
        </p:nvGrpSpPr>
        <p:grpSpPr>
          <a:xfrm>
            <a:off x="10251314" y="2038350"/>
            <a:ext cx="490286" cy="2064679"/>
            <a:chOff x="7665538" y="2143125"/>
            <a:chExt cx="490286" cy="2064679"/>
          </a:xfrm>
        </p:grpSpPr>
        <p:sp>
          <p:nvSpPr>
            <p:cNvPr id="14" name="Right Brace 13"/>
            <p:cNvSpPr/>
            <p:nvPr/>
          </p:nvSpPr>
          <p:spPr bwMode="auto">
            <a:xfrm rot="10800000">
              <a:off x="7998834" y="2143125"/>
              <a:ext cx="156990" cy="2064679"/>
            </a:xfrm>
            <a:prstGeom prst="rightBrace">
              <a:avLst>
                <a:gd name="adj1" fmla="val 93395"/>
                <a:gd name="adj2" fmla="val 49494"/>
              </a:avLst>
            </a:prstGeom>
            <a:noFill/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7665538" y="3009894"/>
                  <a:ext cx="333296" cy="25423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nb-NO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nb-NO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p>
                        </m:sSup>
                      </m:oMath>
                    </m:oMathPara>
                  </a14:m>
                  <a:endParaRPr lang="en-US" sz="16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65538" y="3009894"/>
                  <a:ext cx="333296" cy="254237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12963" r="-3704" b="-97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23392" y="1231033"/>
                <a:ext cx="154503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Func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e>
                          </m:d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1231033"/>
                <a:ext cx="1545038" cy="246221"/>
              </a:xfrm>
              <a:prstGeom prst="rect">
                <a:avLst/>
              </a:prstGeom>
              <a:blipFill rotWithShape="0">
                <a:blip r:embed="rId9"/>
                <a:stretch>
                  <a:fillRect r="-394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Content Placeholder 4"/>
              <p:cNvGraphicFramePr>
                <a:graphicFrameLocks/>
              </p:cNvGraphicFramePr>
              <p:nvPr>
                <p:extLst/>
              </p:nvPr>
            </p:nvGraphicFramePr>
            <p:xfrm>
              <a:off x="10842765" y="1707210"/>
              <a:ext cx="917864" cy="239581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17864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</a:tblGrid>
                  <a:tr h="32024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</m:acc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3158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101…111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3158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001…001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3158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111…100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  <a:tr h="3158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101…000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4"/>
                      </a:ext>
                    </a:extLst>
                  </a:tr>
                  <a:tr h="49638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5"/>
                      </a:ext>
                    </a:extLst>
                  </a:tr>
                  <a:tr h="3158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001…001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109447570"/>
                  </p:ext>
                </p:extLst>
              </p:nvPr>
            </p:nvGraphicFramePr>
            <p:xfrm>
              <a:off x="10842765" y="1707210"/>
              <a:ext cx="917864" cy="239581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17864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</a:tblGrid>
                  <a:tr h="32024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10"/>
                          <a:stretch>
                            <a:fillRect l="-658" t="-7547" r="-1316" b="-6471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3158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10"/>
                          <a:stretch>
                            <a:fillRect l="-658" t="-109615" r="-1316" b="-5596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  <a:tr h="3158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10"/>
                          <a:stretch>
                            <a:fillRect l="-658" t="-209615" r="-1316" b="-4596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2"/>
                      </a:ext>
                    </a:extLst>
                  </a:tr>
                  <a:tr h="3158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10"/>
                          <a:stretch>
                            <a:fillRect l="-658" t="-315686" r="-1316" b="-3686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3"/>
                      </a:ext>
                    </a:extLst>
                  </a:tr>
                  <a:tr h="3158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10"/>
                          <a:stretch>
                            <a:fillRect l="-658" t="-407692" r="-1316" b="-2615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4"/>
                      </a:ext>
                    </a:extLst>
                  </a:tr>
                  <a:tr h="49638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10"/>
                          <a:stretch>
                            <a:fillRect l="-658" t="-321951" r="-1316" b="-658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5"/>
                      </a:ext>
                    </a:extLst>
                  </a:tr>
                  <a:tr h="3158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10"/>
                          <a:stretch>
                            <a:fillRect l="-658" t="-665385" r="-1316" b="-38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/>
              <p:cNvSpPr/>
              <p:nvPr/>
            </p:nvSpPr>
            <p:spPr>
              <a:xfrm>
                <a:off x="8483235" y="5402743"/>
                <a:ext cx="2735239" cy="5301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400" dirty="0"/>
                  <a:t>- Bits needed to specify </a:t>
                </a:r>
                <a:r>
                  <a:rPr lang="en-US" sz="1400" i="1" dirty="0"/>
                  <a:t>one </a:t>
                </a:r>
                <a:br>
                  <a:rPr lang="en-US" sz="1400" i="1" dirty="0"/>
                </a:br>
                <a:r>
                  <a:rPr lang="en-US" sz="1400" i="1" dirty="0"/>
                  <a:t>  </a:t>
                </a:r>
                <a:r>
                  <a:rPr lang="en-US" sz="1400" dirty="0"/>
                  <a:t>function: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4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400" i="1">
                            <a:latin typeface="Cambria Math" panose="02040503050406030204" pitchFamily="18" charset="0"/>
                          </a:rPr>
                          <m:t>𝑖𝑛</m:t>
                        </m:r>
                      </m:sup>
                    </m:sSup>
                    <m:r>
                      <a:rPr lang="nb-NO" sz="14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nb-NO" sz="1400" i="1">
                        <a:latin typeface="Cambria Math" panose="02040503050406030204" pitchFamily="18" charset="0"/>
                      </a:rPr>
                      <m:t>𝑜𝑢𝑡</m:t>
                    </m:r>
                    <m:r>
                      <a:rPr lang="nb-NO" sz="1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nb-NO" sz="1400" dirty="0"/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3235" y="5402743"/>
                <a:ext cx="2735239" cy="530145"/>
              </a:xfrm>
              <a:prstGeom prst="rect">
                <a:avLst/>
              </a:prstGeom>
              <a:blipFill rotWithShape="0">
                <a:blip r:embed="rId11"/>
                <a:stretch>
                  <a:fillRect l="-670" t="-1149" b="-12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/>
              <p:cNvSpPr/>
              <p:nvPr/>
            </p:nvSpPr>
            <p:spPr>
              <a:xfrm>
                <a:off x="2111858" y="1203325"/>
                <a:ext cx="2481000" cy="3147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b-NO" sz="1400" dirty="0"/>
                  <a:t># bitstrings of length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</m:sup>
                    </m:sSup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𝑜𝑢𝑡</m:t>
                    </m:r>
                  </m:oMath>
                </a14:m>
                <a:endParaRPr lang="nb-NO" sz="1400" dirty="0"/>
              </a:p>
            </p:txBody>
          </p:sp>
        </mc:Choice>
        <mc:Fallback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1858" y="1203325"/>
                <a:ext cx="2481000" cy="314702"/>
              </a:xfrm>
              <a:prstGeom prst="rect">
                <a:avLst/>
              </a:prstGeom>
              <a:blipFill rotWithShape="0">
                <a:blip r:embed="rId12"/>
                <a:stretch>
                  <a:fillRect l="-737" b="-21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/>
              <p:cNvSpPr/>
              <p:nvPr/>
            </p:nvSpPr>
            <p:spPr>
              <a:xfrm>
                <a:off x="8483235" y="5940766"/>
                <a:ext cx="3457188" cy="5301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b-NO" sz="1400" dirty="0"/>
                  <a:t>- Each </a:t>
                </a:r>
                <a:r>
                  <a:rPr lang="nb-NO" sz="1400" i="1" dirty="0" smtClean="0"/>
                  <a:t>distinct</a:t>
                </a:r>
                <a:r>
                  <a:rPr lang="nb-NO" sz="1400" dirty="0" smtClean="0"/>
                  <a:t> </a:t>
                </a:r>
                <a:r>
                  <a:rPr lang="nb-NO" sz="1400" dirty="0"/>
                  <a:t>bitstring of length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4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400" i="1">
                            <a:latin typeface="Cambria Math" panose="02040503050406030204" pitchFamily="18" charset="0"/>
                          </a:rPr>
                          <m:t>𝑖𝑛</m:t>
                        </m:r>
                      </m:sup>
                    </m:sSup>
                    <m:r>
                      <a:rPr lang="nb-NO" sz="14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𝑜</m:t>
                    </m:r>
                    <m:r>
                      <a:rPr lang="nb-NO" sz="1400" i="1">
                        <a:latin typeface="Cambria Math" panose="02040503050406030204" pitchFamily="18" charset="0"/>
                      </a:rPr>
                      <m:t>𝑢𝑡</m:t>
                    </m:r>
                  </m:oMath>
                </a14:m>
                <a:r>
                  <a:rPr lang="nb-NO" sz="1400" dirty="0"/>
                  <a:t>  </a:t>
                </a:r>
              </a:p>
              <a:p>
                <a:r>
                  <a:rPr lang="nb-NO" sz="1400" dirty="0"/>
                  <a:t>  represents a </a:t>
                </a:r>
                <a:r>
                  <a:rPr lang="nb-NO" sz="1400" i="1" dirty="0"/>
                  <a:t>unique </a:t>
                </a:r>
                <a:r>
                  <a:rPr lang="nb-NO" sz="1400" dirty="0"/>
                  <a:t>function</a:t>
                </a:r>
              </a:p>
            </p:txBody>
          </p:sp>
        </mc:Choice>
        <mc:Fallback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3235" y="5940766"/>
                <a:ext cx="3457188" cy="530145"/>
              </a:xfrm>
              <a:prstGeom prst="rect">
                <a:avLst/>
              </a:prstGeom>
              <a:blipFill rotWithShape="0">
                <a:blip r:embed="rId13"/>
                <a:stretch>
                  <a:fillRect l="-529"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891324" y="1580556"/>
                <a:ext cx="1233351" cy="3854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d>
                            <m:d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𝑖𝑛</m:t>
                                  </m:r>
                                </m:sup>
                              </m:sSu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nb-NO" sz="16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1324" y="1580556"/>
                <a:ext cx="1233351" cy="385490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852856" y="4448661"/>
                <a:ext cx="135274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=00…0</m:t>
                      </m:r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2856" y="4448661"/>
                <a:ext cx="1352743" cy="246221"/>
              </a:xfrm>
              <a:prstGeom prst="rect">
                <a:avLst/>
              </a:prstGeom>
              <a:blipFill rotWithShape="0">
                <a:blip r:embed="rId15"/>
                <a:stretch>
                  <a:fillRect l="-2252" r="-2703"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913369" y="4100199"/>
                <a:ext cx="190758" cy="25071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3369" y="4100199"/>
                <a:ext cx="190758" cy="250710"/>
              </a:xfrm>
              <a:prstGeom prst="rect">
                <a:avLst/>
              </a:prstGeom>
              <a:blipFill rotWithShape="0">
                <a:blip r:embed="rId16"/>
                <a:stretch>
                  <a:fillRect l="-19355" t="-21951" r="-74194"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74702" y="3034786"/>
                <a:ext cx="123944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Func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3,2</m:t>
                              </m:r>
                            </m:e>
                          </m:d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702" y="3034786"/>
                <a:ext cx="1239442" cy="246221"/>
              </a:xfrm>
              <a:prstGeom prst="rect">
                <a:avLst/>
              </a:prstGeom>
              <a:blipFill rotWithShape="0">
                <a:blip r:embed="rId17"/>
                <a:stretch>
                  <a:fillRect r="-49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589916" y="3443881"/>
                <a:ext cx="55970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sup>
                      </m:sSup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9916" y="3443881"/>
                <a:ext cx="559704" cy="246221"/>
              </a:xfrm>
              <a:prstGeom prst="rect">
                <a:avLst/>
              </a:prstGeom>
              <a:blipFill rotWithShape="0">
                <a:blip r:embed="rId18"/>
                <a:stretch>
                  <a:fillRect l="-2174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497178" y="3764820"/>
                <a:ext cx="102233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i="1">
                          <a:latin typeface="Cambria Math" panose="02040503050406030204" pitchFamily="18" charset="0"/>
                        </a:rPr>
                        <m:t>=65536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7178" y="3764820"/>
                <a:ext cx="1022331" cy="338554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773888" y="2965200"/>
                <a:ext cx="659476" cy="3722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sSup>
                            <m:sSup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⋅2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3888" y="2965200"/>
                <a:ext cx="659476" cy="372281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515070" y="2513166"/>
            <a:ext cx="1579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Example:</a:t>
            </a:r>
          </a:p>
        </p:txBody>
      </p:sp>
    </p:spTree>
    <p:extLst>
      <p:ext uri="{BB962C8B-B14F-4D97-AF65-F5344CB8AC3E}">
        <p14:creationId xmlns:p14="http://schemas.microsoft.com/office/powerpoint/2010/main" val="2522426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5" grpId="0"/>
      <p:bldP spid="26" grpId="0"/>
      <p:bldP spid="6" grpId="0"/>
      <p:bldP spid="9" grpId="0"/>
      <p:bldP spid="1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/>
              <p:cNvSpPr/>
              <p:nvPr/>
            </p:nvSpPr>
            <p:spPr bwMode="auto">
              <a:xfrm>
                <a:off x="2937547" y="1191090"/>
                <a:ext cx="6144191" cy="5335602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2400" b="0" i="0" smtClean="0">
                          <a:latin typeface="Cambria Math" panose="02040503050406030204" pitchFamily="18" charset="0"/>
                        </a:rPr>
                        <m:t>Func</m:t>
                      </m:r>
                      <m:d>
                        <m:dPr>
                          <m:begChr m:val="["/>
                          <m:endChr m:val="]"/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128, 128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Oval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37547" y="1191090"/>
                <a:ext cx="6144191" cy="5335602"/>
              </a:xfrm>
              <a:prstGeom prst="ellipse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/>
          <p:nvPr/>
        </p:nvGrpSpPr>
        <p:grpSpPr>
          <a:xfrm>
            <a:off x="5085962" y="4480096"/>
            <a:ext cx="2613014" cy="1917324"/>
            <a:chOff x="4219648" y="4421577"/>
            <a:chExt cx="2613014" cy="2001395"/>
          </a:xfrm>
        </p:grpSpPr>
        <p:sp>
          <p:nvSpPr>
            <p:cNvPr id="12" name="Oval 11"/>
            <p:cNvSpPr/>
            <p:nvPr/>
          </p:nvSpPr>
          <p:spPr bwMode="auto">
            <a:xfrm>
              <a:off x="4219648" y="4421577"/>
              <a:ext cx="2613014" cy="2001395"/>
            </a:xfrm>
            <a:prstGeom prst="ellipse">
              <a:avLst/>
            </a:prstGeom>
            <a:solidFill>
              <a:srgbClr val="FFDFDA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5288620" y="4595753"/>
                  <a:ext cx="428001" cy="25701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600" b="1" i="0" smtClean="0">
                            <a:latin typeface="Cambria Math" panose="02040503050406030204" pitchFamily="18" charset="0"/>
                          </a:rPr>
                          <m:t>𝐀𝐄𝐒</m:t>
                        </m:r>
                      </m:oMath>
                    </m:oMathPara>
                  </a14:m>
                  <a:endParaRPr lang="nb-NO" sz="1600" b="1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88620" y="4595753"/>
                  <a:ext cx="428001" cy="25701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0000" r="-7143" b="-73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PRF security – an equivalent view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076700" y="2905120"/>
                <a:ext cx="90505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6700" y="2905120"/>
                <a:ext cx="905056" cy="246221"/>
              </a:xfrm>
              <a:prstGeom prst="rect">
                <a:avLst/>
              </a:prstGeom>
              <a:blipFill rotWithShape="0">
                <a:blip r:embed="rId4"/>
                <a:stretch>
                  <a:fillRect l="-4730" r="-3378"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680748" y="2266945"/>
                <a:ext cx="91089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0748" y="2266945"/>
                <a:ext cx="910890" cy="246221"/>
              </a:xfrm>
              <a:prstGeom prst="rect">
                <a:avLst/>
              </a:prstGeom>
              <a:blipFill rotWithShape="0">
                <a:blip r:embed="rId6"/>
                <a:stretch>
                  <a:fillRect l="-4698" r="-28859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484196" y="3183572"/>
                <a:ext cx="142917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⊕17</m:t>
                      </m:r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4196" y="3183572"/>
                <a:ext cx="1429173" cy="246221"/>
              </a:xfrm>
              <a:prstGeom prst="rect">
                <a:avLst/>
              </a:prstGeom>
              <a:blipFill rotWithShape="0">
                <a:blip r:embed="rId7"/>
                <a:stretch>
                  <a:fillRect l="-2564" r="-2137" b="-21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355065" y="5172936"/>
                <a:ext cx="100937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AES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00…</m:t>
                          </m:r>
                        </m:sub>
                      </m:sSub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5065" y="5172936"/>
                <a:ext cx="1009379" cy="246221"/>
              </a:xfrm>
              <a:prstGeom prst="rect">
                <a:avLst/>
              </a:prstGeom>
              <a:blipFill rotWithShape="0">
                <a:blip r:embed="rId8"/>
                <a:stretch>
                  <a:fillRect l="-3614" b="-1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848070" y="5822893"/>
                <a:ext cx="100463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AES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11…</m:t>
                          </m:r>
                        </m:sub>
                      </m:sSub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070" y="5822893"/>
                <a:ext cx="1004634" cy="246221"/>
              </a:xfrm>
              <a:prstGeom prst="rect">
                <a:avLst/>
              </a:prstGeom>
              <a:blipFill rotWithShape="0">
                <a:blip r:embed="rId9"/>
                <a:stretch>
                  <a:fillRect l="-3636" b="-14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534176" y="5330196"/>
                <a:ext cx="109119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AES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101…</m:t>
                          </m:r>
                        </m:sub>
                      </m:sSub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4176" y="5330196"/>
                <a:ext cx="1091196" cy="246221"/>
              </a:xfrm>
              <a:prstGeom prst="rect">
                <a:avLst/>
              </a:prstGeom>
              <a:blipFill rotWithShape="0">
                <a:blip r:embed="rId10"/>
                <a:stretch>
                  <a:fillRect l="-3352" b="-17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852856" y="4448661"/>
                <a:ext cx="135274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=00…0</m:t>
                      </m:r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2856" y="4448661"/>
                <a:ext cx="1352743" cy="246221"/>
              </a:xfrm>
              <a:prstGeom prst="rect">
                <a:avLst/>
              </a:prstGeom>
              <a:blipFill rotWithShape="0">
                <a:blip r:embed="rId8"/>
                <a:stretch>
                  <a:fillRect l="-2252" r="-2703"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83434" y="5155172"/>
                <a:ext cx="169469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Func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128,128</m:t>
                              </m:r>
                            </m:e>
                          </m:d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434" y="5155172"/>
                <a:ext cx="1694695" cy="246221"/>
              </a:xfrm>
              <a:prstGeom prst="rect">
                <a:avLst/>
              </a:prstGeom>
              <a:blipFill rotWithShape="0">
                <a:blip r:embed="rId12"/>
                <a:stretch>
                  <a:fillRect r="-360"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270307" y="5128300"/>
                <a:ext cx="795411" cy="279948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sSup>
                            <m:sSup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128</m:t>
                              </m:r>
                            </m:sup>
                          </m:s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⋅128</m:t>
                          </m:r>
                        </m:sup>
                      </m:sSup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307" y="5128300"/>
                <a:ext cx="795411" cy="279948"/>
              </a:xfrm>
              <a:prstGeom prst="rect">
                <a:avLst/>
              </a:prstGeom>
              <a:blipFill rotWithShape="0">
                <a:blip r:embed="rId13"/>
                <a:stretch>
                  <a:fillRect l="-4580" r="-763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23392" y="5902148"/>
                <a:ext cx="74796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b-NO" sz="1600" b="0" i="1">
                              <a:latin typeface="Cambria Math" panose="02040503050406030204" pitchFamily="18" charset="0"/>
                            </a:rPr>
                            <m:t>AES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5902148"/>
                <a:ext cx="747961" cy="246221"/>
              </a:xfrm>
              <a:prstGeom prst="rect">
                <a:avLst/>
              </a:prstGeom>
              <a:blipFill rotWithShape="0">
                <a:blip r:embed="rId14"/>
                <a:stretch>
                  <a:fillRect r="-813"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365378" y="5902148"/>
                <a:ext cx="43537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128</m:t>
                          </m:r>
                        </m:sup>
                      </m:sSup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378" y="5902148"/>
                <a:ext cx="435376" cy="246221"/>
              </a:xfrm>
              <a:prstGeom prst="rect">
                <a:avLst/>
              </a:prstGeom>
              <a:blipFill rotWithShape="0">
                <a:blip r:embed="rId15"/>
                <a:stretch>
                  <a:fillRect l="-9859" r="-1408"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913369" y="4100199"/>
                <a:ext cx="190758" cy="25071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3369" y="4100199"/>
                <a:ext cx="190758" cy="250710"/>
              </a:xfrm>
              <a:prstGeom prst="rect">
                <a:avLst/>
              </a:prstGeom>
              <a:blipFill rotWithShape="0">
                <a:blip r:embed="rId16"/>
                <a:stretch>
                  <a:fillRect l="-19355" t="-21951" r="-74194"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515070" y="2513166"/>
            <a:ext cx="1579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Example: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23392" y="1231033"/>
                <a:ext cx="154503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Func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e>
                          </m:d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1231033"/>
                <a:ext cx="1545038" cy="246221"/>
              </a:xfrm>
              <a:prstGeom prst="rect">
                <a:avLst/>
              </a:prstGeom>
              <a:blipFill rotWithShape="0">
                <a:blip r:embed="rId17"/>
                <a:stretch>
                  <a:fillRect r="-394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1891324" y="1580556"/>
                <a:ext cx="1233351" cy="3854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d>
                            <m:d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𝑖𝑛</m:t>
                                  </m:r>
                                </m:sup>
                              </m:sSu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nb-NO" sz="1600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1324" y="1580556"/>
                <a:ext cx="1233351" cy="385490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74702" y="3034786"/>
                <a:ext cx="123944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Func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3,2</m:t>
                              </m:r>
                            </m:e>
                          </m:d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702" y="3034786"/>
                <a:ext cx="1239442" cy="246221"/>
              </a:xfrm>
              <a:prstGeom prst="rect">
                <a:avLst/>
              </a:prstGeom>
              <a:blipFill rotWithShape="0">
                <a:blip r:embed="rId20"/>
                <a:stretch>
                  <a:fillRect r="-49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589916" y="3443881"/>
                <a:ext cx="55970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sup>
                      </m:sSup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9916" y="3443881"/>
                <a:ext cx="559704" cy="246221"/>
              </a:xfrm>
              <a:prstGeom prst="rect">
                <a:avLst/>
              </a:prstGeom>
              <a:blipFill rotWithShape="0">
                <a:blip r:embed="rId21"/>
                <a:stretch>
                  <a:fillRect l="-2174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1497178" y="3764820"/>
                <a:ext cx="102233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i="1">
                          <a:latin typeface="Cambria Math" panose="02040503050406030204" pitchFamily="18" charset="0"/>
                        </a:rPr>
                        <m:t>=65536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7178" y="3764820"/>
                <a:ext cx="1022331" cy="338554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1773888" y="2965200"/>
                <a:ext cx="659476" cy="3722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sSup>
                            <m:sSup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⋅2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3888" y="2965200"/>
                <a:ext cx="659476" cy="372281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/>
          <p:cNvGrpSpPr/>
          <p:nvPr/>
        </p:nvGrpSpPr>
        <p:grpSpPr>
          <a:xfrm>
            <a:off x="10856119" y="4213610"/>
            <a:ext cx="904510" cy="347524"/>
            <a:chOff x="10739511" y="5186358"/>
            <a:chExt cx="904510" cy="347524"/>
          </a:xfrm>
        </p:grpSpPr>
        <p:sp>
          <p:nvSpPr>
            <p:cNvPr id="38" name="Right Brace 37"/>
            <p:cNvSpPr/>
            <p:nvPr/>
          </p:nvSpPr>
          <p:spPr bwMode="auto">
            <a:xfrm rot="5400000">
              <a:off x="11131818" y="4794051"/>
              <a:ext cx="119895" cy="904510"/>
            </a:xfrm>
            <a:prstGeom prst="rightBrace">
              <a:avLst>
                <a:gd name="adj1" fmla="val 93395"/>
                <a:gd name="adj2" fmla="val 49494"/>
              </a:avLst>
            </a:prstGeom>
            <a:noFill/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sz="1050" dirty="0"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10982957" y="5287661"/>
                  <a:ext cx="370486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𝑜𝑢𝑡</m:t>
                        </m:r>
                      </m:oMath>
                    </m:oMathPara>
                  </a14:m>
                  <a:endParaRPr lang="en-US" sz="16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82957" y="5287661"/>
                  <a:ext cx="370486" cy="246221"/>
                </a:xfrm>
                <a:prstGeom prst="rect">
                  <a:avLst/>
                </a:prstGeom>
                <a:blipFill rotWithShape="0">
                  <a:blip r:embed="rId24"/>
                  <a:stretch>
                    <a:fillRect l="-9836" r="-6557" b="-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" name="Group 39"/>
          <p:cNvGrpSpPr/>
          <p:nvPr/>
        </p:nvGrpSpPr>
        <p:grpSpPr>
          <a:xfrm>
            <a:off x="10251314" y="2038350"/>
            <a:ext cx="490286" cy="2064679"/>
            <a:chOff x="7665538" y="2143125"/>
            <a:chExt cx="490286" cy="2064679"/>
          </a:xfrm>
        </p:grpSpPr>
        <p:sp>
          <p:nvSpPr>
            <p:cNvPr id="41" name="Right Brace 40"/>
            <p:cNvSpPr/>
            <p:nvPr/>
          </p:nvSpPr>
          <p:spPr bwMode="auto">
            <a:xfrm rot="10800000">
              <a:off x="7998834" y="2143125"/>
              <a:ext cx="156990" cy="2064679"/>
            </a:xfrm>
            <a:prstGeom prst="rightBrace">
              <a:avLst>
                <a:gd name="adj1" fmla="val 93395"/>
                <a:gd name="adj2" fmla="val 49494"/>
              </a:avLst>
            </a:prstGeom>
            <a:noFill/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7665538" y="3009894"/>
                  <a:ext cx="333296" cy="25423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nb-NO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nb-NO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p>
                        </m:sSup>
                      </m:oMath>
                    </m:oMathPara>
                  </a14:m>
                  <a:endParaRPr lang="en-US" sz="16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65538" y="3009894"/>
                  <a:ext cx="333296" cy="254237"/>
                </a:xfrm>
                <a:prstGeom prst="rect">
                  <a:avLst/>
                </a:prstGeom>
                <a:blipFill rotWithShape="0">
                  <a:blip r:embed="rId25"/>
                  <a:stretch>
                    <a:fillRect l="-12963" r="-3704" b="-97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3" name="Content Placeholder 4"/>
              <p:cNvGraphicFramePr>
                <a:graphicFrameLocks/>
              </p:cNvGraphicFramePr>
              <p:nvPr>
                <p:extLst/>
              </p:nvPr>
            </p:nvGraphicFramePr>
            <p:xfrm>
              <a:off x="10842765" y="1707210"/>
              <a:ext cx="917864" cy="239581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17864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</a:tblGrid>
                  <a:tr h="32024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</m:acc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3158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101…111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3158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001…001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3158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111…100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  <a:tr h="3158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101…000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4"/>
                      </a:ext>
                    </a:extLst>
                  </a:tr>
                  <a:tr h="49638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5"/>
                      </a:ext>
                    </a:extLst>
                  </a:tr>
                  <a:tr h="3158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001…001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3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018650563"/>
                  </p:ext>
                </p:extLst>
              </p:nvPr>
            </p:nvGraphicFramePr>
            <p:xfrm>
              <a:off x="10842765" y="1707210"/>
              <a:ext cx="917864" cy="239581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17864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</a:tblGrid>
                  <a:tr h="32024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6"/>
                          <a:stretch>
                            <a:fillRect l="-658" t="-7547" r="-1316" b="-6471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3158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6"/>
                          <a:stretch>
                            <a:fillRect l="-658" t="-109615" r="-1316" b="-5596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  <a:tr h="3158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6"/>
                          <a:stretch>
                            <a:fillRect l="-658" t="-209615" r="-1316" b="-4596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2"/>
                      </a:ext>
                    </a:extLst>
                  </a:tr>
                  <a:tr h="3158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6"/>
                          <a:stretch>
                            <a:fillRect l="-658" t="-315686" r="-1316" b="-3686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3"/>
                      </a:ext>
                    </a:extLst>
                  </a:tr>
                  <a:tr h="3158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6"/>
                          <a:stretch>
                            <a:fillRect l="-658" t="-407692" r="-1316" b="-2615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4"/>
                      </a:ext>
                    </a:extLst>
                  </a:tr>
                  <a:tr h="49638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6"/>
                          <a:stretch>
                            <a:fillRect l="-658" t="-321951" r="-1316" b="-658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5"/>
                      </a:ext>
                    </a:extLst>
                  </a:tr>
                  <a:tr h="3158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6"/>
                          <a:stretch>
                            <a:fillRect l="-658" t="-665385" r="-1316" b="-38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Rectangle 43"/>
              <p:cNvSpPr/>
              <p:nvPr/>
            </p:nvSpPr>
            <p:spPr>
              <a:xfrm>
                <a:off x="8483235" y="5402743"/>
                <a:ext cx="2735239" cy="5301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400" dirty="0"/>
                  <a:t>- Bits needed to specify </a:t>
                </a:r>
                <a:r>
                  <a:rPr lang="en-US" sz="1400" i="1" dirty="0"/>
                  <a:t>one </a:t>
                </a:r>
                <a:br>
                  <a:rPr lang="en-US" sz="1400" i="1" dirty="0"/>
                </a:br>
                <a:r>
                  <a:rPr lang="en-US" sz="1400" i="1" dirty="0"/>
                  <a:t>  </a:t>
                </a:r>
                <a:r>
                  <a:rPr lang="en-US" sz="1400" dirty="0"/>
                  <a:t>function: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4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400" i="1">
                            <a:latin typeface="Cambria Math" panose="02040503050406030204" pitchFamily="18" charset="0"/>
                          </a:rPr>
                          <m:t>𝑖𝑛</m:t>
                        </m:r>
                      </m:sup>
                    </m:sSup>
                    <m:r>
                      <a:rPr lang="nb-NO" sz="14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nb-NO" sz="1400" i="1">
                        <a:latin typeface="Cambria Math" panose="02040503050406030204" pitchFamily="18" charset="0"/>
                      </a:rPr>
                      <m:t>𝑜𝑢𝑡</m:t>
                    </m:r>
                    <m:r>
                      <a:rPr lang="nb-NO" sz="1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nb-NO" sz="1400" dirty="0"/>
              </a:p>
            </p:txBody>
          </p:sp>
        </mc:Choice>
        <mc:Fallback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3235" y="5402743"/>
                <a:ext cx="2735239" cy="530145"/>
              </a:xfrm>
              <a:prstGeom prst="rect">
                <a:avLst/>
              </a:prstGeom>
              <a:blipFill rotWithShape="0">
                <a:blip r:embed="rId27"/>
                <a:stretch>
                  <a:fillRect l="-670" t="-1149" b="-12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Rectangle 44"/>
              <p:cNvSpPr/>
              <p:nvPr/>
            </p:nvSpPr>
            <p:spPr>
              <a:xfrm>
                <a:off x="8483235" y="5940766"/>
                <a:ext cx="3457188" cy="5301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b-NO" sz="1400" dirty="0"/>
                  <a:t>- Each </a:t>
                </a:r>
                <a:r>
                  <a:rPr lang="nb-NO" sz="1400" i="1" dirty="0" smtClean="0"/>
                  <a:t>distinct</a:t>
                </a:r>
                <a:r>
                  <a:rPr lang="nb-NO" sz="1400" dirty="0" smtClean="0"/>
                  <a:t> </a:t>
                </a:r>
                <a:r>
                  <a:rPr lang="nb-NO" sz="1400" dirty="0"/>
                  <a:t>bitstring of length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4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400" i="1">
                            <a:latin typeface="Cambria Math" panose="02040503050406030204" pitchFamily="18" charset="0"/>
                          </a:rPr>
                          <m:t>𝑖𝑛</m:t>
                        </m:r>
                      </m:sup>
                    </m:sSup>
                    <m:r>
                      <a:rPr lang="nb-NO" sz="14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𝑜</m:t>
                    </m:r>
                    <m:r>
                      <a:rPr lang="nb-NO" sz="1400" i="1">
                        <a:latin typeface="Cambria Math" panose="02040503050406030204" pitchFamily="18" charset="0"/>
                      </a:rPr>
                      <m:t>𝑢𝑡</m:t>
                    </m:r>
                  </m:oMath>
                </a14:m>
                <a:r>
                  <a:rPr lang="nb-NO" sz="1400" dirty="0"/>
                  <a:t>  </a:t>
                </a:r>
              </a:p>
              <a:p>
                <a:r>
                  <a:rPr lang="nb-NO" sz="1400" dirty="0"/>
                  <a:t>  represents a </a:t>
                </a:r>
                <a:r>
                  <a:rPr lang="nb-NO" sz="1400" i="1" dirty="0"/>
                  <a:t>unique </a:t>
                </a:r>
                <a:r>
                  <a:rPr lang="nb-NO" sz="1400" dirty="0"/>
                  <a:t>function</a:t>
                </a:r>
              </a:p>
            </p:txBody>
          </p:sp>
        </mc:Choice>
        <mc:Fallback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3235" y="5940766"/>
                <a:ext cx="3457188" cy="530145"/>
              </a:xfrm>
              <a:prstGeom prst="rect">
                <a:avLst/>
              </a:prstGeom>
              <a:blipFill rotWithShape="0">
                <a:blip r:embed="rId28"/>
                <a:stretch>
                  <a:fillRect l="-529"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Rectangle 47"/>
              <p:cNvSpPr/>
              <p:nvPr/>
            </p:nvSpPr>
            <p:spPr>
              <a:xfrm>
                <a:off x="2111858" y="1203325"/>
                <a:ext cx="2481000" cy="3147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b-NO" sz="1400" dirty="0"/>
                  <a:t># bitstrings of length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</m:sup>
                    </m:sSup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𝑜𝑢𝑡</m:t>
                    </m:r>
                  </m:oMath>
                </a14:m>
                <a:endParaRPr lang="nb-NO" sz="1400" dirty="0"/>
              </a:p>
            </p:txBody>
          </p:sp>
        </mc:Choice>
        <mc:Fallback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1858" y="1203325"/>
                <a:ext cx="2481000" cy="314702"/>
              </a:xfrm>
              <a:prstGeom prst="rect">
                <a:avLst/>
              </a:prstGeom>
              <a:blipFill rotWithShape="0">
                <a:blip r:embed="rId29"/>
                <a:stretch>
                  <a:fillRect l="-737" b="-21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759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20" grpId="0"/>
      <p:bldP spid="21" grpId="0"/>
      <p:bldP spid="22" grpId="0"/>
      <p:bldP spid="2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/>
              <p:cNvSpPr/>
              <p:nvPr/>
            </p:nvSpPr>
            <p:spPr bwMode="auto">
              <a:xfrm>
                <a:off x="2937547" y="1191090"/>
                <a:ext cx="6144191" cy="5335602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2400" b="0" i="0" smtClean="0">
                          <a:latin typeface="Cambria Math" panose="02040503050406030204" pitchFamily="18" charset="0"/>
                        </a:rPr>
                        <m:t>Func</m:t>
                      </m:r>
                      <m:d>
                        <m:dPr>
                          <m:begChr m:val="["/>
                          <m:endChr m:val="]"/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128, 128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Oval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37547" y="1191090"/>
                <a:ext cx="6144191" cy="5335602"/>
              </a:xfrm>
              <a:prstGeom prst="ellipse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/>
          <p:cNvSpPr>
            <a:spLocks noChangeAspect="1"/>
          </p:cNvSpPr>
          <p:nvPr/>
        </p:nvSpPr>
        <p:spPr bwMode="auto">
          <a:xfrm>
            <a:off x="6094470" y="6163735"/>
            <a:ext cx="18000" cy="18000"/>
          </a:xfrm>
          <a:prstGeom prst="ellipse">
            <a:avLst/>
          </a:prstGeom>
          <a:solidFill>
            <a:srgbClr val="FFDFDA"/>
          </a:solidFill>
          <a:ln w="254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852979" y="5846497"/>
                <a:ext cx="482982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1" i="0" smtClean="0">
                          <a:latin typeface="Cambria Math" panose="02040503050406030204" pitchFamily="18" charset="0"/>
                        </a:rPr>
                        <m:t>𝐀𝐄𝐒</m:t>
                      </m:r>
                    </m:oMath>
                  </m:oMathPara>
                </a14:m>
                <a:endParaRPr lang="nb-NO" sz="16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2979" y="5846497"/>
                <a:ext cx="482982" cy="246221"/>
              </a:xfrm>
              <a:prstGeom prst="rect">
                <a:avLst/>
              </a:prstGeom>
              <a:blipFill rotWithShape="0">
                <a:blip r:embed="rId3"/>
                <a:stretch>
                  <a:fillRect l="-1266" r="-2532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PRF security – an equivalent view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076700" y="2905120"/>
                <a:ext cx="90505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6700" y="2905120"/>
                <a:ext cx="905056" cy="246221"/>
              </a:xfrm>
              <a:prstGeom prst="rect">
                <a:avLst/>
              </a:prstGeom>
              <a:blipFill rotWithShape="0">
                <a:blip r:embed="rId4"/>
                <a:stretch>
                  <a:fillRect l="-4730" r="-3378"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680748" y="2266945"/>
                <a:ext cx="91089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0748" y="2266945"/>
                <a:ext cx="910890" cy="246221"/>
              </a:xfrm>
              <a:prstGeom prst="rect">
                <a:avLst/>
              </a:prstGeom>
              <a:blipFill rotWithShape="0">
                <a:blip r:embed="rId6"/>
                <a:stretch>
                  <a:fillRect l="-4698" r="-28859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484196" y="3183572"/>
                <a:ext cx="142917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⊕17</m:t>
                      </m:r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4196" y="3183572"/>
                <a:ext cx="1429173" cy="246221"/>
              </a:xfrm>
              <a:prstGeom prst="rect">
                <a:avLst/>
              </a:prstGeom>
              <a:blipFill rotWithShape="0">
                <a:blip r:embed="rId7"/>
                <a:stretch>
                  <a:fillRect l="-2564" r="-2137" b="-21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852856" y="4448661"/>
                <a:ext cx="135274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=00…0</m:t>
                      </m:r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2856" y="4448661"/>
                <a:ext cx="1352743" cy="246221"/>
              </a:xfrm>
              <a:prstGeom prst="rect">
                <a:avLst/>
              </a:prstGeom>
              <a:blipFill rotWithShape="0">
                <a:blip r:embed="rId8"/>
                <a:stretch>
                  <a:fillRect l="-2252" r="-2703"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913369" y="4100199"/>
                <a:ext cx="190758" cy="25071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3369" y="4100199"/>
                <a:ext cx="190758" cy="250710"/>
              </a:xfrm>
              <a:prstGeom prst="rect">
                <a:avLst/>
              </a:prstGeom>
              <a:blipFill rotWithShape="0">
                <a:blip r:embed="rId11"/>
                <a:stretch>
                  <a:fillRect l="-19355" t="-21951" r="-74194"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83434" y="5155172"/>
                <a:ext cx="169469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Func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128,128</m:t>
                              </m:r>
                            </m:e>
                          </m:d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434" y="5155172"/>
                <a:ext cx="1694695" cy="246221"/>
              </a:xfrm>
              <a:prstGeom prst="rect">
                <a:avLst/>
              </a:prstGeom>
              <a:blipFill rotWithShape="0">
                <a:blip r:embed="rId12"/>
                <a:stretch>
                  <a:fillRect r="-360"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270307" y="5128300"/>
                <a:ext cx="795411" cy="279948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sSup>
                            <m:sSup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128</m:t>
                              </m:r>
                            </m:sup>
                          </m:s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⋅128</m:t>
                          </m:r>
                        </m:sup>
                      </m:sSup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307" y="5128300"/>
                <a:ext cx="795411" cy="279948"/>
              </a:xfrm>
              <a:prstGeom prst="rect">
                <a:avLst/>
              </a:prstGeom>
              <a:blipFill rotWithShape="0">
                <a:blip r:embed="rId13"/>
                <a:stretch>
                  <a:fillRect l="-4580" r="-763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23392" y="5902148"/>
                <a:ext cx="74796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b-NO" sz="1600" b="0" i="1">
                              <a:latin typeface="Cambria Math" panose="02040503050406030204" pitchFamily="18" charset="0"/>
                            </a:rPr>
                            <m:t>AES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5902148"/>
                <a:ext cx="747961" cy="246221"/>
              </a:xfrm>
              <a:prstGeom prst="rect">
                <a:avLst/>
              </a:prstGeom>
              <a:blipFill rotWithShape="0">
                <a:blip r:embed="rId14"/>
                <a:stretch>
                  <a:fillRect r="-813"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365378" y="5902148"/>
                <a:ext cx="43537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128</m:t>
                          </m:r>
                        </m:sup>
                      </m:sSup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378" y="5902148"/>
                <a:ext cx="435376" cy="246221"/>
              </a:xfrm>
              <a:prstGeom prst="rect">
                <a:avLst/>
              </a:prstGeom>
              <a:blipFill rotWithShape="0">
                <a:blip r:embed="rId15"/>
                <a:stretch>
                  <a:fillRect l="-9859" r="-1408"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515070" y="2513166"/>
            <a:ext cx="1579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Example: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23392" y="1231033"/>
                <a:ext cx="154503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Func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e>
                          </m:d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1231033"/>
                <a:ext cx="1545038" cy="246221"/>
              </a:xfrm>
              <a:prstGeom prst="rect">
                <a:avLst/>
              </a:prstGeom>
              <a:blipFill rotWithShape="0">
                <a:blip r:embed="rId16"/>
                <a:stretch>
                  <a:fillRect r="-394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1891324" y="1580556"/>
                <a:ext cx="1233351" cy="3854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d>
                            <m:d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𝑖𝑛</m:t>
                                  </m:r>
                                </m:sup>
                              </m:sSu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nb-NO" sz="1600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1324" y="1580556"/>
                <a:ext cx="1233351" cy="385490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74702" y="3034786"/>
                <a:ext cx="123944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Func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3,2</m:t>
                              </m:r>
                            </m:e>
                          </m:d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702" y="3034786"/>
                <a:ext cx="1239442" cy="246221"/>
              </a:xfrm>
              <a:prstGeom prst="rect">
                <a:avLst/>
              </a:prstGeom>
              <a:blipFill rotWithShape="0">
                <a:blip r:embed="rId19"/>
                <a:stretch>
                  <a:fillRect r="-49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589916" y="3443881"/>
                <a:ext cx="55970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sup>
                      </m:sSup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9916" y="3443881"/>
                <a:ext cx="559704" cy="246221"/>
              </a:xfrm>
              <a:prstGeom prst="rect">
                <a:avLst/>
              </a:prstGeom>
              <a:blipFill rotWithShape="0">
                <a:blip r:embed="rId20"/>
                <a:stretch>
                  <a:fillRect l="-2174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1497178" y="3764820"/>
                <a:ext cx="102233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i="1">
                          <a:latin typeface="Cambria Math" panose="02040503050406030204" pitchFamily="18" charset="0"/>
                        </a:rPr>
                        <m:t>=65536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7178" y="3764820"/>
                <a:ext cx="1022331" cy="338554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1773888" y="2965200"/>
                <a:ext cx="659476" cy="3722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sSup>
                            <m:sSup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⋅2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3888" y="2965200"/>
                <a:ext cx="659476" cy="372281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/>
          <p:cNvGrpSpPr/>
          <p:nvPr/>
        </p:nvGrpSpPr>
        <p:grpSpPr>
          <a:xfrm>
            <a:off x="10856119" y="4213610"/>
            <a:ext cx="904510" cy="347524"/>
            <a:chOff x="10739511" y="5186358"/>
            <a:chExt cx="904510" cy="347524"/>
          </a:xfrm>
        </p:grpSpPr>
        <p:sp>
          <p:nvSpPr>
            <p:cNvPr id="34" name="Right Brace 33"/>
            <p:cNvSpPr/>
            <p:nvPr/>
          </p:nvSpPr>
          <p:spPr bwMode="auto">
            <a:xfrm rot="5400000">
              <a:off x="11131818" y="4794051"/>
              <a:ext cx="119895" cy="904510"/>
            </a:xfrm>
            <a:prstGeom prst="rightBrace">
              <a:avLst>
                <a:gd name="adj1" fmla="val 93395"/>
                <a:gd name="adj2" fmla="val 49494"/>
              </a:avLst>
            </a:prstGeom>
            <a:noFill/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sz="1050" dirty="0"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10982957" y="5287661"/>
                  <a:ext cx="370486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𝑜𝑢𝑡</m:t>
                        </m:r>
                      </m:oMath>
                    </m:oMathPara>
                  </a14:m>
                  <a:endParaRPr lang="en-US" sz="16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82957" y="5287661"/>
                  <a:ext cx="370486" cy="246221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 l="-9836" r="-6557" b="-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" name="Group 35"/>
          <p:cNvGrpSpPr/>
          <p:nvPr/>
        </p:nvGrpSpPr>
        <p:grpSpPr>
          <a:xfrm>
            <a:off x="10251314" y="2038350"/>
            <a:ext cx="490286" cy="2064679"/>
            <a:chOff x="7665538" y="2143125"/>
            <a:chExt cx="490286" cy="2064679"/>
          </a:xfrm>
        </p:grpSpPr>
        <p:sp>
          <p:nvSpPr>
            <p:cNvPr id="37" name="Right Brace 36"/>
            <p:cNvSpPr/>
            <p:nvPr/>
          </p:nvSpPr>
          <p:spPr bwMode="auto">
            <a:xfrm rot="10800000">
              <a:off x="7998834" y="2143125"/>
              <a:ext cx="156990" cy="2064679"/>
            </a:xfrm>
            <a:prstGeom prst="rightBrace">
              <a:avLst>
                <a:gd name="adj1" fmla="val 93395"/>
                <a:gd name="adj2" fmla="val 49494"/>
              </a:avLst>
            </a:prstGeom>
            <a:noFill/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7665538" y="3009894"/>
                  <a:ext cx="333296" cy="25423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nb-NO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nb-NO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p>
                        </m:sSup>
                      </m:oMath>
                    </m:oMathPara>
                  </a14:m>
                  <a:endParaRPr lang="en-US" sz="16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65538" y="3009894"/>
                  <a:ext cx="333296" cy="254237"/>
                </a:xfrm>
                <a:prstGeom prst="rect">
                  <a:avLst/>
                </a:prstGeom>
                <a:blipFill rotWithShape="0">
                  <a:blip r:embed="rId24"/>
                  <a:stretch>
                    <a:fillRect l="-12963" r="-3704" b="-97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9" name="Content Placeholder 4"/>
              <p:cNvGraphicFramePr>
                <a:graphicFrameLocks/>
              </p:cNvGraphicFramePr>
              <p:nvPr>
                <p:extLst/>
              </p:nvPr>
            </p:nvGraphicFramePr>
            <p:xfrm>
              <a:off x="10842765" y="1707210"/>
              <a:ext cx="917864" cy="239581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17864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</a:tblGrid>
                  <a:tr h="32024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</m:acc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3158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101…111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3158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001…001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3158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111…100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  <a:tr h="3158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101…000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4"/>
                      </a:ext>
                    </a:extLst>
                  </a:tr>
                  <a:tr h="49638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5"/>
                      </a:ext>
                    </a:extLst>
                  </a:tr>
                  <a:tr h="3158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001…001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9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018650563"/>
                  </p:ext>
                </p:extLst>
              </p:nvPr>
            </p:nvGraphicFramePr>
            <p:xfrm>
              <a:off x="10842765" y="1707210"/>
              <a:ext cx="917864" cy="239581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17864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</a:tblGrid>
                  <a:tr h="32024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5"/>
                          <a:stretch>
                            <a:fillRect l="-658" t="-7547" r="-1316" b="-6471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3158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5"/>
                          <a:stretch>
                            <a:fillRect l="-658" t="-109615" r="-1316" b="-5596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  <a:tr h="3158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5"/>
                          <a:stretch>
                            <a:fillRect l="-658" t="-209615" r="-1316" b="-4596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2"/>
                      </a:ext>
                    </a:extLst>
                  </a:tr>
                  <a:tr h="3158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5"/>
                          <a:stretch>
                            <a:fillRect l="-658" t="-315686" r="-1316" b="-3686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3"/>
                      </a:ext>
                    </a:extLst>
                  </a:tr>
                  <a:tr h="3158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5"/>
                          <a:stretch>
                            <a:fillRect l="-658" t="-407692" r="-1316" b="-2615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4"/>
                      </a:ext>
                    </a:extLst>
                  </a:tr>
                  <a:tr h="49638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5"/>
                          <a:stretch>
                            <a:fillRect l="-658" t="-321951" r="-1316" b="-658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5"/>
                      </a:ext>
                    </a:extLst>
                  </a:tr>
                  <a:tr h="3158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5"/>
                          <a:stretch>
                            <a:fillRect l="-658" t="-665385" r="-1316" b="-38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Rectangle 39"/>
              <p:cNvSpPr/>
              <p:nvPr/>
            </p:nvSpPr>
            <p:spPr>
              <a:xfrm>
                <a:off x="8483235" y="5402743"/>
                <a:ext cx="2735239" cy="5301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400" dirty="0"/>
                  <a:t>- Bits needed to specify </a:t>
                </a:r>
                <a:r>
                  <a:rPr lang="en-US" sz="1400" i="1" dirty="0"/>
                  <a:t>one </a:t>
                </a:r>
                <a:br>
                  <a:rPr lang="en-US" sz="1400" i="1" dirty="0"/>
                </a:br>
                <a:r>
                  <a:rPr lang="en-US" sz="1400" i="1" dirty="0"/>
                  <a:t>  </a:t>
                </a:r>
                <a:r>
                  <a:rPr lang="en-US" sz="1400" dirty="0"/>
                  <a:t>function: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4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400" i="1">
                            <a:latin typeface="Cambria Math" panose="02040503050406030204" pitchFamily="18" charset="0"/>
                          </a:rPr>
                          <m:t>𝑖𝑛</m:t>
                        </m:r>
                      </m:sup>
                    </m:sSup>
                    <m:r>
                      <a:rPr lang="nb-NO" sz="14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nb-NO" sz="1400" i="1">
                        <a:latin typeface="Cambria Math" panose="02040503050406030204" pitchFamily="18" charset="0"/>
                      </a:rPr>
                      <m:t>𝑜𝑢𝑡</m:t>
                    </m:r>
                    <m:r>
                      <a:rPr lang="nb-NO" sz="1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nb-NO" sz="1400" dirty="0"/>
              </a:p>
            </p:txBody>
          </p:sp>
        </mc:Choice>
        <mc:Fallback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3235" y="5402743"/>
                <a:ext cx="2735239" cy="530145"/>
              </a:xfrm>
              <a:prstGeom prst="rect">
                <a:avLst/>
              </a:prstGeom>
              <a:blipFill rotWithShape="0">
                <a:blip r:embed="rId26"/>
                <a:stretch>
                  <a:fillRect l="-670" t="-1149" b="-12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Rectangle 40"/>
              <p:cNvSpPr/>
              <p:nvPr/>
            </p:nvSpPr>
            <p:spPr>
              <a:xfrm>
                <a:off x="8483235" y="5940766"/>
                <a:ext cx="3457188" cy="5301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b-NO" sz="1400" dirty="0"/>
                  <a:t>- Each </a:t>
                </a:r>
                <a:r>
                  <a:rPr lang="nb-NO" sz="1400" i="1" dirty="0" smtClean="0"/>
                  <a:t>distinct</a:t>
                </a:r>
                <a:r>
                  <a:rPr lang="nb-NO" sz="1400" dirty="0" smtClean="0"/>
                  <a:t> </a:t>
                </a:r>
                <a:r>
                  <a:rPr lang="nb-NO" sz="1400" dirty="0"/>
                  <a:t>bitstring of length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4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400" i="1">
                            <a:latin typeface="Cambria Math" panose="02040503050406030204" pitchFamily="18" charset="0"/>
                          </a:rPr>
                          <m:t>𝑖𝑛</m:t>
                        </m:r>
                      </m:sup>
                    </m:sSup>
                    <m:r>
                      <a:rPr lang="nb-NO" sz="14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𝑜</m:t>
                    </m:r>
                    <m:r>
                      <a:rPr lang="nb-NO" sz="1400" i="1">
                        <a:latin typeface="Cambria Math" panose="02040503050406030204" pitchFamily="18" charset="0"/>
                      </a:rPr>
                      <m:t>𝑢𝑡</m:t>
                    </m:r>
                  </m:oMath>
                </a14:m>
                <a:r>
                  <a:rPr lang="nb-NO" sz="1400" dirty="0"/>
                  <a:t>  </a:t>
                </a:r>
              </a:p>
              <a:p>
                <a:r>
                  <a:rPr lang="nb-NO" sz="1400" dirty="0"/>
                  <a:t>  represents a </a:t>
                </a:r>
                <a:r>
                  <a:rPr lang="nb-NO" sz="1400" i="1" dirty="0"/>
                  <a:t>unique </a:t>
                </a:r>
                <a:r>
                  <a:rPr lang="nb-NO" sz="1400" dirty="0"/>
                  <a:t>function</a:t>
                </a:r>
              </a:p>
            </p:txBody>
          </p:sp>
        </mc:Choice>
        <mc:Fallback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3235" y="5940766"/>
                <a:ext cx="3457188" cy="530145"/>
              </a:xfrm>
              <a:prstGeom prst="rect">
                <a:avLst/>
              </a:prstGeom>
              <a:blipFill rotWithShape="0">
                <a:blip r:embed="rId27"/>
                <a:stretch>
                  <a:fillRect l="-529"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Rectangle 43"/>
              <p:cNvSpPr/>
              <p:nvPr/>
            </p:nvSpPr>
            <p:spPr>
              <a:xfrm>
                <a:off x="2111858" y="1203325"/>
                <a:ext cx="2481000" cy="3147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b-NO" sz="1400" dirty="0"/>
                  <a:t># bitstrings of length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</m:sup>
                    </m:sSup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𝑜𝑢𝑡</m:t>
                    </m:r>
                  </m:oMath>
                </a14:m>
                <a:endParaRPr lang="nb-NO" sz="1400" dirty="0"/>
              </a:p>
            </p:txBody>
          </p:sp>
        </mc:Choice>
        <mc:Fallback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1858" y="1203325"/>
                <a:ext cx="2481000" cy="314702"/>
              </a:xfrm>
              <a:prstGeom prst="rect">
                <a:avLst/>
              </a:prstGeom>
              <a:blipFill rotWithShape="0">
                <a:blip r:embed="rId28"/>
                <a:stretch>
                  <a:fillRect l="-737" b="-21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033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/>
              <p:cNvSpPr/>
              <p:nvPr/>
            </p:nvSpPr>
            <p:spPr bwMode="auto">
              <a:xfrm>
                <a:off x="2937547" y="1191090"/>
                <a:ext cx="6144191" cy="5335602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2400" b="0" i="0" smtClean="0">
                          <a:latin typeface="Cambria Math" panose="02040503050406030204" pitchFamily="18" charset="0"/>
                        </a:rPr>
                        <m:t>Func</m:t>
                      </m:r>
                      <m:d>
                        <m:dPr>
                          <m:begChr m:val="["/>
                          <m:endChr m:val="]"/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128, 128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Oval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37547" y="1191090"/>
                <a:ext cx="6144191" cy="5335602"/>
              </a:xfrm>
              <a:prstGeom prst="ellipse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ciphers – security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076700" y="2905120"/>
                <a:ext cx="90505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6700" y="2905120"/>
                <a:ext cx="905056" cy="246221"/>
              </a:xfrm>
              <a:prstGeom prst="rect">
                <a:avLst/>
              </a:prstGeom>
              <a:blipFill rotWithShape="0">
                <a:blip r:embed="rId4"/>
                <a:stretch>
                  <a:fillRect l="-4730" r="-3378"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680748" y="2266945"/>
                <a:ext cx="91089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0748" y="2266945"/>
                <a:ext cx="910890" cy="246221"/>
              </a:xfrm>
              <a:prstGeom prst="rect">
                <a:avLst/>
              </a:prstGeom>
              <a:blipFill rotWithShape="0">
                <a:blip r:embed="rId6"/>
                <a:stretch>
                  <a:fillRect l="-4698" r="-28859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484196" y="3183572"/>
                <a:ext cx="142917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⊕17</m:t>
                      </m:r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4196" y="3183572"/>
                <a:ext cx="1429173" cy="246221"/>
              </a:xfrm>
              <a:prstGeom prst="rect">
                <a:avLst/>
              </a:prstGeom>
              <a:blipFill rotWithShape="0">
                <a:blip r:embed="rId7"/>
                <a:stretch>
                  <a:fillRect l="-2564" r="-2137" b="-21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852856" y="4448661"/>
                <a:ext cx="135274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=00…0</m:t>
                      </m:r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2856" y="4448661"/>
                <a:ext cx="1352743" cy="246221"/>
              </a:xfrm>
              <a:prstGeom prst="rect">
                <a:avLst/>
              </a:prstGeom>
              <a:blipFill rotWithShape="0">
                <a:blip r:embed="rId8"/>
                <a:stretch>
                  <a:fillRect l="-2252" r="-2703"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23392" y="1231033"/>
                <a:ext cx="169469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Func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128,128</m:t>
                              </m:r>
                            </m:e>
                          </m:d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1231033"/>
                <a:ext cx="1694695" cy="246221"/>
              </a:xfrm>
              <a:prstGeom prst="rect">
                <a:avLst/>
              </a:prstGeom>
              <a:blipFill rotWithShape="0">
                <a:blip r:embed="rId9"/>
                <a:stretch>
                  <a:fillRect r="-36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318470" y="1197306"/>
                <a:ext cx="795411" cy="279948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sSup>
                            <m:sSup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128</m:t>
                              </m:r>
                            </m:sup>
                          </m:s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⋅128</m:t>
                          </m:r>
                        </m:sup>
                      </m:sSup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8470" y="1197306"/>
                <a:ext cx="795411" cy="279948"/>
              </a:xfrm>
              <a:prstGeom prst="rect">
                <a:avLst/>
              </a:prstGeom>
              <a:blipFill rotWithShape="0">
                <a:blip r:embed="rId10"/>
                <a:stretch>
                  <a:fillRect l="-4580" r="-763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/>
          <p:cNvSpPr>
            <a:spLocks noChangeAspect="1"/>
          </p:cNvSpPr>
          <p:nvPr/>
        </p:nvSpPr>
        <p:spPr bwMode="auto">
          <a:xfrm>
            <a:off x="6094470" y="6163735"/>
            <a:ext cx="18000" cy="18000"/>
          </a:xfrm>
          <a:prstGeom prst="ellipse">
            <a:avLst/>
          </a:prstGeom>
          <a:solidFill>
            <a:srgbClr val="FFDFDA"/>
          </a:solidFill>
          <a:ln w="254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852979" y="5846497"/>
                <a:ext cx="482982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1" i="0" smtClean="0">
                          <a:latin typeface="Cambria Math" panose="02040503050406030204" pitchFamily="18" charset="0"/>
                        </a:rPr>
                        <m:t>𝐀𝐄𝐒</m:t>
                      </m:r>
                    </m:oMath>
                  </m:oMathPara>
                </a14:m>
                <a:endParaRPr lang="nb-NO" sz="16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2979" y="5846497"/>
                <a:ext cx="482982" cy="246221"/>
              </a:xfrm>
              <a:prstGeom prst="rect">
                <a:avLst/>
              </a:prstGeom>
              <a:blipFill rotWithShape="0">
                <a:blip r:embed="rId13"/>
                <a:stretch>
                  <a:fillRect l="-1266" r="-2532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623392" y="5902148"/>
                <a:ext cx="74796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b-NO" sz="1600" b="0" i="1">
                              <a:latin typeface="Cambria Math" panose="02040503050406030204" pitchFamily="18" charset="0"/>
                            </a:rPr>
                            <m:t>AES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600" b="0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5902148"/>
                <a:ext cx="747961" cy="246221"/>
              </a:xfrm>
              <a:prstGeom prst="rect">
                <a:avLst/>
              </a:prstGeom>
              <a:blipFill rotWithShape="0">
                <a:blip r:embed="rId14"/>
                <a:stretch>
                  <a:fillRect r="-813"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1365378" y="5902148"/>
                <a:ext cx="43537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128</m:t>
                          </m:r>
                        </m:sup>
                      </m:sSup>
                    </m:oMath>
                  </m:oMathPara>
                </a14:m>
                <a:endParaRPr lang="en-US" sz="1600" b="0" dirty="0"/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378" y="5902148"/>
                <a:ext cx="435376" cy="246221"/>
              </a:xfrm>
              <a:prstGeom prst="rect">
                <a:avLst/>
              </a:prstGeom>
              <a:blipFill rotWithShape="0">
                <a:blip r:embed="rId15"/>
                <a:stretch>
                  <a:fillRect l="-9859" r="-1408"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835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val 18"/>
              <p:cNvSpPr/>
              <p:nvPr/>
            </p:nvSpPr>
            <p:spPr bwMode="auto">
              <a:xfrm>
                <a:off x="2937547" y="1191090"/>
                <a:ext cx="6144191" cy="5335602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2400" b="0" i="0" smtClean="0">
                          <a:latin typeface="Cambria Math" panose="02040503050406030204" pitchFamily="18" charset="0"/>
                        </a:rPr>
                        <m:t>Func</m:t>
                      </m:r>
                      <m:d>
                        <m:dPr>
                          <m:begChr m:val="["/>
                          <m:endChr m:val="]"/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128, 128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Oval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37547" y="1191090"/>
                <a:ext cx="6144191" cy="5335602"/>
              </a:xfrm>
              <a:prstGeom prst="ellipse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ciphers – security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23392" y="1231033"/>
                <a:ext cx="169469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Func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128,128</m:t>
                              </m:r>
                            </m:e>
                          </m:d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1231033"/>
                <a:ext cx="1694695" cy="246221"/>
              </a:xfrm>
              <a:prstGeom prst="rect">
                <a:avLst/>
              </a:prstGeom>
              <a:blipFill rotWithShape="0">
                <a:blip r:embed="rId9"/>
                <a:stretch>
                  <a:fillRect r="-36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318470" y="1197306"/>
                <a:ext cx="795411" cy="279948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sSup>
                            <m:sSup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128</m:t>
                              </m:r>
                            </m:sup>
                          </m:s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⋅128</m:t>
                          </m:r>
                        </m:sup>
                      </m:sSup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8470" y="1197306"/>
                <a:ext cx="795411" cy="279948"/>
              </a:xfrm>
              <a:prstGeom prst="rect">
                <a:avLst/>
              </a:prstGeom>
              <a:blipFill rotWithShape="0">
                <a:blip r:embed="rId10"/>
                <a:stretch>
                  <a:fillRect l="-4580" r="-763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04730" y="1952158"/>
                <a:ext cx="135646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nb-NO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b-NO" sz="16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Perm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nb-NO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128</m:t>
                              </m:r>
                            </m:e>
                          </m:d>
                        </m:e>
                      </m:d>
                      <m:r>
                        <a:rPr lang="nb-NO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600" b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730" y="1952158"/>
                <a:ext cx="1356461" cy="246221"/>
              </a:xfrm>
              <a:prstGeom prst="rect">
                <a:avLst/>
              </a:prstGeom>
              <a:blipFill>
                <a:blip r:embed="rId13"/>
                <a:stretch>
                  <a:fillRect r="-448" b="-7317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026354" y="1952158"/>
                <a:ext cx="49468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128</m:t>
                          </m:r>
                        </m:sup>
                      </m:sSup>
                      <m:r>
                        <a:rPr lang="nb-NO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!</m:t>
                      </m:r>
                    </m:oMath>
                  </m:oMathPara>
                </a14:m>
                <a:endParaRPr lang="en-US" sz="1600" b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6354" y="1952158"/>
                <a:ext cx="494686" cy="246221"/>
              </a:xfrm>
              <a:prstGeom prst="rect">
                <a:avLst/>
              </a:prstGeom>
              <a:blipFill>
                <a:blip r:embed="rId14"/>
                <a:stretch>
                  <a:fillRect l="-7317" r="-6098" b="-7317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Freeform 20"/>
              <p:cNvSpPr/>
              <p:nvPr/>
            </p:nvSpPr>
            <p:spPr bwMode="auto">
              <a:xfrm>
                <a:off x="3679875" y="1866262"/>
                <a:ext cx="4642338" cy="4347917"/>
              </a:xfrm>
              <a:custGeom>
                <a:avLst/>
                <a:gdLst>
                  <a:gd name="connsiteX0" fmla="*/ 2718598 w 5437196"/>
                  <a:gd name="connsiteY0" fmla="*/ 0 h 4872066"/>
                  <a:gd name="connsiteX1" fmla="*/ 5437196 w 5437196"/>
                  <a:gd name="connsiteY1" fmla="*/ 2436033 h 4872066"/>
                  <a:gd name="connsiteX2" fmla="*/ 2718598 w 5437196"/>
                  <a:gd name="connsiteY2" fmla="*/ 4872066 h 4872066"/>
                  <a:gd name="connsiteX3" fmla="*/ 213641 w 5437196"/>
                  <a:gd name="connsiteY3" fmla="*/ 3384247 h 4872066"/>
                  <a:gd name="connsiteX4" fmla="*/ 177935 w 5437196"/>
                  <a:gd name="connsiteY4" fmla="*/ 3296830 h 4872066"/>
                  <a:gd name="connsiteX5" fmla="*/ 197697 w 5437196"/>
                  <a:gd name="connsiteY5" fmla="*/ 3297913 h 4872066"/>
                  <a:gd name="connsiteX6" fmla="*/ 524032 w 5437196"/>
                  <a:gd name="connsiteY6" fmla="*/ 3303718 h 4872066"/>
                  <a:gd name="connsiteX7" fmla="*/ 2143282 w 5437196"/>
                  <a:gd name="connsiteY7" fmla="*/ 3017968 h 4872066"/>
                  <a:gd name="connsiteX8" fmla="*/ 524032 w 5437196"/>
                  <a:gd name="connsiteY8" fmla="*/ 2732218 h 4872066"/>
                  <a:gd name="connsiteX9" fmla="*/ 197697 w 5437196"/>
                  <a:gd name="connsiteY9" fmla="*/ 2738024 h 4872066"/>
                  <a:gd name="connsiteX10" fmla="*/ 24664 w 5437196"/>
                  <a:gd name="connsiteY10" fmla="*/ 2747502 h 4872066"/>
                  <a:gd name="connsiteX11" fmla="*/ 14036 w 5437196"/>
                  <a:gd name="connsiteY11" fmla="*/ 2685104 h 4872066"/>
                  <a:gd name="connsiteX12" fmla="*/ 0 w 5437196"/>
                  <a:gd name="connsiteY12" fmla="*/ 2436033 h 4872066"/>
                  <a:gd name="connsiteX13" fmla="*/ 2718598 w 5437196"/>
                  <a:gd name="connsiteY13" fmla="*/ 0 h 4872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437196" h="4872066">
                    <a:moveTo>
                      <a:pt x="2718598" y="0"/>
                    </a:moveTo>
                    <a:cubicBezTo>
                      <a:pt x="4220038" y="0"/>
                      <a:pt x="5437196" y="1090649"/>
                      <a:pt x="5437196" y="2436033"/>
                    </a:cubicBezTo>
                    <a:cubicBezTo>
                      <a:pt x="5437196" y="3781417"/>
                      <a:pt x="4220038" y="4872066"/>
                      <a:pt x="2718598" y="4872066"/>
                    </a:cubicBezTo>
                    <a:cubicBezTo>
                      <a:pt x="1592518" y="4872066"/>
                      <a:pt x="626347" y="4258576"/>
                      <a:pt x="213641" y="3384247"/>
                    </a:cubicBezTo>
                    <a:lnTo>
                      <a:pt x="177935" y="3296830"/>
                    </a:lnTo>
                    <a:lnTo>
                      <a:pt x="197697" y="3297913"/>
                    </a:lnTo>
                    <a:cubicBezTo>
                      <a:pt x="303106" y="3301719"/>
                      <a:pt x="412246" y="3303718"/>
                      <a:pt x="524032" y="3303718"/>
                    </a:cubicBezTo>
                    <a:cubicBezTo>
                      <a:pt x="1418319" y="3303718"/>
                      <a:pt x="2143282" y="3175783"/>
                      <a:pt x="2143282" y="3017968"/>
                    </a:cubicBezTo>
                    <a:cubicBezTo>
                      <a:pt x="2143282" y="2860153"/>
                      <a:pt x="1418319" y="2732218"/>
                      <a:pt x="524032" y="2732218"/>
                    </a:cubicBezTo>
                    <a:cubicBezTo>
                      <a:pt x="412246" y="2732218"/>
                      <a:pt x="303106" y="2734217"/>
                      <a:pt x="197697" y="2738024"/>
                    </a:cubicBezTo>
                    <a:lnTo>
                      <a:pt x="24664" y="2747502"/>
                    </a:lnTo>
                    <a:lnTo>
                      <a:pt x="14036" y="2685104"/>
                    </a:lnTo>
                    <a:cubicBezTo>
                      <a:pt x="4755" y="2603211"/>
                      <a:pt x="0" y="2520120"/>
                      <a:pt x="0" y="2436033"/>
                    </a:cubicBezTo>
                    <a:cubicBezTo>
                      <a:pt x="0" y="1090649"/>
                      <a:pt x="1217158" y="0"/>
                      <a:pt x="2718598" y="0"/>
                    </a:cubicBezTo>
                    <a:close/>
                  </a:path>
                </a:pathLst>
              </a:custGeom>
              <a:solidFill>
                <a:srgbClr val="CFF9DA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2400" smtClean="0">
                          <a:latin typeface="Cambria Math" panose="02040503050406030204" pitchFamily="18" charset="0"/>
                        </a:rPr>
                        <m:t>P</m:t>
                      </m:r>
                      <m:r>
                        <m:rPr>
                          <m:sty m:val="p"/>
                        </m:rPr>
                        <a:rPr lang="nb-NO" sz="2400" b="0" i="0" smtClean="0">
                          <a:latin typeface="Cambria Math" panose="02040503050406030204" pitchFamily="18" charset="0"/>
                        </a:rPr>
                        <m:t>erm</m:t>
                      </m:r>
                      <m:d>
                        <m:dPr>
                          <m:begChr m:val="["/>
                          <m:endChr m:val="]"/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128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2400" dirty="0"/>
              </a:p>
            </p:txBody>
          </p:sp>
        </mc:Choice>
        <mc:Fallback xmlns="">
          <p:sp>
            <p:nvSpPr>
              <p:cNvPr id="21" name="Freeform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79875" y="1866262"/>
                <a:ext cx="4642338" cy="4347917"/>
              </a:xfrm>
              <a:custGeom>
                <a:avLst/>
                <a:gdLst>
                  <a:gd name="connsiteX0" fmla="*/ 2718598 w 5437196"/>
                  <a:gd name="connsiteY0" fmla="*/ 0 h 4872066"/>
                  <a:gd name="connsiteX1" fmla="*/ 5437196 w 5437196"/>
                  <a:gd name="connsiteY1" fmla="*/ 2436033 h 4872066"/>
                  <a:gd name="connsiteX2" fmla="*/ 2718598 w 5437196"/>
                  <a:gd name="connsiteY2" fmla="*/ 4872066 h 4872066"/>
                  <a:gd name="connsiteX3" fmla="*/ 213641 w 5437196"/>
                  <a:gd name="connsiteY3" fmla="*/ 3384247 h 4872066"/>
                  <a:gd name="connsiteX4" fmla="*/ 177935 w 5437196"/>
                  <a:gd name="connsiteY4" fmla="*/ 3296830 h 4872066"/>
                  <a:gd name="connsiteX5" fmla="*/ 197697 w 5437196"/>
                  <a:gd name="connsiteY5" fmla="*/ 3297913 h 4872066"/>
                  <a:gd name="connsiteX6" fmla="*/ 524032 w 5437196"/>
                  <a:gd name="connsiteY6" fmla="*/ 3303718 h 4872066"/>
                  <a:gd name="connsiteX7" fmla="*/ 2143282 w 5437196"/>
                  <a:gd name="connsiteY7" fmla="*/ 3017968 h 4872066"/>
                  <a:gd name="connsiteX8" fmla="*/ 524032 w 5437196"/>
                  <a:gd name="connsiteY8" fmla="*/ 2732218 h 4872066"/>
                  <a:gd name="connsiteX9" fmla="*/ 197697 w 5437196"/>
                  <a:gd name="connsiteY9" fmla="*/ 2738024 h 4872066"/>
                  <a:gd name="connsiteX10" fmla="*/ 24664 w 5437196"/>
                  <a:gd name="connsiteY10" fmla="*/ 2747502 h 4872066"/>
                  <a:gd name="connsiteX11" fmla="*/ 14036 w 5437196"/>
                  <a:gd name="connsiteY11" fmla="*/ 2685104 h 4872066"/>
                  <a:gd name="connsiteX12" fmla="*/ 0 w 5437196"/>
                  <a:gd name="connsiteY12" fmla="*/ 2436033 h 4872066"/>
                  <a:gd name="connsiteX13" fmla="*/ 2718598 w 5437196"/>
                  <a:gd name="connsiteY13" fmla="*/ 0 h 4872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437196" h="4872066">
                    <a:moveTo>
                      <a:pt x="2718598" y="0"/>
                    </a:moveTo>
                    <a:cubicBezTo>
                      <a:pt x="4220038" y="0"/>
                      <a:pt x="5437196" y="1090649"/>
                      <a:pt x="5437196" y="2436033"/>
                    </a:cubicBezTo>
                    <a:cubicBezTo>
                      <a:pt x="5437196" y="3781417"/>
                      <a:pt x="4220038" y="4872066"/>
                      <a:pt x="2718598" y="4872066"/>
                    </a:cubicBezTo>
                    <a:cubicBezTo>
                      <a:pt x="1592518" y="4872066"/>
                      <a:pt x="626347" y="4258576"/>
                      <a:pt x="213641" y="3384247"/>
                    </a:cubicBezTo>
                    <a:lnTo>
                      <a:pt x="177935" y="3296830"/>
                    </a:lnTo>
                    <a:lnTo>
                      <a:pt x="197697" y="3297913"/>
                    </a:lnTo>
                    <a:cubicBezTo>
                      <a:pt x="303106" y="3301719"/>
                      <a:pt x="412246" y="3303718"/>
                      <a:pt x="524032" y="3303718"/>
                    </a:cubicBezTo>
                    <a:cubicBezTo>
                      <a:pt x="1418319" y="3303718"/>
                      <a:pt x="2143282" y="3175783"/>
                      <a:pt x="2143282" y="3017968"/>
                    </a:cubicBezTo>
                    <a:cubicBezTo>
                      <a:pt x="2143282" y="2860153"/>
                      <a:pt x="1418319" y="2732218"/>
                      <a:pt x="524032" y="2732218"/>
                    </a:cubicBezTo>
                    <a:cubicBezTo>
                      <a:pt x="412246" y="2732218"/>
                      <a:pt x="303106" y="2734217"/>
                      <a:pt x="197697" y="2738024"/>
                    </a:cubicBezTo>
                    <a:lnTo>
                      <a:pt x="24664" y="2747502"/>
                    </a:lnTo>
                    <a:lnTo>
                      <a:pt x="14036" y="2685104"/>
                    </a:lnTo>
                    <a:cubicBezTo>
                      <a:pt x="4755" y="2603211"/>
                      <a:pt x="0" y="2520120"/>
                      <a:pt x="0" y="2436033"/>
                    </a:cubicBezTo>
                    <a:cubicBezTo>
                      <a:pt x="0" y="1090649"/>
                      <a:pt x="1217158" y="0"/>
                      <a:pt x="2718598" y="0"/>
                    </a:cubicBezTo>
                    <a:close/>
                  </a:path>
                </a:pathLst>
              </a:custGeom>
              <a:blipFill>
                <a:blip r:embed="rId15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076700" y="2905120"/>
                <a:ext cx="90505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6700" y="2905120"/>
                <a:ext cx="905056" cy="246221"/>
              </a:xfrm>
              <a:prstGeom prst="rect">
                <a:avLst/>
              </a:prstGeom>
              <a:blipFill rotWithShape="0">
                <a:blip r:embed="rId17"/>
                <a:stretch>
                  <a:fillRect l="-4730" r="-3378"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680748" y="2266945"/>
                <a:ext cx="91089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0748" y="2266945"/>
                <a:ext cx="910890" cy="246221"/>
              </a:xfrm>
              <a:prstGeom prst="rect">
                <a:avLst/>
              </a:prstGeom>
              <a:blipFill rotWithShape="0">
                <a:blip r:embed="rId18"/>
                <a:stretch>
                  <a:fillRect l="-4698" r="-28859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484196" y="3183572"/>
                <a:ext cx="142917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⊕17</m:t>
                      </m:r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4196" y="3183572"/>
                <a:ext cx="1429173" cy="246221"/>
              </a:xfrm>
              <a:prstGeom prst="rect">
                <a:avLst/>
              </a:prstGeom>
              <a:blipFill rotWithShape="0">
                <a:blip r:embed="rId19"/>
                <a:stretch>
                  <a:fillRect l="-2564" r="-2137" b="-21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852856" y="4448661"/>
                <a:ext cx="135274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=00…0</m:t>
                      </m:r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2856" y="4448661"/>
                <a:ext cx="1352743" cy="246221"/>
              </a:xfrm>
              <a:prstGeom prst="rect">
                <a:avLst/>
              </a:prstGeom>
              <a:blipFill rotWithShape="0">
                <a:blip r:embed="rId20"/>
                <a:stretch>
                  <a:fillRect l="-2252" r="-2703"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/>
          <p:cNvSpPr>
            <a:spLocks noChangeAspect="1"/>
          </p:cNvSpPr>
          <p:nvPr/>
        </p:nvSpPr>
        <p:spPr bwMode="auto">
          <a:xfrm>
            <a:off x="6094470" y="6163735"/>
            <a:ext cx="18000" cy="18000"/>
          </a:xfrm>
          <a:prstGeom prst="ellipse">
            <a:avLst/>
          </a:prstGeom>
          <a:solidFill>
            <a:srgbClr val="FFDFDA"/>
          </a:solidFill>
          <a:ln w="254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852979" y="5846497"/>
                <a:ext cx="482982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1" i="0" smtClean="0">
                          <a:latin typeface="Cambria Math" panose="02040503050406030204" pitchFamily="18" charset="0"/>
                        </a:rPr>
                        <m:t>𝐀𝐄𝐒</m:t>
                      </m:r>
                    </m:oMath>
                  </m:oMathPara>
                </a14:m>
                <a:endParaRPr lang="nb-NO" sz="16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2979" y="5846497"/>
                <a:ext cx="482982" cy="246221"/>
              </a:xfrm>
              <a:prstGeom prst="rect">
                <a:avLst/>
              </a:prstGeom>
              <a:blipFill rotWithShape="0">
                <a:blip r:embed="rId21"/>
                <a:stretch>
                  <a:fillRect l="-1266" r="-2532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623392" y="5902148"/>
                <a:ext cx="74796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b-NO" sz="1600" b="0" i="1">
                              <a:latin typeface="Cambria Math" panose="02040503050406030204" pitchFamily="18" charset="0"/>
                            </a:rPr>
                            <m:t>AES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600" b="0" dirty="0"/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5902148"/>
                <a:ext cx="747961" cy="246221"/>
              </a:xfrm>
              <a:prstGeom prst="rect">
                <a:avLst/>
              </a:prstGeom>
              <a:blipFill rotWithShape="0">
                <a:blip r:embed="rId22"/>
                <a:stretch>
                  <a:fillRect r="-813"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1365378" y="5902148"/>
                <a:ext cx="43537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128</m:t>
                          </m:r>
                        </m:sup>
                      </m:sSup>
                    </m:oMath>
                  </m:oMathPara>
                </a14:m>
                <a:endParaRPr lang="en-US" sz="1600" b="0" dirty="0"/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378" y="5902148"/>
                <a:ext cx="435376" cy="246221"/>
              </a:xfrm>
              <a:prstGeom prst="rect">
                <a:avLst/>
              </a:prstGeom>
              <a:blipFill rotWithShape="0">
                <a:blip r:embed="rId23"/>
                <a:stretch>
                  <a:fillRect l="-9859" r="-1408"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8401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Encryption schemes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>
                <a:spLocks noChangeAspect="1"/>
              </p:cNvSpPr>
              <p:nvPr/>
            </p:nvSpPr>
            <p:spPr bwMode="auto">
              <a:xfrm>
                <a:off x="5298623" y="3077614"/>
                <a:ext cx="917564" cy="798400"/>
              </a:xfrm>
              <a:prstGeom prst="rect">
                <a:avLst/>
              </a:prstGeom>
              <a:solidFill>
                <a:srgbClr val="FFF2CC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nb-NO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3600" b="0" i="1" smtClean="0">
                          <a:latin typeface="Cambria Math" panose="02040503050406030204" pitchFamily="18" charset="0"/>
                        </a:rPr>
                        <m:t>ℰ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98623" y="3077614"/>
                <a:ext cx="917564" cy="79840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/>
          <p:cNvSpPr>
            <a:spLocks noChangeAspect="1"/>
          </p:cNvSpPr>
          <p:nvPr/>
        </p:nvSpPr>
        <p:spPr bwMode="auto">
          <a:xfrm>
            <a:off x="4798692" y="1807707"/>
            <a:ext cx="1917426" cy="454726"/>
          </a:xfrm>
          <a:prstGeom prst="roundRect">
            <a:avLst/>
          </a:prstGeom>
          <a:solidFill>
            <a:srgbClr val="ECECFA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/>
              <a:t>Plaintext</a:t>
            </a:r>
          </a:p>
        </p:txBody>
      </p:sp>
      <p:sp>
        <p:nvSpPr>
          <p:cNvPr id="8" name="Rounded Rectangle 7"/>
          <p:cNvSpPr>
            <a:spLocks noChangeAspect="1"/>
          </p:cNvSpPr>
          <p:nvPr/>
        </p:nvSpPr>
        <p:spPr bwMode="auto">
          <a:xfrm>
            <a:off x="2969892" y="3251501"/>
            <a:ext cx="1453268" cy="450626"/>
          </a:xfrm>
          <a:prstGeom prst="roundRect">
            <a:avLst/>
          </a:prstGeom>
          <a:solidFill>
            <a:srgbClr val="FEE9E6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/>
              <a:t>Key</a:t>
            </a:r>
          </a:p>
        </p:txBody>
      </p:sp>
      <p:sp>
        <p:nvSpPr>
          <p:cNvPr id="9" name="Rounded Rectangle 8"/>
          <p:cNvSpPr>
            <a:spLocks noChangeAspect="1"/>
          </p:cNvSpPr>
          <p:nvPr/>
        </p:nvSpPr>
        <p:spPr bwMode="auto">
          <a:xfrm>
            <a:off x="4798692" y="4691195"/>
            <a:ext cx="1917427" cy="454726"/>
          </a:xfrm>
          <a:prstGeom prst="roundRect">
            <a:avLst/>
          </a:prstGeom>
          <a:solidFill>
            <a:srgbClr val="CFF9DA"/>
          </a:solidFill>
          <a:ln w="19050">
            <a:solidFill>
              <a:schemeClr val="accent1">
                <a:lumMod val="50000"/>
              </a:schemeClr>
            </a:solidFill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/>
              <a:t>Ciphertext</a:t>
            </a:r>
          </a:p>
        </p:txBody>
      </p:sp>
      <p:cxnSp>
        <p:nvCxnSpPr>
          <p:cNvPr id="11" name="Straight Arrow Connector 10"/>
          <p:cNvCxnSpPr>
            <a:cxnSpLocks noChangeAspect="1"/>
            <a:stCxn id="7" idx="2"/>
            <a:endCxn id="4" idx="0"/>
          </p:cNvCxnSpPr>
          <p:nvPr/>
        </p:nvCxnSpPr>
        <p:spPr bwMode="auto">
          <a:xfrm>
            <a:off x="5757405" y="2262433"/>
            <a:ext cx="0" cy="81518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>
            <a:cxnSpLocks noChangeAspect="1"/>
            <a:stCxn id="4" idx="2"/>
            <a:endCxn id="9" idx="0"/>
          </p:cNvCxnSpPr>
          <p:nvPr/>
        </p:nvCxnSpPr>
        <p:spPr bwMode="auto">
          <a:xfrm>
            <a:off x="5757405" y="3876014"/>
            <a:ext cx="1" cy="81518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>
            <a:cxnSpLocks noChangeAspect="1"/>
            <a:stCxn id="8" idx="3"/>
            <a:endCxn id="4" idx="1"/>
          </p:cNvCxnSpPr>
          <p:nvPr/>
        </p:nvCxnSpPr>
        <p:spPr bwMode="auto">
          <a:xfrm>
            <a:off x="4423160" y="3476814"/>
            <a:ext cx="875463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>
                <a:spLocks noChangeAspect="1"/>
              </p:cNvSpPr>
              <p:nvPr/>
            </p:nvSpPr>
            <p:spPr>
              <a:xfrm>
                <a:off x="7168399" y="1839320"/>
                <a:ext cx="423182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ℳ</m:t>
                      </m:r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8399" y="1839320"/>
                <a:ext cx="423182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17391" r="-13043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>
                <a:spLocks noChangeAspect="1"/>
              </p:cNvSpPr>
              <p:nvPr/>
            </p:nvSpPr>
            <p:spPr>
              <a:xfrm>
                <a:off x="2178261" y="3279014"/>
                <a:ext cx="35389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𝒦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8261" y="3279014"/>
                <a:ext cx="353899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8966" r="-17241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>
                <a:spLocks noChangeAspect="1"/>
              </p:cNvSpPr>
              <p:nvPr/>
            </p:nvSpPr>
            <p:spPr>
              <a:xfrm>
                <a:off x="7244444" y="4703950"/>
                <a:ext cx="27109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𝒞</m:t>
                      </m:r>
                    </m:oMath>
                  </m:oMathPara>
                </a14:m>
                <a:endParaRPr lang="en-US" sz="24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4444" y="4703950"/>
                <a:ext cx="271091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24444" r="-2000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768980" y="3076397"/>
                <a:ext cx="48143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$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8980" y="3076397"/>
                <a:ext cx="481436" cy="338554"/>
              </a:xfrm>
              <a:prstGeom prst="rect">
                <a:avLst/>
              </a:prstGeom>
              <a:blipFill>
                <a:blip r:embed="rId6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408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PRF – security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50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8" name="Table 2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71633520"/>
                  </p:ext>
                </p:extLst>
              </p:nvPr>
            </p:nvGraphicFramePr>
            <p:xfrm>
              <a:off x="5728749" y="1517347"/>
              <a:ext cx="1748230" cy="162245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48230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76927">
                    <a:tc>
                      <a:txBody>
                        <a:bodyPr/>
                        <a:lstStyle/>
                        <a:p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2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US" sz="12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345527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𝐾</m:t>
                                </m:r>
                                <m:groupChr>
                                  <m:groupChrPr>
                                    <m:chr m:val="←"/>
                                    <m:vertJc m:val="bot"/>
                                    <m:ctrlP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groupChrPr>
                                  <m:e>
                                    <m: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$</m:t>
                                    </m:r>
                                  </m:e>
                                </m:groupChr>
                                <m:sSup>
                                  <m:sSupPr>
                                    <m:ctrlP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0,1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nb-NO" sz="12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2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2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</a:t>
                          </a:r>
                          <a:r>
                            <a:rPr lang="nb-NO" sz="1200" b="0" i="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oMath>
                          </a14:m>
                          <a:r>
                            <a:rPr lang="nb-NO" sz="12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2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</a:t>
                          </a:r>
                          <a:r>
                            <a:rPr lang="nb-NO" sz="1200" b="0" i="0" dirty="0" err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2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oMath>
                          </a14:m>
                          <a:endParaRPr lang="nb-NO" sz="12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endParaRPr lang="nb-NO" sz="12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8" name="Table 2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71633520"/>
                  </p:ext>
                </p:extLst>
              </p:nvPr>
            </p:nvGraphicFramePr>
            <p:xfrm>
              <a:off x="5728749" y="1517347"/>
              <a:ext cx="1748230" cy="162245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4823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276927">
                    <a:tc>
                      <a:txBody>
                        <a:bodyPr/>
                        <a:lstStyle/>
                        <a:p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2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US" sz="12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134552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347" t="-21171" r="-694" b="-90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" name="Table 2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1919049"/>
                  </p:ext>
                </p:extLst>
              </p:nvPr>
            </p:nvGraphicFramePr>
            <p:xfrm>
              <a:off x="9087536" y="1517347"/>
              <a:ext cx="1867510" cy="162245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67510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85477">
                    <a:tc>
                      <a:txBody>
                        <a:bodyPr/>
                        <a:lstStyle/>
                        <a:p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2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US" sz="12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B4A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336977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nb-NO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←[ ]</m:t>
                                </m:r>
                              </m:oMath>
                            </m:oMathPara>
                          </a14:m>
                          <a:endParaRPr lang="nb-NO" sz="12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2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2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</a:t>
                          </a:r>
                          <a:r>
                            <a:rPr lang="nb-NO" sz="1200" b="0" i="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oMath>
                          </a14:m>
                          <a:r>
                            <a:rPr lang="nb-NO" sz="12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2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</a:t>
                          </a:r>
                          <a:r>
                            <a:rPr lang="nb-NO" sz="1200" b="0" i="0" dirty="0" err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if</a:t>
                          </a:r>
                          <a:r>
                            <a:rPr lang="nb-NO" sz="12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  <m:r>
                                <a:rPr lang="nb-NO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 ⊥:</m:t>
                              </m:r>
                            </m:oMath>
                          </a14:m>
                          <a:endParaRPr lang="nb-NO" sz="12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2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  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nb-NO" sz="12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nb-NO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12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]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p>
                                <m:sSupPr>
                                  <m:ctrlP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1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𝑜𝑢𝑡</m:t>
                                  </m:r>
                                </m:sup>
                              </m:sSup>
                              <m:r>
                                <a:rPr lang="nb-NO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</m:t>
                              </m:r>
                            </m:oMath>
                          </a14:m>
                          <a:r>
                            <a:rPr lang="nb-NO" sz="12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 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2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12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200" b="0" i="0" dirty="0" err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2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nb-NO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nb-NO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endParaRPr lang="nb-NO" sz="12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9" name="Table 2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1919049"/>
                  </p:ext>
                </p:extLst>
              </p:nvPr>
            </p:nvGraphicFramePr>
            <p:xfrm>
              <a:off x="9087536" y="1517347"/>
              <a:ext cx="1867510" cy="162245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6751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</a:tblGrid>
                  <a:tr h="285477">
                    <a:tc>
                      <a:txBody>
                        <a:bodyPr/>
                        <a:lstStyle/>
                        <a:p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2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US" sz="12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B4A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13369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325" t="-21719" r="-649" b="-9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6" t="10399" r="23520" b="9309"/>
          <a:stretch/>
        </p:blipFill>
        <p:spPr>
          <a:xfrm>
            <a:off x="7971337" y="3850492"/>
            <a:ext cx="850429" cy="1057291"/>
          </a:xfrm>
          <a:prstGeom prst="rect">
            <a:avLst/>
          </a:prstGeom>
        </p:spPr>
      </p:pic>
      <p:cxnSp>
        <p:nvCxnSpPr>
          <p:cNvPr id="30" name="Straight Arrow Connector 29"/>
          <p:cNvCxnSpPr/>
          <p:nvPr/>
        </p:nvCxnSpPr>
        <p:spPr bwMode="auto">
          <a:xfrm>
            <a:off x="7203739" y="3257483"/>
            <a:ext cx="687666" cy="51587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Arrow Connector 30"/>
          <p:cNvCxnSpPr/>
          <p:nvPr/>
        </p:nvCxnSpPr>
        <p:spPr bwMode="auto">
          <a:xfrm flipH="1">
            <a:off x="8789144" y="3263260"/>
            <a:ext cx="720173" cy="55310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Oval Callout 34"/>
              <p:cNvSpPr/>
              <p:nvPr/>
            </p:nvSpPr>
            <p:spPr bwMode="auto">
              <a:xfrm>
                <a:off x="6094282" y="4021377"/>
                <a:ext cx="1535184" cy="760893"/>
              </a:xfrm>
              <a:prstGeom prst="wedgeEllipseCallout">
                <a:avLst>
                  <a:gd name="adj1" fmla="val 66591"/>
                  <a:gd name="adj2" fmla="val -30176"/>
                </a:avLst>
              </a:prstGeom>
              <a:solidFill>
                <a:srgbClr val="FEE9E6"/>
              </a:solidFill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 wrap="none" rtlCol="0" anchor="ctr"/>
              <a:lstStyle/>
              <a:p>
                <a:pPr algn="ctr"/>
                <a:r>
                  <a:rPr lang="en-US" sz="1400" b="1" dirty="0"/>
                  <a:t>I’m in World </a:t>
                </a:r>
                <a14:m>
                  <m:oMath xmlns:m="http://schemas.openxmlformats.org/officeDocument/2006/math">
                    <m:r>
                      <a:rPr lang="nb-NO" sz="14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nb-NO" sz="1400" b="1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1400" b="1" dirty="0"/>
              </a:p>
            </p:txBody>
          </p:sp>
        </mc:Choice>
        <mc:Fallback xmlns="">
          <p:sp>
            <p:nvSpPr>
              <p:cNvPr id="35" name="Oval Callout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4282" y="4021377"/>
                <a:ext cx="1535184" cy="760893"/>
              </a:xfrm>
              <a:prstGeom prst="wedgeEllipseCallout">
                <a:avLst>
                  <a:gd name="adj1" fmla="val 66591"/>
                  <a:gd name="adj2" fmla="val -30176"/>
                </a:avLst>
              </a:prstGeom>
              <a:blipFill rotWithShape="0">
                <a:blip r:embed="rId5"/>
                <a:stretch>
                  <a:fillRect/>
                </a:stretch>
              </a:blipFill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8130177" y="1585907"/>
            <a:ext cx="413715" cy="876438"/>
            <a:chOff x="6111111" y="1744010"/>
            <a:chExt cx="413715" cy="876438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4770" y="2123277"/>
              <a:ext cx="340056" cy="49717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6111111" y="1744010"/>
                  <a:ext cx="357470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600" dirty="0"/>
                    <a:t> </a:t>
                  </a:r>
                  <a14:m>
                    <m:oMath xmlns:m="http://schemas.openxmlformats.org/officeDocument/2006/math">
                      <m:r>
                        <a:rPr lang="nb-NO" sz="1600" b="0" i="1">
                          <a:latin typeface="Cambria Math" panose="02040503050406030204" pitchFamily="18" charset="0"/>
                        </a:rPr>
                        <m:t>𝑏</m:t>
                      </m:r>
                    </m:oMath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11111" y="1744010"/>
                  <a:ext cx="357470" cy="338554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76861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PRF – security; equivalent 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51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8" name="Table 2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24596665"/>
                  </p:ext>
                </p:extLst>
              </p:nvPr>
            </p:nvGraphicFramePr>
            <p:xfrm>
              <a:off x="5728749" y="1517347"/>
              <a:ext cx="1748230" cy="162245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48230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76927">
                    <a:tc>
                      <a:txBody>
                        <a:bodyPr/>
                        <a:lstStyle/>
                        <a:p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2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US" sz="12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345527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𝐾</m:t>
                                </m:r>
                                <m:groupChr>
                                  <m:groupChrPr>
                                    <m:chr m:val="←"/>
                                    <m:vertJc m:val="bot"/>
                                    <m:ctrlP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groupChrPr>
                                  <m:e>
                                    <m: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$</m:t>
                                    </m:r>
                                  </m:e>
                                </m:groupChr>
                                <m:sSup>
                                  <m:sSupPr>
                                    <m:ctrlP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0,1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nb-NO" sz="12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2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2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</a:t>
                          </a:r>
                          <a:r>
                            <a:rPr lang="nb-NO" sz="1200" b="0" i="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oMath>
                          </a14:m>
                          <a:r>
                            <a:rPr lang="nb-NO" sz="12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2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</a:t>
                          </a:r>
                          <a:r>
                            <a:rPr lang="nb-NO" sz="1200" b="0" i="0" dirty="0" err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2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oMath>
                          </a14:m>
                          <a:endParaRPr lang="nb-NO" sz="12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endParaRPr lang="nb-NO" sz="12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8" name="Table 2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24596665"/>
                  </p:ext>
                </p:extLst>
              </p:nvPr>
            </p:nvGraphicFramePr>
            <p:xfrm>
              <a:off x="5728749" y="1517347"/>
              <a:ext cx="1748230" cy="162245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4823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276927">
                    <a:tc>
                      <a:txBody>
                        <a:bodyPr/>
                        <a:lstStyle/>
                        <a:p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2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US" sz="12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134552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347" t="-21171" r="-694" b="-90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" name="Table 2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68925939"/>
                  </p:ext>
                </p:extLst>
              </p:nvPr>
            </p:nvGraphicFramePr>
            <p:xfrm>
              <a:off x="9087536" y="1517347"/>
              <a:ext cx="1867510" cy="162245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67510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85477">
                    <a:tc>
                      <a:txBody>
                        <a:bodyPr/>
                        <a:lstStyle/>
                        <a:p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2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US" sz="12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B4A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336977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</m:acc>
                                <m:groupChr>
                                  <m:groupChrPr>
                                    <m:chr m:val="←"/>
                                    <m:vertJc m:val="bot"/>
                                    <m:ctrlP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groupChrPr>
                                  <m:e>
                                    <m: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$</m:t>
                                    </m:r>
                                  </m:e>
                                </m:groupChr>
                                <m:r>
                                  <m:rPr>
                                    <m:sty m:val="p"/>
                                  </m:rPr>
                                  <a:rPr lang="nb-NO" sz="12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Func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𝑖𝑛</m:t>
                                    </m:r>
                                    <m: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𝑜𝑢𝑡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nb-NO" sz="12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2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2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</a:t>
                          </a:r>
                          <a:r>
                            <a:rPr lang="nb-NO" sz="1200" b="0" i="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oMath>
                          </a14:m>
                          <a:r>
                            <a:rPr lang="nb-NO" sz="12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</m:t>
                              </m:r>
                            </m:oMath>
                          </a14:m>
                          <a:r>
                            <a:rPr lang="nb-NO" sz="12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 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2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12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200" b="0" i="0" dirty="0" err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2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̃"/>
                                  <m:ctrlP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oMath>
                          </a14:m>
                          <a:endParaRPr lang="nb-NO" sz="12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9" name="Table 2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68925939"/>
                  </p:ext>
                </p:extLst>
              </p:nvPr>
            </p:nvGraphicFramePr>
            <p:xfrm>
              <a:off x="9087536" y="1517347"/>
              <a:ext cx="1867510" cy="162245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6751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285477">
                    <a:tc>
                      <a:txBody>
                        <a:bodyPr/>
                        <a:lstStyle/>
                        <a:p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2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US" sz="12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B4AA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13369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325" t="-21719" r="-649" b="-9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6" t="10399" r="23520" b="9309"/>
          <a:stretch/>
        </p:blipFill>
        <p:spPr>
          <a:xfrm>
            <a:off x="7971337" y="3850492"/>
            <a:ext cx="850429" cy="1057291"/>
          </a:xfrm>
          <a:prstGeom prst="rect">
            <a:avLst/>
          </a:prstGeom>
        </p:spPr>
      </p:pic>
      <p:cxnSp>
        <p:nvCxnSpPr>
          <p:cNvPr id="30" name="Straight Arrow Connector 29"/>
          <p:cNvCxnSpPr/>
          <p:nvPr/>
        </p:nvCxnSpPr>
        <p:spPr bwMode="auto">
          <a:xfrm>
            <a:off x="7203739" y="3257483"/>
            <a:ext cx="687666" cy="51587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Arrow Connector 30"/>
          <p:cNvCxnSpPr/>
          <p:nvPr/>
        </p:nvCxnSpPr>
        <p:spPr bwMode="auto">
          <a:xfrm flipH="1">
            <a:off x="8789144" y="3263260"/>
            <a:ext cx="720173" cy="55310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Oval Callout 34"/>
              <p:cNvSpPr/>
              <p:nvPr/>
            </p:nvSpPr>
            <p:spPr bwMode="auto">
              <a:xfrm>
                <a:off x="6094282" y="4021377"/>
                <a:ext cx="1535184" cy="760893"/>
              </a:xfrm>
              <a:prstGeom prst="wedgeEllipseCallout">
                <a:avLst>
                  <a:gd name="adj1" fmla="val 66591"/>
                  <a:gd name="adj2" fmla="val -30176"/>
                </a:avLst>
              </a:prstGeom>
              <a:solidFill>
                <a:srgbClr val="FEE9E6"/>
              </a:solidFill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 wrap="none" rtlCol="0" anchor="ctr"/>
              <a:lstStyle/>
              <a:p>
                <a:pPr algn="ctr"/>
                <a:r>
                  <a:rPr lang="en-US" sz="1400" b="1" dirty="0"/>
                  <a:t>I’m in World </a:t>
                </a:r>
                <a14:m>
                  <m:oMath xmlns:m="http://schemas.openxmlformats.org/officeDocument/2006/math">
                    <m:r>
                      <a:rPr lang="nb-NO" sz="14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nb-NO" sz="1400" b="1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1400" b="1" dirty="0"/>
              </a:p>
            </p:txBody>
          </p:sp>
        </mc:Choice>
        <mc:Fallback xmlns="">
          <p:sp>
            <p:nvSpPr>
              <p:cNvPr id="35" name="Oval Callout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4282" y="4021377"/>
                <a:ext cx="1535184" cy="760893"/>
              </a:xfrm>
              <a:prstGeom prst="wedgeEllipseCallout">
                <a:avLst>
                  <a:gd name="adj1" fmla="val 66591"/>
                  <a:gd name="adj2" fmla="val -30176"/>
                </a:avLst>
              </a:prstGeom>
              <a:blipFill rotWithShape="0">
                <a:blip r:embed="rId5"/>
                <a:stretch>
                  <a:fillRect/>
                </a:stretch>
              </a:blipFill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8130177" y="1585907"/>
            <a:ext cx="413715" cy="876438"/>
            <a:chOff x="6111111" y="1744010"/>
            <a:chExt cx="413715" cy="876438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4770" y="2123277"/>
              <a:ext cx="340056" cy="49717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6111111" y="1744010"/>
                  <a:ext cx="357470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600" dirty="0"/>
                    <a:t> </a:t>
                  </a:r>
                  <a14:m>
                    <m:oMath xmlns:m="http://schemas.openxmlformats.org/officeDocument/2006/math">
                      <m:r>
                        <a:rPr lang="nb-NO" sz="1600" b="0" i="1">
                          <a:latin typeface="Cambria Math" panose="02040503050406030204" pitchFamily="18" charset="0"/>
                        </a:rPr>
                        <m:t>𝑏</m:t>
                      </m:r>
                    </m:oMath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11111" y="1744010"/>
                  <a:ext cx="357470" cy="338554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7"/>
              <p:cNvSpPr/>
              <p:nvPr/>
            </p:nvSpPr>
            <p:spPr bwMode="auto">
              <a:xfrm>
                <a:off x="1782979" y="5125232"/>
                <a:ext cx="8611813" cy="1369098"/>
              </a:xfrm>
              <a:prstGeom prst="roundRect">
                <a:avLst/>
              </a:prstGeom>
              <a:solidFill>
                <a:srgbClr val="ECECFA"/>
              </a:solid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b="1" dirty="0"/>
                  <a:t>Definition: </a:t>
                </a:r>
                <a:r>
                  <a:rPr lang="nb-NO" dirty="0"/>
                  <a:t>The </a:t>
                </a:r>
                <a:r>
                  <a:rPr lang="nb-NO" b="1" dirty="0"/>
                  <a:t>PRF-advantage </a:t>
                </a:r>
                <a:r>
                  <a:rPr lang="nb-NO" dirty="0"/>
                  <a:t>of an adversary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/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 i="0" smtClean="0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prf</m:t>
                          </m:r>
                        </m:sup>
                      </m:sSubSup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nb-NO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m:rPr>
                                  <m:sty m:val="p"/>
                                </m:rPr>
                                <a:rPr lang="nb-NO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nb-NO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nb-NO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p>
                                      <m:r>
                                        <a:rPr lang="nb-NO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</m:e>
                          </m:func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Rounded 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82979" y="5125232"/>
                <a:ext cx="8611813" cy="1369098"/>
              </a:xfrm>
              <a:prstGeom prst="round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9"/>
              <p:cNvSpPr/>
              <p:nvPr/>
            </p:nvSpPr>
            <p:spPr bwMode="auto">
              <a:xfrm>
                <a:off x="1782978" y="5126769"/>
                <a:ext cx="8611812" cy="1369098"/>
              </a:xfrm>
              <a:prstGeom prst="roundRect">
                <a:avLst/>
              </a:prstGeom>
              <a:solidFill>
                <a:srgbClr val="ECECFA"/>
              </a:solid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b="1" dirty="0"/>
                  <a:t>Definition: </a:t>
                </a:r>
                <a:r>
                  <a:rPr lang="nb-NO" dirty="0"/>
                  <a:t>The </a:t>
                </a:r>
                <a:r>
                  <a:rPr lang="nb-NO" b="1" dirty="0"/>
                  <a:t>PRF-advantage </a:t>
                </a:r>
                <a:r>
                  <a:rPr lang="nb-NO" dirty="0"/>
                  <a:t>of an adversary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/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 i="0" smtClean="0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prf</m:t>
                          </m:r>
                        </m:sup>
                      </m:sSubSup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nb-NO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m:rPr>
                                  <m:sty m:val="p"/>
                                </m:rPr>
                                <a:rPr lang="nb-NO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b="1">
                                      <a:latin typeface="Cambria Math" panose="02040503050406030204" pitchFamily="18" charset="0"/>
                                    </a:rPr>
                                    <m:t>𝐄𝐱</m:t>
                                  </m:r>
                                  <m:sSubSup>
                                    <m:sSubSupPr>
                                      <m:ctrlPr>
                                        <a:rPr lang="nb-NO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nb-NO" b="1">
                                          <a:latin typeface="Cambria Math" panose="02040503050406030204" pitchFamily="18" charset="0"/>
                                        </a:rPr>
                                        <m:t>𝐩</m:t>
                                      </m:r>
                                    </m:e>
                                    <m:sub>
                                      <m: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sub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nb-NO">
                                          <a:latin typeface="Cambria Math" panose="02040503050406030204" pitchFamily="18" charset="0"/>
                                        </a:rPr>
                                        <m:t>prf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nb-NO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d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nb-NO" b="0" i="0" smtClean="0">
                                      <a:latin typeface="Cambria Math" panose="02040503050406030204" pitchFamily="18" charset="0"/>
                                    </a:rPr>
                                    <m:t>true</m:t>
                                  </m:r>
                                </m:e>
                              </m:d>
                            </m:e>
                          </m:func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Rounded 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82978" y="5126769"/>
                <a:ext cx="8611812" cy="1369098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48286387"/>
                  </p:ext>
                </p:extLst>
              </p:nvPr>
            </p:nvGraphicFramePr>
            <p:xfrm>
              <a:off x="947953" y="1406195"/>
              <a:ext cx="3283745" cy="244429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83745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8998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6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𝐄𝐱</m:t>
                                </m:r>
                                <m:sSubSup>
                                  <m:sSubSupPr>
                                    <m:ctrlPr>
                                      <a:rPr lang="nb-NO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sz="16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a:rPr lang="nb-NO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nb-NO" sz="16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prf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nb-NO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2049136">
                    <a:tc>
                      <a:txBody>
                        <a:bodyPr/>
                        <a:lstStyle/>
                        <a:p>
                          <a:pPr marL="274638" marR="0" indent="-274638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lang="nb-NO" sz="1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>
                            <a:latin typeface="Cambria Math" panose="02040503050406030204" pitchFamily="18" charset="0"/>
                          </a:endParaRPr>
                        </a:p>
                        <a:p>
                          <a:pPr marL="274638" marR="0" indent="-274638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p>
                                <m:sSu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400" b="0" i="1" smtClean="0">
                                          <a:latin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oMath>
                          </a14:m>
                          <a:endParaRPr lang="nb-NO" sz="1400" b="0" i="0" dirty="0">
                            <a:latin typeface="Cambria Math" panose="02040503050406030204" pitchFamily="18" charset="0"/>
                          </a:endParaRPr>
                        </a:p>
                        <a:p>
                          <a:pPr marL="274638" marR="0" indent="-274638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/>
                              </m:groupChr>
                              <m:sSub>
                                <m:sSub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</m:oMath>
                          </a14:m>
                          <a:r>
                            <a:rPr lang="nb-NO" sz="1400" b="0" i="0" dirty="0">
                              <a:latin typeface="Cambria Math" panose="02040503050406030204" pitchFamily="18" charset="0"/>
                            </a:rPr>
                            <a:t>                           </a:t>
                          </a:r>
                          <a:r>
                            <a:rPr lang="nb-NO" sz="1400" b="0" i="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a:t>// real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oMath>
                          </a14:m>
                          <a:endParaRPr lang="nb-NO" sz="14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274638" marR="0" indent="-274638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dirty="0" smtClean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latin typeface="Cambria Math" panose="02040503050406030204" pitchFamily="18" charset="0"/>
                                </a:rPr>
                                <m:t>Func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𝑖𝑛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𝑜𝑢𝑡</m:t>
                                  </m:r>
                                </m:e>
                              </m:d>
                            </m:oMath>
                          </a14:m>
                          <a:r>
                            <a:rPr lang="nb-NO" sz="1400" b="0" i="0" dirty="0">
                              <a:latin typeface="Cambria Math" panose="02040503050406030204" pitchFamily="18" charset="0"/>
                            </a:rPr>
                            <a:t>     </a:t>
                          </a:r>
                          <a:r>
                            <a:rPr lang="nb-NO" sz="1400" b="0" i="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a:t>//  random</a:t>
                          </a:r>
                          <a:r>
                            <a:rPr lang="nb-NO" sz="1400" b="0" i="0" baseline="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̃"/>
                                  <m:ctrlPr>
                                    <a:rPr lang="nb-NO" sz="1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oMath>
                          </a14:m>
                          <a:endParaRPr lang="nb-NO" sz="1400" b="0" i="0" dirty="0">
                            <a:latin typeface="Cambria Math" panose="02040503050406030204" pitchFamily="18" charset="0"/>
                          </a:endParaRPr>
                        </a:p>
                        <a:p>
                          <a:pPr marL="274638" marR="0" indent="-274638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/>
                              </m:groupChr>
                              <m:sSup>
                                <m:sSu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nb-NO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400" b="0" i="1" smtClean="0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nb-NO" sz="14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(⋅)</m:t>
                                  </m:r>
                                </m:sup>
                              </m:sSup>
                            </m:oMath>
                          </a14:m>
                          <a:endParaRPr lang="nb-NO" sz="1400" b="0" i="0" dirty="0">
                            <a:latin typeface="Cambria Math" panose="02040503050406030204" pitchFamily="18" charset="0"/>
                          </a:endParaRPr>
                        </a:p>
                        <a:p>
                          <a:pPr marL="274638" marR="0" indent="-274638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1" i="0" smtClean="0">
                                  <a:latin typeface="Cambria Math" panose="02040503050406030204" pitchFamily="18" charset="0"/>
                                </a:rPr>
                                <m:t>𝐫𝐞𝐭𝐮𝐫𝐧</m:t>
                              </m:r>
                              <m:r>
                                <a:rPr lang="nb-NO" sz="1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limUpp>
                                <m:limUp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Upp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</m:e>
                                <m:lim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?</m:t>
                                  </m:r>
                                </m:lim>
                              </m:limUpp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endParaRPr lang="nb-NO" sz="1400" b="0" i="0" dirty="0"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48286387"/>
                  </p:ext>
                </p:extLst>
              </p:nvPr>
            </p:nvGraphicFramePr>
            <p:xfrm>
              <a:off x="947953" y="1406195"/>
              <a:ext cx="3283745" cy="244429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83745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39516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3"/>
                          <a:stretch>
                            <a:fillRect l="-185" t="-1538" r="-370" b="-5215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2049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3"/>
                          <a:stretch>
                            <a:fillRect l="-185" t="-19585" r="-370" b="-5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6" name="Group 15"/>
          <p:cNvGrpSpPr/>
          <p:nvPr/>
        </p:nvGrpSpPr>
        <p:grpSpPr>
          <a:xfrm>
            <a:off x="3381497" y="1380688"/>
            <a:ext cx="852383" cy="438330"/>
            <a:chOff x="10529025" y="5279949"/>
            <a:chExt cx="852383" cy="43833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31015" y="5279949"/>
              <a:ext cx="550393" cy="43833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10529025" y="5358907"/>
                  <a:ext cx="400430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60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29025" y="5358907"/>
                  <a:ext cx="449482" cy="276999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 l="-9459" r="-4054" b="-88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703753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" name="Table 2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58813704"/>
                  </p:ext>
                </p:extLst>
              </p:nvPr>
            </p:nvGraphicFramePr>
            <p:xfrm>
              <a:off x="947953" y="1406195"/>
              <a:ext cx="3283745" cy="244429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83745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8998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6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𝐄𝐱</m:t>
                                </m:r>
                                <m:sSubSup>
                                  <m:sSubSupPr>
                                    <m:ctrlPr>
                                      <a:rPr lang="nb-NO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sz="16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a:rPr lang="nb-NO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nb-NO" sz="1600" b="0" i="0" strike="sngStrike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prf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nb-NO" sz="1600" b="0" i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prp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nb-NO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2049136">
                    <a:tc>
                      <a:txBody>
                        <a:bodyPr/>
                        <a:lstStyle/>
                        <a:p>
                          <a:pPr marL="274638" marR="0" indent="-274638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lang="nb-NO" sz="1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>
                            <a:latin typeface="Cambria Math" panose="02040503050406030204" pitchFamily="18" charset="0"/>
                          </a:endParaRPr>
                        </a:p>
                        <a:p>
                          <a:pPr marL="274638" marR="0" indent="-274638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p>
                                <m:sSu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400" b="0" i="1" smtClean="0">
                                          <a:latin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oMath>
                          </a14:m>
                          <a:endParaRPr lang="nb-NO" sz="1400" b="0" i="0" dirty="0">
                            <a:latin typeface="Cambria Math" panose="02040503050406030204" pitchFamily="18" charset="0"/>
                          </a:endParaRPr>
                        </a:p>
                        <a:p>
                          <a:pPr marL="274638" marR="0" indent="-274638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/>
                              </m:groupChr>
                              <m:sSub>
                                <m:sSub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</m:oMath>
                          </a14:m>
                          <a:r>
                            <a:rPr lang="nb-NO" sz="1400" b="0" i="0" dirty="0">
                              <a:latin typeface="Cambria Math" panose="02040503050406030204" pitchFamily="18" charset="0"/>
                            </a:rPr>
                            <a:t>                           </a:t>
                          </a:r>
                          <a:r>
                            <a:rPr lang="nb-NO" sz="1400" b="0" i="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a:t>// real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oMath>
                          </a14:m>
                          <a:endParaRPr lang="nb-NO" sz="14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274638" marR="0" indent="-274638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dirty="0" smtClean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latin typeface="Cambria Math" panose="02040503050406030204" pitchFamily="18" charset="0"/>
                                </a:rPr>
                                <m:t>Func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𝑖𝑛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𝑜𝑢𝑡</m:t>
                                  </m:r>
                                </m:e>
                              </m:d>
                            </m:oMath>
                          </a14:m>
                          <a:r>
                            <a:rPr lang="nb-NO" sz="1400" b="0" i="0" dirty="0">
                              <a:latin typeface="Cambria Math" panose="02040503050406030204" pitchFamily="18" charset="0"/>
                            </a:rPr>
                            <a:t>     </a:t>
                          </a:r>
                          <a:r>
                            <a:rPr lang="nb-NO" sz="1400" b="0" i="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a:t>//  random</a:t>
                          </a:r>
                          <a:r>
                            <a:rPr lang="nb-NO" sz="1400" b="0" i="0" baseline="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̃"/>
                                  <m:ctrlPr>
                                    <a:rPr lang="nb-NO" sz="1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oMath>
                          </a14:m>
                          <a:endParaRPr lang="nb-NO" sz="1400" b="0" i="0" dirty="0">
                            <a:latin typeface="Cambria Math" panose="02040503050406030204" pitchFamily="18" charset="0"/>
                          </a:endParaRPr>
                        </a:p>
                        <a:p>
                          <a:pPr marL="274638" marR="0" indent="-274638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/>
                              </m:groupChr>
                              <m:sSup>
                                <m:sSu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nb-NO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400" b="0" i="1" smtClean="0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nb-NO" sz="14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(⋅)</m:t>
                                  </m:r>
                                </m:sup>
                              </m:sSup>
                            </m:oMath>
                          </a14:m>
                          <a:endParaRPr lang="nb-NO" sz="1400" b="0" i="0" dirty="0">
                            <a:latin typeface="Cambria Math" panose="02040503050406030204" pitchFamily="18" charset="0"/>
                          </a:endParaRPr>
                        </a:p>
                        <a:p>
                          <a:pPr marL="274638" marR="0" indent="-274638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1" i="0" smtClean="0">
                                  <a:latin typeface="Cambria Math" panose="02040503050406030204" pitchFamily="18" charset="0"/>
                                </a:rPr>
                                <m:t>𝐫𝐞𝐭𝐮𝐫𝐧</m:t>
                              </m:r>
                              <m:r>
                                <a:rPr lang="nb-NO" sz="1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limUpp>
                                <m:limUp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Upp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</m:e>
                                <m:lim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?</m:t>
                                  </m:r>
                                </m:lim>
                              </m:limUpp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endParaRPr lang="nb-NO" sz="1400" b="0" i="0" dirty="0"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2" name="Table 2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58813704"/>
                  </p:ext>
                </p:extLst>
              </p:nvPr>
            </p:nvGraphicFramePr>
            <p:xfrm>
              <a:off x="947953" y="1406195"/>
              <a:ext cx="3283745" cy="244429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83745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39516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85" t="-1538" r="-370" b="-5215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2049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85" t="-19585" r="-370" b="-5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trike="sngStrike" dirty="0"/>
              <a:t>PRF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PRP</a:t>
            </a:r>
            <a:r>
              <a:rPr lang="en-US" dirty="0"/>
              <a:t> – security; equivalent 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52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8" name="Table 27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5728749" y="1517347"/>
              <a:ext cx="1748230" cy="162245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48230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76927">
                    <a:tc>
                      <a:txBody>
                        <a:bodyPr/>
                        <a:lstStyle/>
                        <a:p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2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1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345527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𝐾</m:t>
                                </m:r>
                                <m:groupChr>
                                  <m:groupChrPr>
                                    <m:chr m:val="←"/>
                                    <m:vertJc m:val="bot"/>
                                    <m:ctrlP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groupChrPr>
                                  <m:e>
                                    <m: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$</m:t>
                                    </m:r>
                                  </m:e>
                                </m:groupChr>
                                <m:sSup>
                                  <m:sSupPr>
                                    <m:ctrlP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0,1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nb-NO" sz="12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2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2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</a:t>
                          </a:r>
                          <a:r>
                            <a:rPr lang="nb-NO" sz="1200" b="0" i="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oMath>
                          </a14:m>
                          <a:r>
                            <a:rPr lang="nb-NO" sz="12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2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</a:t>
                          </a:r>
                          <a:r>
                            <a:rPr lang="nb-NO" sz="1200" b="0" i="0" dirty="0" err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2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oMath>
                          </a14:m>
                          <a:endParaRPr lang="nb-NO" sz="12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endParaRPr lang="nb-NO" sz="12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8" name="Table 2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42776137"/>
                  </p:ext>
                </p:extLst>
              </p:nvPr>
            </p:nvGraphicFramePr>
            <p:xfrm>
              <a:off x="5728749" y="1517347"/>
              <a:ext cx="1748230" cy="162245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48230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</a:tblGrid>
                  <a:tr h="276927">
                    <a:tc>
                      <a:txBody>
                        <a:bodyPr/>
                        <a:lstStyle/>
                        <a:p>
                          <a:r>
                            <a:rPr lang="en-US" sz="12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2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1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  <a:tr h="134552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347" t="-21171" r="-694" b="-90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" name="Table 28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9087536" y="1517347"/>
              <a:ext cx="1867510" cy="162245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67510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85477">
                    <a:tc>
                      <a:txBody>
                        <a:bodyPr/>
                        <a:lstStyle/>
                        <a:p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2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0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B4A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336977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</m:acc>
                                <m:groupChr>
                                  <m:groupChrPr>
                                    <m:chr m:val="←"/>
                                    <m:vertJc m:val="bot"/>
                                    <m:ctrlP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groupChrPr>
                                  <m:e>
                                    <m: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$</m:t>
                                    </m:r>
                                  </m:e>
                                </m:groupChr>
                                <m:r>
                                  <m:rPr>
                                    <m:sty m:val="p"/>
                                  </m:rPr>
                                  <a:rPr lang="nb-NO" sz="12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Func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𝑖𝑛</m:t>
                                    </m:r>
                                    <m: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𝑜𝑢𝑡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nb-NO" sz="12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2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2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</a:t>
                          </a:r>
                          <a:r>
                            <a:rPr lang="nb-NO" sz="1200" b="0" i="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oMath>
                          </a14:m>
                          <a:r>
                            <a:rPr lang="nb-NO" sz="12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</m:t>
                              </m:r>
                            </m:oMath>
                          </a14:m>
                          <a:r>
                            <a:rPr lang="nb-NO" sz="12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 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2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12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200" b="0" i="0" dirty="0" err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2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̃"/>
                                  <m:ctrlP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oMath>
                          </a14:m>
                          <a:endParaRPr lang="nb-NO" sz="12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9" name="Table 2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0395285"/>
                  </p:ext>
                </p:extLst>
              </p:nvPr>
            </p:nvGraphicFramePr>
            <p:xfrm>
              <a:off x="9087536" y="1517347"/>
              <a:ext cx="1867510" cy="162245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6751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285477">
                    <a:tc>
                      <a:txBody>
                        <a:bodyPr/>
                        <a:lstStyle/>
                        <a:p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2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0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B4A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336977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25" t="-21719" r="-649" b="-9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6" t="10399" r="23520" b="9309"/>
          <a:stretch/>
        </p:blipFill>
        <p:spPr>
          <a:xfrm>
            <a:off x="7971337" y="3850492"/>
            <a:ext cx="850429" cy="1057291"/>
          </a:xfrm>
          <a:prstGeom prst="rect">
            <a:avLst/>
          </a:prstGeom>
        </p:spPr>
      </p:pic>
      <p:cxnSp>
        <p:nvCxnSpPr>
          <p:cNvPr id="30" name="Straight Arrow Connector 29"/>
          <p:cNvCxnSpPr/>
          <p:nvPr/>
        </p:nvCxnSpPr>
        <p:spPr bwMode="auto">
          <a:xfrm>
            <a:off x="7203739" y="3257483"/>
            <a:ext cx="687666" cy="51587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Arrow Connector 30"/>
          <p:cNvCxnSpPr/>
          <p:nvPr/>
        </p:nvCxnSpPr>
        <p:spPr bwMode="auto">
          <a:xfrm flipH="1">
            <a:off x="8789144" y="3263260"/>
            <a:ext cx="720173" cy="55310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Oval Callout 34"/>
              <p:cNvSpPr/>
              <p:nvPr/>
            </p:nvSpPr>
            <p:spPr bwMode="auto">
              <a:xfrm>
                <a:off x="6094282" y="4021377"/>
                <a:ext cx="1535184" cy="760893"/>
              </a:xfrm>
              <a:prstGeom prst="wedgeEllipseCallout">
                <a:avLst>
                  <a:gd name="adj1" fmla="val 66591"/>
                  <a:gd name="adj2" fmla="val -30176"/>
                </a:avLst>
              </a:prstGeom>
              <a:solidFill>
                <a:srgbClr val="FEE9E6"/>
              </a:solidFill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 wrap="none" rtlCol="0" anchor="ctr"/>
              <a:lstStyle/>
              <a:p>
                <a:pPr algn="ctr"/>
                <a:r>
                  <a:rPr lang="en-US" sz="1400" b="1" dirty="0"/>
                  <a:t>I’m in World </a:t>
                </a:r>
                <a14:m>
                  <m:oMath xmlns:m="http://schemas.openxmlformats.org/officeDocument/2006/math">
                    <m:r>
                      <a:rPr lang="nb-NO" sz="14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nb-NO" sz="1400" b="1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1400" b="1" dirty="0"/>
              </a:p>
            </p:txBody>
          </p:sp>
        </mc:Choice>
        <mc:Fallback xmlns="">
          <p:sp>
            <p:nvSpPr>
              <p:cNvPr id="35" name="Oval Callout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4282" y="4021377"/>
                <a:ext cx="1535184" cy="760893"/>
              </a:xfrm>
              <a:prstGeom prst="wedgeEllipseCallout">
                <a:avLst>
                  <a:gd name="adj1" fmla="val 66591"/>
                  <a:gd name="adj2" fmla="val -30176"/>
                </a:avLst>
              </a:prstGeom>
              <a:blipFill rotWithShape="0">
                <a:blip r:embed="rId6"/>
                <a:stretch>
                  <a:fillRect/>
                </a:stretch>
              </a:blipFill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8130177" y="1585907"/>
            <a:ext cx="413715" cy="876438"/>
            <a:chOff x="6111111" y="1744010"/>
            <a:chExt cx="413715" cy="876438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4770" y="2123277"/>
              <a:ext cx="340056" cy="49717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6111111" y="1744010"/>
                  <a:ext cx="357470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600" dirty="0"/>
                    <a:t> </a:t>
                  </a:r>
                  <a14:m>
                    <m:oMath xmlns:m="http://schemas.openxmlformats.org/officeDocument/2006/math">
                      <m:r>
                        <a:rPr lang="nb-NO" sz="1600" b="0" i="1">
                          <a:latin typeface="Cambria Math" panose="02040503050406030204" pitchFamily="18" charset="0"/>
                        </a:rPr>
                        <m:t>𝑏</m:t>
                      </m:r>
                    </m:oMath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11111" y="1744010"/>
                  <a:ext cx="357470" cy="338554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9"/>
              <p:cNvSpPr/>
              <p:nvPr/>
            </p:nvSpPr>
            <p:spPr bwMode="auto">
              <a:xfrm>
                <a:off x="1782978" y="5124254"/>
                <a:ext cx="8611813" cy="1369098"/>
              </a:xfrm>
              <a:prstGeom prst="roundRect">
                <a:avLst/>
              </a:prstGeom>
              <a:solidFill>
                <a:srgbClr val="ECECFA"/>
              </a:solid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b="1" dirty="0"/>
                  <a:t>Definition: </a:t>
                </a:r>
                <a:r>
                  <a:rPr lang="nb-NO" dirty="0"/>
                  <a:t>The </a:t>
                </a:r>
                <a:r>
                  <a:rPr lang="nb-NO" b="1" dirty="0"/>
                  <a:t>PRP-advantage </a:t>
                </a:r>
                <a:r>
                  <a:rPr lang="nb-NO" dirty="0"/>
                  <a:t>of an adversary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</a:pPr>
                <a:endParaRPr lang="en-US" dirty="0"/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 </m:t>
                      </m:r>
                      <m:sSubSup>
                        <m:sSub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 i="0" smtClean="0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prp</m:t>
                          </m:r>
                        </m:sup>
                      </m:sSubSup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nb-NO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m:rPr>
                                  <m:sty m:val="p"/>
                                </m:rPr>
                                <a:rPr lang="nb-NO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b="1">
                                      <a:latin typeface="Cambria Math" panose="02040503050406030204" pitchFamily="18" charset="0"/>
                                    </a:rPr>
                                    <m:t>𝐄𝐱</m:t>
                                  </m:r>
                                  <m:sSubSup>
                                    <m:sSubSupPr>
                                      <m:ctrlPr>
                                        <a:rPr lang="nb-NO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nb-NO" b="1">
                                          <a:latin typeface="Cambria Math" panose="02040503050406030204" pitchFamily="18" charset="0"/>
                                        </a:rPr>
                                        <m:t>𝐩</m:t>
                                      </m:r>
                                    </m:e>
                                    <m:sub>
                                      <m: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sub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nb-NO">
                                          <a:latin typeface="Cambria Math" panose="02040503050406030204" pitchFamily="18" charset="0"/>
                                        </a:rPr>
                                        <m:t>pr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nb-NO" b="0" i="0" smtClean="0">
                                          <a:latin typeface="Cambria Math" panose="02040503050406030204" pitchFamily="18" charset="0"/>
                                        </a:rPr>
                                        <m:t>p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nb-NO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d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nb-NO" b="0" i="0" smtClean="0">
                                      <a:latin typeface="Cambria Math" panose="02040503050406030204" pitchFamily="18" charset="0"/>
                                    </a:rPr>
                                    <m:t>true</m:t>
                                  </m:r>
                                </m:e>
                              </m:d>
                            </m:e>
                          </m:func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Rounded 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82978" y="5124254"/>
                <a:ext cx="8611813" cy="1369098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0238312" y="1874383"/>
                <a:ext cx="782330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12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Perm</m:t>
                      </m:r>
                      <m:d>
                        <m:dPr>
                          <m:begChr m:val="["/>
                          <m:endChr m:val="]"/>
                          <m:ctrlPr>
                            <a:rPr lang="nb-NO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8312" y="1874383"/>
                <a:ext cx="782330" cy="276999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2031384" y="2620420"/>
                <a:ext cx="87927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14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Perm</m:t>
                      </m:r>
                      <m:d>
                        <m:dPr>
                          <m:begChr m:val="["/>
                          <m:endChr m:val="]"/>
                          <m:ctrlPr>
                            <a:rPr lang="nb-NO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1384" y="2620420"/>
                <a:ext cx="879279" cy="30777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/>
          <p:cNvCxnSpPr/>
          <p:nvPr/>
        </p:nvCxnSpPr>
        <p:spPr bwMode="auto">
          <a:xfrm>
            <a:off x="1763928" y="2957840"/>
            <a:ext cx="101223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>
            <a:off x="9454788" y="2028069"/>
            <a:ext cx="86078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3" name="Group 22"/>
          <p:cNvGrpSpPr/>
          <p:nvPr/>
        </p:nvGrpSpPr>
        <p:grpSpPr>
          <a:xfrm>
            <a:off x="3381497" y="1380688"/>
            <a:ext cx="852383" cy="438330"/>
            <a:chOff x="10529025" y="5279949"/>
            <a:chExt cx="852383" cy="438330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31015" y="5279949"/>
              <a:ext cx="550393" cy="43833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10529025" y="5358907"/>
                  <a:ext cx="400430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60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29025" y="5358907"/>
                  <a:ext cx="449482" cy="276999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 l="-9459" r="-4054" b="-88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11529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Block ciphers are very important </a:t>
            </a:r>
            <a:r>
              <a:rPr lang="en-US" b="1" dirty="0"/>
              <a:t>primitives </a:t>
            </a:r>
            <a:r>
              <a:rPr lang="en-US" dirty="0"/>
              <a:t>(building blocks) – not encryption schemes!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Correct abstraction: block ciphers = PRPs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Right security notion for PRFs/PRPs: </a:t>
            </a:r>
          </a:p>
          <a:p>
            <a:pPr marL="0" indent="0"/>
            <a:r>
              <a:rPr lang="en-US" dirty="0"/>
              <a:t>		indistinguishability from random function/permutation</a:t>
            </a:r>
          </a:p>
          <a:p>
            <a:pPr marL="0" indent="0"/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Concrete block cipher design: DES, AES, …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36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ciphers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>
                <a:spLocks noChangeAspect="1"/>
              </p:cNvSpPr>
              <p:nvPr/>
            </p:nvSpPr>
            <p:spPr bwMode="auto">
              <a:xfrm>
                <a:off x="5298623" y="3077614"/>
                <a:ext cx="917564" cy="798400"/>
              </a:xfrm>
              <a:prstGeom prst="rect">
                <a:avLst/>
              </a:prstGeom>
              <a:solidFill>
                <a:srgbClr val="FFF2CC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nb-NO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3600" b="0" i="1" smtClean="0">
                          <a:latin typeface="Cambria Math" panose="02040503050406030204" pitchFamily="18" charset="0"/>
                        </a:rPr>
                        <m:t>ℰ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98623" y="3077614"/>
                <a:ext cx="917564" cy="79840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/>
          <p:cNvSpPr>
            <a:spLocks noChangeAspect="1"/>
          </p:cNvSpPr>
          <p:nvPr/>
        </p:nvSpPr>
        <p:spPr bwMode="auto">
          <a:xfrm>
            <a:off x="4798692" y="1807707"/>
            <a:ext cx="1917426" cy="454726"/>
          </a:xfrm>
          <a:prstGeom prst="roundRect">
            <a:avLst/>
          </a:prstGeom>
          <a:solidFill>
            <a:srgbClr val="ECECFA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/>
              <a:t>Plaintext</a:t>
            </a:r>
          </a:p>
        </p:txBody>
      </p:sp>
      <p:sp>
        <p:nvSpPr>
          <p:cNvPr id="8" name="Rounded Rectangle 7"/>
          <p:cNvSpPr>
            <a:spLocks noChangeAspect="1"/>
          </p:cNvSpPr>
          <p:nvPr/>
        </p:nvSpPr>
        <p:spPr bwMode="auto">
          <a:xfrm>
            <a:off x="2969892" y="3251501"/>
            <a:ext cx="1453268" cy="450626"/>
          </a:xfrm>
          <a:prstGeom prst="roundRect">
            <a:avLst/>
          </a:prstGeom>
          <a:solidFill>
            <a:srgbClr val="FEE9E6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/>
              <a:t>Key</a:t>
            </a:r>
          </a:p>
        </p:txBody>
      </p:sp>
      <p:sp>
        <p:nvSpPr>
          <p:cNvPr id="9" name="Rounded Rectangle 8"/>
          <p:cNvSpPr>
            <a:spLocks noChangeAspect="1"/>
          </p:cNvSpPr>
          <p:nvPr/>
        </p:nvSpPr>
        <p:spPr bwMode="auto">
          <a:xfrm>
            <a:off x="4798692" y="4691195"/>
            <a:ext cx="1917427" cy="454726"/>
          </a:xfrm>
          <a:prstGeom prst="roundRect">
            <a:avLst/>
          </a:prstGeom>
          <a:solidFill>
            <a:srgbClr val="CFF9DA"/>
          </a:solidFill>
          <a:ln w="19050">
            <a:solidFill>
              <a:schemeClr val="accent1">
                <a:lumMod val="50000"/>
              </a:schemeClr>
            </a:solidFill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/>
              <a:t>Ciphertext</a:t>
            </a:r>
          </a:p>
        </p:txBody>
      </p:sp>
      <p:cxnSp>
        <p:nvCxnSpPr>
          <p:cNvPr id="11" name="Straight Arrow Connector 10"/>
          <p:cNvCxnSpPr>
            <a:cxnSpLocks noChangeAspect="1"/>
            <a:stCxn id="7" idx="2"/>
            <a:endCxn id="4" idx="0"/>
          </p:cNvCxnSpPr>
          <p:nvPr/>
        </p:nvCxnSpPr>
        <p:spPr bwMode="auto">
          <a:xfrm>
            <a:off x="5757405" y="2262433"/>
            <a:ext cx="0" cy="81518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>
            <a:cxnSpLocks noChangeAspect="1"/>
            <a:stCxn id="4" idx="2"/>
            <a:endCxn id="9" idx="0"/>
          </p:cNvCxnSpPr>
          <p:nvPr/>
        </p:nvCxnSpPr>
        <p:spPr bwMode="auto">
          <a:xfrm>
            <a:off x="5757405" y="3876014"/>
            <a:ext cx="1" cy="81518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>
            <a:cxnSpLocks noChangeAspect="1"/>
            <a:stCxn id="8" idx="3"/>
            <a:endCxn id="4" idx="1"/>
          </p:cNvCxnSpPr>
          <p:nvPr/>
        </p:nvCxnSpPr>
        <p:spPr bwMode="auto">
          <a:xfrm>
            <a:off x="4423160" y="3476814"/>
            <a:ext cx="875463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>
                <a:spLocks noChangeAspect="1"/>
              </p:cNvSpPr>
              <p:nvPr/>
            </p:nvSpPr>
            <p:spPr>
              <a:xfrm>
                <a:off x="7119377" y="1859136"/>
                <a:ext cx="800305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9377" y="1859136"/>
                <a:ext cx="800305" cy="307777"/>
              </a:xfrm>
              <a:prstGeom prst="rect">
                <a:avLst/>
              </a:prstGeom>
              <a:blipFill rotWithShape="0">
                <a:blip r:embed="rId3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>
                <a:spLocks noChangeAspect="1"/>
              </p:cNvSpPr>
              <p:nvPr/>
            </p:nvSpPr>
            <p:spPr>
              <a:xfrm>
                <a:off x="1442819" y="3288445"/>
                <a:ext cx="1600878" cy="3132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2819" y="3288445"/>
                <a:ext cx="1600878" cy="313291"/>
              </a:xfrm>
              <a:prstGeom prst="rect">
                <a:avLst/>
              </a:prstGeom>
              <a:blipFill rotWithShape="0">
                <a:blip r:embed="rId4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>
                <a:spLocks noChangeAspect="1"/>
              </p:cNvSpPr>
              <p:nvPr/>
            </p:nvSpPr>
            <p:spPr>
              <a:xfrm>
                <a:off x="7051705" y="4742624"/>
                <a:ext cx="876659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sz="20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sz="20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0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1705" y="4742624"/>
                <a:ext cx="876659" cy="307777"/>
              </a:xfrm>
              <a:prstGeom prst="rect">
                <a:avLst/>
              </a:prstGeom>
              <a:blipFill rotWithShape="0">
                <a:blip r:embed="rId5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985201" y="4827025"/>
                <a:ext cx="6096000" cy="175432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b="1" dirty="0"/>
                  <a:t>Examples:</a:t>
                </a:r>
              </a:p>
              <a:p>
                <a:endParaRPr lang="en-US" dirty="0"/>
              </a:p>
              <a:p>
                <a:r>
                  <a:rPr lang="en-US" dirty="0"/>
                  <a:t>    AES-128:  </a:t>
                </a:r>
                <a14:m>
                  <m:oMath xmlns:m="http://schemas.openxmlformats.org/officeDocument/2006/math">
                    <m:r>
                      <a:rPr lang="nb-NO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=128</m:t>
                    </m:r>
                  </m:oMath>
                </a14:m>
                <a:r>
                  <a:rPr lang="nb-NO" b="0" dirty="0"/>
                  <a:t>,  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=128</m:t>
                    </m:r>
                  </m:oMath>
                </a14:m>
                <a:endParaRPr lang="nb-NO" b="0" dirty="0"/>
              </a:p>
              <a:p>
                <a:r>
                  <a:rPr lang="en-US" dirty="0"/>
                  <a:t>    AES-192:  </a:t>
                </a:r>
                <a14:m>
                  <m:oMath xmlns:m="http://schemas.openxmlformats.org/officeDocument/2006/math">
                    <m:r>
                      <a:rPr lang="nb-NO">
                        <a:latin typeface="Cambria Math" panose="02040503050406030204" pitchFamily="18" charset="0"/>
                      </a:rPr>
                      <m:t> 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=192</m:t>
                    </m:r>
                  </m:oMath>
                </a14:m>
                <a:r>
                  <a:rPr lang="en-US" dirty="0"/>
                  <a:t>,  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=128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   AES-256:  </a:t>
                </a:r>
                <a14:m>
                  <m:oMath xmlns:m="http://schemas.openxmlformats.org/officeDocument/2006/math">
                    <m:r>
                      <a:rPr lang="nb-NO">
                        <a:latin typeface="Cambria Math" panose="02040503050406030204" pitchFamily="18" charset="0"/>
                      </a:rPr>
                      <m:t> 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=256</m:t>
                    </m:r>
                  </m:oMath>
                </a14:m>
                <a:r>
                  <a:rPr lang="en-US" dirty="0"/>
                  <a:t>,  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=128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201" y="4827025"/>
                <a:ext cx="6096000" cy="1754326"/>
              </a:xfrm>
              <a:prstGeom prst="rect">
                <a:avLst/>
              </a:prstGeom>
              <a:blipFill rotWithShape="0">
                <a:blip r:embed="rId6"/>
                <a:stretch>
                  <a:fillRect l="-900" t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965282" y="2412135"/>
                <a:ext cx="44884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128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5282" y="2412135"/>
                <a:ext cx="448841" cy="276999"/>
              </a:xfrm>
              <a:prstGeom prst="rect">
                <a:avLst/>
              </a:prstGeom>
              <a:blipFill>
                <a:blip r:embed="rId7"/>
                <a:stretch>
                  <a:fillRect l="-12329" r="-10959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965281" y="4005558"/>
                <a:ext cx="44884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128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5281" y="4005558"/>
                <a:ext cx="448841" cy="276999"/>
              </a:xfrm>
              <a:prstGeom prst="rect">
                <a:avLst/>
              </a:prstGeom>
              <a:blipFill>
                <a:blip r:embed="rId8"/>
                <a:stretch>
                  <a:fillRect l="-12329" r="-10959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/>
          <p:cNvCxnSpPr/>
          <p:nvPr/>
        </p:nvCxnSpPr>
        <p:spPr bwMode="auto">
          <a:xfrm flipH="1">
            <a:off x="5600285" y="4164561"/>
            <a:ext cx="332553" cy="16990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 bwMode="auto">
          <a:xfrm flipH="1">
            <a:off x="5591128" y="2551775"/>
            <a:ext cx="332553" cy="16990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 bwMode="auto">
          <a:xfrm>
            <a:off x="5353931" y="3224081"/>
            <a:ext cx="796413" cy="560468"/>
          </a:xfrm>
          <a:prstGeom prst="rect">
            <a:avLst/>
          </a:prstGeom>
          <a:solidFill>
            <a:srgbClr val="FFF2CC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AES</a:t>
            </a:r>
          </a:p>
        </p:txBody>
      </p:sp>
    </p:spTree>
    <p:extLst>
      <p:ext uri="{BB962C8B-B14F-4D97-AF65-F5344CB8AC3E}">
        <p14:creationId xmlns:p14="http://schemas.microsoft.com/office/powerpoint/2010/main" val="52710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cipher </a:t>
            </a:r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Encryption of messages of 128 bits (block length)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endParaRPr lang="en-US" sz="1800" b="1" dirty="0"/>
          </a:p>
          <a:p>
            <a:pPr>
              <a:buFont typeface="Arial" panose="020B0604020202020204" pitchFamily="34" charset="0"/>
              <a:buChar char="•"/>
            </a:pPr>
            <a:endParaRPr lang="en-US" sz="18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/>
              <a:t>However:  </a:t>
            </a:r>
            <a:r>
              <a:rPr lang="en-US" sz="1800" dirty="0"/>
              <a:t>actually</a:t>
            </a:r>
            <a:r>
              <a:rPr lang="en-US" sz="1800" b="1" dirty="0"/>
              <a:t> </a:t>
            </a:r>
            <a:r>
              <a:rPr lang="en-US" sz="1800" dirty="0"/>
              <a:t>want to encrypt messages of </a:t>
            </a:r>
            <a:r>
              <a:rPr lang="en-US" sz="1800" i="1" dirty="0"/>
              <a:t>arbitrary</a:t>
            </a:r>
            <a:r>
              <a:rPr lang="en-US" sz="1800" dirty="0"/>
              <a:t> length!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Splitting the message into multiple 128 bit blocks (like above) is </a:t>
            </a:r>
            <a:r>
              <a:rPr lang="en-US" sz="1600" b="1" dirty="0"/>
              <a:t>not secure!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A </a:t>
            </a:r>
            <a:r>
              <a:rPr lang="en-US" sz="1600" b="1" dirty="0"/>
              <a:t>mode-of-operation </a:t>
            </a:r>
            <a:r>
              <a:rPr lang="en-US" sz="1600" dirty="0"/>
              <a:t>is needed (covered later in the course)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Correct viewpoint: block ciphers are </a:t>
            </a:r>
            <a:r>
              <a:rPr lang="en-US" sz="1800" b="1" dirty="0"/>
              <a:t>not</a:t>
            </a:r>
            <a:r>
              <a:rPr lang="en-US" sz="1800" dirty="0"/>
              <a:t> encryption schemes!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Block ciphers are </a:t>
            </a:r>
            <a:r>
              <a:rPr lang="en-US" sz="1600" b="1" dirty="0"/>
              <a:t>primitives</a:t>
            </a:r>
            <a:r>
              <a:rPr lang="en-US" sz="1600" dirty="0"/>
              <a:t> used to construct other things  </a:t>
            </a:r>
            <a:endParaRPr lang="en-US" sz="1600" b="1" dirty="0"/>
          </a:p>
        </p:txBody>
      </p: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3331621" y="1426692"/>
            <a:ext cx="5528759" cy="2135069"/>
            <a:chOff x="2936511" y="1563852"/>
            <a:chExt cx="6569468" cy="2536965"/>
          </a:xfrm>
        </p:grpSpPr>
        <p:pic>
          <p:nvPicPr>
            <p:cNvPr id="5" name="Content Placeholder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368560" y="2030823"/>
              <a:ext cx="864096" cy="16089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1096" y="2156180"/>
              <a:ext cx="774859" cy="145496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7823985" y="1746868"/>
                  <a:ext cx="609100" cy="4388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oMath>
                    </m:oMathPara>
                  </a14:m>
                  <a:endParaRPr lang="en-US" b="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23985" y="1746868"/>
                  <a:ext cx="609100" cy="438853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4416807" y="2646597"/>
                  <a:ext cx="2808312" cy="4388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nb-NO" b="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nb-NO" b="0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nb-NO" b="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nb-NO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nb-NO" b="0" i="1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nb-NO" b="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nb-NO" b="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16807" y="2646597"/>
                  <a:ext cx="2808312" cy="438853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936511" y="3661964"/>
                  <a:ext cx="1932143" cy="4388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nb-NO" b="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nb-NO" b="0" i="1">
                            <a:latin typeface="Cambria Math" panose="02040503050406030204" pitchFamily="18" charset="0"/>
                          </a:rPr>
                          <m:t>←</m:t>
                        </m:r>
                        <m:sSub>
                          <m:sSubPr>
                            <m:ctrlPr>
                              <a:rPr lang="nb-NO" b="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  <m:r>
                          <a:rPr lang="nb-NO" b="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nb-NO" b="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nb-NO" b="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nb-NO" b="0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600" b="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36511" y="3661964"/>
                  <a:ext cx="1932143" cy="438853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1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7418134" y="3653302"/>
                  <a:ext cx="2087845" cy="4427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nb-NO" b="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nb-NO" b="0" i="1">
                            <a:latin typeface="Cambria Math" panose="02040503050406030204" pitchFamily="18" charset="0"/>
                          </a:rPr>
                          <m:t>←</m:t>
                        </m:r>
                        <m:sSubSup>
                          <m:sSubSupPr>
                            <m:ctrlPr>
                              <a:rPr lang="nb-NO" b="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b="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  <m:sup>
                            <m:r>
                              <a:rPr lang="nb-NO" b="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bSup>
                        <m:r>
                          <a:rPr lang="nb-NO" b="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nb-NO" b="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nb-NO" b="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nb-NO" b="0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18134" y="3653302"/>
                  <a:ext cx="2087845" cy="44274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145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Right Arrow 11"/>
            <p:cNvSpPr/>
            <p:nvPr/>
          </p:nvSpPr>
          <p:spPr bwMode="auto">
            <a:xfrm>
              <a:off x="4776847" y="2415611"/>
              <a:ext cx="2520280" cy="936104"/>
            </a:xfrm>
            <a:prstGeom prst="rightArrow">
              <a:avLst/>
            </a:prstGeom>
            <a:noFill/>
            <a:ln w="28575">
              <a:solidFill>
                <a:schemeClr val="accent1">
                  <a:lumMod val="50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3488233" y="1563852"/>
                  <a:ext cx="609100" cy="4388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oMath>
                    </m:oMathPara>
                  </a14:m>
                  <a:endParaRPr lang="en-US" sz="1600" b="0" dirty="0">
                    <a:solidFill>
                      <a:srgbClr val="FF0000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88233" y="1563852"/>
                  <a:ext cx="609100" cy="438853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392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cipher </a:t>
            </a:r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“work horse” of crypto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Can be used to build:</a:t>
            </a:r>
          </a:p>
          <a:p>
            <a:pPr marL="817563" lvl="1">
              <a:buFont typeface="Arial" panose="020B0604020202020204" pitchFamily="34" charset="0"/>
              <a:buChar char="•"/>
            </a:pPr>
            <a:r>
              <a:rPr lang="en-US" dirty="0"/>
              <a:t>Encryption of arbitrary length messages (including stream ciphers)</a:t>
            </a:r>
          </a:p>
          <a:p>
            <a:pPr marL="817563" lvl="1" indent="-342900">
              <a:buFont typeface="Arial" panose="020B0604020202020204" pitchFamily="34" charset="0"/>
              <a:buChar char="•"/>
            </a:pPr>
            <a:r>
              <a:rPr lang="en-US" dirty="0"/>
              <a:t>Message authentication codes</a:t>
            </a:r>
          </a:p>
          <a:p>
            <a:pPr marL="817563" lvl="1" indent="-342900">
              <a:buFont typeface="Arial" panose="020B0604020202020204" pitchFamily="34" charset="0"/>
              <a:buChar char="•"/>
            </a:pPr>
            <a:r>
              <a:rPr lang="en-US" dirty="0"/>
              <a:t>Authenticated encryption</a:t>
            </a:r>
          </a:p>
          <a:p>
            <a:pPr marL="817563" lvl="1" indent="-342900">
              <a:buFont typeface="Arial" panose="020B0604020202020204" pitchFamily="34" charset="0"/>
              <a:buChar char="•"/>
            </a:pPr>
            <a:r>
              <a:rPr lang="en-US" dirty="0"/>
              <a:t>Hash functions</a:t>
            </a:r>
          </a:p>
          <a:p>
            <a:pPr marL="817563" lvl="1" indent="-342900">
              <a:buFont typeface="Arial" panose="020B0604020202020204" pitchFamily="34" charset="0"/>
              <a:buChar char="•"/>
            </a:pPr>
            <a:r>
              <a:rPr lang="en-US" dirty="0"/>
              <a:t>(Cryptographically secure) pseudorandom generators</a:t>
            </a:r>
          </a:p>
          <a:p>
            <a:pPr marL="817563" lvl="1" indent="-342900">
              <a:buFont typeface="Arial" panose="020B0604020202020204" pitchFamily="34" charset="0"/>
              <a:buChar char="•"/>
            </a:pPr>
            <a:r>
              <a:rPr lang="en-US" dirty="0"/>
              <a:t>Key derivation functions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20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347989" y="5052115"/>
            <a:ext cx="7751762" cy="1292124"/>
          </a:xfrm>
        </p:spPr>
        <p:txBody>
          <a:bodyPr/>
          <a:lstStyle/>
          <a:p>
            <a:r>
              <a:rPr lang="en-US" dirty="0"/>
              <a:t>Defining block ciphers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036" y="1422097"/>
            <a:ext cx="4369668" cy="3306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71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K4500-UIO">
  <a:themeElements>
    <a:clrScheme name="UIO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E5"/>
      </a:hlink>
      <a:folHlink>
        <a:srgbClr val="0000E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400" b="1" dirty="0"/>
        </a:defPPr>
      </a:lstStyle>
    </a:spDef>
    <a:lnDef>
      <a:spPr bwMode="auto"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lg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sz="2400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K4500-UIO" id="{7956CE9B-5D63-4B87-A989-DA7CD1F170FB}" vid="{1AE45AA9-27B5-4B56-B075-B66CFC0D7770}"/>
    </a:ext>
  </a:extLst>
</a:theme>
</file>

<file path=ppt/theme/theme2.xml><?xml version="1.0" encoding="utf-8"?>
<a:theme xmlns:a="http://schemas.openxmlformats.org/drawingml/2006/main" name="1_TEK4500-UIO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400" b="1" dirty="0"/>
        </a:defPPr>
      </a:lstStyle>
    </a:spDef>
    <a:lnDef>
      <a:spPr bwMode="auto">
        <a:solidFill>
          <a:schemeClr val="accent1"/>
        </a:solidFill>
        <a:ln w="38100" cap="flat" cmpd="sng" algn="ctr">
          <a:solidFill>
            <a:schemeClr val="accent2"/>
          </a:solidFill>
          <a:prstDash val="solid"/>
          <a:round/>
          <a:headEnd type="none" w="med" len="med"/>
          <a:tailEnd type="triangle" w="lg" len="lg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sz="2400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K4500-UIO" id="{DEB81B55-F791-4803-888B-7743A58A759A}" vid="{F26A13B7-FD25-4D65-8304-6D437B4B287E}"/>
    </a:ext>
  </a:extLst>
</a:theme>
</file>

<file path=ppt/theme/theme3.xml><?xml version="1.0" encoding="utf-8"?>
<a:theme xmlns:a="http://schemas.openxmlformats.org/drawingml/2006/main" name="2_TEK4500-UIO">
  <a:themeElements>
    <a:clrScheme name="Custom 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C000"/>
      </a:accent3>
      <a:accent4>
        <a:srgbClr val="7030A0"/>
      </a:accent4>
      <a:accent5>
        <a:srgbClr val="FF0000"/>
      </a:accent5>
      <a:accent6>
        <a:srgbClr val="00B050"/>
      </a:accent6>
      <a:hlink>
        <a:srgbClr val="0000E5"/>
      </a:hlink>
      <a:folHlink>
        <a:srgbClr val="0000E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CB4AA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b="1" dirty="0" smtClean="0"/>
        </a:defPPr>
      </a:lstStyle>
    </a:spDef>
    <a:lnDef>
      <a:spPr bwMode="auto">
        <a:solidFill>
          <a:schemeClr val="accent1"/>
        </a:solidFill>
        <a:ln w="38100" cap="flat" cmpd="sng" algn="ctr">
          <a:solidFill>
            <a:schemeClr val="accent2"/>
          </a:solidFill>
          <a:prstDash val="solid"/>
          <a:round/>
          <a:headEnd type="none" w="med" len="med"/>
          <a:tailEnd type="triangle" w="lg" len="lg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sz="2400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K4500-UIO" id="{0E1C8BE1-60D2-4044-BAB8-77C985F6EEA1}" vid="{D4B1BC77-4AE2-48B7-94A1-F92EDC65A8BB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8310</TotalTime>
  <Words>1828</Words>
  <Application>Microsoft Office PowerPoint</Application>
  <PresentationFormat>Widescreen</PresentationFormat>
  <Paragraphs>1028</Paragraphs>
  <Slides>53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53</vt:i4>
      </vt:variant>
    </vt:vector>
  </HeadingPairs>
  <TitlesOfParts>
    <vt:vector size="63" baseType="lpstr">
      <vt:lpstr>Arial</vt:lpstr>
      <vt:lpstr>Calibri</vt:lpstr>
      <vt:lpstr>Cambria</vt:lpstr>
      <vt:lpstr>Cambria Math</vt:lpstr>
      <vt:lpstr>Lucida Handwriting</vt:lpstr>
      <vt:lpstr>Times New Roman</vt:lpstr>
      <vt:lpstr>Wingdings</vt:lpstr>
      <vt:lpstr>TEK4500-UIO</vt:lpstr>
      <vt:lpstr>1_TEK4500-UIO</vt:lpstr>
      <vt:lpstr>2_TEK4500-UIO</vt:lpstr>
      <vt:lpstr>Lecture 2 – Block ciphers,  PRFs/PRPs, AES </vt:lpstr>
      <vt:lpstr>Announcement</vt:lpstr>
      <vt:lpstr>Ideal solution: secure channels</vt:lpstr>
      <vt:lpstr>Basic goals of cryptography</vt:lpstr>
      <vt:lpstr>Encryption schemes</vt:lpstr>
      <vt:lpstr>Block ciphers</vt:lpstr>
      <vt:lpstr>Block cipher applications</vt:lpstr>
      <vt:lpstr>Block cipher applications</vt:lpstr>
      <vt:lpstr>PowerPoint Presentation</vt:lpstr>
      <vt:lpstr>Pseudorandom functions (PRFs) and permutations (PRP)</vt:lpstr>
      <vt:lpstr>Permutations vs. functions</vt:lpstr>
      <vt:lpstr>Permutations vs. functions</vt:lpstr>
      <vt:lpstr>Block cipher security</vt:lpstr>
      <vt:lpstr>PRF – security; formal definition </vt:lpstr>
      <vt:lpstr>Random functions</vt:lpstr>
      <vt:lpstr>Random functions</vt:lpstr>
      <vt:lpstr>PRF – security; formal definition </vt:lpstr>
      <vt:lpstr>PRF – security; formal definition </vt:lpstr>
      <vt:lpstr>Understanding "advantage"</vt:lpstr>
      <vt:lpstr>Example</vt:lpstr>
      <vt:lpstr>Example</vt:lpstr>
      <vt:lpstr>Example</vt:lpstr>
      <vt:lpstr>Example</vt:lpstr>
      <vt:lpstr>Why is the PRF definition good?</vt:lpstr>
      <vt:lpstr>Why is the PRF definition good?</vt:lpstr>
      <vt:lpstr>PRF PRP – security </vt:lpstr>
      <vt:lpstr>PRP security ⟹ PRF security</vt:lpstr>
      <vt:lpstr>PowerPoint Presentation</vt:lpstr>
      <vt:lpstr>Principles for designing block ciphers</vt:lpstr>
      <vt:lpstr>Block ciphers</vt:lpstr>
      <vt:lpstr>Advanced Encryption Standard </vt:lpstr>
      <vt:lpstr>AES</vt:lpstr>
      <vt:lpstr>AES-128</vt:lpstr>
      <vt:lpstr>AES round function</vt:lpstr>
      <vt:lpstr>AES round function - SubBytes</vt:lpstr>
      <vt:lpstr>AES round function - ShiftRows</vt:lpstr>
      <vt:lpstr>AES round function - MixColumns</vt:lpstr>
      <vt:lpstr>AES-128</vt:lpstr>
      <vt:lpstr>AES round</vt:lpstr>
      <vt:lpstr>AES round</vt:lpstr>
      <vt:lpstr>AES performance</vt:lpstr>
      <vt:lpstr>PowerPoint Presentation</vt:lpstr>
      <vt:lpstr>Attacks on block ciphers</vt:lpstr>
      <vt:lpstr>PRF security – an equivalent view</vt:lpstr>
      <vt:lpstr>PRF security – an equivalent view</vt:lpstr>
      <vt:lpstr>PRF security – an equivalent view</vt:lpstr>
      <vt:lpstr>PRF security – an equivalent view</vt:lpstr>
      <vt:lpstr>Block ciphers – security</vt:lpstr>
      <vt:lpstr>Block ciphers – security</vt:lpstr>
      <vt:lpstr>PRF – security</vt:lpstr>
      <vt:lpstr>PRF – security; equivalent view</vt:lpstr>
      <vt:lpstr>PRF PRP – security; equivalent view</vt:lpstr>
      <vt:lpstr>Summary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hakoja</dc:creator>
  <cp:lastModifiedBy>hakoja</cp:lastModifiedBy>
  <cp:revision>319</cp:revision>
  <dcterms:created xsi:type="dcterms:W3CDTF">2020-06-02T10:31:43Z</dcterms:created>
  <dcterms:modified xsi:type="dcterms:W3CDTF">2023-09-06T09:27:12Z</dcterms:modified>
</cp:coreProperties>
</file>