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01" r:id="rId3"/>
    <p:sldMasterId id="2147483718" r:id="rId4"/>
  </p:sldMasterIdLst>
  <p:notesMasterIdLst>
    <p:notesMasterId r:id="rId49"/>
  </p:notesMasterIdLst>
  <p:handoutMasterIdLst>
    <p:handoutMasterId r:id="rId50"/>
  </p:handoutMasterIdLst>
  <p:sldIdLst>
    <p:sldId id="327" r:id="rId5"/>
    <p:sldId id="398" r:id="rId6"/>
    <p:sldId id="339" r:id="rId7"/>
    <p:sldId id="432" r:id="rId8"/>
    <p:sldId id="422" r:id="rId9"/>
    <p:sldId id="429" r:id="rId10"/>
    <p:sldId id="435" r:id="rId11"/>
    <p:sldId id="401" r:id="rId12"/>
    <p:sldId id="406" r:id="rId13"/>
    <p:sldId id="440" r:id="rId14"/>
    <p:sldId id="437" r:id="rId15"/>
    <p:sldId id="328" r:id="rId16"/>
    <p:sldId id="343" r:id="rId17"/>
    <p:sldId id="350" r:id="rId18"/>
    <p:sldId id="333" r:id="rId19"/>
    <p:sldId id="345" r:id="rId20"/>
    <p:sldId id="407" r:id="rId21"/>
    <p:sldId id="409" r:id="rId22"/>
    <p:sldId id="347" r:id="rId23"/>
    <p:sldId id="354" r:id="rId24"/>
    <p:sldId id="352" r:id="rId25"/>
    <p:sldId id="355" r:id="rId26"/>
    <p:sldId id="358" r:id="rId27"/>
    <p:sldId id="356" r:id="rId28"/>
    <p:sldId id="374" r:id="rId29"/>
    <p:sldId id="375" r:id="rId30"/>
    <p:sldId id="376" r:id="rId31"/>
    <p:sldId id="377" r:id="rId32"/>
    <p:sldId id="378" r:id="rId33"/>
    <p:sldId id="415" r:id="rId34"/>
    <p:sldId id="439" r:id="rId35"/>
    <p:sldId id="416" r:id="rId36"/>
    <p:sldId id="417" r:id="rId37"/>
    <p:sldId id="418" r:id="rId38"/>
    <p:sldId id="387" r:id="rId39"/>
    <p:sldId id="423" r:id="rId40"/>
    <p:sldId id="433" r:id="rId41"/>
    <p:sldId id="365" r:id="rId42"/>
    <p:sldId id="421" r:id="rId43"/>
    <p:sldId id="428" r:id="rId44"/>
    <p:sldId id="369" r:id="rId45"/>
    <p:sldId id="425" r:id="rId46"/>
    <p:sldId id="426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2F2F2"/>
    <a:srgbClr val="FFF5F3"/>
    <a:srgbClr val="CFF9DA"/>
    <a:srgbClr val="E4E4F8"/>
    <a:srgbClr val="EEF9F4"/>
    <a:srgbClr val="FFDFDA"/>
    <a:srgbClr val="FCB4AA"/>
    <a:srgbClr val="FF8585"/>
    <a:srgbClr val="FCE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988" autoAdjust="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</a:t>
            </a:r>
            <a:r>
              <a:rPr lang="en-US" baseline="0" dirty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0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2980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3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053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57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46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8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2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4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28674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5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6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8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1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18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21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6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31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2.png"/><Relationship Id="rId18" Type="http://schemas.openxmlformats.org/officeDocument/2006/relationships/image" Target="../media/image51.png"/><Relationship Id="rId3" Type="http://schemas.openxmlformats.org/officeDocument/2006/relationships/image" Target="../media/image470.png"/><Relationship Id="rId21" Type="http://schemas.openxmlformats.org/officeDocument/2006/relationships/image" Target="../media/image46.png"/><Relationship Id="rId7" Type="http://schemas.openxmlformats.org/officeDocument/2006/relationships/image" Target="../media/image54.png"/><Relationship Id="rId12" Type="http://schemas.microsoft.com/office/2007/relationships/hdphoto" Target="../media/hdphoto1.wdp"/><Relationship Id="rId17" Type="http://schemas.openxmlformats.org/officeDocument/2006/relationships/image" Target="../media/image500.png"/><Relationship Id="rId2" Type="http://schemas.openxmlformats.org/officeDocument/2006/relationships/image" Target="../media/image460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11" Type="http://schemas.openxmlformats.org/officeDocument/2006/relationships/image" Target="../media/image31.png"/><Relationship Id="rId5" Type="http://schemas.openxmlformats.org/officeDocument/2006/relationships/image" Target="../media/image66.png"/><Relationship Id="rId15" Type="http://schemas.openxmlformats.org/officeDocument/2006/relationships/image" Target="../media/image480.png"/><Relationship Id="rId10" Type="http://schemas.openxmlformats.org/officeDocument/2006/relationships/image" Target="../media/image69.png"/><Relationship Id="rId19" Type="http://schemas.openxmlformats.org/officeDocument/2006/relationships/image" Target="../media/image52.png"/><Relationship Id="rId4" Type="http://schemas.openxmlformats.org/officeDocument/2006/relationships/image" Target="../media/image651.png"/><Relationship Id="rId9" Type="http://schemas.openxmlformats.org/officeDocument/2006/relationships/image" Target="../media/image5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81.png"/><Relationship Id="rId4" Type="http://schemas.openxmlformats.org/officeDocument/2006/relationships/image" Target="../media/image720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90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5.png"/><Relationship Id="rId7" Type="http://schemas.openxmlformats.org/officeDocument/2006/relationships/image" Target="../media/image88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570.png"/><Relationship Id="rId10" Type="http://schemas.openxmlformats.org/officeDocument/2006/relationships/image" Target="../media/image560.png"/><Relationship Id="rId4" Type="http://schemas.openxmlformats.org/officeDocument/2006/relationships/image" Target="../media/image600.png"/><Relationship Id="rId9" Type="http://schemas.openxmlformats.org/officeDocument/2006/relationships/image" Target="../media/image6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59.png"/><Relationship Id="rId18" Type="http://schemas.openxmlformats.org/officeDocument/2006/relationships/image" Target="../media/image610.png"/><Relationship Id="rId12" Type="http://schemas.openxmlformats.org/officeDocument/2006/relationships/image" Target="../media/image1020.png"/><Relationship Id="rId17" Type="http://schemas.openxmlformats.org/officeDocument/2006/relationships/image" Target="../media/image600.png"/><Relationship Id="rId2" Type="http://schemas.openxmlformats.org/officeDocument/2006/relationships/image" Target="../media/image560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1010.png"/><Relationship Id="rId15" Type="http://schemas.openxmlformats.org/officeDocument/2006/relationships/image" Target="../media/image100.png"/><Relationship Id="rId19" Type="http://schemas.openxmlformats.org/officeDocument/2006/relationships/image" Target="../media/image570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9.png"/><Relationship Id="rId21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60.png"/><Relationship Id="rId16" Type="http://schemas.openxmlformats.org/officeDocument/2006/relationships/image" Target="../media/image1020.png"/><Relationship Id="rId20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570.png"/><Relationship Id="rId19" Type="http://schemas.openxmlformats.org/officeDocument/2006/relationships/image" Target="../media/image691.png"/><Relationship Id="rId22" Type="http://schemas.openxmlformats.org/officeDocument/2006/relationships/image" Target="../media/image6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1040.png"/><Relationship Id="rId3" Type="http://schemas.openxmlformats.org/officeDocument/2006/relationships/image" Target="../media/image59.png"/><Relationship Id="rId7" Type="http://schemas.openxmlformats.org/officeDocument/2006/relationships/image" Target="../media/image610.png"/><Relationship Id="rId17" Type="http://schemas.openxmlformats.org/officeDocument/2006/relationships/image" Target="../media/image570.png"/><Relationship Id="rId2" Type="http://schemas.openxmlformats.org/officeDocument/2006/relationships/image" Target="../media/image650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15" Type="http://schemas.openxmlformats.org/officeDocument/2006/relationships/image" Target="../media/image1010.png"/><Relationship Id="rId4" Type="http://schemas.openxmlformats.org/officeDocument/2006/relationships/image" Target="../media/image6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11.png"/><Relationship Id="rId18" Type="http://schemas.openxmlformats.org/officeDocument/2006/relationships/image" Target="../media/image641.png"/><Relationship Id="rId3" Type="http://schemas.openxmlformats.org/officeDocument/2006/relationships/image" Target="../media/image700.png"/><Relationship Id="rId21" Type="http://schemas.openxmlformats.org/officeDocument/2006/relationships/image" Target="../media/image108.png"/><Relationship Id="rId7" Type="http://schemas.openxmlformats.org/officeDocument/2006/relationships/image" Target="../media/image691.png"/><Relationship Id="rId12" Type="http://schemas.openxmlformats.org/officeDocument/2006/relationships/image" Target="../media/image951.png"/><Relationship Id="rId17" Type="http://schemas.openxmlformats.org/officeDocument/2006/relationships/image" Target="../media/image103.png"/><Relationship Id="rId2" Type="http://schemas.openxmlformats.org/officeDocument/2006/relationships/image" Target="../media/image61.png"/><Relationship Id="rId16" Type="http://schemas.openxmlformats.org/officeDocument/2006/relationships/image" Target="../media/image63.png"/><Relationship Id="rId20" Type="http://schemas.openxmlformats.org/officeDocument/2006/relationships/image" Target="../media/image7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650.png"/><Relationship Id="rId15" Type="http://schemas.openxmlformats.org/officeDocument/2006/relationships/image" Target="../media/image98.png"/><Relationship Id="rId10" Type="http://schemas.openxmlformats.org/officeDocument/2006/relationships/image" Target="../media/image610.png"/><Relationship Id="rId19" Type="http://schemas.openxmlformats.org/officeDocument/2006/relationships/image" Target="../media/image710.png"/><Relationship Id="rId4" Type="http://schemas.openxmlformats.org/officeDocument/2006/relationships/image" Target="../media/image800.png"/><Relationship Id="rId9" Type="http://schemas.openxmlformats.org/officeDocument/2006/relationships/image" Target="../media/image600.png"/><Relationship Id="rId14" Type="http://schemas.openxmlformats.org/officeDocument/2006/relationships/image" Target="../media/image620.png"/><Relationship Id="rId22" Type="http://schemas.openxmlformats.org/officeDocument/2006/relationships/image" Target="../media/image9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14" Type="http://schemas.openxmlformats.org/officeDocument/2006/relationships/image" Target="../media/image5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9.png"/><Relationship Id="rId7" Type="http://schemas.openxmlformats.org/officeDocument/2006/relationships/image" Target="../media/image124.png"/><Relationship Id="rId12" Type="http://schemas.openxmlformats.org/officeDocument/2006/relationships/image" Target="../media/image12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14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1.png"/><Relationship Id="rId7" Type="http://schemas.openxmlformats.org/officeDocument/2006/relationships/image" Target="../media/image124.png"/><Relationship Id="rId12" Type="http://schemas.openxmlformats.org/officeDocument/2006/relationships/image" Target="../media/image12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104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14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06.png"/><Relationship Id="rId7" Type="http://schemas.openxmlformats.org/officeDocument/2006/relationships/image" Target="../media/image124.png"/><Relationship Id="rId12" Type="http://schemas.openxmlformats.org/officeDocument/2006/relationships/image" Target="../media/image105.png"/><Relationship Id="rId17" Type="http://schemas.openxmlformats.org/officeDocument/2006/relationships/image" Target="../media/image125.png"/><Relationship Id="rId2" Type="http://schemas.openxmlformats.org/officeDocument/2006/relationships/image" Target="../media/image116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01.png"/><Relationship Id="rId15" Type="http://schemas.openxmlformats.org/officeDocument/2006/relationships/image" Target="../media/image123.png"/><Relationship Id="rId10" Type="http://schemas.openxmlformats.org/officeDocument/2006/relationships/image" Target="../media/image120.png"/><Relationship Id="rId9" Type="http://schemas.openxmlformats.org/officeDocument/2006/relationships/image" Target="../media/image97.png"/><Relationship Id="rId1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3.png"/><Relationship Id="rId18" Type="http://schemas.openxmlformats.org/officeDocument/2006/relationships/image" Target="../media/image132.png"/><Relationship Id="rId3" Type="http://schemas.openxmlformats.org/officeDocument/2006/relationships/image" Target="../media/image116.png"/><Relationship Id="rId21" Type="http://schemas.openxmlformats.org/officeDocument/2006/relationships/image" Target="../media/image110.png"/><Relationship Id="rId7" Type="http://schemas.openxmlformats.org/officeDocument/2006/relationships/image" Target="../media/image124.png"/><Relationship Id="rId12" Type="http://schemas.openxmlformats.org/officeDocument/2006/relationships/image" Target="../media/image120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9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122.png"/><Relationship Id="rId19" Type="http://schemas.openxmlformats.org/officeDocument/2006/relationships/image" Target="../media/image133.png"/><Relationship Id="rId9" Type="http://schemas.openxmlformats.org/officeDocument/2006/relationships/image" Target="../media/image118.png"/><Relationship Id="rId1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01.png"/><Relationship Id="rId18" Type="http://schemas.openxmlformats.org/officeDocument/2006/relationships/image" Target="../media/image133.png"/><Relationship Id="rId3" Type="http://schemas.openxmlformats.org/officeDocument/2006/relationships/image" Target="../media/image116.png"/><Relationship Id="rId21" Type="http://schemas.openxmlformats.org/officeDocument/2006/relationships/image" Target="../media/image137.png"/><Relationship Id="rId7" Type="http://schemas.openxmlformats.org/officeDocument/2006/relationships/image" Target="../media/image124.png"/><Relationship Id="rId12" Type="http://schemas.openxmlformats.org/officeDocument/2006/relationships/image" Target="../media/image123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7.png"/><Relationship Id="rId20" Type="http://schemas.openxmlformats.org/officeDocument/2006/relationships/image" Target="../media/image110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0.png"/><Relationship Id="rId15" Type="http://schemas.openxmlformats.org/officeDocument/2006/relationships/image" Target="../media/image129.png"/><Relationship Id="rId23" Type="http://schemas.openxmlformats.org/officeDocument/2006/relationships/image" Target="../media/image125.png"/><Relationship Id="rId10" Type="http://schemas.openxmlformats.org/officeDocument/2006/relationships/image" Target="../media/image97.png"/><Relationship Id="rId19" Type="http://schemas.openxmlformats.org/officeDocument/2006/relationships/image" Target="../media/image135.png"/><Relationship Id="rId9" Type="http://schemas.openxmlformats.org/officeDocument/2006/relationships/image" Target="../media/image122.png"/><Relationship Id="rId14" Type="http://schemas.openxmlformats.org/officeDocument/2006/relationships/image" Target="../media/image106.png"/><Relationship Id="rId22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9.png"/><Relationship Id="rId21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112.png"/><Relationship Id="rId16" Type="http://schemas.openxmlformats.org/officeDocument/2006/relationships/image" Target="../media/image1020.png"/><Relationship Id="rId20" Type="http://schemas.openxmlformats.org/officeDocument/2006/relationships/image" Target="../media/image580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113.png"/><Relationship Id="rId19" Type="http://schemas.openxmlformats.org/officeDocument/2006/relationships/image" Target="../media/image691.png"/><Relationship Id="rId22" Type="http://schemas.openxmlformats.org/officeDocument/2006/relationships/image" Target="../media/image6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10.png"/><Relationship Id="rId3" Type="http://schemas.openxmlformats.org/officeDocument/2006/relationships/image" Target="../media/image940.png"/><Relationship Id="rId12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6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0.png"/><Relationship Id="rId11" Type="http://schemas.openxmlformats.org/officeDocument/2006/relationships/image" Target="../media/image990.png"/><Relationship Id="rId5" Type="http://schemas.openxmlformats.org/officeDocument/2006/relationships/image" Target="../media/image950.png"/><Relationship Id="rId15" Type="http://schemas.openxmlformats.org/officeDocument/2006/relationships/image" Target="../media/image980.png"/><Relationship Id="rId10" Type="http://schemas.openxmlformats.org/officeDocument/2006/relationships/image" Target="../media/image971.png"/><Relationship Id="rId4" Type="http://schemas.openxmlformats.org/officeDocument/2006/relationships/image" Target="../media/image96.png"/><Relationship Id="rId9" Type="http://schemas.openxmlformats.org/officeDocument/2006/relationships/image" Target="../media/image981.png"/><Relationship Id="rId14" Type="http://schemas.openxmlformats.org/officeDocument/2006/relationships/image" Target="../media/image12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46.png"/><Relationship Id="rId3" Type="http://schemas.openxmlformats.org/officeDocument/2006/relationships/image" Target="../media/image151.png"/><Relationship Id="rId7" Type="http://schemas.openxmlformats.org/officeDocument/2006/relationships/image" Target="../media/image142.png"/><Relationship Id="rId12" Type="http://schemas.openxmlformats.org/officeDocument/2006/relationships/image" Target="../media/image14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1.png"/><Relationship Id="rId11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48.pn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Relationship Id="rId1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27.png"/><Relationship Id="rId3" Type="http://schemas.openxmlformats.org/officeDocument/2006/relationships/image" Target="../media/image152.png"/><Relationship Id="rId7" Type="http://schemas.openxmlformats.org/officeDocument/2006/relationships/image" Target="../media/image157.png"/><Relationship Id="rId12" Type="http://schemas.openxmlformats.org/officeDocument/2006/relationships/image" Target="../media/image16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5.png"/><Relationship Id="rId11" Type="http://schemas.openxmlformats.org/officeDocument/2006/relationships/image" Target="../media/image162.png"/><Relationship Id="rId24" Type="http://schemas.openxmlformats.org/officeDocument/2006/relationships/image" Target="../media/image134.png"/><Relationship Id="rId5" Type="http://schemas.openxmlformats.org/officeDocument/2006/relationships/image" Target="../media/image154.png"/><Relationship Id="rId23" Type="http://schemas.openxmlformats.org/officeDocument/2006/relationships/image" Target="../media/image165.png"/><Relationship Id="rId10" Type="http://schemas.openxmlformats.org/officeDocument/2006/relationships/image" Target="../media/image161.png"/><Relationship Id="rId4" Type="http://schemas.openxmlformats.org/officeDocument/2006/relationships/image" Target="../media/image153.png"/><Relationship Id="rId9" Type="http://schemas.openxmlformats.org/officeDocument/2006/relationships/image" Target="../media/image160.png"/><Relationship Id="rId14" Type="http://schemas.openxmlformats.org/officeDocument/2006/relationships/image" Target="../media/image131.png"/><Relationship Id="rId22" Type="http://schemas.openxmlformats.org/officeDocument/2006/relationships/image" Target="../media/image164.png"/><Relationship Id="rId27" Type="http://schemas.openxmlformats.org/officeDocument/2006/relationships/image" Target="../media/image5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80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9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5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7.png"/><Relationship Id="rId5" Type="http://schemas.openxmlformats.org/officeDocument/2006/relationships/image" Target="../media/image138.png"/><Relationship Id="rId4" Type="http://schemas.microsoft.com/office/2007/relationships/hdphoto" Target="../media/hdphoto3.wdp"/><Relationship Id="rId9" Type="http://schemas.openxmlformats.org/officeDocument/2006/relationships/image" Target="../media/image1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81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3.png"/><Relationship Id="rId11" Type="http://schemas.openxmlformats.org/officeDocument/2006/relationships/image" Target="../media/image102.png"/><Relationship Id="rId5" Type="http://schemas.openxmlformats.org/officeDocument/2006/relationships/image" Target="../media/image182.png"/><Relationship Id="rId10" Type="http://schemas.openxmlformats.org/officeDocument/2006/relationships/image" Target="../media/image1100.png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21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26" Type="http://schemas.openxmlformats.org/officeDocument/2006/relationships/image" Target="../media/image130.png"/><Relationship Id="rId3" Type="http://schemas.openxmlformats.org/officeDocument/2006/relationships/image" Target="../media/image28.png"/><Relationship Id="rId21" Type="http://schemas.openxmlformats.org/officeDocument/2006/relationships/image" Target="../media/image125.png"/><Relationship Id="rId7" Type="http://schemas.microsoft.com/office/2007/relationships/hdphoto" Target="../media/hdphoto1.wdp"/><Relationship Id="rId25" Type="http://schemas.openxmlformats.org/officeDocument/2006/relationships/image" Target="../media/image129.png"/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24" Type="http://schemas.openxmlformats.org/officeDocument/2006/relationships/image" Target="../media/image128.png"/><Relationship Id="rId5" Type="http://schemas.openxmlformats.org/officeDocument/2006/relationships/image" Target="../media/image30.png"/><Relationship Id="rId23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2.wdp"/><Relationship Id="rId22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391.png"/><Relationship Id="rId2" Type="http://schemas.openxmlformats.org/officeDocument/2006/relationships/image" Target="../media/image3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81.png"/><Relationship Id="rId4" Type="http://schemas.microsoft.com/office/2007/relationships/hdphoto" Target="../media/hdphoto3.wdp"/><Relationship Id="rId9" Type="http://schemas.openxmlformats.org/officeDocument/2006/relationships/image" Target="../media/image371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3" Type="http://schemas.openxmlformats.org/officeDocument/2006/relationships/image" Target="../media/image35.png"/><Relationship Id="rId12" Type="http://schemas.openxmlformats.org/officeDocument/2006/relationships/image" Target="../media/image380.png"/><Relationship Id="rId17" Type="http://schemas.openxmlformats.org/officeDocument/2006/relationships/image" Target="../media/image41.png"/><Relationship Id="rId2" Type="http://schemas.openxmlformats.org/officeDocument/2006/relationships/image" Target="../media/image44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370.png"/><Relationship Id="rId5" Type="http://schemas.openxmlformats.org/officeDocument/2006/relationships/image" Target="../media/image36.png"/><Relationship Id="rId15" Type="http://schemas.openxmlformats.org/officeDocument/2006/relationships/image" Target="../media/image38.png"/><Relationship Id="rId10" Type="http://schemas.openxmlformats.org/officeDocument/2006/relationships/image" Target="../media/image360.png"/><Relationship Id="rId19" Type="http://schemas.openxmlformats.org/officeDocument/2006/relationships/image" Target="../media/image450.png"/><Relationship Id="rId4" Type="http://schemas.microsoft.com/office/2007/relationships/hdphoto" Target="../media/hdphoto3.wdp"/><Relationship Id="rId9" Type="http://schemas.openxmlformats.org/officeDocument/2006/relationships/image" Target="../media/image35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3 – Symmetric encryption, IND-CPA,</a:t>
            </a:r>
            <a:br>
              <a:rPr lang="nb-NO" dirty="0"/>
            </a:br>
            <a:r>
              <a:rPr lang="nb-NO" dirty="0"/>
              <a:t>CTR, CBC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13.09.2023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IND-CPA insecurity of ECB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1987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twice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′=1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1987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9916348" y="2639417"/>
            <a:ext cx="508475" cy="63215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9435440" y="2362132"/>
            <a:ext cx="478488" cy="333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10339333" y="2372582"/>
            <a:ext cx="524135" cy="3747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61" y="1721146"/>
            <a:ext cx="203322" cy="29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176594">
                <a:off x="9445275" y="2266224"/>
                <a:ext cx="331695" cy="2308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9445275" y="2266224"/>
                <a:ext cx="331695" cy="230897"/>
              </a:xfrm>
              <a:prstGeom prst="rect">
                <a:avLst/>
              </a:prstGeom>
              <a:blipFill rotWithShape="0">
                <a:blip r:embed="rId9"/>
                <a:stretch>
                  <a:fillRect r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111927">
                <a:off x="9556444" y="2552344"/>
                <a:ext cx="300552" cy="2308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927">
                <a:off x="9556444" y="2552344"/>
                <a:ext cx="300552" cy="2308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Callout 39"/>
              <p:cNvSpPr/>
              <p:nvPr/>
            </p:nvSpPr>
            <p:spPr bwMode="auto">
              <a:xfrm>
                <a:off x="8822057" y="2774895"/>
                <a:ext cx="917894" cy="454941"/>
              </a:xfrm>
              <a:prstGeom prst="wedgeEllipseCallout">
                <a:avLst>
                  <a:gd name="adj1" fmla="val 73683"/>
                  <a:gd name="adj2" fmla="val -36013"/>
                </a:avLst>
              </a:prstGeom>
              <a:solidFill>
                <a:srgbClr val="FEE9E6"/>
              </a:solidFill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9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9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9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900" b="1" dirty="0"/>
              </a:p>
            </p:txBody>
          </p:sp>
        </mc:Choice>
        <mc:Fallback xmlns="">
          <p:sp>
            <p:nvSpPr>
              <p:cNvPr id="40" name="Oval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2057" y="2774895"/>
                <a:ext cx="917894" cy="454941"/>
              </a:xfrm>
              <a:prstGeom prst="wedgeEllipseCallout">
                <a:avLst>
                  <a:gd name="adj1" fmla="val 73683"/>
                  <a:gd name="adj2" fmla="val -36013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9534002">
                <a:off x="10449032" y="2382485"/>
                <a:ext cx="174087" cy="23657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10449032" y="2382485"/>
                <a:ext cx="174087" cy="236578"/>
              </a:xfrm>
              <a:prstGeom prst="rect">
                <a:avLst/>
              </a:prstGeom>
              <a:blipFill rotWithShape="0">
                <a:blip r:embed="rId12"/>
                <a:stretch>
                  <a:fillRect t="-26531" r="-4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9535802">
                <a:off x="10356503" y="2612337"/>
                <a:ext cx="322581" cy="23657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nb-NO" sz="9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900" b="0" i="1" dirty="0">
                    <a:latin typeface="Cambria Math" panose="02040503050406030204" pitchFamily="18" charset="0"/>
                  </a:rPr>
                </a:br>
                <a:endParaRPr lang="nb-NO" sz="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5802">
                <a:off x="10356503" y="2612337"/>
                <a:ext cx="322581" cy="2365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55528" y="2029922"/>
                <a:ext cx="4451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28" y="2029922"/>
                <a:ext cx="445102" cy="2308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298368" y="5023737"/>
                <a:ext cx="17594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023737"/>
                <a:ext cx="1759407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98368" y="3997248"/>
                <a:ext cx="59020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997248"/>
                <a:ext cx="5902059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98368" y="4510492"/>
                <a:ext cx="28322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4510492"/>
                <a:ext cx="2832243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298368" y="5507173"/>
                <a:ext cx="519793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+  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507173"/>
                <a:ext cx="5197932" cy="338554"/>
              </a:xfrm>
              <a:prstGeom prst="rect">
                <a:avLst/>
              </a:prstGeom>
              <a:blipFill rotWithShape="0">
                <a:blip r:embed="rId2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03940" y="6023193"/>
                <a:ext cx="1753835" cy="56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1  −   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40" y="6023193"/>
                <a:ext cx="1753835" cy="56829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80831" y="4517552"/>
                <a:ext cx="18487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1" y="4517552"/>
                <a:ext cx="1848707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103345" y="4510491"/>
                <a:ext cx="3480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45" y="4510491"/>
                <a:ext cx="3480304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80831" y="5023737"/>
                <a:ext cx="18487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1" y="5023737"/>
                <a:ext cx="1848707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07664" y="5016676"/>
                <a:ext cx="3480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664" y="5016676"/>
                <a:ext cx="3480304" cy="338554"/>
              </a:xfrm>
              <a:prstGeom prst="rect">
                <a:avLst/>
              </a:prstGeom>
              <a:blipFill rotWithShape="0">
                <a:blip r:embed="rId2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227605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227605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6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44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27" grpId="0"/>
      <p:bldP spid="49" grpId="0" animBg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IND-CPA insecurity of ECB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010447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59413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164006" y="4912753"/>
                <a:ext cx="2357120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06" y="4912753"/>
                <a:ext cx="2357120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69669" y="4951384"/>
                <a:ext cx="1117229" cy="568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669" y="4951384"/>
                <a:ext cx="1117229" cy="568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253548" y="5066255"/>
                <a:ext cx="6087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48" y="5066255"/>
                <a:ext cx="60875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3423763"/>
                <a:ext cx="2516650" cy="4590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43811" y="4983125"/>
                <a:ext cx="5428089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ECB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1" y="4983125"/>
                <a:ext cx="5428089" cy="5048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551175" y="3340104"/>
                <a:ext cx="1273632" cy="568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1 −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75" y="3340104"/>
                <a:ext cx="1273632" cy="5682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822057" y="1721146"/>
            <a:ext cx="2041411" cy="1550429"/>
            <a:chOff x="8822057" y="1721146"/>
            <a:chExt cx="2041411" cy="155042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9916348" y="2639417"/>
              <a:ext cx="508475" cy="632158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 bwMode="auto">
            <a:xfrm>
              <a:off x="9435440" y="2362132"/>
              <a:ext cx="478488" cy="3333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10339333" y="2372582"/>
              <a:ext cx="524135" cy="3747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7361" y="1721146"/>
              <a:ext cx="203322" cy="297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 rot="2176594">
                  <a:off x="9445275" y="2266224"/>
                  <a:ext cx="331695" cy="23089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6594">
                  <a:off x="9445275" y="2266224"/>
                  <a:ext cx="331695" cy="23089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 rot="2111927">
                  <a:off x="9556444" y="2552344"/>
                  <a:ext cx="300552" cy="23089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1927">
                  <a:off x="9556444" y="2552344"/>
                  <a:ext cx="300552" cy="23089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Callout 55"/>
                <p:cNvSpPr/>
                <p:nvPr/>
              </p:nvSpPr>
              <p:spPr bwMode="auto">
                <a:xfrm>
                  <a:off x="8822057" y="2774895"/>
                  <a:ext cx="917894" cy="454941"/>
                </a:xfrm>
                <a:prstGeom prst="wedgeEllipseCallout">
                  <a:avLst>
                    <a:gd name="adj1" fmla="val 73683"/>
                    <a:gd name="adj2" fmla="val -36013"/>
                  </a:avLst>
                </a:prstGeom>
                <a:solidFill>
                  <a:srgbClr val="FEE9E6"/>
                </a:solid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6" name="Oval Callout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2057" y="2774895"/>
                  <a:ext cx="917894" cy="454941"/>
                </a:xfrm>
                <a:prstGeom prst="wedgeEllipseCallout">
                  <a:avLst>
                    <a:gd name="adj1" fmla="val 73683"/>
                    <a:gd name="adj2" fmla="val -36013"/>
                  </a:avLst>
                </a:prstGeom>
                <a:blipFill rotWithShape="0">
                  <a:blip r:embed="rId17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rot="19534002">
                  <a:off x="10449032" y="2382485"/>
                  <a:ext cx="174087" cy="23657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34002">
                  <a:off x="10449032" y="2382485"/>
                  <a:ext cx="174087" cy="23657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26531" r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rot="19535802">
                  <a:off x="10356503" y="2612337"/>
                  <a:ext cx="322581" cy="23657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r>
                    <a:rPr lang="nb-NO" sz="900" b="0" i="1" dirty="0">
                      <a:latin typeface="Cambria Math" panose="02040503050406030204" pitchFamily="18" charset="0"/>
                    </a:rPr>
                    <a:t/>
                  </a:r>
                  <a:br>
                    <a:rPr lang="nb-NO" sz="900" b="0" i="1" dirty="0">
                      <a:latin typeface="Cambria Math" panose="02040503050406030204" pitchFamily="18" charset="0"/>
                    </a:rPr>
                  </a:br>
                  <a:endParaRPr lang="nb-NO" sz="9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35802">
                  <a:off x="10356503" y="2612337"/>
                  <a:ext cx="322581" cy="2365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9855528" y="2029922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528" y="2029922"/>
                  <a:ext cx="445102" cy="2308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25055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twice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250552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10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/>
                  <a:t>No</a:t>
                </a:r>
                <a:r>
                  <a:rPr lang="en-US" dirty="0"/>
                  <a:t> deterministic encryption scheme can be IND-CPA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IND-CPA security implies other properties that we want: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</a:t>
                </a:r>
                <a:r>
                  <a:rPr lang="en-US" i="1" dirty="0"/>
                  <a:t>any </a:t>
                </a:r>
                <a:r>
                  <a:rPr lang="en-US" dirty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trike="sngStrike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</a:t>
                </a:r>
                <a:r>
                  <a:rPr lang="en-US" dirty="0"/>
                  <a:t> …</a:t>
                </a:r>
                <a:endParaRPr lang="en-US" b="1" dirty="0"/>
              </a:p>
              <a:p>
                <a:pPr marL="0" indent="0"/>
                <a:r>
                  <a:rPr lang="en-US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But does it give us </a:t>
                </a:r>
                <a:r>
                  <a:rPr lang="en-US" i="1" dirty="0"/>
                  <a:t>all</a:t>
                </a:r>
                <a:r>
                  <a:rPr lang="en-US" dirty="0"/>
                  <a:t> the properties we want? I.e., is IND-CPA the "master property"?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77" y="1212360"/>
            <a:ext cx="2870253" cy="2435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 conceptually "right" definition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High level idea: an encryption scheme is </a:t>
                </a:r>
                <a:r>
                  <a:rPr lang="en-US" b="1" dirty="0"/>
                  <a:t>semantically secure</a:t>
                </a:r>
                <a:r>
                  <a:rPr lang="en-US" dirty="0"/>
                  <a:t> if by observing a ciphertext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 adversary learns </a:t>
                </a:r>
                <a:r>
                  <a:rPr lang="en-US" i="1" dirty="0"/>
                  <a:t>nothing </a:t>
                </a:r>
                <a:r>
                  <a:rPr lang="en-US" dirty="0"/>
                  <a:t>about the plaintext (except its length)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Harder to formalize; IND-CPA easier to work with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/>
                  <a:t>Theorem: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Goldwasser</a:t>
                </a:r>
                <a:r>
                  <a:rPr lang="en-US" sz="2000" dirty="0"/>
                  <a:t> &amp; </a:t>
                </a:r>
                <a:r>
                  <a:rPr lang="en-US" sz="2000" dirty="0" err="1"/>
                  <a:t>Micali</a:t>
                </a:r>
                <a:r>
                  <a:rPr lang="en-US" sz="2000" dirty="0"/>
                  <a:t> '83)</a:t>
                </a:r>
                <a:r>
                  <a:rPr lang="en-US" sz="2000" b="1" dirty="0"/>
                  <a:t>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/>
              </a:p>
              <a:p>
                <a:pPr indent="0" algn="ctr">
                  <a:spcBef>
                    <a:spcPct val="0"/>
                  </a:spcBef>
                </a:pPr>
                <a:r>
                  <a:rPr lang="en-US" sz="2000" dirty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is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semantically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Length-leaking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Wikipedia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page has a unique size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Google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World regions have unique "fingerprints" based on length of data (based on map tiles)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Variable-bitrate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e.g., fingerprint movies streamed over Netflix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combat length-leaking attacks: message padding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be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Supported in TLS, but seldom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by 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27062" y="4772819"/>
            <a:ext cx="7751762" cy="1776412"/>
          </a:xfrm>
        </p:spPr>
        <p:txBody>
          <a:bodyPr/>
          <a:lstStyle/>
          <a:p>
            <a:r>
              <a:rPr lang="en-US" dirty="0"/>
              <a:t>Constructing symmetric </a:t>
            </a:r>
          </a:p>
          <a:p>
            <a:r>
              <a:rPr lang="en-US" dirty="0"/>
              <a:t>encryption schemes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14" y="1722519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61" y="2409145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non-deterministic encryption?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229662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Coins flipped internally by the algorithm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Nonce-based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Encryption scheme itself is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Non-determinism injected from the outside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86599" y="1371600"/>
            <a:ext cx="4674029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47940" y="2311361"/>
            <a:ext cx="3729149" cy="2327793"/>
            <a:chOff x="7559040" y="3441661"/>
            <a:chExt cx="3729149" cy="232779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59040" y="3864454"/>
              <a:ext cx="1264920" cy="1905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0023269" y="3864454"/>
              <a:ext cx="1264920" cy="1905000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01163" y="4597251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4597251"/>
                  <a:ext cx="35375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241" r="-1724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1" idx="6"/>
              <a:endCxn id="12" idx="2"/>
            </p:cNvCxnSpPr>
            <p:nvPr/>
          </p:nvCxnSpPr>
          <p:spPr bwMode="auto">
            <a:xfrm flipV="1">
              <a:off x="8203995" y="4461815"/>
              <a:ext cx="2022106" cy="51378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8030016" y="4429135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226101" y="4094486"/>
              <a:ext cx="814411" cy="734658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10464934" y="4209195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10703767" y="42993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10492644" y="4545112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1434" y="3441661"/>
              <a:ext cx="116859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Ciphertext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01163" y="5362953"/>
                  <a:ext cx="3542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5362953"/>
                  <a:ext cx="42639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185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 bwMode="auto">
            <a:xfrm>
              <a:off x="8075655" y="5170308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240232" y="4955554"/>
              <a:ext cx="814411" cy="734658"/>
            </a:xfrm>
            <a:prstGeom prst="ellipse">
              <a:avLst/>
            </a:prstGeom>
            <a:solidFill>
              <a:srgbClr val="FFFF00">
                <a:alpha val="9400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cxnSp>
          <p:nvCxnSpPr>
            <p:cNvPr id="20" name="Straight Arrow Connector 19"/>
            <p:cNvCxnSpPr>
              <a:stCxn id="18" idx="6"/>
              <a:endCxn id="19" idx="2"/>
            </p:cNvCxnSpPr>
            <p:nvPr/>
          </p:nvCxnSpPr>
          <p:spPr bwMode="auto">
            <a:xfrm>
              <a:off x="8249634" y="5254366"/>
              <a:ext cx="1990598" cy="68517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5-Point Star 22"/>
            <p:cNvSpPr/>
            <p:nvPr/>
          </p:nvSpPr>
          <p:spPr bwMode="auto">
            <a:xfrm>
              <a:off x="10655729" y="53629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10418436" y="5166144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6172" y="3445285"/>
              <a:ext cx="9842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Plaintext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7109" y="3562670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keystream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00145" y="4383478"/>
            <a:ext cx="4649714" cy="377167"/>
            <a:chOff x="4000145" y="4383478"/>
            <a:chExt cx="4649714" cy="377167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4000145" y="4383478"/>
              <a:ext cx="4649714" cy="3656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0" dirty="0"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678393" y="4391313"/>
                  <a:ext cx="1258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393" y="4391313"/>
                  <a:ext cx="125853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00145" y="5205035"/>
            <a:ext cx="4649714" cy="386846"/>
            <a:chOff x="4000145" y="5205035"/>
            <a:chExt cx="4649714" cy="386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 bwMode="auto">
                <a:xfrm>
                  <a:off x="4000145" y="5205035"/>
                  <a:ext cx="4649714" cy="374219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0145" y="5205035"/>
                  <a:ext cx="4649714" cy="37421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664010" y="5222549"/>
                  <a:ext cx="1258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010" y="5222549"/>
                  <a:ext cx="125853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82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8" grpId="0" animBg="1"/>
      <p:bldP spid="43" grpId="0" animBg="1"/>
      <p:bldP spid="47" grpId="0"/>
      <p:bldP spid="5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F5F3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000145" y="4383478"/>
            <a:ext cx="4196688" cy="365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ounded Rectangle 31"/>
          <p:cNvSpPr/>
          <p:nvPr/>
        </p:nvSpPr>
        <p:spPr bwMode="auto">
          <a:xfrm>
            <a:off x="4025908" y="3565619"/>
            <a:ext cx="4170925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ea typeface="Cambria Math" panose="020405030504060302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5717109" y="3561923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1484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Inverse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not needed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Can use a PRF instead of a PRP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Keystream can be generated in advance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No 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security?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7573301" y="1229052"/>
            <a:ext cx="4018468" cy="2359372"/>
            <a:chOff x="2024271" y="3323101"/>
            <a:chExt cx="4018468" cy="2359372"/>
          </a:xfrm>
        </p:grpSpPr>
        <p:grpSp>
          <p:nvGrpSpPr>
            <p:cNvPr id="66" name="Group 65"/>
            <p:cNvGrpSpPr/>
            <p:nvPr/>
          </p:nvGrpSpPr>
          <p:grpSpPr>
            <a:xfrm>
              <a:off x="3442510" y="3619776"/>
              <a:ext cx="865903" cy="830159"/>
              <a:chOff x="3442510" y="3619776"/>
              <a:chExt cx="865903" cy="830159"/>
            </a:xfrm>
          </p:grpSpPr>
          <p:cxnSp>
            <p:nvCxnSpPr>
              <p:cNvPr id="93" name="Straight Arrow Connector 92"/>
              <p:cNvCxnSpPr>
                <a:stCxn id="94" idx="2"/>
                <a:endCxn id="96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ctr+1</a:t>
                </a:r>
              </a:p>
            </p:txBody>
          </p:sp>
          <p:cxnSp>
            <p:nvCxnSpPr>
              <p:cNvPr id="95" name="Straight Arrow Connector 94"/>
              <p:cNvCxnSpPr>
                <a:stCxn id="96" idx="2"/>
                <a:endCxn id="77" idx="0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Rounded Rectangle 66"/>
            <p:cNvSpPr/>
            <p:nvPr/>
          </p:nvSpPr>
          <p:spPr bwMode="auto">
            <a:xfrm>
              <a:off x="3648075" y="4502787"/>
              <a:ext cx="2214563" cy="179446"/>
            </a:xfrm>
            <a:prstGeom prst="roundRect">
              <a:avLst/>
            </a:prstGeom>
            <a:solidFill>
              <a:srgbClr val="FFF5F3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648075" y="4912379"/>
              <a:ext cx="2014539" cy="1961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69" name="Flowchart: Or 68"/>
            <p:cNvSpPr>
              <a:spLocks/>
            </p:cNvSpPr>
            <p:nvPr/>
          </p:nvSpPr>
          <p:spPr bwMode="auto">
            <a:xfrm>
              <a:off x="4687745" y="4744009"/>
              <a:ext cx="108000" cy="108000"/>
            </a:xfrm>
            <a:prstGeom prst="flowChartOr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5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4306688" y="5108553"/>
              <a:ext cx="865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2024271" y="3323101"/>
              <a:ext cx="1400380" cy="2359372"/>
              <a:chOff x="1558894" y="3323850"/>
              <a:chExt cx="1400380" cy="2359372"/>
            </a:xfrm>
          </p:grpSpPr>
          <p:cxnSp>
            <p:nvCxnSpPr>
              <p:cNvPr id="88" name="Straight Arrow Connector 87"/>
              <p:cNvCxnSpPr>
                <a:stCxn id="89" idx="2"/>
                <a:endCxn id="90" idx="0"/>
              </p:cNvCxnSpPr>
              <p:nvPr/>
            </p:nvCxnSpPr>
            <p:spPr bwMode="auto">
              <a:xfrm>
                <a:off x="2526323" y="3881386"/>
                <a:ext cx="0" cy="1540226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093371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/>
                  <a:t>ctr</a:t>
                </a:r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TextBox 90"/>
              <p:cNvSpPr txBox="1"/>
              <p:nvPr/>
            </p:nvSpPr>
            <p:spPr>
              <a:xfrm rot="20161463">
                <a:off x="1558894" y="3323850"/>
                <a:ext cx="11680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pick randomly</a:t>
                </a:r>
              </a:p>
            </p:txBody>
          </p:sp>
          <p:cxnSp>
            <p:nvCxnSpPr>
              <p:cNvPr id="92" name="Straight Arrow Connector 91"/>
              <p:cNvCxnSpPr>
                <a:stCxn id="91" idx="2"/>
              </p:cNvCxnSpPr>
              <p:nvPr/>
            </p:nvCxnSpPr>
            <p:spPr bwMode="auto">
              <a:xfrm>
                <a:off x="2196051" y="3574174"/>
                <a:ext cx="203165" cy="985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5" name="Rounded Rectangle 74"/>
            <p:cNvSpPr/>
            <p:nvPr/>
          </p:nvSpPr>
          <p:spPr bwMode="auto">
            <a:xfrm>
              <a:off x="3648076" y="4493135"/>
              <a:ext cx="2014538" cy="189098"/>
            </a:xfrm>
            <a:prstGeom prst="roundRect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>
                <a:ea typeface="Cambria Math" panose="020405030504060302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787" y="4452613"/>
              <a:ext cx="9226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keystream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42509" y="4449935"/>
              <a:ext cx="8659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309673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4" name="Straight Arrow Connector 83"/>
              <p:cNvCxnSpPr>
                <a:stCxn id="85" idx="2"/>
                <a:endCxn id="87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ctr+2</a:t>
                </a:r>
              </a:p>
            </p:txBody>
          </p:sp>
          <p:cxnSp>
            <p:nvCxnSpPr>
              <p:cNvPr id="86" name="Straight Arrow Connector 85"/>
              <p:cNvCxnSpPr>
                <a:stCxn id="87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5176836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0" name="Straight Arrow Connector 79"/>
              <p:cNvCxnSpPr>
                <a:stCxn id="81" idx="2"/>
                <a:endCxn id="83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ctr+3</a:t>
                </a:r>
              </a:p>
            </p:txBody>
          </p:sp>
          <p:cxnSp>
            <p:nvCxnSpPr>
              <p:cNvPr id="82" name="Straight Arrow Connector 81"/>
              <p:cNvCxnSpPr>
                <a:stCxn id="83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81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 approach to cryptography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Trying to make cryptography more a </a:t>
            </a:r>
            <a:r>
              <a:rPr lang="nb-NO" b="1" dirty="0"/>
              <a:t>science</a:t>
            </a:r>
            <a:r>
              <a:rPr lang="nb-NO" dirty="0"/>
              <a:t> than an </a:t>
            </a:r>
            <a:r>
              <a:rPr lang="nb-NO" b="1" dirty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Focus on </a:t>
            </a:r>
            <a:r>
              <a:rPr lang="nb-NO" b="1" dirty="0"/>
              <a:t>formal definitions</a:t>
            </a:r>
            <a:r>
              <a:rPr lang="nb-NO" dirty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Clearly stated </a:t>
            </a:r>
            <a:r>
              <a:rPr lang="nb-NO" b="1" dirty="0"/>
              <a:t>assumptions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Analysis supported by mathematical </a:t>
            </a:r>
            <a:r>
              <a:rPr lang="nb-NO" b="1" dirty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solidFill>
                <a:srgbClr val="EEF9F4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is a secure PRF then CTR$ is </a:t>
                </a:r>
                <a:r>
                  <a:rPr lang="en-US" dirty="0"/>
                  <a:t>IND-CPA secure. 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</a:t>
                </a:r>
                <a:r>
                  <a:rPr lang="en-US" sz="1400" b="1" u="sng" dirty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nb-NO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  </a:t>
                </a:r>
                <a:r>
                  <a:rPr lang="en-US" sz="1400" dirty="0"/>
                  <a:t>is </a:t>
                </a:r>
                <a:r>
                  <a:rPr lang="en-US" sz="1400" i="1" dirty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̅"/>
                          <m:ctrlPr>
                            <a:rPr lang="nb-NO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endParaRPr lang="en-US" sz="1400" b="1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:r>
                  <a:rPr lang="en-US" dirty="0" smtClean="0">
                    <a:sym typeface="Wingdings" panose="05000000000000000000" pitchFamily="2" charset="2"/>
                  </a:rPr>
                  <a:t>CTR$ </a:t>
                </a:r>
                <a:r>
                  <a:rPr lang="en-US" dirty="0" smtClean="0"/>
                  <a:t>is </a:t>
                </a:r>
                <a:r>
                  <a:rPr lang="en-US" i="1" dirty="0"/>
                  <a:t>not</a:t>
                </a:r>
                <a:r>
                  <a:rPr lang="en-US" dirty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a secure PRF. </a:t>
                </a: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47840" y="2806928"/>
            <a:ext cx="2749868" cy="1325531"/>
            <a:chOff x="5415485" y="2845740"/>
            <a:chExt cx="2749868" cy="132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4998941" y="3262284"/>
                  <a:ext cx="132553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98941" y="3231506"/>
                  <a:ext cx="1325531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907928" y="331412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equivalent!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(actual)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ym typeface="Wingdings" panose="05000000000000000000" pitchFamily="2" charset="2"/>
                  </a:rPr>
                  <a:t>I</a:t>
                </a:r>
                <a:r>
                  <a:rPr lang="en-US" dirty="0"/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:r>
                  <a:rPr lang="en-US" dirty="0" smtClean="0"/>
                  <a:t>CTR$ that </a:t>
                </a:r>
                <a:r>
                  <a:rPr lang="en-US" dirty="0"/>
                  <a:t>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blocks), there is</a:t>
                </a:r>
                <a:r>
                  <a:rPr lang="en-US" i="1" dirty="0"/>
                  <a:t> </a:t>
                </a:r>
                <a:r>
                  <a:rPr lang="en-US" dirty="0"/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­˗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PRF-queries.</a:t>
                </a: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67140" y="3893876"/>
                <a:ext cx="6096000" cy="26468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secure PRF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600" dirty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CTR$ is </a:t>
                </a:r>
                <a:r>
                  <a:rPr lang="en-US" sz="1600" dirty="0"/>
                  <a:t>IND-CPA secure!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40" y="3893876"/>
                <a:ext cx="6096000" cy="26468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8100" y="5561439"/>
                <a:ext cx="125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ℓ≪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00" y="5561439"/>
                <a:ext cx="1255799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Example: AES-CTR$</a:t>
                </a:r>
                <a:endParaRPr lang="en-US" sz="1400" b="1" dirty="0"/>
              </a:p>
              <a:p>
                <a:endParaRPr lang="en-US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</a:t>
                </a:r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sz="140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­˗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blipFill rotWithShape="0">
                <a:blip r:embed="rId4"/>
                <a:stretch>
                  <a:fillRect l="-332" t="-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(actual)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against CTR$ that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blocks)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­˗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PRF-queries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49839" y="4591050"/>
            <a:ext cx="1085540" cy="596900"/>
            <a:chOff x="9696449" y="4791768"/>
            <a:chExt cx="1085540" cy="596900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9696449" y="4791768"/>
              <a:ext cx="119817" cy="596900"/>
            </a:xfrm>
            <a:prstGeom prst="rightBrace">
              <a:avLst>
                <a:gd name="adj1" fmla="val 93395"/>
                <a:gd name="adj2" fmla="val 50597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≈70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0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/>
                <a:r>
                  <a:rPr lang="nb-NO" sz="1800" b="1" dirty="0"/>
                  <a:t>Proof idea:</a:t>
                </a:r>
                <a:endParaRPr lang="nb-NO" sz="1800" b="1" i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CTR$ is not </a:t>
                </a:r>
                <a:r>
                  <a:rPr lang="en-US" sz="1800" dirty="0"/>
                  <a:t>IND-CPA secure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there exists 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with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­˗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Can use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to create a </a:t>
                </a:r>
                <a:r>
                  <a:rPr lang="en-US" sz="1800" i="1" dirty="0"/>
                  <a:t>new</a:t>
                </a:r>
                <a:r>
                  <a:rPr lang="en-US" sz="1800" dirty="0"/>
                  <a:t> 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that has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/>
                  <a:t> against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800" dirty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nb-NO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PRF!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2236" y="1286339"/>
                <a:ext cx="10125333" cy="149496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(idea)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:r>
                  <a:rPr lang="en-US" dirty="0" smtClean="0">
                    <a:sym typeface="Wingdings" panose="05000000000000000000" pitchFamily="2" charset="2"/>
                  </a:rPr>
                  <a:t>CTR$ </a:t>
                </a:r>
                <a:r>
                  <a:rPr lang="en-US" dirty="0" smtClean="0"/>
                  <a:t>is </a:t>
                </a:r>
                <a:r>
                  <a:rPr lang="en-US" i="1" dirty="0"/>
                  <a:t>not</a:t>
                </a:r>
                <a:r>
                  <a:rPr lang="en-US" dirty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not</a:t>
                </a:r>
                <a:r>
                  <a:rPr lang="en-US" dirty="0"/>
                  <a:t> a secure PRF. </a:t>
                </a: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36" y="1286339"/>
                <a:ext cx="10125333" cy="149496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515205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515205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Or 22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204446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­­­˗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204446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6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56362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56362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ight Brace 40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­­­˗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2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8444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8444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Right Brace 54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­­­˗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951426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951426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ight Brace 45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32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­­­˗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38435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4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Or 19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51426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51426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ight Brace 37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3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 smtClean="0"/>
                  <a:t>Event </a:t>
                </a: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𝐂𝐨𝐥𝐥</m:t>
                    </m:r>
                  </m:oMath>
                </a14:m>
                <a:r>
                  <a:rPr lang="nb-NO" sz="1600" b="1" dirty="0">
                    <a:latin typeface="Cambria Math" panose="02040503050406030204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b="0" dirty="0"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b-NO" sz="1600" b="0" dirty="0"/>
                  <a:t>	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dirty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blipFill rotWithShape="0">
                <a:blip r:embed="rId13"/>
                <a:stretch>
                  <a:fillRect l="-307" t="-667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26469" y="4941125"/>
                <a:ext cx="3017621" cy="351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nb-NO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4941125"/>
                <a:ext cx="3017621" cy="351506"/>
              </a:xfrm>
              <a:prstGeom prst="rect">
                <a:avLst/>
              </a:prstGeom>
              <a:blipFill rotWithShape="0">
                <a:blip r:embed="rId14"/>
                <a:stretch>
                  <a:fillRect t="-1754" r="-1818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26469" y="5442838"/>
                <a:ext cx="6163419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5442838"/>
                <a:ext cx="6163419" cy="370294"/>
              </a:xfrm>
              <a:prstGeom prst="rect">
                <a:avLst/>
              </a:prstGeom>
              <a:blipFill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b-NO" sz="16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/>
                  <a:t>		</a:t>
                </a:r>
                <a:endParaRPr 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/>
                  <a:t>	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 bwMode="auto">
          <a:xfrm>
            <a:off x="5247686" y="1541369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78954" y="1677857"/>
                <a:ext cx="32167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1677857"/>
                <a:ext cx="3216714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71334" y="2194185"/>
                <a:ext cx="3235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34" y="2194185"/>
                <a:ext cx="3235694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78954" y="3070269"/>
                <a:ext cx="318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3070269"/>
                <a:ext cx="3189848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4483735" y="2967565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58643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586437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28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0" grpId="0" animBg="1"/>
      <p:bldP spid="11" grpId="0"/>
      <p:bldP spid="41" grpId="0" animBg="1"/>
      <p:bldP spid="8" grpId="0"/>
      <p:bldP spid="9" grpId="0"/>
      <p:bldP spid="10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Encryption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b="1" dirty="0"/>
                  <a:t>symmetric encryption scheme </a:t>
                </a:r>
                <a:r>
                  <a:rPr lang="en-US" dirty="0"/>
                  <a:t>is a triple of algorithms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Message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Ciphertext space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/>
                  <a:t> may be randomized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dirty="0"/>
                  <a:t> must be deterministic</a:t>
                </a: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 b="-9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for all</a:t>
                </a:r>
                <a:r>
                  <a:rPr lang="nb-NO" sz="1600" b="1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sz="1600" b="0" i="0" dirty="0">
                    <a:latin typeface="Cambria Math" panose="02040503050406030204" pitchFamily="18" charset="0"/>
                  </a:rPr>
                  <a:t> </a:t>
                </a:r>
                <a:r>
                  <a:rPr lang="nb-NO" sz="1600" b="0" i="0" dirty="0"/>
                  <a:t>and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43603" y="2350535"/>
            <a:ext cx="7565175" cy="3521377"/>
            <a:chOff x="2143603" y="2350535"/>
            <a:chExt cx="7565175" cy="3521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143603" y="2350535"/>
              <a:ext cx="7565175" cy="3521377"/>
              <a:chOff x="2143603" y="2350535"/>
              <a:chExt cx="7565175" cy="352137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023668" y="5471802"/>
                <a:ext cx="18278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Adversary</a:t>
                </a:r>
                <a:endParaRPr lang="en-US" sz="2000" dirty="0"/>
              </a:p>
            </p:txBody>
          </p:sp>
          <p:cxnSp>
            <p:nvCxnSpPr>
              <p:cNvPr id="21" name="Straight Arrow Connector 20"/>
              <p:cNvCxnSpPr>
                <a:stCxn id="10" idx="3"/>
                <a:endCxn id="45" idx="1"/>
              </p:cNvCxnSpPr>
              <p:nvPr/>
            </p:nvCxnSpPr>
            <p:spPr bwMode="auto">
              <a:xfrm>
                <a:off x="4129095" y="4764070"/>
                <a:ext cx="2923926" cy="259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>
                <a:stCxn id="46" idx="3"/>
                <a:endCxn id="10" idx="1"/>
              </p:cNvCxnSpPr>
              <p:nvPr/>
            </p:nvCxnSpPr>
            <p:spPr bwMode="auto">
              <a:xfrm>
                <a:off x="2624946" y="4764069"/>
                <a:ext cx="651948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Elbow Connector 41"/>
              <p:cNvCxnSpPr>
                <a:stCxn id="70" idx="1"/>
                <a:endCxn id="10" idx="0"/>
              </p:cNvCxnSpPr>
              <p:nvPr/>
            </p:nvCxnSpPr>
            <p:spPr bwMode="auto">
              <a:xfrm rot="10800000" flipV="1">
                <a:off x="3702996" y="3746579"/>
                <a:ext cx="1582923" cy="633488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/>
              <p:cNvCxnSpPr>
                <a:stCxn id="45" idx="3"/>
                <a:endCxn id="50" idx="1"/>
              </p:cNvCxnSpPr>
              <p:nvPr/>
            </p:nvCxnSpPr>
            <p:spPr bwMode="auto">
              <a:xfrm flipV="1">
                <a:off x="7915001" y="4764069"/>
                <a:ext cx="623057" cy="259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a14:m>
                    <a:r>
                      <a:rPr lang="nb-NO" sz="2000" dirty="0"/>
                      <a:t> 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Down Arrow 62"/>
              <p:cNvSpPr/>
              <p:nvPr/>
            </p:nvSpPr>
            <p:spPr bwMode="auto">
              <a:xfrm>
                <a:off x="5449256" y="4773124"/>
                <a:ext cx="301839" cy="646170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2000" dirty="0"/>
                      <a:t> </a:t>
                    </a:r>
                    <a14:m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Arrow Connector 78"/>
              <p:cNvCxnSpPr>
                <a:stCxn id="27" idx="2"/>
                <a:endCxn id="70" idx="0"/>
              </p:cNvCxnSpPr>
              <p:nvPr/>
            </p:nvCxnSpPr>
            <p:spPr bwMode="auto">
              <a:xfrm>
                <a:off x="5540949" y="3083155"/>
                <a:ext cx="0" cy="4633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0" name="Rounded 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KeyGen</m:t>
                          </m:r>
                        </m:oMath>
                      </m:oMathPara>
                    </a14:m>
                    <a:endPara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27" name="Rounded 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 l="-1143"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ounded Rectangle 44"/>
                  <p:cNvSpPr/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5" name="Rounded 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Elbow Connector 40"/>
              <p:cNvCxnSpPr>
                <a:stCxn id="70" idx="3"/>
                <a:endCxn id="45" idx="0"/>
              </p:cNvCxnSpPr>
              <p:nvPr/>
            </p:nvCxnSpPr>
            <p:spPr bwMode="auto">
              <a:xfrm>
                <a:off x="5795979" y="3746579"/>
                <a:ext cx="1688032" cy="633487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34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21272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3515" y="2283261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261"/>
                <a:ext cx="1348242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4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1 0.00023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0023 L 0.04323 -0.00023 " pathEditMode="relative" rAng="0" ptsTypes="AA">
                                      <p:cBhvr>
                                        <p:cTn id="3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023 L 0.06718 0.00023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1" animBg="1"/>
      <p:bldP spid="25" grpId="2" animBg="1"/>
      <p:bldP spid="25" grpId="3" animBg="1"/>
      <p:bldP spid="25" grpId="9" animBg="1"/>
      <p:bldP spid="13" grpId="0"/>
      <p:bldP spid="28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21272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059935" y="2282716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9935" y="2282716"/>
                <a:ext cx="1348242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4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8492869" y="2286114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2869" y="2286114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7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2 0.00023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023 L 0.04323 -0.00023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8" animBg="1"/>
      <p:bldP spid="38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8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9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9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2998924" y="2288956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8924" y="2288956"/>
                <a:ext cx="1348242" cy="328483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5" grpId="0"/>
      <p:bldP spid="46" grpId="0" animBg="1"/>
      <p:bldP spid="46" grpId="1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8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076499" y="1950251"/>
            <a:ext cx="1348242" cy="276999"/>
            <a:chOff x="829293" y="1435397"/>
            <a:chExt cx="1589313" cy="484656"/>
          </a:xfrm>
        </p:grpSpPr>
        <p:grpSp>
          <p:nvGrpSpPr>
            <p:cNvPr id="46" name="Group 45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⋯ 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−1)⋅2ℓ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1+2+3+⋯+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blipFill rotWithShape="0">
                <a:blip r:embed="rId21"/>
                <a:stretch>
                  <a:fillRect l="-769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74712" y="5839825"/>
                <a:ext cx="8974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2" y="5839825"/>
                <a:ext cx="897444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H="1" flipV="1">
            <a:off x="3918127" y="5474557"/>
            <a:ext cx="1026478" cy="3013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23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CTR$ – proof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112064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11206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Or 1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3961355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3961355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ight Brace 36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665510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4638" marR="0" indent="-2746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665510"/>
                  </p:ext>
                </p:extLst>
              </p:nvPr>
            </p:nvGraphicFramePr>
            <p:xfrm>
              <a:off x="9068414" y="1064231"/>
              <a:ext cx="2539385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613" r="-478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39" t="-14720" r="-478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98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Nonce-based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70799" y="1386180"/>
            <a:ext cx="2521524" cy="782146"/>
            <a:chOff x="1129842" y="1528578"/>
            <a:chExt cx="2521524" cy="782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090" r="-179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4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8851982" y="3297875"/>
            <a:ext cx="2177528" cy="967106"/>
            <a:chOff x="8853916" y="1319186"/>
            <a:chExt cx="2552208" cy="1133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nb-NO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nb-NO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V="1">
              <a:off x="9282003" y="224456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774" r="-28302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774" r="-4339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V="1">
              <a:off x="9282002" y="195357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 flipV="1">
              <a:off x="10675937" y="198908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9282002" y="166615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blipFill>
                  <a:blip r:embed="rId9"/>
                  <a:stretch>
                    <a:fillRect l="-3774" r="-32075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8846558" y="1397117"/>
            <a:ext cx="2210632" cy="1391653"/>
            <a:chOff x="8853916" y="3243957"/>
            <a:chExt cx="2552208" cy="1606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6"/>
                <p:cNvSpPr/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2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V="1">
              <a:off x="9282003" y="404253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704" r="-2592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704" r="-40741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 flipV="1">
              <a:off x="9282002" y="375154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V="1">
              <a:off x="10675937" y="378705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9429105" y="4481309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Randomized</a:t>
              </a: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9732924" y="1278339"/>
            <a:ext cx="1074128" cy="501793"/>
          </a:xfrm>
          <a:custGeom>
            <a:avLst/>
            <a:gdLst>
              <a:gd name="connsiteX0" fmla="*/ 0 w 1099127"/>
              <a:gd name="connsiteY0" fmla="*/ 10055 h 584486"/>
              <a:gd name="connsiteX1" fmla="*/ 230909 w 1099127"/>
              <a:gd name="connsiteY1" fmla="*/ 47000 h 584486"/>
              <a:gd name="connsiteX2" fmla="*/ 387927 w 1099127"/>
              <a:gd name="connsiteY2" fmla="*/ 379509 h 584486"/>
              <a:gd name="connsiteX3" fmla="*/ 581891 w 1099127"/>
              <a:gd name="connsiteY3" fmla="*/ 555000 h 584486"/>
              <a:gd name="connsiteX4" fmla="*/ 1099127 w 1099127"/>
              <a:gd name="connsiteY4" fmla="*/ 582709 h 584486"/>
              <a:gd name="connsiteX0" fmla="*/ 0 w 1099127"/>
              <a:gd name="connsiteY0" fmla="*/ 3288 h 577719"/>
              <a:gd name="connsiteX1" fmla="*/ 230909 w 1099127"/>
              <a:gd name="connsiteY1" fmla="*/ 74523 h 577719"/>
              <a:gd name="connsiteX2" fmla="*/ 387927 w 1099127"/>
              <a:gd name="connsiteY2" fmla="*/ 372742 h 577719"/>
              <a:gd name="connsiteX3" fmla="*/ 581891 w 1099127"/>
              <a:gd name="connsiteY3" fmla="*/ 548233 h 577719"/>
              <a:gd name="connsiteX4" fmla="*/ 1099127 w 1099127"/>
              <a:gd name="connsiteY4" fmla="*/ 575942 h 577719"/>
              <a:gd name="connsiteX0" fmla="*/ 0 w 1240097"/>
              <a:gd name="connsiteY0" fmla="*/ 3288 h 579327"/>
              <a:gd name="connsiteX1" fmla="*/ 230909 w 1240097"/>
              <a:gd name="connsiteY1" fmla="*/ 74523 h 579327"/>
              <a:gd name="connsiteX2" fmla="*/ 387927 w 1240097"/>
              <a:gd name="connsiteY2" fmla="*/ 372742 h 579327"/>
              <a:gd name="connsiteX3" fmla="*/ 581891 w 1240097"/>
              <a:gd name="connsiteY3" fmla="*/ 548233 h 579327"/>
              <a:gd name="connsiteX4" fmla="*/ 1240097 w 1240097"/>
              <a:gd name="connsiteY4" fmla="*/ 577847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97" h="579327">
                <a:moveTo>
                  <a:pt x="0" y="3288"/>
                </a:moveTo>
                <a:cubicBezTo>
                  <a:pt x="83127" y="-9028"/>
                  <a:pt x="166255" y="12947"/>
                  <a:pt x="230909" y="74523"/>
                </a:cubicBezTo>
                <a:cubicBezTo>
                  <a:pt x="295564" y="136099"/>
                  <a:pt x="329430" y="293790"/>
                  <a:pt x="387927" y="372742"/>
                </a:cubicBezTo>
                <a:cubicBezTo>
                  <a:pt x="446424" y="451694"/>
                  <a:pt x="439863" y="514049"/>
                  <a:pt x="581891" y="548233"/>
                </a:cubicBezTo>
                <a:cubicBezTo>
                  <a:pt x="723919" y="582417"/>
                  <a:pt x="1040745" y="580926"/>
                  <a:pt x="1240097" y="57784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70799" y="3227042"/>
            <a:ext cx="4442563" cy="709404"/>
            <a:chOff x="1129842" y="3477873"/>
            <a:chExt cx="4442563" cy="709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blipFill>
                  <a:blip r:embed="rId15"/>
                  <a:stretch>
                    <a:fillRect l="-1920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86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/>
          <p:cNvSpPr/>
          <p:nvPr/>
        </p:nvSpPr>
        <p:spPr>
          <a:xfrm>
            <a:off x="881206" y="4617087"/>
            <a:ext cx="4394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How to </a:t>
            </a:r>
            <a:r>
              <a:rPr lang="nb-NO" b="1" dirty="0" err="1"/>
              <a:t>create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nonce</a:t>
            </a:r>
            <a:r>
              <a:rPr lang="nb-NO" b="1" dirty="0"/>
              <a:t>?</a:t>
            </a:r>
          </a:p>
          <a:p>
            <a:endParaRPr lang="nb-NO" dirty="0"/>
          </a:p>
          <a:p>
            <a:pPr marL="531813" indent="-285750">
              <a:buFontTx/>
              <a:buChar char="-"/>
            </a:pPr>
            <a:r>
              <a:rPr lang="nb-NO" dirty="0" err="1"/>
              <a:t>Randomly</a:t>
            </a:r>
            <a:r>
              <a:rPr lang="nb-NO" dirty="0"/>
              <a:t> (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called</a:t>
            </a:r>
            <a:r>
              <a:rPr lang="nb-NO" dirty="0"/>
              <a:t> IV-</a:t>
            </a:r>
            <a:r>
              <a:rPr lang="nb-NO" dirty="0" err="1"/>
              <a:t>based</a:t>
            </a:r>
            <a:r>
              <a:rPr lang="nb-NO" dirty="0"/>
              <a:t>)</a:t>
            </a:r>
          </a:p>
          <a:p>
            <a:pPr marL="531813" indent="-285750">
              <a:buFontTx/>
              <a:buChar char="-"/>
            </a:pPr>
            <a:r>
              <a:rPr lang="nb-NO" dirty="0"/>
              <a:t>Counter</a:t>
            </a:r>
          </a:p>
          <a:p>
            <a:pPr marL="531813" indent="-285750">
              <a:buFontTx/>
              <a:buChar char="-"/>
            </a:pPr>
            <a:r>
              <a:rPr lang="nb-NO" dirty="0"/>
              <a:t>Combination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18" idx="1"/>
          </p:cNvCxnSpPr>
          <p:nvPr/>
        </p:nvCxnSpPr>
        <p:spPr bwMode="auto">
          <a:xfrm>
            <a:off x="8595066" y="3110979"/>
            <a:ext cx="332887" cy="29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8874465" y="3356248"/>
            <a:ext cx="365240" cy="3450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927099" y="2764650"/>
            <a:ext cx="91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Nonce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00085" y="5065739"/>
            <a:ext cx="193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Deterministic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738413" y="4031273"/>
            <a:ext cx="1106627" cy="941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5648705" y="2764650"/>
            <a:ext cx="244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"number used once" 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59355" y="4433926"/>
            <a:ext cx="1641221" cy="315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Nonce-based</a:t>
            </a:r>
          </a:p>
        </p:txBody>
      </p:sp>
    </p:spTree>
    <p:extLst>
      <p:ext uri="{BB962C8B-B14F-4D97-AF65-F5344CB8AC3E}">
        <p14:creationId xmlns:p14="http://schemas.microsoft.com/office/powerpoint/2010/main" val="33543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18" grpId="0" animBg="1"/>
      <p:bldP spid="56" grpId="0"/>
      <p:bldP spid="57" grpId="0"/>
      <p:bldP spid="39" grpId="0"/>
      <p:bldP spid="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CTR$ vs. (nonce-based) CTR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858716"/>
                  </p:ext>
                </p:extLst>
              </p:nvPr>
            </p:nvGraphicFramePr>
            <p:xfrm>
              <a:off x="1941769" y="2505731"/>
              <a:ext cx="3483671" cy="24137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256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5F5"/>
                        </a:solidFill>
                      </a:tcPr>
                    </a:tc>
                  </a:tr>
                  <a:tr h="201121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858716"/>
                  </p:ext>
                </p:extLst>
              </p:nvPr>
            </p:nvGraphicFramePr>
            <p:xfrm>
              <a:off x="1941769" y="2505731"/>
              <a:ext cx="3483671" cy="24137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02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5" t="-1515" r="-524" b="-504545"/>
                          </a:stretch>
                        </a:blipFill>
                      </a:tcPr>
                    </a:tc>
                  </a:tr>
                  <a:tr h="2011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5" t="-20242" r="-524" b="-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319106"/>
                  </p:ext>
                </p:extLst>
              </p:nvPr>
            </p:nvGraphicFramePr>
            <p:xfrm>
              <a:off x="6808409" y="2505733"/>
              <a:ext cx="3483671" cy="24137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1173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5F5"/>
                        </a:solidFill>
                      </a:tcPr>
                    </a:tc>
                  </a:tr>
                  <a:tr h="200204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319106"/>
                  </p:ext>
                </p:extLst>
              </p:nvPr>
            </p:nvGraphicFramePr>
            <p:xfrm>
              <a:off x="6808409" y="2505733"/>
              <a:ext cx="3483671" cy="24137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117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5" t="-1471" r="-349" b="-486765"/>
                          </a:stretch>
                        </a:blipFill>
                      </a:tcPr>
                    </a:tc>
                  </a:tr>
                  <a:tr h="2002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5" t="-20973" r="-349" b="-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967474" y="3551420"/>
            <a:ext cx="42875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0" dirty="0"/>
              <a:t>vs.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389" y="1985972"/>
            <a:ext cx="22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Probabilistic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118" y="1985972"/>
            <a:ext cx="22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Nonce-based</a:t>
            </a:r>
          </a:p>
        </p:txBody>
      </p:sp>
    </p:spTree>
    <p:extLst>
      <p:ext uri="{BB962C8B-B14F-4D97-AF65-F5344CB8AC3E}">
        <p14:creationId xmlns:p14="http://schemas.microsoft.com/office/powerpoint/2010/main" val="2125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Nonce-based CTR – IND-CPA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487919" y="4222128"/>
                <a:ext cx="9367969" cy="211635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(CTR)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against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CTR that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blocks), there is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PRF-queries.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919" y="4222128"/>
                <a:ext cx="9367969" cy="211635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1508024" y="1270898"/>
                <a:ext cx="9367969" cy="231752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 (CTR$)</a:t>
                </a:r>
                <a:r>
                  <a:rPr lang="en-US" b="1" dirty="0"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For 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any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against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CTR$ that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blocks), there is</a:t>
                </a:r>
                <a:r>
                  <a:rPr lang="en-US" i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PRF-queries.</a:t>
                </a: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024" y="1270898"/>
                <a:ext cx="9367969" cy="23175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32130" y="3705220"/>
            <a:ext cx="19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469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CBC$ – Cipher Block Chaining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394077" y="1546404"/>
            <a:ext cx="7918442" cy="3675889"/>
            <a:chOff x="1394077" y="1546404"/>
            <a:chExt cx="7918442" cy="3675889"/>
          </a:xfrm>
        </p:grpSpPr>
        <p:cxnSp>
          <p:nvCxnSpPr>
            <p:cNvPr id="5" name="Straight Arrow Connector 4"/>
            <p:cNvCxnSpPr>
              <a:stCxn id="60" idx="2"/>
              <a:endCxn id="9" idx="0"/>
            </p:cNvCxnSpPr>
            <p:nvPr/>
          </p:nvCxnSpPr>
          <p:spPr bwMode="auto">
            <a:xfrm>
              <a:off x="4209687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65" idx="0"/>
            </p:cNvCxnSpPr>
            <p:nvPr/>
          </p:nvCxnSpPr>
          <p:spPr bwMode="auto">
            <a:xfrm flipH="1">
              <a:off x="4209687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4077476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25" name="Straight Arrow Connector 24"/>
            <p:cNvCxnSpPr>
              <a:stCxn id="9" idx="4"/>
              <a:endCxn id="8" idx="0"/>
            </p:cNvCxnSpPr>
            <p:nvPr/>
          </p:nvCxnSpPr>
          <p:spPr bwMode="auto">
            <a:xfrm>
              <a:off x="4209688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7" idx="2"/>
              <a:endCxn id="43" idx="0"/>
            </p:cNvCxnSpPr>
            <p:nvPr/>
          </p:nvCxnSpPr>
          <p:spPr bwMode="auto">
            <a:xfrm>
              <a:off x="5751593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42" idx="2"/>
              <a:endCxn id="80" idx="0"/>
            </p:cNvCxnSpPr>
            <p:nvPr/>
          </p:nvCxnSpPr>
          <p:spPr bwMode="auto">
            <a:xfrm flipH="1">
              <a:off x="5751593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lowchart: Or 42"/>
            <p:cNvSpPr>
              <a:spLocks noChangeAspect="1"/>
            </p:cNvSpPr>
            <p:nvPr/>
          </p:nvSpPr>
          <p:spPr bwMode="auto">
            <a:xfrm>
              <a:off x="5619382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44" name="Straight Arrow Connector 43"/>
            <p:cNvCxnSpPr>
              <a:stCxn id="43" idx="4"/>
              <a:endCxn id="42" idx="0"/>
            </p:cNvCxnSpPr>
            <p:nvPr/>
          </p:nvCxnSpPr>
          <p:spPr bwMode="auto">
            <a:xfrm>
              <a:off x="5751594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43" idx="2"/>
            </p:cNvCxnSpPr>
            <p:nvPr/>
          </p:nvCxnSpPr>
          <p:spPr bwMode="auto">
            <a:xfrm flipV="1">
              <a:off x="4209687" y="3086244"/>
              <a:ext cx="1409695" cy="13262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Rounded 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7" idx="2"/>
              <a:endCxn id="85" idx="0"/>
            </p:cNvCxnSpPr>
            <p:nvPr/>
          </p:nvCxnSpPr>
          <p:spPr bwMode="auto">
            <a:xfrm>
              <a:off x="7293499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84" idx="2"/>
              <a:endCxn id="88" idx="0"/>
            </p:cNvCxnSpPr>
            <p:nvPr/>
          </p:nvCxnSpPr>
          <p:spPr bwMode="auto">
            <a:xfrm flipH="1">
              <a:off x="7293499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lowchart: Or 84"/>
            <p:cNvSpPr>
              <a:spLocks noChangeAspect="1"/>
            </p:cNvSpPr>
            <p:nvPr/>
          </p:nvSpPr>
          <p:spPr bwMode="auto">
            <a:xfrm>
              <a:off x="7161288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86" name="Straight Arrow Connector 85"/>
            <p:cNvCxnSpPr>
              <a:stCxn id="85" idx="4"/>
              <a:endCxn id="84" idx="0"/>
            </p:cNvCxnSpPr>
            <p:nvPr/>
          </p:nvCxnSpPr>
          <p:spPr bwMode="auto">
            <a:xfrm>
              <a:off x="7293500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ounded 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ounded 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94" idx="2"/>
              <a:endCxn id="92" idx="0"/>
            </p:cNvCxnSpPr>
            <p:nvPr/>
          </p:nvCxnSpPr>
          <p:spPr bwMode="auto">
            <a:xfrm>
              <a:off x="8835405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91" idx="2"/>
              <a:endCxn id="95" idx="0"/>
            </p:cNvCxnSpPr>
            <p:nvPr/>
          </p:nvCxnSpPr>
          <p:spPr bwMode="auto">
            <a:xfrm flipH="1">
              <a:off x="8835405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Flowchart: Or 91"/>
            <p:cNvSpPr>
              <a:spLocks noChangeAspect="1"/>
            </p:cNvSpPr>
            <p:nvPr/>
          </p:nvSpPr>
          <p:spPr bwMode="auto">
            <a:xfrm>
              <a:off x="8703194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93" name="Straight Arrow Connector 92"/>
            <p:cNvCxnSpPr>
              <a:stCxn id="92" idx="4"/>
              <a:endCxn id="91" idx="0"/>
            </p:cNvCxnSpPr>
            <p:nvPr/>
          </p:nvCxnSpPr>
          <p:spPr bwMode="auto">
            <a:xfrm>
              <a:off x="8835406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nb-NO" b="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Elbow Connector 95"/>
            <p:cNvCxnSpPr>
              <a:endCxn id="85" idx="2"/>
            </p:cNvCxnSpPr>
            <p:nvPr/>
          </p:nvCxnSpPr>
          <p:spPr bwMode="auto">
            <a:xfrm flipV="1">
              <a:off x="5751593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endCxn id="92" idx="2"/>
            </p:cNvCxnSpPr>
            <p:nvPr/>
          </p:nvCxnSpPr>
          <p:spPr bwMode="auto">
            <a:xfrm flipV="1">
              <a:off x="7293499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ounded 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104" idx="2"/>
              <a:endCxn id="9" idx="2"/>
            </p:cNvCxnSpPr>
            <p:nvPr/>
          </p:nvCxnSpPr>
          <p:spPr bwMode="auto">
            <a:xfrm rot="16200000" flipH="1">
              <a:off x="3141837" y="2150605"/>
              <a:ext cx="461582" cy="14096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9" name="Rounded 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4" idx="2"/>
              <a:endCxn id="109" idx="0"/>
            </p:cNvCxnSpPr>
            <p:nvPr/>
          </p:nvCxnSpPr>
          <p:spPr bwMode="auto">
            <a:xfrm flipH="1">
              <a:off x="2667780" y="2624662"/>
              <a:ext cx="1" cy="22487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 rot="20161463">
              <a:off x="1394077" y="1546404"/>
              <a:ext cx="1593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pick randomly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2265704" y="1899803"/>
              <a:ext cx="210796" cy="2655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encryption – security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When is an encryption scheme </a:t>
                </a:r>
                <a:r>
                  <a:rPr lang="en-US" i="1" dirty="0"/>
                  <a:t>secure</a:t>
                </a:r>
                <a:r>
                  <a:rPr lang="en-US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any</a:t>
                </a:r>
                <a:r>
                  <a:rPr lang="en-US" i="1" dirty="0"/>
                  <a:t> bit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 </a:t>
                </a:r>
                <a:r>
                  <a:rPr lang="en-US" dirty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CBC$ – Cipher Block Chaining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4007" y="2103740"/>
            <a:ext cx="4888929" cy="2580497"/>
            <a:chOff x="894007" y="2103740"/>
            <a:chExt cx="4888929" cy="2580497"/>
          </a:xfrm>
        </p:grpSpPr>
        <p:cxnSp>
          <p:nvCxnSpPr>
            <p:cNvPr id="5" name="Straight Arrow Connector 4"/>
            <p:cNvCxnSpPr>
              <a:stCxn id="60" idx="2"/>
              <a:endCxn id="9" idx="0"/>
            </p:cNvCxnSpPr>
            <p:nvPr/>
          </p:nvCxnSpPr>
          <p:spPr bwMode="auto">
            <a:xfrm>
              <a:off x="2558930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65" idx="0"/>
            </p:cNvCxnSpPr>
            <p:nvPr/>
          </p:nvCxnSpPr>
          <p:spPr bwMode="auto">
            <a:xfrm flipH="1">
              <a:off x="2558930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2475398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25" name="Straight Arrow Connector 24"/>
            <p:cNvCxnSpPr>
              <a:stCxn id="9" idx="4"/>
              <a:endCxn id="8" idx="0"/>
            </p:cNvCxnSpPr>
            <p:nvPr/>
          </p:nvCxnSpPr>
          <p:spPr bwMode="auto">
            <a:xfrm>
              <a:off x="2558930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7" idx="2"/>
              <a:endCxn id="43" idx="0"/>
            </p:cNvCxnSpPr>
            <p:nvPr/>
          </p:nvCxnSpPr>
          <p:spPr bwMode="auto">
            <a:xfrm>
              <a:off x="3533117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42" idx="2"/>
              <a:endCxn id="80" idx="0"/>
            </p:cNvCxnSpPr>
            <p:nvPr/>
          </p:nvCxnSpPr>
          <p:spPr bwMode="auto">
            <a:xfrm flipH="1">
              <a:off x="3533117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lowchart: Or 42"/>
            <p:cNvSpPr>
              <a:spLocks noChangeAspect="1"/>
            </p:cNvSpPr>
            <p:nvPr/>
          </p:nvSpPr>
          <p:spPr bwMode="auto">
            <a:xfrm>
              <a:off x="3449585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44" name="Straight Arrow Connector 43"/>
            <p:cNvCxnSpPr>
              <a:stCxn id="43" idx="4"/>
              <a:endCxn id="42" idx="0"/>
            </p:cNvCxnSpPr>
            <p:nvPr/>
          </p:nvCxnSpPr>
          <p:spPr bwMode="auto">
            <a:xfrm>
              <a:off x="3533118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43" idx="2"/>
            </p:cNvCxnSpPr>
            <p:nvPr/>
          </p:nvCxnSpPr>
          <p:spPr bwMode="auto">
            <a:xfrm flipV="1">
              <a:off x="2558930" y="3293842"/>
              <a:ext cx="890656" cy="8632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Rounded 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7" idx="2"/>
              <a:endCxn id="85" idx="0"/>
            </p:cNvCxnSpPr>
            <p:nvPr/>
          </p:nvCxnSpPr>
          <p:spPr bwMode="auto">
            <a:xfrm>
              <a:off x="4507305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84" idx="2"/>
              <a:endCxn id="88" idx="0"/>
            </p:cNvCxnSpPr>
            <p:nvPr/>
          </p:nvCxnSpPr>
          <p:spPr bwMode="auto">
            <a:xfrm flipH="1">
              <a:off x="4507305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lowchart: Or 84"/>
            <p:cNvSpPr>
              <a:spLocks noChangeAspect="1"/>
            </p:cNvSpPr>
            <p:nvPr/>
          </p:nvSpPr>
          <p:spPr bwMode="auto">
            <a:xfrm>
              <a:off x="4423773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86" name="Straight Arrow Connector 85"/>
            <p:cNvCxnSpPr>
              <a:stCxn id="85" idx="4"/>
              <a:endCxn id="84" idx="0"/>
            </p:cNvCxnSpPr>
            <p:nvPr/>
          </p:nvCxnSpPr>
          <p:spPr bwMode="auto">
            <a:xfrm>
              <a:off x="4507305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ounded 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ounded 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94" idx="2"/>
              <a:endCxn id="92" idx="0"/>
            </p:cNvCxnSpPr>
            <p:nvPr/>
          </p:nvCxnSpPr>
          <p:spPr bwMode="auto">
            <a:xfrm>
              <a:off x="5481492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91" idx="2"/>
              <a:endCxn id="95" idx="0"/>
            </p:cNvCxnSpPr>
            <p:nvPr/>
          </p:nvCxnSpPr>
          <p:spPr bwMode="auto">
            <a:xfrm flipH="1">
              <a:off x="5481492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2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Flowchart: Or 91"/>
            <p:cNvSpPr>
              <a:spLocks noChangeAspect="1"/>
            </p:cNvSpPr>
            <p:nvPr/>
          </p:nvSpPr>
          <p:spPr bwMode="auto">
            <a:xfrm>
              <a:off x="5397960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cxnSp>
          <p:nvCxnSpPr>
            <p:cNvPr id="93" name="Straight Arrow Connector 92"/>
            <p:cNvCxnSpPr>
              <a:stCxn id="92" idx="4"/>
              <a:endCxn id="91" idx="0"/>
            </p:cNvCxnSpPr>
            <p:nvPr/>
          </p:nvCxnSpPr>
          <p:spPr bwMode="auto">
            <a:xfrm>
              <a:off x="5481493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Elbow Connector 95"/>
            <p:cNvCxnSpPr>
              <a:endCxn id="85" idx="2"/>
            </p:cNvCxnSpPr>
            <p:nvPr/>
          </p:nvCxnSpPr>
          <p:spPr bwMode="auto">
            <a:xfrm flipV="1">
              <a:off x="3533117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endCxn id="92" idx="2"/>
            </p:cNvCxnSpPr>
            <p:nvPr/>
          </p:nvCxnSpPr>
          <p:spPr bwMode="auto">
            <a:xfrm flipV="1">
              <a:off x="4507305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ounded 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104" idx="2"/>
              <a:endCxn id="9" idx="2"/>
            </p:cNvCxnSpPr>
            <p:nvPr/>
          </p:nvCxnSpPr>
          <p:spPr bwMode="auto">
            <a:xfrm rot="16200000" flipH="1">
              <a:off x="1879843" y="2698288"/>
              <a:ext cx="300453" cy="89065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1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9" name="Rounded 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4" idx="2"/>
              <a:endCxn id="109" idx="0"/>
            </p:cNvCxnSpPr>
            <p:nvPr/>
          </p:nvCxnSpPr>
          <p:spPr bwMode="auto">
            <a:xfrm flipH="1">
              <a:off x="1584742" y="2993389"/>
              <a:ext cx="1" cy="1463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 rot="20161463">
              <a:off x="894007" y="2103740"/>
              <a:ext cx="1006580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pick randomly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1330707" y="2521565"/>
              <a:ext cx="133182" cy="1728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6" name="Straight Arrow Connector 45"/>
          <p:cNvCxnSpPr>
            <a:stCxn id="58" idx="2"/>
            <a:endCxn id="49" idx="0"/>
          </p:cNvCxnSpPr>
          <p:nvPr/>
        </p:nvCxnSpPr>
        <p:spPr bwMode="auto">
          <a:xfrm>
            <a:off x="8140534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8" idx="2"/>
            <a:endCxn id="59" idx="0"/>
          </p:cNvCxnSpPr>
          <p:nvPr/>
        </p:nvCxnSpPr>
        <p:spPr bwMode="auto">
          <a:xfrm flipH="1">
            <a:off x="8140534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owchart: Or 48"/>
          <p:cNvSpPr>
            <a:spLocks noChangeAspect="1"/>
          </p:cNvSpPr>
          <p:nvPr/>
        </p:nvSpPr>
        <p:spPr bwMode="auto">
          <a:xfrm>
            <a:off x="8057002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0" name="Straight Arrow Connector 49"/>
          <p:cNvCxnSpPr>
            <a:stCxn id="49" idx="4"/>
            <a:endCxn id="48" idx="0"/>
          </p:cNvCxnSpPr>
          <p:nvPr/>
        </p:nvCxnSpPr>
        <p:spPr bwMode="auto">
          <a:xfrm>
            <a:off x="8140535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61" idx="2"/>
            <a:endCxn id="54" idx="0"/>
          </p:cNvCxnSpPr>
          <p:nvPr/>
        </p:nvCxnSpPr>
        <p:spPr bwMode="auto">
          <a:xfrm>
            <a:off x="9114721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53" idx="2"/>
            <a:endCxn id="62" idx="0"/>
          </p:cNvCxnSpPr>
          <p:nvPr/>
        </p:nvCxnSpPr>
        <p:spPr bwMode="auto">
          <a:xfrm flipH="1">
            <a:off x="9114721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9031189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6" name="Straight Arrow Connector 55"/>
          <p:cNvCxnSpPr>
            <a:stCxn id="54" idx="4"/>
            <a:endCxn id="53" idx="0"/>
          </p:cNvCxnSpPr>
          <p:nvPr/>
        </p:nvCxnSpPr>
        <p:spPr bwMode="auto">
          <a:xfrm>
            <a:off x="9114722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lbow Connector 56"/>
          <p:cNvCxnSpPr>
            <a:endCxn id="54" idx="2"/>
          </p:cNvCxnSpPr>
          <p:nvPr/>
        </p:nvCxnSpPr>
        <p:spPr bwMode="auto">
          <a:xfrm flipV="1">
            <a:off x="8140534" y="3293841"/>
            <a:ext cx="890655" cy="8632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69" idx="2"/>
            <a:endCxn id="67" idx="0"/>
          </p:cNvCxnSpPr>
          <p:nvPr/>
        </p:nvCxnSpPr>
        <p:spPr bwMode="auto">
          <a:xfrm>
            <a:off x="10088909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66" idx="2"/>
            <a:endCxn id="70" idx="0"/>
          </p:cNvCxnSpPr>
          <p:nvPr/>
        </p:nvCxnSpPr>
        <p:spPr bwMode="auto">
          <a:xfrm flipH="1">
            <a:off x="10088909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lowchart: Or 66"/>
          <p:cNvSpPr>
            <a:spLocks noChangeAspect="1"/>
          </p:cNvSpPr>
          <p:nvPr/>
        </p:nvSpPr>
        <p:spPr bwMode="auto">
          <a:xfrm>
            <a:off x="10005377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68" name="Straight Arrow Connector 67"/>
          <p:cNvCxnSpPr>
            <a:stCxn id="67" idx="4"/>
            <a:endCxn id="66" idx="0"/>
          </p:cNvCxnSpPr>
          <p:nvPr/>
        </p:nvCxnSpPr>
        <p:spPr bwMode="auto">
          <a:xfrm>
            <a:off x="10088909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6" idx="2"/>
            <a:endCxn id="74" idx="0"/>
          </p:cNvCxnSpPr>
          <p:nvPr/>
        </p:nvCxnSpPr>
        <p:spPr bwMode="auto">
          <a:xfrm>
            <a:off x="11063096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73" idx="2"/>
            <a:endCxn id="78" idx="0"/>
          </p:cNvCxnSpPr>
          <p:nvPr/>
        </p:nvCxnSpPr>
        <p:spPr bwMode="auto">
          <a:xfrm flipH="1">
            <a:off x="11063096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Or 73"/>
          <p:cNvSpPr>
            <a:spLocks noChangeAspect="1"/>
          </p:cNvSpPr>
          <p:nvPr/>
        </p:nvSpPr>
        <p:spPr bwMode="auto">
          <a:xfrm>
            <a:off x="10979564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75" name="Straight Arrow Connector 74"/>
          <p:cNvCxnSpPr>
            <a:stCxn id="74" idx="4"/>
            <a:endCxn id="73" idx="0"/>
          </p:cNvCxnSpPr>
          <p:nvPr/>
        </p:nvCxnSpPr>
        <p:spPr bwMode="auto">
          <a:xfrm>
            <a:off x="11063097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Elbow Connector 78"/>
          <p:cNvCxnSpPr>
            <a:endCxn id="67" idx="2"/>
          </p:cNvCxnSpPr>
          <p:nvPr/>
        </p:nvCxnSpPr>
        <p:spPr bwMode="auto">
          <a:xfrm flipV="1">
            <a:off x="9114721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lbow Connector 80"/>
          <p:cNvCxnSpPr>
            <a:endCxn id="74" idx="2"/>
          </p:cNvCxnSpPr>
          <p:nvPr/>
        </p:nvCxnSpPr>
        <p:spPr bwMode="auto">
          <a:xfrm flipV="1">
            <a:off x="10088909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1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Elbow Connector 104"/>
          <p:cNvCxnSpPr>
            <a:stCxn id="99" idx="0"/>
            <a:endCxn id="49" idx="2"/>
          </p:cNvCxnSpPr>
          <p:nvPr/>
        </p:nvCxnSpPr>
        <p:spPr bwMode="auto">
          <a:xfrm rot="5400000" flipH="1" flipV="1">
            <a:off x="7030019" y="3430168"/>
            <a:ext cx="1163310" cy="89065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endCxn id="70" idx="0"/>
          </p:cNvCxnSpPr>
          <p:nvPr/>
        </p:nvCxnSpPr>
        <p:spPr bwMode="auto">
          <a:xfrm>
            <a:off x="10088907" y="4183448"/>
            <a:ext cx="2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endCxn id="62" idx="0"/>
          </p:cNvCxnSpPr>
          <p:nvPr/>
        </p:nvCxnSpPr>
        <p:spPr bwMode="auto">
          <a:xfrm>
            <a:off x="9114721" y="4183448"/>
            <a:ext cx="0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83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54" grpId="0" animBg="1"/>
      <p:bldP spid="58" grpId="0" animBg="1"/>
      <p:bldP spid="59" grpId="0" animBg="1"/>
      <p:bldP spid="61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3" grpId="0" animBg="1"/>
      <p:bldP spid="74" grpId="0" animBg="1"/>
      <p:bldP spid="76" grpId="0" animBg="1"/>
      <p:bldP spid="78" grpId="0" animBg="1"/>
      <p:bldP spid="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IND-CPA secure for </a:t>
                </a:r>
                <a:r>
                  <a:rPr lang="en-US" sz="1800" i="1" dirty="0"/>
                  <a:t>random</a:t>
                </a:r>
                <a:r>
                  <a:rPr lang="en-US" sz="1800" dirty="0"/>
                  <a:t> IV </a:t>
                </a:r>
                <a:br>
                  <a:rPr lang="en-US" sz="1800" dirty="0"/>
                </a:br>
                <a:r>
                  <a:rPr lang="en-US" sz="1800" dirty="0"/>
                  <a:t>(assuming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/>
                  <a:t> is a good block cipher)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Not IND-CPA secure for nonce-based IV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(exercise: show this)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Not parallelizable; cannot precompute values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Inverse of block cipher </a:t>
                </a:r>
                <a:r>
                  <a:rPr lang="en-US" sz="1800" dirty="0" smtClean="0"/>
                  <a:t>needed </a:t>
                </a:r>
                <a:r>
                  <a:rPr lang="en-US" sz="1800" dirty="0"/>
                  <a:t>for decryption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…historically one of the most used modes-of-operation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7069721" y="1384158"/>
            <a:ext cx="4266893" cy="2177635"/>
            <a:chOff x="685386" y="2082673"/>
            <a:chExt cx="5097550" cy="2601564"/>
          </a:xfrm>
        </p:grpSpPr>
        <p:cxnSp>
          <p:nvCxnSpPr>
            <p:cNvPr id="44" name="Straight Arrow Connector 43"/>
            <p:cNvCxnSpPr>
              <a:stCxn id="55" idx="2"/>
              <a:endCxn id="47" idx="0"/>
            </p:cNvCxnSpPr>
            <p:nvPr/>
          </p:nvCxnSpPr>
          <p:spPr bwMode="auto">
            <a:xfrm>
              <a:off x="2558930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46" idx="2"/>
              <a:endCxn id="56" idx="0"/>
            </p:cNvCxnSpPr>
            <p:nvPr/>
          </p:nvCxnSpPr>
          <p:spPr bwMode="auto">
            <a:xfrm flipH="1">
              <a:off x="2558930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0122" y="3592821"/>
                  <a:ext cx="357619" cy="3582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lowchart: Or 46"/>
            <p:cNvSpPr>
              <a:spLocks noChangeAspect="1"/>
            </p:cNvSpPr>
            <p:nvPr/>
          </p:nvSpPr>
          <p:spPr bwMode="auto">
            <a:xfrm>
              <a:off x="2475398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48" name="Straight Arrow Connector 47"/>
            <p:cNvCxnSpPr>
              <a:stCxn id="47" idx="4"/>
              <a:endCxn id="46" idx="0"/>
            </p:cNvCxnSpPr>
            <p:nvPr/>
          </p:nvCxnSpPr>
          <p:spPr bwMode="auto">
            <a:xfrm>
              <a:off x="2558930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>
              <a:stCxn id="57" idx="2"/>
              <a:endCxn id="52" idx="0"/>
            </p:cNvCxnSpPr>
            <p:nvPr/>
          </p:nvCxnSpPr>
          <p:spPr bwMode="auto">
            <a:xfrm>
              <a:off x="3533117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51" idx="2"/>
              <a:endCxn id="58" idx="0"/>
            </p:cNvCxnSpPr>
            <p:nvPr/>
          </p:nvCxnSpPr>
          <p:spPr bwMode="auto">
            <a:xfrm flipH="1">
              <a:off x="3533117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4309" y="3592821"/>
                  <a:ext cx="357619" cy="3582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lowchart: Or 51"/>
            <p:cNvSpPr>
              <a:spLocks noChangeAspect="1"/>
            </p:cNvSpPr>
            <p:nvPr/>
          </p:nvSpPr>
          <p:spPr bwMode="auto">
            <a:xfrm>
              <a:off x="3449585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53" name="Straight Arrow Connector 52"/>
            <p:cNvCxnSpPr>
              <a:stCxn id="52" idx="4"/>
              <a:endCxn id="51" idx="0"/>
            </p:cNvCxnSpPr>
            <p:nvPr/>
          </p:nvCxnSpPr>
          <p:spPr bwMode="auto">
            <a:xfrm>
              <a:off x="3533118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Elbow Connector 53"/>
            <p:cNvCxnSpPr>
              <a:endCxn id="52" idx="2"/>
            </p:cNvCxnSpPr>
            <p:nvPr/>
          </p:nvCxnSpPr>
          <p:spPr bwMode="auto">
            <a:xfrm flipV="1">
              <a:off x="2558930" y="3293842"/>
              <a:ext cx="890656" cy="8632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7486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Rounded 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673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64" idx="2"/>
              <a:endCxn id="62" idx="0"/>
            </p:cNvCxnSpPr>
            <p:nvPr/>
          </p:nvCxnSpPr>
          <p:spPr bwMode="auto">
            <a:xfrm>
              <a:off x="4507305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61" idx="2"/>
              <a:endCxn id="65" idx="0"/>
            </p:cNvCxnSpPr>
            <p:nvPr/>
          </p:nvCxnSpPr>
          <p:spPr bwMode="auto">
            <a:xfrm flipH="1">
              <a:off x="4507305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8497" y="3592821"/>
                  <a:ext cx="357619" cy="3582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Flowchart: Or 61"/>
            <p:cNvSpPr>
              <a:spLocks noChangeAspect="1"/>
            </p:cNvSpPr>
            <p:nvPr/>
          </p:nvSpPr>
          <p:spPr bwMode="auto">
            <a:xfrm>
              <a:off x="4423773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63" name="Straight Arrow Connector 62"/>
            <p:cNvCxnSpPr>
              <a:stCxn id="62" idx="4"/>
              <a:endCxn id="61" idx="0"/>
            </p:cNvCxnSpPr>
            <p:nvPr/>
          </p:nvCxnSpPr>
          <p:spPr bwMode="auto">
            <a:xfrm>
              <a:off x="4507305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5860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>
              <a:stCxn id="71" idx="2"/>
              <a:endCxn id="69" idx="0"/>
            </p:cNvCxnSpPr>
            <p:nvPr/>
          </p:nvCxnSpPr>
          <p:spPr bwMode="auto">
            <a:xfrm>
              <a:off x="5481492" y="2993389"/>
              <a:ext cx="1" cy="2143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68" idx="2"/>
              <a:endCxn id="72" idx="0"/>
            </p:cNvCxnSpPr>
            <p:nvPr/>
          </p:nvCxnSpPr>
          <p:spPr bwMode="auto">
            <a:xfrm flipH="1">
              <a:off x="5481492" y="3951024"/>
              <a:ext cx="2" cy="506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2684" y="3592821"/>
                  <a:ext cx="357619" cy="3582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Flowchart: Or 68"/>
            <p:cNvSpPr>
              <a:spLocks noChangeAspect="1"/>
            </p:cNvSpPr>
            <p:nvPr/>
          </p:nvSpPr>
          <p:spPr bwMode="auto">
            <a:xfrm>
              <a:off x="5397960" y="3207743"/>
              <a:ext cx="167064" cy="17219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/>
            </a:p>
          </p:txBody>
        </p:sp>
        <p:cxnSp>
          <p:nvCxnSpPr>
            <p:cNvPr id="70" name="Straight Arrow Connector 69"/>
            <p:cNvCxnSpPr>
              <a:stCxn id="69" idx="4"/>
              <a:endCxn id="68" idx="0"/>
            </p:cNvCxnSpPr>
            <p:nvPr/>
          </p:nvCxnSpPr>
          <p:spPr bwMode="auto">
            <a:xfrm>
              <a:off x="5481493" y="3379941"/>
              <a:ext cx="1" cy="2128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004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Elbow Connector 72"/>
            <p:cNvCxnSpPr>
              <a:endCxn id="62" idx="2"/>
            </p:cNvCxnSpPr>
            <p:nvPr/>
          </p:nvCxnSpPr>
          <p:spPr bwMode="auto">
            <a:xfrm flipV="1">
              <a:off x="3533117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lbow Connector 73"/>
            <p:cNvCxnSpPr>
              <a:endCxn id="69" idx="2"/>
            </p:cNvCxnSpPr>
            <p:nvPr/>
          </p:nvCxnSpPr>
          <p:spPr bwMode="auto">
            <a:xfrm flipV="1">
              <a:off x="4507305" y="3293842"/>
              <a:ext cx="890656" cy="8896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2766305"/>
                  <a:ext cx="602888" cy="22708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Elbow Connector 75"/>
            <p:cNvCxnSpPr>
              <a:stCxn id="75" idx="2"/>
              <a:endCxn id="47" idx="2"/>
            </p:cNvCxnSpPr>
            <p:nvPr/>
          </p:nvCxnSpPr>
          <p:spPr bwMode="auto">
            <a:xfrm rot="16200000" flipH="1">
              <a:off x="1879843" y="2698288"/>
              <a:ext cx="300453" cy="89065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3298" y="4457152"/>
                  <a:ext cx="602888" cy="227085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stCxn id="75" idx="2"/>
              <a:endCxn id="77" idx="0"/>
            </p:cNvCxnSpPr>
            <p:nvPr/>
          </p:nvCxnSpPr>
          <p:spPr bwMode="auto">
            <a:xfrm flipH="1">
              <a:off x="1584742" y="2993389"/>
              <a:ext cx="1" cy="1463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78"/>
            <p:cNvSpPr txBox="1"/>
            <p:nvPr/>
          </p:nvSpPr>
          <p:spPr>
            <a:xfrm rot="20161463">
              <a:off x="685386" y="2082673"/>
              <a:ext cx="1006581" cy="441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 pick randomly</a:t>
              </a:r>
            </a:p>
          </p:txBody>
        </p:sp>
        <p:cxnSp>
          <p:nvCxnSpPr>
            <p:cNvPr id="80" name="Straight Arrow Connector 79"/>
            <p:cNvCxnSpPr>
              <a:stCxn id="79" idx="2"/>
            </p:cNvCxnSpPr>
            <p:nvPr/>
          </p:nvCxnSpPr>
          <p:spPr bwMode="auto">
            <a:xfrm>
              <a:off x="1278323" y="2504870"/>
              <a:ext cx="109984" cy="204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13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IND-CPA – Indistinguishability against chosen-</a:t>
            </a:r>
            <a:r>
              <a:rPr lang="en-US" dirty="0">
                <a:solidFill>
                  <a:srgbClr val="FF0000"/>
                </a:solidFill>
              </a:rPr>
              <a:t>plaintext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475091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475091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431143"/>
                  </p:ext>
                </p:extLst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431143"/>
                  </p:ext>
                </p:extLst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1" y="2622176"/>
            <a:ext cx="266458" cy="38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IND-</a:t>
            </a:r>
            <a:r>
              <a:rPr lang="en-US" dirty="0">
                <a:solidFill>
                  <a:srgbClr val="FF0000"/>
                </a:solidFill>
              </a:rPr>
              <a:t>CCA</a:t>
            </a:r>
            <a:r>
              <a:rPr lang="en-US" dirty="0"/>
              <a:t> – Indistinguishability against chosen-</a:t>
            </a:r>
            <a:r>
              <a:rPr lang="en-US" dirty="0">
                <a:solidFill>
                  <a:srgbClr val="FF0000"/>
                </a:solidFill>
              </a:rPr>
              <a:t>ciphertext</a:t>
            </a:r>
            <a:r>
              <a:rPr lang="en-US" dirty="0"/>
              <a:t> attacks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587730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587730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352065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352065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Restriction: </a:t>
                </a:r>
                <a:r>
                  <a:rPr lang="en-US" sz="1600" dirty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/>
                  <a:t> after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1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51" y="2622176"/>
            <a:ext cx="266458" cy="38956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12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None of the schemes we have looked at today are IND-CCA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Attacks are easy to demonstrate (exercise)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techniques are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week: message </a:t>
            </a:r>
            <a:r>
              <a:rPr lang="en-US"/>
              <a:t>authentication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 Book (ECB)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1" idx="2"/>
            <a:endCxn id="5" idx="0"/>
          </p:cNvCxnSpPr>
          <p:nvPr/>
        </p:nvCxnSpPr>
        <p:spPr bwMode="auto">
          <a:xfrm>
            <a:off x="364831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5" idx="2"/>
            <a:endCxn id="33" idx="0"/>
          </p:cNvCxnSpPr>
          <p:nvPr/>
        </p:nvCxnSpPr>
        <p:spPr bwMode="auto">
          <a:xfrm>
            <a:off x="364831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blipFill rotWithShape="0">
                <a:blip r:embed="rId3"/>
                <a:stretch>
                  <a:fillRect b="-192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blipFill rotWithShape="0">
                <a:blip r:embed="rId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blipFill rotWithShape="0">
                <a:blip r:embed="rId5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5" idx="2"/>
            <a:endCxn id="42" idx="0"/>
          </p:cNvCxnSpPr>
          <p:nvPr/>
        </p:nvCxnSpPr>
        <p:spPr bwMode="auto">
          <a:xfrm>
            <a:off x="5267727" y="368895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42" idx="2"/>
            <a:endCxn id="46" idx="0"/>
          </p:cNvCxnSpPr>
          <p:nvPr/>
        </p:nvCxnSpPr>
        <p:spPr bwMode="auto">
          <a:xfrm>
            <a:off x="5267727" y="473649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50" idx="2"/>
            <a:endCxn id="47" idx="0"/>
          </p:cNvCxnSpPr>
          <p:nvPr/>
        </p:nvCxnSpPr>
        <p:spPr bwMode="auto">
          <a:xfrm>
            <a:off x="688713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7" idx="2"/>
            <a:endCxn id="51" idx="0"/>
          </p:cNvCxnSpPr>
          <p:nvPr/>
        </p:nvCxnSpPr>
        <p:spPr bwMode="auto">
          <a:xfrm>
            <a:off x="688713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blipFill rotWithShape="0">
                <a:blip r:embed="rId10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blipFill rotWithShape="0">
                <a:blip r:embed="rId11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6" idx="2"/>
            <a:endCxn id="52" idx="0"/>
          </p:cNvCxnSpPr>
          <p:nvPr/>
        </p:nvCxnSpPr>
        <p:spPr bwMode="auto">
          <a:xfrm>
            <a:off x="8506548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2"/>
            <a:endCxn id="57" idx="0"/>
          </p:cNvCxnSpPr>
          <p:nvPr/>
        </p:nvCxnSpPr>
        <p:spPr bwMode="auto">
          <a:xfrm>
            <a:off x="8506548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blipFill rotWithShape="0">
                <a:blip r:embed="rId13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blipFill rotWithShape="0">
                <a:blip r:embed="rId1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>
            <a:off x="3876917" y="2724577"/>
            <a:ext cx="505342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267726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6887137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7777656" y="2740011"/>
            <a:ext cx="550331" cy="435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Block cipher: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15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3" grpId="0" animBg="1"/>
      <p:bldP spid="42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  ⟹  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Yes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</m:d>
                  </m:oMath>
                </a14:m>
                <a:r>
                  <a:rPr lang="en-US" dirty="0"/>
                  <a:t>  	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Buy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Sell</m:t>
                        </m:r>
                      </m:e>
                    </m:d>
                  </m:oMath>
                </a14:m>
                <a:r>
                  <a:rPr lang="en-US" dirty="0"/>
                  <a:t>	  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Don</m:t>
                            </m:r>
                          </m:e>
                          <m:sup>
                            <m: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9293" y="1762718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Plaintext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6472" y="1762718"/>
            <a:ext cx="230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ECB encrypted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67" y="2400558"/>
            <a:ext cx="2175623" cy="2397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8876" y="1762718"/>
            <a:ext cx="293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Properly encrypted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2" y="2400558"/>
            <a:ext cx="2021390" cy="2382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r="24183"/>
          <a:stretch/>
        </p:blipFill>
        <p:spPr>
          <a:xfrm>
            <a:off x="1317265" y="2400558"/>
            <a:ext cx="2018903" cy="23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2784" y="1612359"/>
            <a:ext cx="955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63905" y="1186747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computational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57704" y="327934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94205" y="2655139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47336" y="3000474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716202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5049577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497427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8429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61137" y="2213631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 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137" y="2213631"/>
                <a:ext cx="8001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1042759" y="1599118"/>
            <a:ext cx="1110025" cy="1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257934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257934"/>
                  </p:ext>
                </p:extLst>
              </p:nvPr>
            </p:nvGraphicFramePr>
            <p:xfrm>
              <a:off x="8314326" y="1526060"/>
              <a:ext cx="137761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41" t="-46988" r="-881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6058068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9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6058068"/>
                  </p:ext>
                </p:extLst>
              </p:nvPr>
            </p:nvGraphicFramePr>
            <p:xfrm>
              <a:off x="10376220" y="1526060"/>
              <a:ext cx="1384409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44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9" t="-52564" r="-87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/>
          <p:cNvGrpSpPr/>
          <p:nvPr/>
        </p:nvGrpSpPr>
        <p:grpSpPr>
          <a:xfrm>
            <a:off x="8835696" y="1721146"/>
            <a:ext cx="2027772" cy="1550429"/>
            <a:chOff x="9169221" y="2668627"/>
            <a:chExt cx="2027772" cy="1550429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9169221" y="2668627"/>
              <a:ext cx="2027772" cy="1550429"/>
              <a:chOff x="6644252" y="2596614"/>
              <a:chExt cx="3815402" cy="291725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46" t="10399" r="23520" b="9309"/>
              <a:stretch/>
            </p:blipFill>
            <p:spPr>
              <a:xfrm>
                <a:off x="8677578" y="4324410"/>
                <a:ext cx="956734" cy="1189454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7772715" y="3802677"/>
                <a:ext cx="900311" cy="6272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9473456" y="3822341"/>
                <a:ext cx="986198" cy="70518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3563" y="2596614"/>
                <a:ext cx="382565" cy="5593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Callout 34"/>
                  <p:cNvSpPr/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solidFill>
                    <a:srgbClr val="FEE9E6"/>
                  </a:solidFill>
                  <a:ln w="127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900" b="1" dirty="0"/>
                      <a:t>I’m in World </a:t>
                    </a:r>
                    <a14:m>
                      <m:oMath xmlns:m="http://schemas.openxmlformats.org/officeDocument/2006/math"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35" name="Oval Callout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blipFill rotWithShape="0">
                    <a:blip r:embed="rId23"/>
                    <a:stretch>
                      <a:fillRect/>
                    </a:stretch>
                  </a:blipFill>
                  <a:ln w="127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1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36686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</m:t>
                                    </m:r>
                                    <m:r>
                                      <a:rPr lang="nb-NO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36686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indistinguishability 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208104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208104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573902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573902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68" y="1845190"/>
            <a:ext cx="265535" cy="388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46314" y="2814482"/>
                <a:ext cx="777775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46314" y="2814482"/>
                <a:ext cx="777775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095991">
                <a:off x="7588927" y="3254555"/>
                <a:ext cx="74179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5991">
                <a:off x="7588927" y="3254555"/>
                <a:ext cx="74179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9148226" y="2786146"/>
                <a:ext cx="87083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9148226" y="2786146"/>
                <a:ext cx="87083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416053">
                <a:off x="9107987" y="3202275"/>
                <a:ext cx="820476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16053">
                <a:off x="9107987" y="3202275"/>
                <a:ext cx="820476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IND-CPA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0253874">
                <a:off x="8154405" y="2109992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8154405" y="2109992"/>
                <a:ext cx="500063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814794">
                <a:off x="8888385" y="213164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8888385" y="2131648"/>
                <a:ext cx="500063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838813" y="3527425"/>
            <a:ext cx="2715038" cy="1762500"/>
          </a:xfrm>
          <a:prstGeom prst="rect">
            <a:avLst/>
          </a:prstGeom>
          <a:solidFill>
            <a:srgbClr val="F2F2F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6" grpId="0" animBg="1"/>
      <p:bldP spid="19" grpId="0"/>
      <p:bldP spid="19" grpId="1"/>
      <p:bldP spid="20" grpId="0"/>
      <p:bldP spid="20" grpId="1"/>
      <p:bldP spid="21" grpId="0" animBg="1"/>
      <p:bldP spid="24" grpId="0"/>
      <p:bldP spid="24" grpId="1"/>
      <p:bldP spid="25" grpId="0"/>
      <p:bldP spid="25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52966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</m:t>
                                    </m:r>
                                    <m:r>
                                      <a:rPr lang="nb-NO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52966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indistinguishability 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446510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446510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87023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Enc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87023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5402" y="2809431"/>
                <a:ext cx="6105509" cy="161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i="1" dirty="0" smtClean="0">
                  <a:latin typeface="Cambria Math" panose="02040503050406030204" pitchFamily="18" charset="0"/>
                </a:endParaRPr>
              </a:p>
              <a:p>
                <a:r>
                  <a:rPr lang="nb-NO" dirty="0"/>
                  <a:t> </a:t>
                </a:r>
                <a:r>
                  <a:rPr lang="nb-NO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˗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adversary is doing well</a:t>
                </a:r>
              </a:p>
              <a:p>
                <a:pPr algn="ctr"/>
                <a:endParaRPr lang="en-US" dirty="0"/>
              </a:p>
              <a:p>
                <a:r>
                  <a:rPr lang="nb-NO" dirty="0" smtClean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˗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adversary is doing poorly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02" y="2809431"/>
                <a:ext cx="6105509" cy="16172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68" y="1845190"/>
            <a:ext cx="265535" cy="388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IND-CPA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429" y="4687462"/>
                <a:ext cx="7261200" cy="1401096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/>
              <p:cNvSpPr/>
              <p:nvPr/>
            </p:nvSpPr>
            <p:spPr bwMode="auto">
              <a:xfrm>
                <a:off x="880196" y="3287154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solidFill>
                <a:schemeClr val="accent6"/>
              </a:solidFill>
              <a:ln w="57150">
                <a:solidFill>
                  <a:schemeClr val="accent6">
                    <a:lumMod val="25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r>
                  <a:rPr lang="en-US" dirty="0"/>
                  <a:t>Intuition: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IND-CPA secure 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“small” for all </a:t>
                </a:r>
                <a:br>
                  <a:rPr lang="en-US" dirty="0"/>
                </a:br>
                <a:r>
                  <a:rPr lang="en-US" dirty="0"/>
                  <a:t>“reasonable”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196" y="3287154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57150">
                <a:solidFill>
                  <a:schemeClr val="accent6">
                    <a:lumMod val="25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4.xml><?xml version="1.0" encoding="utf-8"?>
<a:theme xmlns:a="http://schemas.openxmlformats.org/drawingml/2006/main" name="3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6953</TotalTime>
  <Words>1733</Words>
  <Application>Microsoft Office PowerPoint</Application>
  <PresentationFormat>Widescreen</PresentationFormat>
  <Paragraphs>953</Paragraphs>
  <Slides>44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1_TEK4500-UIO</vt:lpstr>
      <vt:lpstr>TEK4500-UIO</vt:lpstr>
      <vt:lpstr>2_TEK4500-UIO</vt:lpstr>
      <vt:lpstr>3_TEK4500-UIO</vt:lpstr>
      <vt:lpstr>Lecture 3 – Symmetric encryption, IND-CPA, CTR, CBC</vt:lpstr>
      <vt:lpstr>Basic goals of cryptography</vt:lpstr>
      <vt:lpstr>Encryption schemes – syntax </vt:lpstr>
      <vt:lpstr>Symmetric encryption – security definition</vt:lpstr>
      <vt:lpstr>Electronic Code Book (ECB) mode</vt:lpstr>
      <vt:lpstr>ECB problem</vt:lpstr>
      <vt:lpstr>Perfect privacy</vt:lpstr>
      <vt:lpstr>IND-CPA – indistinguishability against chosen-plaintext attacks </vt:lpstr>
      <vt:lpstr>IND-CPA – indistinguishability against chosen-plaintext attacks </vt:lpstr>
      <vt:lpstr>Example: IND-CPA insecurity of ECB mode</vt:lpstr>
      <vt:lpstr>Example: IND-CPA insecurity of ECB mode</vt:lpstr>
      <vt:lpstr>Consequences of the definition</vt:lpstr>
      <vt:lpstr>Semantic security</vt:lpstr>
      <vt:lpstr>Length-leaking attacks</vt:lpstr>
      <vt:lpstr>PowerPoint Presentation</vt:lpstr>
      <vt:lpstr>How to achieve non-deterministic encryption?</vt:lpstr>
      <vt:lpstr>CTR$ mode</vt:lpstr>
      <vt:lpstr>CTR$ mode</vt:lpstr>
      <vt:lpstr>CTR properties</vt:lpstr>
      <vt:lpstr>Modern approach to cryptography</vt:lpstr>
      <vt:lpstr>Security of CTR$</vt:lpstr>
      <vt:lpstr>Security of CTR$</vt:lpstr>
      <vt:lpstr>Security of CTR$</vt:lpstr>
      <vt:lpstr>Security of CTR$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Nonce-based encryption</vt:lpstr>
      <vt:lpstr>CTR$ vs. (nonce-based) CTR</vt:lpstr>
      <vt:lpstr>Nonce-based CTR – IND-CPA security</vt:lpstr>
      <vt:lpstr>CBC$ – Cipher Block Chaining mode</vt:lpstr>
      <vt:lpstr>CBC$ – Cipher Block Chaining mode</vt:lpstr>
      <vt:lpstr>CBC</vt:lpstr>
      <vt:lpstr>IND-CPA – Indistinguishability against chosen-plaintext attacks </vt:lpstr>
      <vt:lpstr>IND-CCA – Indistinguishability against chosen-ciphertext attacks </vt:lpstr>
      <vt:lpstr>IND-CCA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376</cp:revision>
  <dcterms:created xsi:type="dcterms:W3CDTF">2020-06-02T10:31:43Z</dcterms:created>
  <dcterms:modified xsi:type="dcterms:W3CDTF">2023-09-13T15:36:51Z</dcterms:modified>
</cp:coreProperties>
</file>