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0" r:id="rId2"/>
    <p:sldMasterId id="2147483718" r:id="rId3"/>
  </p:sldMasterIdLst>
  <p:notesMasterIdLst>
    <p:notesMasterId r:id="rId52"/>
  </p:notesMasterIdLst>
  <p:handoutMasterIdLst>
    <p:handoutMasterId r:id="rId53"/>
  </p:handoutMasterIdLst>
  <p:sldIdLst>
    <p:sldId id="327" r:id="rId4"/>
    <p:sldId id="413" r:id="rId5"/>
    <p:sldId id="412" r:id="rId6"/>
    <p:sldId id="323" r:id="rId7"/>
    <p:sldId id="334" r:id="rId8"/>
    <p:sldId id="419" r:id="rId9"/>
    <p:sldId id="391" r:id="rId10"/>
    <p:sldId id="392" r:id="rId11"/>
    <p:sldId id="393" r:id="rId12"/>
    <p:sldId id="422" r:id="rId13"/>
    <p:sldId id="328" r:id="rId14"/>
    <p:sldId id="369" r:id="rId15"/>
    <p:sldId id="380" r:id="rId16"/>
    <p:sldId id="329" r:id="rId17"/>
    <p:sldId id="414" r:id="rId18"/>
    <p:sldId id="425" r:id="rId19"/>
    <p:sldId id="427" r:id="rId20"/>
    <p:sldId id="426" r:id="rId21"/>
    <p:sldId id="435" r:id="rId22"/>
    <p:sldId id="431" r:id="rId23"/>
    <p:sldId id="384" r:id="rId24"/>
    <p:sldId id="394" r:id="rId25"/>
    <p:sldId id="395" r:id="rId26"/>
    <p:sldId id="396" r:id="rId27"/>
    <p:sldId id="397" r:id="rId28"/>
    <p:sldId id="429" r:id="rId29"/>
    <p:sldId id="438" r:id="rId30"/>
    <p:sldId id="439" r:id="rId31"/>
    <p:sldId id="430" r:id="rId32"/>
    <p:sldId id="402" r:id="rId33"/>
    <p:sldId id="403" r:id="rId34"/>
    <p:sldId id="401" r:id="rId35"/>
    <p:sldId id="362" r:id="rId36"/>
    <p:sldId id="404" r:id="rId37"/>
    <p:sldId id="436" r:id="rId38"/>
    <p:sldId id="405" r:id="rId39"/>
    <p:sldId id="432" r:id="rId40"/>
    <p:sldId id="434" r:id="rId41"/>
    <p:sldId id="406" r:id="rId42"/>
    <p:sldId id="407" r:id="rId43"/>
    <p:sldId id="408" r:id="rId44"/>
    <p:sldId id="341" r:id="rId45"/>
    <p:sldId id="367" r:id="rId46"/>
    <p:sldId id="437" r:id="rId47"/>
    <p:sldId id="410" r:id="rId48"/>
    <p:sldId id="411" r:id="rId49"/>
    <p:sldId id="382" r:id="rId50"/>
    <p:sldId id="34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F5"/>
    <a:srgbClr val="CAECDD"/>
    <a:srgbClr val="FCEDC8"/>
    <a:srgbClr val="E0F7FF"/>
    <a:srgbClr val="FFF1EF"/>
    <a:srgbClr val="E4E4F8"/>
    <a:srgbClr val="FFDFDA"/>
    <a:srgbClr val="D5F4FF"/>
    <a:srgbClr val="FF8585"/>
    <a:srgbClr val="F9D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5817" autoAdjust="0"/>
  </p:normalViewPr>
  <p:slideViewPr>
    <p:cSldViewPr snapToGrid="0" showGuides="1">
      <p:cViewPr varScale="1">
        <p:scale>
          <a:sx n="60" d="100"/>
          <a:sy n="60" d="100"/>
        </p:scale>
        <p:origin x="1080" y="7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K_2 and K_3 in F requires one additional run of key expansion function (say in AES)</a:t>
            </a:r>
            <a:r>
              <a:rPr lang="en-US" baseline="0" dirty="0"/>
              <a:t> =&gt; bad for pipelining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8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5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9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7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7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9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Delivery</a:t>
            </a:r>
            <a:r>
              <a:rPr lang="en-US" baseline="0" dirty="0"/>
              <a:t> of K outside the "responsibility" of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Verification algorithm</a:t>
            </a:r>
            <a:r>
              <a:rPr lang="en-US" baseline="0" dirty="0"/>
              <a:t> uniquely determined by Tag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 example: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Block</a:t>
                </a:r>
                <a:r>
                  <a:rPr lang="en-US" baseline="0" dirty="0"/>
                  <a:t> size: 128 </a:t>
                </a:r>
              </a:p>
              <a:p>
                <a:r>
                  <a:rPr lang="en-US" baseline="0" dirty="0"/>
                  <a:t>Block counter size: 32</a:t>
                </a:r>
              </a:p>
              <a:p>
                <a:r>
                  <a:rPr lang="en-US" baseline="0" dirty="0"/>
                  <a:t>Block message size: 96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baseline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b="0" i="1" baseline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baseline="0" smtClean="0">
                          <a:latin typeface="Cambria Math" panose="02040503050406030204" pitchFamily="18" charset="0"/>
                        </a:rPr>
                        <m:t>|=96⋅2=192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In example: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Block</a:t>
                </a:r>
                <a:r>
                  <a:rPr lang="en-US" baseline="0" dirty="0" smtClean="0"/>
                  <a:t> size: 128 </a:t>
                </a:r>
              </a:p>
              <a:p>
                <a:r>
                  <a:rPr lang="en-US" baseline="0" dirty="0" smtClean="0"/>
                  <a:t>Block counter size: 32</a:t>
                </a:r>
              </a:p>
              <a:p>
                <a:r>
                  <a:rPr lang="en-US" baseline="0" dirty="0" smtClean="0"/>
                  <a:t>Block message size: 96</a:t>
                </a:r>
              </a:p>
              <a:p>
                <a:pPr/>
                <a:r>
                  <a:rPr lang="nb-NO" b="0" i="0" baseline="0" smtClean="0">
                    <a:latin typeface="Cambria Math" panose="02040503050406030204" pitchFamily="18" charset="0"/>
                  </a:rPr>
                  <a:t>〖|𝑀〗_1 |=96⋅2=192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K_2 and K_3 in F requires one additional run of key expansion function (say in AES)</a:t>
            </a:r>
            <a:r>
              <a:rPr lang="en-US" baseline="0" dirty="0"/>
              <a:t> =&gt; bad for pipelining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K_2 and K_3 in F requires one additional run of key expansion function (say in AES)</a:t>
            </a:r>
            <a:r>
              <a:rPr lang="en-US" baseline="0" dirty="0"/>
              <a:t> =&gt; bad for pipelining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7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9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0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2736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17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9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8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6799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59271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91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1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43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8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732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42378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0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5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442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4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52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61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56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61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9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26.png"/><Relationship Id="rId3" Type="http://schemas.openxmlformats.org/officeDocument/2006/relationships/image" Target="../media/image1410.png"/><Relationship Id="rId7" Type="http://schemas.openxmlformats.org/officeDocument/2006/relationships/image" Target="../media/image1511.png"/><Relationship Id="rId12" Type="http://schemas.openxmlformats.org/officeDocument/2006/relationships/image" Target="../media/image12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24.png"/><Relationship Id="rId5" Type="http://schemas.openxmlformats.org/officeDocument/2006/relationships/image" Target="../media/image116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5.png"/><Relationship Id="rId9" Type="http://schemas.openxmlformats.org/officeDocument/2006/relationships/image" Target="../media/image1711.png"/><Relationship Id="rId1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26.png"/><Relationship Id="rId3" Type="http://schemas.openxmlformats.org/officeDocument/2006/relationships/image" Target="../media/image1410.png"/><Relationship Id="rId7" Type="http://schemas.openxmlformats.org/officeDocument/2006/relationships/image" Target="../media/image1511.png"/><Relationship Id="rId12" Type="http://schemas.openxmlformats.org/officeDocument/2006/relationships/image" Target="../media/image13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32.png"/><Relationship Id="rId5" Type="http://schemas.openxmlformats.org/officeDocument/2006/relationships/image" Target="../media/image130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29.png"/><Relationship Id="rId9" Type="http://schemas.openxmlformats.org/officeDocument/2006/relationships/image" Target="../media/image1711.png"/><Relationship Id="rId1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5.png"/><Relationship Id="rId7" Type="http://schemas.openxmlformats.org/officeDocument/2006/relationships/image" Target="../media/image13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11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9.png"/><Relationship Id="rId7" Type="http://schemas.openxmlformats.org/officeDocument/2006/relationships/image" Target="../media/image13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11.png"/><Relationship Id="rId5" Type="http://schemas.openxmlformats.org/officeDocument/2006/relationships/image" Target="../media/image117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7.png"/><Relationship Id="rId3" Type="http://schemas.openxmlformats.org/officeDocument/2006/relationships/image" Target="../media/image73.png"/><Relationship Id="rId21" Type="http://schemas.openxmlformats.org/officeDocument/2006/relationships/image" Target="../media/image140.png"/><Relationship Id="rId12" Type="http://schemas.openxmlformats.org/officeDocument/2006/relationships/image" Target="../media/image125.png"/><Relationship Id="rId17" Type="http://schemas.openxmlformats.org/officeDocument/2006/relationships/image" Target="../media/image131.png"/><Relationship Id="rId2" Type="http://schemas.openxmlformats.org/officeDocument/2006/relationships/image" Target="../media/image721.png"/><Relationship Id="rId16" Type="http://schemas.openxmlformats.org/officeDocument/2006/relationships/image" Target="../media/image122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124.png"/><Relationship Id="rId5" Type="http://schemas.openxmlformats.org/officeDocument/2006/relationships/image" Target="../media/image75.png"/><Relationship Id="rId15" Type="http://schemas.openxmlformats.org/officeDocument/2006/relationships/image" Target="../media/image128.png"/><Relationship Id="rId23" Type="http://schemas.openxmlformats.org/officeDocument/2006/relationships/image" Target="../media/image142.png"/><Relationship Id="rId10" Type="http://schemas.openxmlformats.org/officeDocument/2006/relationships/image" Target="../media/image123.png"/><Relationship Id="rId19" Type="http://schemas.openxmlformats.org/officeDocument/2006/relationships/image" Target="../media/image138.png"/><Relationship Id="rId4" Type="http://schemas.openxmlformats.org/officeDocument/2006/relationships/image" Target="../media/image74.png"/><Relationship Id="rId14" Type="http://schemas.openxmlformats.org/officeDocument/2006/relationships/image" Target="../media/image127.png"/><Relationship Id="rId22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7.png"/><Relationship Id="rId3" Type="http://schemas.openxmlformats.org/officeDocument/2006/relationships/image" Target="../media/image73.png"/><Relationship Id="rId21" Type="http://schemas.openxmlformats.org/officeDocument/2006/relationships/image" Target="../media/image140.png"/><Relationship Id="rId12" Type="http://schemas.openxmlformats.org/officeDocument/2006/relationships/image" Target="../media/image125.png"/><Relationship Id="rId17" Type="http://schemas.openxmlformats.org/officeDocument/2006/relationships/image" Target="../media/image131.png"/><Relationship Id="rId2" Type="http://schemas.openxmlformats.org/officeDocument/2006/relationships/image" Target="../media/image721.png"/><Relationship Id="rId16" Type="http://schemas.openxmlformats.org/officeDocument/2006/relationships/image" Target="../media/image122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124.png"/><Relationship Id="rId5" Type="http://schemas.openxmlformats.org/officeDocument/2006/relationships/image" Target="../media/image76.png"/><Relationship Id="rId15" Type="http://schemas.openxmlformats.org/officeDocument/2006/relationships/image" Target="../media/image77.png"/><Relationship Id="rId23" Type="http://schemas.openxmlformats.org/officeDocument/2006/relationships/image" Target="../media/image79.png"/><Relationship Id="rId10" Type="http://schemas.openxmlformats.org/officeDocument/2006/relationships/image" Target="../media/image123.png"/><Relationship Id="rId19" Type="http://schemas.openxmlformats.org/officeDocument/2006/relationships/image" Target="../media/image138.png"/><Relationship Id="rId4" Type="http://schemas.openxmlformats.org/officeDocument/2006/relationships/image" Target="../media/image74.png"/><Relationship Id="rId14" Type="http://schemas.openxmlformats.org/officeDocument/2006/relationships/image" Target="../media/image127.png"/><Relationship Id="rId22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image" Target="../media/image721.png"/><Relationship Id="rId21" Type="http://schemas.openxmlformats.org/officeDocument/2006/relationships/image" Target="../media/image90.png"/><Relationship Id="rId7" Type="http://schemas.openxmlformats.org/officeDocument/2006/relationships/image" Target="../media/image80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5.png"/><Relationship Id="rId11" Type="http://schemas.openxmlformats.org/officeDocument/2006/relationships/image" Target="../media/image84.png"/><Relationship Id="rId5" Type="http://schemas.openxmlformats.org/officeDocument/2006/relationships/image" Target="../media/image74.png"/><Relationship Id="rId15" Type="http://schemas.openxmlformats.org/officeDocument/2006/relationships/image" Target="../media/image128.png"/><Relationship Id="rId10" Type="http://schemas.openxmlformats.org/officeDocument/2006/relationships/image" Target="../media/image83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82.png"/><Relationship Id="rId22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.png"/><Relationship Id="rId39" Type="http://schemas.openxmlformats.org/officeDocument/2006/relationships/image" Target="../media/image149.png"/><Relationship Id="rId3" Type="http://schemas.openxmlformats.org/officeDocument/2006/relationships/image" Target="../media/image92.png"/><Relationship Id="rId21" Type="http://schemas.openxmlformats.org/officeDocument/2006/relationships/image" Target="../media/image144.png"/><Relationship Id="rId34" Type="http://schemas.openxmlformats.org/officeDocument/2006/relationships/image" Target="../media/image121.png"/><Relationship Id="rId42" Type="http://schemas.openxmlformats.org/officeDocument/2006/relationships/image" Target="../media/image152.png"/><Relationship Id="rId25" Type="http://schemas.openxmlformats.org/officeDocument/2006/relationships/image" Target="../media/image97.png"/><Relationship Id="rId33" Type="http://schemas.openxmlformats.org/officeDocument/2006/relationships/image" Target="../media/image120.png"/><Relationship Id="rId38" Type="http://schemas.openxmlformats.org/officeDocument/2006/relationships/image" Target="../media/image148.png"/><Relationship Id="rId46" Type="http://schemas.openxmlformats.org/officeDocument/2006/relationships/image" Target="../media/image157.pn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43.png"/><Relationship Id="rId29" Type="http://schemas.openxmlformats.org/officeDocument/2006/relationships/image" Target="../media/image112.png"/><Relationship Id="rId41" Type="http://schemas.openxmlformats.org/officeDocument/2006/relationships/image" Target="../media/image1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5.png"/><Relationship Id="rId24" Type="http://schemas.openxmlformats.org/officeDocument/2006/relationships/image" Target="../media/image96.png"/><Relationship Id="rId32" Type="http://schemas.openxmlformats.org/officeDocument/2006/relationships/image" Target="../media/image119.png"/><Relationship Id="rId37" Type="http://schemas.openxmlformats.org/officeDocument/2006/relationships/image" Target="../media/image147.png"/><Relationship Id="rId40" Type="http://schemas.openxmlformats.org/officeDocument/2006/relationships/image" Target="../media/image150.png"/><Relationship Id="rId45" Type="http://schemas.openxmlformats.org/officeDocument/2006/relationships/image" Target="../media/image156.png"/><Relationship Id="rId5" Type="http://schemas.openxmlformats.org/officeDocument/2006/relationships/image" Target="../media/image94.png"/><Relationship Id="rId23" Type="http://schemas.openxmlformats.org/officeDocument/2006/relationships/image" Target="../media/image153.png"/><Relationship Id="rId28" Type="http://schemas.openxmlformats.org/officeDocument/2006/relationships/image" Target="../media/image111.png"/><Relationship Id="rId36" Type="http://schemas.openxmlformats.org/officeDocument/2006/relationships/image" Target="../media/image146.png"/><Relationship Id="rId31" Type="http://schemas.openxmlformats.org/officeDocument/2006/relationships/image" Target="../media/image118.png"/><Relationship Id="rId44" Type="http://schemas.openxmlformats.org/officeDocument/2006/relationships/image" Target="../media/image155.png"/><Relationship Id="rId4" Type="http://schemas.openxmlformats.org/officeDocument/2006/relationships/image" Target="../media/image93.png"/><Relationship Id="rId22" Type="http://schemas.openxmlformats.org/officeDocument/2006/relationships/image" Target="../media/image145.png"/><Relationship Id="rId27" Type="http://schemas.openxmlformats.org/officeDocument/2006/relationships/image" Target="../media/image99.png"/><Relationship Id="rId30" Type="http://schemas.openxmlformats.org/officeDocument/2006/relationships/image" Target="../media/image114.png"/><Relationship Id="rId35" Type="http://schemas.openxmlformats.org/officeDocument/2006/relationships/image" Target="../media/image135.png"/><Relationship Id="rId43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50.png"/><Relationship Id="rId7" Type="http://schemas.openxmlformats.org/officeDocument/2006/relationships/image" Target="../media/image86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7.png"/><Relationship Id="rId11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28.png"/><Relationship Id="rId4" Type="http://schemas.openxmlformats.org/officeDocument/2006/relationships/image" Target="../media/image1210.png"/><Relationship Id="rId9" Type="http://schemas.openxmlformats.org/officeDocument/2006/relationships/image" Target="../media/image8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70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9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190.png"/><Relationship Id="rId18" Type="http://schemas.openxmlformats.org/officeDocument/2006/relationships/image" Target="../media/image187.png"/><Relationship Id="rId3" Type="http://schemas.openxmlformats.org/officeDocument/2006/relationships/image" Target="../media/image1110.png"/><Relationship Id="rId7" Type="http://schemas.openxmlformats.org/officeDocument/2006/relationships/image" Target="../media/image1140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20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180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2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20.png"/><Relationship Id="rId12" Type="http://schemas.openxmlformats.org/officeDocument/2006/relationships/image" Target="../media/image1471.png"/><Relationship Id="rId7" Type="http://schemas.openxmlformats.org/officeDocument/2006/relationships/image" Target="../media/image96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5.xml"/><Relationship Id="rId11" Type="http://schemas.openxmlformats.org/officeDocument/2006/relationships/image" Target="../media/image1461.png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10" Type="http://schemas.openxmlformats.org/officeDocument/2006/relationships/image" Target="../media/image1351.png"/><Relationship Id="rId4" Type="http://schemas.openxmlformats.org/officeDocument/2006/relationships/image" Target="../media/image930.png"/><Relationship Id="rId9" Type="http://schemas.openxmlformats.org/officeDocument/2006/relationships/image" Target="../media/image9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90.png"/><Relationship Id="rId7" Type="http://schemas.openxmlformats.org/officeDocument/2006/relationships/image" Target="../media/image143.png"/><Relationship Id="rId12" Type="http://schemas.openxmlformats.org/officeDocument/2006/relationships/image" Target="../media/image72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2.png"/><Relationship Id="rId11" Type="http://schemas.openxmlformats.org/officeDocument/2006/relationships/image" Target="../media/image163.png"/><Relationship Id="rId5" Type="http://schemas.openxmlformats.org/officeDocument/2006/relationships/image" Target="../media/image141.png"/><Relationship Id="rId10" Type="http://schemas.openxmlformats.org/officeDocument/2006/relationships/image" Target="../media/image144.png"/><Relationship Id="rId4" Type="http://schemas.openxmlformats.org/officeDocument/2006/relationships/image" Target="../media/image1350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52.png"/><Relationship Id="rId7" Type="http://schemas.openxmlformats.org/officeDocument/2006/relationships/image" Target="../media/image158.png"/><Relationship Id="rId2" Type="http://schemas.openxmlformats.org/officeDocument/2006/relationships/image" Target="../media/image148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1.png"/><Relationship Id="rId5" Type="http://schemas.openxmlformats.org/officeDocument/2006/relationships/image" Target="../media/image159.png"/><Relationship Id="rId10" Type="http://schemas.openxmlformats.org/officeDocument/2006/relationships/image" Target="../media/image175.png"/><Relationship Id="rId4" Type="http://schemas.openxmlformats.org/officeDocument/2006/relationships/image" Target="../media/image1561.png"/><Relationship Id="rId9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13" Type="http://schemas.openxmlformats.org/officeDocument/2006/relationships/image" Target="../media/image1550.png"/><Relationship Id="rId18" Type="http://schemas.openxmlformats.org/officeDocument/2006/relationships/image" Target="../media/image1650.png"/><Relationship Id="rId3" Type="http://schemas.openxmlformats.org/officeDocument/2006/relationships/image" Target="../media/image1480.png"/><Relationship Id="rId21" Type="http://schemas.openxmlformats.org/officeDocument/2006/relationships/image" Target="../media/image1750.png"/><Relationship Id="rId7" Type="http://schemas.openxmlformats.org/officeDocument/2006/relationships/image" Target="../media/image1591.png"/><Relationship Id="rId12" Type="http://schemas.openxmlformats.org/officeDocument/2006/relationships/image" Target="../media/image1751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9.png"/><Relationship Id="rId20" Type="http://schemas.openxmlformats.org/officeDocument/2006/relationships/image" Target="../media/image18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60.png"/><Relationship Id="rId11" Type="http://schemas.openxmlformats.org/officeDocument/2006/relationships/image" Target="../media/image1720.png"/><Relationship Id="rId5" Type="http://schemas.openxmlformats.org/officeDocument/2006/relationships/image" Target="../media/image1551.png"/><Relationship Id="rId15" Type="http://schemas.openxmlformats.org/officeDocument/2006/relationships/image" Target="../media/image1590.png"/><Relationship Id="rId23" Type="http://schemas.openxmlformats.org/officeDocument/2006/relationships/image" Target="../media/image190.png"/><Relationship Id="rId10" Type="http://schemas.openxmlformats.org/officeDocument/2006/relationships/image" Target="../media/image1681.png"/><Relationship Id="rId19" Type="http://schemas.openxmlformats.org/officeDocument/2006/relationships/image" Target="../media/image183.png"/><Relationship Id="rId4" Type="http://schemas.openxmlformats.org/officeDocument/2006/relationships/image" Target="../media/image1460.png"/><Relationship Id="rId9" Type="http://schemas.openxmlformats.org/officeDocument/2006/relationships/image" Target="../media/image1651.png"/><Relationship Id="rId14" Type="http://schemas.openxmlformats.org/officeDocument/2006/relationships/image" Target="../media/image176.png"/><Relationship Id="rId22" Type="http://schemas.openxmlformats.org/officeDocument/2006/relationships/image" Target="../media/image1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13" Type="http://schemas.openxmlformats.org/officeDocument/2006/relationships/image" Target="../media/image1550.png"/><Relationship Id="rId18" Type="http://schemas.openxmlformats.org/officeDocument/2006/relationships/image" Target="../media/image1650.png"/><Relationship Id="rId3" Type="http://schemas.openxmlformats.org/officeDocument/2006/relationships/image" Target="../media/image1480.png"/><Relationship Id="rId21" Type="http://schemas.openxmlformats.org/officeDocument/2006/relationships/image" Target="../media/image1750.png"/><Relationship Id="rId7" Type="http://schemas.openxmlformats.org/officeDocument/2006/relationships/image" Target="../media/image1591.png"/><Relationship Id="rId12" Type="http://schemas.openxmlformats.org/officeDocument/2006/relationships/image" Target="../media/image1751.png"/><Relationship Id="rId17" Type="http://schemas.openxmlformats.org/officeDocument/2006/relationships/image" Target="../media/image18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9.png"/><Relationship Id="rId20" Type="http://schemas.openxmlformats.org/officeDocument/2006/relationships/image" Target="../media/image18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60.png"/><Relationship Id="rId11" Type="http://schemas.openxmlformats.org/officeDocument/2006/relationships/image" Target="../media/image1720.png"/><Relationship Id="rId5" Type="http://schemas.openxmlformats.org/officeDocument/2006/relationships/image" Target="../media/image1551.png"/><Relationship Id="rId15" Type="http://schemas.openxmlformats.org/officeDocument/2006/relationships/image" Target="../media/image1590.png"/><Relationship Id="rId23" Type="http://schemas.openxmlformats.org/officeDocument/2006/relationships/image" Target="../media/image190.png"/><Relationship Id="rId10" Type="http://schemas.openxmlformats.org/officeDocument/2006/relationships/image" Target="../media/image1681.png"/><Relationship Id="rId19" Type="http://schemas.openxmlformats.org/officeDocument/2006/relationships/image" Target="../media/image183.png"/><Relationship Id="rId4" Type="http://schemas.openxmlformats.org/officeDocument/2006/relationships/image" Target="../media/image1460.png"/><Relationship Id="rId9" Type="http://schemas.openxmlformats.org/officeDocument/2006/relationships/image" Target="../media/image1651.png"/><Relationship Id="rId14" Type="http://schemas.openxmlformats.org/officeDocument/2006/relationships/image" Target="../media/image176.png"/><Relationship Id="rId22" Type="http://schemas.openxmlformats.org/officeDocument/2006/relationships/image" Target="../media/image1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1.png"/><Relationship Id="rId18" Type="http://schemas.openxmlformats.org/officeDocument/2006/relationships/image" Target="../media/image1890.png"/><Relationship Id="rId13" Type="http://schemas.openxmlformats.org/officeDocument/2006/relationships/image" Target="../media/image1550.png"/><Relationship Id="rId3" Type="http://schemas.openxmlformats.org/officeDocument/2006/relationships/image" Target="../media/image1460.png"/><Relationship Id="rId21" Type="http://schemas.openxmlformats.org/officeDocument/2006/relationships/image" Target="../media/image1650.png"/><Relationship Id="rId7" Type="http://schemas.openxmlformats.org/officeDocument/2006/relationships/image" Target="../media/image150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9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90.png"/><Relationship Id="rId5" Type="http://schemas.openxmlformats.org/officeDocument/2006/relationships/image" Target="../media/image1560.png"/><Relationship Id="rId15" Type="http://schemas.openxmlformats.org/officeDocument/2006/relationships/image" Target="../media/image1590.png"/><Relationship Id="rId23" Type="http://schemas.openxmlformats.org/officeDocument/2006/relationships/image" Target="../media/image210.png"/><Relationship Id="rId10" Type="http://schemas.openxmlformats.org/officeDocument/2006/relationships/image" Target="../media/image1820.png"/><Relationship Id="rId19" Type="http://schemas.openxmlformats.org/officeDocument/2006/relationships/image" Target="../media/image190.png"/><Relationship Id="rId4" Type="http://schemas.openxmlformats.org/officeDocument/2006/relationships/image" Target="../media/image1470.png"/><Relationship Id="rId9" Type="http://schemas.openxmlformats.org/officeDocument/2006/relationships/image" Target="../media/image1911.png"/><Relationship Id="rId14" Type="http://schemas.openxmlformats.org/officeDocument/2006/relationships/image" Target="../media/image176.png"/><Relationship Id="rId22" Type="http://schemas.openxmlformats.org/officeDocument/2006/relationships/image" Target="../media/image1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1.png"/><Relationship Id="rId18" Type="http://schemas.openxmlformats.org/officeDocument/2006/relationships/image" Target="../media/image1890.png"/><Relationship Id="rId13" Type="http://schemas.openxmlformats.org/officeDocument/2006/relationships/image" Target="../media/image1550.png"/><Relationship Id="rId3" Type="http://schemas.openxmlformats.org/officeDocument/2006/relationships/image" Target="../media/image1460.png"/><Relationship Id="rId21" Type="http://schemas.openxmlformats.org/officeDocument/2006/relationships/image" Target="../media/image190.png"/><Relationship Id="rId7" Type="http://schemas.openxmlformats.org/officeDocument/2006/relationships/image" Target="../media/image1500.png"/><Relationship Id="rId25" Type="http://schemas.openxmlformats.org/officeDocument/2006/relationships/image" Target="../media/image210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1950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90.png"/><Relationship Id="rId24" Type="http://schemas.openxmlformats.org/officeDocument/2006/relationships/image" Target="../media/image183.png"/><Relationship Id="rId5" Type="http://schemas.openxmlformats.org/officeDocument/2006/relationships/image" Target="../media/image1560.png"/><Relationship Id="rId15" Type="http://schemas.openxmlformats.org/officeDocument/2006/relationships/image" Target="../media/image1590.png"/><Relationship Id="rId23" Type="http://schemas.openxmlformats.org/officeDocument/2006/relationships/image" Target="../media/image1650.png"/><Relationship Id="rId10" Type="http://schemas.openxmlformats.org/officeDocument/2006/relationships/image" Target="../media/image1820.png"/><Relationship Id="rId19" Type="http://schemas.openxmlformats.org/officeDocument/2006/relationships/image" Target="../media/image1940.png"/><Relationship Id="rId4" Type="http://schemas.openxmlformats.org/officeDocument/2006/relationships/image" Target="../media/image1470.png"/><Relationship Id="rId9" Type="http://schemas.openxmlformats.org/officeDocument/2006/relationships/image" Target="../media/image1681.png"/><Relationship Id="rId14" Type="http://schemas.openxmlformats.org/officeDocument/2006/relationships/image" Target="../media/image176.png"/><Relationship Id="rId22" Type="http://schemas.openxmlformats.org/officeDocument/2006/relationships/image" Target="../media/image211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0.png"/><Relationship Id="rId26" Type="http://schemas.openxmlformats.org/officeDocument/2006/relationships/image" Target="../media/image1590.png"/><Relationship Id="rId3" Type="http://schemas.openxmlformats.org/officeDocument/2006/relationships/image" Target="../media/image1460.png"/><Relationship Id="rId21" Type="http://schemas.openxmlformats.org/officeDocument/2006/relationships/image" Target="../media/image1960.png"/><Relationship Id="rId25" Type="http://schemas.openxmlformats.org/officeDocument/2006/relationships/image" Target="../media/image17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00.png"/><Relationship Id="rId20" Type="http://schemas.openxmlformats.org/officeDocument/2006/relationships/image" Target="../media/image1950.png"/><Relationship Id="rId29" Type="http://schemas.openxmlformats.org/officeDocument/2006/relationships/image" Target="../media/image1650.png"/><Relationship Id="rId1" Type="http://schemas.openxmlformats.org/officeDocument/2006/relationships/slideLayout" Target="../slideLayouts/slideLayout26.xml"/><Relationship Id="rId24" Type="http://schemas.openxmlformats.org/officeDocument/2006/relationships/image" Target="../media/image1550.png"/><Relationship Id="rId15" Type="http://schemas.openxmlformats.org/officeDocument/2006/relationships/image" Target="../media/image1490.png"/><Relationship Id="rId23" Type="http://schemas.openxmlformats.org/officeDocument/2006/relationships/image" Target="../media/image1940.png"/><Relationship Id="rId28" Type="http://schemas.openxmlformats.org/officeDocument/2006/relationships/image" Target="../media/image211.png"/><Relationship Id="rId10" Type="http://schemas.openxmlformats.org/officeDocument/2006/relationships/image" Target="../media/image1680.png"/><Relationship Id="rId19" Type="http://schemas.openxmlformats.org/officeDocument/2006/relationships/image" Target="../media/image1820.png"/><Relationship Id="rId31" Type="http://schemas.openxmlformats.org/officeDocument/2006/relationships/image" Target="../media/image210.png"/><Relationship Id="rId14" Type="http://schemas.openxmlformats.org/officeDocument/2006/relationships/image" Target="../media/image1560.png"/><Relationship Id="rId9" Type="http://schemas.openxmlformats.org/officeDocument/2006/relationships/image" Target="../media/image1650.png"/><Relationship Id="rId22" Type="http://schemas.openxmlformats.org/officeDocument/2006/relationships/image" Target="../media/image1970.png"/><Relationship Id="rId27" Type="http://schemas.openxmlformats.org/officeDocument/2006/relationships/image" Target="../media/image179.png"/><Relationship Id="rId30" Type="http://schemas.openxmlformats.org/officeDocument/2006/relationships/image" Target="../media/image1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1.png"/><Relationship Id="rId13" Type="http://schemas.openxmlformats.org/officeDocument/2006/relationships/image" Target="../media/image2050.png"/><Relationship Id="rId3" Type="http://schemas.openxmlformats.org/officeDocument/2006/relationships/image" Target="../media/image1990.png"/><Relationship Id="rId7" Type="http://schemas.openxmlformats.org/officeDocument/2006/relationships/image" Target="../media/image2000.png"/><Relationship Id="rId12" Type="http://schemas.openxmlformats.org/officeDocument/2006/relationships/image" Target="../media/image2030.png"/><Relationship Id="rId17" Type="http://schemas.openxmlformats.org/officeDocument/2006/relationships/image" Target="../media/image2070.png"/><Relationship Id="rId2" Type="http://schemas.openxmlformats.org/officeDocument/2006/relationships/image" Target="../media/image71.png"/><Relationship Id="rId16" Type="http://schemas.openxmlformats.org/officeDocument/2006/relationships/image" Target="../media/image209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10.png"/><Relationship Id="rId11" Type="http://schemas.openxmlformats.org/officeDocument/2006/relationships/image" Target="../media/image2040.png"/><Relationship Id="rId5" Type="http://schemas.openxmlformats.org/officeDocument/2006/relationships/image" Target="../media/image1980.png"/><Relationship Id="rId15" Type="http://schemas.openxmlformats.org/officeDocument/2006/relationships/image" Target="../media/image2080.png"/><Relationship Id="rId10" Type="http://schemas.openxmlformats.org/officeDocument/2006/relationships/image" Target="../media/image212.png"/><Relationship Id="rId4" Type="http://schemas.openxmlformats.org/officeDocument/2006/relationships/image" Target="../media/image2001.png"/><Relationship Id="rId9" Type="http://schemas.openxmlformats.org/officeDocument/2006/relationships/image" Target="../media/image2020.png"/><Relationship Id="rId14" Type="http://schemas.openxmlformats.org/officeDocument/2006/relationships/image" Target="../media/image20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52.png"/><Relationship Id="rId5" Type="http://schemas.openxmlformats.org/officeDocument/2006/relationships/image" Target="../media/image165.png"/><Relationship Id="rId4" Type="http://schemas.openxmlformats.org/officeDocument/2006/relationships/image" Target="../media/image2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0.png"/><Relationship Id="rId13" Type="http://schemas.openxmlformats.org/officeDocument/2006/relationships/image" Target="../media/image223.png"/><Relationship Id="rId18" Type="http://schemas.openxmlformats.org/officeDocument/2006/relationships/image" Target="../media/image226.png"/><Relationship Id="rId3" Type="http://schemas.openxmlformats.org/officeDocument/2006/relationships/image" Target="../media/image222.png"/><Relationship Id="rId7" Type="http://schemas.openxmlformats.org/officeDocument/2006/relationships/image" Target="../media/image145.png"/><Relationship Id="rId12" Type="http://schemas.openxmlformats.org/officeDocument/2006/relationships/image" Target="../media/image2220.png"/><Relationship Id="rId17" Type="http://schemas.openxmlformats.org/officeDocument/2006/relationships/image" Target="../media/image234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90.png"/><Relationship Id="rId11" Type="http://schemas.openxmlformats.org/officeDocument/2006/relationships/image" Target="../media/image2210.png"/><Relationship Id="rId5" Type="http://schemas.openxmlformats.org/officeDocument/2006/relationships/image" Target="../media/image770.png"/><Relationship Id="rId15" Type="http://schemas.openxmlformats.org/officeDocument/2006/relationships/image" Target="../media/image225.png"/><Relationship Id="rId10" Type="http://schemas.openxmlformats.org/officeDocument/2006/relationships/image" Target="../media/image2200.png"/><Relationship Id="rId4" Type="http://schemas.openxmlformats.org/officeDocument/2006/relationships/image" Target="../media/image760.png"/><Relationship Id="rId9" Type="http://schemas.openxmlformats.org/officeDocument/2006/relationships/image" Target="../media/image2190.png"/><Relationship Id="rId14" Type="http://schemas.openxmlformats.org/officeDocument/2006/relationships/image" Target="../media/image2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45.png"/><Relationship Id="rId18" Type="http://schemas.openxmlformats.org/officeDocument/2006/relationships/image" Target="../media/image2290.png"/><Relationship Id="rId26" Type="http://schemas.openxmlformats.org/officeDocument/2006/relationships/image" Target="../media/image237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12" Type="http://schemas.openxmlformats.org/officeDocument/2006/relationships/image" Target="../media/image2270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8.png"/><Relationship Id="rId20" Type="http://schemas.openxmlformats.org/officeDocument/2006/relationships/image" Target="../media/image235.png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0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5" Type="http://schemas.openxmlformats.org/officeDocument/2006/relationships/image" Target="../media/image229.png"/><Relationship Id="rId15" Type="http://schemas.openxmlformats.org/officeDocument/2006/relationships/image" Target="../media/image2280.png"/><Relationship Id="rId23" Type="http://schemas.openxmlformats.org/officeDocument/2006/relationships/image" Target="../media/image236.png"/><Relationship Id="rId28" Type="http://schemas.openxmlformats.org/officeDocument/2006/relationships/image" Target="../media/image239.png"/><Relationship Id="rId10" Type="http://schemas.openxmlformats.org/officeDocument/2006/relationships/image" Target="../media/image242.png"/><Relationship Id="rId19" Type="http://schemas.openxmlformats.org/officeDocument/2006/relationships/image" Target="../media/image233.png"/><Relationship Id="rId31" Type="http://schemas.openxmlformats.org/officeDocument/2006/relationships/image" Target="../media/image247.png"/><Relationship Id="rId4" Type="http://schemas.openxmlformats.org/officeDocument/2006/relationships/image" Target="../media/image228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38.png"/><Relationship Id="rId30" Type="http://schemas.openxmlformats.org/officeDocument/2006/relationships/image" Target="../media/image2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70.png"/><Relationship Id="rId5" Type="http://schemas.openxmlformats.org/officeDocument/2006/relationships/image" Target="../media/image96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5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12" Type="http://schemas.openxmlformats.org/officeDocument/2006/relationships/image" Target="../media/image1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2.png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0" Type="http://schemas.openxmlformats.org/officeDocument/2006/relationships/image" Target="../media/image108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Lecture 4 – Message authentication, UF-CMA,</a:t>
            </a:r>
            <a:br>
              <a:rPr lang="nb-NO" dirty="0"/>
            </a:br>
            <a:r>
              <a:rPr lang="nb-NO" dirty="0"/>
              <a:t>CBC-MAC, CMAC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20.09.2023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Message authentication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640143"/>
              </a:xfrm>
            </p:spPr>
            <p:txBody>
              <a:bodyPr/>
              <a:lstStyle/>
              <a:p>
                <a:pPr marL="0" indent="0"/>
                <a:r>
                  <a:rPr lang="en-US" sz="1800" dirty="0"/>
                  <a:t>A </a:t>
                </a:r>
                <a:r>
                  <a:rPr lang="en-US" sz="1800" b="1" dirty="0"/>
                  <a:t>message authentication scheme </a:t>
                </a:r>
                <a:r>
                  <a:rPr lang="en-US" sz="1800" dirty="0"/>
                  <a:t>is a triple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Tag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sz="1800" dirty="0"/>
                  <a:t> of algorithms: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0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0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640143"/>
              </a:xfrm>
              <a:blipFill rotWithShape="0">
                <a:blip r:embed="rId3"/>
                <a:stretch>
                  <a:fillRect l="-438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113" y="1897290"/>
                <a:ext cx="2724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Tag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1897290"/>
                <a:ext cx="272407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80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1113" y="1558736"/>
                <a:ext cx="1852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Tag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1558736"/>
                <a:ext cx="185294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59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1113" y="2501426"/>
                <a:ext cx="26648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2501426"/>
                <a:ext cx="266489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119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1113" y="2854652"/>
                <a:ext cx="3523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Vrfy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13" y="2854652"/>
                <a:ext cx="352320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11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570443" y="2375735"/>
            <a:ext cx="5617772" cy="2872475"/>
            <a:chOff x="2679179" y="2841451"/>
            <a:chExt cx="6709981" cy="3430942"/>
          </a:xfrm>
        </p:grpSpPr>
        <p:grpSp>
          <p:nvGrpSpPr>
            <p:cNvPr id="5" name="Group 4"/>
            <p:cNvGrpSpPr/>
            <p:nvPr/>
          </p:nvGrpSpPr>
          <p:grpSpPr>
            <a:xfrm>
              <a:off x="2679179" y="2841451"/>
              <a:ext cx="6709981" cy="3430942"/>
              <a:chOff x="2679179" y="2841451"/>
              <a:chExt cx="6709981" cy="343094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679179" y="2841451"/>
                <a:ext cx="6709981" cy="3430942"/>
                <a:chOff x="2341264" y="2445236"/>
                <a:chExt cx="6709981" cy="343094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5265789" y="4389806"/>
                      <a:ext cx="673033" cy="4043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5789" y="4389806"/>
                      <a:ext cx="673033" cy="400110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" name="Group 1"/>
                <p:cNvGrpSpPr/>
                <p:nvPr/>
              </p:nvGrpSpPr>
              <p:grpSpPr>
                <a:xfrm>
                  <a:off x="2341264" y="2445236"/>
                  <a:ext cx="6709981" cy="3430942"/>
                  <a:chOff x="2341264" y="2445236"/>
                  <a:chExt cx="6709981" cy="343094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023668" y="5471802"/>
                    <a:ext cx="1827833" cy="404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1600" dirty="0"/>
                      <a:t>Adversary</a:t>
                    </a:r>
                    <a:endParaRPr lang="en-US" sz="1600" dirty="0"/>
                  </a:p>
                </p:txBody>
              </p:sp>
              <p:cxnSp>
                <p:nvCxnSpPr>
                  <p:cNvPr id="42" name="Elbow Connector 41"/>
                  <p:cNvCxnSpPr>
                    <a:stCxn id="70" idx="1"/>
                    <a:endCxn id="10" idx="0"/>
                  </p:cNvCxnSpPr>
                  <p:nvPr/>
                </p:nvCxnSpPr>
                <p:spPr bwMode="auto">
                  <a:xfrm rot="10800000" flipV="1">
                    <a:off x="3702996" y="3748710"/>
                    <a:ext cx="1582922" cy="631355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2341264" y="4563399"/>
                        <a:ext cx="481343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41264" y="4563399"/>
                        <a:ext cx="481343" cy="404376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7" name="Straight Arrow Connector 46"/>
                  <p:cNvCxnSpPr>
                    <a:stCxn id="45" idx="3"/>
                  </p:cNvCxnSpPr>
                  <p:nvPr/>
                </p:nvCxnSpPr>
                <p:spPr bwMode="auto">
                  <a:xfrm>
                    <a:off x="7915000" y="4764070"/>
                    <a:ext cx="471931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8409610" y="4556289"/>
                        <a:ext cx="641635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a14:m>
                        <a:r>
                          <a:rPr lang="nb-NO" sz="1600" dirty="0"/>
                          <a:t>  </a:t>
                        </a:r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9610" y="4556289"/>
                        <a:ext cx="641635" cy="404376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b="-10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3" name="Down Arrow 62"/>
                  <p:cNvSpPr/>
                  <p:nvPr/>
                </p:nvSpPr>
                <p:spPr bwMode="auto">
                  <a:xfrm>
                    <a:off x="5449256" y="4773124"/>
                    <a:ext cx="301839" cy="646170"/>
                  </a:xfrm>
                  <a:prstGeom prst="downArrow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5285918" y="3546524"/>
                        <a:ext cx="510060" cy="4043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b-NO" sz="1600" dirty="0"/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oMath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5918" y="3546524"/>
                        <a:ext cx="510061" cy="400110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9" name="Straight Arrow Connector 78"/>
                  <p:cNvCxnSpPr>
                    <a:stCxn id="27" idx="2"/>
                    <a:endCxn id="70" idx="0"/>
                  </p:cNvCxnSpPr>
                  <p:nvPr/>
                </p:nvCxnSpPr>
                <p:spPr bwMode="auto">
                  <a:xfrm flipH="1">
                    <a:off x="5540948" y="3184755"/>
                    <a:ext cx="1" cy="36176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Rounded Rectangle 9"/>
                      <p:cNvSpPr/>
                      <p:nvPr/>
                    </p:nvSpPr>
                    <p:spPr bwMode="auto">
                      <a:xfrm>
                        <a:off x="3276894" y="4380066"/>
                        <a:ext cx="852201" cy="768005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</m:oMath>
                          </m:oMathPara>
                        </a14:m>
                        <a:endPara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" name="Rounded Rectangle 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276894" y="4380066"/>
                        <a:ext cx="852201" cy="768005"/>
                      </a:xfrm>
                      <a:prstGeom prst="round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Rounded Rectangle 26"/>
                      <p:cNvSpPr/>
                      <p:nvPr/>
                    </p:nvSpPr>
                    <p:spPr bwMode="auto">
                      <a:xfrm>
                        <a:off x="5022728" y="2445236"/>
                        <a:ext cx="1036442" cy="739519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m:oMathPara>
                        </a14:m>
                        <a:endParaRPr kumimoji="0" lang="en-US" sz="16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Rounded Rectangle 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5022728" y="2445236"/>
                        <a:ext cx="1036442" cy="739519"/>
                      </a:xfrm>
                      <a:prstGeom prst="roundRect">
                        <a:avLst/>
                      </a:prstGeom>
                      <a:blipFill rotWithShape="0">
                        <a:blip r:embed="rId13"/>
                        <a:stretch>
                          <a:fillRect l="-571"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Rounded Rectangle 44"/>
                      <p:cNvSpPr/>
                      <p:nvPr/>
                    </p:nvSpPr>
                    <p:spPr bwMode="auto">
                      <a:xfrm>
                        <a:off x="7053021" y="4380066"/>
                        <a:ext cx="861980" cy="76800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</m:oMath>
                          </m:oMathPara>
                        </a14:m>
                        <a:endPara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5" name="Rounded Rectangle 4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7053021" y="4380066"/>
                        <a:ext cx="861980" cy="768006"/>
                      </a:xfrm>
                      <a:prstGeom prst="roundRect">
                        <a:avLst/>
                      </a:prstGeom>
                      <a:blipFill rotWithShape="0">
                        <a:blip r:embed="rId14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1" name="Elbow Connector 40"/>
                  <p:cNvCxnSpPr>
                    <a:stCxn id="70" idx="3"/>
                    <a:endCxn id="45" idx="0"/>
                  </p:cNvCxnSpPr>
                  <p:nvPr/>
                </p:nvCxnSpPr>
                <p:spPr bwMode="auto">
                  <a:xfrm>
                    <a:off x="5795978" y="3748711"/>
                    <a:ext cx="1688032" cy="631355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Straight Arrow Connector 20"/>
                  <p:cNvCxnSpPr>
                    <a:stCxn id="10" idx="3"/>
                    <a:endCxn id="45" idx="1"/>
                  </p:cNvCxnSpPr>
                  <p:nvPr/>
                </p:nvCxnSpPr>
                <p:spPr bwMode="auto">
                  <a:xfrm>
                    <a:off x="4129095" y="4764069"/>
                    <a:ext cx="2923926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" name="Straight Arrow Connector 31"/>
                  <p:cNvCxnSpPr/>
                  <p:nvPr/>
                </p:nvCxnSpPr>
                <p:spPr bwMode="auto">
                  <a:xfrm flipV="1">
                    <a:off x="2811230" y="4764069"/>
                    <a:ext cx="454287" cy="151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5660691" y="2470471"/>
                      <a:ext cx="481436" cy="3124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0691" y="2470470"/>
                      <a:ext cx="481436" cy="307777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19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744128" y="4380066"/>
                      <a:ext cx="481436" cy="3124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4128" y="4380066"/>
                      <a:ext cx="481436" cy="307777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438712" y="4786021"/>
                    <a:ext cx="481436" cy="404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8712" y="4786021"/>
                    <a:ext cx="481436" cy="400110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860907" y="4786021"/>
                  <a:ext cx="481436" cy="312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0907" y="4786021"/>
                  <a:ext cx="481436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3392" y="4666661"/>
                <a:ext cx="9072151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Possible integrity security goals:</a:t>
                </a:r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/>
                  <a:t> Hard 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nb-NO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nb-NO" dirty="0"/>
                  <a:t> Hard to </a:t>
                </a:r>
                <a:r>
                  <a:rPr lang="nb-NO" b="1" dirty="0" err="1"/>
                  <a:t>forge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b-NO" dirty="0"/>
                  <a:t> for a </a:t>
                </a:r>
                <a:r>
                  <a:rPr lang="nb-NO" dirty="0" err="1"/>
                  <a:t>specific</a:t>
                </a:r>
                <a:r>
                  <a:rPr lang="nb-NO" dirty="0"/>
                  <a:t> </a:t>
                </a:r>
                <a:r>
                  <a:rPr lang="nb-NO" dirty="0" err="1"/>
                  <a:t>message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nb-NO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/>
                  <a:t> Hard to forge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174625" lvl="1">
                  <a:spcBef>
                    <a:spcPts val="600"/>
                  </a:spcBef>
                  <a:buFontTx/>
                  <a:buChar char="-"/>
                </a:pPr>
                <a:r>
                  <a:rPr lang="en-US" dirty="0"/>
                  <a:t> Hard to forge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any chosen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after seeing valid tags on (chosen)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first 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666661"/>
                <a:ext cx="9072151" cy="1785104"/>
              </a:xfrm>
              <a:prstGeom prst="rect">
                <a:avLst/>
              </a:prstGeom>
              <a:blipFill rotWithShape="0">
                <a:blip r:embed="rId19"/>
                <a:stretch>
                  <a:fillRect l="-538" t="-2055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7102987" y="1633332"/>
                <a:ext cx="4657642" cy="127988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/>
                  <a:t>Correctness: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nb-NO" b="0" i="0" dirty="0">
                    <a:latin typeface="Cambria Math" panose="02040503050406030204" pitchFamily="18" charset="0"/>
                  </a:rPr>
                  <a:t> </a:t>
                </a:r>
                <a:r>
                  <a:rPr lang="nb-NO" b="0" i="0" dirty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987" y="1633332"/>
                <a:ext cx="4657642" cy="1279880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5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UF-CMA – </a:t>
            </a:r>
            <a:r>
              <a:rPr lang="en-US" dirty="0" err="1"/>
              <a:t>Unforgability</a:t>
            </a:r>
            <a:r>
              <a:rPr lang="en-US" dirty="0"/>
              <a:t> against chosen-message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2" t="8566" r="23555" b="8864"/>
          <a:stretch/>
        </p:blipFill>
        <p:spPr>
          <a:xfrm flipH="1">
            <a:off x="5795464" y="2312601"/>
            <a:ext cx="1106984" cy="137314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7391771" y="2329359"/>
            <a:ext cx="21506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13289" y="1972966"/>
                <a:ext cx="19885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   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289" y="1972966"/>
                <a:ext cx="1988586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>
            <a:off x="7343132" y="2474228"/>
            <a:ext cx="219928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24434" y="2505610"/>
                <a:ext cx="1992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  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434" y="2505610"/>
                <a:ext cx="199210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09" y="2154378"/>
            <a:ext cx="919854" cy="564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42858" y="1732705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ag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858" y="1732705"/>
                <a:ext cx="1202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H="1">
            <a:off x="7380361" y="3505153"/>
            <a:ext cx="21620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26899" y="3118665"/>
                <a:ext cx="8347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899" y="3118665"/>
                <a:ext cx="834782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7335471" y="3642034"/>
            <a:ext cx="22069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6578" y="3670800"/>
                <a:ext cx="655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78" y="3670800"/>
                <a:ext cx="65510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79660" y="2985663"/>
                <a:ext cx="1469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⋅,⋅)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660" y="2985663"/>
                <a:ext cx="146909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704380" y="1202196"/>
            <a:ext cx="231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62635" y="3925600"/>
                <a:ext cx="4658272" cy="107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Adversary </a:t>
                </a:r>
                <a:r>
                  <a:rPr lang="en-US" sz="1600" i="1" dirty="0"/>
                  <a:t>wins</a:t>
                </a:r>
                <a:r>
                  <a:rPr lang="en-US" sz="1600" dirty="0"/>
                  <a:t> if: </a:t>
                </a:r>
              </a:p>
              <a:p>
                <a:pPr marL="92075">
                  <a:lnSpc>
                    <a:spcPct val="150000"/>
                  </a:lnSpc>
                </a:pPr>
                <a:r>
                  <a:rPr lang="en-US" sz="1600" dirty="0"/>
                  <a:t>  - one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/>
                  <a:t> is </a:t>
                </a:r>
                <a:r>
                  <a:rPr lang="en-US" sz="1600" i="1" dirty="0"/>
                  <a:t>valid</a:t>
                </a:r>
                <a:r>
                  <a:rPr lang="en-US" sz="16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92075">
                  <a:lnSpc>
                    <a:spcPct val="150000"/>
                  </a:lnSpc>
                </a:pPr>
                <a:r>
                  <a:rPr lang="en-US" sz="1600" i="1" dirty="0"/>
                  <a:t>  -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35" y="3925600"/>
                <a:ext cx="4658272" cy="1077859"/>
              </a:xfrm>
              <a:prstGeom prst="rect">
                <a:avLst/>
              </a:prstGeom>
              <a:blipFill rotWithShape="0">
                <a:blip r:embed="rId11"/>
                <a:stretch>
                  <a:fillRect l="-654" t="-1695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58" y="3364305"/>
            <a:ext cx="919854" cy="564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89141"/>
                  </p:ext>
                </p:extLst>
              </p:nvPr>
            </p:nvGraphicFramePr>
            <p:xfrm>
              <a:off x="805860" y="1405008"/>
              <a:ext cx="3234789" cy="4467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478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3152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1435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4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Tag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4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Vf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forge</a:t>
                          </a: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Vf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oMath>
                          </a14:m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4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689141"/>
                  </p:ext>
                </p:extLst>
              </p:nvPr>
            </p:nvGraphicFramePr>
            <p:xfrm>
              <a:off x="805860" y="1405008"/>
              <a:ext cx="3234789" cy="4467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47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4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8" t="-1887" r="-377" b="-12886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1435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8" t="-7930" r="-377" b="-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4893175" y="5155567"/>
                <a:ext cx="6486849" cy="119137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UF-CMA 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3175" y="5155567"/>
                <a:ext cx="6486849" cy="119137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07720" y="3118665"/>
                <a:ext cx="1338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720" y="3118665"/>
                <a:ext cx="1338764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34129" y="3670800"/>
                <a:ext cx="12570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  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nb-NO" sz="16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0,  …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29" y="3670800"/>
                <a:ext cx="1257075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4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9" grpId="0"/>
      <p:bldP spid="21" grpId="0"/>
      <p:bldP spid="8" grpId="0"/>
      <p:bldP spid="30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UF-CMA definition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UF-CMA security implies: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Hard to recover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Hard forge a </a:t>
                </a:r>
                <a:r>
                  <a:rPr lang="en-US" i="1" dirty="0"/>
                  <a:t>specific </a:t>
                </a:r>
                <a:r>
                  <a:rPr lang="en-US" dirty="0"/>
                  <a:t>message chosen by the adversary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Tag lengths must be </a:t>
                </a:r>
                <a:r>
                  <a:rPr lang="en-US" i="1" dirty="0"/>
                  <a:t>long enough</a:t>
                </a:r>
                <a:r>
                  <a:rPr lang="en-US" dirty="0"/>
                  <a:t>!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; then 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Guess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Does </a:t>
                </a:r>
                <a:r>
                  <a:rPr lang="en-US" sz="2200" i="1" dirty="0"/>
                  <a:t>not</a:t>
                </a:r>
                <a:r>
                  <a:rPr lang="en-US" sz="2200" dirty="0"/>
                  <a:t> give protection against </a:t>
                </a:r>
                <a:r>
                  <a:rPr lang="en-US" sz="2200" b="1" dirty="0"/>
                  <a:t>replay attacks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Message counters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Nonces</a:t>
                </a: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Timestamps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  <a:blipFill rotWithShape="0">
                <a:blip r:embed="rId2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19866" y="5423669"/>
                <a:ext cx="2794355" cy="305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2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2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20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sz="1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866" y="5423669"/>
                <a:ext cx="2794355" cy="305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15565"/>
                  </p:ext>
                </p:extLst>
              </p:nvPr>
            </p:nvGraphicFramePr>
            <p:xfrm>
              <a:off x="8440375" y="1237346"/>
              <a:ext cx="2953339" cy="3834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333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696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544007">
                    <a:tc>
                      <a:txBody>
                        <a:bodyPr/>
                        <a:lstStyle/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2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Tag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200" b="0" i="0" cap="small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Vf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1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forge</a:t>
                          </a: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2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200" b="0" i="0" cap="small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Vf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2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and</a:t>
                          </a: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oMath>
                          </a14:m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200" b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forge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1938" marR="0" indent="-261938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15565"/>
                  </p:ext>
                </p:extLst>
              </p:nvPr>
            </p:nvGraphicFramePr>
            <p:xfrm>
              <a:off x="8440375" y="1237346"/>
              <a:ext cx="2953339" cy="38349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33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90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2083" r="-412" b="-12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5440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6" t="-8405" r="-412" b="-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30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</a:t>
            </a:r>
            <a:r>
              <a:rPr lang="en-US" i="1" dirty="0"/>
              <a:t>codes </a:t>
            </a:r>
            <a:r>
              <a:rPr lang="en-US" dirty="0"/>
              <a:t>(MACs)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4623120"/>
                <a:ext cx="11137237" cy="200233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MAC = special class of message authentication schemes</a:t>
                </a:r>
              </a:p>
              <a:p>
                <a:pPr marL="474663" lvl="1" indent="0"/>
                <a:r>
                  <a:rPr lang="en-US" sz="1600" dirty="0"/>
                  <a:t>  …actually most common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MAC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unique tags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/>
                  <a:t> forgeries must be on</a:t>
                </a:r>
                <a:r>
                  <a:rPr lang="en-US" sz="1800" i="1" dirty="0"/>
                  <a:t> </a:t>
                </a:r>
                <a:r>
                  <a:rPr lang="en-US" sz="1800" dirty="0"/>
                  <a:t>new </a:t>
                </a:r>
                <a:r>
                  <a:rPr lang="en-US" sz="1800" i="1" dirty="0"/>
                  <a:t>messages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4623120"/>
                <a:ext cx="11137237" cy="2002334"/>
              </a:xfrm>
              <a:blipFill rotWithShape="0">
                <a:blip r:embed="rId3"/>
                <a:stretch>
                  <a:fillRect l="-328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99343" y="2798030"/>
                <a:ext cx="3916737" cy="444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Vrfy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“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343" y="2798030"/>
                <a:ext cx="3916737" cy="444289"/>
              </a:xfrm>
              <a:prstGeom prst="rect">
                <a:avLst/>
              </a:prstGeom>
              <a:blipFill rotWithShape="0">
                <a:blip r:embed="rId4"/>
                <a:stretch>
                  <a:fillRect l="-467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39088" y="2069188"/>
                <a:ext cx="1595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088" y="2069188"/>
                <a:ext cx="159524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57048" y="1376741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deterministic </a:t>
            </a:r>
            <a:r>
              <a:rPr lang="en-US" sz="1600" i="1" dirty="0">
                <a:solidFill>
                  <a:srgbClr val="C00000"/>
                </a:solidFill>
              </a:rPr>
              <a:t>function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930248" y="1704751"/>
            <a:ext cx="10160" cy="3737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273709" y="3702911"/>
            <a:ext cx="257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"</a:t>
            </a:r>
            <a:r>
              <a:rPr lang="en-US" sz="1600" dirty="0" err="1">
                <a:solidFill>
                  <a:srgbClr val="C00000"/>
                </a:solidFill>
              </a:rPr>
              <a:t>recompute</a:t>
            </a:r>
            <a:r>
              <a:rPr lang="en-US" sz="1600" dirty="0">
                <a:solidFill>
                  <a:srgbClr val="C00000"/>
                </a:solidFill>
              </a:rPr>
              <a:t> and check"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858000" y="3358661"/>
            <a:ext cx="428625" cy="3645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27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06836" y="2396085"/>
            <a:ext cx="1078789" cy="2253518"/>
            <a:chOff x="5495262" y="2058554"/>
            <a:chExt cx="1195982" cy="2498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endCxn id="5" idx="0"/>
            </p:cNvCxnSpPr>
            <p:nvPr/>
          </p:nvCxnSpPr>
          <p:spPr bwMode="auto">
            <a:xfrm>
              <a:off x="6093253" y="2464208"/>
              <a:ext cx="0" cy="580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66280" y="4156770"/>
                  <a:ext cx="653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280" y="4156770"/>
                  <a:ext cx="653945" cy="3919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7" idx="0"/>
            </p:cNvCxnSpPr>
            <p:nvPr/>
          </p:nvCxnSpPr>
          <p:spPr bwMode="auto">
            <a:xfrm>
              <a:off x="6093253" y="3646203"/>
              <a:ext cx="0" cy="510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047087"/>
                  </p:ext>
                </p:extLst>
              </p:nvPr>
            </p:nvGraphicFramePr>
            <p:xfrm>
              <a:off x="8928604" y="1531457"/>
              <a:ext cx="2486337" cy="262009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633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2620094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Tag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nb-NO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Vrfy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 </a:t>
                          </a: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263525" marR="0" indent="-263525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047087"/>
                  </p:ext>
                </p:extLst>
              </p:nvPr>
            </p:nvGraphicFramePr>
            <p:xfrm>
              <a:off x="8928604" y="1531457"/>
              <a:ext cx="2486337" cy="262009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63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620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44" t="-232" r="-489" b="-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3392" y="1172513"/>
                <a:ext cx="310230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72513"/>
                <a:ext cx="3102302" cy="3742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 bwMode="auto">
              <a:xfrm>
                <a:off x="1110811" y="4908478"/>
                <a:ext cx="9870838" cy="105182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secure PRF then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b>
                    </m:sSub>
                  </m:oMath>
                </a14:m>
                <a:r>
                  <a:rPr lang="nb-NO" b="0" dirty="0"/>
                  <a:t> is UF-CMA secure for </a:t>
                </a:r>
                <a:r>
                  <a:rPr lang="nb-NO" b="0" i="1" dirty="0"/>
                  <a:t>fixed-length </a:t>
                </a:r>
                <a:r>
                  <a:rPr lang="nb-NO" b="0" dirty="0"/>
                  <a:t>messages</a:t>
                </a:r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811" y="4908478"/>
                <a:ext cx="9870838" cy="10518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1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22285" y="5813530"/>
                <a:ext cx="1781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85" y="5813530"/>
                <a:ext cx="178151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055" r="-68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96395" y="5813529"/>
                <a:ext cx="1243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95" y="5813529"/>
                <a:ext cx="1243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0000" r="-5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4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="" xmlns:a16="http://schemas.microsoft.com/office/drawing/2014/main" id="{CC012360-B2F0-41F2-8207-D33720636B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CC012360-B2F0-41F2-8207-D33720636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332225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2" y="5681212"/>
                <a:ext cx="1443920" cy="3912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68244" y="5795474"/>
                <a:ext cx="16619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44" y="5795474"/>
                <a:ext cx="16619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64" r="-733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6632" y="5666239"/>
                <a:ext cx="471566" cy="535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32" y="5666239"/>
                <a:ext cx="471566" cy="5354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="" xmlns:a16="http://schemas.microsoft.com/office/drawing/2014/main" id="{332636AE-97E6-4E3F-B365-D132BB9778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332636AE-97E6-4E3F-B365-D132BB977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blipFill rotWithShape="0">
                <a:blip r:embed="rId7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4" idx="0"/>
          </p:cNvCxnSpPr>
          <p:nvPr/>
        </p:nvCxnSpPr>
        <p:spPr bwMode="auto">
          <a:xfrm>
            <a:off x="4184908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2"/>
            <a:endCxn id="16" idx="0"/>
          </p:cNvCxnSpPr>
          <p:nvPr/>
        </p:nvCxnSpPr>
        <p:spPr bwMode="auto">
          <a:xfrm>
            <a:off x="4184908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6" idx="0"/>
          </p:cNvCxnSpPr>
          <p:nvPr/>
        </p:nvCxnSpPr>
        <p:spPr bwMode="auto">
          <a:xfrm>
            <a:off x="874726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 bwMode="auto">
          <a:xfrm>
            <a:off x="874726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∨  ⋯ ∨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00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4">
                <a:extLst>
                  <a:ext uri="{FF2B5EF4-FFF2-40B4-BE49-F238E27FC236}">
                    <a16:creationId xmlns="" xmlns:a16="http://schemas.microsoft.com/office/drawing/2014/main" id="{AEED6409-2BC8-413E-AAF2-CB91227168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AEED6409-2BC8-413E-AAF2-CB9122716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1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 –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6060" y="3182826"/>
                <a:ext cx="993065" cy="336828"/>
              </a:xfrm>
              <a:prstGeom prst="roundRect">
                <a:avLst/>
              </a:prstGeom>
              <a:blipFill rotWithShape="0">
                <a:blip r:embed="rId3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3511" y="4001669"/>
                <a:ext cx="598163" cy="499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 bwMode="auto">
          <a:xfrm>
            <a:off x="250259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96" y="4925046"/>
                <a:ext cx="542993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>
            <a:off x="250259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375" y="3182826"/>
                <a:ext cx="993065" cy="336828"/>
              </a:xfrm>
              <a:prstGeom prst="roundRect">
                <a:avLst/>
              </a:prstGeom>
              <a:blipFill rotWithShape="0">
                <a:blip r:embed="rId7"/>
                <a:stretch>
                  <a:fillRect b="-344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826" y="4001669"/>
                <a:ext cx="598163" cy="4994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4" idx="0"/>
          </p:cNvCxnSpPr>
          <p:nvPr/>
        </p:nvCxnSpPr>
        <p:spPr bwMode="auto">
          <a:xfrm>
            <a:off x="4184908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11" y="4925046"/>
                <a:ext cx="54299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2"/>
            <a:endCxn id="16" idx="0"/>
          </p:cNvCxnSpPr>
          <p:nvPr/>
        </p:nvCxnSpPr>
        <p:spPr bwMode="auto">
          <a:xfrm>
            <a:off x="4184908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0730" y="3182826"/>
                <a:ext cx="993065" cy="33682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8181" y="4001669"/>
                <a:ext cx="598163" cy="4994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6" idx="0"/>
          </p:cNvCxnSpPr>
          <p:nvPr/>
        </p:nvCxnSpPr>
        <p:spPr bwMode="auto">
          <a:xfrm>
            <a:off x="8747263" y="3519654"/>
            <a:ext cx="0" cy="482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66" y="4925046"/>
                <a:ext cx="54299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 bwMode="auto">
          <a:xfrm>
            <a:off x="8747263" y="4501105"/>
            <a:ext cx="0" cy="42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45" y="4005165"/>
                <a:ext cx="46487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∨  ⋯ ∨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74" y="5858145"/>
                <a:ext cx="363060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00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434" y="5748626"/>
                <a:ext cx="1012348" cy="4730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89" y="5618527"/>
                <a:ext cx="2207912" cy="75623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4">
                <a:extLst>
                  <a:ext uri="{FF2B5EF4-FFF2-40B4-BE49-F238E27FC236}">
                    <a16:creationId xmlns="" xmlns:a16="http://schemas.microsoft.com/office/drawing/2014/main" id="{D12CC470-4830-44CF-BE02-9FDEF387484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nb-NO" sz="1600" dirty="0"/>
                  <a:t>For </a:t>
                </a:r>
                <a:r>
                  <a:rPr lang="nb-NO" sz="1600" i="1" dirty="0"/>
                  <a:t>any</a:t>
                </a:r>
                <a:r>
                  <a:rPr lang="nb-NO" sz="1600" dirty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sz="1600" b="0" dirty="0"/>
                  <a:t>asking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sz="1600" b="0" dirty="0"/>
                  <a:t> queries, there is a PRF-adversary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1600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b="0" dirty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5" name="Content Placeholder 4">
                <a:extLst>
                  <a:ext uri="{FF2B5EF4-FFF2-40B4-BE49-F238E27FC236}">
                    <a16:creationId xmlns:a16="http://schemas.microsoft.com/office/drawing/2014/main" id="{D12CC470-4830-44CF-BE02-9FDEF3874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254552"/>
                <a:ext cx="10501458" cy="113375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6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5857051" y="3265566"/>
            <a:ext cx="444708" cy="106510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integrity: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adversary should not be able to modify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authenticity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143250" y="3252866"/>
            <a:ext cx="63207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are good MACs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06836" y="2396085"/>
            <a:ext cx="1078789" cy="2253518"/>
            <a:chOff x="5495262" y="2058554"/>
            <a:chExt cx="1195982" cy="2498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5262" y="2058554"/>
                  <a:ext cx="1195982" cy="405654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 b="-14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AES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3059" y="3044715"/>
                  <a:ext cx="720388" cy="601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endCxn id="5" idx="0"/>
            </p:cNvCxnSpPr>
            <p:nvPr/>
          </p:nvCxnSpPr>
          <p:spPr bwMode="auto">
            <a:xfrm>
              <a:off x="6093253" y="2464208"/>
              <a:ext cx="0" cy="5805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66280" y="4156770"/>
                  <a:ext cx="6539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6280" y="4156770"/>
                  <a:ext cx="653945" cy="3919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7" idx="0"/>
            </p:cNvCxnSpPr>
            <p:nvPr/>
          </p:nvCxnSpPr>
          <p:spPr bwMode="auto">
            <a:xfrm>
              <a:off x="6093253" y="3646203"/>
              <a:ext cx="0" cy="510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69323" y="5388913"/>
                <a:ext cx="774368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1" dirty="0"/>
                  <a:t>Conclusion:</a:t>
                </a:r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nb-NO" b="0" dirty="0"/>
                  <a:t> is a good MAC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23" y="5388913"/>
                <a:ext cx="7743680" cy="372410"/>
              </a:xfrm>
              <a:prstGeom prst="rect">
                <a:avLst/>
              </a:prstGeom>
              <a:blipFill rotWithShape="0">
                <a:blip r:embed="rId5"/>
                <a:stretch>
                  <a:fillRect l="-6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47214" y="4772819"/>
            <a:ext cx="7751762" cy="1776412"/>
          </a:xfrm>
        </p:spPr>
        <p:txBody>
          <a:bodyPr/>
          <a:lstStyle/>
          <a:p>
            <a:pPr algn="ctr"/>
            <a:r>
              <a:rPr lang="en-US" sz="2800" b="1" dirty="0"/>
              <a:t>MACs for long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17" y="16700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from block ciphers – Attempt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0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9" grpId="0" animBg="1"/>
      <p:bldP spid="41" grpId="0" animBg="1"/>
      <p:bldP spid="43" grpId="0"/>
      <p:bldP spid="51" grpId="0"/>
      <p:bldP spid="57" grpId="0"/>
      <p:bldP spid="5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1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0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27" idx="2"/>
          </p:cNvCxnSpPr>
          <p:nvPr/>
        </p:nvCxnSpPr>
        <p:spPr bwMode="auto">
          <a:xfrm>
            <a:off x="3401694" y="2659756"/>
            <a:ext cx="2352169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7" idx="1"/>
          </p:cNvCxnSpPr>
          <p:nvPr/>
        </p:nvCxnSpPr>
        <p:spPr bwMode="auto">
          <a:xfrm>
            <a:off x="5097934" y="2659756"/>
            <a:ext cx="712220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27" idx="7"/>
          </p:cNvCxnSpPr>
          <p:nvPr/>
        </p:nvCxnSpPr>
        <p:spPr bwMode="auto">
          <a:xfrm flipH="1">
            <a:off x="6081951" y="2659756"/>
            <a:ext cx="712222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27" idx="6"/>
          </p:cNvCxnSpPr>
          <p:nvPr/>
        </p:nvCxnSpPr>
        <p:spPr bwMode="auto">
          <a:xfrm flipH="1">
            <a:off x="6138242" y="2659756"/>
            <a:ext cx="2352171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27" idx="4"/>
            <a:endCxn id="41" idx="0"/>
          </p:cNvCxnSpPr>
          <p:nvPr/>
        </p:nvCxnSpPr>
        <p:spPr bwMode="auto">
          <a:xfrm flipH="1">
            <a:off x="5946052" y="3749505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ight Brace 41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Or 26"/>
          <p:cNvSpPr>
            <a:spLocks noChangeAspect="1"/>
          </p:cNvSpPr>
          <p:nvPr/>
        </p:nvSpPr>
        <p:spPr bwMode="auto">
          <a:xfrm>
            <a:off x="5753863" y="3365126"/>
            <a:ext cx="384379" cy="38437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6" name="Straight Arrow Connector 45"/>
          <p:cNvCxnSpPr>
            <a:stCxn id="41" idx="2"/>
            <a:endCxn id="58" idx="0"/>
          </p:cNvCxnSpPr>
          <p:nvPr/>
        </p:nvCxnSpPr>
        <p:spPr bwMode="auto">
          <a:xfrm flipH="1">
            <a:off x="5946051" y="4735931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95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2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1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27" idx="2"/>
          </p:cNvCxnSpPr>
          <p:nvPr/>
        </p:nvCxnSpPr>
        <p:spPr bwMode="auto">
          <a:xfrm>
            <a:off x="3401694" y="2659756"/>
            <a:ext cx="2352169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7" idx="1"/>
          </p:cNvCxnSpPr>
          <p:nvPr/>
        </p:nvCxnSpPr>
        <p:spPr bwMode="auto">
          <a:xfrm>
            <a:off x="5097934" y="2659756"/>
            <a:ext cx="712220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27" idx="7"/>
          </p:cNvCxnSpPr>
          <p:nvPr/>
        </p:nvCxnSpPr>
        <p:spPr bwMode="auto">
          <a:xfrm flipH="1">
            <a:off x="6081951" y="2659756"/>
            <a:ext cx="712222" cy="761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27" idx="6"/>
          </p:cNvCxnSpPr>
          <p:nvPr/>
        </p:nvCxnSpPr>
        <p:spPr bwMode="auto">
          <a:xfrm flipH="1">
            <a:off x="6138242" y="2659756"/>
            <a:ext cx="2352171" cy="8975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7526" y="4173819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593" y="5160245"/>
                <a:ext cx="65091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27" idx="4"/>
            <a:endCxn id="41" idx="0"/>
          </p:cNvCxnSpPr>
          <p:nvPr/>
        </p:nvCxnSpPr>
        <p:spPr bwMode="auto">
          <a:xfrm flipH="1">
            <a:off x="5946052" y="3749505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ight Brace 41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Or 26"/>
          <p:cNvSpPr>
            <a:spLocks noChangeAspect="1"/>
          </p:cNvSpPr>
          <p:nvPr/>
        </p:nvSpPr>
        <p:spPr bwMode="auto">
          <a:xfrm>
            <a:off x="5753863" y="3365126"/>
            <a:ext cx="384379" cy="38437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6" name="Straight Arrow Connector 45"/>
          <p:cNvCxnSpPr>
            <a:stCxn id="41" idx="2"/>
            <a:endCxn id="58" idx="0"/>
          </p:cNvCxnSpPr>
          <p:nvPr/>
        </p:nvCxnSpPr>
        <p:spPr bwMode="auto">
          <a:xfrm flipH="1">
            <a:off x="5946051" y="4735931"/>
            <a:ext cx="1" cy="4243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53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3401693" y="2659756"/>
            <a:ext cx="1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06473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 Same Side Corner Rectangle 26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Round Same Side Corner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 Same Side Corner Rectangle 28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ound Same Side Corner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502708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1977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 Same Side Corner Rectangle 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 Same Side Corner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891011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 Same Side Corner Rectangle 4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ound Same Side Corner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90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3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3401693" y="2659756"/>
            <a:ext cx="1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72473" y="1362159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1362159"/>
                <a:ext cx="650916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026017" y="-442731"/>
            <a:ext cx="192814" cy="4631903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06473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 Same Side Corner Rectangle 26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Round Same Side Corner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 Same Side Corner Rectangle 28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ound Same Side Corner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502708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1977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 Same Side Corner Rectangle 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 Same Side Corner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891011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 Same Side Corner Rectangle 4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ound Same Side Corner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Multiply 3"/>
          <p:cNvSpPr>
            <a:spLocks noChangeAspect="1"/>
          </p:cNvSpPr>
          <p:nvPr/>
        </p:nvSpPr>
        <p:spPr bwMode="auto">
          <a:xfrm>
            <a:off x="6638468" y="5118767"/>
            <a:ext cx="481159" cy="510540"/>
          </a:xfrm>
          <a:prstGeom prst="mathMultiply">
            <a:avLst>
              <a:gd name="adj1" fmla="val 9765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8" y="3202261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29" idx="3"/>
            <a:endCxn id="5" idx="0"/>
          </p:cNvCxnSpPr>
          <p:nvPr/>
        </p:nvCxnSpPr>
        <p:spPr bwMode="auto">
          <a:xfrm flipH="1">
            <a:off x="3401694" y="2659756"/>
            <a:ext cx="4178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5097932" y="2659756"/>
            <a:ext cx="2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39" idx="0"/>
          </p:cNvCxnSpPr>
          <p:nvPr/>
        </p:nvCxnSpPr>
        <p:spPr bwMode="auto">
          <a:xfrm flipH="1">
            <a:off x="6794169" y="2659756"/>
            <a:ext cx="4" cy="542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8490406" y="2659756"/>
            <a:ext cx="4" cy="5425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6" y="3202261"/>
                <a:ext cx="717051" cy="5621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3" y="3202261"/>
                <a:ext cx="717051" cy="5621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202261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235" y="4241515"/>
                <a:ext cx="650916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401693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4241515"/>
                <a:ext cx="650916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97931" y="3764372"/>
            <a:ext cx="1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1" y="4241515"/>
                <a:ext cx="650916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49" y="4241515"/>
                <a:ext cx="650916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6794169" y="3764372"/>
            <a:ext cx="0" cy="4771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8490406" y="3764373"/>
            <a:ext cx="1" cy="477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0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73" y="5139630"/>
                <a:ext cx="2665902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 rot="5400000">
                <a:off x="3216323" y="1874985"/>
                <a:ext cx="379098" cy="119044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216323" y="1874985"/>
                <a:ext cx="379098" cy="119044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502708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1977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 Same Side Corner Rectangle 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ound Same Side Corner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891011" y="2280658"/>
            <a:ext cx="1190443" cy="379099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 Same Side Corner Rectangle 45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Round Same Side Corner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1488572" y="3475523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Size in bits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2214527" y="2768498"/>
            <a:ext cx="858539" cy="7070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81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4 – an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493391" y="24355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1" y="2435507"/>
                <a:ext cx="570742" cy="4474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2777558" y="1954674"/>
            <a:ext cx="1204" cy="480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37" idx="0"/>
          </p:cNvCxnSpPr>
          <p:nvPr/>
        </p:nvCxnSpPr>
        <p:spPr bwMode="auto">
          <a:xfrm flipH="1">
            <a:off x="4166549" y="2003696"/>
            <a:ext cx="2" cy="431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881177" y="24355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177" y="2435507"/>
                <a:ext cx="570742" cy="4474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17304" y="32627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04" y="3262709"/>
                <a:ext cx="51810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2776355" y="2882925"/>
            <a:ext cx="2407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07497" y="32627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97" y="3262709"/>
                <a:ext cx="51810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>
            <a:off x="4166548" y="2882925"/>
            <a:ext cx="0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/>
          <p:cNvGrpSpPr/>
          <p:nvPr/>
        </p:nvGrpSpPr>
        <p:grpSpPr>
          <a:xfrm>
            <a:off x="2306976" y="1698172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 Same Side Corner Rectangle 44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ound Same Side Corner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 Same Side Corner Rectangle 49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Round Same Side Corner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3692774" y="1701950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 Same Side Corner Rectangle 53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ound Same Side Corner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 Same Side Corner Rectangle 54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ound Same Side Corner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>
                <a:off x="1107589" y="2435506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589" y="2435506"/>
                <a:ext cx="570742" cy="44741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78" idx="3"/>
            <a:endCxn id="63" idx="0"/>
          </p:cNvCxnSpPr>
          <p:nvPr/>
        </p:nvCxnSpPr>
        <p:spPr bwMode="auto">
          <a:xfrm>
            <a:off x="1392959" y="1999920"/>
            <a:ext cx="2" cy="435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33909" y="3259420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09" y="3259420"/>
                <a:ext cx="518102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63" idx="2"/>
            <a:endCxn id="65" idx="0"/>
          </p:cNvCxnSpPr>
          <p:nvPr/>
        </p:nvCxnSpPr>
        <p:spPr bwMode="auto">
          <a:xfrm>
            <a:off x="1392960" y="2882924"/>
            <a:ext cx="0" cy="376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 rot="5400000">
                <a:off x="1242086" y="1375275"/>
                <a:ext cx="301747" cy="947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192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242086" y="1375275"/>
                <a:ext cx="301747" cy="947543"/>
              </a:xfrm>
              <a:prstGeom prst="round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 bwMode="auto">
              <a:xfrm>
                <a:off x="2493393" y="49247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393" y="4924707"/>
                <a:ext cx="570742" cy="44741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endCxn id="128" idx="0"/>
          </p:cNvCxnSpPr>
          <p:nvPr/>
        </p:nvCxnSpPr>
        <p:spPr bwMode="auto">
          <a:xfrm>
            <a:off x="2777560" y="4443874"/>
            <a:ext cx="1204" cy="480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>
            <a:endCxn id="131" idx="0"/>
          </p:cNvCxnSpPr>
          <p:nvPr/>
        </p:nvCxnSpPr>
        <p:spPr bwMode="auto">
          <a:xfrm flipH="1">
            <a:off x="4166551" y="4492896"/>
            <a:ext cx="2" cy="431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 bwMode="auto">
              <a:xfrm>
                <a:off x="3881179" y="4924707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179" y="4924707"/>
                <a:ext cx="570742" cy="44741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517306" y="57519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06" y="5751909"/>
                <a:ext cx="518102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>
            <a:stCxn id="128" idx="2"/>
            <a:endCxn id="132" idx="0"/>
          </p:cNvCxnSpPr>
          <p:nvPr/>
        </p:nvCxnSpPr>
        <p:spPr bwMode="auto">
          <a:xfrm flipH="1">
            <a:off x="2776357" y="5372125"/>
            <a:ext cx="2407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907499" y="5751909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99" y="5751909"/>
                <a:ext cx="518102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/>
          <p:cNvCxnSpPr>
            <a:stCxn id="131" idx="2"/>
            <a:endCxn id="134" idx="0"/>
          </p:cNvCxnSpPr>
          <p:nvPr/>
        </p:nvCxnSpPr>
        <p:spPr bwMode="auto">
          <a:xfrm>
            <a:off x="4166550" y="5372125"/>
            <a:ext cx="0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6" name="Group 135"/>
          <p:cNvGrpSpPr/>
          <p:nvPr/>
        </p:nvGrpSpPr>
        <p:grpSpPr>
          <a:xfrm>
            <a:off x="2306978" y="4187372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ound Same Side Corner Rectangle 136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ound Same Side Corner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ound Same Side Corner Rectangle 137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rgbClr val="CAECDD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8" name="Round Same Side Corner 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/>
          <p:cNvGrpSpPr/>
          <p:nvPr/>
        </p:nvGrpSpPr>
        <p:grpSpPr>
          <a:xfrm>
            <a:off x="3692776" y="4191150"/>
            <a:ext cx="947543" cy="301747"/>
            <a:chOff x="2751771" y="2288739"/>
            <a:chExt cx="1369352" cy="37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ound Same Side Corner Rectangle 139"/>
                <p:cNvSpPr/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ound Same Side Corner 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2975454" y="2065056"/>
                  <a:ext cx="379098" cy="826463"/>
                </a:xfrm>
                <a:prstGeom prst="round2Same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ound Same Side Corner Rectangle 140"/>
                <p:cNvSpPr/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solidFill>
                  <a:srgbClr val="CAECDD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1" name="Round Same Side Corner 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34819" y="2081534"/>
                  <a:ext cx="379098" cy="793510"/>
                </a:xfrm>
                <a:prstGeom prst="round2Same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 bwMode="auto">
              <a:xfrm>
                <a:off x="1107591" y="4924706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591" y="4924706"/>
                <a:ext cx="570742" cy="447418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Arrow Connector 142"/>
          <p:cNvCxnSpPr>
            <a:stCxn id="146" idx="3"/>
            <a:endCxn id="142" idx="0"/>
          </p:cNvCxnSpPr>
          <p:nvPr/>
        </p:nvCxnSpPr>
        <p:spPr bwMode="auto">
          <a:xfrm>
            <a:off x="1392961" y="4489120"/>
            <a:ext cx="2" cy="435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133911" y="5748620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11" y="5748620"/>
                <a:ext cx="518102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/>
          <p:cNvCxnSpPr>
            <a:stCxn id="142" idx="2"/>
            <a:endCxn id="144" idx="0"/>
          </p:cNvCxnSpPr>
          <p:nvPr/>
        </p:nvCxnSpPr>
        <p:spPr bwMode="auto">
          <a:xfrm>
            <a:off x="1392962" y="5372124"/>
            <a:ext cx="0" cy="376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ounded Rectangle 145"/>
              <p:cNvSpPr/>
              <p:nvPr/>
            </p:nvSpPr>
            <p:spPr bwMode="auto">
              <a:xfrm rot="5400000">
                <a:off x="1242088" y="3864475"/>
                <a:ext cx="301747" cy="947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192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Rounded 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242088" y="3864475"/>
                <a:ext cx="301747" cy="947543"/>
              </a:xfrm>
              <a:prstGeom prst="round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/>
              <p:cNvSpPr/>
              <p:nvPr/>
            </p:nvSpPr>
            <p:spPr bwMode="auto">
              <a:xfrm>
                <a:off x="7856422" y="3370435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422" y="3370435"/>
                <a:ext cx="570742" cy="447418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Arrow Connector 166"/>
          <p:cNvCxnSpPr>
            <a:endCxn id="166" idx="0"/>
          </p:cNvCxnSpPr>
          <p:nvPr/>
        </p:nvCxnSpPr>
        <p:spPr bwMode="auto">
          <a:xfrm>
            <a:off x="8140589" y="2889602"/>
            <a:ext cx="1204" cy="480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Arrow Connector 167"/>
          <p:cNvCxnSpPr>
            <a:endCxn id="169" idx="0"/>
          </p:cNvCxnSpPr>
          <p:nvPr/>
        </p:nvCxnSpPr>
        <p:spPr bwMode="auto">
          <a:xfrm flipH="1">
            <a:off x="9529580" y="2938624"/>
            <a:ext cx="2" cy="431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 bwMode="auto">
              <a:xfrm>
                <a:off x="9244208" y="3370435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4208" y="3370435"/>
                <a:ext cx="570742" cy="447418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7880335" y="4197637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335" y="4197637"/>
                <a:ext cx="518102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6" idx="2"/>
            <a:endCxn id="170" idx="0"/>
          </p:cNvCxnSpPr>
          <p:nvPr/>
        </p:nvCxnSpPr>
        <p:spPr bwMode="auto">
          <a:xfrm flipH="1">
            <a:off x="8139386" y="3817853"/>
            <a:ext cx="2407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9270528" y="4197637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528" y="4197637"/>
                <a:ext cx="518102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>
            <a:stCxn id="169" idx="2"/>
            <a:endCxn id="172" idx="0"/>
          </p:cNvCxnSpPr>
          <p:nvPr/>
        </p:nvCxnSpPr>
        <p:spPr bwMode="auto">
          <a:xfrm>
            <a:off x="9529579" y="3817853"/>
            <a:ext cx="0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ound Same Side Corner Rectangle 174"/>
              <p:cNvSpPr/>
              <p:nvPr/>
            </p:nvSpPr>
            <p:spPr bwMode="auto">
              <a:xfrm rot="16200000">
                <a:off x="7805076" y="2498031"/>
                <a:ext cx="301746" cy="57188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5" name="Round Same Side Corner 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7805076" y="2498031"/>
                <a:ext cx="301746" cy="571883"/>
              </a:xfrm>
              <a:prstGeom prst="round2SameRect">
                <a:avLst/>
              </a:prstGeom>
              <a:blipFill rotWithShape="0">
                <a:blip r:embed="rId4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ound Same Side Corner Rectangle 175"/>
              <p:cNvSpPr/>
              <p:nvPr/>
            </p:nvSpPr>
            <p:spPr bwMode="auto">
              <a:xfrm rot="5400000">
                <a:off x="8192137" y="2509434"/>
                <a:ext cx="301746" cy="549081"/>
              </a:xfrm>
              <a:prstGeom prst="round2SameRect">
                <a:avLst/>
              </a:prstGeom>
              <a:solidFill>
                <a:srgbClr val="D6D6F5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6" name="Round Same Side Corner 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92137" y="2509434"/>
                <a:ext cx="301746" cy="549081"/>
              </a:xfrm>
              <a:prstGeom prst="round2SameRect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ound Same Side Corner Rectangle 177"/>
              <p:cNvSpPr/>
              <p:nvPr/>
            </p:nvSpPr>
            <p:spPr bwMode="auto">
              <a:xfrm rot="16200000">
                <a:off x="9190874" y="2501809"/>
                <a:ext cx="301746" cy="57188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8" name="Round Same Side Corner Rectangle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190874" y="2501809"/>
                <a:ext cx="301746" cy="571883"/>
              </a:xfrm>
              <a:prstGeom prst="round2SameRect">
                <a:avLst/>
              </a:prstGeom>
              <a:blipFill rotWithShape="0">
                <a:blip r:embed="rId4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ound Same Side Corner Rectangle 178"/>
              <p:cNvSpPr/>
              <p:nvPr/>
            </p:nvSpPr>
            <p:spPr bwMode="auto">
              <a:xfrm rot="5400000">
                <a:off x="9577935" y="2513212"/>
                <a:ext cx="301746" cy="549081"/>
              </a:xfrm>
              <a:prstGeom prst="round2SameRect">
                <a:avLst/>
              </a:prstGeom>
              <a:solidFill>
                <a:srgbClr val="CAECDD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9" name="Round Same Side Corner Rectangle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577935" y="2513212"/>
                <a:ext cx="301746" cy="549081"/>
              </a:xfrm>
              <a:prstGeom prst="round2SameRect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 bwMode="auto">
              <a:xfrm>
                <a:off x="6470620" y="3370434"/>
                <a:ext cx="570742" cy="4474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0620" y="3370434"/>
                <a:ext cx="570742" cy="447418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1" name="Straight Arrow Connector 180"/>
          <p:cNvCxnSpPr>
            <a:stCxn id="184" idx="3"/>
            <a:endCxn id="180" idx="0"/>
          </p:cNvCxnSpPr>
          <p:nvPr/>
        </p:nvCxnSpPr>
        <p:spPr bwMode="auto">
          <a:xfrm>
            <a:off x="6755990" y="2934848"/>
            <a:ext cx="2" cy="4355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496940" y="4194348"/>
                <a:ext cx="518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940" y="4194348"/>
                <a:ext cx="518102" cy="338554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2"/>
            <a:endCxn id="182" idx="0"/>
          </p:cNvCxnSpPr>
          <p:nvPr/>
        </p:nvCxnSpPr>
        <p:spPr bwMode="auto">
          <a:xfrm>
            <a:off x="6755991" y="3817852"/>
            <a:ext cx="0" cy="376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ounded Rectangle 183"/>
              <p:cNvSpPr/>
              <p:nvPr/>
            </p:nvSpPr>
            <p:spPr bwMode="auto">
              <a:xfrm rot="5400000">
                <a:off x="6605117" y="2310203"/>
                <a:ext cx="301747" cy="94754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192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4" name="Rounded Rectangle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05117" y="2310203"/>
                <a:ext cx="301747" cy="947543"/>
              </a:xfrm>
              <a:prstGeom prst="roundRect">
                <a:avLst/>
              </a:prstGeom>
              <a:blipFill rotWithShape="0">
                <a:blip r:embed="rId4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9" grpId="0" animBg="1"/>
      <p:bldP spid="170" grpId="0"/>
      <p:bldP spid="172" grpId="0"/>
      <p:bldP spid="175" grpId="0" animBg="1"/>
      <p:bldP spid="176" grpId="0" animBg="1"/>
      <p:bldP spid="178" grpId="0" animBg="1"/>
      <p:bldP spid="179" grpId="0" animBg="1"/>
      <p:bldP spid="180" grpId="0" animBg="1"/>
      <p:bldP spid="182" grpId="0"/>
      <p:bldP spid="1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43250" y="3252866"/>
            <a:ext cx="19499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>
                    <a:lumMod val="95000"/>
                  </a:schemeClr>
                </a:solidFill>
              </a:rPr>
              <a:t>Data privacy: </a:t>
            </a:r>
            <a:r>
              <a:rPr lang="nb-NO" sz="2000" dirty="0">
                <a:solidFill>
                  <a:schemeClr val="bg1">
                    <a:lumMod val="95000"/>
                  </a:schemeClr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</a:rPr>
              <a:t> 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420131" y="3252866"/>
            <a:ext cx="204390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M'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6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509793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42" idx="0"/>
          </p:cNvCxnSpPr>
          <p:nvPr/>
        </p:nvCxnSpPr>
        <p:spPr bwMode="auto">
          <a:xfrm>
            <a:off x="679417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6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35" y="1382456"/>
                <a:ext cx="65091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5849646" y="-1266360"/>
            <a:ext cx="192814" cy="627916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97617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3760220" y="3163870"/>
            <a:ext cx="1215951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>
            <a:off x="509793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lowchart: Or 41"/>
          <p:cNvSpPr>
            <a:spLocks noChangeAspect="1"/>
          </p:cNvSpPr>
          <p:nvPr/>
        </p:nvSpPr>
        <p:spPr bwMode="auto">
          <a:xfrm>
            <a:off x="667241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46" name="Flowchart: Or 45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7" name="Straight Arrow Connector 46"/>
          <p:cNvCxnSpPr>
            <a:stCxn id="42" idx="4"/>
            <a:endCxn id="39" idx="0"/>
          </p:cNvCxnSpPr>
          <p:nvPr/>
        </p:nvCxnSpPr>
        <p:spPr bwMode="auto">
          <a:xfrm>
            <a:off x="679417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6" idx="4"/>
            <a:endCxn id="41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42" idx="2"/>
          </p:cNvCxnSpPr>
          <p:nvPr/>
        </p:nvCxnSpPr>
        <p:spPr bwMode="auto">
          <a:xfrm flipV="1">
            <a:off x="5456459" y="3163870"/>
            <a:ext cx="1215952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39" idx="3"/>
            <a:endCxn id="46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41" idx="2"/>
            <a:endCxn id="61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24881" y="5238322"/>
            <a:ext cx="5927818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Theorem:</a:t>
            </a:r>
            <a:r>
              <a:rPr lang="en-US" b="0" dirty="0"/>
              <a:t> secure </a:t>
            </a:r>
            <a:r>
              <a:rPr lang="en-US" dirty="0"/>
              <a:t>if all</a:t>
            </a:r>
            <a:r>
              <a:rPr lang="en-US" b="0" dirty="0"/>
              <a:t> messages </a:t>
            </a:r>
            <a:r>
              <a:rPr lang="en-US" dirty="0"/>
              <a:t>have the </a:t>
            </a:r>
            <a:r>
              <a:rPr lang="en-US" i="1" dirty="0"/>
              <a:t>same</a:t>
            </a:r>
            <a:r>
              <a:rPr lang="en-US" dirty="0"/>
              <a:t> length</a:t>
            </a:r>
            <a:endParaRPr lang="en-US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1224881" y="5864198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Warning: </a:t>
            </a:r>
            <a:r>
              <a:rPr lang="en-US" dirty="0">
                <a:solidFill>
                  <a:srgbClr val="FF0000"/>
                </a:solidFill>
              </a:rPr>
              <a:t>not secure if messages have </a:t>
            </a:r>
            <a:r>
              <a:rPr lang="en-US" i="1" dirty="0">
                <a:solidFill>
                  <a:srgbClr val="FF0000"/>
                </a:solidFill>
              </a:rPr>
              <a:t>different</a:t>
            </a:r>
            <a:r>
              <a:rPr lang="en-US" dirty="0">
                <a:solidFill>
                  <a:srgbClr val="FF0000"/>
                </a:solidFill>
              </a:rPr>
              <a:t> lengths!</a:t>
            </a:r>
            <a:r>
              <a:rPr lang="en-US" b="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0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>
                <a:blip r:embed="rId2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>
                <a:blip r:embed="rId4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>
                <a:blip r:embed="rId5"/>
                <a:stretch>
                  <a:fillRect b="-1230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5" idx="2"/>
            <a:endCxn id="26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28" idx="2"/>
            <a:endCxn id="47" idx="0"/>
          </p:cNvCxnSpPr>
          <p:nvPr/>
        </p:nvCxnSpPr>
        <p:spPr bwMode="auto">
          <a:xfrm>
            <a:off x="6794174" y="2659756"/>
            <a:ext cx="0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endCxn id="62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Or 61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64" name="Straight Arrow Connector 63"/>
          <p:cNvCxnSpPr>
            <a:stCxn id="62" idx="4"/>
            <a:endCxn id="53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Elbow Connector 65"/>
          <p:cNvCxnSpPr>
            <a:stCxn id="47" idx="3"/>
            <a:endCxn id="62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53" idx="2"/>
            <a:endCxn id="68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26" idx="2"/>
            <a:endCxn id="70" idx="0"/>
          </p:cNvCxnSpPr>
          <p:nvPr/>
        </p:nvCxnSpPr>
        <p:spPr bwMode="auto">
          <a:xfrm flipH="1">
            <a:off x="3401693" y="4230095"/>
            <a:ext cx="2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39012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012" y="4838212"/>
                <a:ext cx="52536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24881" y="5864198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Warning: </a:t>
            </a:r>
            <a:r>
              <a:rPr lang="en-US" dirty="0">
                <a:solidFill>
                  <a:srgbClr val="FF0000"/>
                </a:solidFill>
              </a:rPr>
              <a:t>not secure if messages have </a:t>
            </a:r>
            <a:r>
              <a:rPr lang="en-US" i="1" dirty="0">
                <a:solidFill>
                  <a:srgbClr val="FF0000"/>
                </a:solidFill>
              </a:rPr>
              <a:t>different</a:t>
            </a:r>
            <a:r>
              <a:rPr lang="en-US" dirty="0">
                <a:solidFill>
                  <a:srgbClr val="FF0000"/>
                </a:solidFill>
              </a:rPr>
              <a:t> lengths!</a:t>
            </a:r>
            <a:r>
              <a:rPr lang="en-US" b="0" dirty="0">
                <a:solidFill>
                  <a:srgbClr val="FF0000"/>
                </a:solidFill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347804" y="3357521"/>
                <a:ext cx="2225032" cy="397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CBC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804" y="3357521"/>
                <a:ext cx="2225032" cy="397866"/>
              </a:xfrm>
              <a:prstGeom prst="rect">
                <a:avLst/>
              </a:prstGeom>
              <a:blipFill rotWithShape="0"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3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7" grpId="0" animBg="1"/>
      <p:bldP spid="53" grpId="0" animBg="1"/>
      <p:bldP spid="62" grpId="0" animBg="1"/>
      <p:bldP spid="68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 vs. CBC$-ENC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719353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353" y="2225040"/>
                <a:ext cx="865032" cy="3053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891348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348" y="3342572"/>
                <a:ext cx="521043" cy="4527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951921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1921" y="2225040"/>
                <a:ext cx="865032" cy="30537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184489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4489" y="2225040"/>
                <a:ext cx="865032" cy="305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2151869" y="2530415"/>
            <a:ext cx="1" cy="8121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84437" y="2530415"/>
            <a:ext cx="258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615892" y="2530415"/>
            <a:ext cx="1113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123916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3916" y="3342572"/>
                <a:ext cx="521043" cy="4527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356483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483" y="3342572"/>
                <a:ext cx="521043" cy="4527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76695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412391" y="2926327"/>
            <a:ext cx="864304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84438" y="3034327"/>
            <a:ext cx="257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615892" y="3034327"/>
            <a:ext cx="1113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44959" y="2926327"/>
            <a:ext cx="862933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6128" y="4281604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28" y="4281604"/>
                <a:ext cx="38175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2"/>
            <a:endCxn id="38" idx="0"/>
          </p:cNvCxnSpPr>
          <p:nvPr/>
        </p:nvCxnSpPr>
        <p:spPr bwMode="auto">
          <a:xfrm flipH="1">
            <a:off x="4617004" y="3795370"/>
            <a:ext cx="1" cy="4862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7440480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480" y="2225040"/>
                <a:ext cx="865032" cy="30537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 bwMode="auto">
              <a:xfrm>
                <a:off x="7612475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2475" y="3342572"/>
                <a:ext cx="521043" cy="4527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 bwMode="auto">
              <a:xfrm>
                <a:off x="8670306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0306" y="2225040"/>
                <a:ext cx="865032" cy="30537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 bwMode="auto">
              <a:xfrm>
                <a:off x="9902875" y="2225040"/>
                <a:ext cx="865032" cy="3053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2875" y="2225040"/>
                <a:ext cx="865032" cy="30537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stCxn id="70" idx="2"/>
            <a:endCxn id="48" idx="0"/>
          </p:cNvCxnSpPr>
          <p:nvPr/>
        </p:nvCxnSpPr>
        <p:spPr bwMode="auto">
          <a:xfrm>
            <a:off x="7872996" y="2530415"/>
            <a:ext cx="0" cy="2823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2" idx="2"/>
            <a:endCxn id="116" idx="0"/>
          </p:cNvCxnSpPr>
          <p:nvPr/>
        </p:nvCxnSpPr>
        <p:spPr bwMode="auto">
          <a:xfrm>
            <a:off x="9102822" y="2530415"/>
            <a:ext cx="0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3" idx="2"/>
            <a:endCxn id="123" idx="0"/>
          </p:cNvCxnSpPr>
          <p:nvPr/>
        </p:nvCxnSpPr>
        <p:spPr bwMode="auto">
          <a:xfrm flipH="1">
            <a:off x="10332647" y="2530415"/>
            <a:ext cx="2744" cy="287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 bwMode="auto">
              <a:xfrm>
                <a:off x="8842301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2301" y="3342572"/>
                <a:ext cx="521043" cy="4527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>
                <a:off x="10074870" y="3342572"/>
                <a:ext cx="521043" cy="45279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4870" y="3342572"/>
                <a:ext cx="521043" cy="4527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Elbow Connector 79"/>
          <p:cNvCxnSpPr>
            <a:stCxn id="71" idx="3"/>
            <a:endCxn id="116" idx="2"/>
          </p:cNvCxnSpPr>
          <p:nvPr/>
        </p:nvCxnSpPr>
        <p:spPr bwMode="auto">
          <a:xfrm flipV="1">
            <a:off x="8133518" y="2926327"/>
            <a:ext cx="861304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116" idx="4"/>
            <a:endCxn id="77" idx="0"/>
          </p:cNvCxnSpPr>
          <p:nvPr/>
        </p:nvCxnSpPr>
        <p:spPr bwMode="auto">
          <a:xfrm>
            <a:off x="9102822" y="3034327"/>
            <a:ext cx="1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23" idx="4"/>
            <a:endCxn id="78" idx="0"/>
          </p:cNvCxnSpPr>
          <p:nvPr/>
        </p:nvCxnSpPr>
        <p:spPr bwMode="auto">
          <a:xfrm>
            <a:off x="10332647" y="3034327"/>
            <a:ext cx="2745" cy="3082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Elbow Connector 83"/>
          <p:cNvCxnSpPr>
            <a:stCxn id="77" idx="3"/>
            <a:endCxn id="123" idx="2"/>
          </p:cNvCxnSpPr>
          <p:nvPr/>
        </p:nvCxnSpPr>
        <p:spPr bwMode="auto">
          <a:xfrm flipV="1">
            <a:off x="9363344" y="2926327"/>
            <a:ext cx="861303" cy="64264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78" idx="2"/>
            <a:endCxn id="87" idx="0"/>
          </p:cNvCxnSpPr>
          <p:nvPr/>
        </p:nvCxnSpPr>
        <p:spPr bwMode="auto">
          <a:xfrm flipH="1">
            <a:off x="10335391" y="3795370"/>
            <a:ext cx="1" cy="4842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/>
              <p:cNvSpPr/>
              <p:nvPr/>
            </p:nvSpPr>
            <p:spPr bwMode="auto">
              <a:xfrm>
                <a:off x="9902875" y="4279580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7" name="Rounded 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2875" y="4279580"/>
                <a:ext cx="865032" cy="30537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 bwMode="auto">
              <a:xfrm>
                <a:off x="8671677" y="4279578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1677" y="4279578"/>
                <a:ext cx="865032" cy="305375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77" idx="2"/>
            <a:endCxn id="88" idx="0"/>
          </p:cNvCxnSpPr>
          <p:nvPr/>
        </p:nvCxnSpPr>
        <p:spPr bwMode="auto">
          <a:xfrm>
            <a:off x="9102823" y="3795370"/>
            <a:ext cx="1370" cy="484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ounded Rectangle 89"/>
              <p:cNvSpPr/>
              <p:nvPr/>
            </p:nvSpPr>
            <p:spPr bwMode="auto">
              <a:xfrm>
                <a:off x="7440480" y="4279579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Rounded 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0480" y="4279579"/>
                <a:ext cx="865032" cy="30537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71" idx="2"/>
            <a:endCxn id="90" idx="0"/>
          </p:cNvCxnSpPr>
          <p:nvPr/>
        </p:nvCxnSpPr>
        <p:spPr bwMode="auto">
          <a:xfrm flipH="1">
            <a:off x="7872996" y="3795370"/>
            <a:ext cx="1" cy="4842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le 93"/>
              <p:cNvSpPr/>
              <p:nvPr/>
            </p:nvSpPr>
            <p:spPr bwMode="auto">
              <a:xfrm>
                <a:off x="6209283" y="4279578"/>
                <a:ext cx="865032" cy="305375"/>
              </a:xfrm>
              <a:prstGeom prst="roundRect">
                <a:avLst/>
              </a:prstGeom>
              <a:solidFill>
                <a:srgbClr val="CCEFD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4" name="Rounded 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283" y="4279578"/>
                <a:ext cx="865032" cy="305375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le 95"/>
              <p:cNvSpPr/>
              <p:nvPr/>
            </p:nvSpPr>
            <p:spPr bwMode="auto">
              <a:xfrm>
                <a:off x="6207912" y="2225039"/>
                <a:ext cx="865032" cy="30537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6" name="Rounded 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912" y="2225039"/>
                <a:ext cx="865032" cy="305375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>
            <a:stCxn id="96" idx="2"/>
            <a:endCxn id="94" idx="0"/>
          </p:cNvCxnSpPr>
          <p:nvPr/>
        </p:nvCxnSpPr>
        <p:spPr bwMode="auto">
          <a:xfrm>
            <a:off x="6640428" y="2530414"/>
            <a:ext cx="1371" cy="1749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876990" y="5350710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Warning 1: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CBC-MAC is insecure </a:t>
            </a:r>
            <a:r>
              <a:rPr lang="en-US" i="1" dirty="0"/>
              <a:t>with</a:t>
            </a:r>
            <a:r>
              <a:rPr lang="en-US" dirty="0"/>
              <a:t> an IV!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76990" y="5866103"/>
            <a:ext cx="587992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Warning 2: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CBC$-ENC is insecure </a:t>
            </a:r>
            <a:r>
              <a:rPr lang="en-US" i="1" dirty="0"/>
              <a:t>without</a:t>
            </a:r>
            <a:r>
              <a:rPr lang="en-US" dirty="0"/>
              <a:t> an IV!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507892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sp>
        <p:nvSpPr>
          <p:cNvPr id="116" name="Flowchart: Or 115"/>
          <p:cNvSpPr>
            <a:spLocks noChangeAspect="1"/>
          </p:cNvSpPr>
          <p:nvPr/>
        </p:nvSpPr>
        <p:spPr bwMode="auto">
          <a:xfrm>
            <a:off x="8994822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sp>
        <p:nvSpPr>
          <p:cNvPr id="123" name="Flowchart: Or 122"/>
          <p:cNvSpPr>
            <a:spLocks noChangeAspect="1"/>
          </p:cNvSpPr>
          <p:nvPr/>
        </p:nvSpPr>
        <p:spPr bwMode="auto">
          <a:xfrm>
            <a:off x="10224647" y="2818327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sp>
        <p:nvSpPr>
          <p:cNvPr id="48" name="Flowchart: Or 47"/>
          <p:cNvSpPr>
            <a:spLocks noChangeAspect="1"/>
          </p:cNvSpPr>
          <p:nvPr/>
        </p:nvSpPr>
        <p:spPr bwMode="auto">
          <a:xfrm>
            <a:off x="7764996" y="2812788"/>
            <a:ext cx="216000" cy="216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i="1">
              <a:latin typeface="Cambria Math" panose="02040503050406030204" pitchFamily="18" charset="0"/>
            </a:endParaRPr>
          </a:p>
        </p:txBody>
      </p:sp>
      <p:cxnSp>
        <p:nvCxnSpPr>
          <p:cNvPr id="51" name="Straight Arrow Connector 50"/>
          <p:cNvCxnSpPr>
            <a:stCxn id="48" idx="4"/>
            <a:endCxn id="71" idx="0"/>
          </p:cNvCxnSpPr>
          <p:nvPr/>
        </p:nvCxnSpPr>
        <p:spPr bwMode="auto">
          <a:xfrm>
            <a:off x="7872996" y="3028788"/>
            <a:ext cx="1" cy="313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endCxn id="48" idx="2"/>
          </p:cNvCxnSpPr>
          <p:nvPr/>
        </p:nvCxnSpPr>
        <p:spPr bwMode="auto">
          <a:xfrm>
            <a:off x="6640428" y="2920788"/>
            <a:ext cx="112456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08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Allowing variable-length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Want to support different-length messages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Could use different keys for each length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not practical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Want to support message not a multiple of the block length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/>
                  <a:t>Padding</a:t>
                </a:r>
                <a:r>
                  <a:rPr lang="en-US" dirty="0"/>
                  <a:t> needed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69621" y="4295519"/>
            <a:ext cx="7817338" cy="659795"/>
            <a:chOff x="1369621" y="4295519"/>
            <a:chExt cx="7817338" cy="659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1369621" y="4533089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9621" y="4533089"/>
                  <a:ext cx="1429678" cy="422225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2911696" y="4533088"/>
                  <a:ext cx="56573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1696" y="4533088"/>
                  <a:ext cx="565738" cy="422225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 bwMode="auto">
            <a:xfrm>
              <a:off x="4699678" y="4717915"/>
              <a:ext cx="12159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6215206" y="4533089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ounded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15206" y="4533089"/>
                  <a:ext cx="1429678" cy="422225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7757281" y="4533088"/>
              <a:ext cx="1429678" cy="422225"/>
              <a:chOff x="2751771" y="2288739"/>
              <a:chExt cx="1369352" cy="3790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ound Same Side Corner Rectangle 17"/>
                  <p:cNvSpPr/>
                  <p:nvPr/>
                </p:nvSpPr>
                <p:spPr bwMode="auto">
                  <a:xfrm rot="16200000">
                    <a:off x="2975454" y="2065056"/>
                    <a:ext cx="379098" cy="826463"/>
                  </a:xfrm>
                  <a:prstGeom prst="round2SameRect">
                    <a:avLst/>
                  </a:prstGeom>
                  <a:solidFill>
                    <a:srgbClr val="E4E4F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Round Same Side Corner 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2975454" y="2065056"/>
                    <a:ext cx="379098" cy="826463"/>
                  </a:xfrm>
                  <a:prstGeom prst="round2Same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ound Same Side Corner Rectangle 18"/>
                  <p:cNvSpPr/>
                  <p:nvPr/>
                </p:nvSpPr>
                <p:spPr bwMode="auto">
                  <a:xfrm rot="5400000">
                    <a:off x="3534819" y="2081534"/>
                    <a:ext cx="379098" cy="793510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1000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Round Same Side Corner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3534819" y="2081534"/>
                    <a:ext cx="379098" cy="793510"/>
                  </a:xfrm>
                  <a:prstGeom prst="round2Same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/>
            <p:cNvSpPr txBox="1"/>
            <p:nvPr/>
          </p:nvSpPr>
          <p:spPr>
            <a:xfrm>
              <a:off x="5026151" y="4295519"/>
              <a:ext cx="834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69621" y="5269467"/>
            <a:ext cx="9354552" cy="606735"/>
            <a:chOff x="1369621" y="5269467"/>
            <a:chExt cx="9354552" cy="606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1369621" y="5453976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ounded 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9621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2911696" y="5453976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1696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220067" y="5453976"/>
                  <a:ext cx="1429678" cy="422225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0067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7757281" y="5453976"/>
                  <a:ext cx="1429678" cy="422226"/>
                </a:xfrm>
                <a:prstGeom prst="roundRect">
                  <a:avLst/>
                </a:prstGeom>
                <a:solidFill>
                  <a:srgbClr val="E4E4F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57281" y="5453976"/>
                  <a:ext cx="1429678" cy="422226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9294495" y="5453976"/>
                  <a:ext cx="1429678" cy="42222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100000000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94495" y="5453976"/>
                  <a:ext cx="1429678" cy="422225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 bwMode="auto">
            <a:xfrm>
              <a:off x="4699678" y="5638799"/>
              <a:ext cx="121595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5026150" y="5269467"/>
              <a:ext cx="834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8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Length-prepended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472" y="2280658"/>
                <a:ext cx="1190443" cy="37909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169" y="3667983"/>
                <a:ext cx="717051" cy="5621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712" y="2280658"/>
                <a:ext cx="1190443" cy="379098"/>
              </a:xfrm>
              <a:prstGeom prst="roundRect">
                <a:avLst/>
              </a:prstGeom>
              <a:blipFill rotWithShape="0">
                <a:blip r:embed="rId4"/>
                <a:stretch>
                  <a:fillRect b="-307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952" y="2280658"/>
                <a:ext cx="1190443" cy="379098"/>
              </a:xfrm>
              <a:prstGeom prst="round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191" y="2280658"/>
                <a:ext cx="1190443" cy="379098"/>
              </a:xfrm>
              <a:prstGeom prst="round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401694" y="2659756"/>
            <a:ext cx="1" cy="100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509793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42" idx="0"/>
          </p:cNvCxnSpPr>
          <p:nvPr/>
        </p:nvCxnSpPr>
        <p:spPr bwMode="auto">
          <a:xfrm>
            <a:off x="6794174" y="2659756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6" idx="0"/>
          </p:cNvCxnSpPr>
          <p:nvPr/>
        </p:nvCxnSpPr>
        <p:spPr bwMode="auto">
          <a:xfrm flipH="1">
            <a:off x="8490386" y="2659756"/>
            <a:ext cx="24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9408" y="3667983"/>
                <a:ext cx="717051" cy="5621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5648" y="3667983"/>
                <a:ext cx="717051" cy="5621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1880" y="3667983"/>
                <a:ext cx="717051" cy="5621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35648" y="1376434"/>
                <a:ext cx="650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48" y="1376434"/>
                <a:ext cx="650916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 bwMode="auto">
          <a:xfrm rot="16200000">
            <a:off x="6697766" y="-418240"/>
            <a:ext cx="192814" cy="4582922"/>
          </a:xfrm>
          <a:prstGeom prst="rightBrace">
            <a:avLst>
              <a:gd name="adj1" fmla="val 93395"/>
              <a:gd name="adj2" fmla="val 49032"/>
            </a:avLst>
          </a:prstGeom>
          <a:ln w="1905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97617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3760220" y="3163870"/>
            <a:ext cx="1215951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>
            <a:off x="509793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lowchart: Or 41"/>
          <p:cNvSpPr>
            <a:spLocks noChangeAspect="1"/>
          </p:cNvSpPr>
          <p:nvPr/>
        </p:nvSpPr>
        <p:spPr bwMode="auto">
          <a:xfrm>
            <a:off x="6672411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46" name="Flowchart: Or 45"/>
          <p:cNvSpPr>
            <a:spLocks noChangeAspect="1"/>
          </p:cNvSpPr>
          <p:nvPr/>
        </p:nvSpPr>
        <p:spPr bwMode="auto">
          <a:xfrm>
            <a:off x="8368623" y="3042107"/>
            <a:ext cx="243525" cy="243525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47" name="Straight Arrow Connector 46"/>
          <p:cNvCxnSpPr>
            <a:stCxn id="42" idx="4"/>
            <a:endCxn id="39" idx="0"/>
          </p:cNvCxnSpPr>
          <p:nvPr/>
        </p:nvCxnSpPr>
        <p:spPr bwMode="auto">
          <a:xfrm>
            <a:off x="6794174" y="3285632"/>
            <a:ext cx="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6" idx="4"/>
            <a:endCxn id="41" idx="0"/>
          </p:cNvCxnSpPr>
          <p:nvPr/>
        </p:nvCxnSpPr>
        <p:spPr bwMode="auto">
          <a:xfrm>
            <a:off x="8490386" y="3285632"/>
            <a:ext cx="20" cy="3823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42" idx="2"/>
          </p:cNvCxnSpPr>
          <p:nvPr/>
        </p:nvCxnSpPr>
        <p:spPr bwMode="auto">
          <a:xfrm flipV="1">
            <a:off x="5456459" y="3163870"/>
            <a:ext cx="1215952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stCxn id="39" idx="3"/>
            <a:endCxn id="46" idx="2"/>
          </p:cNvCxnSpPr>
          <p:nvPr/>
        </p:nvCxnSpPr>
        <p:spPr bwMode="auto">
          <a:xfrm flipV="1">
            <a:off x="7152699" y="3163870"/>
            <a:ext cx="1215924" cy="78516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41" idx="2"/>
            <a:endCxn id="61" idx="0"/>
          </p:cNvCxnSpPr>
          <p:nvPr/>
        </p:nvCxnSpPr>
        <p:spPr bwMode="auto">
          <a:xfrm flipH="1">
            <a:off x="8490385" y="4230095"/>
            <a:ext cx="21" cy="608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04" y="4838212"/>
                <a:ext cx="5253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4"/>
              <p:cNvSpPr txBox="1">
                <a:spLocks/>
              </p:cNvSpPr>
              <p:nvPr/>
            </p:nvSpPr>
            <p:spPr bwMode="auto">
              <a:xfrm>
                <a:off x="1557509" y="5284846"/>
                <a:ext cx="9013852" cy="77149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en-US" dirty="0"/>
                  <a:t>Length-prepended CBC-MAC</a:t>
                </a:r>
                <a:r>
                  <a:rPr lang="en-US" b="1" dirty="0"/>
                  <a:t> </a:t>
                </a:r>
                <a:r>
                  <a:rPr lang="nb-NO" b="0" dirty="0"/>
                  <a:t>is UF-CMA secure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b-NO" b="0" dirty="0"/>
                  <a:t> is a secure PRP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>
                  <a:spcBef>
                    <a:spcPct val="0"/>
                  </a:spcBef>
                </a:pPr>
                <a:r>
                  <a:rPr lang="nb-NO" b="0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509" y="5284846"/>
                <a:ext cx="9013852" cy="77149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667369" y="6180000"/>
            <a:ext cx="896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Question:</a:t>
            </a:r>
            <a:r>
              <a:rPr lang="en-US" dirty="0"/>
              <a:t> What if you instead add </a:t>
            </a:r>
            <a:r>
              <a:rPr lang="nb-NO" dirty="0"/>
              <a:t>the length to the end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62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Length-prepended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737635" y="1669254"/>
                <a:ext cx="659366" cy="2099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7635" y="1669254"/>
                <a:ext cx="659366" cy="2099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7677152" y="1669254"/>
                <a:ext cx="659366" cy="209976"/>
              </a:xfrm>
              <a:prstGeom prst="round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7152" y="1669254"/>
                <a:ext cx="659366" cy="209976"/>
              </a:xfrm>
              <a:prstGeom prst="round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2"/>
            <a:endCxn id="11" idx="0"/>
          </p:cNvCxnSpPr>
          <p:nvPr/>
        </p:nvCxnSpPr>
        <p:spPr bwMode="auto">
          <a:xfrm>
            <a:off x="7067318" y="1879230"/>
            <a:ext cx="0" cy="5584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3" idx="0"/>
          </p:cNvCxnSpPr>
          <p:nvPr/>
        </p:nvCxnSpPr>
        <p:spPr bwMode="auto">
          <a:xfrm flipH="1">
            <a:off x="8006820" y="1879230"/>
            <a:ext cx="13" cy="2117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6868737" y="2437669"/>
                <a:ext cx="397162" cy="3113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8737" y="2437669"/>
                <a:ext cx="397162" cy="31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808250" y="2437669"/>
                <a:ext cx="397162" cy="3113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8250" y="2437669"/>
                <a:ext cx="397162" cy="31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Or 12"/>
          <p:cNvSpPr>
            <a:spLocks noChangeAspect="1"/>
          </p:cNvSpPr>
          <p:nvPr/>
        </p:nvSpPr>
        <p:spPr bwMode="auto">
          <a:xfrm>
            <a:off x="7939378" y="2091007"/>
            <a:ext cx="134884" cy="134884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13" idx="4"/>
            <a:endCxn id="12" idx="0"/>
          </p:cNvCxnSpPr>
          <p:nvPr/>
        </p:nvCxnSpPr>
        <p:spPr bwMode="auto">
          <a:xfrm>
            <a:off x="8006820" y="2225892"/>
            <a:ext cx="11" cy="2117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11" idx="3"/>
            <a:endCxn id="13" idx="2"/>
          </p:cNvCxnSpPr>
          <p:nvPr/>
        </p:nvCxnSpPr>
        <p:spPr bwMode="auto">
          <a:xfrm flipV="1">
            <a:off x="7265899" y="2158450"/>
            <a:ext cx="673479" cy="4348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7" idx="0"/>
          </p:cNvCxnSpPr>
          <p:nvPr/>
        </p:nvCxnSpPr>
        <p:spPr bwMode="auto">
          <a:xfrm flipH="1">
            <a:off x="8006819" y="2749013"/>
            <a:ext cx="12" cy="3368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61325" y="3085839"/>
                <a:ext cx="290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25" y="3085839"/>
                <a:ext cx="290988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4177000" y="1669254"/>
                <a:ext cx="659366" cy="2099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000" y="1669254"/>
                <a:ext cx="659366" cy="2099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4308102" y="2437668"/>
                <a:ext cx="397162" cy="3113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8102" y="2437668"/>
                <a:ext cx="397162" cy="31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 bwMode="auto">
          <a:xfrm>
            <a:off x="4506683" y="1879230"/>
            <a:ext cx="1" cy="5584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5" idx="2"/>
            <a:endCxn id="19" idx="0"/>
          </p:cNvCxnSpPr>
          <p:nvPr/>
        </p:nvCxnSpPr>
        <p:spPr bwMode="auto">
          <a:xfrm flipH="1">
            <a:off x="4506682" y="2749012"/>
            <a:ext cx="1" cy="3368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61188" y="3085837"/>
                <a:ext cx="290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88" y="3085837"/>
                <a:ext cx="290988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6737635" y="3984519"/>
                <a:ext cx="659366" cy="2099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7635" y="3984519"/>
                <a:ext cx="659366" cy="2099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7677152" y="3984519"/>
                <a:ext cx="659366" cy="209976"/>
              </a:xfrm>
              <a:prstGeom prst="round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7152" y="3984519"/>
                <a:ext cx="659366" cy="209976"/>
              </a:xfrm>
              <a:prstGeom prst="round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61325" y="5401104"/>
                <a:ext cx="290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325" y="5401104"/>
                <a:ext cx="290988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3243637" y="3985869"/>
            <a:ext cx="1598883" cy="1678195"/>
            <a:chOff x="6198952" y="2280658"/>
            <a:chExt cx="2886682" cy="3029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/>
                <p:cNvSpPr/>
                <p:nvPr/>
              </p:nvSpPr>
              <p:spPr bwMode="auto">
                <a:xfrm>
                  <a:off x="6198952" y="2280658"/>
                  <a:ext cx="1190443" cy="37909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1" name="Rounded 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8952" y="2280658"/>
                  <a:ext cx="1190443" cy="379098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/>
                <p:cNvSpPr/>
                <p:nvPr/>
              </p:nvSpPr>
              <p:spPr bwMode="auto">
                <a:xfrm>
                  <a:off x="7895191" y="2280658"/>
                  <a:ext cx="1190443" cy="379098"/>
                </a:xfrm>
                <a:prstGeom prst="roundRect">
                  <a:avLst/>
                </a:prstGeom>
                <a:solidFill>
                  <a:srgbClr val="D6D6F5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2" name="Rounded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95191" y="2280658"/>
                  <a:ext cx="1190443" cy="379098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41" idx="2"/>
              <a:endCxn id="45" idx="0"/>
            </p:cNvCxnSpPr>
            <p:nvPr/>
          </p:nvCxnSpPr>
          <p:spPr bwMode="auto">
            <a:xfrm>
              <a:off x="6794174" y="2659756"/>
              <a:ext cx="0" cy="10082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47" idx="0"/>
            </p:cNvCxnSpPr>
            <p:nvPr/>
          </p:nvCxnSpPr>
          <p:spPr bwMode="auto">
            <a:xfrm flipH="1">
              <a:off x="8490386" y="2659756"/>
              <a:ext cx="24" cy="3823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 bwMode="auto">
                <a:xfrm>
                  <a:off x="6435648" y="3667983"/>
                  <a:ext cx="717051" cy="562112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35648" y="3667983"/>
                  <a:ext cx="717051" cy="5621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 bwMode="auto">
                <a:xfrm>
                  <a:off x="8131880" y="3667983"/>
                  <a:ext cx="717051" cy="562112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31880" y="3667983"/>
                  <a:ext cx="717051" cy="5621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lowchart: Or 46"/>
            <p:cNvSpPr>
              <a:spLocks noChangeAspect="1"/>
            </p:cNvSpPr>
            <p:nvPr/>
          </p:nvSpPr>
          <p:spPr bwMode="auto">
            <a:xfrm>
              <a:off x="8368623" y="3042107"/>
              <a:ext cx="243525" cy="243525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48" name="Straight Arrow Connector 47"/>
            <p:cNvCxnSpPr>
              <a:stCxn id="47" idx="4"/>
              <a:endCxn id="46" idx="0"/>
            </p:cNvCxnSpPr>
            <p:nvPr/>
          </p:nvCxnSpPr>
          <p:spPr bwMode="auto">
            <a:xfrm>
              <a:off x="8490386" y="3285632"/>
              <a:ext cx="20" cy="38235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45" idx="3"/>
              <a:endCxn id="47" idx="2"/>
            </p:cNvCxnSpPr>
            <p:nvPr/>
          </p:nvCxnSpPr>
          <p:spPr bwMode="auto">
            <a:xfrm flipV="1">
              <a:off x="7152699" y="3163870"/>
              <a:ext cx="1215924" cy="78516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46" idx="2"/>
              <a:endCxn id="51" idx="0"/>
            </p:cNvCxnSpPr>
            <p:nvPr/>
          </p:nvCxnSpPr>
          <p:spPr bwMode="auto">
            <a:xfrm flipH="1">
              <a:off x="8490383" y="4230094"/>
              <a:ext cx="22" cy="60811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227703" y="4838212"/>
                  <a:ext cx="525360" cy="472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703" y="4838212"/>
                  <a:ext cx="525360" cy="4723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5798118" y="3984519"/>
                <a:ext cx="659366" cy="20997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118" y="3984519"/>
                <a:ext cx="659366" cy="20997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5928191" y="4194495"/>
            <a:ext cx="2277221" cy="1206609"/>
            <a:chOff x="5928191" y="4194495"/>
            <a:chExt cx="2277221" cy="1206609"/>
          </a:xfrm>
        </p:grpSpPr>
        <p:cxnSp>
          <p:nvCxnSpPr>
            <p:cNvPr id="26" name="Straight Arrow Connector 25"/>
            <p:cNvCxnSpPr>
              <a:endCxn id="29" idx="0"/>
            </p:cNvCxnSpPr>
            <p:nvPr/>
          </p:nvCxnSpPr>
          <p:spPr bwMode="auto">
            <a:xfrm flipH="1">
              <a:off x="8006820" y="4194495"/>
              <a:ext cx="13" cy="21177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>
                  <a:spLocks noChangeAspect="1"/>
                </p:cNvSpPr>
                <p:nvPr/>
              </p:nvSpPr>
              <p:spPr bwMode="auto">
                <a:xfrm>
                  <a:off x="6868737" y="4752934"/>
                  <a:ext cx="397162" cy="31134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8737" y="4752934"/>
                  <a:ext cx="397162" cy="3113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 bwMode="auto">
                <a:xfrm>
                  <a:off x="7808250" y="4752934"/>
                  <a:ext cx="397162" cy="31134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8250" y="4752934"/>
                  <a:ext cx="397162" cy="3113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lowchart: Or 28"/>
            <p:cNvSpPr>
              <a:spLocks noChangeAspect="1"/>
            </p:cNvSpPr>
            <p:nvPr/>
          </p:nvSpPr>
          <p:spPr bwMode="auto">
            <a:xfrm>
              <a:off x="7939378" y="4406272"/>
              <a:ext cx="134884" cy="134884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4"/>
              <a:endCxn id="28" idx="0"/>
            </p:cNvCxnSpPr>
            <p:nvPr/>
          </p:nvCxnSpPr>
          <p:spPr bwMode="auto">
            <a:xfrm>
              <a:off x="8006820" y="4541157"/>
              <a:ext cx="11" cy="21177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lbow Connector 30"/>
            <p:cNvCxnSpPr>
              <a:stCxn id="27" idx="3"/>
              <a:endCxn id="29" idx="2"/>
            </p:cNvCxnSpPr>
            <p:nvPr/>
          </p:nvCxnSpPr>
          <p:spPr bwMode="auto">
            <a:xfrm flipV="1">
              <a:off x="7265899" y="4473715"/>
              <a:ext cx="673479" cy="4348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28" idx="2"/>
              <a:endCxn id="33" idx="0"/>
            </p:cNvCxnSpPr>
            <p:nvPr/>
          </p:nvCxnSpPr>
          <p:spPr bwMode="auto">
            <a:xfrm flipH="1">
              <a:off x="8006819" y="5064278"/>
              <a:ext cx="12" cy="33682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>
              <a:stCxn id="52" idx="2"/>
              <a:endCxn id="54" idx="0"/>
            </p:cNvCxnSpPr>
            <p:nvPr/>
          </p:nvCxnSpPr>
          <p:spPr bwMode="auto">
            <a:xfrm flipH="1">
              <a:off x="6126772" y="4194495"/>
              <a:ext cx="1029" cy="55843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spect="1"/>
                </p:cNvSpPr>
                <p:nvPr/>
              </p:nvSpPr>
              <p:spPr bwMode="auto">
                <a:xfrm>
                  <a:off x="5928191" y="4752934"/>
                  <a:ext cx="397162" cy="31134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8191" y="4752934"/>
                  <a:ext cx="397162" cy="3113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Elbow Connector 54"/>
            <p:cNvCxnSpPr>
              <a:stCxn id="54" idx="3"/>
              <a:endCxn id="56" idx="2"/>
            </p:cNvCxnSpPr>
            <p:nvPr/>
          </p:nvCxnSpPr>
          <p:spPr bwMode="auto">
            <a:xfrm flipV="1">
              <a:off x="6325353" y="4473714"/>
              <a:ext cx="678625" cy="4348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Flowchart: Or 55"/>
            <p:cNvSpPr>
              <a:spLocks noChangeAspect="1"/>
            </p:cNvSpPr>
            <p:nvPr/>
          </p:nvSpPr>
          <p:spPr bwMode="auto">
            <a:xfrm>
              <a:off x="7003978" y="4406272"/>
              <a:ext cx="134884" cy="134884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57" name="Straight Arrow Connector 56"/>
            <p:cNvCxnSpPr>
              <a:stCxn id="23" idx="2"/>
              <a:endCxn id="56" idx="0"/>
            </p:cNvCxnSpPr>
            <p:nvPr/>
          </p:nvCxnSpPr>
          <p:spPr bwMode="auto">
            <a:xfrm>
              <a:off x="7067318" y="4194495"/>
              <a:ext cx="4102" cy="2117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6" idx="4"/>
              <a:endCxn id="27" idx="0"/>
            </p:cNvCxnSpPr>
            <p:nvPr/>
          </p:nvCxnSpPr>
          <p:spPr bwMode="auto">
            <a:xfrm flipH="1">
              <a:off x="7067318" y="4541156"/>
              <a:ext cx="4102" cy="21177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304338" y="4230588"/>
                  <a:ext cx="63504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b-NO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nb-NO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338" y="4230588"/>
                  <a:ext cx="635040" cy="2616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/>
          <p:cNvSpPr txBox="1"/>
          <p:nvPr/>
        </p:nvSpPr>
        <p:spPr>
          <a:xfrm>
            <a:off x="9705571" y="2077787"/>
            <a:ext cx="111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Forgery!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536606" y="4406272"/>
            <a:ext cx="178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forgery</a:t>
            </a:r>
          </a:p>
        </p:txBody>
      </p:sp>
    </p:spTree>
    <p:extLst>
      <p:ext uri="{BB962C8B-B14F-4D97-AF65-F5344CB8AC3E}">
        <p14:creationId xmlns:p14="http://schemas.microsoft.com/office/powerpoint/2010/main" val="13894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/>
      <p:bldP spid="52" grpId="0" animBg="1"/>
      <p:bldP spid="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blipFill rotWithShape="0">
                <a:blip r:embed="rId3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857122" y="2491109"/>
            <a:ext cx="1345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857122" y="3099781"/>
            <a:ext cx="1345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8"/>
            <a:ext cx="1042331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2" idx="0"/>
          </p:cNvCxnSpPr>
          <p:nvPr/>
        </p:nvCxnSpPr>
        <p:spPr bwMode="auto">
          <a:xfrm>
            <a:off x="4858466" y="4019040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6669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>
            <a:stCxn id="92" idx="2"/>
            <a:endCxn id="94" idx="0"/>
          </p:cNvCxnSpPr>
          <p:nvPr/>
        </p:nvCxnSpPr>
        <p:spPr bwMode="auto">
          <a:xfrm>
            <a:off x="4858466" y="4995511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blipFill rotWithShape="0">
                <a:blip r:embed="rId12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660303" y="2122249"/>
            <a:ext cx="4056862" cy="3728289"/>
            <a:chOff x="6485998" y="2219179"/>
            <a:chExt cx="4404455" cy="4047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56" idx="2"/>
              <a:endCxn id="57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60" idx="2"/>
              <a:endCxn id="67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endCxn id="8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lowchart: Or 66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8" name="Elbow Connector 67"/>
            <p:cNvCxnSpPr>
              <a:stCxn id="57" idx="3"/>
              <a:endCxn id="67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67" idx="4"/>
              <a:endCxn id="65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>
              <a:stCxn id="87" idx="4"/>
              <a:endCxn id="66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lbow Connector 78"/>
            <p:cNvCxnSpPr>
              <a:stCxn id="65" idx="3"/>
              <a:endCxn id="8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66" idx="2"/>
              <a:endCxn id="95" idx="0"/>
            </p:cNvCxnSpPr>
            <p:nvPr/>
          </p:nvCxnSpPr>
          <p:spPr bwMode="auto">
            <a:xfrm flipH="1">
              <a:off x="10282201" y="4283113"/>
              <a:ext cx="1459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Flowchart: Or 8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ound Same Side Corner Rectangle 8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ound Same Side Corner Rectangle 9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5" idx="2"/>
              <a:endCxn id="96" idx="0"/>
            </p:cNvCxnSpPr>
            <p:nvPr/>
          </p:nvCxnSpPr>
          <p:spPr bwMode="auto">
            <a:xfrm flipH="1">
              <a:off x="10282200" y="5340897"/>
              <a:ext cx="1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9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/>
      <p:bldP spid="59" grpId="0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CBC-MAC vs 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23112" y="2546472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112" y="2546472"/>
                <a:ext cx="868425" cy="27655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495782" y="3558522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5782" y="3558522"/>
                <a:ext cx="523087" cy="4100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771409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409" y="2546470"/>
                <a:ext cx="868425" cy="27655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008811" y="2546470"/>
                <a:ext cx="868425" cy="276551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8811" y="2546470"/>
                <a:ext cx="868425" cy="276551"/>
              </a:xfrm>
              <a:prstGeom prst="roundRect">
                <a:avLst/>
              </a:prstGeom>
              <a:blipFill rotWithShape="0">
                <a:blip r:embed="rId5"/>
                <a:stretch>
                  <a:fillRect b="-416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 bwMode="auto">
          <a:xfrm>
            <a:off x="1757325" y="2823023"/>
            <a:ext cx="1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6" idx="2"/>
            <a:endCxn id="11" idx="0"/>
          </p:cNvCxnSpPr>
          <p:nvPr/>
        </p:nvCxnSpPr>
        <p:spPr bwMode="auto">
          <a:xfrm>
            <a:off x="3205622" y="2823021"/>
            <a:ext cx="0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3" idx="0"/>
          </p:cNvCxnSpPr>
          <p:nvPr/>
        </p:nvCxnSpPr>
        <p:spPr bwMode="auto">
          <a:xfrm flipH="1">
            <a:off x="4443004" y="2823021"/>
            <a:ext cx="18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2944078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078" y="3558520"/>
                <a:ext cx="523087" cy="4100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4181475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1475" y="3558520"/>
                <a:ext cx="523087" cy="4100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Or 12"/>
          <p:cNvSpPr>
            <a:spLocks noChangeAspect="1"/>
          </p:cNvSpPr>
          <p:nvPr/>
        </p:nvSpPr>
        <p:spPr bwMode="auto">
          <a:xfrm>
            <a:off x="4354178" y="3101945"/>
            <a:ext cx="177651" cy="1776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>
              <a:latin typeface="Cambria Math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13" idx="4"/>
            <a:endCxn id="12" idx="0"/>
          </p:cNvCxnSpPr>
          <p:nvPr/>
        </p:nvCxnSpPr>
        <p:spPr bwMode="auto">
          <a:xfrm>
            <a:off x="4443004" y="3279596"/>
            <a:ext cx="15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>
            <a:stCxn id="11" idx="3"/>
            <a:endCxn id="13" idx="2"/>
          </p:cNvCxnSpPr>
          <p:nvPr/>
        </p:nvCxnSpPr>
        <p:spPr bwMode="auto">
          <a:xfrm flipV="1">
            <a:off x="3467165" y="3190771"/>
            <a:ext cx="887013" cy="5727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7" idx="0"/>
          </p:cNvCxnSpPr>
          <p:nvPr/>
        </p:nvCxnSpPr>
        <p:spPr bwMode="auto">
          <a:xfrm flipH="1">
            <a:off x="4443003" y="3968579"/>
            <a:ext cx="16" cy="443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1378" y="4412199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78" y="4412199"/>
                <a:ext cx="38324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2"/>
            <a:endCxn id="19" idx="0"/>
          </p:cNvCxnSpPr>
          <p:nvPr/>
        </p:nvCxnSpPr>
        <p:spPr bwMode="auto">
          <a:xfrm flipH="1">
            <a:off x="1757324" y="3968581"/>
            <a:ext cx="2" cy="443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65699" y="4412201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99" y="4412201"/>
                <a:ext cx="383249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6865392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5392" y="2546470"/>
                <a:ext cx="868425" cy="276551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7038062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62" y="3558520"/>
                <a:ext cx="523087" cy="4100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 bwMode="auto">
          <a:xfrm>
            <a:off x="7299605" y="2823021"/>
            <a:ext cx="1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2"/>
            <a:endCxn id="28" idx="0"/>
          </p:cNvCxnSpPr>
          <p:nvPr/>
        </p:nvCxnSpPr>
        <p:spPr bwMode="auto">
          <a:xfrm>
            <a:off x="7299606" y="3968579"/>
            <a:ext cx="0" cy="341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7979" y="5061314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79" y="5061314"/>
                <a:ext cx="38324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7038062" y="4309917"/>
                <a:ext cx="523087" cy="410059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62" y="4309917"/>
                <a:ext cx="523087" cy="4100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2"/>
            <a:endCxn id="25" idx="0"/>
          </p:cNvCxnSpPr>
          <p:nvPr/>
        </p:nvCxnSpPr>
        <p:spPr bwMode="auto">
          <a:xfrm flipH="1">
            <a:off x="7299604" y="4719976"/>
            <a:ext cx="2" cy="341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84578" y="2546470"/>
                <a:ext cx="868425" cy="2765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4578" y="2546470"/>
                <a:ext cx="868425" cy="27655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9721980" y="2546470"/>
                <a:ext cx="868425" cy="276551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1980" y="2546470"/>
                <a:ext cx="868425" cy="276551"/>
              </a:xfrm>
              <a:prstGeom prst="roundRect">
                <a:avLst/>
              </a:prstGeom>
              <a:blipFill rotWithShape="0">
                <a:blip r:embed="rId5"/>
                <a:stretch>
                  <a:fillRect b="-416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7" idx="2"/>
            <a:endCxn id="41" idx="0"/>
          </p:cNvCxnSpPr>
          <p:nvPr/>
        </p:nvCxnSpPr>
        <p:spPr bwMode="auto">
          <a:xfrm>
            <a:off x="8918791" y="2823021"/>
            <a:ext cx="0" cy="735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endCxn id="43" idx="0"/>
          </p:cNvCxnSpPr>
          <p:nvPr/>
        </p:nvCxnSpPr>
        <p:spPr bwMode="auto">
          <a:xfrm flipH="1">
            <a:off x="10156173" y="2823021"/>
            <a:ext cx="18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57247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7247" y="3558520"/>
                <a:ext cx="523087" cy="4100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9894644" y="3558520"/>
                <a:ext cx="523087" cy="41005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4644" y="3558520"/>
                <a:ext cx="523087" cy="4100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10067347" y="3101945"/>
            <a:ext cx="177651" cy="1776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>
              <a:latin typeface="Cambria Math" panose="02040503050406030204" pitchFamily="18" charset="0"/>
            </a:endParaRPr>
          </a:p>
        </p:txBody>
      </p:sp>
      <p:cxnSp>
        <p:nvCxnSpPr>
          <p:cNvPr id="44" name="Straight Arrow Connector 43"/>
          <p:cNvCxnSpPr>
            <a:stCxn id="43" idx="4"/>
            <a:endCxn id="42" idx="0"/>
          </p:cNvCxnSpPr>
          <p:nvPr/>
        </p:nvCxnSpPr>
        <p:spPr bwMode="auto">
          <a:xfrm>
            <a:off x="10156173" y="3279596"/>
            <a:ext cx="15" cy="27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>
            <a:stCxn id="41" idx="3"/>
            <a:endCxn id="43" idx="2"/>
          </p:cNvCxnSpPr>
          <p:nvPr/>
        </p:nvCxnSpPr>
        <p:spPr bwMode="auto">
          <a:xfrm flipV="1">
            <a:off x="9180334" y="3190771"/>
            <a:ext cx="887013" cy="5727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42" idx="2"/>
            <a:endCxn id="50" idx="0"/>
          </p:cNvCxnSpPr>
          <p:nvPr/>
        </p:nvCxnSpPr>
        <p:spPr bwMode="auto">
          <a:xfrm>
            <a:off x="10156188" y="3968579"/>
            <a:ext cx="0" cy="347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964547" y="5061314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547" y="5061314"/>
                <a:ext cx="383249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>
                <a:off x="9894644" y="4315739"/>
                <a:ext cx="523087" cy="410059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4644" y="4315739"/>
                <a:ext cx="523087" cy="41005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50" idx="2"/>
            <a:endCxn id="47" idx="0"/>
          </p:cNvCxnSpPr>
          <p:nvPr/>
        </p:nvCxnSpPr>
        <p:spPr bwMode="auto">
          <a:xfrm flipH="1">
            <a:off x="10156172" y="4725798"/>
            <a:ext cx="16" cy="335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316783" y="2896123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783" y="2896123"/>
                <a:ext cx="383249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515047" y="2896123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47" y="2896123"/>
                <a:ext cx="383249" cy="307777"/>
              </a:xfrm>
              <a:prstGeom prst="rect">
                <a:avLst/>
              </a:prstGeom>
              <a:blipFill rotWithShape="0">
                <a:blip r:embed="rId18"/>
                <a:stretch>
                  <a:fillRect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Multiply 58"/>
          <p:cNvSpPr/>
          <p:nvPr/>
        </p:nvSpPr>
        <p:spPr bwMode="auto">
          <a:xfrm>
            <a:off x="10007950" y="5051569"/>
            <a:ext cx="282156" cy="317522"/>
          </a:xfrm>
          <a:prstGeom prst="mathMultiply">
            <a:avLst>
              <a:gd name="adj1" fmla="val 4013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20801" y="1658323"/>
            <a:ext cx="2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CBC-MAC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56319" y="1658323"/>
            <a:ext cx="2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ECBC-MAC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26315" y="5536986"/>
            <a:ext cx="1119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Forgery!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061833" y="5536987"/>
            <a:ext cx="1350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a forgery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184145" y="3211360"/>
                <a:ext cx="383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145" y="3211360"/>
                <a:ext cx="383249" cy="307777"/>
              </a:xfrm>
              <a:prstGeom prst="rect">
                <a:avLst/>
              </a:prstGeom>
              <a:blipFill rotWithShape="0">
                <a:blip r:embed="rId19"/>
                <a:stretch>
                  <a:fillRect r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8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7" grpId="0"/>
      <p:bldP spid="50" grpId="0" animBg="1"/>
      <p:bldP spid="57" grpId="0"/>
      <p:bldP spid="58" grpId="0"/>
      <p:bldP spid="59" grpId="0" animBg="1"/>
      <p:bldP spid="62" grpId="0"/>
      <p:bldP spid="67" grpId="0"/>
      <p:bldP spid="6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4503754"/>
                <a:ext cx="367624" cy="425486"/>
              </a:xfrm>
              <a:prstGeom prst="rect">
                <a:avLst/>
              </a:prstGeom>
              <a:blipFill rotWithShape="0">
                <a:blip r:embed="rId3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8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 flipH="1">
            <a:off x="4857122" y="2491109"/>
            <a:ext cx="1345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3472108"/>
                <a:ext cx="629364" cy="5469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>
            <a:off x="4857122" y="3099781"/>
            <a:ext cx="1345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8"/>
            <a:ext cx="1042331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2" idx="0"/>
          </p:cNvCxnSpPr>
          <p:nvPr/>
        </p:nvCxnSpPr>
        <p:spPr bwMode="auto">
          <a:xfrm>
            <a:off x="4858466" y="4019040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6669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4" y="4448580"/>
                <a:ext cx="629364" cy="546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>
            <a:stCxn id="92" idx="2"/>
            <a:endCxn id="94" idx="0"/>
          </p:cNvCxnSpPr>
          <p:nvPr/>
        </p:nvCxnSpPr>
        <p:spPr bwMode="auto">
          <a:xfrm>
            <a:off x="4858466" y="4995511"/>
            <a:ext cx="0" cy="42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4" y="5425052"/>
                <a:ext cx="367624" cy="425486"/>
              </a:xfrm>
              <a:prstGeom prst="rect">
                <a:avLst/>
              </a:prstGeom>
              <a:blipFill rotWithShape="0">
                <a:blip r:embed="rId12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660303" y="2122249"/>
            <a:ext cx="4056862" cy="3728289"/>
            <a:chOff x="6485998" y="2219179"/>
            <a:chExt cx="4404455" cy="4047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/>
            <p:cNvCxnSpPr>
              <a:stCxn id="56" idx="2"/>
              <a:endCxn id="57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60" idx="2"/>
              <a:endCxn id="67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endCxn id="8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Flowchart: Or 66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8" name="Elbow Connector 67"/>
            <p:cNvCxnSpPr>
              <a:stCxn id="57" idx="3"/>
              <a:endCxn id="67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>
              <a:stCxn id="67" idx="4"/>
              <a:endCxn id="65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>
              <a:stCxn id="87" idx="4"/>
              <a:endCxn id="66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lbow Connector 78"/>
            <p:cNvCxnSpPr>
              <a:stCxn id="65" idx="3"/>
              <a:endCxn id="8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66" idx="2"/>
              <a:endCxn id="95" idx="0"/>
            </p:cNvCxnSpPr>
            <p:nvPr/>
          </p:nvCxnSpPr>
          <p:spPr bwMode="auto">
            <a:xfrm flipH="1">
              <a:off x="10282201" y="4283113"/>
              <a:ext cx="1459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Flowchart: Or 8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ound Same Side Corner Rectangle 8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ound Same Side Corner Rectangle 9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0761" y="4747460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8" y="5805244"/>
                  <a:ext cx="398883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/>
            <p:cNvCxnSpPr>
              <a:stCxn id="95" idx="2"/>
              <a:endCxn id="96" idx="0"/>
            </p:cNvCxnSpPr>
            <p:nvPr/>
          </p:nvCxnSpPr>
          <p:spPr bwMode="auto">
            <a:xfrm flipH="1">
              <a:off x="10282200" y="5340897"/>
              <a:ext cx="1" cy="4643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 bwMode="auto">
          <a:xfrm>
            <a:off x="4211436" y="3199281"/>
            <a:ext cx="1298640" cy="20490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0513" y="4929240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permutation 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5629441" y="4448580"/>
            <a:ext cx="562569" cy="4806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Oval 53"/>
          <p:cNvSpPr/>
          <p:nvPr/>
        </p:nvSpPr>
        <p:spPr bwMode="auto">
          <a:xfrm>
            <a:off x="9525948" y="3230232"/>
            <a:ext cx="1298640" cy="204902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60655" y="5279253"/>
            <a:ext cx="14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permutation 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893301" y="4730409"/>
            <a:ext cx="492428" cy="5488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56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/>
      <p:bldP spid="54" grpId="0" animBg="1"/>
      <p:bldP spid="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4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>
            <a:off x="4858466" y="2491109"/>
            <a:ext cx="0" cy="347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 flipH="1">
            <a:off x="4858465" y="3099781"/>
            <a:ext cx="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9"/>
            <a:ext cx="1043675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4" idx="0"/>
          </p:cNvCxnSpPr>
          <p:nvPr/>
        </p:nvCxnSpPr>
        <p:spPr bwMode="auto">
          <a:xfrm>
            <a:off x="4858465" y="4019040"/>
            <a:ext cx="0" cy="502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8013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blipFill rotWithShape="0">
                <a:blip r:embed="rId10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6660303" y="2122249"/>
            <a:ext cx="4056862" cy="2752356"/>
            <a:chOff x="6485998" y="2219179"/>
            <a:chExt cx="4404455" cy="2988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ounded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5998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476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1415" y="3689676"/>
                  <a:ext cx="682879" cy="59343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ounded Rectangle 91"/>
                <p:cNvSpPr/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01401" y="2225039"/>
                  <a:ext cx="1133711" cy="400224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634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/>
            <p:cNvCxnSpPr>
              <a:stCxn id="88" idx="2"/>
              <a:endCxn id="89" idx="0"/>
            </p:cNvCxnSpPr>
            <p:nvPr/>
          </p:nvCxnSpPr>
          <p:spPr bwMode="auto">
            <a:xfrm>
              <a:off x="7052853" y="2625263"/>
              <a:ext cx="1" cy="10644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>
              <a:stCxn id="92" idx="2"/>
              <a:endCxn id="100" idx="0"/>
            </p:cNvCxnSpPr>
            <p:nvPr/>
          </p:nvCxnSpPr>
          <p:spPr bwMode="auto">
            <a:xfrm>
              <a:off x="8668256" y="2625263"/>
              <a:ext cx="338" cy="377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>
              <a:endCxn id="107" idx="0"/>
            </p:cNvCxnSpPr>
            <p:nvPr/>
          </p:nvCxnSpPr>
          <p:spPr bwMode="auto">
            <a:xfrm>
              <a:off x="10282201" y="2619403"/>
              <a:ext cx="0" cy="383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26818" y="3689676"/>
                  <a:ext cx="682879" cy="59343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220" y="3689676"/>
                  <a:ext cx="682879" cy="59343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Flowchart: Or 99"/>
            <p:cNvSpPr>
              <a:spLocks noChangeAspect="1"/>
            </p:cNvSpPr>
            <p:nvPr/>
          </p:nvSpPr>
          <p:spPr bwMode="auto">
            <a:xfrm>
              <a:off x="8527050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01" name="Elbow Connector 100"/>
            <p:cNvCxnSpPr>
              <a:stCxn id="89" idx="3"/>
              <a:endCxn id="100" idx="2"/>
            </p:cNvCxnSpPr>
            <p:nvPr/>
          </p:nvCxnSpPr>
          <p:spPr bwMode="auto">
            <a:xfrm flipV="1">
              <a:off x="7394293" y="3144145"/>
              <a:ext cx="1132756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>
              <a:stCxn id="100" idx="4"/>
              <a:endCxn id="98" idx="0"/>
            </p:cNvCxnSpPr>
            <p:nvPr/>
          </p:nvCxnSpPr>
          <p:spPr bwMode="auto">
            <a:xfrm flipH="1">
              <a:off x="8668258" y="3285690"/>
              <a:ext cx="337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>
              <a:stCxn id="107" idx="4"/>
              <a:endCxn id="99" idx="0"/>
            </p:cNvCxnSpPr>
            <p:nvPr/>
          </p:nvCxnSpPr>
          <p:spPr bwMode="auto">
            <a:xfrm>
              <a:off x="10282201" y="3285690"/>
              <a:ext cx="1459" cy="40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Elbow Connector 103"/>
            <p:cNvCxnSpPr>
              <a:stCxn id="98" idx="3"/>
              <a:endCxn id="107" idx="2"/>
            </p:cNvCxnSpPr>
            <p:nvPr/>
          </p:nvCxnSpPr>
          <p:spPr bwMode="auto">
            <a:xfrm flipV="1">
              <a:off x="9009696" y="3144145"/>
              <a:ext cx="1130960" cy="84224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Arrow Connector 104"/>
            <p:cNvCxnSpPr>
              <a:stCxn id="99" idx="2"/>
              <a:endCxn id="109" idx="0"/>
            </p:cNvCxnSpPr>
            <p:nvPr/>
          </p:nvCxnSpPr>
          <p:spPr bwMode="auto">
            <a:xfrm flipH="1">
              <a:off x="10282201" y="4283113"/>
              <a:ext cx="1459" cy="4625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Flowchart: Or 106"/>
            <p:cNvSpPr>
              <a:spLocks noChangeAspect="1"/>
            </p:cNvSpPr>
            <p:nvPr/>
          </p:nvSpPr>
          <p:spPr bwMode="auto">
            <a:xfrm>
              <a:off x="10140656" y="3002601"/>
              <a:ext cx="283090" cy="28308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9716804" y="2219179"/>
              <a:ext cx="1173649" cy="400224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ound Same Side Corner Rectangle 109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ound Same Side Corner Rectangle 110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1" name="Round Same Side Corner Rectangle 1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0082759" y="4745693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59" y="4745693"/>
                  <a:ext cx="398883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333" r="-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97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3115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8412" y="2122249"/>
                <a:ext cx="1044867" cy="368860"/>
              </a:xfrm>
              <a:prstGeom prst="roundRect">
                <a:avLst/>
              </a:prstGeom>
              <a:blipFill rotWithShape="0">
                <a:blip r:embed="rId4"/>
                <a:stretch>
                  <a:fillRect b="-312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164" y="3472108"/>
                <a:ext cx="629364" cy="546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7222" y="2122249"/>
                <a:ext cx="1044867" cy="368860"/>
              </a:xfrm>
              <a:prstGeom prst="round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6032" y="2122249"/>
                <a:ext cx="1044867" cy="368860"/>
              </a:xfrm>
              <a:prstGeom prst="roundRect">
                <a:avLst/>
              </a:prstGeom>
              <a:blipFill rotWithShape="0">
                <a:blip r:embed="rId7"/>
                <a:stretch>
                  <a:fillRect b="-468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880845" y="2491109"/>
            <a:ext cx="1" cy="980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29" idx="0"/>
          </p:cNvCxnSpPr>
          <p:nvPr/>
        </p:nvCxnSpPr>
        <p:spPr bwMode="auto">
          <a:xfrm>
            <a:off x="3369655" y="2491109"/>
            <a:ext cx="312" cy="3477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06" idx="0"/>
          </p:cNvCxnSpPr>
          <p:nvPr/>
        </p:nvCxnSpPr>
        <p:spPr bwMode="auto">
          <a:xfrm>
            <a:off x="4858466" y="2491109"/>
            <a:ext cx="0" cy="347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974" y="3472108"/>
                <a:ext cx="629364" cy="5469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783" y="3472108"/>
                <a:ext cx="629364" cy="5469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3239515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cxnSp>
        <p:nvCxnSpPr>
          <p:cNvPr id="15" name="Elbow Connector 14"/>
          <p:cNvCxnSpPr>
            <a:stCxn id="5" idx="3"/>
            <a:endCxn id="29" idx="2"/>
          </p:cNvCxnSpPr>
          <p:nvPr/>
        </p:nvCxnSpPr>
        <p:spPr bwMode="auto">
          <a:xfrm flipV="1">
            <a:off x="2195527" y="2969328"/>
            <a:ext cx="1043986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4"/>
            <a:endCxn id="37" idx="0"/>
          </p:cNvCxnSpPr>
          <p:nvPr/>
        </p:nvCxnSpPr>
        <p:spPr bwMode="auto">
          <a:xfrm flipH="1">
            <a:off x="3369657" y="3099781"/>
            <a:ext cx="31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106" idx="4"/>
            <a:endCxn id="39" idx="0"/>
          </p:cNvCxnSpPr>
          <p:nvPr/>
        </p:nvCxnSpPr>
        <p:spPr bwMode="auto">
          <a:xfrm flipH="1">
            <a:off x="4858465" y="3099781"/>
            <a:ext cx="1" cy="3723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37" idx="3"/>
            <a:endCxn id="106" idx="2"/>
          </p:cNvCxnSpPr>
          <p:nvPr/>
        </p:nvCxnSpPr>
        <p:spPr bwMode="auto">
          <a:xfrm flipV="1">
            <a:off x="3684338" y="2969329"/>
            <a:ext cx="1043675" cy="77624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9" idx="2"/>
            <a:endCxn id="94" idx="0"/>
          </p:cNvCxnSpPr>
          <p:nvPr/>
        </p:nvCxnSpPr>
        <p:spPr bwMode="auto">
          <a:xfrm>
            <a:off x="4858465" y="4019040"/>
            <a:ext cx="0" cy="5027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>
            <a:spLocks noChangeAspect="1"/>
          </p:cNvSpPr>
          <p:nvPr/>
        </p:nvSpPr>
        <p:spPr bwMode="auto">
          <a:xfrm>
            <a:off x="4728013" y="2838877"/>
            <a:ext cx="260905" cy="260904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53" y="4521820"/>
                <a:ext cx="367624" cy="425486"/>
              </a:xfrm>
              <a:prstGeom prst="rect">
                <a:avLst/>
              </a:prstGeom>
              <a:blipFill rotWithShape="0">
                <a:blip r:embed="rId10"/>
                <a:stretch>
                  <a:fillRect l="-5000" r="-333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83711" y="2769273"/>
                <a:ext cx="398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11" y="2769273"/>
                <a:ext cx="398883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  <a:endCxn id="106" idx="6"/>
          </p:cNvCxnSpPr>
          <p:nvPr/>
        </p:nvCxnSpPr>
        <p:spPr bwMode="auto">
          <a:xfrm flipH="1">
            <a:off x="4988918" y="2969328"/>
            <a:ext cx="49479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56183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438006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60303" y="2122249"/>
            <a:ext cx="4518807" cy="2752356"/>
            <a:chOff x="6660303" y="2122249"/>
            <a:chExt cx="4518807" cy="2752356"/>
          </a:xfrm>
        </p:grpSpPr>
        <p:cxnSp>
          <p:nvCxnSpPr>
            <p:cNvPr id="42" name="Straight Arrow Connector 41"/>
            <p:cNvCxnSpPr>
              <a:stCxn id="43" idx="1"/>
              <a:endCxn id="78" idx="6"/>
            </p:cNvCxnSpPr>
            <p:nvPr/>
          </p:nvCxnSpPr>
          <p:spPr bwMode="auto">
            <a:xfrm flipH="1" flipV="1">
              <a:off x="10287290" y="2974218"/>
              <a:ext cx="492937" cy="7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6660303" y="2122249"/>
              <a:ext cx="4056862" cy="2752356"/>
              <a:chOff x="6485998" y="2219179"/>
              <a:chExt cx="4404455" cy="2988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ounded Rectangle 50"/>
                  <p:cNvSpPr/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Rounded 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 b="-4762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ounded Rectangle 53"/>
                  <p:cNvSpPr/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Rounded 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15"/>
                    <a:stretch>
                      <a:fillRect b="-6349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Arrow Connector 54"/>
              <p:cNvCxnSpPr>
                <a:stCxn id="51" idx="2"/>
                <a:endCxn id="52" idx="0"/>
              </p:cNvCxnSpPr>
              <p:nvPr/>
            </p:nvCxnSpPr>
            <p:spPr bwMode="auto">
              <a:xfrm>
                <a:off x="7052853" y="2625263"/>
                <a:ext cx="1" cy="106441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/>
              <p:cNvCxnSpPr>
                <a:stCxn id="54" idx="2"/>
                <a:endCxn id="71" idx="0"/>
              </p:cNvCxnSpPr>
              <p:nvPr/>
            </p:nvCxnSpPr>
            <p:spPr bwMode="auto">
              <a:xfrm>
                <a:off x="8668256" y="2625263"/>
                <a:ext cx="338" cy="3773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endCxn id="78" idx="0"/>
              </p:cNvCxnSpPr>
              <p:nvPr/>
            </p:nvCxnSpPr>
            <p:spPr bwMode="auto">
              <a:xfrm>
                <a:off x="10282201" y="2619403"/>
                <a:ext cx="0" cy="3831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Flowchart: Or 70"/>
              <p:cNvSpPr>
                <a:spLocks noChangeAspect="1"/>
              </p:cNvSpPr>
              <p:nvPr/>
            </p:nvSpPr>
            <p:spPr bwMode="auto">
              <a:xfrm>
                <a:off x="8527050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72" name="Elbow Connector 71"/>
              <p:cNvCxnSpPr>
                <a:stCxn id="52" idx="3"/>
                <a:endCxn id="71" idx="2"/>
              </p:cNvCxnSpPr>
              <p:nvPr/>
            </p:nvCxnSpPr>
            <p:spPr bwMode="auto">
              <a:xfrm flipV="1">
                <a:off x="7394293" y="3144145"/>
                <a:ext cx="1132756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Arrow Connector 73"/>
              <p:cNvCxnSpPr>
                <a:stCxn id="71" idx="4"/>
                <a:endCxn id="61" idx="0"/>
              </p:cNvCxnSpPr>
              <p:nvPr/>
            </p:nvCxnSpPr>
            <p:spPr bwMode="auto">
              <a:xfrm flipH="1">
                <a:off x="8668258" y="3285690"/>
                <a:ext cx="337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Arrow Connector 74"/>
              <p:cNvCxnSpPr>
                <a:stCxn id="78" idx="4"/>
                <a:endCxn id="70" idx="0"/>
              </p:cNvCxnSpPr>
              <p:nvPr/>
            </p:nvCxnSpPr>
            <p:spPr bwMode="auto">
              <a:xfrm>
                <a:off x="10282201" y="3285690"/>
                <a:ext cx="1459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Elbow Connector 75"/>
              <p:cNvCxnSpPr>
                <a:stCxn id="61" idx="3"/>
                <a:endCxn id="78" idx="2"/>
              </p:cNvCxnSpPr>
              <p:nvPr/>
            </p:nvCxnSpPr>
            <p:spPr bwMode="auto">
              <a:xfrm flipV="1">
                <a:off x="9009696" y="3144145"/>
                <a:ext cx="1130960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0" idx="2"/>
                <a:endCxn id="82" idx="0"/>
              </p:cNvCxnSpPr>
              <p:nvPr/>
            </p:nvCxnSpPr>
            <p:spPr bwMode="auto">
              <a:xfrm flipH="1">
                <a:off x="10282201" y="4283113"/>
                <a:ext cx="1459" cy="4625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Flowchart: Or 77"/>
              <p:cNvSpPr>
                <a:spLocks noChangeAspect="1"/>
              </p:cNvSpPr>
              <p:nvPr/>
            </p:nvSpPr>
            <p:spPr bwMode="auto">
              <a:xfrm>
                <a:off x="10140656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9716804" y="2219179"/>
                <a:ext cx="1173649" cy="400224"/>
                <a:chOff x="8101402" y="1427962"/>
                <a:chExt cx="1173649" cy="4002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ound Same Side Corner Rectangle 83"/>
                    <p:cNvSpPr/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0" name="Round Same Side Corner 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ound Same Side Corner Rectangle 85"/>
                    <p:cNvSpPr/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nb-NO" sz="140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ad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86" name="Round Same Side Corner 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3333" r="-5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510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</a:t>
            </a:r>
            <a:r>
              <a:rPr lang="en-US" dirty="0" err="1"/>
              <a:t>a.k.a</a:t>
            </a:r>
            <a:r>
              <a:rPr lang="en-US" dirty="0"/>
              <a:t> One-key MAC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301" y="7715256"/>
                <a:ext cx="381752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58412" y="2122249"/>
            <a:ext cx="4524182" cy="2825057"/>
            <a:chOff x="1358412" y="2122249"/>
            <a:chExt cx="4524182" cy="2825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 bwMode="auto">
                <a:xfrm>
                  <a:off x="135841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841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 b="-3125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1566164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6164" y="3472108"/>
                  <a:ext cx="629364" cy="5469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 bwMode="auto">
                <a:xfrm>
                  <a:off x="284722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722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 b="-468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4336032" y="2122249"/>
                  <a:ext cx="1044867" cy="36886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36032" y="2122249"/>
                  <a:ext cx="1044867" cy="368860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 b="-4688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4" idx="2"/>
              <a:endCxn id="5" idx="0"/>
            </p:cNvCxnSpPr>
            <p:nvPr/>
          </p:nvCxnSpPr>
          <p:spPr bwMode="auto">
            <a:xfrm>
              <a:off x="1880845" y="2491109"/>
              <a:ext cx="1" cy="9809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6" idx="2"/>
              <a:endCxn id="29" idx="0"/>
            </p:cNvCxnSpPr>
            <p:nvPr/>
          </p:nvCxnSpPr>
          <p:spPr bwMode="auto">
            <a:xfrm>
              <a:off x="3369655" y="2491109"/>
              <a:ext cx="312" cy="3477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7" idx="2"/>
              <a:endCxn id="106" idx="0"/>
            </p:cNvCxnSpPr>
            <p:nvPr/>
          </p:nvCxnSpPr>
          <p:spPr bwMode="auto">
            <a:xfrm>
              <a:off x="4858466" y="2491109"/>
              <a:ext cx="0" cy="3477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3054974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54974" y="3472108"/>
                  <a:ext cx="629364" cy="5469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 bwMode="auto">
                <a:xfrm>
                  <a:off x="4543783" y="3472108"/>
                  <a:ext cx="629364" cy="546932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43783" y="3472108"/>
                  <a:ext cx="629364" cy="5469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lowchart: Or 28"/>
            <p:cNvSpPr>
              <a:spLocks noChangeAspect="1"/>
            </p:cNvSpPr>
            <p:nvPr/>
          </p:nvSpPr>
          <p:spPr bwMode="auto">
            <a:xfrm>
              <a:off x="3239515" y="2838877"/>
              <a:ext cx="260905" cy="26090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15" name="Elbow Connector 14"/>
            <p:cNvCxnSpPr>
              <a:stCxn id="5" idx="3"/>
              <a:endCxn id="29" idx="2"/>
            </p:cNvCxnSpPr>
            <p:nvPr/>
          </p:nvCxnSpPr>
          <p:spPr bwMode="auto">
            <a:xfrm flipV="1">
              <a:off x="2195527" y="2969328"/>
              <a:ext cx="1043986" cy="776245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4"/>
              <a:endCxn id="37" idx="0"/>
            </p:cNvCxnSpPr>
            <p:nvPr/>
          </p:nvCxnSpPr>
          <p:spPr bwMode="auto">
            <a:xfrm flipH="1">
              <a:off x="3369657" y="3099781"/>
              <a:ext cx="311" cy="3723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106" idx="4"/>
              <a:endCxn id="39" idx="0"/>
            </p:cNvCxnSpPr>
            <p:nvPr/>
          </p:nvCxnSpPr>
          <p:spPr bwMode="auto">
            <a:xfrm flipH="1">
              <a:off x="4858465" y="3099781"/>
              <a:ext cx="1" cy="37232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stCxn id="37" idx="3"/>
              <a:endCxn id="106" idx="2"/>
            </p:cNvCxnSpPr>
            <p:nvPr/>
          </p:nvCxnSpPr>
          <p:spPr bwMode="auto">
            <a:xfrm flipV="1">
              <a:off x="3684338" y="2969329"/>
              <a:ext cx="1043675" cy="776245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39" idx="2"/>
              <a:endCxn id="94" idx="0"/>
            </p:cNvCxnSpPr>
            <p:nvPr/>
          </p:nvCxnSpPr>
          <p:spPr bwMode="auto">
            <a:xfrm>
              <a:off x="4858465" y="4019040"/>
              <a:ext cx="0" cy="5027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Flowchart: Or 105"/>
            <p:cNvSpPr>
              <a:spLocks noChangeAspect="1"/>
            </p:cNvSpPr>
            <p:nvPr/>
          </p:nvSpPr>
          <p:spPr bwMode="auto">
            <a:xfrm>
              <a:off x="4728013" y="2838877"/>
              <a:ext cx="260905" cy="260904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674653" y="4521820"/>
                  <a:ext cx="367624" cy="425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653" y="4521820"/>
                  <a:ext cx="367624" cy="42548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5000" r="-3333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83711" y="2769273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711" y="2769273"/>
                  <a:ext cx="398883" cy="4001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stCxn id="44" idx="1"/>
              <a:endCxn id="106" idx="6"/>
            </p:cNvCxnSpPr>
            <p:nvPr/>
          </p:nvCxnSpPr>
          <p:spPr bwMode="auto">
            <a:xfrm flipH="1">
              <a:off x="4988918" y="2969328"/>
              <a:ext cx="49479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62244" y="5279253"/>
                <a:ext cx="2097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279253"/>
                <a:ext cx="2097939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62244" y="5738226"/>
                <a:ext cx="2021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44" y="5738226"/>
                <a:ext cx="2021740" cy="400110"/>
              </a:xfrm>
              <a:prstGeom prst="rect">
                <a:avLst/>
              </a:prstGeom>
              <a:blipFill rotWithShape="0">
                <a:blip r:embed="rId2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257411" y="5594127"/>
            <a:ext cx="491924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b="1" dirty="0"/>
              <a:t>Theorem:</a:t>
            </a:r>
            <a:r>
              <a:rPr lang="en-US" b="0" dirty="0"/>
              <a:t> secure for messages of </a:t>
            </a:r>
            <a:r>
              <a:rPr lang="en-US" b="0" i="1" dirty="0"/>
              <a:t>all</a:t>
            </a:r>
            <a:r>
              <a:rPr lang="en-US" dirty="0"/>
              <a:t> lengths</a:t>
            </a:r>
            <a:endParaRPr lang="en-US" b="0" dirty="0"/>
          </a:p>
        </p:txBody>
      </p:sp>
      <p:grpSp>
        <p:nvGrpSpPr>
          <p:cNvPr id="86" name="Group 85"/>
          <p:cNvGrpSpPr/>
          <p:nvPr/>
        </p:nvGrpSpPr>
        <p:grpSpPr>
          <a:xfrm>
            <a:off x="6660303" y="2122249"/>
            <a:ext cx="4518807" cy="2752356"/>
            <a:chOff x="6660303" y="2122249"/>
            <a:chExt cx="4518807" cy="2752356"/>
          </a:xfrm>
        </p:grpSpPr>
        <p:cxnSp>
          <p:nvCxnSpPr>
            <p:cNvPr id="88" name="Straight Arrow Connector 87"/>
            <p:cNvCxnSpPr>
              <a:stCxn id="89" idx="1"/>
              <a:endCxn id="110" idx="6"/>
            </p:cNvCxnSpPr>
            <p:nvPr/>
          </p:nvCxnSpPr>
          <p:spPr bwMode="auto">
            <a:xfrm flipH="1" flipV="1">
              <a:off x="10287290" y="2974218"/>
              <a:ext cx="492937" cy="7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0227" y="2774867"/>
                  <a:ext cx="398883" cy="4001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6660303" y="2122249"/>
              <a:ext cx="4056862" cy="2752356"/>
              <a:chOff x="6485998" y="2219179"/>
              <a:chExt cx="4404455" cy="29881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ounded Rectangle 92"/>
                  <p:cNvSpPr/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6" name="Rounded 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85998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24"/>
                    <a:stretch>
                      <a:fillRect b="-4762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11415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ounded Rectangle 96"/>
                  <p:cNvSpPr/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Rounded 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101401" y="2225039"/>
                    <a:ext cx="1133711" cy="400224"/>
                  </a:xfrm>
                  <a:prstGeom prst="roundRect">
                    <a:avLst/>
                  </a:prstGeom>
                  <a:blipFill rotWithShape="0">
                    <a:blip r:embed="rId26"/>
                    <a:stretch>
                      <a:fillRect b="-6349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Straight Arrow Connector 97"/>
              <p:cNvCxnSpPr>
                <a:stCxn id="93" idx="2"/>
                <a:endCxn id="95" idx="0"/>
              </p:cNvCxnSpPr>
              <p:nvPr/>
            </p:nvCxnSpPr>
            <p:spPr bwMode="auto">
              <a:xfrm>
                <a:off x="7052853" y="2625263"/>
                <a:ext cx="1" cy="106441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>
                <a:stCxn id="97" idx="2"/>
                <a:endCxn id="103" idx="0"/>
              </p:cNvCxnSpPr>
              <p:nvPr/>
            </p:nvCxnSpPr>
            <p:spPr bwMode="auto">
              <a:xfrm>
                <a:off x="8668256" y="2625263"/>
                <a:ext cx="338" cy="3773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>
                <a:endCxn id="110" idx="0"/>
              </p:cNvCxnSpPr>
              <p:nvPr/>
            </p:nvCxnSpPr>
            <p:spPr bwMode="auto">
              <a:xfrm>
                <a:off x="10282201" y="2619403"/>
                <a:ext cx="0" cy="38319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326818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0" name="Rectangle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942220" y="3689676"/>
                    <a:ext cx="682879" cy="59343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Flowchart: Or 102"/>
              <p:cNvSpPr>
                <a:spLocks noChangeAspect="1"/>
              </p:cNvSpPr>
              <p:nvPr/>
            </p:nvSpPr>
            <p:spPr bwMode="auto">
              <a:xfrm>
                <a:off x="8527050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04" name="Elbow Connector 103"/>
              <p:cNvCxnSpPr>
                <a:stCxn id="95" idx="3"/>
                <a:endCxn id="103" idx="2"/>
              </p:cNvCxnSpPr>
              <p:nvPr/>
            </p:nvCxnSpPr>
            <p:spPr bwMode="auto">
              <a:xfrm flipV="1">
                <a:off x="7394293" y="3144145"/>
                <a:ext cx="1132756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Arrow Connector 104"/>
              <p:cNvCxnSpPr>
                <a:stCxn id="103" idx="4"/>
                <a:endCxn id="101" idx="0"/>
              </p:cNvCxnSpPr>
              <p:nvPr/>
            </p:nvCxnSpPr>
            <p:spPr bwMode="auto">
              <a:xfrm flipH="1">
                <a:off x="8668258" y="3285690"/>
                <a:ext cx="337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Arrow Connector 106"/>
              <p:cNvCxnSpPr>
                <a:stCxn id="110" idx="4"/>
                <a:endCxn id="102" idx="0"/>
              </p:cNvCxnSpPr>
              <p:nvPr/>
            </p:nvCxnSpPr>
            <p:spPr bwMode="auto">
              <a:xfrm>
                <a:off x="10282201" y="3285690"/>
                <a:ext cx="1459" cy="4039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Elbow Connector 107"/>
              <p:cNvCxnSpPr>
                <a:stCxn id="101" idx="3"/>
                <a:endCxn id="110" idx="2"/>
              </p:cNvCxnSpPr>
              <p:nvPr/>
            </p:nvCxnSpPr>
            <p:spPr bwMode="auto">
              <a:xfrm flipV="1">
                <a:off x="9009696" y="3144145"/>
                <a:ext cx="1130960" cy="84224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Arrow Connector 108"/>
              <p:cNvCxnSpPr>
                <a:stCxn id="102" idx="2"/>
                <a:endCxn id="112" idx="0"/>
              </p:cNvCxnSpPr>
              <p:nvPr/>
            </p:nvCxnSpPr>
            <p:spPr bwMode="auto">
              <a:xfrm flipH="1">
                <a:off x="10282201" y="4283113"/>
                <a:ext cx="1459" cy="4625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Flowchart: Or 109"/>
              <p:cNvSpPr>
                <a:spLocks noChangeAspect="1"/>
              </p:cNvSpPr>
              <p:nvPr/>
            </p:nvSpPr>
            <p:spPr bwMode="auto">
              <a:xfrm>
                <a:off x="10140656" y="3002601"/>
                <a:ext cx="283090" cy="283089"/>
              </a:xfrm>
              <a:prstGeom prst="flowChartOr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0" i="1">
                  <a:latin typeface="Cambria Math" panose="02040503050406030204" pitchFamily="18" charset="0"/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9716804" y="2219179"/>
                <a:ext cx="1173649" cy="400224"/>
                <a:chOff x="8101402" y="1427962"/>
                <a:chExt cx="1173649" cy="4002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Round Same Side Corner Rectangle 112"/>
                    <p:cNvSpPr/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0" name="Round Same Side Corner 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16200000">
                      <a:off x="8255660" y="1273704"/>
                      <a:ext cx="400224" cy="708740"/>
                    </a:xfrm>
                    <a:prstGeom prst="round2SameRect">
                      <a:avLst/>
                    </a:prstGeom>
                    <a:blipFill rotWithShape="0">
                      <a:blip r:embed="rId29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Round Same Side Corner Rectangle 113"/>
                    <p:cNvSpPr/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nb-NO" sz="140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ad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14" name="Round Same Side Corner Rectangle 1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8842483" y="1395618"/>
                      <a:ext cx="400223" cy="464913"/>
                    </a:xfrm>
                    <a:prstGeom prst="round2SameRect">
                      <a:avLst/>
                    </a:prstGeom>
                    <a:blipFill rotWithShape="0">
                      <a:blip r:embed="rId30"/>
                      <a:stretch>
                        <a:fillRect/>
                      </a:stretch>
                    </a:blip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82759" y="4745693"/>
                    <a:ext cx="398883" cy="461665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3333" r="-5000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85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Theorem: </a:t>
                </a:r>
                <a:r>
                  <a:rPr lang="en-US" sz="2000" dirty="0"/>
                  <a:t>UF-CMA </a:t>
                </a:r>
                <a:r>
                  <a:rPr lang="en-US" dirty="0"/>
                  <a:t>secure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a secure PRP</a:t>
                </a:r>
                <a:endParaRPr lang="en-US" sz="20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-call per message block + 1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-call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Fully sequential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Cannot utilize parallel AES cores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Only one key</a:t>
                </a:r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Standardized by NIST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Widely used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437865" y="5605363"/>
                <a:ext cx="16393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65" y="5605363"/>
                <a:ext cx="163930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7865" y="5920086"/>
                <a:ext cx="1473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65" y="5920086"/>
                <a:ext cx="1473937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779274" y="3674048"/>
            <a:ext cx="2667682" cy="1674452"/>
            <a:chOff x="6660303" y="2122249"/>
            <a:chExt cx="4569607" cy="2868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" name="Rounded 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2" idx="2"/>
              <a:endCxn id="13" idx="0"/>
            </p:cNvCxnSpPr>
            <p:nvPr/>
          </p:nvCxnSpPr>
          <p:spPr bwMode="auto">
            <a:xfrm>
              <a:off x="7182423" y="2496285"/>
              <a:ext cx="1" cy="9804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14" idx="2"/>
              <a:endCxn id="20" idx="0"/>
            </p:cNvCxnSpPr>
            <p:nvPr/>
          </p:nvCxnSpPr>
          <p:spPr bwMode="auto">
            <a:xfrm>
              <a:off x="8670340" y="2496285"/>
              <a:ext cx="311" cy="3475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endCxn id="26" idx="0"/>
            </p:cNvCxnSpPr>
            <p:nvPr/>
          </p:nvCxnSpPr>
          <p:spPr bwMode="auto">
            <a:xfrm>
              <a:off x="10176652" y="2490888"/>
              <a:ext cx="1" cy="3529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lowchart: Or 19"/>
            <p:cNvSpPr>
              <a:spLocks noChangeAspect="1"/>
            </p:cNvSpPr>
            <p:nvPr/>
          </p:nvSpPr>
          <p:spPr bwMode="auto">
            <a:xfrm>
              <a:off x="8540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21" name="Elbow Connector 20"/>
            <p:cNvCxnSpPr>
              <a:stCxn id="13" idx="3"/>
              <a:endCxn id="20" idx="2"/>
            </p:cNvCxnSpPr>
            <p:nvPr/>
          </p:nvCxnSpPr>
          <p:spPr bwMode="auto">
            <a:xfrm flipV="1">
              <a:off x="7496917" y="2974218"/>
              <a:ext cx="1043361" cy="775780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0" idx="4"/>
              <a:endCxn id="18" idx="0"/>
            </p:cNvCxnSpPr>
            <p:nvPr/>
          </p:nvCxnSpPr>
          <p:spPr bwMode="auto">
            <a:xfrm flipH="1">
              <a:off x="8670342" y="3104592"/>
              <a:ext cx="310" cy="3721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26" idx="4"/>
              <a:endCxn id="19" idx="0"/>
            </p:cNvCxnSpPr>
            <p:nvPr/>
          </p:nvCxnSpPr>
          <p:spPr bwMode="auto">
            <a:xfrm>
              <a:off x="10176653" y="3104592"/>
              <a:ext cx="0" cy="3721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Elbow Connector 23"/>
            <p:cNvCxnSpPr>
              <a:stCxn id="18" idx="3"/>
              <a:endCxn id="26" idx="2"/>
            </p:cNvCxnSpPr>
            <p:nvPr/>
          </p:nvCxnSpPr>
          <p:spPr bwMode="auto">
            <a:xfrm flipV="1">
              <a:off x="8984835" y="2974218"/>
              <a:ext cx="1061443" cy="775781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19" idx="2"/>
              <a:endCxn id="28" idx="0"/>
            </p:cNvCxnSpPr>
            <p:nvPr/>
          </p:nvCxnSpPr>
          <p:spPr bwMode="auto">
            <a:xfrm flipH="1">
              <a:off x="10176652" y="4023302"/>
              <a:ext cx="2" cy="4399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Flowchart: Or 25"/>
            <p:cNvSpPr>
              <a:spLocks noChangeAspect="1"/>
            </p:cNvSpPr>
            <p:nvPr/>
          </p:nvSpPr>
          <p:spPr bwMode="auto">
            <a:xfrm>
              <a:off x="10046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636139" y="2122249"/>
              <a:ext cx="1081026" cy="368639"/>
              <a:chOff x="8101402" y="1427962"/>
              <a:chExt cx="1173649" cy="4002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ound Same Side Corner Rectangle 30"/>
                  <p:cNvSpPr/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1" name="Round Same Side Corner 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255660" y="1273704"/>
                    <a:ext cx="400224" cy="708740"/>
                  </a:xfrm>
                  <a:prstGeom prst="round2Same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ound Same Side Corner Rectangle 31"/>
                  <p:cNvSpPr/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80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800" b="0" i="0" smtClean="0">
                              <a:latin typeface="Cambria Math" panose="02040503050406030204" pitchFamily="18" charset="0"/>
                            </a:rPr>
                            <m:t>ad</m:t>
                          </m:r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32" name="Round Same Side Corner 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842483" y="1395618"/>
                    <a:ext cx="400223" cy="464913"/>
                  </a:xfrm>
                  <a:prstGeom prst="round2Same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30" idx="1"/>
              <a:endCxn id="26" idx="6"/>
            </p:cNvCxnSpPr>
            <p:nvPr/>
          </p:nvCxnSpPr>
          <p:spPr bwMode="auto">
            <a:xfrm flipH="1">
              <a:off x="10307027" y="2974217"/>
              <a:ext cx="524000" cy="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789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8779274" y="1553901"/>
            <a:ext cx="2667682" cy="1674453"/>
            <a:chOff x="6660303" y="2122247"/>
            <a:chExt cx="4569607" cy="2868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54"/>
                <p:cNvSpPr/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Rounded 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303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67930" y="3476697"/>
                  <a:ext cx="628987" cy="54660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48221" y="2127647"/>
                  <a:ext cx="1044240" cy="36863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b="-263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5" idx="2"/>
              <a:endCxn id="56" idx="0"/>
            </p:cNvCxnSpPr>
            <p:nvPr/>
          </p:nvCxnSpPr>
          <p:spPr bwMode="auto">
            <a:xfrm>
              <a:off x="7182423" y="2496285"/>
              <a:ext cx="1" cy="9804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7" idx="2"/>
              <a:endCxn id="63" idx="0"/>
            </p:cNvCxnSpPr>
            <p:nvPr/>
          </p:nvCxnSpPr>
          <p:spPr bwMode="auto">
            <a:xfrm>
              <a:off x="8670340" y="2496285"/>
              <a:ext cx="311" cy="3475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74" idx="1"/>
              <a:endCxn id="69" idx="0"/>
            </p:cNvCxnSpPr>
            <p:nvPr/>
          </p:nvCxnSpPr>
          <p:spPr bwMode="auto">
            <a:xfrm>
              <a:off x="10176653" y="2490886"/>
              <a:ext cx="0" cy="3529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5848" y="3476697"/>
                  <a:ext cx="628987" cy="54660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62159" y="3476697"/>
                  <a:ext cx="628987" cy="54660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Flowchart: Or 62"/>
            <p:cNvSpPr>
              <a:spLocks noChangeAspect="1"/>
            </p:cNvSpPr>
            <p:nvPr/>
          </p:nvSpPr>
          <p:spPr bwMode="auto">
            <a:xfrm>
              <a:off x="8540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p:cxnSp>
          <p:nvCxnSpPr>
            <p:cNvPr id="64" name="Elbow Connector 63"/>
            <p:cNvCxnSpPr>
              <a:stCxn id="56" idx="3"/>
              <a:endCxn id="63" idx="2"/>
            </p:cNvCxnSpPr>
            <p:nvPr/>
          </p:nvCxnSpPr>
          <p:spPr bwMode="auto">
            <a:xfrm flipV="1">
              <a:off x="7496917" y="2974218"/>
              <a:ext cx="1043361" cy="775780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3" idx="4"/>
              <a:endCxn id="61" idx="0"/>
            </p:cNvCxnSpPr>
            <p:nvPr/>
          </p:nvCxnSpPr>
          <p:spPr bwMode="auto">
            <a:xfrm flipH="1">
              <a:off x="8670342" y="3104592"/>
              <a:ext cx="310" cy="3721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69" idx="4"/>
              <a:endCxn id="62" idx="0"/>
            </p:cNvCxnSpPr>
            <p:nvPr/>
          </p:nvCxnSpPr>
          <p:spPr bwMode="auto">
            <a:xfrm>
              <a:off x="10176653" y="3104592"/>
              <a:ext cx="0" cy="3721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Elbow Connector 66"/>
            <p:cNvCxnSpPr>
              <a:stCxn id="61" idx="3"/>
              <a:endCxn id="69" idx="2"/>
            </p:cNvCxnSpPr>
            <p:nvPr/>
          </p:nvCxnSpPr>
          <p:spPr bwMode="auto">
            <a:xfrm flipV="1">
              <a:off x="8984835" y="2974218"/>
              <a:ext cx="1061443" cy="775781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>
              <a:stCxn id="62" idx="2"/>
              <a:endCxn id="71" idx="0"/>
            </p:cNvCxnSpPr>
            <p:nvPr/>
          </p:nvCxnSpPr>
          <p:spPr bwMode="auto">
            <a:xfrm flipH="1">
              <a:off x="10176652" y="4023302"/>
              <a:ext cx="2" cy="4399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Flowchart: Or 68"/>
            <p:cNvSpPr>
              <a:spLocks noChangeAspect="1"/>
            </p:cNvSpPr>
            <p:nvPr/>
          </p:nvSpPr>
          <p:spPr bwMode="auto">
            <a:xfrm>
              <a:off x="10046278" y="2843844"/>
              <a:ext cx="260749" cy="260748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 bwMode="auto">
                <a:xfrm rot="16200000">
                  <a:off x="9992332" y="1766053"/>
                  <a:ext cx="368639" cy="108102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9992332" y="1766053"/>
                  <a:ext cx="368639" cy="1081028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555" y="4463295"/>
                  <a:ext cx="498194" cy="52720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>
              <a:stCxn id="73" idx="1"/>
              <a:endCxn id="69" idx="6"/>
            </p:cNvCxnSpPr>
            <p:nvPr/>
          </p:nvCxnSpPr>
          <p:spPr bwMode="auto">
            <a:xfrm flipH="1">
              <a:off x="10307027" y="2974217"/>
              <a:ext cx="524000" cy="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1027" y="2736974"/>
                  <a:ext cx="398883" cy="47448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789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7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AES</m:t>
                    </m:r>
                  </m:oMath>
                </a14:m>
                <a:r>
                  <a:rPr lang="en-US" sz="1800" dirty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=128)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≈16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17819" y="5502932"/>
                <a:ext cx="67363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3+10+80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19" y="5502932"/>
                <a:ext cx="673639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F</a:t>
                </a:r>
                <a:r>
                  <a:rPr lang="nb-NO" b="0" dirty="0"/>
                  <a:t>or </a:t>
                </a:r>
                <a:r>
                  <a:rPr lang="nb-NO" b="0" i="1" dirty="0"/>
                  <a:t>any</a:t>
                </a:r>
                <a:r>
                  <a:rPr lang="nb-NO" b="0" dirty="0"/>
                  <a:t> UF-CMA adversary making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/>
                  <a:t>-queries (</a:t>
                </a:r>
                <a:r>
                  <a:rPr lang="nb-NO" dirty="0"/>
                  <a:t>each having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nb-NO" b="0" dirty="0"/>
                  <a:t> blocks),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cap="small" dirty="0" smtClean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b="0" dirty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sz="1800" dirty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≈16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xplosion 1 7"/>
              <p:cNvSpPr/>
              <p:nvPr/>
            </p:nvSpPr>
            <p:spPr bwMode="auto">
              <a:xfrm>
                <a:off x="9614810" y="3926638"/>
                <a:ext cx="1863177" cy="1523032"/>
              </a:xfrm>
              <a:prstGeom prst="irregularSeal1">
                <a:avLst/>
              </a:prstGeom>
              <a:solidFill>
                <a:srgbClr val="FF858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/>
                  <a:t>Prob.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b="1" dirty="0"/>
                  <a:t>!</a:t>
                </a:r>
              </a:p>
            </p:txBody>
          </p:sp>
        </mc:Choice>
        <mc:Fallback xmlns="">
          <p:sp>
            <p:nvSpPr>
              <p:cNvPr id="8" name="Explosion 1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4810" y="3926638"/>
                <a:ext cx="1863177" cy="1523032"/>
              </a:xfrm>
              <a:prstGeom prst="irregularSeal1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F</a:t>
                </a:r>
                <a:r>
                  <a:rPr lang="nb-NO" dirty="0"/>
                  <a:t>or </a:t>
                </a:r>
                <a:r>
                  <a:rPr lang="nb-NO" i="1" dirty="0"/>
                  <a:t>any</a:t>
                </a:r>
                <a:r>
                  <a:rPr lang="nb-NO" dirty="0"/>
                  <a:t> UF-CMA adversary making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cap="small" dirty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dirty="0"/>
                  <a:t>-queries (each having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nb-NO" dirty="0"/>
                  <a:t> blocks),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cap="small" dirty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dirty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17819" y="5502932"/>
                <a:ext cx="65233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DES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3+10+80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19" y="5502932"/>
                <a:ext cx="6523324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4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sz="1800" dirty="0"/>
                  <a:t>   (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b="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1800" b="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65 000 </m:t>
                    </m:r>
                  </m:oMath>
                </a14:m>
                <a:r>
                  <a:rPr lang="en-US" sz="1800" dirty="0"/>
                  <a:t>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Max blocks per message: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≈16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nb-NO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1800" dirty="0"/>
                  <a:t>-queries: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F</a:t>
                </a:r>
                <a:r>
                  <a:rPr lang="nb-NO" dirty="0"/>
                  <a:t>or </a:t>
                </a:r>
                <a:r>
                  <a:rPr lang="nb-NO" i="1" dirty="0"/>
                  <a:t>any</a:t>
                </a:r>
                <a:r>
                  <a:rPr lang="nb-NO" dirty="0"/>
                  <a:t> UF-CMA adversary making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cap="small" dirty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dirty="0"/>
                  <a:t>-queries (each having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nb-NO" dirty="0"/>
                  <a:t> blocks),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cap="small" dirty="0">
                        <a:latin typeface="Cambria Math" panose="02040503050406030204" pitchFamily="18" charset="0"/>
                      </a:rPr>
                      <m:t>Vf</m:t>
                    </m:r>
                  </m:oMath>
                </a14:m>
                <a:r>
                  <a:rPr lang="nb-NO" dirty="0"/>
                  <a:t>-queries, there is a PRP-adversary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dirty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dirty="0" smtClean="0"/>
                        <m:t> </m:t>
                      </m:r>
                      <m:r>
                        <a:rPr lang="nb-NO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080848"/>
                <a:ext cx="11049799" cy="190089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17819" y="5539830"/>
                <a:ext cx="296574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DES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˗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19" y="5539830"/>
                <a:ext cx="2965748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Box 141"/>
              <p:cNvSpPr txBox="1"/>
              <p:nvPr/>
            </p:nvSpPr>
            <p:spPr>
              <a:xfrm>
                <a:off x="997441" y="4883409"/>
                <a:ext cx="3141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41" y="4883409"/>
                <a:ext cx="3141888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773893" y="5425952"/>
                <a:ext cx="3141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Gray codes</a:t>
                </a: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93" y="5425952"/>
                <a:ext cx="314188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 bwMode="auto">
              <a:xfrm>
                <a:off x="8704745" y="1694601"/>
                <a:ext cx="929794" cy="3425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4745" y="1694601"/>
                <a:ext cx="929794" cy="342534"/>
              </a:xfrm>
              <a:prstGeom prst="roundRect">
                <a:avLst/>
              </a:prstGeom>
              <a:blipFill rotWithShape="0">
                <a:blip r:embed="rId4"/>
                <a:stretch>
                  <a:fillRect b="-10169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Or 38"/>
          <p:cNvSpPr>
            <a:spLocks noChangeAspect="1"/>
          </p:cNvSpPr>
          <p:nvPr/>
        </p:nvSpPr>
        <p:spPr bwMode="auto">
          <a:xfrm>
            <a:off x="2971516" y="2359186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endCxn id="39" idx="0"/>
          </p:cNvCxnSpPr>
          <p:nvPr/>
        </p:nvCxnSpPr>
        <p:spPr bwMode="auto">
          <a:xfrm flipH="1">
            <a:off x="3115516" y="2050189"/>
            <a:ext cx="1" cy="30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9" idx="4"/>
            <a:endCxn id="43" idx="0"/>
          </p:cNvCxnSpPr>
          <p:nvPr/>
        </p:nvCxnSpPr>
        <p:spPr bwMode="auto">
          <a:xfrm>
            <a:off x="3115516" y="2647186"/>
            <a:ext cx="0" cy="308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 bwMode="auto">
              <a:xfrm>
                <a:off x="2624145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4145" y="1666196"/>
                <a:ext cx="982743" cy="383993"/>
              </a:xfrm>
              <a:prstGeom prst="roundRect">
                <a:avLst/>
              </a:prstGeom>
              <a:blipFill rotWithShape="0">
                <a:blip r:embed="rId5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2859175" y="2956123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9175" y="2956123"/>
                <a:ext cx="512682" cy="466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79051" y="2304784"/>
                <a:ext cx="859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51" y="2304784"/>
                <a:ext cx="85908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  <a:endCxn id="39" idx="6"/>
          </p:cNvCxnSpPr>
          <p:nvPr/>
        </p:nvCxnSpPr>
        <p:spPr bwMode="auto">
          <a:xfrm flipH="1" flipV="1">
            <a:off x="3259516" y="2503186"/>
            <a:ext cx="319535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lowchart: Or 53"/>
          <p:cNvSpPr>
            <a:spLocks noChangeAspect="1"/>
          </p:cNvSpPr>
          <p:nvPr/>
        </p:nvSpPr>
        <p:spPr bwMode="auto">
          <a:xfrm>
            <a:off x="4988056" y="2359186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55" name="Straight Arrow Connector 54"/>
          <p:cNvCxnSpPr>
            <a:endCxn id="54" idx="0"/>
          </p:cNvCxnSpPr>
          <p:nvPr/>
        </p:nvCxnSpPr>
        <p:spPr bwMode="auto">
          <a:xfrm>
            <a:off x="5132056" y="2050189"/>
            <a:ext cx="0" cy="308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54" idx="4"/>
            <a:endCxn id="58" idx="0"/>
          </p:cNvCxnSpPr>
          <p:nvPr/>
        </p:nvCxnSpPr>
        <p:spPr bwMode="auto">
          <a:xfrm>
            <a:off x="5132056" y="2647186"/>
            <a:ext cx="0" cy="308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4640685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0685" y="1666196"/>
                <a:ext cx="982743" cy="383993"/>
              </a:xfrm>
              <a:prstGeom prst="roundRect">
                <a:avLst/>
              </a:prstGeom>
              <a:blipFill rotWithShape="0">
                <a:blip r:embed="rId8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>
                <a:off x="4875715" y="2956123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715" y="2956123"/>
                <a:ext cx="512682" cy="4667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24469" y="2304784"/>
                <a:ext cx="859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69" y="2304784"/>
                <a:ext cx="85908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1"/>
            <a:endCxn id="54" idx="6"/>
          </p:cNvCxnSpPr>
          <p:nvPr/>
        </p:nvCxnSpPr>
        <p:spPr bwMode="auto">
          <a:xfrm flipH="1" flipV="1">
            <a:off x="5276056" y="2503186"/>
            <a:ext cx="348413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lowchart: Or 60"/>
          <p:cNvSpPr>
            <a:spLocks noChangeAspect="1"/>
          </p:cNvSpPr>
          <p:nvPr/>
        </p:nvSpPr>
        <p:spPr bwMode="auto">
          <a:xfrm>
            <a:off x="7005907" y="2399049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62" name="Straight Arrow Connector 61"/>
          <p:cNvCxnSpPr>
            <a:endCxn id="61" idx="0"/>
          </p:cNvCxnSpPr>
          <p:nvPr/>
        </p:nvCxnSpPr>
        <p:spPr bwMode="auto">
          <a:xfrm flipH="1">
            <a:off x="7149907" y="2050189"/>
            <a:ext cx="2" cy="348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1" idx="4"/>
            <a:endCxn id="65" idx="0"/>
          </p:cNvCxnSpPr>
          <p:nvPr/>
        </p:nvCxnSpPr>
        <p:spPr bwMode="auto">
          <a:xfrm>
            <a:off x="7149907" y="2687049"/>
            <a:ext cx="1" cy="3089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/>
              <p:cNvSpPr/>
              <p:nvPr/>
            </p:nvSpPr>
            <p:spPr bwMode="auto">
              <a:xfrm>
                <a:off x="6658536" y="1666196"/>
                <a:ext cx="982743" cy="38399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Rounded 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8536" y="1666196"/>
                <a:ext cx="982743" cy="383993"/>
              </a:xfrm>
              <a:prstGeom prst="round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6888437" y="2995985"/>
                <a:ext cx="522941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8437" y="2995985"/>
                <a:ext cx="522941" cy="4667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41279" y="2344647"/>
                <a:ext cx="8762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79" y="2344647"/>
                <a:ext cx="876279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6" idx="1"/>
            <a:endCxn id="61" idx="6"/>
          </p:cNvCxnSpPr>
          <p:nvPr/>
        </p:nvCxnSpPr>
        <p:spPr bwMode="auto">
          <a:xfrm flipH="1" flipV="1">
            <a:off x="7293907" y="2543049"/>
            <a:ext cx="347372" cy="16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Flowchart: Or 81"/>
          <p:cNvSpPr>
            <a:spLocks noChangeAspect="1"/>
          </p:cNvSpPr>
          <p:nvPr/>
        </p:nvSpPr>
        <p:spPr bwMode="auto">
          <a:xfrm>
            <a:off x="6244569" y="3871909"/>
            <a:ext cx="288000" cy="288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>
              <a:latin typeface="Cambria Math" panose="02040503050406030204" pitchFamily="18" charset="0"/>
            </a:endParaRPr>
          </a:p>
        </p:txBody>
      </p:sp>
      <p:cxnSp>
        <p:nvCxnSpPr>
          <p:cNvPr id="84" name="Elbow Connector 83"/>
          <p:cNvCxnSpPr>
            <a:stCxn id="43" idx="2"/>
            <a:endCxn id="82" idx="2"/>
          </p:cNvCxnSpPr>
          <p:nvPr/>
        </p:nvCxnSpPr>
        <p:spPr bwMode="auto">
          <a:xfrm rot="16200000" flipH="1">
            <a:off x="4383530" y="2154869"/>
            <a:ext cx="593025" cy="312905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58" idx="2"/>
            <a:endCxn id="82" idx="1"/>
          </p:cNvCxnSpPr>
          <p:nvPr/>
        </p:nvCxnSpPr>
        <p:spPr bwMode="auto">
          <a:xfrm>
            <a:off x="5132056" y="3422884"/>
            <a:ext cx="1154690" cy="491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65" idx="2"/>
            <a:endCxn id="82" idx="7"/>
          </p:cNvCxnSpPr>
          <p:nvPr/>
        </p:nvCxnSpPr>
        <p:spPr bwMode="auto">
          <a:xfrm flipH="1">
            <a:off x="6490392" y="3462746"/>
            <a:ext cx="659516" cy="4513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68" idx="2"/>
            <a:endCxn id="82" idx="6"/>
          </p:cNvCxnSpPr>
          <p:nvPr/>
        </p:nvCxnSpPr>
        <p:spPr bwMode="auto">
          <a:xfrm rot="5400000">
            <a:off x="6861719" y="1707986"/>
            <a:ext cx="1978774" cy="2637073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82" idx="4"/>
            <a:endCxn id="124" idx="0"/>
          </p:cNvCxnSpPr>
          <p:nvPr/>
        </p:nvCxnSpPr>
        <p:spPr bwMode="auto">
          <a:xfrm>
            <a:off x="6388569" y="4159909"/>
            <a:ext cx="0" cy="380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 bwMode="auto">
              <a:xfrm>
                <a:off x="6132228" y="4539992"/>
                <a:ext cx="512682" cy="46676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2228" y="4539992"/>
                <a:ext cx="512682" cy="4667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stCxn id="124" idx="2"/>
            <a:endCxn id="131" idx="0"/>
          </p:cNvCxnSpPr>
          <p:nvPr/>
        </p:nvCxnSpPr>
        <p:spPr bwMode="auto">
          <a:xfrm>
            <a:off x="6388569" y="5006753"/>
            <a:ext cx="0" cy="524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228282" y="5530835"/>
                <a:ext cx="320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82" y="5530835"/>
                <a:ext cx="320574" cy="400110"/>
              </a:xfrm>
              <a:prstGeom prst="rect">
                <a:avLst/>
              </a:prstGeom>
              <a:blipFill rotWithShape="0">
                <a:blip r:embed="rId15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678013" y="1681549"/>
            <a:ext cx="988881" cy="368640"/>
            <a:chOff x="8678013" y="1681549"/>
            <a:chExt cx="988881" cy="368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 Same Side Corner Rectangle 46"/>
                <p:cNvSpPr/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ound Same Side Corner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 Same Side Corner Rectangle 47"/>
                <p:cNvSpPr/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nb-NO" sz="140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ad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Round Same Side Corner 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5104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PMAC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Theorem:</a:t>
                </a:r>
                <a:r>
                  <a:rPr lang="en-US" sz="2000" dirty="0"/>
                  <a:t> UF-CMA secure 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a secure PRP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One key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Fully parallelizable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Incremental</a:t>
                </a:r>
              </a:p>
              <a:p>
                <a:pPr marL="0" indent="0"/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…not used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7747" y="4625184"/>
                <a:ext cx="30140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PMAC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47" y="4625184"/>
                <a:ext cx="3014095" cy="246221"/>
              </a:xfrm>
              <a:prstGeom prst="rect">
                <a:avLst/>
              </a:prstGeom>
              <a:blipFill rotWithShape="0"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7747" y="5041118"/>
                <a:ext cx="28307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PMAC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47" y="5041118"/>
                <a:ext cx="2830775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18415" y="5049014"/>
                <a:ext cx="21264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15" y="5049014"/>
                <a:ext cx="212641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143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15522" y="5457052"/>
                <a:ext cx="21828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22" y="5457052"/>
                <a:ext cx="218284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5522" y="5965320"/>
                <a:ext cx="21828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22" y="5965320"/>
                <a:ext cx="2182842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611019" y="1459005"/>
                <a:ext cx="588013" cy="21662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1019" y="1459005"/>
                <a:ext cx="588013" cy="216623"/>
              </a:xfrm>
              <a:prstGeom prst="round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Or 14"/>
          <p:cNvSpPr>
            <a:spLocks noChangeAspect="1"/>
          </p:cNvSpPr>
          <p:nvPr/>
        </p:nvSpPr>
        <p:spPr bwMode="auto">
          <a:xfrm>
            <a:off x="6985255" y="187929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 bwMode="auto">
          <a:xfrm flipH="1">
            <a:off x="7076322" y="1683883"/>
            <a:ext cx="1" cy="195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5" idx="4"/>
            <a:endCxn id="19" idx="0"/>
          </p:cNvCxnSpPr>
          <p:nvPr/>
        </p:nvCxnSpPr>
        <p:spPr bwMode="auto">
          <a:xfrm>
            <a:off x="7076322" y="2061431"/>
            <a:ext cx="0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6765573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5573" y="1441041"/>
                <a:ext cx="621499" cy="24284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6914209" y="2256806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4209" y="2256806"/>
                <a:ext cx="324226" cy="2951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68588" y="1833757"/>
                <a:ext cx="59968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88" y="1833757"/>
                <a:ext cx="599686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1"/>
            <a:endCxn id="15" idx="6"/>
          </p:cNvCxnSpPr>
          <p:nvPr/>
        </p:nvCxnSpPr>
        <p:spPr bwMode="auto">
          <a:xfrm flipH="1" flipV="1">
            <a:off x="7167390" y="1970364"/>
            <a:ext cx="201198" cy="18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lowchart: Or 21"/>
          <p:cNvSpPr>
            <a:spLocks noChangeAspect="1"/>
          </p:cNvSpPr>
          <p:nvPr/>
        </p:nvSpPr>
        <p:spPr bwMode="auto">
          <a:xfrm>
            <a:off x="8260539" y="187929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 bwMode="auto">
          <a:xfrm>
            <a:off x="8351607" y="1683883"/>
            <a:ext cx="0" cy="195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4"/>
            <a:endCxn id="26" idx="0"/>
          </p:cNvCxnSpPr>
          <p:nvPr/>
        </p:nvCxnSpPr>
        <p:spPr bwMode="auto">
          <a:xfrm>
            <a:off x="8351607" y="2061431"/>
            <a:ext cx="0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8040858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858" y="1441041"/>
                <a:ext cx="621499" cy="24284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8189493" y="2256806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9493" y="2256806"/>
                <a:ext cx="324226" cy="2951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82565" y="1833757"/>
                <a:ext cx="66536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565" y="1833757"/>
                <a:ext cx="665360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27" idx="1"/>
            <a:endCxn id="22" idx="6"/>
          </p:cNvCxnSpPr>
          <p:nvPr/>
        </p:nvCxnSpPr>
        <p:spPr bwMode="auto">
          <a:xfrm flipH="1" flipV="1">
            <a:off x="8442674" y="1970364"/>
            <a:ext cx="239891" cy="18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9536653" y="1904506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30" name="Straight Arrow Connector 29"/>
          <p:cNvCxnSpPr>
            <a:endCxn id="29" idx="0"/>
          </p:cNvCxnSpPr>
          <p:nvPr/>
        </p:nvCxnSpPr>
        <p:spPr bwMode="auto">
          <a:xfrm flipH="1">
            <a:off x="9627720" y="1683883"/>
            <a:ext cx="1" cy="2206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9" idx="4"/>
            <a:endCxn id="33" idx="0"/>
          </p:cNvCxnSpPr>
          <p:nvPr/>
        </p:nvCxnSpPr>
        <p:spPr bwMode="auto">
          <a:xfrm>
            <a:off x="9627720" y="2086641"/>
            <a:ext cx="1" cy="1953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9316971" y="1441041"/>
                <a:ext cx="621499" cy="2428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6971" y="1441041"/>
                <a:ext cx="621499" cy="242842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9462364" y="2282016"/>
                <a:ext cx="330714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2364" y="2282016"/>
                <a:ext cx="330714" cy="29518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48249" y="1857073"/>
                <a:ext cx="672549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249" y="1857073"/>
                <a:ext cx="672549" cy="2769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4" idx="1"/>
            <a:endCxn id="29" idx="6"/>
          </p:cNvCxnSpPr>
          <p:nvPr/>
        </p:nvCxnSpPr>
        <p:spPr bwMode="auto">
          <a:xfrm flipH="1">
            <a:off x="9718788" y="1995573"/>
            <a:ext cx="22946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Or 35"/>
          <p:cNvSpPr>
            <a:spLocks noChangeAspect="1"/>
          </p:cNvSpPr>
          <p:nvPr/>
        </p:nvSpPr>
        <p:spPr bwMode="auto">
          <a:xfrm>
            <a:off x="9055174" y="2835961"/>
            <a:ext cx="182135" cy="18213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0" i="1">
              <a:latin typeface="Cambria Math" panose="02040503050406030204" pitchFamily="18" charset="0"/>
            </a:endParaRPr>
          </a:p>
        </p:txBody>
      </p:sp>
      <p:cxnSp>
        <p:nvCxnSpPr>
          <p:cNvPr id="37" name="Elbow Connector 36"/>
          <p:cNvCxnSpPr>
            <a:stCxn id="19" idx="2"/>
            <a:endCxn id="36" idx="2"/>
          </p:cNvCxnSpPr>
          <p:nvPr/>
        </p:nvCxnSpPr>
        <p:spPr bwMode="auto">
          <a:xfrm rot="16200000" flipH="1">
            <a:off x="7878230" y="1750083"/>
            <a:ext cx="375036" cy="197885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26" idx="2"/>
            <a:endCxn id="36" idx="1"/>
          </p:cNvCxnSpPr>
          <p:nvPr/>
        </p:nvCxnSpPr>
        <p:spPr bwMode="auto">
          <a:xfrm>
            <a:off x="8351607" y="2551992"/>
            <a:ext cx="730240" cy="310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33" idx="2"/>
            <a:endCxn id="36" idx="7"/>
          </p:cNvCxnSpPr>
          <p:nvPr/>
        </p:nvCxnSpPr>
        <p:spPr bwMode="auto">
          <a:xfrm flipH="1">
            <a:off x="9210635" y="2577201"/>
            <a:ext cx="417086" cy="2854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lbow Connector 39"/>
          <p:cNvCxnSpPr>
            <a:stCxn id="14" idx="2"/>
            <a:endCxn id="36" idx="6"/>
          </p:cNvCxnSpPr>
          <p:nvPr/>
        </p:nvCxnSpPr>
        <p:spPr bwMode="auto">
          <a:xfrm rot="5400000">
            <a:off x="9445467" y="1467469"/>
            <a:ext cx="1251401" cy="166771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6" idx="4"/>
            <a:endCxn id="43" idx="0"/>
          </p:cNvCxnSpPr>
          <p:nvPr/>
        </p:nvCxnSpPr>
        <p:spPr bwMode="auto">
          <a:xfrm flipH="1">
            <a:off x="9146241" y="3018096"/>
            <a:ext cx="1" cy="2978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8984128" y="3315967"/>
                <a:ext cx="324226" cy="295185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4128" y="3315967"/>
                <a:ext cx="324226" cy="2951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3" idx="2"/>
            <a:endCxn id="46" idx="0"/>
          </p:cNvCxnSpPr>
          <p:nvPr/>
        </p:nvCxnSpPr>
        <p:spPr bwMode="auto">
          <a:xfrm>
            <a:off x="9146241" y="3611152"/>
            <a:ext cx="1567" cy="2978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46440" y="3909023"/>
                <a:ext cx="202735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40" y="3909023"/>
                <a:ext cx="202735" cy="2769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0594113" y="1450750"/>
            <a:ext cx="625380" cy="233132"/>
            <a:chOff x="8678013" y="1681549"/>
            <a:chExt cx="988881" cy="368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 Same Side Corner Rectangle 49"/>
                <p:cNvSpPr/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0" name="Round Same Side Corner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820097" y="1539465"/>
                  <a:ext cx="368639" cy="652807"/>
                </a:xfrm>
                <a:prstGeom prst="round2Same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 Same Side Corner Rectangle 50"/>
                <p:cNvSpPr/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nb-NO" sz="100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nb-NO" sz="1000" b="0" i="0" smtClean="0">
                            <a:latin typeface="Cambria Math" panose="02040503050406030204" pitchFamily="18" charset="0"/>
                          </a:rPr>
                          <m:t>ad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1" name="Round Same Side Corner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275761" y="1659056"/>
                  <a:ext cx="368638" cy="413628"/>
                </a:xfrm>
                <a:prstGeom prst="round2Same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64362" y="2639644"/>
                <a:ext cx="1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362" y="2639644"/>
                <a:ext cx="190244" cy="184666"/>
              </a:xfrm>
              <a:prstGeom prst="rect">
                <a:avLst/>
              </a:prstGeom>
              <a:blipFill rotWithShape="0">
                <a:blip r:embed="rId24"/>
                <a:stretch>
                  <a:fillRect l="-16129" r="-32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661694" y="2461584"/>
                <a:ext cx="1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94" y="2461584"/>
                <a:ext cx="190244" cy="184666"/>
              </a:xfrm>
              <a:prstGeom prst="rect">
                <a:avLst/>
              </a:prstGeom>
              <a:blipFill rotWithShape="0">
                <a:blip r:embed="rId25"/>
                <a:stretch>
                  <a:fillRect l="-16129" r="-32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364503" y="5037810"/>
                <a:ext cx="739561" cy="249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03" y="5037810"/>
                <a:ext cx="739561" cy="249171"/>
              </a:xfrm>
              <a:prstGeom prst="rect">
                <a:avLst/>
              </a:prstGeom>
              <a:blipFill rotWithShape="0">
                <a:blip r:embed="rId26"/>
                <a:stretch>
                  <a:fillRect l="-4959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012214" y="5039286"/>
                <a:ext cx="501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214" y="5039286"/>
                <a:ext cx="501739" cy="246221"/>
              </a:xfrm>
              <a:prstGeom prst="rect">
                <a:avLst/>
              </a:prstGeom>
              <a:blipFill rotWithShape="0">
                <a:blip r:embed="rId27"/>
                <a:stretch>
                  <a:fillRect l="-10843" r="-12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476983" y="5039286"/>
                <a:ext cx="501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983" y="5039286"/>
                <a:ext cx="501739" cy="246221"/>
              </a:xfrm>
              <a:prstGeom prst="rect">
                <a:avLst/>
              </a:prstGeom>
              <a:blipFill rotWithShape="0">
                <a:blip r:embed="rId28"/>
                <a:stretch>
                  <a:fillRect l="-10976" r="-122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33033" y="3047856"/>
                <a:ext cx="506614" cy="171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033" y="3047856"/>
                <a:ext cx="506614" cy="171265"/>
              </a:xfrm>
              <a:prstGeom prst="rect">
                <a:avLst/>
              </a:prstGeom>
              <a:blipFill rotWithShape="0">
                <a:blip r:embed="rId29"/>
                <a:stretch>
                  <a:fillRect l="-481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020566" y="4993118"/>
                <a:ext cx="5795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566" y="4993118"/>
                <a:ext cx="579582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987111" y="3909962"/>
                <a:ext cx="32271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111" y="3909962"/>
                <a:ext cx="322717" cy="27699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0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63" grpId="0"/>
      <p:bldP spid="64" grpId="0"/>
      <p:bldP spid="65" grpId="0"/>
      <p:bldP spid="66" grpId="0"/>
      <p:bldP spid="67" grpId="0"/>
      <p:bldP spid="53" grpId="0"/>
      <p:bldP spid="54" grpId="0"/>
      <p:bldP spid="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UF-CMA the right security notion for message integrity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Does not cover replay attacks</a:t>
            </a:r>
          </a:p>
          <a:p>
            <a:pPr marL="474663" lvl="1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PRFs are good MACs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But only for short (fixed) input length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CBC-MAC good MAC for messages of a </a:t>
            </a:r>
            <a:r>
              <a:rPr lang="en-US" sz="2000" b="1" i="1" dirty="0"/>
              <a:t>single</a:t>
            </a:r>
            <a:r>
              <a:rPr lang="en-US" sz="2000" i="1" dirty="0"/>
              <a:t> fixed </a:t>
            </a:r>
            <a:r>
              <a:rPr lang="en-US" sz="2000" dirty="0"/>
              <a:t>length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CMAC upgrades CBC-MAC to variable-length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</a:t>
            </a:r>
            <a:r>
              <a:rPr lang="en-US" i="1" dirty="0"/>
              <a:t>integrity</a:t>
            </a:r>
            <a:r>
              <a:rPr lang="en-US" dirty="0" smtClean="0"/>
              <a:t>, </a:t>
            </a:r>
            <a:r>
              <a:rPr lang="en-US" dirty="0"/>
              <a:t>not privacy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Protecting OS system files against tampering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Browser cookies stored by web servers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Control signals in network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≠ integrity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79" y="2038974"/>
            <a:ext cx="2109107" cy="168728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2426841" y="2882617"/>
            <a:ext cx="61536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ounded Rectangle 29"/>
          <p:cNvSpPr/>
          <p:nvPr/>
        </p:nvSpPr>
        <p:spPr bwMode="auto">
          <a:xfrm>
            <a:off x="3338074" y="1347213"/>
            <a:ext cx="3530086" cy="358797"/>
          </a:xfrm>
          <a:prstGeom prst="round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0110100     1110    100101100110</a:t>
            </a:r>
          </a:p>
        </p:txBody>
      </p:sp>
      <p:sp>
        <p:nvSpPr>
          <p:cNvPr id="7" name="Flowchart: Or 6"/>
          <p:cNvSpPr/>
          <p:nvPr/>
        </p:nvSpPr>
        <p:spPr bwMode="auto">
          <a:xfrm>
            <a:off x="4804522" y="1825775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338074" y="3270928"/>
            <a:ext cx="3530086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1111110     0100    100101101100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2301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"Send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3135" y="2073835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Bob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60896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$3850</a:t>
            </a:r>
            <a:r>
              <a:rPr lang="en-US" sz="1600" dirty="0"/>
              <a:t>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43969" y="2057587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"Send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0114" y="2073835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$10"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2104" y="5928769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Bob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001" y="2116160"/>
            <a:ext cx="921083" cy="171503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888431" y="4454527"/>
            <a:ext cx="737875" cy="1433853"/>
            <a:chOff x="5288194" y="4546599"/>
            <a:chExt cx="737875" cy="143385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34737" y="4753270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00852" y="1641118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52" y="1641118"/>
                <a:ext cx="153972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3110" y="1614220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0" y="1614220"/>
                <a:ext cx="153972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 bwMode="auto">
          <a:xfrm>
            <a:off x="3338074" y="2379892"/>
            <a:ext cx="3530086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onsolas" panose="020B0609020204030204" pitchFamily="49" charset="0"/>
              </a:rPr>
              <a:t> 1001010     1010    000000001010 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941119" y="5441193"/>
            <a:ext cx="3604054" cy="358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onsolas" panose="020B0609020204030204" pitchFamily="49" charset="0"/>
              </a:rPr>
              <a:t> 1001010     1010 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1111</a:t>
            </a:r>
            <a:r>
              <a:rPr lang="en-US" sz="1400" dirty="0">
                <a:latin typeface="Consolas" panose="020B0609020204030204" pitchFamily="49" charset="0"/>
              </a:rPr>
              <a:t>00001010 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924376" y="4670049"/>
            <a:ext cx="3621100" cy="358797"/>
          </a:xfrm>
          <a:prstGeom prst="round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0110100     1110     100101100110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9493527" y="4336876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>
              <a:latin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4466" y="5064545"/>
            <a:ext cx="32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338074" y="3270928"/>
            <a:ext cx="3530086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1111110     0100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0110</a:t>
            </a:r>
            <a:r>
              <a:rPr lang="en-US" sz="1400" dirty="0">
                <a:latin typeface="Consolas" panose="020B0609020204030204" pitchFamily="49" charset="0"/>
              </a:rPr>
              <a:t>01101100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7941119" y="3908403"/>
            <a:ext cx="3621100" cy="358797"/>
          </a:xfrm>
          <a:prstGeom prst="roundRect">
            <a:avLst/>
          </a:prstGeom>
          <a:solidFill>
            <a:srgbClr val="CCEFD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onsolas" panose="020B0609020204030204" pitchFamily="49" charset="0"/>
              </a:rPr>
              <a:t> 1111110     0100  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0110</a:t>
            </a:r>
            <a:r>
              <a:rPr lang="en-US" sz="1400" dirty="0">
                <a:latin typeface="Consolas" panose="020B0609020204030204" pitchFamily="49" charset="0"/>
              </a:rPr>
              <a:t>01101100</a:t>
            </a:r>
          </a:p>
        </p:txBody>
      </p:sp>
    </p:spTree>
    <p:extLst>
      <p:ext uri="{BB962C8B-B14F-4D97-AF65-F5344CB8AC3E}">
        <p14:creationId xmlns:p14="http://schemas.microsoft.com/office/powerpoint/2010/main" val="19037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22" grpId="0" animBg="1"/>
      <p:bldP spid="22" grpId="1" animBg="1"/>
      <p:bldP spid="24" grpId="0"/>
      <p:bldP spid="36" grpId="0"/>
      <p:bldP spid="39" grpId="0"/>
      <p:bldP spid="45" grpId="0"/>
      <p:bldP spid="46" grpId="0"/>
      <p:bldP spid="29" grpId="0" animBg="1"/>
      <p:bldP spid="47" grpId="0" animBg="1"/>
      <p:bldP spid="26" grpId="0" animBg="1"/>
      <p:bldP spid="27" grpId="0" animBg="1"/>
      <p:bldP spid="28" grpId="0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– idea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7258" y="3909188"/>
                <a:ext cx="1971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Generate tag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58" y="3909188"/>
                <a:ext cx="1971533" cy="369332"/>
              </a:xfrm>
              <a:prstGeom prst="rect">
                <a:avLst/>
              </a:prstGeom>
              <a:blipFill>
                <a:blip r:embed="rId5"/>
                <a:stretch>
                  <a:fillRect l="-27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8937" y="3909188"/>
                <a:ext cx="1653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err="1"/>
                  <a:t>Verify</a:t>
                </a:r>
                <a:r>
                  <a:rPr lang="nb-NO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937" y="3909188"/>
                <a:ext cx="1653003" cy="369332"/>
              </a:xfrm>
              <a:prstGeom prst="rect">
                <a:avLst/>
              </a:prstGeom>
              <a:blipFill>
                <a:blip r:embed="rId7"/>
                <a:stretch>
                  <a:fillRect l="-29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3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– idea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– idea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1" y="2510630"/>
            <a:ext cx="1599352" cy="139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7" y="2510630"/>
            <a:ext cx="1599352" cy="139943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820783" y="3210346"/>
            <a:ext cx="42803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144" y="2785849"/>
                <a:ext cx="2592305" cy="314518"/>
              </a:xfrm>
              <a:prstGeom prst="rect">
                <a:avLst/>
              </a:prstGeom>
              <a:blipFill rotWithShape="0">
                <a:blip r:embed="rId3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2287" y="2785849"/>
                <a:ext cx="451161" cy="314518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164" y="3890589"/>
                <a:ext cx="21158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670116" y="3210346"/>
            <a:ext cx="5513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674" y="2972183"/>
                <a:ext cx="580522" cy="404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d>
                        <m:dPr>
                          <m:ctrlP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067" y="3890589"/>
                <a:ext cx="2421489" cy="127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9569791" y="2972183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58" y="2754628"/>
                <a:ext cx="580522" cy="404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15751" y="2435117"/>
            <a:ext cx="9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8819" y="2435117"/>
            <a:ext cx="11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1835" y="3443391"/>
            <a:ext cx="10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9595270" y="3376874"/>
            <a:ext cx="9353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9562817" y="2572983"/>
            <a:ext cx="9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100" y="3183233"/>
                <a:ext cx="580522" cy="4046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4033219" y="2619783"/>
            <a:ext cx="3315849" cy="6571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004390" y="2578427"/>
            <a:ext cx="3173477" cy="7570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4682566" y="3462980"/>
                <a:ext cx="2592305" cy="31451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2566" y="3462980"/>
                <a:ext cx="2592305" cy="314518"/>
              </a:xfrm>
              <a:prstGeom prst="rect">
                <a:avLst/>
              </a:prstGeom>
              <a:blipFill>
                <a:blip r:embed="rId10"/>
                <a:stretch>
                  <a:fillRect b="-727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7391709" y="3462980"/>
                <a:ext cx="451161" cy="314518"/>
              </a:xfrm>
              <a:prstGeom prst="rect">
                <a:avLst/>
              </a:prstGeom>
              <a:solidFill>
                <a:srgbClr val="F8CD6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709" y="3462980"/>
                <a:ext cx="451161" cy="314518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15407" y="4796352"/>
                <a:ext cx="2735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dirty="0">
                          <a:latin typeface="Cambria Math" panose="02040503050406030204" pitchFamily="18" charset="0"/>
                        </a:rPr>
                        <m:t>SHA</m:t>
                      </m:r>
                      <m:r>
                        <a:rPr lang="nb-NO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‐256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407" y="4796352"/>
                <a:ext cx="2735878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0"/>
          </p:cNvCxnSpPr>
          <p:nvPr/>
        </p:nvCxnSpPr>
        <p:spPr bwMode="auto">
          <a:xfrm flipV="1">
            <a:off x="6483346" y="3890590"/>
            <a:ext cx="998242" cy="9057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34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2.xml><?xml version="1.0" encoding="utf-8"?>
<a:theme xmlns:a="http://schemas.openxmlformats.org/drawingml/2006/main" name="1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5966</TotalTime>
  <Words>1651</Words>
  <Application>Microsoft Office PowerPoint</Application>
  <PresentationFormat>Widescreen</PresentationFormat>
  <Paragraphs>904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Consolas</vt:lpstr>
      <vt:lpstr>Times New Roman</vt:lpstr>
      <vt:lpstr>TEK4500-UIO</vt:lpstr>
      <vt:lpstr>1_TEK4500-UIO</vt:lpstr>
      <vt:lpstr>2_TEK4500-UIO</vt:lpstr>
      <vt:lpstr>Lecture 4 – Message authentication, UF-CMA, CBC-MAC, CMAC</vt:lpstr>
      <vt:lpstr>What is cryptography?</vt:lpstr>
      <vt:lpstr>What is cryptography?</vt:lpstr>
      <vt:lpstr>Basic goals of cryptography</vt:lpstr>
      <vt:lpstr>Motivation</vt:lpstr>
      <vt:lpstr>Encryption ≠ integrity</vt:lpstr>
      <vt:lpstr>Message authentication – idea </vt:lpstr>
      <vt:lpstr>Message authentication – idea </vt:lpstr>
      <vt:lpstr>Message authentication – idea </vt:lpstr>
      <vt:lpstr>Message authentication schemes – syntax </vt:lpstr>
      <vt:lpstr>UF-CMA – Unforgability against chosen-message attacks</vt:lpstr>
      <vt:lpstr>Properties of UF-CMA definition </vt:lpstr>
      <vt:lpstr>Message authentication codes (MACs)</vt:lpstr>
      <vt:lpstr>PRFs are good MACs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PRFs are good MACs</vt:lpstr>
      <vt:lpstr>PowerPoint Presentation</vt:lpstr>
      <vt:lpstr>MACs from block ciphers – Attempt 1</vt:lpstr>
      <vt:lpstr>Attempt 1 – an attack</vt:lpstr>
      <vt:lpstr>Attempt 2</vt:lpstr>
      <vt:lpstr>Attempt 2 – an attack</vt:lpstr>
      <vt:lpstr>Attempt 3</vt:lpstr>
      <vt:lpstr>Attempt 3 – an attack</vt:lpstr>
      <vt:lpstr>Attempt 4</vt:lpstr>
      <vt:lpstr>Attempt 4 – an attack</vt:lpstr>
      <vt:lpstr>CBC-MAC</vt:lpstr>
      <vt:lpstr>CBC-MAC</vt:lpstr>
      <vt:lpstr>CBC-MAC vs. CBC$-ENC</vt:lpstr>
      <vt:lpstr>Allowing variable-length messages</vt:lpstr>
      <vt:lpstr>Length-prepended CBC-MAC</vt:lpstr>
      <vt:lpstr>Length-prepended CBC-MAC</vt:lpstr>
      <vt:lpstr>ECBC-MAC</vt:lpstr>
      <vt:lpstr>CBC-MAC vs ECBC-MAC</vt:lpstr>
      <vt:lpstr>ECBC-MAC</vt:lpstr>
      <vt:lpstr>FCBC-MAC</vt:lpstr>
      <vt:lpstr>XCBC-MAC</vt:lpstr>
      <vt:lpstr>CMAC a.k.a One-key MAC </vt:lpstr>
      <vt:lpstr>CMAC</vt:lpstr>
      <vt:lpstr>CMAC security</vt:lpstr>
      <vt:lpstr>CMAC security</vt:lpstr>
      <vt:lpstr>CMAC security</vt:lpstr>
      <vt:lpstr>PMAC</vt:lpstr>
      <vt:lpstr>PMAC properties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434</cp:revision>
  <dcterms:created xsi:type="dcterms:W3CDTF">2020-06-02T10:31:43Z</dcterms:created>
  <dcterms:modified xsi:type="dcterms:W3CDTF">2023-09-20T13:36:27Z</dcterms:modified>
</cp:coreProperties>
</file>