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62"/>
  </p:notesMasterIdLst>
  <p:handoutMasterIdLst>
    <p:handoutMasterId r:id="rId63"/>
  </p:handoutMasterIdLst>
  <p:sldIdLst>
    <p:sldId id="327" r:id="rId4"/>
    <p:sldId id="323" r:id="rId5"/>
    <p:sldId id="329" r:id="rId6"/>
    <p:sldId id="469" r:id="rId7"/>
    <p:sldId id="470" r:id="rId8"/>
    <p:sldId id="471" r:id="rId9"/>
    <p:sldId id="447" r:id="rId10"/>
    <p:sldId id="336" r:id="rId11"/>
    <p:sldId id="431" r:id="rId12"/>
    <p:sldId id="432" r:id="rId13"/>
    <p:sldId id="433" r:id="rId14"/>
    <p:sldId id="434" r:id="rId15"/>
    <p:sldId id="435" r:id="rId16"/>
    <p:sldId id="437" r:id="rId17"/>
    <p:sldId id="438" r:id="rId18"/>
    <p:sldId id="439" r:id="rId19"/>
    <p:sldId id="440" r:id="rId20"/>
    <p:sldId id="442" r:id="rId21"/>
    <p:sldId id="443" r:id="rId22"/>
    <p:sldId id="444" r:id="rId23"/>
    <p:sldId id="445" r:id="rId24"/>
    <p:sldId id="446" r:id="rId25"/>
    <p:sldId id="412" r:id="rId26"/>
    <p:sldId id="413" r:id="rId27"/>
    <p:sldId id="458" r:id="rId28"/>
    <p:sldId id="448" r:id="rId29"/>
    <p:sldId id="449" r:id="rId30"/>
    <p:sldId id="416" r:id="rId31"/>
    <p:sldId id="472" r:id="rId32"/>
    <p:sldId id="353" r:id="rId33"/>
    <p:sldId id="354" r:id="rId34"/>
    <p:sldId id="367" r:id="rId35"/>
    <p:sldId id="421" r:id="rId36"/>
    <p:sldId id="461" r:id="rId37"/>
    <p:sldId id="457" r:id="rId38"/>
    <p:sldId id="459" r:id="rId39"/>
    <p:sldId id="460" r:id="rId40"/>
    <p:sldId id="475" r:id="rId41"/>
    <p:sldId id="463" r:id="rId42"/>
    <p:sldId id="361" r:id="rId43"/>
    <p:sldId id="451" r:id="rId44"/>
    <p:sldId id="452" r:id="rId45"/>
    <p:sldId id="473" r:id="rId46"/>
    <p:sldId id="375" r:id="rId47"/>
    <p:sldId id="464" r:id="rId48"/>
    <p:sldId id="465" r:id="rId49"/>
    <p:sldId id="466" r:id="rId50"/>
    <p:sldId id="467" r:id="rId51"/>
    <p:sldId id="453" r:id="rId52"/>
    <p:sldId id="364" r:id="rId53"/>
    <p:sldId id="370" r:id="rId54"/>
    <p:sldId id="454" r:id="rId55"/>
    <p:sldId id="455" r:id="rId56"/>
    <p:sldId id="476" r:id="rId57"/>
    <p:sldId id="456" r:id="rId58"/>
    <p:sldId id="474" r:id="rId59"/>
    <p:sldId id="429" r:id="rId60"/>
    <p:sldId id="37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1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4"/>
    <a:srgbClr val="D6D6F5"/>
    <a:srgbClr val="FFF2CC"/>
    <a:srgbClr val="FBFBFB"/>
    <a:srgbClr val="F9DB8F"/>
    <a:srgbClr val="FCF600"/>
    <a:srgbClr val="FFD1C9"/>
    <a:srgbClr val="FFDFDA"/>
    <a:srgbClr val="FFF1EF"/>
    <a:srgbClr val="FCE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1945" autoAdjust="0"/>
  </p:normalViewPr>
  <p:slideViewPr>
    <p:cSldViewPr snapToGrid="0" showGuides="1">
      <p:cViewPr varScale="1">
        <p:scale>
          <a:sx n="106" d="100"/>
          <a:sy n="106" d="100"/>
        </p:scale>
        <p:origin x="69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8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5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1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can't the attacker just change </a:t>
            </a:r>
            <a:r>
              <a:rPr lang="en-US" dirty="0" err="1"/>
              <a:t>sn</a:t>
            </a:r>
            <a:r>
              <a:rPr lang="en-US" dirty="0"/>
              <a:t> to 105? Because of AES-GCM!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3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3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8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6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74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7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Filenames of (encrypted)</a:t>
            </a:r>
            <a:r>
              <a:rPr lang="en-US" baseline="0" dirty="0"/>
              <a:t> files on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4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96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23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95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7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37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82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31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4514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58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38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3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8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35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2504242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55185" y="6386992"/>
            <a:ext cx="570544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95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296995" y="6386992"/>
            <a:ext cx="628733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1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1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04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8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71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7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3497" y="6386992"/>
            <a:ext cx="562231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8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0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png"/><Relationship Id="rId5" Type="http://schemas.openxmlformats.org/officeDocument/2006/relationships/image" Target="../media/image203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36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0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60.png"/><Relationship Id="rId1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4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21.png"/><Relationship Id="rId5" Type="http://schemas.openxmlformats.org/officeDocument/2006/relationships/image" Target="../media/image340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5.png"/><Relationship Id="rId7" Type="http://schemas.openxmlformats.org/officeDocument/2006/relationships/image" Target="../media/image75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1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1.png"/><Relationship Id="rId7" Type="http://schemas.openxmlformats.org/officeDocument/2006/relationships/image" Target="../media/image75.png"/><Relationship Id="rId12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82.png"/><Relationship Id="rId9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570.png"/><Relationship Id="rId3" Type="http://schemas.openxmlformats.org/officeDocument/2006/relationships/image" Target="../media/image56.png"/><Relationship Id="rId7" Type="http://schemas.openxmlformats.org/officeDocument/2006/relationships/image" Target="../media/image75.png"/><Relationship Id="rId12" Type="http://schemas.openxmlformats.org/officeDocument/2006/relationships/image" Target="../media/image5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11" Type="http://schemas.openxmlformats.org/officeDocument/2006/relationships/image" Target="../media/image84.png"/><Relationship Id="rId5" Type="http://schemas.openxmlformats.org/officeDocument/2006/relationships/image" Target="../media/image88.png"/><Relationship Id="rId10" Type="http://schemas.openxmlformats.org/officeDocument/2006/relationships/image" Target="../media/image79.png"/><Relationship Id="rId4" Type="http://schemas.openxmlformats.org/officeDocument/2006/relationships/image" Target="../media/image57.png"/><Relationship Id="rId9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70.png"/><Relationship Id="rId18" Type="http://schemas.openxmlformats.org/officeDocument/2006/relationships/image" Target="../media/image720.png"/><Relationship Id="rId26" Type="http://schemas.openxmlformats.org/officeDocument/2006/relationships/image" Target="../media/image101.png"/><Relationship Id="rId3" Type="http://schemas.openxmlformats.org/officeDocument/2006/relationships/image" Target="../media/image93.png"/><Relationship Id="rId21" Type="http://schemas.openxmlformats.org/officeDocument/2006/relationships/image" Target="../media/image750.png"/><Relationship Id="rId7" Type="http://schemas.openxmlformats.org/officeDocument/2006/relationships/image" Target="../media/image97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79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00.png"/><Relationship Id="rId20" Type="http://schemas.openxmlformats.org/officeDocument/2006/relationships/image" Target="../media/image740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6.png"/><Relationship Id="rId24" Type="http://schemas.openxmlformats.org/officeDocument/2006/relationships/image" Target="../media/image780.png"/><Relationship Id="rId32" Type="http://schemas.openxmlformats.org/officeDocument/2006/relationships/image" Target="../media/image108.png"/><Relationship Id="rId5" Type="http://schemas.openxmlformats.org/officeDocument/2006/relationships/image" Target="../media/image95.png"/><Relationship Id="rId15" Type="http://schemas.openxmlformats.org/officeDocument/2006/relationships/image" Target="../media/image690.png"/><Relationship Id="rId28" Type="http://schemas.openxmlformats.org/officeDocument/2006/relationships/image" Target="../media/image103.png"/><Relationship Id="rId19" Type="http://schemas.openxmlformats.org/officeDocument/2006/relationships/image" Target="../media/image730.png"/><Relationship Id="rId31" Type="http://schemas.openxmlformats.org/officeDocument/2006/relationships/image" Target="../media/image107.png"/><Relationship Id="rId4" Type="http://schemas.openxmlformats.org/officeDocument/2006/relationships/image" Target="../media/image94.png"/><Relationship Id="rId14" Type="http://schemas.openxmlformats.org/officeDocument/2006/relationships/image" Target="../media/image100.png"/><Relationship Id="rId22" Type="http://schemas.openxmlformats.org/officeDocument/2006/relationships/image" Target="../media/image760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26" Type="http://schemas.openxmlformats.org/officeDocument/2006/relationships/image" Target="../media/image113.png"/><Relationship Id="rId3" Type="http://schemas.openxmlformats.org/officeDocument/2006/relationships/image" Target="../media/image94.png"/><Relationship Id="rId21" Type="http://schemas.openxmlformats.org/officeDocument/2006/relationships/image" Target="../media/image750.png"/><Relationship Id="rId7" Type="http://schemas.openxmlformats.org/officeDocument/2006/relationships/image" Target="../media/image99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112.png"/><Relationship Id="rId2" Type="http://schemas.openxmlformats.org/officeDocument/2006/relationships/image" Target="../media/image93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7.png"/><Relationship Id="rId24" Type="http://schemas.openxmlformats.org/officeDocument/2006/relationships/image" Target="../media/image780.png"/><Relationship Id="rId32" Type="http://schemas.openxmlformats.org/officeDocument/2006/relationships/image" Target="../media/image59.png"/><Relationship Id="rId5" Type="http://schemas.openxmlformats.org/officeDocument/2006/relationships/image" Target="../media/image96.png"/><Relationship Id="rId15" Type="http://schemas.openxmlformats.org/officeDocument/2006/relationships/image" Target="../media/image690.png"/><Relationship Id="rId28" Type="http://schemas.openxmlformats.org/officeDocument/2006/relationships/image" Target="../media/image104.png"/><Relationship Id="rId19" Type="http://schemas.openxmlformats.org/officeDocument/2006/relationships/image" Target="../media/image730.png"/><Relationship Id="rId31" Type="http://schemas.openxmlformats.org/officeDocument/2006/relationships/image" Target="../media/image115.png"/><Relationship Id="rId4" Type="http://schemas.openxmlformats.org/officeDocument/2006/relationships/image" Target="../media/image95.png"/><Relationship Id="rId14" Type="http://schemas.openxmlformats.org/officeDocument/2006/relationships/image" Target="../media/image111.png"/><Relationship Id="rId27" Type="http://schemas.openxmlformats.org/officeDocument/2006/relationships/image" Target="../media/image103.png"/><Relationship Id="rId30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0.png"/><Relationship Id="rId18" Type="http://schemas.openxmlformats.org/officeDocument/2006/relationships/image" Target="../media/image720.png"/><Relationship Id="rId26" Type="http://schemas.openxmlformats.org/officeDocument/2006/relationships/image" Target="../media/image590.png"/><Relationship Id="rId39" Type="http://schemas.openxmlformats.org/officeDocument/2006/relationships/image" Target="../media/image66.png"/><Relationship Id="rId3" Type="http://schemas.openxmlformats.org/officeDocument/2006/relationships/image" Target="../media/image117.png"/><Relationship Id="rId21" Type="http://schemas.openxmlformats.org/officeDocument/2006/relationships/image" Target="../media/image750.png"/><Relationship Id="rId34" Type="http://schemas.openxmlformats.org/officeDocument/2006/relationships/image" Target="../media/image61.png"/><Relationship Id="rId42" Type="http://schemas.openxmlformats.org/officeDocument/2006/relationships/image" Target="../media/image591.png"/><Relationship Id="rId7" Type="http://schemas.openxmlformats.org/officeDocument/2006/relationships/image" Target="../media/image121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790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2" Type="http://schemas.openxmlformats.org/officeDocument/2006/relationships/image" Target="../media/image116.png"/><Relationship Id="rId16" Type="http://schemas.openxmlformats.org/officeDocument/2006/relationships/image" Target="../media/image700.png"/><Relationship Id="rId20" Type="http://schemas.openxmlformats.org/officeDocument/2006/relationships/image" Target="../media/image740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0.png"/><Relationship Id="rId24" Type="http://schemas.openxmlformats.org/officeDocument/2006/relationships/image" Target="../media/image780.png"/><Relationship Id="rId32" Type="http://schemas.openxmlformats.org/officeDocument/2006/relationships/image" Target="../media/image108.png"/><Relationship Id="rId37" Type="http://schemas.openxmlformats.org/officeDocument/2006/relationships/image" Target="../media/image64.png"/><Relationship Id="rId5" Type="http://schemas.openxmlformats.org/officeDocument/2006/relationships/image" Target="../media/image119.png"/><Relationship Id="rId15" Type="http://schemas.openxmlformats.org/officeDocument/2006/relationships/image" Target="../media/image690.png"/><Relationship Id="rId28" Type="http://schemas.openxmlformats.org/officeDocument/2006/relationships/image" Target="../media/image103.png"/><Relationship Id="rId36" Type="http://schemas.openxmlformats.org/officeDocument/2006/relationships/image" Target="../media/image63.png"/><Relationship Id="rId19" Type="http://schemas.openxmlformats.org/officeDocument/2006/relationships/image" Target="../media/image730.png"/><Relationship Id="rId31" Type="http://schemas.openxmlformats.org/officeDocument/2006/relationships/image" Target="../media/image107.png"/><Relationship Id="rId4" Type="http://schemas.openxmlformats.org/officeDocument/2006/relationships/image" Target="../media/image118.png"/><Relationship Id="rId14" Type="http://schemas.openxmlformats.org/officeDocument/2006/relationships/image" Target="../media/image100.png"/><Relationship Id="rId22" Type="http://schemas.openxmlformats.org/officeDocument/2006/relationships/image" Target="../media/image760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70.png"/><Relationship Id="rId18" Type="http://schemas.openxmlformats.org/officeDocument/2006/relationships/image" Target="../media/image720.png"/><Relationship Id="rId26" Type="http://schemas.openxmlformats.org/officeDocument/2006/relationships/image" Target="../media/image101.png"/><Relationship Id="rId3" Type="http://schemas.openxmlformats.org/officeDocument/2006/relationships/image" Target="../media/image93.png"/><Relationship Id="rId21" Type="http://schemas.openxmlformats.org/officeDocument/2006/relationships/image" Target="../media/image750.png"/><Relationship Id="rId34" Type="http://schemas.openxmlformats.org/officeDocument/2006/relationships/image" Target="../media/image66.png"/><Relationship Id="rId7" Type="http://schemas.openxmlformats.org/officeDocument/2006/relationships/image" Target="../media/image97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790.png"/><Relationship Id="rId3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00.png"/><Relationship Id="rId20" Type="http://schemas.openxmlformats.org/officeDocument/2006/relationships/image" Target="../media/image740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6.png"/><Relationship Id="rId24" Type="http://schemas.openxmlformats.org/officeDocument/2006/relationships/image" Target="../media/image780.png"/><Relationship Id="rId32" Type="http://schemas.openxmlformats.org/officeDocument/2006/relationships/image" Target="../media/image108.png"/><Relationship Id="rId5" Type="http://schemas.openxmlformats.org/officeDocument/2006/relationships/image" Target="../media/image95.png"/><Relationship Id="rId15" Type="http://schemas.openxmlformats.org/officeDocument/2006/relationships/image" Target="../media/image690.png"/><Relationship Id="rId28" Type="http://schemas.openxmlformats.org/officeDocument/2006/relationships/image" Target="../media/image103.png"/><Relationship Id="rId19" Type="http://schemas.openxmlformats.org/officeDocument/2006/relationships/image" Target="../media/image730.png"/><Relationship Id="rId31" Type="http://schemas.openxmlformats.org/officeDocument/2006/relationships/image" Target="../media/image107.png"/><Relationship Id="rId4" Type="http://schemas.openxmlformats.org/officeDocument/2006/relationships/image" Target="../media/image94.png"/><Relationship Id="rId14" Type="http://schemas.openxmlformats.org/officeDocument/2006/relationships/image" Target="../media/image100.png"/><Relationship Id="rId22" Type="http://schemas.openxmlformats.org/officeDocument/2006/relationships/image" Target="../media/image760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3.png"/><Relationship Id="rId26" Type="http://schemas.openxmlformats.org/officeDocument/2006/relationships/image" Target="../media/image138.png"/><Relationship Id="rId3" Type="http://schemas.openxmlformats.org/officeDocument/2006/relationships/image" Target="../media/image1270.png"/><Relationship Id="rId21" Type="http://schemas.openxmlformats.org/officeDocument/2006/relationships/image" Target="../media/image750.png"/><Relationship Id="rId7" Type="http://schemas.openxmlformats.org/officeDocument/2006/relationships/image" Target="../media/image131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137.png"/><Relationship Id="rId33" Type="http://schemas.openxmlformats.org/officeDocument/2006/relationships/image" Target="../media/image680.png"/><Relationship Id="rId2" Type="http://schemas.openxmlformats.org/officeDocument/2006/relationships/image" Target="../media/image68.png"/><Relationship Id="rId16" Type="http://schemas.openxmlformats.org/officeDocument/2006/relationships/image" Target="../media/image135.png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0.png"/><Relationship Id="rId24" Type="http://schemas.openxmlformats.org/officeDocument/2006/relationships/image" Target="../media/image780.png"/><Relationship Id="rId32" Type="http://schemas.openxmlformats.org/officeDocument/2006/relationships/image" Target="../media/image144.png"/><Relationship Id="rId5" Type="http://schemas.openxmlformats.org/officeDocument/2006/relationships/image" Target="../media/image129.png"/><Relationship Id="rId15" Type="http://schemas.openxmlformats.org/officeDocument/2006/relationships/image" Target="../media/image690.png"/><Relationship Id="rId28" Type="http://schemas.openxmlformats.org/officeDocument/2006/relationships/image" Target="../media/image140.png"/><Relationship Id="rId19" Type="http://schemas.openxmlformats.org/officeDocument/2006/relationships/image" Target="../media/image730.png"/><Relationship Id="rId31" Type="http://schemas.openxmlformats.org/officeDocument/2006/relationships/image" Target="../media/image143.png"/><Relationship Id="rId4" Type="http://schemas.openxmlformats.org/officeDocument/2006/relationships/image" Target="../media/image1280.png"/><Relationship Id="rId14" Type="http://schemas.openxmlformats.org/officeDocument/2006/relationships/image" Target="../media/image134.png"/><Relationship Id="rId22" Type="http://schemas.openxmlformats.org/officeDocument/2006/relationships/image" Target="../media/image136.png"/><Relationship Id="rId27" Type="http://schemas.openxmlformats.org/officeDocument/2006/relationships/image" Target="../media/image139.png"/><Relationship Id="rId30" Type="http://schemas.openxmlformats.org/officeDocument/2006/relationships/image" Target="../media/image1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7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26" Type="http://schemas.openxmlformats.org/officeDocument/2006/relationships/image" Target="../media/image160.png"/><Relationship Id="rId3" Type="http://schemas.openxmlformats.org/officeDocument/2006/relationships/image" Target="../media/image910.png"/><Relationship Id="rId21" Type="http://schemas.openxmlformats.org/officeDocument/2006/relationships/image" Target="../media/image155.png"/><Relationship Id="rId7" Type="http://schemas.openxmlformats.org/officeDocument/2006/relationships/image" Target="../media/image123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5" Type="http://schemas.openxmlformats.org/officeDocument/2006/relationships/image" Target="../media/image159.png"/><Relationship Id="rId2" Type="http://schemas.openxmlformats.org/officeDocument/2006/relationships/image" Target="../media/image900.png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2.png"/><Relationship Id="rId11" Type="http://schemas.openxmlformats.org/officeDocument/2006/relationships/image" Target="../media/image145.png"/><Relationship Id="rId24" Type="http://schemas.openxmlformats.org/officeDocument/2006/relationships/image" Target="../media/image158.png"/><Relationship Id="rId5" Type="http://schemas.openxmlformats.org/officeDocument/2006/relationships/image" Target="../media/image106.png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10" Type="http://schemas.openxmlformats.org/officeDocument/2006/relationships/image" Target="../media/image126.png"/><Relationship Id="rId19" Type="http://schemas.openxmlformats.org/officeDocument/2006/relationships/image" Target="../media/image153.png"/><Relationship Id="rId4" Type="http://schemas.openxmlformats.org/officeDocument/2006/relationships/image" Target="../media/image98.png"/><Relationship Id="rId9" Type="http://schemas.openxmlformats.org/officeDocument/2006/relationships/image" Target="../media/image125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Relationship Id="rId27" Type="http://schemas.openxmlformats.org/officeDocument/2006/relationships/image" Target="../media/image1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image" Target="../media/image1390.png"/><Relationship Id="rId21" Type="http://schemas.openxmlformats.org/officeDocument/2006/relationships/image" Target="../media/image180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" Type="http://schemas.openxmlformats.org/officeDocument/2006/relationships/image" Target="../media/image128.png"/><Relationship Id="rId16" Type="http://schemas.openxmlformats.org/officeDocument/2006/relationships/image" Target="../media/image175.png"/><Relationship Id="rId20" Type="http://schemas.openxmlformats.org/officeDocument/2006/relationships/image" Target="../media/image17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5" Type="http://schemas.openxmlformats.org/officeDocument/2006/relationships/image" Target="../media/image174.png"/><Relationship Id="rId23" Type="http://schemas.openxmlformats.org/officeDocument/2006/relationships/image" Target="../media/image182.png"/><Relationship Id="rId10" Type="http://schemas.openxmlformats.org/officeDocument/2006/relationships/image" Target="../media/image169.png"/><Relationship Id="rId19" Type="http://schemas.openxmlformats.org/officeDocument/2006/relationships/image" Target="../media/image178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Relationship Id="rId22" Type="http://schemas.openxmlformats.org/officeDocument/2006/relationships/image" Target="../media/image18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10.png"/><Relationship Id="rId3" Type="http://schemas.openxmlformats.org/officeDocument/2006/relationships/image" Target="../media/image197.png"/><Relationship Id="rId7" Type="http://schemas.openxmlformats.org/officeDocument/2006/relationships/image" Target="../media/image202.png"/><Relationship Id="rId12" Type="http://schemas.openxmlformats.org/officeDocument/2006/relationships/image" Target="../media/image209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0.png"/><Relationship Id="rId11" Type="http://schemas.openxmlformats.org/officeDocument/2006/relationships/image" Target="../media/image208.png"/><Relationship Id="rId5" Type="http://schemas.openxmlformats.org/officeDocument/2006/relationships/image" Target="../media/image199.png"/><Relationship Id="rId15" Type="http://schemas.openxmlformats.org/officeDocument/2006/relationships/image" Target="../media/image212.png"/><Relationship Id="rId10" Type="http://schemas.openxmlformats.org/officeDocument/2006/relationships/image" Target="../media/image207.png"/><Relationship Id="rId4" Type="http://schemas.openxmlformats.org/officeDocument/2006/relationships/image" Target="../media/image198.png"/><Relationship Id="rId9" Type="http://schemas.openxmlformats.org/officeDocument/2006/relationships/image" Target="../media/image206.png"/><Relationship Id="rId14" Type="http://schemas.openxmlformats.org/officeDocument/2006/relationships/image" Target="../media/image21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17.png"/><Relationship Id="rId3" Type="http://schemas.openxmlformats.org/officeDocument/2006/relationships/image" Target="../media/image197.png"/><Relationship Id="rId7" Type="http://schemas.openxmlformats.org/officeDocument/2006/relationships/image" Target="../media/image202.png"/><Relationship Id="rId12" Type="http://schemas.openxmlformats.org/officeDocument/2006/relationships/image" Target="../media/image216.png"/><Relationship Id="rId17" Type="http://schemas.openxmlformats.org/officeDocument/2006/relationships/image" Target="../media/image86.png"/><Relationship Id="rId2" Type="http://schemas.openxmlformats.org/officeDocument/2006/relationships/image" Target="../media/image196.pn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0.png"/><Relationship Id="rId11" Type="http://schemas.openxmlformats.org/officeDocument/2006/relationships/image" Target="../media/image215.png"/><Relationship Id="rId5" Type="http://schemas.openxmlformats.org/officeDocument/2006/relationships/image" Target="../media/image199.png"/><Relationship Id="rId15" Type="http://schemas.openxmlformats.org/officeDocument/2006/relationships/image" Target="../media/image219.png"/><Relationship Id="rId10" Type="http://schemas.openxmlformats.org/officeDocument/2006/relationships/image" Target="../media/image207.png"/><Relationship Id="rId4" Type="http://schemas.openxmlformats.org/officeDocument/2006/relationships/image" Target="../media/image214.png"/><Relationship Id="rId9" Type="http://schemas.openxmlformats.org/officeDocument/2006/relationships/image" Target="../media/image206.png"/><Relationship Id="rId14" Type="http://schemas.openxmlformats.org/officeDocument/2006/relationships/image" Target="../media/image21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197.png"/><Relationship Id="rId3" Type="http://schemas.openxmlformats.org/officeDocument/2006/relationships/image" Target="../media/image217.png"/><Relationship Id="rId7" Type="http://schemas.openxmlformats.org/officeDocument/2006/relationships/image" Target="../media/image222.png"/><Relationship Id="rId12" Type="http://schemas.openxmlformats.org/officeDocument/2006/relationships/image" Target="../media/image209.png"/><Relationship Id="rId2" Type="http://schemas.openxmlformats.org/officeDocument/2006/relationships/image" Target="../media/image196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0.png"/><Relationship Id="rId11" Type="http://schemas.openxmlformats.org/officeDocument/2006/relationships/image" Target="../media/image1240.png"/><Relationship Id="rId5" Type="http://schemas.openxmlformats.org/officeDocument/2006/relationships/image" Target="../media/image221.png"/><Relationship Id="rId15" Type="http://schemas.openxmlformats.org/officeDocument/2006/relationships/image" Target="../media/image219.png"/><Relationship Id="rId10" Type="http://schemas.openxmlformats.org/officeDocument/2006/relationships/image" Target="../media/image224.png"/><Relationship Id="rId4" Type="http://schemas.openxmlformats.org/officeDocument/2006/relationships/image" Target="../media/image198.png"/><Relationship Id="rId9" Type="http://schemas.openxmlformats.org/officeDocument/2006/relationships/image" Target="../media/image223.png"/><Relationship Id="rId14" Type="http://schemas.openxmlformats.org/officeDocument/2006/relationships/image" Target="../media/image21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197.png"/><Relationship Id="rId18" Type="http://schemas.openxmlformats.org/officeDocument/2006/relationships/image" Target="../media/image87.png"/><Relationship Id="rId3" Type="http://schemas.openxmlformats.org/officeDocument/2006/relationships/image" Target="../media/image217.png"/><Relationship Id="rId7" Type="http://schemas.openxmlformats.org/officeDocument/2006/relationships/image" Target="../media/image222.png"/><Relationship Id="rId12" Type="http://schemas.openxmlformats.org/officeDocument/2006/relationships/image" Target="../media/image209.png"/><Relationship Id="rId17" Type="http://schemas.openxmlformats.org/officeDocument/2006/relationships/image" Target="../media/image1250.png"/><Relationship Id="rId2" Type="http://schemas.openxmlformats.org/officeDocument/2006/relationships/image" Target="../media/image196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0.png"/><Relationship Id="rId11" Type="http://schemas.openxmlformats.org/officeDocument/2006/relationships/image" Target="../media/image1240.png"/><Relationship Id="rId5" Type="http://schemas.openxmlformats.org/officeDocument/2006/relationships/image" Target="../media/image221.png"/><Relationship Id="rId15" Type="http://schemas.openxmlformats.org/officeDocument/2006/relationships/image" Target="../media/image219.png"/><Relationship Id="rId10" Type="http://schemas.openxmlformats.org/officeDocument/2006/relationships/image" Target="../media/image224.png"/><Relationship Id="rId4" Type="http://schemas.openxmlformats.org/officeDocument/2006/relationships/image" Target="../media/image198.png"/><Relationship Id="rId9" Type="http://schemas.openxmlformats.org/officeDocument/2006/relationships/image" Target="../media/image223.png"/><Relationship Id="rId14" Type="http://schemas.openxmlformats.org/officeDocument/2006/relationships/image" Target="../media/image21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197.png"/><Relationship Id="rId3" Type="http://schemas.openxmlformats.org/officeDocument/2006/relationships/image" Target="../media/image217.png"/><Relationship Id="rId7" Type="http://schemas.openxmlformats.org/officeDocument/2006/relationships/image" Target="../media/image222.png"/><Relationship Id="rId12" Type="http://schemas.openxmlformats.org/officeDocument/2006/relationships/image" Target="../media/image209.png"/><Relationship Id="rId17" Type="http://schemas.openxmlformats.org/officeDocument/2006/relationships/image" Target="../media/image89.png"/><Relationship Id="rId2" Type="http://schemas.openxmlformats.org/officeDocument/2006/relationships/image" Target="../media/image196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0.png"/><Relationship Id="rId11" Type="http://schemas.openxmlformats.org/officeDocument/2006/relationships/image" Target="../media/image208.png"/><Relationship Id="rId5" Type="http://schemas.openxmlformats.org/officeDocument/2006/relationships/image" Target="../media/image221.png"/><Relationship Id="rId15" Type="http://schemas.openxmlformats.org/officeDocument/2006/relationships/image" Target="../media/image211.png"/><Relationship Id="rId10" Type="http://schemas.openxmlformats.org/officeDocument/2006/relationships/image" Target="../media/image224.png"/><Relationship Id="rId4" Type="http://schemas.openxmlformats.org/officeDocument/2006/relationships/image" Target="../media/image198.png"/><Relationship Id="rId9" Type="http://schemas.openxmlformats.org/officeDocument/2006/relationships/image" Target="../media/image223.png"/><Relationship Id="rId14" Type="http://schemas.openxmlformats.org/officeDocument/2006/relationships/image" Target="../media/image2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0.png"/><Relationship Id="rId13" Type="http://schemas.openxmlformats.org/officeDocument/2006/relationships/image" Target="../media/image226.png"/><Relationship Id="rId3" Type="http://schemas.openxmlformats.org/officeDocument/2006/relationships/image" Target="../media/image1460.png"/><Relationship Id="rId7" Type="http://schemas.openxmlformats.org/officeDocument/2006/relationships/image" Target="../media/image1670.png"/><Relationship Id="rId12" Type="http://schemas.openxmlformats.org/officeDocument/2006/relationships/image" Target="../media/image225.png"/><Relationship Id="rId17" Type="http://schemas.openxmlformats.org/officeDocument/2006/relationships/image" Target="../media/image86.png"/><Relationship Id="rId2" Type="http://schemas.openxmlformats.org/officeDocument/2006/relationships/image" Target="../media/image1450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60.png"/><Relationship Id="rId11" Type="http://schemas.openxmlformats.org/officeDocument/2006/relationships/image" Target="../media/image1240.png"/><Relationship Id="rId5" Type="http://schemas.openxmlformats.org/officeDocument/2006/relationships/image" Target="../media/image1480.png"/><Relationship Id="rId15" Type="http://schemas.openxmlformats.org/officeDocument/2006/relationships/image" Target="../media/image228.png"/><Relationship Id="rId10" Type="http://schemas.openxmlformats.org/officeDocument/2006/relationships/image" Target="../media/image213.png"/><Relationship Id="rId4" Type="http://schemas.openxmlformats.org/officeDocument/2006/relationships/image" Target="../media/image1470.png"/><Relationship Id="rId9" Type="http://schemas.openxmlformats.org/officeDocument/2006/relationships/image" Target="../media/image1750.png"/><Relationship Id="rId14" Type="http://schemas.openxmlformats.org/officeDocument/2006/relationships/image" Target="../media/image22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18" Type="http://schemas.openxmlformats.org/officeDocument/2006/relationships/image" Target="../media/image920.png"/><Relationship Id="rId3" Type="http://schemas.openxmlformats.org/officeDocument/2006/relationships/image" Target="../media/image230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17" Type="http://schemas.openxmlformats.org/officeDocument/2006/relationships/image" Target="../media/image241.png"/><Relationship Id="rId2" Type="http://schemas.openxmlformats.org/officeDocument/2006/relationships/image" Target="../media/image92.png"/><Relationship Id="rId16" Type="http://schemas.openxmlformats.org/officeDocument/2006/relationships/image" Target="../media/image24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3.png"/><Relationship Id="rId11" Type="http://schemas.openxmlformats.org/officeDocument/2006/relationships/image" Target="../media/image235.png"/><Relationship Id="rId5" Type="http://schemas.openxmlformats.org/officeDocument/2006/relationships/image" Target="../media/image2300.png"/><Relationship Id="rId15" Type="http://schemas.openxmlformats.org/officeDocument/2006/relationships/image" Target="../media/image239.png"/><Relationship Id="rId10" Type="http://schemas.openxmlformats.org/officeDocument/2006/relationships/image" Target="../media/image234.png"/><Relationship Id="rId19" Type="http://schemas.openxmlformats.org/officeDocument/2006/relationships/image" Target="../media/image109.png"/><Relationship Id="rId4" Type="http://schemas.openxmlformats.org/officeDocument/2006/relationships/image" Target="../media/image2290.png"/><Relationship Id="rId9" Type="http://schemas.openxmlformats.org/officeDocument/2006/relationships/image" Target="../media/image233.png"/><Relationship Id="rId14" Type="http://schemas.openxmlformats.org/officeDocument/2006/relationships/image" Target="../media/image23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Lecture 5 – Authenticated encryption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 smtClean="0"/>
              <a:t>27.09.2023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– Field Programmable Gate Array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8859" y="2166955"/>
            <a:ext cx="1579269" cy="1521124"/>
            <a:chOff x="9308823" y="2149811"/>
            <a:chExt cx="1579269" cy="1521124"/>
          </a:xfrm>
        </p:grpSpPr>
        <p:sp>
          <p:nvSpPr>
            <p:cNvPr id="29" name="Horizontal Scroll 28"/>
            <p:cNvSpPr/>
            <p:nvPr/>
          </p:nvSpPr>
          <p:spPr bwMode="auto">
            <a:xfrm rot="16200000">
              <a:off x="9337896" y="2120738"/>
              <a:ext cx="1521124" cy="1579269"/>
            </a:xfrm>
            <a:prstGeom prst="horizontalScroll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/>
                <a:t>  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" r="1070"/>
            <a:stretch/>
          </p:blipFill>
          <p:spPr>
            <a:xfrm>
              <a:off x="9586356" y="2454207"/>
              <a:ext cx="1024203" cy="8618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TextBox 30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pic>
        <p:nvPicPr>
          <p:cNvPr id="14" name="Picture 2" descr="Indie Electronics: My 1 Bit Full Adder Projec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2" b="91949" l="4287" r="89919">
                        <a14:foregroundMark x1="50174" y1="14195" x2="54461" y2="13771"/>
                        <a14:backgroundMark x1="7995" y1="54873" x2="8575" y2="71186"/>
                        <a14:backgroundMark x1="62109" y1="37076" x2="96060" y2="37712"/>
                        <a14:backgroundMark x1="71727" y1="35805" x2="76709" y2="3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r="11425"/>
          <a:stretch/>
        </p:blipFill>
        <p:spPr bwMode="auto">
          <a:xfrm>
            <a:off x="3579021" y="3379836"/>
            <a:ext cx="1142027" cy="9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– Field Programmable Gate Array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pic>
        <p:nvPicPr>
          <p:cNvPr id="16" name="Picture 2" descr="Turn off clipart 20 free Cliparts | Download images on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31" y="4725874"/>
            <a:ext cx="891074" cy="8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attice graph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87" y="3234112"/>
            <a:ext cx="1099121" cy="10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47039" y="4206863"/>
            <a:ext cx="4278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FPGA applications: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Aerospace and avionics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Digital signal processors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Defense and military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Medical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General hardware accelerators</a:t>
            </a:r>
            <a:br>
              <a:rPr lang="en-US" dirty="0"/>
            </a:br>
            <a:r>
              <a:rPr lang="en-US" dirty="0"/>
              <a:t>(e.g. cryptography)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327816" y="1348041"/>
            <a:ext cx="4710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r>
              <a:rPr lang="en-US" dirty="0"/>
              <a:t> design typically a business secret </a:t>
            </a:r>
            <a:br>
              <a:rPr lang="en-US" dirty="0"/>
            </a:br>
            <a:r>
              <a:rPr lang="en-US" dirty="0"/>
              <a:t>(or even a national/military secret)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 bwMode="auto">
          <a:xfrm>
            <a:off x="6038335" y="1809706"/>
            <a:ext cx="1392195" cy="7292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oup 18"/>
          <p:cNvGrpSpPr/>
          <p:nvPr/>
        </p:nvGrpSpPr>
        <p:grpSpPr>
          <a:xfrm>
            <a:off x="7538859" y="2166955"/>
            <a:ext cx="1579269" cy="1521124"/>
            <a:chOff x="9308823" y="2149811"/>
            <a:chExt cx="1579269" cy="1521124"/>
          </a:xfrm>
        </p:grpSpPr>
        <p:sp>
          <p:nvSpPr>
            <p:cNvPr id="20" name="Horizontal Scroll 19"/>
            <p:cNvSpPr/>
            <p:nvPr/>
          </p:nvSpPr>
          <p:spPr bwMode="auto">
            <a:xfrm rot="16200000">
              <a:off x="9337896" y="2120738"/>
              <a:ext cx="1521124" cy="1579269"/>
            </a:xfrm>
            <a:prstGeom prst="horizontalScroll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/>
                <a:t>  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" r="1070"/>
            <a:stretch/>
          </p:blipFill>
          <p:spPr>
            <a:xfrm>
              <a:off x="9586356" y="2454207"/>
              <a:ext cx="1024203" cy="86184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507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7567932" y="2137883"/>
            <a:ext cx="1521124" cy="157926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– Field Programmable Gate Array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3" name="Down Arrow 12"/>
          <p:cNvSpPr/>
          <p:nvPr/>
        </p:nvSpPr>
        <p:spPr bwMode="auto">
          <a:xfrm rot="4243737">
            <a:off x="6045345" y="2439993"/>
            <a:ext cx="503024" cy="1867564"/>
          </a:xfrm>
          <a:prstGeom prst="downArrow">
            <a:avLst>
              <a:gd name="adj1" fmla="val 52623"/>
              <a:gd name="adj2" fmla="val 80038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 rot="20416568">
            <a:off x="5696366" y="2792080"/>
            <a:ext cx="15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48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7567932" y="2137883"/>
            <a:ext cx="1521124" cy="157926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– Field Programmable Gate Array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527500" y="3192460"/>
            <a:ext cx="1193548" cy="1093397"/>
            <a:chOff x="3527500" y="3192460"/>
            <a:chExt cx="1193548" cy="109339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527500" y="3192460"/>
              <a:ext cx="249164" cy="22939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0000"/>
                  </a:solidFill>
                </a:rPr>
                <a:t>K</a:t>
              </a:r>
            </a:p>
          </p:txBody>
        </p:sp>
        <p:pic>
          <p:nvPicPr>
            <p:cNvPr id="19" name="Picture 2" descr="Indie Electronics: My 1 Bit Full Adder Projec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992" b="91949" l="4287" r="89919">
                          <a14:foregroundMark x1="50174" y1="14195" x2="54461" y2="13771"/>
                          <a14:backgroundMark x1="7995" y1="54873" x2="8575" y2="71186"/>
                          <a14:backgroundMark x1="62109" y1="37076" x2="96060" y2="37712"/>
                          <a14:backgroundMark x1="71727" y1="35805" x2="76709" y2="30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6" r="11425"/>
            <a:stretch/>
          </p:blipFill>
          <p:spPr bwMode="auto">
            <a:xfrm>
              <a:off x="3579021" y="3379836"/>
              <a:ext cx="1142027" cy="906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89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59411" y="1001608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34" name="Picture 10" descr="64GB RAM Mem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96" y="2834159"/>
            <a:ext cx="2030902" cy="18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649163" y="3311651"/>
            <a:ext cx="1001744" cy="927568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55184" y="418729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0x000000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78930"/>
              </p:ext>
            </p:extLst>
          </p:nvPr>
        </p:nvGraphicFramePr>
        <p:xfrm>
          <a:off x="7615303" y="2444957"/>
          <a:ext cx="3566817" cy="4047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0x00000000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3821"/>
                  </a:ext>
                </a:extLst>
              </a:tr>
              <a:tr h="173445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         </a:t>
                      </a:r>
                      <a:r>
                        <a:rPr lang="en-US" sz="1200" b="1" baseline="0" dirty="0"/>
                        <a:t>                                      </a:t>
                      </a:r>
                      <a:endParaRPr lang="en-US" sz="1200" b="1" dirty="0"/>
                    </a:p>
                    <a:p>
                      <a:pPr algn="ctr"/>
                      <a:endParaRPr lang="en-US" sz="1200" b="1" dirty="0"/>
                    </a:p>
                    <a:p>
                      <a:pPr algn="ctr"/>
                      <a:endParaRPr lang="en-US" sz="1200" b="1" dirty="0"/>
                    </a:p>
                    <a:p>
                      <a:pPr algn="ctr"/>
                      <a:endParaRPr lang="en-US" sz="1200" b="1" dirty="0"/>
                    </a:p>
                    <a:p>
                      <a:pPr algn="ctr"/>
                      <a:endParaRPr lang="en-US" sz="1200" b="1" dirty="0"/>
                    </a:p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140970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MAC TAG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38456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387556" y="2541954"/>
            <a:ext cx="116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50016" y="4529759"/>
            <a:ext cx="186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AES-CBC encrypted</a:t>
            </a:r>
          </a:p>
        </p:txBody>
      </p:sp>
      <p:sp>
        <p:nvSpPr>
          <p:cNvPr id="44" name="Right Brace 43"/>
          <p:cNvSpPr/>
          <p:nvPr/>
        </p:nvSpPr>
        <p:spPr bwMode="auto">
          <a:xfrm rot="10800000">
            <a:off x="7168531" y="3007898"/>
            <a:ext cx="307536" cy="348412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6870" y="5859904"/>
            <a:ext cx="606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WBSTAR = </a:t>
            </a:r>
            <a:r>
              <a:rPr lang="en-US" sz="2000" b="1" dirty="0">
                <a:solidFill>
                  <a:schemeClr val="accent2"/>
                </a:solidFill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arm-</a:t>
            </a:r>
            <a:r>
              <a:rPr lang="en-US" sz="2000" b="1" dirty="0">
                <a:solidFill>
                  <a:schemeClr val="accent2"/>
                </a:solidFill>
              </a:rPr>
              <a:t>B</a:t>
            </a:r>
            <a:r>
              <a:rPr lang="en-US" sz="2000" dirty="0">
                <a:solidFill>
                  <a:schemeClr val="accent2"/>
                </a:solidFill>
              </a:rPr>
              <a:t>oot </a:t>
            </a:r>
            <a:r>
              <a:rPr lang="en-US" sz="2000" b="1" dirty="0">
                <a:solidFill>
                  <a:schemeClr val="accent2"/>
                </a:solidFill>
              </a:rPr>
              <a:t>Star</a:t>
            </a:r>
            <a:r>
              <a:rPr lang="en-US" sz="2000" dirty="0">
                <a:solidFill>
                  <a:schemeClr val="accent2"/>
                </a:solidFill>
              </a:rPr>
              <a:t>t-address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pic>
        <p:nvPicPr>
          <p:cNvPr id="19" name="Picture 2" descr="Indie Electronics: My 1 Bit Full Adder Projec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2" b="91949" l="4287" r="89919">
                        <a14:foregroundMark x1="50174" y1="14195" x2="54461" y2="13771"/>
                        <a14:backgroundMark x1="7995" y1="54873" x2="8575" y2="71186"/>
                        <a14:backgroundMark x1="62109" y1="37076" x2="96060" y2="37712"/>
                        <a14:backgroundMark x1="71727" y1="35805" x2="76709" y2="3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r="11425"/>
          <a:stretch/>
        </p:blipFill>
        <p:spPr bwMode="auto">
          <a:xfrm>
            <a:off x="3579021" y="3379836"/>
            <a:ext cx="1142027" cy="9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ndie Electronics: My 1 Bit Full Adder Projec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2" b="91949" l="4287" r="89919">
                        <a14:foregroundMark x1="50174" y1="14195" x2="54461" y2="13771"/>
                        <a14:backgroundMark x1="7995" y1="54873" x2="8575" y2="71186"/>
                        <a14:backgroundMark x1="62109" y1="37076" x2="96060" y2="37712"/>
                        <a14:backgroundMark x1="71727" y1="35805" x2="76709" y2="3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r="11425"/>
          <a:stretch/>
        </p:blipFill>
        <p:spPr bwMode="auto">
          <a:xfrm>
            <a:off x="8802169" y="4562390"/>
            <a:ext cx="1351660" cy="10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/>
      <p:bldP spid="43" grpId="0"/>
      <p:bldP spid="44" grpId="0" animBg="1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Brace 31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Horizontal Scroll 67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59411" y="1001608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7090448" y="1431219"/>
            <a:ext cx="50178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111625" y="1751120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85199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0x23d001</a:t>
            </a:r>
          </a:p>
        </p:txBody>
      </p: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111625" y="1859224"/>
            <a:ext cx="2746750" cy="20670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304917" y="1859224"/>
            <a:ext cx="3736212" cy="20670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42553" y="3325722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58345" y="5666800"/>
            <a:ext cx="166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Decrypted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39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Reboot</a:t>
              </a: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6" name="Multiply 35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Circular Arrow 13"/>
          <p:cNvSpPr/>
          <p:nvPr/>
        </p:nvSpPr>
        <p:spPr bwMode="auto">
          <a:xfrm rot="10800000">
            <a:off x="3621584" y="2506809"/>
            <a:ext cx="7174498" cy="3692191"/>
          </a:xfrm>
          <a:prstGeom prst="circularArrow">
            <a:avLst>
              <a:gd name="adj1" fmla="val 1682"/>
              <a:gd name="adj2" fmla="val 241527"/>
              <a:gd name="adj3" fmla="val 21357651"/>
              <a:gd name="adj4" fmla="val 10827192"/>
              <a:gd name="adj5" fmla="val 3257"/>
            </a:avLst>
          </a:prstGeom>
          <a:solidFill>
            <a:schemeClr val="accent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26" grpId="0" animBg="1"/>
      <p:bldP spid="9" grpId="0"/>
      <p:bldP spid="29" grpId="0" animBg="1"/>
      <p:bldP spid="27" grpId="0" animBg="1"/>
      <p:bldP spid="31" grpId="0"/>
      <p:bldP spid="28" grpId="0"/>
      <p:bldP spid="36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848683"/>
            <a:chOff x="6759411" y="1001608"/>
            <a:chExt cx="1558896" cy="848683"/>
          </a:xfrm>
        </p:grpSpPr>
        <p:sp>
          <p:nvSpPr>
            <p:cNvPr id="25" name="TextBox 24"/>
            <p:cNvSpPr txBox="1"/>
            <p:nvPr/>
          </p:nvSpPr>
          <p:spPr>
            <a:xfrm>
              <a:off x="6759411" y="1001608"/>
              <a:ext cx="155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Bitstream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111625" y="1751120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Down Arrow 26"/>
          <p:cNvSpPr/>
          <p:nvPr/>
        </p:nvSpPr>
        <p:spPr bwMode="auto">
          <a:xfrm rot="4197756">
            <a:off x="7200708" y="476825"/>
            <a:ext cx="675630" cy="4827069"/>
          </a:xfrm>
          <a:prstGeom prst="downArrow">
            <a:avLst>
              <a:gd name="adj1" fmla="val 39947"/>
              <a:gd name="adj2" fmla="val 71826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 rot="20374609">
            <a:off x="7194350" y="2945066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0x23d001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0x23d001</a:t>
            </a:r>
          </a:p>
        </p:txBody>
      </p:sp>
    </p:spTree>
    <p:extLst>
      <p:ext uri="{BB962C8B-B14F-4D97-AF65-F5344CB8AC3E}">
        <p14:creationId xmlns:p14="http://schemas.microsoft.com/office/powerpoint/2010/main" val="31625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Brace 22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Horizontal Scroll 67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848683"/>
            <a:chOff x="6759411" y="1001608"/>
            <a:chExt cx="1558896" cy="848683"/>
          </a:xfrm>
        </p:grpSpPr>
        <p:sp>
          <p:nvSpPr>
            <p:cNvPr id="25" name="TextBox 24"/>
            <p:cNvSpPr txBox="1"/>
            <p:nvPr/>
          </p:nvSpPr>
          <p:spPr>
            <a:xfrm>
              <a:off x="6759411" y="1001608"/>
              <a:ext cx="155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Bitstream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111625" y="1751120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367363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38456"/>
                  </a:ext>
                </a:extLst>
              </a:tr>
            </a:tbl>
          </a:graphicData>
        </a:graphic>
      </p:graphicFrame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111625" y="1859224"/>
            <a:ext cx="2699837" cy="20670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304917" y="1859224"/>
            <a:ext cx="3736212" cy="20670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0x23d001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1088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Brace 30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Horizontal Scroll 51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848683"/>
            <a:chOff x="6759411" y="1001608"/>
            <a:chExt cx="1558896" cy="848683"/>
          </a:xfrm>
        </p:grpSpPr>
        <p:sp>
          <p:nvSpPr>
            <p:cNvPr id="25" name="TextBox 24"/>
            <p:cNvSpPr txBox="1"/>
            <p:nvPr/>
          </p:nvSpPr>
          <p:spPr>
            <a:xfrm>
              <a:off x="6759411" y="1001608"/>
              <a:ext cx="155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Bitstream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301752" y="1751120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396038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0xff0015</a:t>
            </a:r>
          </a:p>
        </p:txBody>
      </p: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301752" y="1850291"/>
            <a:ext cx="2549384" cy="20760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495044" y="1850291"/>
            <a:ext cx="3546085" cy="20760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8" name="Multiply 37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0xff0015</a:t>
            </a:r>
          </a:p>
        </p:txBody>
      </p:sp>
      <p:sp>
        <p:nvSpPr>
          <p:cNvPr id="43" name="Down Arrow 42"/>
          <p:cNvSpPr/>
          <p:nvPr/>
        </p:nvSpPr>
        <p:spPr bwMode="auto">
          <a:xfrm rot="4197756">
            <a:off x="7293317" y="426942"/>
            <a:ext cx="551102" cy="4988104"/>
          </a:xfrm>
          <a:prstGeom prst="downArrow">
            <a:avLst>
              <a:gd name="adj1" fmla="val 36415"/>
              <a:gd name="adj2" fmla="val 77458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 rot="20374609">
            <a:off x="6057608" y="2633672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43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 animBg="1"/>
      <p:bldP spid="27" grpId="1" animBg="1"/>
      <p:bldP spid="38" grpId="0" animBg="1"/>
      <p:bldP spid="38" grpId="1" animBg="1"/>
      <p:bldP spid="32" grpId="0"/>
      <p:bldP spid="32" grpId="1"/>
      <p:bldP spid="40" grpId="0"/>
      <p:bldP spid="43" grpId="0" animBg="1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Brace 30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Horizontal Scroll 51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848683"/>
            <a:chOff x="6759411" y="1001608"/>
            <a:chExt cx="1558896" cy="848683"/>
          </a:xfrm>
        </p:grpSpPr>
        <p:sp>
          <p:nvSpPr>
            <p:cNvPr id="25" name="TextBox 24"/>
            <p:cNvSpPr txBox="1"/>
            <p:nvPr/>
          </p:nvSpPr>
          <p:spPr>
            <a:xfrm>
              <a:off x="6759411" y="1001608"/>
              <a:ext cx="155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Bitstream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512858" y="1751120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30124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0x6391dd</a:t>
            </a:r>
          </a:p>
        </p:txBody>
      </p: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512858" y="1850291"/>
            <a:ext cx="2347834" cy="20760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706150" y="1850291"/>
            <a:ext cx="3334979" cy="20760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8" name="Multiply 37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0x6391dd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22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46910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Brace 30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1303337"/>
            <a:chOff x="6759411" y="1001608"/>
            <a:chExt cx="1558896" cy="1303337"/>
          </a:xfrm>
        </p:grpSpPr>
        <p:grpSp>
          <p:nvGrpSpPr>
            <p:cNvPr id="23" name="Group 22"/>
            <p:cNvGrpSpPr/>
            <p:nvPr/>
          </p:nvGrpSpPr>
          <p:grpSpPr>
            <a:xfrm>
              <a:off x="6759411" y="1001608"/>
              <a:ext cx="1558896" cy="1303337"/>
              <a:chOff x="8677353" y="1072781"/>
              <a:chExt cx="3089874" cy="2177972"/>
            </a:xfrm>
          </p:grpSpPr>
          <p:sp>
            <p:nvSpPr>
              <p:cNvPr id="24" name="Horizontal Scroll 23"/>
              <p:cNvSpPr/>
              <p:nvPr/>
            </p:nvSpPr>
            <p:spPr bwMode="auto">
              <a:xfrm rot="16200000">
                <a:off x="9211760" y="1605847"/>
                <a:ext cx="1509357" cy="1780456"/>
              </a:xfrm>
              <a:prstGeom prst="horizontalScroll">
                <a:avLst/>
              </a:prstGeom>
              <a:blipFill>
                <a:blip r:embed="rId2"/>
                <a:tile tx="0" ty="0" sx="100000" sy="100000" flip="none" algn="tl"/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  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677353" y="1072781"/>
                <a:ext cx="3089874" cy="617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Bitstream</a:t>
                </a:r>
                <a:endParaRPr lang="en-US" dirty="0"/>
              </a:p>
            </p:txBody>
          </p:sp>
        </p:grp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108325" y="1825877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197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0xba11c0</a:t>
            </a:r>
          </a:p>
        </p:txBody>
      </p: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108325" y="1925048"/>
            <a:ext cx="2752367" cy="20012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301617" y="1928006"/>
            <a:ext cx="3739512" cy="19983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9" name="Multiply 38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0xba11c0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80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Brace 30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759411" y="1001608"/>
            <a:ext cx="1558896" cy="1303337"/>
            <a:chOff x="6759411" y="1001608"/>
            <a:chExt cx="1558896" cy="1303337"/>
          </a:xfrm>
        </p:grpSpPr>
        <p:grpSp>
          <p:nvGrpSpPr>
            <p:cNvPr id="47" name="Group 46"/>
            <p:cNvGrpSpPr/>
            <p:nvPr/>
          </p:nvGrpSpPr>
          <p:grpSpPr>
            <a:xfrm>
              <a:off x="6759411" y="1001608"/>
              <a:ext cx="1558896" cy="1303337"/>
              <a:chOff x="8677353" y="1072781"/>
              <a:chExt cx="3089874" cy="2177972"/>
            </a:xfrm>
          </p:grpSpPr>
          <p:sp>
            <p:nvSpPr>
              <p:cNvPr id="51" name="Horizontal Scroll 50"/>
              <p:cNvSpPr/>
              <p:nvPr/>
            </p:nvSpPr>
            <p:spPr bwMode="auto">
              <a:xfrm rot="16200000">
                <a:off x="9211760" y="1605847"/>
                <a:ext cx="1509357" cy="1780456"/>
              </a:xfrm>
              <a:prstGeom prst="horizontalScroll">
                <a:avLst/>
              </a:prstGeom>
              <a:blipFill>
                <a:blip r:embed="rId2"/>
                <a:tile tx="0" ty="0" sx="100000" sy="100000" flip="none" algn="tl"/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  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677353" y="1072781"/>
                <a:ext cx="3089874" cy="617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Bitstream</a:t>
                </a:r>
                <a:endParaRPr lang="en-US" dirty="0"/>
              </a:p>
            </p:txBody>
          </p:sp>
        </p:grpSp>
        <p:sp>
          <p:nvSpPr>
            <p:cNvPr id="48" name="Rectangle 47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670706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0x833ad7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309552" y="1908389"/>
            <a:ext cx="2551140" cy="2017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502844" y="1908389"/>
            <a:ext cx="3538285" cy="2017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Reboot</a:t>
              </a: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7309552" y="1809218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53" name="Horizontal Scroll 52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6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55" name="Horizontal Scroll 5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0" name="Multiply 29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0x833ad7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94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Brace 31"/>
          <p:cNvSpPr/>
          <p:nvPr/>
        </p:nvSpPr>
        <p:spPr bwMode="auto">
          <a:xfrm rot="16200000">
            <a:off x="9104497" y="685059"/>
            <a:ext cx="307536" cy="3737300"/>
          </a:xfrm>
          <a:prstGeom prst="rightBrace">
            <a:avLst>
              <a:gd name="adj1" fmla="val 93395"/>
              <a:gd name="adj2" fmla="val 44999"/>
            </a:avLst>
          </a:prstGeom>
          <a:noFill/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759411" y="1001608"/>
            <a:ext cx="1558896" cy="1303337"/>
            <a:chOff x="6759411" y="1001608"/>
            <a:chExt cx="1558896" cy="1303337"/>
          </a:xfrm>
        </p:grpSpPr>
        <p:grpSp>
          <p:nvGrpSpPr>
            <p:cNvPr id="38" name="Group 37"/>
            <p:cNvGrpSpPr/>
            <p:nvPr/>
          </p:nvGrpSpPr>
          <p:grpSpPr>
            <a:xfrm>
              <a:off x="6759411" y="1001608"/>
              <a:ext cx="1558896" cy="1303337"/>
              <a:chOff x="8677353" y="1072781"/>
              <a:chExt cx="3089874" cy="2177972"/>
            </a:xfrm>
          </p:grpSpPr>
          <p:sp>
            <p:nvSpPr>
              <p:cNvPr id="41" name="Horizontal Scroll 40"/>
              <p:cNvSpPr/>
              <p:nvPr/>
            </p:nvSpPr>
            <p:spPr bwMode="auto">
              <a:xfrm rot="16200000">
                <a:off x="9211760" y="1605847"/>
                <a:ext cx="1509357" cy="1780456"/>
              </a:xfrm>
              <a:prstGeom prst="horizontalScroll">
                <a:avLst/>
              </a:prstGeom>
              <a:blipFill>
                <a:blip r:embed="rId2"/>
                <a:tile tx="0" ty="0" sx="100000" sy="100000" flip="none" algn="tl"/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  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677353" y="1072781"/>
                <a:ext cx="3089874" cy="617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Bitstream</a:t>
                </a:r>
                <a:endParaRPr lang="en-US" dirty="0"/>
              </a:p>
            </p:txBody>
          </p:sp>
        </p:grpSp>
        <p:sp>
          <p:nvSpPr>
            <p:cNvPr id="39" name="Rectangle 38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16660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</a:t>
                      </a:r>
                      <a:r>
                        <a:rPr lang="en-US" sz="1200" b="1" baseline="-25000" dirty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BAD</a:t>
                      </a:r>
                      <a:r>
                        <a:rPr lang="en-US" sz="1200" b="1" baseline="0" dirty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WBSTAR: 0xfe4115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512720" y="1911679"/>
            <a:ext cx="2347972" cy="201464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706012" y="1911680"/>
            <a:ext cx="3335117" cy="20146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Reboot</a:t>
              </a: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7512720" y="1812512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01267" y="5654975"/>
            <a:ext cx="6984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 to fully decrypt </a:t>
            </a:r>
            <a:r>
              <a:rPr lang="en-US" sz="2000" dirty="0" err="1"/>
              <a:t>bitstream</a:t>
            </a:r>
            <a:r>
              <a:rPr lang="en-US" sz="2000" dirty="0"/>
              <a:t>: 26 hours </a:t>
            </a:r>
          </a:p>
        </p:txBody>
      </p: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3" name="Horizontal Scroll 42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6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45" name="Horizontal Scroll 4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/>
                <a:t> 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“Read out WBSTAR”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Decrypt </a:t>
            </a:r>
            <a:r>
              <a:rPr lang="en-US" dirty="0" err="1"/>
              <a:t>bitstream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4" name="Multiply 33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0xfe4115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14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0072" y="4707417"/>
            <a:ext cx="9079971" cy="1362075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50913" y="4241199"/>
            <a:ext cx="10363200" cy="1500187"/>
          </a:xfrm>
        </p:spPr>
        <p:txBody>
          <a:bodyPr/>
          <a:lstStyle/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Authenticated encryption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79" y="1401035"/>
            <a:ext cx="4369668" cy="33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Authenticated encryption:</a:t>
            </a:r>
            <a:r>
              <a:rPr lang="en-US" dirty="0"/>
              <a:t> privacy </a:t>
            </a:r>
            <a:r>
              <a:rPr lang="en-US" i="1" dirty="0"/>
              <a:t>and</a:t>
            </a:r>
            <a:r>
              <a:rPr lang="en-US" dirty="0"/>
              <a:t> integrity from a single primitive: </a:t>
            </a:r>
            <a:br>
              <a:rPr lang="en-US" dirty="0"/>
            </a:br>
            <a:r>
              <a:rPr lang="en-US" dirty="0"/>
              <a:t>		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Syntactically (almost) the same as a normal encryption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 – syntax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939" y="1650807"/>
                <a:ext cx="30186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650807"/>
                <a:ext cx="3018647" cy="307777"/>
              </a:xfrm>
              <a:prstGeom prst="rect">
                <a:avLst/>
              </a:prstGeom>
              <a:blipFill>
                <a:blip r:embed="rId2"/>
                <a:stretch>
                  <a:fillRect l="-282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939" y="1251424"/>
                <a:ext cx="2038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251424"/>
                <a:ext cx="203812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17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939" y="2450889"/>
                <a:ext cx="20429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450889"/>
                <a:ext cx="204293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41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850272"/>
                <a:ext cx="29826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850272"/>
                <a:ext cx="2982611" cy="307777"/>
              </a:xfrm>
              <a:prstGeom prst="rect">
                <a:avLst/>
              </a:prstGeom>
              <a:blipFill>
                <a:blip r:embed="rId5"/>
                <a:stretch>
                  <a:fillRect l="-285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5347" y="2448645"/>
                <a:ext cx="6708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347" y="2448645"/>
                <a:ext cx="67082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181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95023" y="2850271"/>
                <a:ext cx="4776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023" y="2850271"/>
                <a:ext cx="477695" cy="307777"/>
              </a:xfrm>
              <a:prstGeom prst="rect">
                <a:avLst/>
              </a:prstGeom>
              <a:blipFill>
                <a:blip r:embed="rId7"/>
                <a:stretch>
                  <a:fillRect l="-12658" r="-2532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7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Authenticated encryption –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4915673"/>
                  </p:ext>
                </p:extLst>
              </p:nvPr>
            </p:nvGraphicFramePr>
            <p:xfrm>
              <a:off x="6126632" y="1097303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4915673"/>
                  </p:ext>
                </p:extLst>
              </p:nvPr>
            </p:nvGraphicFramePr>
            <p:xfrm>
              <a:off x="6126632" y="1097303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04" t="-28910" r="-604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606890"/>
                  </p:ext>
                </p:extLst>
              </p:nvPr>
            </p:nvGraphicFramePr>
            <p:xfrm>
              <a:off x="9490453" y="1095025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606890"/>
                  </p:ext>
                </p:extLst>
              </p:nvPr>
            </p:nvGraphicFramePr>
            <p:xfrm>
              <a:off x="9490453" y="1095025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7379069" y="2849048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9093023" y="2849048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52" y="1742162"/>
            <a:ext cx="295301" cy="431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79380" y="3306714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Callout 12"/>
              <p:cNvSpPr/>
              <p:nvPr/>
            </p:nvSpPr>
            <p:spPr bwMode="auto">
              <a:xfrm>
                <a:off x="6357369" y="3326252"/>
                <a:ext cx="1727085" cy="856006"/>
              </a:xfrm>
              <a:prstGeom prst="wedgeEllipseCallout">
                <a:avLst>
                  <a:gd name="adj1" fmla="val 65121"/>
                  <a:gd name="adj2" fmla="val -12372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Oval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7369" y="3326252"/>
                <a:ext cx="1727085" cy="856006"/>
              </a:xfrm>
              <a:prstGeom prst="wedgeEllipseCallout">
                <a:avLst>
                  <a:gd name="adj1" fmla="val 65121"/>
                  <a:gd name="adj2" fmla="val -12372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72420" y="4538335"/>
                <a:ext cx="43273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Restriction: </a:t>
                </a:r>
                <a:r>
                  <a:rPr lang="en-US" sz="1600" dirty="0"/>
                  <a:t>not allowed to ask for decryption of </a:t>
                </a:r>
                <a:r>
                  <a:rPr lang="en-US" sz="1600" i="1" dirty="0"/>
                  <a:t>exact</a:t>
                </a:r>
                <a:r>
                  <a:rPr lang="en-US" sz="1600" dirty="0"/>
                  <a:t> output </a:t>
                </a:r>
                <a:r>
                  <a:rPr lang="en-US" sz="1600" dirty="0" smtClean="0"/>
                  <a:t>from previous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/>
                  <a:t> call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420" y="4538335"/>
                <a:ext cx="4327388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704" t="-2190" r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1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Authenticated encryption –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79380" y="3306714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407012"/>
                  </p:ext>
                </p:extLst>
              </p:nvPr>
            </p:nvGraphicFramePr>
            <p:xfrm>
              <a:off x="6126632" y="1097303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407012"/>
                  </p:ext>
                </p:extLst>
              </p:nvPr>
            </p:nvGraphicFramePr>
            <p:xfrm>
              <a:off x="6126632" y="1097303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604" t="-28910" r="-604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6526376"/>
                  </p:ext>
                </p:extLst>
              </p:nvPr>
            </p:nvGraphicFramePr>
            <p:xfrm>
              <a:off x="9490453" y="1095025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6526376"/>
                  </p:ext>
                </p:extLst>
              </p:nvPr>
            </p:nvGraphicFramePr>
            <p:xfrm>
              <a:off x="9490453" y="1095025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6357369" y="3326252"/>
                <a:ext cx="1727085" cy="856006"/>
              </a:xfrm>
              <a:prstGeom prst="wedgeEllipseCallout">
                <a:avLst>
                  <a:gd name="adj1" fmla="val 65121"/>
                  <a:gd name="adj2" fmla="val -12372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7369" y="3326252"/>
                <a:ext cx="1727085" cy="856006"/>
              </a:xfrm>
              <a:prstGeom prst="wedgeEllipseCallout">
                <a:avLst>
                  <a:gd name="adj1" fmla="val 65121"/>
                  <a:gd name="adj2" fmla="val -12372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2052290"/>
                  </p:ext>
                </p:extLst>
              </p:nvPr>
            </p:nvGraphicFramePr>
            <p:xfrm>
              <a:off x="833099" y="1217169"/>
              <a:ext cx="3824688" cy="52129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246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624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ae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89131">
                    <a:tc>
                      <a:txBody>
                        <a:bodyPr/>
                        <a:lstStyle/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</m:oMath>
                          </a14:m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then 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0" i="0" dirty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</a:t>
                          </a:r>
                          <a:r>
                            <a:rPr lang="nb-NO" sz="1400" b="0" i="0" baseline="0" dirty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cheating!</a:t>
                          </a:r>
                          <a:endParaRPr lang="nb-NO" sz="1400" b="1" i="0" dirty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lvl="0" indent="-365125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lvl="0" indent="-365125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 ⊥</m:t>
                              </m:r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5125" marR="0" indent="-3651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2052290"/>
                  </p:ext>
                </p:extLst>
              </p:nvPr>
            </p:nvGraphicFramePr>
            <p:xfrm>
              <a:off x="833099" y="1217169"/>
              <a:ext cx="3824688" cy="52129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2468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159" t="-2000" r="-318" b="-16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908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159" t="-6328" r="-318" b="-1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5060272" y="5264926"/>
                <a:ext cx="6659288" cy="113466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AE-</a:t>
                </a:r>
                <a:r>
                  <a:rPr lang="nb-NO" b="1" dirty="0" err="1"/>
                  <a:t>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ae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b="0" i="0" smtClean="0">
                                          <a:latin typeface="Cambria Math" panose="02040503050406030204" pitchFamily="18" charset="0"/>
                                        </a:rPr>
                                        <m:t>ae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0272" y="5264926"/>
                <a:ext cx="6659288" cy="1134669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>
            <a:off x="7379069" y="2849048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9093023" y="2849048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52" y="1742162"/>
            <a:ext cx="295301" cy="431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72420" y="4538335"/>
                <a:ext cx="43273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Restriction: </a:t>
                </a:r>
                <a:r>
                  <a:rPr lang="en-US" sz="1600" dirty="0"/>
                  <a:t>not allowed to ask for decryption of </a:t>
                </a:r>
                <a:r>
                  <a:rPr lang="en-US" sz="1600" i="1" dirty="0"/>
                  <a:t>exact</a:t>
                </a:r>
                <a:r>
                  <a:rPr lang="en-US" sz="1600" dirty="0"/>
                  <a:t> output from previous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/>
                  <a:t> call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420" y="4538335"/>
                <a:ext cx="4327388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704" t="-2190" r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 security definition – implications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Privacy: </a:t>
                </a:r>
                <a:r>
                  <a:rPr lang="en-US" dirty="0"/>
                  <a:t>adversary cannot distinguish encryption of real messages from encryption random messages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Integrity: </a:t>
                </a:r>
                <a:r>
                  <a:rPr lang="en-US" dirty="0"/>
                  <a:t>adversary is not able to </a:t>
                </a:r>
                <a:r>
                  <a:rPr lang="en-US" b="1" dirty="0"/>
                  <a:t>forge</a:t>
                </a:r>
                <a:r>
                  <a:rPr lang="en-US" dirty="0"/>
                  <a:t> ciphertexts: any ciphertext </a:t>
                </a:r>
                <a:r>
                  <a:rPr lang="en-US" i="1" dirty="0"/>
                  <a:t>not</a:t>
                </a:r>
                <a:r>
                  <a:rPr lang="en-US" dirty="0"/>
                  <a:t> produced by the legitimate sender will decrypt to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Does </a:t>
                </a:r>
                <a:r>
                  <a:rPr lang="en-US" i="1" dirty="0"/>
                  <a:t>not</a:t>
                </a:r>
                <a:r>
                  <a:rPr lang="en-US" dirty="0"/>
                  <a:t> protect against </a:t>
                </a:r>
                <a:r>
                  <a:rPr lang="en-US" b="1" dirty="0"/>
                  <a:t>replay attacks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composition: AE from Encryption + MAC</a:t>
            </a:r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06186" y="1867569"/>
            <a:ext cx="297962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Encrypt-and-MAC (E&amp;M)</a:t>
            </a:r>
          </a:p>
        </p:txBody>
      </p:sp>
      <p:cxnSp>
        <p:nvCxnSpPr>
          <p:cNvPr id="7" name="Straight Arrow Connector 6"/>
          <p:cNvCxnSpPr>
            <a:cxnSpLocks noChangeAspect="1"/>
            <a:stCxn id="9" idx="2"/>
            <a:endCxn id="51" idx="0"/>
          </p:cNvCxnSpPr>
          <p:nvPr/>
        </p:nvCxnSpPr>
        <p:spPr bwMode="auto">
          <a:xfrm>
            <a:off x="5505897" y="2982978"/>
            <a:ext cx="0" cy="6033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cxnSpLocks noChangeAspect="1"/>
            <a:stCxn id="51" idx="2"/>
            <a:endCxn id="10" idx="0"/>
          </p:cNvCxnSpPr>
          <p:nvPr/>
        </p:nvCxnSpPr>
        <p:spPr bwMode="auto">
          <a:xfrm flipH="1">
            <a:off x="5503362" y="4174804"/>
            <a:ext cx="2535" cy="6424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>
                <a:spLocks noChangeAspect="1"/>
              </p:cNvSpPr>
              <p:nvPr/>
            </p:nvSpPr>
            <p:spPr bwMode="auto">
              <a:xfrm flipH="1">
                <a:off x="4839082" y="2636678"/>
                <a:ext cx="1333629" cy="3463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839082" y="2636678"/>
                <a:ext cx="1333629" cy="3463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 flipH="1">
                <a:off x="4834671" y="4817278"/>
                <a:ext cx="1337382" cy="346300"/>
              </a:xfrm>
              <a:prstGeom prst="rect">
                <a:avLst/>
              </a:prstGeom>
              <a:solidFill>
                <a:srgbClr val="CCEFD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834671" y="4817278"/>
                <a:ext cx="1337382" cy="3463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>
                <a:spLocks noChangeAspect="1"/>
              </p:cNvSpPr>
              <p:nvPr/>
            </p:nvSpPr>
            <p:spPr bwMode="auto">
              <a:xfrm flipH="1">
                <a:off x="6172053" y="4817278"/>
                <a:ext cx="902615" cy="3463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172053" y="4817278"/>
                <a:ext cx="902615" cy="3463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Elbow Connector 19"/>
          <p:cNvCxnSpPr>
            <a:cxnSpLocks noChangeAspect="1"/>
            <a:stCxn id="9" idx="1"/>
            <a:endCxn id="35" idx="0"/>
          </p:cNvCxnSpPr>
          <p:nvPr/>
        </p:nvCxnSpPr>
        <p:spPr bwMode="auto">
          <a:xfrm>
            <a:off x="6172711" y="2809828"/>
            <a:ext cx="450649" cy="776520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>
                <a:spLocks noChangeAspect="1"/>
              </p:cNvSpPr>
              <p:nvPr/>
            </p:nvSpPr>
            <p:spPr bwMode="auto">
              <a:xfrm flipH="1">
                <a:off x="5147709" y="3586348"/>
                <a:ext cx="716376" cy="58845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147709" y="3586348"/>
                <a:ext cx="716376" cy="588456"/>
              </a:xfrm>
              <a:prstGeom prst="rect">
                <a:avLst/>
              </a:prstGeom>
              <a:blipFill rotWithShape="0">
                <a:blip r:embed="rId6"/>
                <a:stretch>
                  <a:fillRect l="-82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>
                <a:spLocks noChangeAspect="1"/>
              </p:cNvSpPr>
              <p:nvPr/>
            </p:nvSpPr>
            <p:spPr bwMode="auto">
              <a:xfrm flipH="1">
                <a:off x="6265172" y="3586348"/>
                <a:ext cx="716376" cy="58845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265172" y="3586348"/>
                <a:ext cx="716376" cy="588456"/>
              </a:xfrm>
              <a:prstGeom prst="rect">
                <a:avLst/>
              </a:prstGeom>
              <a:blipFill rotWithShape="0">
                <a:blip r:embed="rId7"/>
                <a:stretch>
                  <a:fillRect l="-7500" r="-2500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cxnSpLocks noChangeAspect="1"/>
            <a:stCxn id="35" idx="2"/>
            <a:endCxn id="11" idx="0"/>
          </p:cNvCxnSpPr>
          <p:nvPr/>
        </p:nvCxnSpPr>
        <p:spPr bwMode="auto">
          <a:xfrm>
            <a:off x="6623360" y="4174804"/>
            <a:ext cx="0" cy="6424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4" name="Group 103"/>
          <p:cNvGrpSpPr/>
          <p:nvPr/>
        </p:nvGrpSpPr>
        <p:grpSpPr>
          <a:xfrm>
            <a:off x="8179854" y="1867567"/>
            <a:ext cx="2979628" cy="3296011"/>
            <a:chOff x="8028213" y="1867567"/>
            <a:chExt cx="2979628" cy="3296011"/>
          </a:xfrm>
        </p:grpSpPr>
        <p:sp>
          <p:nvSpPr>
            <p:cNvPr id="24" name="TextBox 23"/>
            <p:cNvSpPr txBox="1"/>
            <p:nvPr/>
          </p:nvSpPr>
          <p:spPr>
            <a:xfrm>
              <a:off x="8028213" y="1867567"/>
              <a:ext cx="297962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Encrypt-then-MAC (</a:t>
              </a:r>
              <a:r>
                <a:rPr lang="en-US" b="1" dirty="0" err="1"/>
                <a:t>EtM</a:t>
              </a:r>
              <a:r>
                <a:rPr lang="en-US" b="1" dirty="0"/>
                <a:t>)</a:t>
              </a:r>
            </a:p>
          </p:txBody>
        </p:sp>
        <p:cxnSp>
          <p:nvCxnSpPr>
            <p:cNvPr id="44" name="Straight Arrow Connector 43"/>
            <p:cNvCxnSpPr>
              <a:cxnSpLocks noChangeAspect="1"/>
              <a:stCxn id="46" idx="2"/>
              <a:endCxn id="50" idx="0"/>
            </p:cNvCxnSpPr>
            <p:nvPr/>
          </p:nvCxnSpPr>
          <p:spPr bwMode="auto">
            <a:xfrm>
              <a:off x="9110740" y="2982978"/>
              <a:ext cx="0" cy="6033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>
              <a:cxnSpLocks noChangeAspect="1"/>
              <a:stCxn id="50" idx="2"/>
              <a:endCxn id="47" idx="0"/>
            </p:cNvCxnSpPr>
            <p:nvPr/>
          </p:nvCxnSpPr>
          <p:spPr bwMode="auto">
            <a:xfrm flipH="1">
              <a:off x="9110739" y="4174804"/>
              <a:ext cx="1" cy="6424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>
                  <a:spLocks noChangeAspect="1"/>
                </p:cNvSpPr>
                <p:nvPr/>
              </p:nvSpPr>
              <p:spPr bwMode="auto">
                <a:xfrm flipH="1">
                  <a:off x="8443925" y="2636678"/>
                  <a:ext cx="1333629" cy="3463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443925" y="2636678"/>
                  <a:ext cx="1333629" cy="3463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>
                  <a:spLocks noChangeAspect="1"/>
                </p:cNvSpPr>
                <p:nvPr/>
              </p:nvSpPr>
              <p:spPr bwMode="auto">
                <a:xfrm flipH="1">
                  <a:off x="8439514" y="4817278"/>
                  <a:ext cx="1342450" cy="346300"/>
                </a:xfrm>
                <a:prstGeom prst="rect">
                  <a:avLst/>
                </a:prstGeom>
                <a:solidFill>
                  <a:srgbClr val="CCEFDC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439514" y="4817278"/>
                  <a:ext cx="1342450" cy="3463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>
                  <a:spLocks noChangeAspect="1"/>
                </p:cNvSpPr>
                <p:nvPr/>
              </p:nvSpPr>
              <p:spPr bwMode="auto">
                <a:xfrm flipH="1">
                  <a:off x="9776896" y="4817278"/>
                  <a:ext cx="902615" cy="3463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776896" y="4817278"/>
                  <a:ext cx="902615" cy="3463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Elbow Connector 48"/>
            <p:cNvCxnSpPr>
              <a:cxnSpLocks noChangeAspect="1"/>
              <a:stCxn id="50" idx="2"/>
              <a:endCxn id="52" idx="3"/>
            </p:cNvCxnSpPr>
            <p:nvPr/>
          </p:nvCxnSpPr>
          <p:spPr bwMode="auto">
            <a:xfrm rot="5400000" flipH="1" flipV="1">
              <a:off x="9343263" y="3648052"/>
              <a:ext cx="294228" cy="759275"/>
            </a:xfrm>
            <a:prstGeom prst="bentConnector4">
              <a:avLst>
                <a:gd name="adj1" fmla="val -90645"/>
                <a:gd name="adj2" fmla="val 6606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>
                  <a:spLocks noChangeAspect="1"/>
                </p:cNvSpPr>
                <p:nvPr/>
              </p:nvSpPr>
              <p:spPr bwMode="auto">
                <a:xfrm flipH="1">
                  <a:off x="8752552" y="3586348"/>
                  <a:ext cx="716376" cy="58845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752552" y="3586348"/>
                  <a:ext cx="716376" cy="58845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83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>
                  <a:spLocks noChangeAspect="1"/>
                </p:cNvSpPr>
                <p:nvPr/>
              </p:nvSpPr>
              <p:spPr bwMode="auto">
                <a:xfrm flipH="1">
                  <a:off x="9870015" y="3586348"/>
                  <a:ext cx="716376" cy="58845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870015" y="3586348"/>
                  <a:ext cx="716376" cy="58845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7500" r="-2500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>
              <a:cxnSpLocks noChangeAspect="1"/>
              <a:stCxn id="52" idx="2"/>
              <a:endCxn id="48" idx="0"/>
            </p:cNvCxnSpPr>
            <p:nvPr/>
          </p:nvCxnSpPr>
          <p:spPr bwMode="auto">
            <a:xfrm>
              <a:off x="10228203" y="4174804"/>
              <a:ext cx="0" cy="6424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1045288" y="1867568"/>
            <a:ext cx="2979628" cy="3296010"/>
            <a:chOff x="1376177" y="1867568"/>
            <a:chExt cx="2979628" cy="3296010"/>
          </a:xfrm>
        </p:grpSpPr>
        <p:sp>
          <p:nvSpPr>
            <p:cNvPr id="22" name="TextBox 21"/>
            <p:cNvSpPr txBox="1"/>
            <p:nvPr/>
          </p:nvSpPr>
          <p:spPr>
            <a:xfrm>
              <a:off x="1376177" y="1867568"/>
              <a:ext cx="297962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MAC-then-Encrypt (</a:t>
              </a:r>
              <a:r>
                <a:rPr lang="en-US" b="1" dirty="0" err="1"/>
                <a:t>MtE</a:t>
              </a:r>
              <a:r>
                <a:rPr lang="en-US" b="1" dirty="0"/>
                <a:t>)</a:t>
              </a: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1758194" y="2636678"/>
              <a:ext cx="2210177" cy="2526900"/>
              <a:chOff x="1758194" y="2636678"/>
              <a:chExt cx="2210177" cy="2526900"/>
            </a:xfrm>
          </p:grpSpPr>
          <p:cxnSp>
            <p:nvCxnSpPr>
              <p:cNvPr id="59" name="Straight Arrow Connector 58"/>
              <p:cNvCxnSpPr>
                <a:cxnSpLocks noChangeAspect="1"/>
              </p:cNvCxnSpPr>
              <p:nvPr/>
            </p:nvCxnSpPr>
            <p:spPr bwMode="auto">
              <a:xfrm>
                <a:off x="2286547" y="2971141"/>
                <a:ext cx="0" cy="60337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762607" y="2636678"/>
                    <a:ext cx="1333629" cy="3463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Rectangle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1762607" y="2636678"/>
                    <a:ext cx="1333629" cy="346300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758194" y="4817278"/>
                    <a:ext cx="2210177" cy="346300"/>
                  </a:xfrm>
                  <a:prstGeom prst="rect">
                    <a:avLst/>
                  </a:prstGeom>
                  <a:solidFill>
                    <a:srgbClr val="CCEFDC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Rectangle 6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1758194" y="4817278"/>
                    <a:ext cx="2210177" cy="346300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Elbow Connector 63"/>
              <p:cNvCxnSpPr>
                <a:cxnSpLocks noChangeAspect="1"/>
                <a:stCxn id="61" idx="1"/>
                <a:endCxn id="66" idx="0"/>
              </p:cNvCxnSpPr>
              <p:nvPr/>
            </p:nvCxnSpPr>
            <p:spPr bwMode="auto">
              <a:xfrm>
                <a:off x="3096236" y="2809828"/>
                <a:ext cx="450649" cy="776520"/>
              </a:xfrm>
              <a:prstGeom prst="bent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ctangle 64"/>
                  <p:cNvSpPr>
                    <a:spLocks noChangeAspect="1"/>
                  </p:cNvSpPr>
                  <p:nvPr/>
                </p:nvSpPr>
                <p:spPr bwMode="auto">
                  <a:xfrm flipH="1">
                    <a:off x="2040538" y="3582199"/>
                    <a:ext cx="716376" cy="588456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5" name="Rectangle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2040538" y="3582199"/>
                    <a:ext cx="716376" cy="588456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826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" name="Elbow Connector 69"/>
              <p:cNvCxnSpPr>
                <a:cxnSpLocks noChangeAspect="1"/>
              </p:cNvCxnSpPr>
              <p:nvPr/>
            </p:nvCxnSpPr>
            <p:spPr bwMode="auto">
              <a:xfrm rot="10800000">
                <a:off x="2510083" y="3574261"/>
                <a:ext cx="789971" cy="298377"/>
              </a:xfrm>
              <a:prstGeom prst="bentConnector4">
                <a:avLst>
                  <a:gd name="adj1" fmla="val 46621"/>
                  <a:gd name="adj2" fmla="val 248972"/>
                </a:avLst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Arrow Connector 80"/>
              <p:cNvCxnSpPr>
                <a:cxnSpLocks/>
                <a:stCxn id="65" idx="2"/>
              </p:cNvCxnSpPr>
              <p:nvPr/>
            </p:nvCxnSpPr>
            <p:spPr bwMode="auto">
              <a:xfrm flipH="1">
                <a:off x="2398725" y="4170655"/>
                <a:ext cx="1" cy="64247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188697" y="3586348"/>
                    <a:ext cx="716376" cy="588456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Rectangle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3188697" y="3586348"/>
                    <a:ext cx="716376" cy="588456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8333" r="-1667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TextBox 2"/>
          <p:cNvSpPr txBox="1"/>
          <p:nvPr/>
        </p:nvSpPr>
        <p:spPr>
          <a:xfrm>
            <a:off x="1633581" y="5647458"/>
            <a:ext cx="192783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in TLS 1.2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08136" y="5647458"/>
            <a:ext cx="192783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in SSH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03319" y="5647458"/>
            <a:ext cx="192783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in IPsec</a:t>
            </a:r>
          </a:p>
        </p:txBody>
      </p:sp>
    </p:spTree>
    <p:extLst>
      <p:ext uri="{BB962C8B-B14F-4D97-AF65-F5344CB8AC3E}">
        <p14:creationId xmlns:p14="http://schemas.microsoft.com/office/powerpoint/2010/main" val="40634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 animBg="1"/>
      <p:bldP spid="11" grpId="0" animBg="1"/>
      <p:bldP spid="3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IND-CPA – Indistinguishability against chosen-</a:t>
            </a:r>
            <a:r>
              <a:rPr lang="en-US" dirty="0">
                <a:solidFill>
                  <a:srgbClr val="FF0000"/>
                </a:solidFill>
              </a:rPr>
              <a:t>plaintext</a:t>
            </a:r>
            <a:r>
              <a:rPr lang="en-US" dirty="0"/>
              <a:t> attacks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5082015"/>
                  </p:ext>
                </p:extLst>
              </p:nvPr>
            </p:nvGraphicFramePr>
            <p:xfrm>
              <a:off x="343694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5082015"/>
                  </p:ext>
                </p:extLst>
              </p:nvPr>
            </p:nvGraphicFramePr>
            <p:xfrm>
              <a:off x="343694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836987"/>
                  </p:ext>
                </p:extLst>
              </p:nvPr>
            </p:nvGraphicFramePr>
            <p:xfrm>
              <a:off x="680077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836987"/>
                  </p:ext>
                </p:extLst>
              </p:nvPr>
            </p:nvGraphicFramePr>
            <p:xfrm>
              <a:off x="680077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36" y="2512148"/>
            <a:ext cx="293546" cy="42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composition: AE secure?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E&amp;M: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MAC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MtE:  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180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MAC</m:t>
                        </m:r>
                        <m:d>
                          <m:d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sz="1600" dirty="0"/>
              </a:p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err="1"/>
                  <a:t>EtM</a:t>
                </a:r>
                <a:r>
                  <a:rPr lang="en-US" sz="1800" dirty="0"/>
                  <a:t>:  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180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8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MAC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474663" lvl="1" indent="0" algn="ctr"/>
                <a:r>
                  <a:rPr lang="en-US" sz="1200" dirty="0"/>
                  <a:t>								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36929" y="3353122"/>
                <a:ext cx="396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0000 </m:t>
                      </m:r>
                      <m:r>
                        <m:rPr>
                          <m:lit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929" y="3353122"/>
                <a:ext cx="39624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392785" y="1471810"/>
            <a:ext cx="3962400" cy="903210"/>
            <a:chOff x="8046825" y="2725172"/>
            <a:chExt cx="3962400" cy="903210"/>
          </a:xfrm>
        </p:grpSpPr>
        <p:sp>
          <p:nvSpPr>
            <p:cNvPr id="6" name="Right Brace 5"/>
            <p:cNvSpPr/>
            <p:nvPr/>
          </p:nvSpPr>
          <p:spPr bwMode="auto">
            <a:xfrm rot="5400000" flipH="1" flipV="1">
              <a:off x="10609432" y="2868434"/>
              <a:ext cx="183793" cy="665165"/>
            </a:xfrm>
            <a:prstGeom prst="rightBrace">
              <a:avLst>
                <a:gd name="adj1" fmla="val 54447"/>
                <a:gd name="adj2" fmla="val 48260"/>
              </a:avLst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046825" y="3259050"/>
                  <a:ext cx="3962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825" y="3259050"/>
                  <a:ext cx="39624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028025" y="2725172"/>
                  <a:ext cx="12368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600" smtClean="0">
                            <a:latin typeface="Cambria Math" panose="02040503050406030204" pitchFamily="18" charset="0"/>
                          </a:rPr>
                          <m:t>MAC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8025" y="2725172"/>
                  <a:ext cx="1236884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5920156" y="4571249"/>
            <a:ext cx="71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7825" y="3175404"/>
            <a:ext cx="77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7825" y="1855759"/>
            <a:ext cx="77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47817" y="1259978"/>
            <a:ext cx="3474878" cy="745710"/>
            <a:chOff x="2420620" y="1201897"/>
            <a:chExt cx="3474878" cy="745710"/>
          </a:xfrm>
        </p:grpSpPr>
        <p:sp>
          <p:nvSpPr>
            <p:cNvPr id="16" name="TextBox 15"/>
            <p:cNvSpPr txBox="1"/>
            <p:nvPr/>
          </p:nvSpPr>
          <p:spPr>
            <a:xfrm>
              <a:off x="2420620" y="1201897"/>
              <a:ext cx="1823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IND-CPA secure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71778" y="1201897"/>
              <a:ext cx="1823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UF-CMA secure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116003" y="1583006"/>
              <a:ext cx="76200" cy="3646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>
              <a:off x="4579043" y="1583006"/>
              <a:ext cx="31057" cy="3646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2585660" y="2375021"/>
            <a:ext cx="2682362" cy="579422"/>
            <a:chOff x="2585660" y="2375021"/>
            <a:chExt cx="2682362" cy="579422"/>
          </a:xfrm>
        </p:grpSpPr>
        <p:sp>
          <p:nvSpPr>
            <p:cNvPr id="24" name="TextBox 23"/>
            <p:cNvSpPr txBox="1"/>
            <p:nvPr/>
          </p:nvSpPr>
          <p:spPr>
            <a:xfrm>
              <a:off x="3444302" y="2646666"/>
              <a:ext cx="1823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AE secure?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23" name="Right Brace 22"/>
            <p:cNvSpPr/>
            <p:nvPr/>
          </p:nvSpPr>
          <p:spPr bwMode="auto">
            <a:xfrm rot="5400000">
              <a:off x="3710389" y="1250292"/>
              <a:ext cx="258794" cy="2508251"/>
            </a:xfrm>
            <a:prstGeom prst="rightBrace">
              <a:avLst>
                <a:gd name="adj1" fmla="val 98812"/>
                <a:gd name="adj2" fmla="val 49240"/>
              </a:avLst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12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EtM</a:t>
            </a:r>
            <a:r>
              <a:rPr lang="en-US" dirty="0"/>
              <a:t> – security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722086" y="1124003"/>
                <a:ext cx="10445862" cy="120929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nb-NO" b="1" dirty="0"/>
                  <a:t>Theorem:</a:t>
                </a:r>
                <a:r>
                  <a:rPr lang="nb-NO" b="0" dirty="0"/>
                  <a:t> for </a:t>
                </a:r>
                <a:r>
                  <a:rPr lang="nb-NO" i="1" dirty="0"/>
                  <a:t>any </a:t>
                </a:r>
                <a:r>
                  <a:rPr lang="nb-NO" dirty="0"/>
                  <a:t>AE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b="0" dirty="0"/>
                  <a:t> against EtM there are adversaries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b="0" dirty="0"/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nb-NO" b="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MAC</m:t>
                    </m:r>
                  </m:oMath>
                </a14:m>
                <a:r>
                  <a:rPr lang="nb-NO" b="0" dirty="0"/>
                  <a:t> such that</a:t>
                </a: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EtM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ae</m:t>
                        </m:r>
                      </m:sup>
                    </m:sSub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MAC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6" y="1124003"/>
                <a:ext cx="10445862" cy="120929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967404" y="5549756"/>
            <a:ext cx="813643" cy="1011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9035014"/>
                  </p:ext>
                </p:extLst>
              </p:nvPr>
            </p:nvGraphicFramePr>
            <p:xfrm>
              <a:off x="3724372" y="3328170"/>
              <a:ext cx="1896119" cy="16429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61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8930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3992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EtM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EtM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Dec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9035014"/>
                  </p:ext>
                </p:extLst>
              </p:nvPr>
            </p:nvGraphicFramePr>
            <p:xfrm>
              <a:off x="3724372" y="3328170"/>
              <a:ext cx="1896119" cy="16429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61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8930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39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21" t="-28302" r="-96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764058"/>
                  </p:ext>
                </p:extLst>
              </p:nvPr>
            </p:nvGraphicFramePr>
            <p:xfrm>
              <a:off x="7107244" y="3325892"/>
              <a:ext cx="1876367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63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EtM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764058"/>
                  </p:ext>
                </p:extLst>
              </p:nvPr>
            </p:nvGraphicFramePr>
            <p:xfrm>
              <a:off x="7107244" y="3325892"/>
              <a:ext cx="1876367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63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24" t="-28302" r="-647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5189214" y="5170070"/>
            <a:ext cx="643682" cy="4576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7045" y="4358604"/>
                <a:ext cx="533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045" y="4358604"/>
                <a:ext cx="53364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3760512" y="4576535"/>
            <a:ext cx="66207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860333" y="4762911"/>
            <a:ext cx="14192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7154943" y="4571471"/>
            <a:ext cx="66207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235849" y="4751191"/>
            <a:ext cx="66207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7045" y="3655891"/>
                <a:ext cx="533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045" y="3655891"/>
                <a:ext cx="53364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923976" y="3532577"/>
            <a:ext cx="1195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IND-CPA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19776" y="4687573"/>
            <a:ext cx="1299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UF-CMA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9160" y="2956560"/>
            <a:ext cx="180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Proof sketch: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6796262" y="5170070"/>
            <a:ext cx="643682" cy="4576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8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CCA-attacks – revisited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3" y="1027586"/>
            <a:ext cx="10121554" cy="5068415"/>
          </a:xfrm>
        </p:spPr>
        <p:txBody>
          <a:bodyPr/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MtE</a:t>
            </a:r>
            <a:r>
              <a:rPr lang="en-US" dirty="0"/>
              <a:t> used in </a:t>
            </a:r>
            <a:r>
              <a:rPr lang="en-US" dirty="0" err="1"/>
              <a:t>Starbleed</a:t>
            </a:r>
            <a:r>
              <a:rPr lang="en-US" dirty="0"/>
              <a:t> attack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Gave rise to (partial) decryption oracle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Attack would not have been possible</a:t>
            </a:r>
            <a:br>
              <a:rPr lang="en-US" dirty="0"/>
            </a:br>
            <a:r>
              <a:rPr lang="en-US" dirty="0"/>
              <a:t>with an AE secure scheme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10826"/>
              </p:ext>
            </p:extLst>
          </p:nvPr>
        </p:nvGraphicFramePr>
        <p:xfrm>
          <a:off x="8407036" y="3209965"/>
          <a:ext cx="2121750" cy="1634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250">
                  <a:extLst>
                    <a:ext uri="{9D8B030D-6E8A-4147-A177-3AD203B41FA5}">
                      <a16:colId xmlns:a16="http://schemas.microsoft.com/office/drawing/2014/main" val="3341747070"/>
                    </a:ext>
                  </a:extLst>
                </a:gridCol>
                <a:gridCol w="707250">
                  <a:extLst>
                    <a:ext uri="{9D8B030D-6E8A-4147-A177-3AD203B41FA5}">
                      <a16:colId xmlns:a16="http://schemas.microsoft.com/office/drawing/2014/main" val="1015043934"/>
                    </a:ext>
                  </a:extLst>
                </a:gridCol>
                <a:gridCol w="707250">
                  <a:extLst>
                    <a:ext uri="{9D8B030D-6E8A-4147-A177-3AD203B41FA5}">
                      <a16:colId xmlns:a16="http://schemas.microsoft.com/office/drawing/2014/main" val="315342049"/>
                    </a:ext>
                  </a:extLst>
                </a:gridCol>
              </a:tblGrid>
              <a:tr h="408641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7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732155"/>
                  </a:ext>
                </a:extLst>
              </a:tr>
              <a:tr h="408641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K</a:t>
                      </a:r>
                      <a:r>
                        <a:rPr lang="en-US" sz="700" b="1" baseline="-25000" dirty="0"/>
                        <a:t>MAC</a:t>
                      </a:r>
                      <a:endParaRPr lang="en-US" sz="7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7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7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90196"/>
                  </a:ext>
                </a:extLst>
              </a:tr>
              <a:tr h="408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7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WRITE WBSTAR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993821"/>
                  </a:ext>
                </a:extLst>
              </a:tr>
              <a:tr h="408641"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BAD</a:t>
                      </a:r>
                      <a:r>
                        <a:rPr lang="en-US" sz="700" b="1" baseline="0" dirty="0"/>
                        <a:t> TAG</a:t>
                      </a:r>
                      <a:endParaRPr lang="en-US" sz="7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38456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5722706" y="1788607"/>
            <a:ext cx="6037923" cy="3627455"/>
            <a:chOff x="5804755" y="918729"/>
            <a:chExt cx="6037923" cy="3627455"/>
          </a:xfrm>
        </p:grpSpPr>
        <p:grpSp>
          <p:nvGrpSpPr>
            <p:cNvPr id="45" name="Group 44"/>
            <p:cNvGrpSpPr/>
            <p:nvPr/>
          </p:nvGrpSpPr>
          <p:grpSpPr>
            <a:xfrm>
              <a:off x="5999153" y="1183619"/>
              <a:ext cx="5843525" cy="2798785"/>
              <a:chOff x="6348475" y="2000901"/>
              <a:chExt cx="5843525" cy="279878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448341" y="2000901"/>
                <a:ext cx="798788" cy="721768"/>
                <a:chOff x="6751029" y="896360"/>
                <a:chExt cx="1558896" cy="1408586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6751029" y="896360"/>
                  <a:ext cx="1558896" cy="1408586"/>
                  <a:chOff x="8660739" y="896903"/>
                  <a:chExt cx="3089874" cy="2353850"/>
                </a:xfrm>
              </p:grpSpPr>
              <p:sp>
                <p:nvSpPr>
                  <p:cNvPr id="12" name="Horizontal Scroll 11"/>
                  <p:cNvSpPr/>
                  <p:nvPr/>
                </p:nvSpPr>
                <p:spPr bwMode="auto">
                  <a:xfrm rot="16200000">
                    <a:off x="9211760" y="1605847"/>
                    <a:ext cx="1509357" cy="1780456"/>
                  </a:xfrm>
                  <a:prstGeom prst="horizontalScroll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800" b="1" dirty="0"/>
                      <a:t/>
                    </a:r>
                    <a:br>
                      <a:rPr lang="en-US" sz="800" b="1" dirty="0"/>
                    </a:br>
                    <a:r>
                      <a:rPr lang="en-US" sz="800" b="1" dirty="0"/>
                      <a:t/>
                    </a:r>
                    <a:br>
                      <a:rPr lang="en-US" sz="800" b="1" dirty="0"/>
                    </a:br>
                    <a:r>
                      <a:rPr lang="en-US" sz="800" b="1" dirty="0"/>
                      <a:t> </a:t>
                    </a:r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800" b="1" dirty="0"/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800" b="1" dirty="0"/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800" b="1" dirty="0"/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800" b="1" dirty="0"/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800" b="1" dirty="0"/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800" b="1" dirty="0"/>
                      <a:t>  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660739" y="896903"/>
                    <a:ext cx="3089874" cy="8280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err="1"/>
                      <a:t>Bitstream</a:t>
                    </a:r>
                    <a:endParaRPr lang="en-US" sz="1000" dirty="0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 bwMode="auto">
                <a:xfrm>
                  <a:off x="7090448" y="1431219"/>
                  <a:ext cx="501782" cy="9917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100" b="1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493500" y="3397342"/>
                <a:ext cx="1040647" cy="969327"/>
                <a:chOff x="3000376" y="1900912"/>
                <a:chExt cx="2900891" cy="2900892"/>
              </a:xfrm>
            </p:grpSpPr>
            <p:pic>
              <p:nvPicPr>
                <p:cNvPr id="15" name="Picture 10" descr="64GB RAM Memory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0376" y="1900912"/>
                  <a:ext cx="2900891" cy="29008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Rectangle 15"/>
                <p:cNvSpPr/>
                <p:nvPr/>
              </p:nvSpPr>
              <p:spPr bwMode="auto">
                <a:xfrm>
                  <a:off x="3733800" y="2633133"/>
                  <a:ext cx="1430867" cy="1422400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100" b="1" dirty="0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6616993" y="4048587"/>
                <a:ext cx="674733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b="1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WBSTAR: 0x833ad7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>
                <a:off x="8734532" y="2519471"/>
                <a:ext cx="1550794" cy="146293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8833576" y="2519471"/>
                <a:ext cx="2116721" cy="145334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 bwMode="auto">
              <a:xfrm>
                <a:off x="8734532" y="2468656"/>
                <a:ext cx="99044" cy="508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" b="1" dirty="0"/>
              </a:p>
            </p:txBody>
          </p:sp>
          <p:sp>
            <p:nvSpPr>
              <p:cNvPr id="25" name="Down Arrow 24"/>
              <p:cNvSpPr/>
              <p:nvPr/>
            </p:nvSpPr>
            <p:spPr bwMode="auto">
              <a:xfrm rot="5400000">
                <a:off x="7903817" y="3504328"/>
                <a:ext cx="360814" cy="839850"/>
              </a:xfrm>
              <a:prstGeom prst="downArrow">
                <a:avLst>
                  <a:gd name="adj1" fmla="val 43824"/>
                  <a:gd name="adj2" fmla="val 52879"/>
                </a:avLst>
              </a:prstGeom>
              <a:solidFill>
                <a:schemeClr val="accent6">
                  <a:lumMod val="9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100" b="1" dirty="0"/>
              </a:p>
            </p:txBody>
          </p:sp>
          <p:sp>
            <p:nvSpPr>
              <p:cNvPr id="26" name="Horizontal Scroll 25"/>
              <p:cNvSpPr/>
              <p:nvPr/>
            </p:nvSpPr>
            <p:spPr bwMode="auto">
              <a:xfrm rot="16200000">
                <a:off x="9358955" y="2245348"/>
                <a:ext cx="462819" cy="460280"/>
              </a:xfrm>
              <a:prstGeom prst="horizontalScroll">
                <a:avLst/>
              </a:prstGeom>
              <a:blipFill>
                <a:blip r:embed="rId5">
                  <a:duotone>
                    <a:prstClr val="black"/>
                    <a:srgbClr val="C0000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encilSketch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/>
                  <a:t/>
                </a:r>
                <a:br>
                  <a:rPr lang="en-US" sz="800" b="1" dirty="0"/>
                </a:br>
                <a:r>
                  <a:rPr lang="en-US" sz="800" b="1" dirty="0"/>
                  <a:t/>
                </a:r>
                <a:br>
                  <a:rPr lang="en-US" sz="800" b="1" dirty="0"/>
                </a:br>
                <a:r>
                  <a:rPr lang="en-US" sz="800" b="1" dirty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8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8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8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8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8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/>
                  <a:t>  </a:t>
                </a: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10103011" y="2244079"/>
                <a:ext cx="547085" cy="462819"/>
                <a:chOff x="10370909" y="1322080"/>
                <a:chExt cx="1166899" cy="903226"/>
              </a:xfrm>
            </p:grpSpPr>
            <p:sp>
              <p:nvSpPr>
                <p:cNvPr id="28" name="Horizontal Scroll 27"/>
                <p:cNvSpPr/>
                <p:nvPr/>
              </p:nvSpPr>
              <p:spPr bwMode="auto">
                <a:xfrm rot="16200000">
                  <a:off x="10413087" y="1283118"/>
                  <a:ext cx="903226" cy="981150"/>
                </a:xfrm>
                <a:prstGeom prst="horizontalScroll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600" b="1" dirty="0"/>
                    <a:t/>
                  </a:r>
                  <a:br>
                    <a:rPr lang="en-US" sz="600" b="1" dirty="0"/>
                  </a:br>
                  <a:r>
                    <a:rPr lang="en-US" sz="600" b="1" dirty="0"/>
                    <a:t/>
                  </a:r>
                  <a:br>
                    <a:rPr lang="en-US" sz="600" b="1" dirty="0"/>
                  </a:br>
                  <a:r>
                    <a:rPr lang="en-US" sz="600" b="1" dirty="0"/>
                    <a:t> 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600" b="1" dirty="0"/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600" b="1" dirty="0"/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600" b="1" dirty="0"/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600" b="1" dirty="0"/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600" b="1" dirty="0"/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600" b="1" dirty="0"/>
                    <a:t>  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0370909" y="1533432"/>
                  <a:ext cx="1166899" cy="480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" dirty="0"/>
                    <a:t>“Read out WBSTAR”</a:t>
                  </a:r>
                  <a:endParaRPr lang="en-US" sz="5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6348475" y="3134981"/>
                <a:ext cx="15965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Decrypt </a:t>
                </a:r>
                <a:r>
                  <a:rPr lang="en-US" sz="1000" dirty="0" err="1"/>
                  <a:t>bitstream</a:t>
                </a:r>
                <a:r>
                  <a:rPr lang="en-US" sz="1000" dirty="0"/>
                  <a:t> with </a:t>
                </a:r>
                <a:r>
                  <a:rPr lang="en-US" sz="1000" dirty="0">
                    <a:solidFill>
                      <a:srgbClr val="FF0000"/>
                    </a:solidFill>
                  </a:rPr>
                  <a:t>K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694263" y="3580938"/>
                <a:ext cx="127673" cy="11754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900" dirty="0">
                    <a:solidFill>
                      <a:srgbClr val="FF0000"/>
                    </a:solidFill>
                  </a:rPr>
                  <a:t>K</a:t>
                </a:r>
              </a:p>
            </p:txBody>
          </p:sp>
          <p:sp>
            <p:nvSpPr>
              <p:cNvPr id="32" name="Multiply 31"/>
              <p:cNvSpPr/>
              <p:nvPr/>
            </p:nvSpPr>
            <p:spPr bwMode="auto">
              <a:xfrm>
                <a:off x="6756921" y="3610053"/>
                <a:ext cx="518008" cy="526079"/>
              </a:xfrm>
              <a:prstGeom prst="mathMultiply">
                <a:avLst>
                  <a:gd name="adj1" fmla="val 10553"/>
                </a:avLst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100" b="1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7171691" y="4141671"/>
                <a:ext cx="594654" cy="30975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  <a:ex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7638146" y="4451422"/>
                <a:ext cx="633507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b="1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0x833ad7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829537" y="3610053"/>
                <a:ext cx="79272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Configure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1262080" y="4048587"/>
                <a:ext cx="929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AES-CBC</a:t>
                </a:r>
              </a:p>
            </p:txBody>
          </p:sp>
          <p:sp>
            <p:nvSpPr>
              <p:cNvPr id="44" name="Right Brace 43"/>
              <p:cNvSpPr/>
              <p:nvPr/>
            </p:nvSpPr>
            <p:spPr bwMode="auto">
              <a:xfrm rot="10800000" flipH="1">
                <a:off x="11100171" y="3580938"/>
                <a:ext cx="189242" cy="1218748"/>
              </a:xfrm>
              <a:prstGeom prst="rightBrace">
                <a:avLst>
                  <a:gd name="adj1" fmla="val 93395"/>
                  <a:gd name="adj2" fmla="val 50204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 bwMode="auto">
            <a:xfrm>
              <a:off x="5804755" y="918729"/>
              <a:ext cx="6037923" cy="362745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0227" y="4772819"/>
            <a:ext cx="10914743" cy="1776412"/>
          </a:xfrm>
        </p:spPr>
        <p:txBody>
          <a:bodyPr/>
          <a:lstStyle/>
          <a:p>
            <a:r>
              <a:rPr lang="en-US" sz="2400" b="1" dirty="0"/>
              <a:t>AEAD – Authenticated Encryption with Associated </a:t>
            </a:r>
            <a:r>
              <a:rPr lang="en-US" sz="2400" dirty="0"/>
              <a:t>D</a:t>
            </a:r>
            <a:r>
              <a:rPr lang="en-US" sz="2400" b="1" dirty="0"/>
              <a:t>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7" y="1666905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353531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AEAD – AE with associated data (AD)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AD – data that can't be encrypted but still need integrity 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Headers in protocols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Configuration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Metadata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3584767" y="2519022"/>
                <a:ext cx="3448546" cy="5027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4767" y="2519022"/>
                <a:ext cx="3448546" cy="5027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777571" y="2519022"/>
                <a:ext cx="1807196" cy="50276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7571" y="2519022"/>
                <a:ext cx="1807196" cy="5027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 bwMode="auto">
          <a:xfrm rot="16200000">
            <a:off x="4230213" y="-377532"/>
            <a:ext cx="350459" cy="5255744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3377" y="1584064"/>
            <a:ext cx="343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Integrity protected</a:t>
            </a: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5133810" y="1566194"/>
            <a:ext cx="350459" cy="3448546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8901" y="3563940"/>
            <a:ext cx="343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Privacy protected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25472"/>
              </p:ext>
            </p:extLst>
          </p:nvPr>
        </p:nvGraphicFramePr>
        <p:xfrm>
          <a:off x="8906984" y="1497757"/>
          <a:ext cx="1543112" cy="323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26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err="1"/>
                        <a:t>Dst</a:t>
                      </a:r>
                      <a:r>
                        <a:rPr lang="en-US" sz="1200" baseline="0" dirty="0"/>
                        <a:t> address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Src</a:t>
                      </a:r>
                      <a:r>
                        <a:rPr lang="en-US" sz="1200" baseline="0" dirty="0"/>
                        <a:t> address</a:t>
                      </a:r>
                      <a:endParaRPr lang="en-US" sz="12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Payload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744505" y="1497757"/>
            <a:ext cx="4258532" cy="2955759"/>
            <a:chOff x="8060652" y="1497757"/>
            <a:chExt cx="4258532" cy="2955759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9481976" y="2899437"/>
              <a:ext cx="2955759" cy="152400"/>
              <a:chOff x="5883790" y="6513474"/>
              <a:chExt cx="1589313" cy="152400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5885769" y="6588986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7471124" y="6513474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V="1">
                <a:off x="5883790" y="6513474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11036055" y="2744785"/>
              <a:ext cx="1283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Authenticated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 rot="16200000">
              <a:off x="7785065" y="3188113"/>
              <a:ext cx="2378407" cy="152400"/>
              <a:chOff x="5883790" y="6513474"/>
              <a:chExt cx="1589313" cy="152400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5885769" y="6588986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flipV="1">
                <a:off x="7471124" y="6513474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5883790" y="6513474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7" name="TextBox 26"/>
            <p:cNvSpPr txBox="1"/>
            <p:nvPr/>
          </p:nvSpPr>
          <p:spPr>
            <a:xfrm>
              <a:off x="8060652" y="3060793"/>
              <a:ext cx="1283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Encrypted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1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 w/associated data (AEAD) – syntax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939" y="1653188"/>
                <a:ext cx="30110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653188"/>
                <a:ext cx="3011081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2834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939" y="1251424"/>
                <a:ext cx="2038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251424"/>
                <a:ext cx="203812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17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939" y="2450889"/>
                <a:ext cx="27002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450889"/>
                <a:ext cx="2700226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16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866941"/>
                <a:ext cx="32950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866941"/>
                <a:ext cx="329500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588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8004250" y="1826755"/>
            <a:ext cx="3156089" cy="1140511"/>
            <a:chOff x="7661350" y="2122286"/>
            <a:chExt cx="3156089" cy="1140511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V="1">
              <a:off x="8165233" y="3079278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691330" y="2862687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330" y="2862687"/>
                  <a:ext cx="50927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661350" y="2602019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1350" y="2602019"/>
                  <a:ext cx="50927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 bwMode="auto">
            <a:xfrm flipV="1">
              <a:off x="8165233" y="2822540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0308167" y="2710037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167" y="2710037"/>
                  <a:ext cx="509272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 bwMode="auto">
            <a:xfrm flipV="1">
              <a:off x="9816580" y="2910092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Group 41"/>
            <p:cNvGrpSpPr/>
            <p:nvPr/>
          </p:nvGrpSpPr>
          <p:grpSpPr>
            <a:xfrm>
              <a:off x="8727144" y="2122286"/>
              <a:ext cx="1089436" cy="1104987"/>
              <a:chOff x="9036129" y="2210250"/>
              <a:chExt cx="1089436" cy="11049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ounded Rectangle 6"/>
                  <p:cNvSpPr/>
                  <p:nvPr/>
                </p:nvSpPr>
                <p:spPr bwMode="auto">
                  <a:xfrm>
                    <a:off x="9036129" y="2210250"/>
                    <a:ext cx="1054481" cy="1104987"/>
                  </a:xfrm>
                  <a:custGeom>
                    <a:avLst/>
                    <a:gdLst>
                      <a:gd name="connsiteX0" fmla="*/ 0 w 983319"/>
                      <a:gd name="connsiteY0" fmla="*/ 163890 h 993798"/>
                      <a:gd name="connsiteX1" fmla="*/ 163890 w 983319"/>
                      <a:gd name="connsiteY1" fmla="*/ 0 h 993798"/>
                      <a:gd name="connsiteX2" fmla="*/ 819429 w 983319"/>
                      <a:gd name="connsiteY2" fmla="*/ 0 h 993798"/>
                      <a:gd name="connsiteX3" fmla="*/ 983319 w 983319"/>
                      <a:gd name="connsiteY3" fmla="*/ 163890 h 993798"/>
                      <a:gd name="connsiteX4" fmla="*/ 983319 w 983319"/>
                      <a:gd name="connsiteY4" fmla="*/ 829908 h 993798"/>
                      <a:gd name="connsiteX5" fmla="*/ 819429 w 983319"/>
                      <a:gd name="connsiteY5" fmla="*/ 993798 h 993798"/>
                      <a:gd name="connsiteX6" fmla="*/ 163890 w 983319"/>
                      <a:gd name="connsiteY6" fmla="*/ 993798 h 993798"/>
                      <a:gd name="connsiteX7" fmla="*/ 0 w 983319"/>
                      <a:gd name="connsiteY7" fmla="*/ 829908 h 993798"/>
                      <a:gd name="connsiteX8" fmla="*/ 0 w 983319"/>
                      <a:gd name="connsiteY8" fmla="*/ 163890 h 993798"/>
                      <a:gd name="connsiteX0" fmla="*/ 2518 w 985837"/>
                      <a:gd name="connsiteY0" fmla="*/ 163890 h 993798"/>
                      <a:gd name="connsiteX1" fmla="*/ 166408 w 985837"/>
                      <a:gd name="connsiteY1" fmla="*/ 0 h 993798"/>
                      <a:gd name="connsiteX2" fmla="*/ 821947 w 985837"/>
                      <a:gd name="connsiteY2" fmla="*/ 0 h 993798"/>
                      <a:gd name="connsiteX3" fmla="*/ 985837 w 985837"/>
                      <a:gd name="connsiteY3" fmla="*/ 163890 h 993798"/>
                      <a:gd name="connsiteX4" fmla="*/ 985837 w 985837"/>
                      <a:gd name="connsiteY4" fmla="*/ 829908 h 993798"/>
                      <a:gd name="connsiteX5" fmla="*/ 821947 w 985837"/>
                      <a:gd name="connsiteY5" fmla="*/ 993798 h 993798"/>
                      <a:gd name="connsiteX6" fmla="*/ 166408 w 985837"/>
                      <a:gd name="connsiteY6" fmla="*/ 993798 h 993798"/>
                      <a:gd name="connsiteX7" fmla="*/ 2518 w 985837"/>
                      <a:gd name="connsiteY7" fmla="*/ 829908 h 993798"/>
                      <a:gd name="connsiteX8" fmla="*/ 0 w 985837"/>
                      <a:gd name="connsiteY8" fmla="*/ 428626 h 993798"/>
                      <a:gd name="connsiteX9" fmla="*/ 2518 w 985837"/>
                      <a:gd name="connsiteY9" fmla="*/ 163890 h 993798"/>
                      <a:gd name="connsiteX0" fmla="*/ 2518 w 985837"/>
                      <a:gd name="connsiteY0" fmla="*/ 163890 h 993798"/>
                      <a:gd name="connsiteX1" fmla="*/ 166408 w 985837"/>
                      <a:gd name="connsiteY1" fmla="*/ 0 h 993798"/>
                      <a:gd name="connsiteX2" fmla="*/ 821947 w 985837"/>
                      <a:gd name="connsiteY2" fmla="*/ 0 h 993798"/>
                      <a:gd name="connsiteX3" fmla="*/ 985837 w 985837"/>
                      <a:gd name="connsiteY3" fmla="*/ 163890 h 993798"/>
                      <a:gd name="connsiteX4" fmla="*/ 985837 w 985837"/>
                      <a:gd name="connsiteY4" fmla="*/ 829908 h 993798"/>
                      <a:gd name="connsiteX5" fmla="*/ 821947 w 985837"/>
                      <a:gd name="connsiteY5" fmla="*/ 993798 h 993798"/>
                      <a:gd name="connsiteX6" fmla="*/ 166408 w 985837"/>
                      <a:gd name="connsiteY6" fmla="*/ 993798 h 993798"/>
                      <a:gd name="connsiteX7" fmla="*/ 2518 w 985837"/>
                      <a:gd name="connsiteY7" fmla="*/ 829908 h 993798"/>
                      <a:gd name="connsiteX8" fmla="*/ 0 w 985837"/>
                      <a:gd name="connsiteY8" fmla="*/ 428626 h 993798"/>
                      <a:gd name="connsiteX9" fmla="*/ 2518 w 985837"/>
                      <a:gd name="connsiteY9" fmla="*/ 163890 h 993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85837" h="993798">
                        <a:moveTo>
                          <a:pt x="2518" y="163890"/>
                        </a:moveTo>
                        <a:cubicBezTo>
                          <a:pt x="2518" y="73376"/>
                          <a:pt x="75894" y="0"/>
                          <a:pt x="166408" y="0"/>
                        </a:cubicBezTo>
                        <a:lnTo>
                          <a:pt x="821947" y="0"/>
                        </a:lnTo>
                        <a:cubicBezTo>
                          <a:pt x="912461" y="0"/>
                          <a:pt x="985837" y="73376"/>
                          <a:pt x="985837" y="163890"/>
                        </a:cubicBezTo>
                        <a:lnTo>
                          <a:pt x="985837" y="829908"/>
                        </a:lnTo>
                        <a:cubicBezTo>
                          <a:pt x="985837" y="920422"/>
                          <a:pt x="912461" y="993798"/>
                          <a:pt x="821947" y="993798"/>
                        </a:cubicBezTo>
                        <a:lnTo>
                          <a:pt x="166408" y="993798"/>
                        </a:lnTo>
                        <a:cubicBezTo>
                          <a:pt x="75894" y="993798"/>
                          <a:pt x="2518" y="920422"/>
                          <a:pt x="2518" y="829908"/>
                        </a:cubicBezTo>
                        <a:cubicBezTo>
                          <a:pt x="1679" y="696147"/>
                          <a:pt x="839" y="562387"/>
                          <a:pt x="0" y="428626"/>
                        </a:cubicBezTo>
                        <a:cubicBezTo>
                          <a:pt x="839" y="340381"/>
                          <a:pt x="1679" y="252135"/>
                          <a:pt x="2518" y="163890"/>
                        </a:cubicBezTo>
                        <a:close/>
                      </a:path>
                    </a:pathLst>
                  </a:cu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oMath>
                      </m:oMathPara>
                    </a14:m>
                    <a:endParaRPr kumimoji="0" lang="en-US" sz="32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47" name="Rounded 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036129" y="2210250"/>
                    <a:ext cx="1054481" cy="1104987"/>
                  </a:xfrm>
                  <a:custGeom>
                    <a:avLst/>
                    <a:gdLst>
                      <a:gd name="connsiteX0" fmla="*/ 0 w 983319"/>
                      <a:gd name="connsiteY0" fmla="*/ 163890 h 993798"/>
                      <a:gd name="connsiteX1" fmla="*/ 163890 w 983319"/>
                      <a:gd name="connsiteY1" fmla="*/ 0 h 993798"/>
                      <a:gd name="connsiteX2" fmla="*/ 819429 w 983319"/>
                      <a:gd name="connsiteY2" fmla="*/ 0 h 993798"/>
                      <a:gd name="connsiteX3" fmla="*/ 983319 w 983319"/>
                      <a:gd name="connsiteY3" fmla="*/ 163890 h 993798"/>
                      <a:gd name="connsiteX4" fmla="*/ 983319 w 983319"/>
                      <a:gd name="connsiteY4" fmla="*/ 829908 h 993798"/>
                      <a:gd name="connsiteX5" fmla="*/ 819429 w 983319"/>
                      <a:gd name="connsiteY5" fmla="*/ 993798 h 993798"/>
                      <a:gd name="connsiteX6" fmla="*/ 163890 w 983319"/>
                      <a:gd name="connsiteY6" fmla="*/ 993798 h 993798"/>
                      <a:gd name="connsiteX7" fmla="*/ 0 w 983319"/>
                      <a:gd name="connsiteY7" fmla="*/ 829908 h 993798"/>
                      <a:gd name="connsiteX8" fmla="*/ 0 w 983319"/>
                      <a:gd name="connsiteY8" fmla="*/ 163890 h 993798"/>
                      <a:gd name="connsiteX0" fmla="*/ 2518 w 985837"/>
                      <a:gd name="connsiteY0" fmla="*/ 163890 h 993798"/>
                      <a:gd name="connsiteX1" fmla="*/ 166408 w 985837"/>
                      <a:gd name="connsiteY1" fmla="*/ 0 h 993798"/>
                      <a:gd name="connsiteX2" fmla="*/ 821947 w 985837"/>
                      <a:gd name="connsiteY2" fmla="*/ 0 h 993798"/>
                      <a:gd name="connsiteX3" fmla="*/ 985837 w 985837"/>
                      <a:gd name="connsiteY3" fmla="*/ 163890 h 993798"/>
                      <a:gd name="connsiteX4" fmla="*/ 985837 w 985837"/>
                      <a:gd name="connsiteY4" fmla="*/ 829908 h 993798"/>
                      <a:gd name="connsiteX5" fmla="*/ 821947 w 985837"/>
                      <a:gd name="connsiteY5" fmla="*/ 993798 h 993798"/>
                      <a:gd name="connsiteX6" fmla="*/ 166408 w 985837"/>
                      <a:gd name="connsiteY6" fmla="*/ 993798 h 993798"/>
                      <a:gd name="connsiteX7" fmla="*/ 2518 w 985837"/>
                      <a:gd name="connsiteY7" fmla="*/ 829908 h 993798"/>
                      <a:gd name="connsiteX8" fmla="*/ 0 w 985837"/>
                      <a:gd name="connsiteY8" fmla="*/ 428626 h 993798"/>
                      <a:gd name="connsiteX9" fmla="*/ 2518 w 985837"/>
                      <a:gd name="connsiteY9" fmla="*/ 163890 h 993798"/>
                      <a:gd name="connsiteX0" fmla="*/ 2518 w 985837"/>
                      <a:gd name="connsiteY0" fmla="*/ 163890 h 993798"/>
                      <a:gd name="connsiteX1" fmla="*/ 166408 w 985837"/>
                      <a:gd name="connsiteY1" fmla="*/ 0 h 993798"/>
                      <a:gd name="connsiteX2" fmla="*/ 821947 w 985837"/>
                      <a:gd name="connsiteY2" fmla="*/ 0 h 993798"/>
                      <a:gd name="connsiteX3" fmla="*/ 985837 w 985837"/>
                      <a:gd name="connsiteY3" fmla="*/ 163890 h 993798"/>
                      <a:gd name="connsiteX4" fmla="*/ 985837 w 985837"/>
                      <a:gd name="connsiteY4" fmla="*/ 829908 h 993798"/>
                      <a:gd name="connsiteX5" fmla="*/ 821947 w 985837"/>
                      <a:gd name="connsiteY5" fmla="*/ 993798 h 993798"/>
                      <a:gd name="connsiteX6" fmla="*/ 166408 w 985837"/>
                      <a:gd name="connsiteY6" fmla="*/ 993798 h 993798"/>
                      <a:gd name="connsiteX7" fmla="*/ 2518 w 985837"/>
                      <a:gd name="connsiteY7" fmla="*/ 829908 h 993798"/>
                      <a:gd name="connsiteX8" fmla="*/ 0 w 985837"/>
                      <a:gd name="connsiteY8" fmla="*/ 428626 h 993798"/>
                      <a:gd name="connsiteX9" fmla="*/ 2518 w 985837"/>
                      <a:gd name="connsiteY9" fmla="*/ 163890 h 993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85837" h="993798">
                        <a:moveTo>
                          <a:pt x="2518" y="163890"/>
                        </a:moveTo>
                        <a:cubicBezTo>
                          <a:pt x="2518" y="73376"/>
                          <a:pt x="75894" y="0"/>
                          <a:pt x="166408" y="0"/>
                        </a:cubicBezTo>
                        <a:lnTo>
                          <a:pt x="821947" y="0"/>
                        </a:lnTo>
                        <a:cubicBezTo>
                          <a:pt x="912461" y="0"/>
                          <a:pt x="985837" y="73376"/>
                          <a:pt x="985837" y="163890"/>
                        </a:cubicBezTo>
                        <a:lnTo>
                          <a:pt x="985837" y="829908"/>
                        </a:lnTo>
                        <a:cubicBezTo>
                          <a:pt x="985837" y="920422"/>
                          <a:pt x="912461" y="993798"/>
                          <a:pt x="821947" y="993798"/>
                        </a:cubicBezTo>
                        <a:lnTo>
                          <a:pt x="166408" y="993798"/>
                        </a:lnTo>
                        <a:cubicBezTo>
                          <a:pt x="75894" y="993798"/>
                          <a:pt x="2518" y="920422"/>
                          <a:pt x="2518" y="829908"/>
                        </a:cubicBezTo>
                        <a:cubicBezTo>
                          <a:pt x="1679" y="696147"/>
                          <a:pt x="839" y="562387"/>
                          <a:pt x="0" y="428626"/>
                        </a:cubicBezTo>
                        <a:cubicBezTo>
                          <a:pt x="839" y="340381"/>
                          <a:pt x="1679" y="252135"/>
                          <a:pt x="2518" y="163890"/>
                        </a:cubicBezTo>
                        <a:close/>
                      </a:path>
                    </a:pathLst>
                  </a:custGeom>
                  <a:blipFill rotWithShape="0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9616293" y="2210250"/>
                    <a:ext cx="50927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6293" y="2210250"/>
                    <a:ext cx="509272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61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17792" y="2045821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92" y="2045821"/>
                <a:ext cx="509272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 bwMode="auto">
          <a:xfrm flipV="1">
            <a:off x="8508133" y="2270271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46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 w/associated data (AEAD) – syntax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939" y="1647794"/>
                <a:ext cx="5030801" cy="3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647794"/>
                <a:ext cx="5030801" cy="313804"/>
              </a:xfrm>
              <a:prstGeom prst="rect">
                <a:avLst/>
              </a:prstGeom>
              <a:blipFill rotWithShape="0">
                <a:blip r:embed="rId2"/>
                <a:stretch>
                  <a:fillRect l="-1695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939" y="1251424"/>
                <a:ext cx="257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251424"/>
                <a:ext cx="2574103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331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939" y="2450889"/>
                <a:ext cx="32362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450889"/>
                <a:ext cx="323620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63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861546"/>
                <a:ext cx="5088444" cy="3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861546"/>
                <a:ext cx="5088444" cy="313804"/>
              </a:xfrm>
              <a:prstGeom prst="rect">
                <a:avLst/>
              </a:prstGeom>
              <a:blipFill rotWithShape="0">
                <a:blip r:embed="rId5"/>
                <a:stretch>
                  <a:fillRect l="-167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 bwMode="auto">
          <a:xfrm flipV="1">
            <a:off x="8508133" y="2783747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34230" y="2567156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230" y="2567156"/>
                <a:ext cx="50927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04250" y="2306488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250" y="2306488"/>
                <a:ext cx="50927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 bwMode="auto">
          <a:xfrm flipV="1">
            <a:off x="8508133" y="2527009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51067" y="2414506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067" y="2414506"/>
                <a:ext cx="50927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 bwMode="auto">
          <a:xfrm flipV="1">
            <a:off x="10159480" y="2614561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6"/>
              <p:cNvSpPr/>
              <p:nvPr/>
            </p:nvSpPr>
            <p:spPr bwMode="auto">
              <a:xfrm>
                <a:off x="9070044" y="1826755"/>
                <a:ext cx="1054481" cy="1104987"/>
              </a:xfrm>
              <a:custGeom>
                <a:avLst/>
                <a:gdLst>
                  <a:gd name="connsiteX0" fmla="*/ 0 w 983319"/>
                  <a:gd name="connsiteY0" fmla="*/ 163890 h 993798"/>
                  <a:gd name="connsiteX1" fmla="*/ 163890 w 983319"/>
                  <a:gd name="connsiteY1" fmla="*/ 0 h 993798"/>
                  <a:gd name="connsiteX2" fmla="*/ 819429 w 983319"/>
                  <a:gd name="connsiteY2" fmla="*/ 0 h 993798"/>
                  <a:gd name="connsiteX3" fmla="*/ 983319 w 983319"/>
                  <a:gd name="connsiteY3" fmla="*/ 163890 h 993798"/>
                  <a:gd name="connsiteX4" fmla="*/ 983319 w 983319"/>
                  <a:gd name="connsiteY4" fmla="*/ 829908 h 993798"/>
                  <a:gd name="connsiteX5" fmla="*/ 819429 w 983319"/>
                  <a:gd name="connsiteY5" fmla="*/ 993798 h 993798"/>
                  <a:gd name="connsiteX6" fmla="*/ 163890 w 983319"/>
                  <a:gd name="connsiteY6" fmla="*/ 993798 h 993798"/>
                  <a:gd name="connsiteX7" fmla="*/ 0 w 983319"/>
                  <a:gd name="connsiteY7" fmla="*/ 829908 h 993798"/>
                  <a:gd name="connsiteX8" fmla="*/ 0 w 983319"/>
                  <a:gd name="connsiteY8" fmla="*/ 163890 h 993798"/>
                  <a:gd name="connsiteX0" fmla="*/ 2518 w 985837"/>
                  <a:gd name="connsiteY0" fmla="*/ 163890 h 993798"/>
                  <a:gd name="connsiteX1" fmla="*/ 166408 w 985837"/>
                  <a:gd name="connsiteY1" fmla="*/ 0 h 993798"/>
                  <a:gd name="connsiteX2" fmla="*/ 821947 w 985837"/>
                  <a:gd name="connsiteY2" fmla="*/ 0 h 993798"/>
                  <a:gd name="connsiteX3" fmla="*/ 985837 w 985837"/>
                  <a:gd name="connsiteY3" fmla="*/ 163890 h 993798"/>
                  <a:gd name="connsiteX4" fmla="*/ 985837 w 985837"/>
                  <a:gd name="connsiteY4" fmla="*/ 829908 h 993798"/>
                  <a:gd name="connsiteX5" fmla="*/ 821947 w 985837"/>
                  <a:gd name="connsiteY5" fmla="*/ 993798 h 993798"/>
                  <a:gd name="connsiteX6" fmla="*/ 166408 w 985837"/>
                  <a:gd name="connsiteY6" fmla="*/ 993798 h 993798"/>
                  <a:gd name="connsiteX7" fmla="*/ 2518 w 985837"/>
                  <a:gd name="connsiteY7" fmla="*/ 829908 h 993798"/>
                  <a:gd name="connsiteX8" fmla="*/ 0 w 985837"/>
                  <a:gd name="connsiteY8" fmla="*/ 428626 h 993798"/>
                  <a:gd name="connsiteX9" fmla="*/ 2518 w 985837"/>
                  <a:gd name="connsiteY9" fmla="*/ 163890 h 993798"/>
                  <a:gd name="connsiteX0" fmla="*/ 2518 w 985837"/>
                  <a:gd name="connsiteY0" fmla="*/ 163890 h 993798"/>
                  <a:gd name="connsiteX1" fmla="*/ 166408 w 985837"/>
                  <a:gd name="connsiteY1" fmla="*/ 0 h 993798"/>
                  <a:gd name="connsiteX2" fmla="*/ 821947 w 985837"/>
                  <a:gd name="connsiteY2" fmla="*/ 0 h 993798"/>
                  <a:gd name="connsiteX3" fmla="*/ 985837 w 985837"/>
                  <a:gd name="connsiteY3" fmla="*/ 163890 h 993798"/>
                  <a:gd name="connsiteX4" fmla="*/ 985837 w 985837"/>
                  <a:gd name="connsiteY4" fmla="*/ 829908 h 993798"/>
                  <a:gd name="connsiteX5" fmla="*/ 821947 w 985837"/>
                  <a:gd name="connsiteY5" fmla="*/ 993798 h 993798"/>
                  <a:gd name="connsiteX6" fmla="*/ 166408 w 985837"/>
                  <a:gd name="connsiteY6" fmla="*/ 993798 h 993798"/>
                  <a:gd name="connsiteX7" fmla="*/ 2518 w 985837"/>
                  <a:gd name="connsiteY7" fmla="*/ 829908 h 993798"/>
                  <a:gd name="connsiteX8" fmla="*/ 0 w 985837"/>
                  <a:gd name="connsiteY8" fmla="*/ 428626 h 993798"/>
                  <a:gd name="connsiteX9" fmla="*/ 2518 w 985837"/>
                  <a:gd name="connsiteY9" fmla="*/ 163890 h 99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5837" h="993798">
                    <a:moveTo>
                      <a:pt x="2518" y="163890"/>
                    </a:moveTo>
                    <a:cubicBezTo>
                      <a:pt x="2518" y="73376"/>
                      <a:pt x="75894" y="0"/>
                      <a:pt x="166408" y="0"/>
                    </a:cubicBezTo>
                    <a:lnTo>
                      <a:pt x="821947" y="0"/>
                    </a:lnTo>
                    <a:cubicBezTo>
                      <a:pt x="912461" y="0"/>
                      <a:pt x="985837" y="73376"/>
                      <a:pt x="985837" y="163890"/>
                    </a:cubicBezTo>
                    <a:lnTo>
                      <a:pt x="985837" y="829908"/>
                    </a:lnTo>
                    <a:cubicBezTo>
                      <a:pt x="985837" y="920422"/>
                      <a:pt x="912461" y="993798"/>
                      <a:pt x="821947" y="993798"/>
                    </a:cubicBezTo>
                    <a:lnTo>
                      <a:pt x="166408" y="993798"/>
                    </a:lnTo>
                    <a:cubicBezTo>
                      <a:pt x="75894" y="993798"/>
                      <a:pt x="2518" y="920422"/>
                      <a:pt x="2518" y="829908"/>
                    </a:cubicBezTo>
                    <a:cubicBezTo>
                      <a:pt x="1679" y="696147"/>
                      <a:pt x="839" y="562387"/>
                      <a:pt x="0" y="428626"/>
                    </a:cubicBezTo>
                    <a:cubicBezTo>
                      <a:pt x="839" y="340381"/>
                      <a:pt x="1679" y="252135"/>
                      <a:pt x="2518" y="163890"/>
                    </a:cubicBez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</m:oMath>
                  </m:oMathPara>
                </a14:m>
                <a:endParaRPr kumimoji="0" lang="en-US" sz="32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0044" y="1826755"/>
                <a:ext cx="1054481" cy="1104987"/>
              </a:xfrm>
              <a:custGeom>
                <a:avLst/>
                <a:gdLst>
                  <a:gd name="connsiteX0" fmla="*/ 0 w 983319"/>
                  <a:gd name="connsiteY0" fmla="*/ 163890 h 993798"/>
                  <a:gd name="connsiteX1" fmla="*/ 163890 w 983319"/>
                  <a:gd name="connsiteY1" fmla="*/ 0 h 993798"/>
                  <a:gd name="connsiteX2" fmla="*/ 819429 w 983319"/>
                  <a:gd name="connsiteY2" fmla="*/ 0 h 993798"/>
                  <a:gd name="connsiteX3" fmla="*/ 983319 w 983319"/>
                  <a:gd name="connsiteY3" fmla="*/ 163890 h 993798"/>
                  <a:gd name="connsiteX4" fmla="*/ 983319 w 983319"/>
                  <a:gd name="connsiteY4" fmla="*/ 829908 h 993798"/>
                  <a:gd name="connsiteX5" fmla="*/ 819429 w 983319"/>
                  <a:gd name="connsiteY5" fmla="*/ 993798 h 993798"/>
                  <a:gd name="connsiteX6" fmla="*/ 163890 w 983319"/>
                  <a:gd name="connsiteY6" fmla="*/ 993798 h 993798"/>
                  <a:gd name="connsiteX7" fmla="*/ 0 w 983319"/>
                  <a:gd name="connsiteY7" fmla="*/ 829908 h 993798"/>
                  <a:gd name="connsiteX8" fmla="*/ 0 w 983319"/>
                  <a:gd name="connsiteY8" fmla="*/ 163890 h 993798"/>
                  <a:gd name="connsiteX0" fmla="*/ 2518 w 985837"/>
                  <a:gd name="connsiteY0" fmla="*/ 163890 h 993798"/>
                  <a:gd name="connsiteX1" fmla="*/ 166408 w 985837"/>
                  <a:gd name="connsiteY1" fmla="*/ 0 h 993798"/>
                  <a:gd name="connsiteX2" fmla="*/ 821947 w 985837"/>
                  <a:gd name="connsiteY2" fmla="*/ 0 h 993798"/>
                  <a:gd name="connsiteX3" fmla="*/ 985837 w 985837"/>
                  <a:gd name="connsiteY3" fmla="*/ 163890 h 993798"/>
                  <a:gd name="connsiteX4" fmla="*/ 985837 w 985837"/>
                  <a:gd name="connsiteY4" fmla="*/ 829908 h 993798"/>
                  <a:gd name="connsiteX5" fmla="*/ 821947 w 985837"/>
                  <a:gd name="connsiteY5" fmla="*/ 993798 h 993798"/>
                  <a:gd name="connsiteX6" fmla="*/ 166408 w 985837"/>
                  <a:gd name="connsiteY6" fmla="*/ 993798 h 993798"/>
                  <a:gd name="connsiteX7" fmla="*/ 2518 w 985837"/>
                  <a:gd name="connsiteY7" fmla="*/ 829908 h 993798"/>
                  <a:gd name="connsiteX8" fmla="*/ 0 w 985837"/>
                  <a:gd name="connsiteY8" fmla="*/ 428626 h 993798"/>
                  <a:gd name="connsiteX9" fmla="*/ 2518 w 985837"/>
                  <a:gd name="connsiteY9" fmla="*/ 163890 h 993798"/>
                  <a:gd name="connsiteX0" fmla="*/ 2518 w 985837"/>
                  <a:gd name="connsiteY0" fmla="*/ 163890 h 993798"/>
                  <a:gd name="connsiteX1" fmla="*/ 166408 w 985837"/>
                  <a:gd name="connsiteY1" fmla="*/ 0 h 993798"/>
                  <a:gd name="connsiteX2" fmla="*/ 821947 w 985837"/>
                  <a:gd name="connsiteY2" fmla="*/ 0 h 993798"/>
                  <a:gd name="connsiteX3" fmla="*/ 985837 w 985837"/>
                  <a:gd name="connsiteY3" fmla="*/ 163890 h 993798"/>
                  <a:gd name="connsiteX4" fmla="*/ 985837 w 985837"/>
                  <a:gd name="connsiteY4" fmla="*/ 829908 h 993798"/>
                  <a:gd name="connsiteX5" fmla="*/ 821947 w 985837"/>
                  <a:gd name="connsiteY5" fmla="*/ 993798 h 993798"/>
                  <a:gd name="connsiteX6" fmla="*/ 166408 w 985837"/>
                  <a:gd name="connsiteY6" fmla="*/ 993798 h 993798"/>
                  <a:gd name="connsiteX7" fmla="*/ 2518 w 985837"/>
                  <a:gd name="connsiteY7" fmla="*/ 829908 h 993798"/>
                  <a:gd name="connsiteX8" fmla="*/ 0 w 985837"/>
                  <a:gd name="connsiteY8" fmla="*/ 428626 h 993798"/>
                  <a:gd name="connsiteX9" fmla="*/ 2518 w 985837"/>
                  <a:gd name="connsiteY9" fmla="*/ 163890 h 99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5837" h="993798">
                    <a:moveTo>
                      <a:pt x="2518" y="163890"/>
                    </a:moveTo>
                    <a:cubicBezTo>
                      <a:pt x="2518" y="73376"/>
                      <a:pt x="75894" y="0"/>
                      <a:pt x="166408" y="0"/>
                    </a:cubicBezTo>
                    <a:lnTo>
                      <a:pt x="821947" y="0"/>
                    </a:lnTo>
                    <a:cubicBezTo>
                      <a:pt x="912461" y="0"/>
                      <a:pt x="985837" y="73376"/>
                      <a:pt x="985837" y="163890"/>
                    </a:cubicBezTo>
                    <a:lnTo>
                      <a:pt x="985837" y="829908"/>
                    </a:lnTo>
                    <a:cubicBezTo>
                      <a:pt x="985837" y="920422"/>
                      <a:pt x="912461" y="993798"/>
                      <a:pt x="821947" y="993798"/>
                    </a:cubicBezTo>
                    <a:lnTo>
                      <a:pt x="166408" y="993798"/>
                    </a:lnTo>
                    <a:cubicBezTo>
                      <a:pt x="75894" y="993798"/>
                      <a:pt x="2518" y="920422"/>
                      <a:pt x="2518" y="829908"/>
                    </a:cubicBezTo>
                    <a:cubicBezTo>
                      <a:pt x="1679" y="696147"/>
                      <a:pt x="839" y="562387"/>
                      <a:pt x="0" y="428626"/>
                    </a:cubicBezTo>
                    <a:cubicBezTo>
                      <a:pt x="839" y="340381"/>
                      <a:pt x="1679" y="252135"/>
                      <a:pt x="2518" y="163890"/>
                    </a:cubicBez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50208" y="1826755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208" y="1826755"/>
                <a:ext cx="509272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17792" y="2045821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92" y="2045821"/>
                <a:ext cx="509272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 flipV="1">
            <a:off x="8508133" y="2270271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17792" y="1785154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92" y="1785154"/>
                <a:ext cx="509272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V="1">
            <a:off x="8508133" y="2013533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91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 w/associated data (AEAD) – syntax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939" y="1631211"/>
                <a:ext cx="5350504" cy="348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631211"/>
                <a:ext cx="5350504" cy="348557"/>
              </a:xfrm>
              <a:prstGeom prst="rect">
                <a:avLst/>
              </a:prstGeom>
              <a:blipFill rotWithShape="0">
                <a:blip r:embed="rId2"/>
                <a:stretch>
                  <a:fillRect l="-1595" t="-1754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939" y="1251424"/>
                <a:ext cx="31293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251424"/>
                <a:ext cx="312931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72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939" y="2450889"/>
                <a:ext cx="37914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450889"/>
                <a:ext cx="3791423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25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843377"/>
                <a:ext cx="5538439" cy="348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843377"/>
                <a:ext cx="5538439" cy="348557"/>
              </a:xfrm>
              <a:prstGeom prst="rect">
                <a:avLst/>
              </a:prstGeom>
              <a:blipFill rotWithShape="0">
                <a:blip r:embed="rId5"/>
                <a:stretch>
                  <a:fillRect l="-1540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004250" y="1785154"/>
            <a:ext cx="3156089" cy="1182112"/>
            <a:chOff x="7661350" y="2080685"/>
            <a:chExt cx="3156089" cy="118211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8165233" y="3079278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91330" y="2862687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330" y="2862687"/>
                  <a:ext cx="50927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661350" y="2602019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1350" y="2602019"/>
                  <a:ext cx="50927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 bwMode="auto">
            <a:xfrm flipV="1">
              <a:off x="8165233" y="2822540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0308167" y="2710037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167" y="2710037"/>
                  <a:ext cx="509272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 bwMode="auto">
            <a:xfrm flipV="1">
              <a:off x="9816580" y="2910092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6"/>
                <p:cNvSpPr/>
                <p:nvPr/>
              </p:nvSpPr>
              <p:spPr bwMode="auto">
                <a:xfrm>
                  <a:off x="8727144" y="2122286"/>
                  <a:ext cx="1054481" cy="1104987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32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27144" y="2122286"/>
                  <a:ext cx="1054481" cy="1104987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674892" y="2341352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892" y="2341352"/>
                  <a:ext cx="509272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 bwMode="auto">
            <a:xfrm flipV="1">
              <a:off x="8165233" y="2565802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674892" y="2080685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892" y="2080685"/>
                  <a:ext cx="509272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/>
            <p:nvPr/>
          </p:nvCxnSpPr>
          <p:spPr bwMode="auto">
            <a:xfrm flipV="1">
              <a:off x="8165233" y="2309064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2092" y="3896836"/>
                <a:ext cx="374540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– key space</a:t>
                </a:r>
              </a:p>
              <a:p>
                <a:pPr lvl="1"/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 – nonce space</a:t>
                </a:r>
              </a:p>
              <a:p>
                <a:pPr lvl="1"/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– associated data space</a:t>
                </a:r>
              </a:p>
              <a:p>
                <a:pPr lvl="1"/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– message space</a:t>
                </a:r>
              </a:p>
              <a:p>
                <a:pPr lvl="1"/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– ciphertext space 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92" y="3896836"/>
                <a:ext cx="3745408" cy="1477328"/>
              </a:xfrm>
              <a:prstGeom prst="rect">
                <a:avLst/>
              </a:prstGeom>
              <a:blipFill rotWithShape="0">
                <a:blip r:embed="rId12"/>
                <a:stretch>
                  <a:fillRect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4247800" y="3962563"/>
                <a:ext cx="6912539" cy="144184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b="1" dirty="0"/>
                  <a:t>Correctness requirement: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7800" y="3962563"/>
                <a:ext cx="6912539" cy="1441842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AEAD security (nonce-based)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694798"/>
                  </p:ext>
                </p:extLst>
              </p:nvPr>
            </p:nvGraphicFramePr>
            <p:xfrm>
              <a:off x="1016546" y="1709810"/>
              <a:ext cx="10158909" cy="2494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164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356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50582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aea</m:t>
                                    </m:r>
                                    <m:r>
                                      <a:rPr lang="nb-NO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𝐝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0520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Nonces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endParaRPr lang="nb-NO" sz="12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⋅,⋅,⋅</m:t>
                                      </m:r>
                                    </m:e>
                                  </m:d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(⋅,⋅,⋅)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Nonces</m:t>
                              </m:r>
                            </m:oMath>
                          </a14:m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  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cheating!</a:t>
                          </a:r>
                          <a:endParaRPr lang="nb-NO" sz="1200" b="1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</a:t>
                          </a:r>
                          <a:r>
                            <a:rPr lang="nb-NO" sz="1200" b="1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200" b="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endParaRPr lang="nb-NO" sz="1200" b="0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endParaRPr lang="nb-NO" sz="1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Nonces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Ciphertexts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 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cheating!</a:t>
                          </a:r>
                          <a:endParaRPr lang="nb-NO" sz="1200" b="1" i="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lvl="0" indent="-2667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200" b="0" baseline="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←⊥</m:t>
                              </m:r>
                            </m:oMath>
                          </a14:m>
                          <a:endParaRPr lang="nb-NO" sz="1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694798"/>
                  </p:ext>
                </p:extLst>
              </p:nvPr>
            </p:nvGraphicFramePr>
            <p:xfrm>
              <a:off x="1016546" y="1709810"/>
              <a:ext cx="10158909" cy="2494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1647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53563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289116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3" t="-2083" r="-55204" b="-75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2052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2" t="-13536" r="-237374" b="-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5370" t="-13536" r="-102238" b="-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1926" t="-13536" r="-338" b="-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240280" y="4851602"/>
                <a:ext cx="7711440" cy="1192203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dirty="0"/>
                  <a:t>Definition: </a:t>
                </a:r>
                <a:r>
                  <a:rPr lang="nb-NO" sz="1600" dirty="0"/>
                  <a:t>The (nonc-based) </a:t>
                </a:r>
                <a:r>
                  <a:rPr lang="nb-NO" sz="1600" b="1" dirty="0"/>
                  <a:t>AEAD-advantage</a:t>
                </a:r>
                <a:r>
                  <a:rPr lang="nb-NO" sz="1600" dirty="0"/>
                  <a:t> of an 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aead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6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16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1600" b="0" i="0" smtClean="0">
                                          <a:latin typeface="Cambria Math" panose="02040503050406030204" pitchFamily="18" charset="0"/>
                                        </a:rPr>
                                        <m:t>aead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0280" y="4851602"/>
                <a:ext cx="7711440" cy="119220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3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0227" y="4772819"/>
            <a:ext cx="10914743" cy="1776412"/>
          </a:xfrm>
        </p:spPr>
        <p:txBody>
          <a:bodyPr/>
          <a:lstStyle/>
          <a:p>
            <a:r>
              <a:rPr lang="en-US" sz="2800" b="1" dirty="0"/>
              <a:t>Constructing AEAD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7" y="1466880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153506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 bwMode="auto">
          <a:xfrm rot="11390598">
            <a:off x="1740032" y="2493789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Chosen-plaintext attacks</a:t>
            </a:r>
          </a:p>
        </p:txBody>
      </p:sp>
      <p:pic>
        <p:nvPicPr>
          <p:cNvPr id="10242" name="Picture 2" descr="File:Router symbol-Blue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04" y="3126355"/>
            <a:ext cx="1059055" cy="10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 rot="11390598">
            <a:off x="7277231" y="2493789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2" descr="File:Router symbol-Blue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98" y="3126355"/>
            <a:ext cx="1059055" cy="10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n 8"/>
          <p:cNvSpPr/>
          <p:nvPr/>
        </p:nvSpPr>
        <p:spPr bwMode="auto">
          <a:xfrm rot="16200000">
            <a:off x="6016638" y="2840439"/>
            <a:ext cx="177835" cy="1628075"/>
          </a:xfrm>
          <a:prstGeom prst="can">
            <a:avLst>
              <a:gd name="adj" fmla="val 490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235574" y="3654476"/>
            <a:ext cx="986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919593" y="3654476"/>
            <a:ext cx="7048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07" y="1229059"/>
            <a:ext cx="1110348" cy="10886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r="24086"/>
          <a:stretch/>
        </p:blipFill>
        <p:spPr>
          <a:xfrm>
            <a:off x="3078044" y="2711445"/>
            <a:ext cx="809678" cy="8298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r="24086"/>
          <a:stretch/>
        </p:blipFill>
        <p:spPr>
          <a:xfrm>
            <a:off x="8576051" y="2711444"/>
            <a:ext cx="809678" cy="8298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23448" y="1893770"/>
            <a:ext cx="250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Public Internet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13476" y="1893770"/>
            <a:ext cx="366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Google Search (internal)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4682010"/>
            <a:ext cx="988972" cy="8653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65" y="5298949"/>
            <a:ext cx="988972" cy="8653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33" y="5343916"/>
            <a:ext cx="988972" cy="86535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>
            <a:off x="1469584" y="4378960"/>
            <a:ext cx="494000" cy="4998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2314803" y="4541520"/>
            <a:ext cx="251987" cy="8023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3590309" y="4676437"/>
            <a:ext cx="1" cy="7388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Down Arrow 45"/>
          <p:cNvSpPr/>
          <p:nvPr/>
        </p:nvSpPr>
        <p:spPr bwMode="auto">
          <a:xfrm flipV="1">
            <a:off x="5919341" y="2378379"/>
            <a:ext cx="444708" cy="1126520"/>
          </a:xfrm>
          <a:prstGeom prst="downArrow">
            <a:avLst>
              <a:gd name="adj1" fmla="val 40861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15" y="5380394"/>
            <a:ext cx="624479" cy="61228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426964" y="4946582"/>
            <a:ext cx="529528" cy="47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76931" y="3743394"/>
            <a:ext cx="529528" cy="47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2595155" y="3338865"/>
            <a:ext cx="1962990" cy="1108236"/>
          </a:xfrm>
          <a:custGeom>
            <a:avLst/>
            <a:gdLst>
              <a:gd name="connsiteX0" fmla="*/ 0 w 1884218"/>
              <a:gd name="connsiteY0" fmla="*/ 956044 h 956044"/>
              <a:gd name="connsiteX1" fmla="*/ 429491 w 1884218"/>
              <a:gd name="connsiteY1" fmla="*/ 526553 h 956044"/>
              <a:gd name="connsiteX2" fmla="*/ 858982 w 1884218"/>
              <a:gd name="connsiteY2" fmla="*/ 678953 h 956044"/>
              <a:gd name="connsiteX3" fmla="*/ 1205346 w 1884218"/>
              <a:gd name="connsiteY3" fmla="*/ 734371 h 956044"/>
              <a:gd name="connsiteX4" fmla="*/ 1399309 w 1884218"/>
              <a:gd name="connsiteY4" fmla="*/ 443426 h 956044"/>
              <a:gd name="connsiteX5" fmla="*/ 1136073 w 1884218"/>
              <a:gd name="connsiteY5" fmla="*/ 263317 h 956044"/>
              <a:gd name="connsiteX6" fmla="*/ 1343891 w 1884218"/>
              <a:gd name="connsiteY6" fmla="*/ 80 h 956044"/>
              <a:gd name="connsiteX7" fmla="*/ 1634837 w 1884218"/>
              <a:gd name="connsiteY7" fmla="*/ 235608 h 956044"/>
              <a:gd name="connsiteX8" fmla="*/ 1884218 w 1884218"/>
              <a:gd name="connsiteY8" fmla="*/ 263317 h 95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218" h="956044">
                <a:moveTo>
                  <a:pt x="0" y="956044"/>
                </a:moveTo>
                <a:cubicBezTo>
                  <a:pt x="143163" y="764389"/>
                  <a:pt x="286327" y="572735"/>
                  <a:pt x="429491" y="526553"/>
                </a:cubicBezTo>
                <a:cubicBezTo>
                  <a:pt x="572655" y="480371"/>
                  <a:pt x="729673" y="644317"/>
                  <a:pt x="858982" y="678953"/>
                </a:cubicBezTo>
                <a:cubicBezTo>
                  <a:pt x="988291" y="713589"/>
                  <a:pt x="1115292" y="773625"/>
                  <a:pt x="1205346" y="734371"/>
                </a:cubicBezTo>
                <a:cubicBezTo>
                  <a:pt x="1295400" y="695117"/>
                  <a:pt x="1410854" y="521935"/>
                  <a:pt x="1399309" y="443426"/>
                </a:cubicBezTo>
                <a:cubicBezTo>
                  <a:pt x="1387764" y="364917"/>
                  <a:pt x="1145309" y="337208"/>
                  <a:pt x="1136073" y="263317"/>
                </a:cubicBezTo>
                <a:cubicBezTo>
                  <a:pt x="1126837" y="189426"/>
                  <a:pt x="1260764" y="4698"/>
                  <a:pt x="1343891" y="80"/>
                </a:cubicBezTo>
                <a:cubicBezTo>
                  <a:pt x="1427018" y="-4538"/>
                  <a:pt x="1544782" y="191735"/>
                  <a:pt x="1634837" y="235608"/>
                </a:cubicBezTo>
                <a:cubicBezTo>
                  <a:pt x="1724892" y="279481"/>
                  <a:pt x="1804555" y="271399"/>
                  <a:pt x="1884218" y="26331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Galois/Counter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517987" y="1446777"/>
            <a:ext cx="9128598" cy="4940215"/>
            <a:chOff x="1517987" y="1446777"/>
            <a:chExt cx="9128598" cy="4940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 flipH="1">
                  <a:off x="3508387" y="2815660"/>
                  <a:ext cx="822233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508387" y="2815660"/>
                  <a:ext cx="822233" cy="282865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 flipH="1">
                  <a:off x="4569621" y="2047514"/>
                  <a:ext cx="476261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69621" y="2047514"/>
                  <a:ext cx="476261" cy="4447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 flipH="1">
              <a:off x="4503768" y="1447853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ctr+1</a:t>
              </a:r>
            </a:p>
          </p:txBody>
        </p:sp>
        <p:sp>
          <p:nvSpPr>
            <p:cNvPr id="7" name="Flowchart: Or 6"/>
            <p:cNvSpPr/>
            <p:nvPr/>
          </p:nvSpPr>
          <p:spPr bwMode="auto">
            <a:xfrm flipH="1">
              <a:off x="4686383" y="2835851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6" idx="2"/>
              <a:endCxn id="5" idx="0"/>
            </p:cNvCxnSpPr>
            <p:nvPr/>
          </p:nvCxnSpPr>
          <p:spPr bwMode="auto">
            <a:xfrm>
              <a:off x="4807750" y="1755630"/>
              <a:ext cx="1" cy="2918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5" idx="2"/>
              <a:endCxn id="7" idx="0"/>
            </p:cNvCxnSpPr>
            <p:nvPr/>
          </p:nvCxnSpPr>
          <p:spPr bwMode="auto">
            <a:xfrm>
              <a:off x="4807751" y="2492249"/>
              <a:ext cx="0" cy="3436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endCxn id="7" idx="6"/>
            </p:cNvCxnSpPr>
            <p:nvPr/>
          </p:nvCxnSpPr>
          <p:spPr bwMode="auto">
            <a:xfrm flipV="1">
              <a:off x="4330619" y="2957086"/>
              <a:ext cx="355763" cy="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23"/>
                <p:cNvSpPr/>
                <p:nvPr/>
              </p:nvSpPr>
              <p:spPr bwMode="auto">
                <a:xfrm flipH="1">
                  <a:off x="5273081" y="2819783"/>
                  <a:ext cx="809062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Rounded 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273081" y="2819783"/>
                  <a:ext cx="809062" cy="282865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 bwMode="auto">
                <a:xfrm flipH="1">
                  <a:off x="6301101" y="2047514"/>
                  <a:ext cx="473950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301101" y="2047514"/>
                  <a:ext cx="473950" cy="44473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 flipH="1">
              <a:off x="6234338" y="1446777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ctr+2</a:t>
              </a:r>
            </a:p>
          </p:txBody>
        </p:sp>
        <p:sp>
          <p:nvSpPr>
            <p:cNvPr id="27" name="Flowchart: Or 26"/>
            <p:cNvSpPr/>
            <p:nvPr/>
          </p:nvSpPr>
          <p:spPr bwMode="auto">
            <a:xfrm>
              <a:off x="6418392" y="2839981"/>
              <a:ext cx="236975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8" name="Straight Arrow Connector 27"/>
            <p:cNvCxnSpPr>
              <a:stCxn id="26" idx="2"/>
              <a:endCxn id="25" idx="0"/>
            </p:cNvCxnSpPr>
            <p:nvPr/>
          </p:nvCxnSpPr>
          <p:spPr bwMode="auto">
            <a:xfrm flipH="1">
              <a:off x="6538076" y="1754554"/>
              <a:ext cx="244" cy="292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25" idx="2"/>
              <a:endCxn id="27" idx="0"/>
            </p:cNvCxnSpPr>
            <p:nvPr/>
          </p:nvCxnSpPr>
          <p:spPr bwMode="auto">
            <a:xfrm flipH="1">
              <a:off x="6536880" y="2492249"/>
              <a:ext cx="1195" cy="3477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endCxn id="27" idx="2"/>
            </p:cNvCxnSpPr>
            <p:nvPr/>
          </p:nvCxnSpPr>
          <p:spPr bwMode="auto">
            <a:xfrm>
              <a:off x="6082143" y="2961216"/>
              <a:ext cx="33624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 bwMode="auto">
                <a:xfrm flipH="1">
                  <a:off x="6993590" y="2819783"/>
                  <a:ext cx="818589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993590" y="2819783"/>
                  <a:ext cx="818589" cy="282865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 bwMode="auto">
                <a:xfrm flipH="1">
                  <a:off x="8031915" y="2050369"/>
                  <a:ext cx="473950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031915" y="2050369"/>
                  <a:ext cx="473950" cy="4447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 flipH="1">
              <a:off x="7964907" y="1446777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ctr+3</a:t>
              </a:r>
            </a:p>
          </p:txBody>
        </p:sp>
        <p:sp>
          <p:nvSpPr>
            <p:cNvPr id="34" name="Flowchart: Or 33"/>
            <p:cNvSpPr/>
            <p:nvPr/>
          </p:nvSpPr>
          <p:spPr bwMode="auto">
            <a:xfrm>
              <a:off x="8154085" y="2839981"/>
              <a:ext cx="235101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3" idx="2"/>
              <a:endCxn id="32" idx="0"/>
            </p:cNvCxnSpPr>
            <p:nvPr/>
          </p:nvCxnSpPr>
          <p:spPr bwMode="auto">
            <a:xfrm>
              <a:off x="8268889" y="1754554"/>
              <a:ext cx="1" cy="29581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stCxn id="32" idx="2"/>
              <a:endCxn id="34" idx="0"/>
            </p:cNvCxnSpPr>
            <p:nvPr/>
          </p:nvCxnSpPr>
          <p:spPr bwMode="auto">
            <a:xfrm>
              <a:off x="8268889" y="2495105"/>
              <a:ext cx="2746" cy="34487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endCxn id="34" idx="2"/>
            </p:cNvCxnSpPr>
            <p:nvPr/>
          </p:nvCxnSpPr>
          <p:spPr bwMode="auto">
            <a:xfrm>
              <a:off x="7812178" y="2961216"/>
              <a:ext cx="34190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>
              <a:stCxn id="7" idx="4"/>
            </p:cNvCxnSpPr>
            <p:nvPr/>
          </p:nvCxnSpPr>
          <p:spPr bwMode="auto">
            <a:xfrm flipH="1">
              <a:off x="4806999" y="3078320"/>
              <a:ext cx="752" cy="3808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>
              <a:stCxn id="27" idx="4"/>
            </p:cNvCxnSpPr>
            <p:nvPr/>
          </p:nvCxnSpPr>
          <p:spPr bwMode="auto">
            <a:xfrm flipH="1">
              <a:off x="6536879" y="3082450"/>
              <a:ext cx="1" cy="3717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>
              <a:stCxn id="34" idx="4"/>
            </p:cNvCxnSpPr>
            <p:nvPr/>
          </p:nvCxnSpPr>
          <p:spPr bwMode="auto">
            <a:xfrm flipH="1">
              <a:off x="8268889" y="3082450"/>
              <a:ext cx="2746" cy="3656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3" name="Group 52"/>
            <p:cNvGrpSpPr/>
            <p:nvPr/>
          </p:nvGrpSpPr>
          <p:grpSpPr>
            <a:xfrm flipH="1">
              <a:off x="1691918" y="4697620"/>
              <a:ext cx="473950" cy="471623"/>
              <a:chOff x="4995561" y="2319053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117027" y="250616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027" y="250616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20000" r="-14286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5" name="Straight Arrow Connector 54"/>
            <p:cNvCxnSpPr>
              <a:endCxn id="51" idx="0"/>
            </p:cNvCxnSpPr>
            <p:nvPr/>
          </p:nvCxnSpPr>
          <p:spPr bwMode="auto">
            <a:xfrm flipH="1">
              <a:off x="1928893" y="3735817"/>
              <a:ext cx="210" cy="9618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endCxn id="186" idx="0"/>
            </p:cNvCxnSpPr>
            <p:nvPr/>
          </p:nvCxnSpPr>
          <p:spPr bwMode="auto">
            <a:xfrm>
              <a:off x="3359472" y="3735817"/>
              <a:ext cx="1655" cy="4089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 bwMode="auto">
                <a:xfrm flipH="1">
                  <a:off x="2948356" y="3452952"/>
                  <a:ext cx="822233" cy="282865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948356" y="3452952"/>
                  <a:ext cx="822233" cy="28286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68"/>
            <p:cNvGrpSpPr/>
            <p:nvPr/>
          </p:nvGrpSpPr>
          <p:grpSpPr>
            <a:xfrm flipH="1">
              <a:off x="3122497" y="4697146"/>
              <a:ext cx="473950" cy="471623"/>
              <a:chOff x="5010553" y="2282978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5125303" y="2470366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5303" y="2470366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7143" r="-17143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4" name="Straight Arrow Connector 73"/>
            <p:cNvCxnSpPr>
              <a:stCxn id="186" idx="4"/>
              <a:endCxn id="70" idx="0"/>
            </p:cNvCxnSpPr>
            <p:nvPr/>
          </p:nvCxnSpPr>
          <p:spPr bwMode="auto">
            <a:xfrm flipH="1">
              <a:off x="3359472" y="4387214"/>
              <a:ext cx="1655" cy="3099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>
              <a:endCxn id="149" idx="0"/>
            </p:cNvCxnSpPr>
            <p:nvPr/>
          </p:nvCxnSpPr>
          <p:spPr bwMode="auto">
            <a:xfrm>
              <a:off x="4806999" y="3742028"/>
              <a:ext cx="0" cy="3917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2" name="Group 81"/>
            <p:cNvGrpSpPr/>
            <p:nvPr/>
          </p:nvGrpSpPr>
          <p:grpSpPr>
            <a:xfrm flipH="1">
              <a:off x="4570024" y="4697146"/>
              <a:ext cx="473950" cy="471623"/>
              <a:chOff x="4995561" y="2263552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5112752" y="2442889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2752" y="2442889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20000" r="-14286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5" name="Straight Arrow Connector 84"/>
            <p:cNvCxnSpPr>
              <a:stCxn id="149" idx="4"/>
              <a:endCxn id="83" idx="0"/>
            </p:cNvCxnSpPr>
            <p:nvPr/>
          </p:nvCxnSpPr>
          <p:spPr bwMode="auto">
            <a:xfrm>
              <a:off x="4806999" y="4376268"/>
              <a:ext cx="0" cy="3208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>
              <a:endCxn id="187" idx="0"/>
            </p:cNvCxnSpPr>
            <p:nvPr/>
          </p:nvCxnSpPr>
          <p:spPr bwMode="auto">
            <a:xfrm>
              <a:off x="6536879" y="3737034"/>
              <a:ext cx="1196" cy="3993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Group 88"/>
            <p:cNvGrpSpPr/>
            <p:nvPr/>
          </p:nvGrpSpPr>
          <p:grpSpPr>
            <a:xfrm flipH="1">
              <a:off x="6301101" y="4694698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5115078" y="2444478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5078" y="2444478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20000" r="-14286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2" name="Straight Arrow Connector 91"/>
            <p:cNvCxnSpPr>
              <a:stCxn id="187" idx="4"/>
              <a:endCxn id="90" idx="0"/>
            </p:cNvCxnSpPr>
            <p:nvPr/>
          </p:nvCxnSpPr>
          <p:spPr bwMode="auto">
            <a:xfrm>
              <a:off x="6538075" y="4378834"/>
              <a:ext cx="0" cy="3158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endCxn id="191" idx="0"/>
            </p:cNvCxnSpPr>
            <p:nvPr/>
          </p:nvCxnSpPr>
          <p:spPr bwMode="auto">
            <a:xfrm>
              <a:off x="8268889" y="3730920"/>
              <a:ext cx="2793" cy="4069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6" name="Group 95"/>
            <p:cNvGrpSpPr/>
            <p:nvPr/>
          </p:nvGrpSpPr>
          <p:grpSpPr>
            <a:xfrm flipH="1">
              <a:off x="8034707" y="4694437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Rectangle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117027" y="243639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027" y="243639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17143" r="-17143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9" name="Straight Arrow Connector 98"/>
            <p:cNvCxnSpPr>
              <a:stCxn id="191" idx="4"/>
              <a:endCxn id="97" idx="0"/>
            </p:cNvCxnSpPr>
            <p:nvPr/>
          </p:nvCxnSpPr>
          <p:spPr bwMode="auto">
            <a:xfrm>
              <a:off x="8271682" y="4380353"/>
              <a:ext cx="0" cy="3140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Elbow Connector 100"/>
            <p:cNvCxnSpPr>
              <a:stCxn id="51" idx="1"/>
              <a:endCxn id="186" idx="6"/>
            </p:cNvCxnSpPr>
            <p:nvPr/>
          </p:nvCxnSpPr>
          <p:spPr bwMode="auto">
            <a:xfrm flipV="1">
              <a:off x="2165868" y="4265980"/>
              <a:ext cx="1073891" cy="66745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Elbow Connector 104"/>
            <p:cNvCxnSpPr>
              <a:stCxn id="70" idx="1"/>
              <a:endCxn id="149" idx="6"/>
            </p:cNvCxnSpPr>
            <p:nvPr/>
          </p:nvCxnSpPr>
          <p:spPr bwMode="auto">
            <a:xfrm flipV="1">
              <a:off x="3596447" y="4255033"/>
              <a:ext cx="1089183" cy="67792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Elbow Connector 108"/>
            <p:cNvCxnSpPr>
              <a:stCxn id="83" idx="1"/>
              <a:endCxn id="187" idx="6"/>
            </p:cNvCxnSpPr>
            <p:nvPr/>
          </p:nvCxnSpPr>
          <p:spPr bwMode="auto">
            <a:xfrm flipV="1">
              <a:off x="5043974" y="4257600"/>
              <a:ext cx="1372733" cy="67535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Elbow Connector 111"/>
            <p:cNvCxnSpPr>
              <a:stCxn id="90" idx="1"/>
              <a:endCxn id="191" idx="6"/>
            </p:cNvCxnSpPr>
            <p:nvPr/>
          </p:nvCxnSpPr>
          <p:spPr bwMode="auto">
            <a:xfrm flipV="1">
              <a:off x="6775050" y="4259118"/>
              <a:ext cx="1375263" cy="67139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" name="Flowchart: Or 115"/>
            <p:cNvSpPr/>
            <p:nvPr/>
          </p:nvSpPr>
          <p:spPr bwMode="auto">
            <a:xfrm>
              <a:off x="9877663" y="4139751"/>
              <a:ext cx="24312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17" name="Straight Arrow Connector 116"/>
            <p:cNvCxnSpPr>
              <a:endCxn id="116" idx="0"/>
            </p:cNvCxnSpPr>
            <p:nvPr/>
          </p:nvCxnSpPr>
          <p:spPr bwMode="auto">
            <a:xfrm>
              <a:off x="9996733" y="3737034"/>
              <a:ext cx="2493" cy="40271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8" name="Group 117"/>
            <p:cNvGrpSpPr/>
            <p:nvPr/>
          </p:nvGrpSpPr>
          <p:grpSpPr>
            <a:xfrm flipH="1">
              <a:off x="9762252" y="4678887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Rectangle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5117527" y="243639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527" y="243639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20000" r="-14286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1" name="Straight Arrow Connector 120"/>
            <p:cNvCxnSpPr>
              <a:stCxn id="116" idx="4"/>
              <a:endCxn id="119" idx="0"/>
            </p:cNvCxnSpPr>
            <p:nvPr/>
          </p:nvCxnSpPr>
          <p:spPr bwMode="auto">
            <a:xfrm>
              <a:off x="9999226" y="4382219"/>
              <a:ext cx="0" cy="2966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Elbow Connector 125"/>
            <p:cNvCxnSpPr>
              <a:stCxn id="97" idx="1"/>
              <a:endCxn id="116" idx="2"/>
            </p:cNvCxnSpPr>
            <p:nvPr/>
          </p:nvCxnSpPr>
          <p:spPr bwMode="auto">
            <a:xfrm flipV="1">
              <a:off x="8508657" y="4260985"/>
              <a:ext cx="1369006" cy="66926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Flowchart: Or 148"/>
            <p:cNvSpPr/>
            <p:nvPr/>
          </p:nvSpPr>
          <p:spPr bwMode="auto">
            <a:xfrm flipH="1">
              <a:off x="4685631" y="4133799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186" name="Flowchart: Or 185"/>
            <p:cNvSpPr/>
            <p:nvPr/>
          </p:nvSpPr>
          <p:spPr bwMode="auto">
            <a:xfrm flipH="1">
              <a:off x="3239759" y="4144745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187" name="Flowchart: Or 186"/>
            <p:cNvSpPr/>
            <p:nvPr/>
          </p:nvSpPr>
          <p:spPr bwMode="auto">
            <a:xfrm flipH="1">
              <a:off x="6416707" y="4136366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191" name="Flowchart: Or 190"/>
            <p:cNvSpPr/>
            <p:nvPr/>
          </p:nvSpPr>
          <p:spPr bwMode="auto">
            <a:xfrm flipH="1">
              <a:off x="8150314" y="4137884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203" name="Flowchart: Or 202"/>
            <p:cNvSpPr/>
            <p:nvPr/>
          </p:nvSpPr>
          <p:spPr bwMode="auto">
            <a:xfrm>
              <a:off x="9877663" y="5499507"/>
              <a:ext cx="24312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04" name="Straight Arrow Connector 203"/>
            <p:cNvCxnSpPr>
              <a:stCxn id="119" idx="2"/>
              <a:endCxn id="203" idx="0"/>
            </p:cNvCxnSpPr>
            <p:nvPr/>
          </p:nvCxnSpPr>
          <p:spPr bwMode="auto">
            <a:xfrm>
              <a:off x="9999226" y="5150510"/>
              <a:ext cx="0" cy="34899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9642289" y="6048438"/>
                  <a:ext cx="712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289" y="6048438"/>
                  <a:ext cx="712038" cy="338554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3" name="Straight Arrow Connector 222"/>
            <p:cNvCxnSpPr>
              <a:stCxn id="203" idx="4"/>
              <a:endCxn id="207" idx="0"/>
            </p:cNvCxnSpPr>
            <p:nvPr/>
          </p:nvCxnSpPr>
          <p:spPr bwMode="auto">
            <a:xfrm flipH="1">
              <a:off x="9998308" y="5741976"/>
              <a:ext cx="919" cy="3064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/>
                <p:cNvSpPr txBox="1"/>
                <p:nvPr/>
              </p:nvSpPr>
              <p:spPr>
                <a:xfrm>
                  <a:off x="10352752" y="5456972"/>
                  <a:ext cx="2938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7" name="TextBox 2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2752" y="5456972"/>
                  <a:ext cx="293833" cy="338554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8" name="Straight Arrow Connector 257"/>
            <p:cNvCxnSpPr>
              <a:stCxn id="257" idx="1"/>
              <a:endCxn id="203" idx="6"/>
            </p:cNvCxnSpPr>
            <p:nvPr/>
          </p:nvCxnSpPr>
          <p:spPr bwMode="auto">
            <a:xfrm flipH="1" flipV="1">
              <a:off x="10120790" y="5620742"/>
              <a:ext cx="231962" cy="55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/>
                <p:cNvSpPr/>
                <p:nvPr/>
              </p:nvSpPr>
              <p:spPr bwMode="auto">
                <a:xfrm flipH="1">
                  <a:off x="4395883" y="3459163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95883" y="3459163"/>
                  <a:ext cx="822233" cy="282865"/>
                </a:xfrm>
                <a:prstGeom prst="round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/>
                <p:cNvSpPr/>
                <p:nvPr/>
              </p:nvSpPr>
              <p:spPr bwMode="auto">
                <a:xfrm flipH="1">
                  <a:off x="6125763" y="3454168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Rounded 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125763" y="3454168"/>
                  <a:ext cx="822233" cy="282865"/>
                </a:xfrm>
                <a:prstGeom prst="round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 bwMode="auto">
                <a:xfrm flipH="1">
                  <a:off x="7857773" y="3448055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57773" y="3448055"/>
                  <a:ext cx="822233" cy="282865"/>
                </a:xfrm>
                <a:prstGeom prst="round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49"/>
                <p:cNvSpPr/>
                <p:nvPr/>
              </p:nvSpPr>
              <p:spPr bwMode="auto">
                <a:xfrm flipH="1">
                  <a:off x="1517987" y="3452952"/>
                  <a:ext cx="822233" cy="282865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Rounded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517987" y="3452952"/>
                  <a:ext cx="822233" cy="282865"/>
                </a:xfrm>
                <a:prstGeom prst="round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ounded Rectangle 114"/>
                <p:cNvSpPr/>
                <p:nvPr/>
              </p:nvSpPr>
              <p:spPr bwMode="auto">
                <a:xfrm flipH="1">
                  <a:off x="9505166" y="3454168"/>
                  <a:ext cx="983136" cy="28286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Rounded 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505166" y="3454168"/>
                  <a:ext cx="983136" cy="282865"/>
                </a:xfrm>
                <a:prstGeom prst="round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904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Galois/Counter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3508387" y="2815660"/>
                <a:ext cx="822233" cy="2828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08387" y="2815660"/>
                <a:ext cx="822233" cy="28286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569621" y="2047514"/>
                <a:ext cx="476261" cy="4447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69621" y="2047514"/>
                <a:ext cx="476261" cy="4447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4503768" y="1447853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686383" y="2835851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 bwMode="auto">
          <a:xfrm>
            <a:off x="4807750" y="1755630"/>
            <a:ext cx="1" cy="2918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 bwMode="auto">
          <a:xfrm>
            <a:off x="4807751" y="2492249"/>
            <a:ext cx="0" cy="343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6"/>
          </p:cNvCxnSpPr>
          <p:nvPr/>
        </p:nvCxnSpPr>
        <p:spPr bwMode="auto">
          <a:xfrm flipV="1">
            <a:off x="4330619" y="2957086"/>
            <a:ext cx="355763" cy="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 flipH="1">
                <a:off x="5273081" y="2819783"/>
                <a:ext cx="809062" cy="2828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273081" y="2819783"/>
                <a:ext cx="809062" cy="28286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 flipH="1">
                <a:off x="6301101" y="2047514"/>
                <a:ext cx="473950" cy="4447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1101" y="2047514"/>
                <a:ext cx="473950" cy="4447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flipH="1">
            <a:off x="6234338" y="1446777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ctr+2</a:t>
            </a:r>
          </a:p>
        </p:txBody>
      </p:sp>
      <p:sp>
        <p:nvSpPr>
          <p:cNvPr id="27" name="Flowchart: Or 26"/>
          <p:cNvSpPr/>
          <p:nvPr/>
        </p:nvSpPr>
        <p:spPr bwMode="auto">
          <a:xfrm>
            <a:off x="6418392" y="2839981"/>
            <a:ext cx="236975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28" name="Straight Arrow Connector 27"/>
          <p:cNvCxnSpPr>
            <a:stCxn id="26" idx="2"/>
            <a:endCxn id="25" idx="0"/>
          </p:cNvCxnSpPr>
          <p:nvPr/>
        </p:nvCxnSpPr>
        <p:spPr bwMode="auto">
          <a:xfrm flipH="1">
            <a:off x="6538076" y="1754554"/>
            <a:ext cx="244" cy="292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5" idx="2"/>
            <a:endCxn id="27" idx="0"/>
          </p:cNvCxnSpPr>
          <p:nvPr/>
        </p:nvCxnSpPr>
        <p:spPr bwMode="auto">
          <a:xfrm flipH="1">
            <a:off x="6536880" y="2492249"/>
            <a:ext cx="1195" cy="3477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endCxn id="27" idx="2"/>
          </p:cNvCxnSpPr>
          <p:nvPr/>
        </p:nvCxnSpPr>
        <p:spPr bwMode="auto">
          <a:xfrm>
            <a:off x="6082143" y="2961216"/>
            <a:ext cx="3362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 flipH="1">
                <a:off x="6993590" y="2819783"/>
                <a:ext cx="818589" cy="2828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993590" y="2819783"/>
                <a:ext cx="818589" cy="28286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 flipH="1">
                <a:off x="8031915" y="2050369"/>
                <a:ext cx="473950" cy="4447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031915" y="2050369"/>
                <a:ext cx="473950" cy="4447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flipH="1">
            <a:off x="7964907" y="1446777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ctr+3</a:t>
            </a:r>
          </a:p>
        </p:txBody>
      </p:sp>
      <p:sp>
        <p:nvSpPr>
          <p:cNvPr id="34" name="Flowchart: Or 33"/>
          <p:cNvSpPr/>
          <p:nvPr/>
        </p:nvSpPr>
        <p:spPr bwMode="auto">
          <a:xfrm>
            <a:off x="8154085" y="2839981"/>
            <a:ext cx="235101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33" idx="2"/>
            <a:endCxn id="32" idx="0"/>
          </p:cNvCxnSpPr>
          <p:nvPr/>
        </p:nvCxnSpPr>
        <p:spPr bwMode="auto">
          <a:xfrm>
            <a:off x="8268889" y="1754554"/>
            <a:ext cx="1" cy="2958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 bwMode="auto">
          <a:xfrm>
            <a:off x="8268889" y="2495105"/>
            <a:ext cx="2746" cy="3448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endCxn id="34" idx="2"/>
          </p:cNvCxnSpPr>
          <p:nvPr/>
        </p:nvCxnSpPr>
        <p:spPr bwMode="auto">
          <a:xfrm>
            <a:off x="7812178" y="2961216"/>
            <a:ext cx="3419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7" idx="4"/>
          </p:cNvCxnSpPr>
          <p:nvPr/>
        </p:nvCxnSpPr>
        <p:spPr bwMode="auto">
          <a:xfrm flipH="1">
            <a:off x="4806999" y="3078320"/>
            <a:ext cx="752" cy="3808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27" idx="4"/>
          </p:cNvCxnSpPr>
          <p:nvPr/>
        </p:nvCxnSpPr>
        <p:spPr bwMode="auto">
          <a:xfrm flipH="1">
            <a:off x="6536879" y="3082450"/>
            <a:ext cx="1" cy="3717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34" idx="4"/>
          </p:cNvCxnSpPr>
          <p:nvPr/>
        </p:nvCxnSpPr>
        <p:spPr bwMode="auto">
          <a:xfrm flipH="1">
            <a:off x="8268889" y="3082450"/>
            <a:ext cx="2746" cy="3656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" name="Group 52"/>
          <p:cNvGrpSpPr/>
          <p:nvPr/>
        </p:nvGrpSpPr>
        <p:grpSpPr>
          <a:xfrm flipH="1">
            <a:off x="1691918" y="4697620"/>
            <a:ext cx="473950" cy="471623"/>
            <a:chOff x="4995561" y="2319053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/>
          <p:cNvCxnSpPr>
            <a:endCxn id="51" idx="0"/>
          </p:cNvCxnSpPr>
          <p:nvPr/>
        </p:nvCxnSpPr>
        <p:spPr bwMode="auto">
          <a:xfrm flipH="1">
            <a:off x="1928893" y="3735817"/>
            <a:ext cx="210" cy="9618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endCxn id="186" idx="0"/>
          </p:cNvCxnSpPr>
          <p:nvPr/>
        </p:nvCxnSpPr>
        <p:spPr bwMode="auto">
          <a:xfrm>
            <a:off x="3359472" y="3735817"/>
            <a:ext cx="1655" cy="4089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48356" y="3452952"/>
                <a:ext cx="822233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48356" y="3452952"/>
                <a:ext cx="822233" cy="28286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 flipH="1">
            <a:off x="3122497" y="4697146"/>
            <a:ext cx="473950" cy="471623"/>
            <a:chOff x="5010553" y="2282978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/>
          <p:cNvCxnSpPr>
            <a:stCxn id="186" idx="4"/>
            <a:endCxn id="70" idx="0"/>
          </p:cNvCxnSpPr>
          <p:nvPr/>
        </p:nvCxnSpPr>
        <p:spPr bwMode="auto">
          <a:xfrm flipH="1">
            <a:off x="3359472" y="4387214"/>
            <a:ext cx="1655" cy="3099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endCxn id="149" idx="0"/>
          </p:cNvCxnSpPr>
          <p:nvPr/>
        </p:nvCxnSpPr>
        <p:spPr bwMode="auto">
          <a:xfrm>
            <a:off x="4806999" y="3742028"/>
            <a:ext cx="0" cy="3917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 flipH="1">
            <a:off x="4570024" y="4697146"/>
            <a:ext cx="473950" cy="471623"/>
            <a:chOff x="4995561" y="2263552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/>
          <p:cNvCxnSpPr>
            <a:stCxn id="149" idx="4"/>
            <a:endCxn id="83" idx="0"/>
          </p:cNvCxnSpPr>
          <p:nvPr/>
        </p:nvCxnSpPr>
        <p:spPr bwMode="auto">
          <a:xfrm>
            <a:off x="4806999" y="4376268"/>
            <a:ext cx="0" cy="3208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endCxn id="187" idx="0"/>
          </p:cNvCxnSpPr>
          <p:nvPr/>
        </p:nvCxnSpPr>
        <p:spPr bwMode="auto">
          <a:xfrm>
            <a:off x="6536879" y="3737034"/>
            <a:ext cx="1196" cy="3993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9" name="Group 88"/>
          <p:cNvGrpSpPr/>
          <p:nvPr/>
        </p:nvGrpSpPr>
        <p:grpSpPr>
          <a:xfrm flipH="1">
            <a:off x="6301101" y="4694698"/>
            <a:ext cx="473950" cy="471623"/>
            <a:chOff x="4995561" y="2263551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2" name="Straight Arrow Connector 91"/>
          <p:cNvCxnSpPr>
            <a:stCxn id="187" idx="4"/>
            <a:endCxn id="90" idx="0"/>
          </p:cNvCxnSpPr>
          <p:nvPr/>
        </p:nvCxnSpPr>
        <p:spPr bwMode="auto">
          <a:xfrm>
            <a:off x="6538075" y="4378834"/>
            <a:ext cx="0" cy="3158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endCxn id="191" idx="0"/>
          </p:cNvCxnSpPr>
          <p:nvPr/>
        </p:nvCxnSpPr>
        <p:spPr bwMode="auto">
          <a:xfrm>
            <a:off x="8268889" y="3730920"/>
            <a:ext cx="2793" cy="4069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6" name="Group 95"/>
          <p:cNvGrpSpPr/>
          <p:nvPr/>
        </p:nvGrpSpPr>
        <p:grpSpPr>
          <a:xfrm flipH="1">
            <a:off x="8034707" y="4694437"/>
            <a:ext cx="473950" cy="471623"/>
            <a:chOff x="4995561" y="2263551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Arrow Connector 98"/>
          <p:cNvCxnSpPr>
            <a:stCxn id="191" idx="4"/>
            <a:endCxn id="97" idx="0"/>
          </p:cNvCxnSpPr>
          <p:nvPr/>
        </p:nvCxnSpPr>
        <p:spPr bwMode="auto">
          <a:xfrm>
            <a:off x="8271682" y="4380353"/>
            <a:ext cx="0" cy="3140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stCxn id="51" idx="1"/>
            <a:endCxn id="186" idx="6"/>
          </p:cNvCxnSpPr>
          <p:nvPr/>
        </p:nvCxnSpPr>
        <p:spPr bwMode="auto">
          <a:xfrm flipV="1">
            <a:off x="2165868" y="4265980"/>
            <a:ext cx="1073891" cy="6674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Elbow Connector 104"/>
          <p:cNvCxnSpPr>
            <a:stCxn id="70" idx="1"/>
            <a:endCxn id="149" idx="6"/>
          </p:cNvCxnSpPr>
          <p:nvPr/>
        </p:nvCxnSpPr>
        <p:spPr bwMode="auto">
          <a:xfrm flipV="1">
            <a:off x="3596447" y="4255033"/>
            <a:ext cx="1089183" cy="67792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Elbow Connector 108"/>
          <p:cNvCxnSpPr>
            <a:stCxn id="83" idx="1"/>
            <a:endCxn id="187" idx="6"/>
          </p:cNvCxnSpPr>
          <p:nvPr/>
        </p:nvCxnSpPr>
        <p:spPr bwMode="auto">
          <a:xfrm flipV="1">
            <a:off x="5043974" y="4257600"/>
            <a:ext cx="1372733" cy="6753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Elbow Connector 111"/>
          <p:cNvCxnSpPr>
            <a:stCxn id="90" idx="1"/>
            <a:endCxn id="191" idx="6"/>
          </p:cNvCxnSpPr>
          <p:nvPr/>
        </p:nvCxnSpPr>
        <p:spPr bwMode="auto">
          <a:xfrm flipV="1">
            <a:off x="6775050" y="4259118"/>
            <a:ext cx="1375263" cy="67139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Flowchart: Or 115"/>
          <p:cNvSpPr/>
          <p:nvPr/>
        </p:nvSpPr>
        <p:spPr bwMode="auto">
          <a:xfrm>
            <a:off x="9877663" y="4139751"/>
            <a:ext cx="24312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17" name="Straight Arrow Connector 116"/>
          <p:cNvCxnSpPr>
            <a:endCxn id="116" idx="0"/>
          </p:cNvCxnSpPr>
          <p:nvPr/>
        </p:nvCxnSpPr>
        <p:spPr bwMode="auto">
          <a:xfrm>
            <a:off x="9996733" y="3737034"/>
            <a:ext cx="2493" cy="4027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oup 117"/>
          <p:cNvGrpSpPr/>
          <p:nvPr/>
        </p:nvGrpSpPr>
        <p:grpSpPr>
          <a:xfrm flipH="1">
            <a:off x="9762252" y="4678887"/>
            <a:ext cx="473950" cy="471623"/>
            <a:chOff x="4995561" y="2263551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Arrow Connector 120"/>
          <p:cNvCxnSpPr>
            <a:stCxn id="116" idx="4"/>
            <a:endCxn id="119" idx="0"/>
          </p:cNvCxnSpPr>
          <p:nvPr/>
        </p:nvCxnSpPr>
        <p:spPr bwMode="auto">
          <a:xfrm>
            <a:off x="9999226" y="4382219"/>
            <a:ext cx="0" cy="296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Elbow Connector 125"/>
          <p:cNvCxnSpPr>
            <a:stCxn id="97" idx="1"/>
            <a:endCxn id="116" idx="2"/>
          </p:cNvCxnSpPr>
          <p:nvPr/>
        </p:nvCxnSpPr>
        <p:spPr bwMode="auto">
          <a:xfrm flipV="1">
            <a:off x="8508657" y="4260985"/>
            <a:ext cx="1369006" cy="66926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Flowchart: Or 148"/>
          <p:cNvSpPr/>
          <p:nvPr/>
        </p:nvSpPr>
        <p:spPr bwMode="auto">
          <a:xfrm flipH="1">
            <a:off x="4685631" y="4133799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86" name="Flowchart: Or 185"/>
          <p:cNvSpPr/>
          <p:nvPr/>
        </p:nvSpPr>
        <p:spPr bwMode="auto">
          <a:xfrm flipH="1">
            <a:off x="3239759" y="4144745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87" name="Flowchart: Or 186"/>
          <p:cNvSpPr/>
          <p:nvPr/>
        </p:nvSpPr>
        <p:spPr bwMode="auto">
          <a:xfrm flipH="1">
            <a:off x="6416707" y="4136366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91" name="Flowchart: Or 190"/>
          <p:cNvSpPr/>
          <p:nvPr/>
        </p:nvSpPr>
        <p:spPr bwMode="auto">
          <a:xfrm flipH="1">
            <a:off x="8150314" y="4137884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203" name="Flowchart: Or 202"/>
          <p:cNvSpPr/>
          <p:nvPr/>
        </p:nvSpPr>
        <p:spPr bwMode="auto">
          <a:xfrm>
            <a:off x="9877663" y="5499507"/>
            <a:ext cx="24312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04" name="Straight Arrow Connector 203"/>
          <p:cNvCxnSpPr>
            <a:stCxn id="119" idx="2"/>
            <a:endCxn id="203" idx="0"/>
          </p:cNvCxnSpPr>
          <p:nvPr/>
        </p:nvCxnSpPr>
        <p:spPr bwMode="auto">
          <a:xfrm>
            <a:off x="9999226" y="5150510"/>
            <a:ext cx="0" cy="348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9642289" y="6048438"/>
                <a:ext cx="7120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289" y="6048438"/>
                <a:ext cx="712038" cy="33855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3" name="Straight Arrow Connector 222"/>
          <p:cNvCxnSpPr>
            <a:stCxn id="203" idx="4"/>
            <a:endCxn id="207" idx="0"/>
          </p:cNvCxnSpPr>
          <p:nvPr/>
        </p:nvCxnSpPr>
        <p:spPr bwMode="auto">
          <a:xfrm flipH="1">
            <a:off x="9998308" y="5741976"/>
            <a:ext cx="919" cy="306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/>
              <p:cNvSpPr txBox="1"/>
              <p:nvPr/>
            </p:nvSpPr>
            <p:spPr>
              <a:xfrm>
                <a:off x="10352752" y="5456972"/>
                <a:ext cx="2938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752" y="5456972"/>
                <a:ext cx="293833" cy="33855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8" name="Straight Arrow Connector 257"/>
          <p:cNvCxnSpPr>
            <a:stCxn id="257" idx="1"/>
            <a:endCxn id="203" idx="6"/>
          </p:cNvCxnSpPr>
          <p:nvPr/>
        </p:nvCxnSpPr>
        <p:spPr bwMode="auto">
          <a:xfrm flipH="1" flipV="1">
            <a:off x="10120790" y="5620742"/>
            <a:ext cx="231962" cy="55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 flipH="1">
                <a:off x="4395883" y="3459163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95883" y="3459163"/>
                <a:ext cx="822233" cy="282865"/>
              </a:xfrm>
              <a:prstGeom prst="round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 bwMode="auto">
              <a:xfrm flipH="1">
                <a:off x="6125763" y="3454168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125763" y="3454168"/>
                <a:ext cx="822233" cy="282865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 flipH="1">
                <a:off x="7857773" y="3448055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7773" y="3448055"/>
                <a:ext cx="822233" cy="282865"/>
              </a:xfrm>
              <a:prstGeom prst="round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 flipH="1">
                <a:off x="1517987" y="3452952"/>
                <a:ext cx="822233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517987" y="3452952"/>
                <a:ext cx="822233" cy="282865"/>
              </a:xfrm>
              <a:prstGeom prst="round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ounded Rectangle 114"/>
              <p:cNvSpPr/>
              <p:nvPr/>
            </p:nvSpPr>
            <p:spPr bwMode="auto">
              <a:xfrm flipH="1">
                <a:off x="9505166" y="3454168"/>
                <a:ext cx="983136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Rounded 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05166" y="3454168"/>
                <a:ext cx="983136" cy="282865"/>
              </a:xfrm>
              <a:prstGeom prst="round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ounded Rectangle 79"/>
          <p:cNvSpPr/>
          <p:nvPr/>
        </p:nvSpPr>
        <p:spPr bwMode="auto">
          <a:xfrm>
            <a:off x="3116236" y="1303049"/>
            <a:ext cx="6155780" cy="2621434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CTR-mode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38842" y="1615426"/>
                <a:ext cx="1467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42" y="1615426"/>
                <a:ext cx="1467966" cy="338554"/>
              </a:xfrm>
              <a:prstGeom prst="rect">
                <a:avLst/>
              </a:prstGeom>
              <a:blipFill rotWithShape="0">
                <a:blip r:embed="rId3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9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Galois/Counter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3508387" y="2815660"/>
                <a:ext cx="822233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08387" y="2815660"/>
                <a:ext cx="822233" cy="28286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569621" y="2047514"/>
                <a:ext cx="476261" cy="444735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69621" y="2047514"/>
                <a:ext cx="476261" cy="4447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4503768" y="1447853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686383" y="2835851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 bwMode="auto">
          <a:xfrm>
            <a:off x="4807750" y="1755630"/>
            <a:ext cx="1" cy="2918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 bwMode="auto">
          <a:xfrm>
            <a:off x="4807751" y="2492249"/>
            <a:ext cx="0" cy="343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6"/>
          </p:cNvCxnSpPr>
          <p:nvPr/>
        </p:nvCxnSpPr>
        <p:spPr bwMode="auto">
          <a:xfrm flipV="1">
            <a:off x="4330619" y="2957086"/>
            <a:ext cx="355763" cy="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 flipH="1">
                <a:off x="5273081" y="2819783"/>
                <a:ext cx="809062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273081" y="2819783"/>
                <a:ext cx="809062" cy="28286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 flipH="1">
                <a:off x="6301101" y="2047514"/>
                <a:ext cx="473950" cy="444735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1101" y="2047514"/>
                <a:ext cx="473950" cy="4447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flipH="1">
            <a:off x="6234338" y="1446777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ctr+2</a:t>
            </a:r>
          </a:p>
        </p:txBody>
      </p:sp>
      <p:sp>
        <p:nvSpPr>
          <p:cNvPr id="27" name="Flowchart: Or 26"/>
          <p:cNvSpPr/>
          <p:nvPr/>
        </p:nvSpPr>
        <p:spPr bwMode="auto">
          <a:xfrm>
            <a:off x="6418392" y="2839981"/>
            <a:ext cx="236975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8" name="Straight Arrow Connector 27"/>
          <p:cNvCxnSpPr>
            <a:stCxn id="26" idx="2"/>
            <a:endCxn id="25" idx="0"/>
          </p:cNvCxnSpPr>
          <p:nvPr/>
        </p:nvCxnSpPr>
        <p:spPr bwMode="auto">
          <a:xfrm flipH="1">
            <a:off x="6538076" y="1754554"/>
            <a:ext cx="244" cy="292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5" idx="2"/>
            <a:endCxn id="27" idx="0"/>
          </p:cNvCxnSpPr>
          <p:nvPr/>
        </p:nvCxnSpPr>
        <p:spPr bwMode="auto">
          <a:xfrm flipH="1">
            <a:off x="6536880" y="2492249"/>
            <a:ext cx="1195" cy="3477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endCxn id="27" idx="2"/>
          </p:cNvCxnSpPr>
          <p:nvPr/>
        </p:nvCxnSpPr>
        <p:spPr bwMode="auto">
          <a:xfrm>
            <a:off x="6082143" y="2961216"/>
            <a:ext cx="3362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 flipH="1">
                <a:off x="6993590" y="2819783"/>
                <a:ext cx="818589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993590" y="2819783"/>
                <a:ext cx="818589" cy="28286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 flipH="1">
                <a:off x="8031915" y="2050369"/>
                <a:ext cx="473950" cy="444735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031915" y="2050369"/>
                <a:ext cx="473950" cy="4447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flipH="1">
            <a:off x="7964907" y="1446777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ctr+3</a:t>
            </a:r>
          </a:p>
        </p:txBody>
      </p:sp>
      <p:sp>
        <p:nvSpPr>
          <p:cNvPr id="34" name="Flowchart: Or 33"/>
          <p:cNvSpPr/>
          <p:nvPr/>
        </p:nvSpPr>
        <p:spPr bwMode="auto">
          <a:xfrm>
            <a:off x="8154085" y="2839981"/>
            <a:ext cx="235101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33" idx="2"/>
            <a:endCxn id="32" idx="0"/>
          </p:cNvCxnSpPr>
          <p:nvPr/>
        </p:nvCxnSpPr>
        <p:spPr bwMode="auto">
          <a:xfrm>
            <a:off x="8268889" y="1754554"/>
            <a:ext cx="1" cy="2958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 bwMode="auto">
          <a:xfrm>
            <a:off x="8268889" y="2495105"/>
            <a:ext cx="2746" cy="3448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endCxn id="34" idx="2"/>
          </p:cNvCxnSpPr>
          <p:nvPr/>
        </p:nvCxnSpPr>
        <p:spPr bwMode="auto">
          <a:xfrm>
            <a:off x="7812178" y="2961216"/>
            <a:ext cx="3419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7" idx="4"/>
          </p:cNvCxnSpPr>
          <p:nvPr/>
        </p:nvCxnSpPr>
        <p:spPr bwMode="auto">
          <a:xfrm flipH="1">
            <a:off x="4806999" y="3078320"/>
            <a:ext cx="752" cy="3808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27" idx="4"/>
          </p:cNvCxnSpPr>
          <p:nvPr/>
        </p:nvCxnSpPr>
        <p:spPr bwMode="auto">
          <a:xfrm flipH="1">
            <a:off x="6536879" y="3082450"/>
            <a:ext cx="1" cy="3717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34" idx="4"/>
          </p:cNvCxnSpPr>
          <p:nvPr/>
        </p:nvCxnSpPr>
        <p:spPr bwMode="auto">
          <a:xfrm flipH="1">
            <a:off x="8268889" y="3082450"/>
            <a:ext cx="2746" cy="3656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" name="Group 52"/>
          <p:cNvGrpSpPr/>
          <p:nvPr/>
        </p:nvGrpSpPr>
        <p:grpSpPr>
          <a:xfrm flipH="1">
            <a:off x="1691918" y="4697620"/>
            <a:ext cx="473950" cy="471623"/>
            <a:chOff x="4995561" y="2319053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0000" r="-14286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/>
          <p:cNvCxnSpPr>
            <a:endCxn id="51" idx="0"/>
          </p:cNvCxnSpPr>
          <p:nvPr/>
        </p:nvCxnSpPr>
        <p:spPr bwMode="auto">
          <a:xfrm flipH="1">
            <a:off x="1928893" y="3735817"/>
            <a:ext cx="210" cy="9618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endCxn id="186" idx="0"/>
          </p:cNvCxnSpPr>
          <p:nvPr/>
        </p:nvCxnSpPr>
        <p:spPr bwMode="auto">
          <a:xfrm>
            <a:off x="3359472" y="3735817"/>
            <a:ext cx="1655" cy="4089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48356" y="3452952"/>
                <a:ext cx="822233" cy="282865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48356" y="3452952"/>
                <a:ext cx="822233" cy="28286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 flipH="1">
            <a:off x="3122497" y="4697146"/>
            <a:ext cx="473950" cy="471623"/>
            <a:chOff x="5010553" y="2282978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7143" r="-17143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/>
          <p:cNvCxnSpPr>
            <a:stCxn id="186" idx="4"/>
            <a:endCxn id="70" idx="0"/>
          </p:cNvCxnSpPr>
          <p:nvPr/>
        </p:nvCxnSpPr>
        <p:spPr bwMode="auto">
          <a:xfrm flipH="1">
            <a:off x="3359472" y="4387214"/>
            <a:ext cx="1655" cy="3099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endCxn id="149" idx="0"/>
          </p:cNvCxnSpPr>
          <p:nvPr/>
        </p:nvCxnSpPr>
        <p:spPr bwMode="auto">
          <a:xfrm>
            <a:off x="4806999" y="3742028"/>
            <a:ext cx="0" cy="3917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 flipH="1">
            <a:off x="4570024" y="4697146"/>
            <a:ext cx="473950" cy="471623"/>
            <a:chOff x="4995561" y="2263552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0000" r="-14286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/>
          <p:cNvCxnSpPr>
            <a:stCxn id="149" idx="4"/>
            <a:endCxn id="83" idx="0"/>
          </p:cNvCxnSpPr>
          <p:nvPr/>
        </p:nvCxnSpPr>
        <p:spPr bwMode="auto">
          <a:xfrm>
            <a:off x="4806999" y="4376268"/>
            <a:ext cx="0" cy="3208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endCxn id="187" idx="0"/>
          </p:cNvCxnSpPr>
          <p:nvPr/>
        </p:nvCxnSpPr>
        <p:spPr bwMode="auto">
          <a:xfrm>
            <a:off x="6536879" y="3737034"/>
            <a:ext cx="1196" cy="3993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9" name="Group 88"/>
          <p:cNvGrpSpPr/>
          <p:nvPr/>
        </p:nvGrpSpPr>
        <p:grpSpPr>
          <a:xfrm flipH="1">
            <a:off x="6301101" y="4694698"/>
            <a:ext cx="473950" cy="471623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0000" r="-14286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2" name="Straight Arrow Connector 91"/>
          <p:cNvCxnSpPr>
            <a:stCxn id="187" idx="4"/>
            <a:endCxn id="90" idx="0"/>
          </p:cNvCxnSpPr>
          <p:nvPr/>
        </p:nvCxnSpPr>
        <p:spPr bwMode="auto">
          <a:xfrm>
            <a:off x="6538075" y="4378834"/>
            <a:ext cx="0" cy="3158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endCxn id="191" idx="0"/>
          </p:cNvCxnSpPr>
          <p:nvPr/>
        </p:nvCxnSpPr>
        <p:spPr bwMode="auto">
          <a:xfrm>
            <a:off x="8268889" y="3730920"/>
            <a:ext cx="2793" cy="4069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6" name="Group 95"/>
          <p:cNvGrpSpPr/>
          <p:nvPr/>
        </p:nvGrpSpPr>
        <p:grpSpPr>
          <a:xfrm flipH="1">
            <a:off x="8034707" y="4694437"/>
            <a:ext cx="473950" cy="471623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17143" r="-17143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Arrow Connector 98"/>
          <p:cNvCxnSpPr>
            <a:stCxn id="191" idx="4"/>
            <a:endCxn id="97" idx="0"/>
          </p:cNvCxnSpPr>
          <p:nvPr/>
        </p:nvCxnSpPr>
        <p:spPr bwMode="auto">
          <a:xfrm>
            <a:off x="8271682" y="4380353"/>
            <a:ext cx="0" cy="3140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stCxn id="51" idx="1"/>
            <a:endCxn id="186" idx="6"/>
          </p:cNvCxnSpPr>
          <p:nvPr/>
        </p:nvCxnSpPr>
        <p:spPr bwMode="auto">
          <a:xfrm flipV="1">
            <a:off x="2165868" y="4265980"/>
            <a:ext cx="1073891" cy="6674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Elbow Connector 104"/>
          <p:cNvCxnSpPr>
            <a:stCxn id="70" idx="1"/>
            <a:endCxn id="149" idx="6"/>
          </p:cNvCxnSpPr>
          <p:nvPr/>
        </p:nvCxnSpPr>
        <p:spPr bwMode="auto">
          <a:xfrm flipV="1">
            <a:off x="3596447" y="4255033"/>
            <a:ext cx="1089183" cy="67792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Elbow Connector 108"/>
          <p:cNvCxnSpPr>
            <a:stCxn id="83" idx="1"/>
            <a:endCxn id="187" idx="6"/>
          </p:cNvCxnSpPr>
          <p:nvPr/>
        </p:nvCxnSpPr>
        <p:spPr bwMode="auto">
          <a:xfrm flipV="1">
            <a:off x="5043974" y="4257600"/>
            <a:ext cx="1372733" cy="6753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Elbow Connector 111"/>
          <p:cNvCxnSpPr>
            <a:stCxn id="90" idx="1"/>
            <a:endCxn id="191" idx="6"/>
          </p:cNvCxnSpPr>
          <p:nvPr/>
        </p:nvCxnSpPr>
        <p:spPr bwMode="auto">
          <a:xfrm flipV="1">
            <a:off x="6775050" y="4259118"/>
            <a:ext cx="1375263" cy="67139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Flowchart: Or 115"/>
          <p:cNvSpPr/>
          <p:nvPr/>
        </p:nvSpPr>
        <p:spPr bwMode="auto">
          <a:xfrm>
            <a:off x="9877663" y="4139751"/>
            <a:ext cx="24312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17" name="Straight Arrow Connector 116"/>
          <p:cNvCxnSpPr>
            <a:endCxn id="116" idx="0"/>
          </p:cNvCxnSpPr>
          <p:nvPr/>
        </p:nvCxnSpPr>
        <p:spPr bwMode="auto">
          <a:xfrm>
            <a:off x="9996733" y="3737034"/>
            <a:ext cx="2493" cy="4027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oup 117"/>
          <p:cNvGrpSpPr/>
          <p:nvPr/>
        </p:nvGrpSpPr>
        <p:grpSpPr>
          <a:xfrm flipH="1">
            <a:off x="9762252" y="4678887"/>
            <a:ext cx="473950" cy="471623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20000" r="-14286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Arrow Connector 120"/>
          <p:cNvCxnSpPr>
            <a:stCxn id="116" idx="4"/>
            <a:endCxn id="119" idx="0"/>
          </p:cNvCxnSpPr>
          <p:nvPr/>
        </p:nvCxnSpPr>
        <p:spPr bwMode="auto">
          <a:xfrm>
            <a:off x="9999226" y="4382219"/>
            <a:ext cx="0" cy="296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Elbow Connector 125"/>
          <p:cNvCxnSpPr>
            <a:stCxn id="97" idx="1"/>
            <a:endCxn id="116" idx="2"/>
          </p:cNvCxnSpPr>
          <p:nvPr/>
        </p:nvCxnSpPr>
        <p:spPr bwMode="auto">
          <a:xfrm flipV="1">
            <a:off x="8508657" y="4260985"/>
            <a:ext cx="1369006" cy="66926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Flowchart: Or 148"/>
          <p:cNvSpPr/>
          <p:nvPr/>
        </p:nvSpPr>
        <p:spPr bwMode="auto">
          <a:xfrm flipH="1">
            <a:off x="4685631" y="4133799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sp>
        <p:nvSpPr>
          <p:cNvPr id="186" name="Flowchart: Or 185"/>
          <p:cNvSpPr/>
          <p:nvPr/>
        </p:nvSpPr>
        <p:spPr bwMode="auto">
          <a:xfrm flipH="1">
            <a:off x="3239759" y="4144745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sp>
        <p:nvSpPr>
          <p:cNvPr id="187" name="Flowchart: Or 186"/>
          <p:cNvSpPr/>
          <p:nvPr/>
        </p:nvSpPr>
        <p:spPr bwMode="auto">
          <a:xfrm flipH="1">
            <a:off x="6416707" y="4136366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sp>
        <p:nvSpPr>
          <p:cNvPr id="191" name="Flowchart: Or 190"/>
          <p:cNvSpPr/>
          <p:nvPr/>
        </p:nvSpPr>
        <p:spPr bwMode="auto">
          <a:xfrm flipH="1">
            <a:off x="8150314" y="4137884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sp>
        <p:nvSpPr>
          <p:cNvPr id="203" name="Flowchart: Or 202"/>
          <p:cNvSpPr/>
          <p:nvPr/>
        </p:nvSpPr>
        <p:spPr bwMode="auto">
          <a:xfrm>
            <a:off x="9877663" y="5499507"/>
            <a:ext cx="24312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204" name="Straight Arrow Connector 203"/>
          <p:cNvCxnSpPr>
            <a:stCxn id="119" idx="2"/>
            <a:endCxn id="203" idx="0"/>
          </p:cNvCxnSpPr>
          <p:nvPr/>
        </p:nvCxnSpPr>
        <p:spPr bwMode="auto">
          <a:xfrm>
            <a:off x="9999226" y="5150510"/>
            <a:ext cx="0" cy="348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9642289" y="6048438"/>
                <a:ext cx="7120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289" y="6048438"/>
                <a:ext cx="712038" cy="33855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3" name="Straight Arrow Connector 222"/>
          <p:cNvCxnSpPr>
            <a:stCxn id="203" idx="4"/>
            <a:endCxn id="207" idx="0"/>
          </p:cNvCxnSpPr>
          <p:nvPr/>
        </p:nvCxnSpPr>
        <p:spPr bwMode="auto">
          <a:xfrm flipH="1">
            <a:off x="9998308" y="5741976"/>
            <a:ext cx="919" cy="306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/>
              <p:cNvSpPr txBox="1"/>
              <p:nvPr/>
            </p:nvSpPr>
            <p:spPr>
              <a:xfrm>
                <a:off x="10352752" y="5456972"/>
                <a:ext cx="2938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752" y="5456972"/>
                <a:ext cx="293833" cy="33855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8" name="Straight Arrow Connector 257"/>
          <p:cNvCxnSpPr>
            <a:stCxn id="257" idx="1"/>
            <a:endCxn id="203" idx="6"/>
          </p:cNvCxnSpPr>
          <p:nvPr/>
        </p:nvCxnSpPr>
        <p:spPr bwMode="auto">
          <a:xfrm flipH="1" flipV="1">
            <a:off x="10120790" y="5620742"/>
            <a:ext cx="231962" cy="55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 flipH="1">
                <a:off x="4395883" y="3459163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95883" y="3459163"/>
                <a:ext cx="822233" cy="282865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 bwMode="auto">
              <a:xfrm flipH="1">
                <a:off x="6125763" y="3454168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125763" y="3454168"/>
                <a:ext cx="822233" cy="282865"/>
              </a:xfrm>
              <a:prstGeom prst="round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 flipH="1">
                <a:off x="7857773" y="3448055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7773" y="3448055"/>
                <a:ext cx="822233" cy="282865"/>
              </a:xfrm>
              <a:prstGeom prst="round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 flipH="1">
                <a:off x="1517987" y="3452952"/>
                <a:ext cx="822233" cy="282865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517987" y="3452952"/>
                <a:ext cx="822233" cy="282865"/>
              </a:xfrm>
              <a:prstGeom prst="round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ounded Rectangle 114"/>
              <p:cNvSpPr/>
              <p:nvPr/>
            </p:nvSpPr>
            <p:spPr bwMode="auto">
              <a:xfrm flipH="1">
                <a:off x="9505166" y="3454168"/>
                <a:ext cx="983136" cy="28286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5" name="Rounded 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05166" y="3454168"/>
                <a:ext cx="983136" cy="282865"/>
              </a:xfrm>
              <a:prstGeom prst="round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ounded Rectangle 79"/>
          <p:cNvSpPr/>
          <p:nvPr/>
        </p:nvSpPr>
        <p:spPr bwMode="auto">
          <a:xfrm>
            <a:off x="577806" y="3172640"/>
            <a:ext cx="10852495" cy="3515215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GMAC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096780" y="5073921"/>
                <a:ext cx="9271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80" y="5073921"/>
                <a:ext cx="927150" cy="307777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405642" y="5592463"/>
                <a:ext cx="20403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642" y="5592463"/>
                <a:ext cx="2040361" cy="307777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568236" y="6336508"/>
                <a:ext cx="3075101" cy="31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236" y="6336508"/>
                <a:ext cx="3075101" cy="31015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231139" y="5288553"/>
                <a:ext cx="15746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39" y="5288553"/>
                <a:ext cx="1574646" cy="307777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959987" y="5828623"/>
                <a:ext cx="27333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87" y="5828623"/>
                <a:ext cx="2733348" cy="307777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>
            <a:stCxn id="93" idx="0"/>
          </p:cNvCxnSpPr>
          <p:nvPr/>
        </p:nvCxnSpPr>
        <p:spPr bwMode="auto">
          <a:xfrm flipV="1">
            <a:off x="5425823" y="5105418"/>
            <a:ext cx="7355" cy="4870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>
            <a:stCxn id="102" idx="0"/>
          </p:cNvCxnSpPr>
          <p:nvPr/>
        </p:nvCxnSpPr>
        <p:spPr bwMode="auto">
          <a:xfrm flipV="1">
            <a:off x="7326661" y="5004363"/>
            <a:ext cx="0" cy="8242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 flipV="1">
            <a:off x="9033773" y="5100999"/>
            <a:ext cx="1188" cy="11405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625852" y="1910833"/>
                <a:ext cx="15527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d>
                  </m:oMath>
                </a14:m>
                <a:r>
                  <a:rPr lang="nb-NO" sz="1600" i="1" dirty="0"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2" y="1910833"/>
                <a:ext cx="1552742" cy="338554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663952" y="2206241"/>
                <a:ext cx="17449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2" y="2206241"/>
                <a:ext cx="1744965" cy="338554"/>
              </a:xfrm>
              <a:prstGeom prst="rect">
                <a:avLst/>
              </a:prstGeom>
              <a:blipFill rotWithShape="0">
                <a:blip r:embed="rId3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006245" y="6062640"/>
                <a:ext cx="3990488" cy="31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245" y="6062640"/>
                <a:ext cx="3990488" cy="31015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9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93" grpId="0"/>
      <p:bldP spid="93" grpId="1"/>
      <p:bldP spid="94" grpId="0"/>
      <p:bldP spid="94" grpId="1"/>
      <p:bldP spid="100" grpId="0"/>
      <p:bldP spid="100" grpId="1"/>
      <p:bldP spid="102" grpId="0"/>
      <p:bldP spid="102" grpId="1"/>
      <p:bldP spid="107" grpId="0"/>
      <p:bldP spid="110" grpId="0"/>
      <p:bldP spid="1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Galois/Counter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517987" y="1446777"/>
            <a:ext cx="9128598" cy="4940215"/>
            <a:chOff x="1517987" y="1446777"/>
            <a:chExt cx="9128598" cy="4940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 flipH="1">
                  <a:off x="3508387" y="2815660"/>
                  <a:ext cx="822233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508387" y="2815660"/>
                  <a:ext cx="822233" cy="282865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 flipH="1">
                  <a:off x="4569621" y="2047514"/>
                  <a:ext cx="476261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69621" y="2047514"/>
                  <a:ext cx="476261" cy="4447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 flipH="1">
              <a:off x="4503768" y="1447853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ctr+1</a:t>
              </a:r>
            </a:p>
          </p:txBody>
        </p:sp>
        <p:sp>
          <p:nvSpPr>
            <p:cNvPr id="7" name="Flowchart: Or 6"/>
            <p:cNvSpPr/>
            <p:nvPr/>
          </p:nvSpPr>
          <p:spPr bwMode="auto">
            <a:xfrm flipH="1">
              <a:off x="4686383" y="2835851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6" idx="2"/>
              <a:endCxn id="5" idx="0"/>
            </p:cNvCxnSpPr>
            <p:nvPr/>
          </p:nvCxnSpPr>
          <p:spPr bwMode="auto">
            <a:xfrm>
              <a:off x="4807750" y="1755630"/>
              <a:ext cx="1" cy="2918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5" idx="2"/>
              <a:endCxn id="7" idx="0"/>
            </p:cNvCxnSpPr>
            <p:nvPr/>
          </p:nvCxnSpPr>
          <p:spPr bwMode="auto">
            <a:xfrm>
              <a:off x="4807751" y="2492249"/>
              <a:ext cx="0" cy="3436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endCxn id="7" idx="6"/>
            </p:cNvCxnSpPr>
            <p:nvPr/>
          </p:nvCxnSpPr>
          <p:spPr bwMode="auto">
            <a:xfrm flipV="1">
              <a:off x="4330619" y="2957086"/>
              <a:ext cx="355763" cy="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23"/>
                <p:cNvSpPr/>
                <p:nvPr/>
              </p:nvSpPr>
              <p:spPr bwMode="auto">
                <a:xfrm flipH="1">
                  <a:off x="5273081" y="2819783"/>
                  <a:ext cx="809062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Rounded 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273081" y="2819783"/>
                  <a:ext cx="809062" cy="282865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 bwMode="auto">
                <a:xfrm flipH="1">
                  <a:off x="6301101" y="2047514"/>
                  <a:ext cx="473950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301101" y="2047514"/>
                  <a:ext cx="473950" cy="44473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 flipH="1">
              <a:off x="6234338" y="1446777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ctr+2</a:t>
              </a:r>
            </a:p>
          </p:txBody>
        </p:sp>
        <p:sp>
          <p:nvSpPr>
            <p:cNvPr id="27" name="Flowchart: Or 26"/>
            <p:cNvSpPr/>
            <p:nvPr/>
          </p:nvSpPr>
          <p:spPr bwMode="auto">
            <a:xfrm>
              <a:off x="6418392" y="2839981"/>
              <a:ext cx="236975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8" name="Straight Arrow Connector 27"/>
            <p:cNvCxnSpPr>
              <a:stCxn id="26" idx="2"/>
              <a:endCxn id="25" idx="0"/>
            </p:cNvCxnSpPr>
            <p:nvPr/>
          </p:nvCxnSpPr>
          <p:spPr bwMode="auto">
            <a:xfrm flipH="1">
              <a:off x="6538076" y="1754554"/>
              <a:ext cx="244" cy="292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25" idx="2"/>
              <a:endCxn id="27" idx="0"/>
            </p:cNvCxnSpPr>
            <p:nvPr/>
          </p:nvCxnSpPr>
          <p:spPr bwMode="auto">
            <a:xfrm flipH="1">
              <a:off x="6536880" y="2492249"/>
              <a:ext cx="1195" cy="3477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endCxn id="27" idx="2"/>
            </p:cNvCxnSpPr>
            <p:nvPr/>
          </p:nvCxnSpPr>
          <p:spPr bwMode="auto">
            <a:xfrm>
              <a:off x="6082143" y="2961216"/>
              <a:ext cx="33624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 bwMode="auto">
                <a:xfrm flipH="1">
                  <a:off x="6993590" y="2819783"/>
                  <a:ext cx="818589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993590" y="2819783"/>
                  <a:ext cx="818589" cy="282865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 bwMode="auto">
                <a:xfrm flipH="1">
                  <a:off x="8031915" y="2050369"/>
                  <a:ext cx="473950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031915" y="2050369"/>
                  <a:ext cx="473950" cy="4447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 flipH="1">
              <a:off x="7964907" y="1446777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ctr+3</a:t>
              </a:r>
            </a:p>
          </p:txBody>
        </p:sp>
        <p:sp>
          <p:nvSpPr>
            <p:cNvPr id="34" name="Flowchart: Or 33"/>
            <p:cNvSpPr/>
            <p:nvPr/>
          </p:nvSpPr>
          <p:spPr bwMode="auto">
            <a:xfrm>
              <a:off x="8154085" y="2839981"/>
              <a:ext cx="235101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3" idx="2"/>
              <a:endCxn id="32" idx="0"/>
            </p:cNvCxnSpPr>
            <p:nvPr/>
          </p:nvCxnSpPr>
          <p:spPr bwMode="auto">
            <a:xfrm>
              <a:off x="8268889" y="1754554"/>
              <a:ext cx="1" cy="29581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stCxn id="32" idx="2"/>
              <a:endCxn id="34" idx="0"/>
            </p:cNvCxnSpPr>
            <p:nvPr/>
          </p:nvCxnSpPr>
          <p:spPr bwMode="auto">
            <a:xfrm>
              <a:off x="8268889" y="2495105"/>
              <a:ext cx="2746" cy="34487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endCxn id="34" idx="2"/>
            </p:cNvCxnSpPr>
            <p:nvPr/>
          </p:nvCxnSpPr>
          <p:spPr bwMode="auto">
            <a:xfrm>
              <a:off x="7812178" y="2961216"/>
              <a:ext cx="34190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>
              <a:stCxn id="7" idx="4"/>
            </p:cNvCxnSpPr>
            <p:nvPr/>
          </p:nvCxnSpPr>
          <p:spPr bwMode="auto">
            <a:xfrm flipH="1">
              <a:off x="4806999" y="3078320"/>
              <a:ext cx="752" cy="3808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>
              <a:stCxn id="27" idx="4"/>
            </p:cNvCxnSpPr>
            <p:nvPr/>
          </p:nvCxnSpPr>
          <p:spPr bwMode="auto">
            <a:xfrm flipH="1">
              <a:off x="6536879" y="3082450"/>
              <a:ext cx="1" cy="3717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>
              <a:stCxn id="34" idx="4"/>
            </p:cNvCxnSpPr>
            <p:nvPr/>
          </p:nvCxnSpPr>
          <p:spPr bwMode="auto">
            <a:xfrm flipH="1">
              <a:off x="8268889" y="3082450"/>
              <a:ext cx="2746" cy="3656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3" name="Group 52"/>
            <p:cNvGrpSpPr/>
            <p:nvPr/>
          </p:nvGrpSpPr>
          <p:grpSpPr>
            <a:xfrm flipH="1">
              <a:off x="1691918" y="4697620"/>
              <a:ext cx="473950" cy="471623"/>
              <a:chOff x="4995561" y="2319053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117027" y="250616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027" y="250616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20000" r="-14286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5" name="Straight Arrow Connector 54"/>
            <p:cNvCxnSpPr>
              <a:endCxn id="51" idx="0"/>
            </p:cNvCxnSpPr>
            <p:nvPr/>
          </p:nvCxnSpPr>
          <p:spPr bwMode="auto">
            <a:xfrm flipH="1">
              <a:off x="1928893" y="3735817"/>
              <a:ext cx="210" cy="9618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endCxn id="186" idx="0"/>
            </p:cNvCxnSpPr>
            <p:nvPr/>
          </p:nvCxnSpPr>
          <p:spPr bwMode="auto">
            <a:xfrm>
              <a:off x="3359472" y="3735817"/>
              <a:ext cx="1655" cy="4089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 bwMode="auto">
                <a:xfrm flipH="1">
                  <a:off x="2948356" y="3452952"/>
                  <a:ext cx="822233" cy="282865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948356" y="3452952"/>
                  <a:ext cx="822233" cy="28286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68"/>
            <p:cNvGrpSpPr/>
            <p:nvPr/>
          </p:nvGrpSpPr>
          <p:grpSpPr>
            <a:xfrm flipH="1">
              <a:off x="3122497" y="4697146"/>
              <a:ext cx="473950" cy="471623"/>
              <a:chOff x="5010553" y="2282978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5125303" y="2470366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5303" y="2470366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7143" r="-17143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4" name="Straight Arrow Connector 73"/>
            <p:cNvCxnSpPr>
              <a:stCxn id="186" idx="4"/>
              <a:endCxn id="70" idx="0"/>
            </p:cNvCxnSpPr>
            <p:nvPr/>
          </p:nvCxnSpPr>
          <p:spPr bwMode="auto">
            <a:xfrm flipH="1">
              <a:off x="3359472" y="4387214"/>
              <a:ext cx="1655" cy="3099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>
              <a:endCxn id="149" idx="0"/>
            </p:cNvCxnSpPr>
            <p:nvPr/>
          </p:nvCxnSpPr>
          <p:spPr bwMode="auto">
            <a:xfrm>
              <a:off x="4806999" y="3742028"/>
              <a:ext cx="0" cy="3917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2" name="Group 81"/>
            <p:cNvGrpSpPr/>
            <p:nvPr/>
          </p:nvGrpSpPr>
          <p:grpSpPr>
            <a:xfrm flipH="1">
              <a:off x="4570024" y="4697146"/>
              <a:ext cx="473950" cy="471623"/>
              <a:chOff x="4995561" y="2263552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5112752" y="2442889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2752" y="2442889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20000" r="-14286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5" name="Straight Arrow Connector 84"/>
            <p:cNvCxnSpPr>
              <a:stCxn id="149" idx="4"/>
              <a:endCxn id="83" idx="0"/>
            </p:cNvCxnSpPr>
            <p:nvPr/>
          </p:nvCxnSpPr>
          <p:spPr bwMode="auto">
            <a:xfrm>
              <a:off x="4806999" y="4376268"/>
              <a:ext cx="0" cy="3208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>
              <a:endCxn id="187" idx="0"/>
            </p:cNvCxnSpPr>
            <p:nvPr/>
          </p:nvCxnSpPr>
          <p:spPr bwMode="auto">
            <a:xfrm>
              <a:off x="6536879" y="3737034"/>
              <a:ext cx="1196" cy="3993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Group 88"/>
            <p:cNvGrpSpPr/>
            <p:nvPr/>
          </p:nvGrpSpPr>
          <p:grpSpPr>
            <a:xfrm flipH="1">
              <a:off x="6301101" y="4694698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5115078" y="2444478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5078" y="2444478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20000" r="-14286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2" name="Straight Arrow Connector 91"/>
            <p:cNvCxnSpPr>
              <a:stCxn id="187" idx="4"/>
              <a:endCxn id="90" idx="0"/>
            </p:cNvCxnSpPr>
            <p:nvPr/>
          </p:nvCxnSpPr>
          <p:spPr bwMode="auto">
            <a:xfrm>
              <a:off x="6538075" y="4378834"/>
              <a:ext cx="0" cy="3158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endCxn id="191" idx="0"/>
            </p:cNvCxnSpPr>
            <p:nvPr/>
          </p:nvCxnSpPr>
          <p:spPr bwMode="auto">
            <a:xfrm>
              <a:off x="8268889" y="3730920"/>
              <a:ext cx="2793" cy="4069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6" name="Group 95"/>
            <p:cNvGrpSpPr/>
            <p:nvPr/>
          </p:nvGrpSpPr>
          <p:grpSpPr>
            <a:xfrm flipH="1">
              <a:off x="8034707" y="4694437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Rectangle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117027" y="243639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027" y="243639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17143" r="-17143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9" name="Straight Arrow Connector 98"/>
            <p:cNvCxnSpPr>
              <a:stCxn id="191" idx="4"/>
              <a:endCxn id="97" idx="0"/>
            </p:cNvCxnSpPr>
            <p:nvPr/>
          </p:nvCxnSpPr>
          <p:spPr bwMode="auto">
            <a:xfrm>
              <a:off x="8271682" y="4380353"/>
              <a:ext cx="0" cy="3140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Elbow Connector 100"/>
            <p:cNvCxnSpPr>
              <a:stCxn id="51" idx="1"/>
              <a:endCxn id="186" idx="6"/>
            </p:cNvCxnSpPr>
            <p:nvPr/>
          </p:nvCxnSpPr>
          <p:spPr bwMode="auto">
            <a:xfrm flipV="1">
              <a:off x="2165868" y="4265980"/>
              <a:ext cx="1073891" cy="66745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Elbow Connector 104"/>
            <p:cNvCxnSpPr>
              <a:stCxn id="70" idx="1"/>
              <a:endCxn id="149" idx="6"/>
            </p:cNvCxnSpPr>
            <p:nvPr/>
          </p:nvCxnSpPr>
          <p:spPr bwMode="auto">
            <a:xfrm flipV="1">
              <a:off x="3596447" y="4255033"/>
              <a:ext cx="1089183" cy="67792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Elbow Connector 108"/>
            <p:cNvCxnSpPr>
              <a:stCxn id="83" idx="1"/>
              <a:endCxn id="187" idx="6"/>
            </p:cNvCxnSpPr>
            <p:nvPr/>
          </p:nvCxnSpPr>
          <p:spPr bwMode="auto">
            <a:xfrm flipV="1">
              <a:off x="5043974" y="4257600"/>
              <a:ext cx="1372733" cy="67535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Elbow Connector 111"/>
            <p:cNvCxnSpPr>
              <a:stCxn id="90" idx="1"/>
              <a:endCxn id="191" idx="6"/>
            </p:cNvCxnSpPr>
            <p:nvPr/>
          </p:nvCxnSpPr>
          <p:spPr bwMode="auto">
            <a:xfrm flipV="1">
              <a:off x="6775050" y="4259118"/>
              <a:ext cx="1375263" cy="67139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" name="Flowchart: Or 115"/>
            <p:cNvSpPr/>
            <p:nvPr/>
          </p:nvSpPr>
          <p:spPr bwMode="auto">
            <a:xfrm>
              <a:off x="9877663" y="4139751"/>
              <a:ext cx="24312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17" name="Straight Arrow Connector 116"/>
            <p:cNvCxnSpPr>
              <a:endCxn id="116" idx="0"/>
            </p:cNvCxnSpPr>
            <p:nvPr/>
          </p:nvCxnSpPr>
          <p:spPr bwMode="auto">
            <a:xfrm>
              <a:off x="9996733" y="3737034"/>
              <a:ext cx="2493" cy="40271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8" name="Group 117"/>
            <p:cNvGrpSpPr/>
            <p:nvPr/>
          </p:nvGrpSpPr>
          <p:grpSpPr>
            <a:xfrm flipH="1">
              <a:off x="9762252" y="4678887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Rectangle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5117527" y="243639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527" y="243639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20000" r="-14286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1" name="Straight Arrow Connector 120"/>
            <p:cNvCxnSpPr>
              <a:stCxn id="116" idx="4"/>
              <a:endCxn id="119" idx="0"/>
            </p:cNvCxnSpPr>
            <p:nvPr/>
          </p:nvCxnSpPr>
          <p:spPr bwMode="auto">
            <a:xfrm>
              <a:off x="9999226" y="4382219"/>
              <a:ext cx="0" cy="2966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Elbow Connector 125"/>
            <p:cNvCxnSpPr>
              <a:stCxn id="97" idx="1"/>
              <a:endCxn id="116" idx="2"/>
            </p:cNvCxnSpPr>
            <p:nvPr/>
          </p:nvCxnSpPr>
          <p:spPr bwMode="auto">
            <a:xfrm flipV="1">
              <a:off x="8508657" y="4260985"/>
              <a:ext cx="1369006" cy="66926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Flowchart: Or 148"/>
            <p:cNvSpPr/>
            <p:nvPr/>
          </p:nvSpPr>
          <p:spPr bwMode="auto">
            <a:xfrm flipH="1">
              <a:off x="4685631" y="4133799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186" name="Flowchart: Or 185"/>
            <p:cNvSpPr/>
            <p:nvPr/>
          </p:nvSpPr>
          <p:spPr bwMode="auto">
            <a:xfrm flipH="1">
              <a:off x="3239759" y="4144745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187" name="Flowchart: Or 186"/>
            <p:cNvSpPr/>
            <p:nvPr/>
          </p:nvSpPr>
          <p:spPr bwMode="auto">
            <a:xfrm flipH="1">
              <a:off x="6416707" y="4136366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191" name="Flowchart: Or 190"/>
            <p:cNvSpPr/>
            <p:nvPr/>
          </p:nvSpPr>
          <p:spPr bwMode="auto">
            <a:xfrm flipH="1">
              <a:off x="8150314" y="4137884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sp>
          <p:nvSpPr>
            <p:cNvPr id="203" name="Flowchart: Or 202"/>
            <p:cNvSpPr/>
            <p:nvPr/>
          </p:nvSpPr>
          <p:spPr bwMode="auto">
            <a:xfrm>
              <a:off x="9877663" y="5499507"/>
              <a:ext cx="24312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04" name="Straight Arrow Connector 203"/>
            <p:cNvCxnSpPr>
              <a:stCxn id="119" idx="2"/>
              <a:endCxn id="203" idx="0"/>
            </p:cNvCxnSpPr>
            <p:nvPr/>
          </p:nvCxnSpPr>
          <p:spPr bwMode="auto">
            <a:xfrm>
              <a:off x="9999226" y="5150510"/>
              <a:ext cx="0" cy="34899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9642289" y="6048438"/>
                  <a:ext cx="712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289" y="6048438"/>
                  <a:ext cx="712038" cy="338554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3" name="Straight Arrow Connector 222"/>
            <p:cNvCxnSpPr>
              <a:stCxn id="203" idx="4"/>
              <a:endCxn id="207" idx="0"/>
            </p:cNvCxnSpPr>
            <p:nvPr/>
          </p:nvCxnSpPr>
          <p:spPr bwMode="auto">
            <a:xfrm flipH="1">
              <a:off x="9998308" y="5741976"/>
              <a:ext cx="919" cy="3064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/>
                <p:cNvSpPr txBox="1"/>
                <p:nvPr/>
              </p:nvSpPr>
              <p:spPr>
                <a:xfrm>
                  <a:off x="10352752" y="5456972"/>
                  <a:ext cx="2938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7" name="TextBox 2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2752" y="5456972"/>
                  <a:ext cx="293833" cy="338554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8" name="Straight Arrow Connector 257"/>
            <p:cNvCxnSpPr>
              <a:stCxn id="257" idx="1"/>
              <a:endCxn id="203" idx="6"/>
            </p:cNvCxnSpPr>
            <p:nvPr/>
          </p:nvCxnSpPr>
          <p:spPr bwMode="auto">
            <a:xfrm flipH="1" flipV="1">
              <a:off x="10120790" y="5620742"/>
              <a:ext cx="231962" cy="55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/>
                <p:cNvSpPr/>
                <p:nvPr/>
              </p:nvSpPr>
              <p:spPr bwMode="auto">
                <a:xfrm flipH="1">
                  <a:off x="4395883" y="3459163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95883" y="3459163"/>
                  <a:ext cx="822233" cy="282865"/>
                </a:xfrm>
                <a:prstGeom prst="round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/>
                <p:cNvSpPr/>
                <p:nvPr/>
              </p:nvSpPr>
              <p:spPr bwMode="auto">
                <a:xfrm flipH="1">
                  <a:off x="6125763" y="3454168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Rounded 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125763" y="3454168"/>
                  <a:ext cx="822233" cy="282865"/>
                </a:xfrm>
                <a:prstGeom prst="round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 bwMode="auto">
                <a:xfrm flipH="1">
                  <a:off x="7857773" y="3448055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57773" y="3448055"/>
                  <a:ext cx="822233" cy="282865"/>
                </a:xfrm>
                <a:prstGeom prst="round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49"/>
                <p:cNvSpPr/>
                <p:nvPr/>
              </p:nvSpPr>
              <p:spPr bwMode="auto">
                <a:xfrm flipH="1">
                  <a:off x="1517987" y="3452952"/>
                  <a:ext cx="822233" cy="282865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Rounded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517987" y="3452952"/>
                  <a:ext cx="822233" cy="282865"/>
                </a:xfrm>
                <a:prstGeom prst="round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ounded Rectangle 114"/>
                <p:cNvSpPr/>
                <p:nvPr/>
              </p:nvSpPr>
              <p:spPr bwMode="auto">
                <a:xfrm flipH="1">
                  <a:off x="9505166" y="3454168"/>
                  <a:ext cx="983136" cy="28286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Rounded 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505166" y="3454168"/>
                  <a:ext cx="983136" cy="282865"/>
                </a:xfrm>
                <a:prstGeom prst="round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625852" y="1910833"/>
                <a:ext cx="15527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d>
                  </m:oMath>
                </a14:m>
                <a:r>
                  <a:rPr lang="nb-NO" sz="1600" i="1" dirty="0"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2" y="1910833"/>
                <a:ext cx="1552742" cy="338554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663952" y="2206241"/>
                <a:ext cx="17449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2" y="2206241"/>
                <a:ext cx="1744965" cy="338554"/>
              </a:xfrm>
              <a:prstGeom prst="rect">
                <a:avLst/>
              </a:prstGeom>
              <a:blipFill rotWithShape="0">
                <a:blip r:embed="rId3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38842" y="1615426"/>
                <a:ext cx="1467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42" y="1615426"/>
                <a:ext cx="1467966" cy="338554"/>
              </a:xfrm>
              <a:prstGeom prst="rect">
                <a:avLst/>
              </a:prstGeom>
              <a:blipFill rotWithShape="0">
                <a:blip r:embed="rId3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4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Theorem: </a:t>
                </a:r>
                <a:r>
                  <a:rPr lang="en-US" sz="1800" dirty="0" smtClean="0"/>
                  <a:t>AEAD-secure </a:t>
                </a:r>
                <a:r>
                  <a:rPr lang="en-US" sz="1800" dirty="0"/>
                  <a:t>if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/>
                  <a:t> is a secure </a:t>
                </a:r>
                <a:r>
                  <a:rPr lang="en-US" sz="1800" dirty="0" smtClean="0"/>
                  <a:t>PRF</a:t>
                </a:r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Very fast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Especially with AES-NI and </a:t>
                </a:r>
                <a:br>
                  <a:rPr lang="en-US" sz="1600" dirty="0"/>
                </a:br>
                <a:r>
                  <a:rPr lang="en-US" sz="1600" dirty="0"/>
                  <a:t>Intel PCLMULQDQ instructions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Online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Doesn't need to know the length of the </a:t>
                </a:r>
                <a:br>
                  <a:rPr lang="en-US" sz="1600" dirty="0"/>
                </a:br>
                <a:r>
                  <a:rPr lang="en-US" sz="1600" dirty="0"/>
                  <a:t>message before starting encryption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Brittle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Nonce-reuse is </a:t>
                </a:r>
                <a:r>
                  <a:rPr lang="en-US" sz="1600" i="1" dirty="0"/>
                  <a:t>very</a:t>
                </a:r>
                <a:r>
                  <a:rPr lang="en-US" sz="1600" dirty="0"/>
                  <a:t> bad (see Problem set 5)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Tricky to implement correctly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Used everywhere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Probably the most used mode on the Internet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6429546" y="2180639"/>
            <a:ext cx="5210911" cy="2762308"/>
            <a:chOff x="6549718" y="1524938"/>
            <a:chExt cx="5210911" cy="2762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 bwMode="auto">
                <a:xfrm flipH="1">
                  <a:off x="7881876" y="2315176"/>
                  <a:ext cx="446785" cy="153703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81876" y="2315176"/>
                  <a:ext cx="446785" cy="153703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 bwMode="auto">
                <a:xfrm flipH="1">
                  <a:off x="8458530" y="1897781"/>
                  <a:ext cx="258791" cy="241660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458530" y="1897781"/>
                  <a:ext cx="258791" cy="241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 flipH="1">
              <a:off x="8293150" y="1524939"/>
              <a:ext cx="58872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ctr+1</a:t>
              </a:r>
            </a:p>
          </p:txBody>
        </p:sp>
        <p:sp>
          <p:nvSpPr>
            <p:cNvPr id="11" name="Flowchart: Or 10"/>
            <p:cNvSpPr/>
            <p:nvPr/>
          </p:nvSpPr>
          <p:spPr bwMode="auto">
            <a:xfrm flipH="1">
              <a:off x="8521976" y="2326147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0" idx="2"/>
              <a:endCxn id="9" idx="0"/>
            </p:cNvCxnSpPr>
            <p:nvPr/>
          </p:nvCxnSpPr>
          <p:spPr bwMode="auto">
            <a:xfrm>
              <a:off x="8587510" y="1724994"/>
              <a:ext cx="415" cy="1727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9" idx="2"/>
              <a:endCxn id="11" idx="0"/>
            </p:cNvCxnSpPr>
            <p:nvPr/>
          </p:nvCxnSpPr>
          <p:spPr bwMode="auto">
            <a:xfrm>
              <a:off x="8587925" y="2139441"/>
              <a:ext cx="0" cy="1867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endCxn id="11" idx="6"/>
            </p:cNvCxnSpPr>
            <p:nvPr/>
          </p:nvCxnSpPr>
          <p:spPr bwMode="auto">
            <a:xfrm flipV="1">
              <a:off x="8328661" y="2392024"/>
              <a:ext cx="193314" cy="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 bwMode="auto">
                <a:xfrm flipH="1">
                  <a:off x="8840776" y="2317416"/>
                  <a:ext cx="439628" cy="153703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840776" y="2317416"/>
                  <a:ext cx="439628" cy="153703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 bwMode="auto">
                <a:xfrm flipH="1">
                  <a:off x="9399381" y="1897781"/>
                  <a:ext cx="257535" cy="241660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399381" y="1897781"/>
                  <a:ext cx="257535" cy="2416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 flipH="1">
              <a:off x="9244347" y="1529428"/>
              <a:ext cx="557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ctr+2</a:t>
              </a:r>
            </a:p>
          </p:txBody>
        </p:sp>
        <p:sp>
          <p:nvSpPr>
            <p:cNvPr id="18" name="Flowchart: Or 17"/>
            <p:cNvSpPr/>
            <p:nvPr/>
          </p:nvSpPr>
          <p:spPr bwMode="auto">
            <a:xfrm>
              <a:off x="9463114" y="2328392"/>
              <a:ext cx="128767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7" idx="2"/>
              <a:endCxn id="16" idx="0"/>
            </p:cNvCxnSpPr>
            <p:nvPr/>
          </p:nvCxnSpPr>
          <p:spPr bwMode="auto">
            <a:xfrm>
              <a:off x="9522939" y="1729483"/>
              <a:ext cx="5209" cy="1682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16" idx="2"/>
              <a:endCxn id="18" idx="0"/>
            </p:cNvCxnSpPr>
            <p:nvPr/>
          </p:nvCxnSpPr>
          <p:spPr bwMode="auto">
            <a:xfrm flipH="1">
              <a:off x="9527498" y="2139441"/>
              <a:ext cx="649" cy="1889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endCxn id="18" idx="2"/>
            </p:cNvCxnSpPr>
            <p:nvPr/>
          </p:nvCxnSpPr>
          <p:spPr bwMode="auto">
            <a:xfrm>
              <a:off x="9280403" y="2394268"/>
              <a:ext cx="18271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1"/>
                <p:cNvSpPr/>
                <p:nvPr/>
              </p:nvSpPr>
              <p:spPr bwMode="auto">
                <a:xfrm flipH="1">
                  <a:off x="9775665" y="2317416"/>
                  <a:ext cx="444805" cy="153703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" name="Rounded 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775665" y="2317416"/>
                  <a:ext cx="444805" cy="153703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 bwMode="auto">
                <a:xfrm flipH="1">
                  <a:off x="10339870" y="1899332"/>
                  <a:ext cx="257535" cy="241660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339870" y="1899332"/>
                  <a:ext cx="257535" cy="2416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 flipH="1">
              <a:off x="10186354" y="1524938"/>
              <a:ext cx="56456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ctr+3</a:t>
              </a:r>
            </a:p>
          </p:txBody>
        </p:sp>
        <p:sp>
          <p:nvSpPr>
            <p:cNvPr id="25" name="Flowchart: Or 24"/>
            <p:cNvSpPr/>
            <p:nvPr/>
          </p:nvSpPr>
          <p:spPr bwMode="auto">
            <a:xfrm>
              <a:off x="10406255" y="2328392"/>
              <a:ext cx="127749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6" name="Straight Arrow Connector 25"/>
            <p:cNvCxnSpPr>
              <a:stCxn id="24" idx="2"/>
              <a:endCxn id="23" idx="0"/>
            </p:cNvCxnSpPr>
            <p:nvPr/>
          </p:nvCxnSpPr>
          <p:spPr bwMode="auto">
            <a:xfrm>
              <a:off x="10468637" y="1724993"/>
              <a:ext cx="0" cy="1743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>
              <a:stCxn id="23" idx="2"/>
              <a:endCxn id="25" idx="0"/>
            </p:cNvCxnSpPr>
            <p:nvPr/>
          </p:nvCxnSpPr>
          <p:spPr bwMode="auto">
            <a:xfrm>
              <a:off x="10468637" y="2140993"/>
              <a:ext cx="1492" cy="1873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endCxn id="25" idx="2"/>
            </p:cNvCxnSpPr>
            <p:nvPr/>
          </p:nvCxnSpPr>
          <p:spPr bwMode="auto">
            <a:xfrm>
              <a:off x="10220470" y="2394268"/>
              <a:ext cx="18578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11" idx="4"/>
            </p:cNvCxnSpPr>
            <p:nvPr/>
          </p:nvCxnSpPr>
          <p:spPr bwMode="auto">
            <a:xfrm flipH="1">
              <a:off x="8587516" y="2457900"/>
              <a:ext cx="409" cy="2069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stCxn id="18" idx="4"/>
            </p:cNvCxnSpPr>
            <p:nvPr/>
          </p:nvCxnSpPr>
          <p:spPr bwMode="auto">
            <a:xfrm flipH="1">
              <a:off x="9527498" y="2460144"/>
              <a:ext cx="1" cy="2019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>
              <a:stCxn id="25" idx="4"/>
            </p:cNvCxnSpPr>
            <p:nvPr/>
          </p:nvCxnSpPr>
          <p:spPr bwMode="auto">
            <a:xfrm flipH="1">
              <a:off x="10468637" y="2460144"/>
              <a:ext cx="1492" cy="1986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2" name="Group 31"/>
            <p:cNvGrpSpPr/>
            <p:nvPr/>
          </p:nvGrpSpPr>
          <p:grpSpPr>
            <a:xfrm flipH="1">
              <a:off x="6894844" y="3337795"/>
              <a:ext cx="257535" cy="256270"/>
              <a:chOff x="4995561" y="2319053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5136922" y="2506162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6922" y="2506162"/>
                    <a:ext cx="218652" cy="25861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8750" r="-18750" b="-11765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3" name="Straight Arrow Connector 32"/>
            <p:cNvCxnSpPr>
              <a:endCxn id="82" idx="0"/>
            </p:cNvCxnSpPr>
            <p:nvPr/>
          </p:nvCxnSpPr>
          <p:spPr bwMode="auto">
            <a:xfrm flipH="1">
              <a:off x="7023611" y="2815171"/>
              <a:ext cx="114" cy="5226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>
              <a:endCxn id="57" idx="0"/>
            </p:cNvCxnSpPr>
            <p:nvPr/>
          </p:nvCxnSpPr>
          <p:spPr bwMode="auto">
            <a:xfrm>
              <a:off x="7800959" y="2815171"/>
              <a:ext cx="899" cy="2222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34"/>
                <p:cNvSpPr/>
                <p:nvPr/>
              </p:nvSpPr>
              <p:spPr bwMode="auto">
                <a:xfrm flipH="1">
                  <a:off x="7577567" y="2661468"/>
                  <a:ext cx="446785" cy="153703"/>
                </a:xfrm>
                <a:prstGeom prst="roundRect">
                  <a:avLst/>
                </a:prstGeom>
                <a:solidFill>
                  <a:srgbClr val="F9DB8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35" name="Rounded 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577567" y="2661468"/>
                  <a:ext cx="446785" cy="153703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/>
            <p:cNvGrpSpPr/>
            <p:nvPr/>
          </p:nvGrpSpPr>
          <p:grpSpPr>
            <a:xfrm flipH="1">
              <a:off x="7672192" y="3337537"/>
              <a:ext cx="257535" cy="256270"/>
              <a:chOff x="5010553" y="2282978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/>
                  <p:cNvSpPr/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5145198" y="2470368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5198" y="2470368"/>
                    <a:ext cx="218652" cy="25861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8750" r="-18750" b="-11111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7" name="Straight Arrow Connector 36"/>
            <p:cNvCxnSpPr>
              <a:stCxn id="57" idx="4"/>
              <a:endCxn id="80" idx="0"/>
            </p:cNvCxnSpPr>
            <p:nvPr/>
          </p:nvCxnSpPr>
          <p:spPr bwMode="auto">
            <a:xfrm flipH="1">
              <a:off x="7800959" y="3169127"/>
              <a:ext cx="899" cy="1684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endCxn id="56" idx="0"/>
            </p:cNvCxnSpPr>
            <p:nvPr/>
          </p:nvCxnSpPr>
          <p:spPr bwMode="auto">
            <a:xfrm>
              <a:off x="8587516" y="2818546"/>
              <a:ext cx="0" cy="21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Group 38"/>
            <p:cNvGrpSpPr/>
            <p:nvPr/>
          </p:nvGrpSpPr>
          <p:grpSpPr>
            <a:xfrm flipH="1">
              <a:off x="8458744" y="3337537"/>
              <a:ext cx="257535" cy="256270"/>
              <a:chOff x="4995561" y="2263552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132646" y="2442890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646" y="2442890"/>
                    <a:ext cx="218652" cy="25861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8750" r="-18750" b="-5556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Arrow Connector 39"/>
            <p:cNvCxnSpPr>
              <a:stCxn id="56" idx="4"/>
              <a:endCxn id="78" idx="0"/>
            </p:cNvCxnSpPr>
            <p:nvPr/>
          </p:nvCxnSpPr>
          <p:spPr bwMode="auto">
            <a:xfrm>
              <a:off x="8587516" y="3163179"/>
              <a:ext cx="0" cy="1743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endCxn id="58" idx="0"/>
            </p:cNvCxnSpPr>
            <p:nvPr/>
          </p:nvCxnSpPr>
          <p:spPr bwMode="auto">
            <a:xfrm>
              <a:off x="9527498" y="2815832"/>
              <a:ext cx="650" cy="2169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Group 41"/>
            <p:cNvGrpSpPr/>
            <p:nvPr/>
          </p:nvGrpSpPr>
          <p:grpSpPr>
            <a:xfrm flipH="1">
              <a:off x="9399381" y="3336209"/>
              <a:ext cx="257535" cy="256271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5134972" y="2444480"/>
                    <a:ext cx="218652" cy="25861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4972" y="2444480"/>
                    <a:ext cx="218652" cy="258618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8750" r="-18750" b="-5556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3" name="Straight Arrow Connector 42"/>
            <p:cNvCxnSpPr>
              <a:stCxn id="58" idx="4"/>
              <a:endCxn id="76" idx="0"/>
            </p:cNvCxnSpPr>
            <p:nvPr/>
          </p:nvCxnSpPr>
          <p:spPr bwMode="auto">
            <a:xfrm>
              <a:off x="9528148" y="3164573"/>
              <a:ext cx="0" cy="1716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59" idx="0"/>
            </p:cNvCxnSpPr>
            <p:nvPr/>
          </p:nvCxnSpPr>
          <p:spPr bwMode="auto">
            <a:xfrm>
              <a:off x="10468637" y="2812510"/>
              <a:ext cx="1518" cy="2211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5" name="Group 44"/>
            <p:cNvGrpSpPr/>
            <p:nvPr/>
          </p:nvGrpSpPr>
          <p:grpSpPr>
            <a:xfrm flipH="1">
              <a:off x="10341387" y="3336065"/>
              <a:ext cx="257535" cy="256270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Rectangle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136922" y="2436392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6922" y="2436392"/>
                    <a:ext cx="218652" cy="25861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26667" r="-20000" b="-11111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6" name="Straight Arrow Connector 45"/>
            <p:cNvCxnSpPr>
              <a:stCxn id="59" idx="4"/>
              <a:endCxn id="74" idx="0"/>
            </p:cNvCxnSpPr>
            <p:nvPr/>
          </p:nvCxnSpPr>
          <p:spPr bwMode="auto">
            <a:xfrm>
              <a:off x="10470155" y="3165398"/>
              <a:ext cx="0" cy="1706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Elbow Connector 46"/>
            <p:cNvCxnSpPr>
              <a:stCxn id="82" idx="1"/>
              <a:endCxn id="57" idx="6"/>
            </p:cNvCxnSpPr>
            <p:nvPr/>
          </p:nvCxnSpPr>
          <p:spPr bwMode="auto">
            <a:xfrm flipV="1">
              <a:off x="7152379" y="3103250"/>
              <a:ext cx="583531" cy="36268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Elbow Connector 47"/>
            <p:cNvCxnSpPr>
              <a:stCxn id="80" idx="1"/>
              <a:endCxn id="56" idx="6"/>
            </p:cNvCxnSpPr>
            <p:nvPr/>
          </p:nvCxnSpPr>
          <p:spPr bwMode="auto">
            <a:xfrm flipV="1">
              <a:off x="7929727" y="3097302"/>
              <a:ext cx="591840" cy="36837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78" idx="1"/>
              <a:endCxn id="58" idx="6"/>
            </p:cNvCxnSpPr>
            <p:nvPr/>
          </p:nvCxnSpPr>
          <p:spPr bwMode="auto">
            <a:xfrm flipV="1">
              <a:off x="8716283" y="3098697"/>
              <a:ext cx="745915" cy="36697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Elbow Connector 49"/>
            <p:cNvCxnSpPr>
              <a:stCxn id="76" idx="1"/>
              <a:endCxn id="59" idx="6"/>
            </p:cNvCxnSpPr>
            <p:nvPr/>
          </p:nvCxnSpPr>
          <p:spPr bwMode="auto">
            <a:xfrm flipV="1">
              <a:off x="9656915" y="3099522"/>
              <a:ext cx="747290" cy="36482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Flowchart: Or 50"/>
            <p:cNvSpPr/>
            <p:nvPr/>
          </p:nvSpPr>
          <p:spPr bwMode="auto">
            <a:xfrm>
              <a:off x="11342812" y="3034660"/>
              <a:ext cx="132110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52" name="Straight Arrow Connector 51"/>
            <p:cNvCxnSpPr>
              <a:endCxn id="51" idx="0"/>
            </p:cNvCxnSpPr>
            <p:nvPr/>
          </p:nvCxnSpPr>
          <p:spPr bwMode="auto">
            <a:xfrm>
              <a:off x="11407513" y="2815832"/>
              <a:ext cx="1355" cy="2188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3" name="Group 52"/>
            <p:cNvGrpSpPr/>
            <p:nvPr/>
          </p:nvGrpSpPr>
          <p:grpSpPr>
            <a:xfrm flipH="1">
              <a:off x="11280100" y="3327616"/>
              <a:ext cx="257535" cy="256270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Rectangle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137422" y="2436392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7422" y="2436392"/>
                    <a:ext cx="218652" cy="25861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26667" r="-20000" b="-5556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4" name="Straight Arrow Connector 53"/>
            <p:cNvCxnSpPr>
              <a:stCxn id="51" idx="4"/>
              <a:endCxn id="72" idx="0"/>
            </p:cNvCxnSpPr>
            <p:nvPr/>
          </p:nvCxnSpPr>
          <p:spPr bwMode="auto">
            <a:xfrm>
              <a:off x="11408867" y="3166412"/>
              <a:ext cx="0" cy="1612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>
              <a:stCxn id="74" idx="1"/>
              <a:endCxn id="51" idx="2"/>
            </p:cNvCxnSpPr>
            <p:nvPr/>
          </p:nvCxnSpPr>
          <p:spPr bwMode="auto">
            <a:xfrm flipV="1">
              <a:off x="10598922" y="3100536"/>
              <a:ext cx="743890" cy="36366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Flowchart: Or 55"/>
            <p:cNvSpPr/>
            <p:nvPr/>
          </p:nvSpPr>
          <p:spPr bwMode="auto">
            <a:xfrm flipH="1">
              <a:off x="8521567" y="3031426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sp>
          <p:nvSpPr>
            <p:cNvPr id="57" name="Flowchart: Or 56"/>
            <p:cNvSpPr/>
            <p:nvPr/>
          </p:nvSpPr>
          <p:spPr bwMode="auto">
            <a:xfrm flipH="1">
              <a:off x="7735909" y="3037374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sp>
          <p:nvSpPr>
            <p:cNvPr id="58" name="Flowchart: Or 57"/>
            <p:cNvSpPr/>
            <p:nvPr/>
          </p:nvSpPr>
          <p:spPr bwMode="auto">
            <a:xfrm flipH="1">
              <a:off x="9462199" y="3032821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sp>
          <p:nvSpPr>
            <p:cNvPr id="59" name="Flowchart: Or 58"/>
            <p:cNvSpPr/>
            <p:nvPr/>
          </p:nvSpPr>
          <p:spPr bwMode="auto">
            <a:xfrm flipH="1">
              <a:off x="10404206" y="3033646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sp>
          <p:nvSpPr>
            <p:cNvPr id="60" name="Flowchart: Or 59"/>
            <p:cNvSpPr/>
            <p:nvPr/>
          </p:nvSpPr>
          <p:spPr bwMode="auto">
            <a:xfrm>
              <a:off x="11342812" y="3773524"/>
              <a:ext cx="132110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61" name="Straight Arrow Connector 60"/>
            <p:cNvCxnSpPr>
              <a:stCxn id="72" idx="2"/>
              <a:endCxn id="60" idx="0"/>
            </p:cNvCxnSpPr>
            <p:nvPr/>
          </p:nvCxnSpPr>
          <p:spPr bwMode="auto">
            <a:xfrm>
              <a:off x="11408867" y="3583886"/>
              <a:ext cx="0" cy="189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1214915" y="4071802"/>
                  <a:ext cx="38690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4915" y="4071802"/>
                  <a:ext cx="386908" cy="215444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>
              <a:stCxn id="60" idx="4"/>
              <a:endCxn id="62" idx="0"/>
            </p:cNvCxnSpPr>
            <p:nvPr/>
          </p:nvCxnSpPr>
          <p:spPr bwMode="auto">
            <a:xfrm flipH="1">
              <a:off x="11408369" y="3905277"/>
              <a:ext cx="498" cy="1665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1600966" y="3731678"/>
                  <a:ext cx="15966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0966" y="3731678"/>
                  <a:ext cx="159663" cy="215444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stCxn id="64" idx="1"/>
              <a:endCxn id="60" idx="6"/>
            </p:cNvCxnSpPr>
            <p:nvPr/>
          </p:nvCxnSpPr>
          <p:spPr bwMode="auto">
            <a:xfrm flipH="1">
              <a:off x="11474922" y="3839400"/>
              <a:ext cx="12604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ounded Rectangle 65"/>
                <p:cNvSpPr/>
                <p:nvPr/>
              </p:nvSpPr>
              <p:spPr bwMode="auto">
                <a:xfrm flipH="1">
                  <a:off x="8364124" y="2664842"/>
                  <a:ext cx="446785" cy="153703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66" name="Rounded 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364124" y="2664842"/>
                  <a:ext cx="446785" cy="153703"/>
                </a:xfrm>
                <a:prstGeom prst="round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 bwMode="auto">
                <a:xfrm flipH="1">
                  <a:off x="9304106" y="2662128"/>
                  <a:ext cx="446785" cy="153703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304106" y="2662128"/>
                  <a:ext cx="446785" cy="153703"/>
                </a:xfrm>
                <a:prstGeom prst="round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ounded Rectangle 67"/>
                <p:cNvSpPr/>
                <p:nvPr/>
              </p:nvSpPr>
              <p:spPr bwMode="auto">
                <a:xfrm flipH="1">
                  <a:off x="10245245" y="2658807"/>
                  <a:ext cx="446785" cy="153703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68" name="Rounded 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245245" y="2658807"/>
                  <a:ext cx="446785" cy="153703"/>
                </a:xfrm>
                <a:prstGeom prst="round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68"/>
                <p:cNvSpPr/>
                <p:nvPr/>
              </p:nvSpPr>
              <p:spPr bwMode="auto">
                <a:xfrm flipH="1">
                  <a:off x="6800333" y="2661468"/>
                  <a:ext cx="446785" cy="153703"/>
                </a:xfrm>
                <a:prstGeom prst="roundRect">
                  <a:avLst/>
                </a:prstGeom>
                <a:solidFill>
                  <a:srgbClr val="F9DB8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69" name="Rounded 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800333" y="2661468"/>
                  <a:ext cx="446785" cy="153703"/>
                </a:xfrm>
                <a:prstGeom prst="round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ounded Rectangle 69"/>
                <p:cNvSpPr/>
                <p:nvPr/>
              </p:nvSpPr>
              <p:spPr bwMode="auto">
                <a:xfrm flipH="1">
                  <a:off x="11140405" y="2662128"/>
                  <a:ext cx="534216" cy="153703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70" name="Rounded 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1140405" y="2662128"/>
                  <a:ext cx="534216" cy="153703"/>
                </a:xfrm>
                <a:prstGeom prst="round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549718" y="1654368"/>
                  <a:ext cx="11442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800" dirty="0" smtClean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8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800" b="0" i="1" smtClean="0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sz="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nb-NO" sz="800" b="0" dirty="0"/>
                </a:p>
                <a:p>
                  <a14:m>
                    <m:oMath xmlns:m="http://schemas.openxmlformats.org/officeDocument/2006/math">
                      <m:r>
                        <a:rPr lang="nb-NO" sz="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8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nb-NO" sz="800" b="0" i="1" dirty="0">
                      <a:latin typeface="Cambria Math" panose="02040503050406030204" pitchFamily="18" charset="0"/>
                    </a:rPr>
                    <a:t> 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nb-NO" sz="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p>
                        </m:sSup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9718" y="1654368"/>
                  <a:ext cx="1144267" cy="461665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832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1003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integrity: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</a:t>
            </a:r>
            <a:r>
              <a:rPr lang="en-US" sz="2000" b="1" dirty="0">
                <a:solidFill>
                  <a:schemeClr val="tx2"/>
                </a:solidFill>
              </a:rPr>
              <a:t>authenticity</a:t>
            </a:r>
            <a:r>
              <a:rPr lang="nb-NO" sz="2000" b="1" dirty="0">
                <a:solidFill>
                  <a:schemeClr val="tx2"/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tx2"/>
                </a:solidFill>
              </a:rPr>
              <a:t>         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7909882" y="1328615"/>
            <a:ext cx="3635195" cy="1457816"/>
            <a:chOff x="7909882" y="1328615"/>
            <a:chExt cx="3635195" cy="1457816"/>
          </a:xfrm>
        </p:grpSpPr>
        <p:sp>
          <p:nvSpPr>
            <p:cNvPr id="2" name="TextBox 1"/>
            <p:cNvSpPr txBox="1"/>
            <p:nvPr/>
          </p:nvSpPr>
          <p:spPr>
            <a:xfrm>
              <a:off x="7909882" y="1328615"/>
              <a:ext cx="3635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b="1" dirty="0">
                  <a:solidFill>
                    <a:srgbClr val="3333CC"/>
                  </a:solidFill>
                </a:rPr>
                <a:t>How to build?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8046986" y="1846120"/>
              <a:ext cx="674448" cy="940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1003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integrity: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</a:t>
            </a:r>
            <a:r>
              <a:rPr lang="en-US" sz="2000" b="1" dirty="0">
                <a:solidFill>
                  <a:schemeClr val="tx2"/>
                </a:solidFill>
              </a:rPr>
              <a:t>authenticity</a:t>
            </a:r>
            <a:r>
              <a:rPr lang="nb-NO" sz="2000" b="1" dirty="0">
                <a:solidFill>
                  <a:schemeClr val="tx2"/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tx2"/>
                </a:solidFill>
              </a:rPr>
              <a:t>         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AES-GCM?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AES-GCM = secure channel?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80" y="2139489"/>
            <a:ext cx="1693768" cy="135501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981451" y="2730436"/>
            <a:ext cx="3627351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4988573" y="1850236"/>
            <a:ext cx="2214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"Send Bob $10"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9925" y="2063879"/>
            <a:ext cx="807588" cy="150370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506269" y="3937686"/>
            <a:ext cx="573255" cy="1126910"/>
            <a:chOff x="5288194" y="4546599"/>
            <a:chExt cx="737875" cy="143385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194" y="4546599"/>
              <a:ext cx="737875" cy="1433853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 bwMode="auto">
            <a:xfrm>
              <a:off x="5511856" y="4777674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730927" y="4751365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</p:grpSp>
      <p:sp>
        <p:nvSpPr>
          <p:cNvPr id="29" name="Rounded Rectangle 28"/>
          <p:cNvSpPr/>
          <p:nvPr/>
        </p:nvSpPr>
        <p:spPr bwMode="auto">
          <a:xfrm>
            <a:off x="4959177" y="2269256"/>
            <a:ext cx="1705443" cy="3587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AES-GCM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64676" y="3768110"/>
            <a:ext cx="2350955" cy="461182"/>
            <a:chOff x="6364677" y="3768110"/>
            <a:chExt cx="2350955" cy="46118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6619664" y="3768110"/>
              <a:ext cx="1705443" cy="3587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/>
                <a:t>AES-GCM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6364677" y="4229291"/>
              <a:ext cx="2350955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/>
          <p:cNvSpPr txBox="1"/>
          <p:nvPr/>
        </p:nvSpPr>
        <p:spPr>
          <a:xfrm>
            <a:off x="8804463" y="3692620"/>
            <a:ext cx="63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+10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364676" y="4451119"/>
            <a:ext cx="2350955" cy="461182"/>
            <a:chOff x="6364677" y="3768110"/>
            <a:chExt cx="2350955" cy="461182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6619664" y="3768110"/>
              <a:ext cx="1705443" cy="3587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/>
                <a:t>AES-GCM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364677" y="4229291"/>
              <a:ext cx="2350955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TextBox 31"/>
          <p:cNvSpPr txBox="1"/>
          <p:nvPr/>
        </p:nvSpPr>
        <p:spPr>
          <a:xfrm>
            <a:off x="8804463" y="4375629"/>
            <a:ext cx="63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+10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364676" y="5134128"/>
            <a:ext cx="2350955" cy="461182"/>
            <a:chOff x="6364677" y="3768110"/>
            <a:chExt cx="2350955" cy="461182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6619664" y="3768110"/>
              <a:ext cx="1705443" cy="3587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/>
                <a:t>AES-GCM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6364677" y="4229291"/>
              <a:ext cx="2350955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TextBox 36"/>
          <p:cNvSpPr txBox="1"/>
          <p:nvPr/>
        </p:nvSpPr>
        <p:spPr>
          <a:xfrm>
            <a:off x="8804463" y="5058638"/>
            <a:ext cx="63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+10</a:t>
            </a:r>
          </a:p>
        </p:txBody>
      </p:sp>
    </p:spTree>
    <p:extLst>
      <p:ext uri="{BB962C8B-B14F-4D97-AF65-F5344CB8AC3E}">
        <p14:creationId xmlns:p14="http://schemas.microsoft.com/office/powerpoint/2010/main" val="15175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9509329" y="1820237"/>
            <a:ext cx="135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</a:rPr>
              <a:t>ctr</a:t>
            </a:r>
            <a:r>
              <a:rPr lang="nb-NO" sz="1200" baseline="-25000" dirty="0">
                <a:solidFill>
                  <a:schemeClr val="accent2"/>
                </a:solidFill>
              </a:rPr>
              <a:t>C</a:t>
            </a:r>
            <a:r>
              <a:rPr lang="nb-NO" sz="1200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→S</a:t>
            </a:r>
            <a:r>
              <a:rPr lang="nb-NO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103</a:t>
            </a:r>
            <a:r>
              <a:rPr lang="nb-NO" sz="1200" dirty="0"/>
              <a:t>	</a:t>
            </a:r>
          </a:p>
          <a:p>
            <a:r>
              <a:rPr lang="nb-NO" sz="1200" dirty="0">
                <a:solidFill>
                  <a:srgbClr val="FF0000"/>
                </a:solidFill>
              </a:rPr>
              <a:t>ctr</a:t>
            </a:r>
            <a:r>
              <a:rPr lang="nb-NO" sz="1200" baseline="-25000" dirty="0">
                <a:solidFill>
                  <a:srgbClr val="FF0000"/>
                </a:solidFill>
              </a:rPr>
              <a:t>S</a:t>
            </a:r>
            <a:r>
              <a:rPr lang="nb-NO" sz="1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→C</a:t>
            </a:r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395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0065606" y="1801213"/>
            <a:ext cx="404374" cy="43722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32622" y="1820237"/>
            <a:ext cx="135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</a:rPr>
              <a:t>ctr</a:t>
            </a:r>
            <a:r>
              <a:rPr lang="nb-NO" sz="1200" baseline="-25000" dirty="0">
                <a:solidFill>
                  <a:schemeClr val="accent2"/>
                </a:solidFill>
              </a:rPr>
              <a:t>C</a:t>
            </a:r>
            <a:r>
              <a:rPr lang="nb-NO" sz="1200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→S</a:t>
            </a:r>
            <a:r>
              <a:rPr lang="nb-NO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103</a:t>
            </a:r>
            <a:r>
              <a:rPr lang="nb-NO" sz="1200" dirty="0"/>
              <a:t>	</a:t>
            </a:r>
          </a:p>
          <a:p>
            <a:r>
              <a:rPr lang="nb-NO" sz="1200" dirty="0">
                <a:solidFill>
                  <a:srgbClr val="FF0000"/>
                </a:solidFill>
              </a:rPr>
              <a:t>ctr</a:t>
            </a:r>
            <a:r>
              <a:rPr lang="nb-NO" sz="1200" baseline="-25000" dirty="0">
                <a:solidFill>
                  <a:srgbClr val="FF0000"/>
                </a:solidFill>
              </a:rPr>
              <a:t>S</a:t>
            </a:r>
            <a:r>
              <a:rPr lang="nb-NO" sz="1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→C</a:t>
            </a:r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395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970527" y="1844674"/>
            <a:ext cx="404374" cy="43722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859097" y="1977038"/>
            <a:ext cx="2323649" cy="543746"/>
            <a:chOff x="4859097" y="1977038"/>
            <a:chExt cx="2323649" cy="543746"/>
          </a:xfrm>
        </p:grpSpPr>
        <p:sp>
          <p:nvSpPr>
            <p:cNvPr id="38" name="Right Brace 37"/>
            <p:cNvSpPr/>
            <p:nvPr/>
          </p:nvSpPr>
          <p:spPr bwMode="auto">
            <a:xfrm rot="16200000">
              <a:off x="5916870" y="1254908"/>
              <a:ext cx="208103" cy="2323649"/>
            </a:xfrm>
            <a:prstGeom prst="rightBrace">
              <a:avLst>
                <a:gd name="adj1" fmla="val 93395"/>
                <a:gd name="adj2" fmla="val 49766"/>
              </a:avLst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48847" y="1977038"/>
              <a:ext cx="11949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AES-GCM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channels – TLS / IPsec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522" y="1377276"/>
            <a:ext cx="763584" cy="1054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778180" y="1541070"/>
            <a:ext cx="945221" cy="7956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46462" y="2563540"/>
            <a:ext cx="3076575" cy="313512"/>
            <a:chOff x="4546462" y="2563540"/>
            <a:chExt cx="3076575" cy="313512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4546462" y="2877050"/>
              <a:ext cx="3076575" cy="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ounded Rectangle 9"/>
            <p:cNvSpPr/>
            <p:nvPr/>
          </p:nvSpPr>
          <p:spPr bwMode="auto">
            <a:xfrm>
              <a:off x="5913611" y="2563540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/>
                <a:t>data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930140" y="2563540"/>
              <a:ext cx="872990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/>
                <a:t>sn</a:t>
              </a:r>
              <a:r>
                <a:rPr lang="en-US" sz="1200" dirty="0"/>
                <a:t> = 103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08363" y="3212694"/>
            <a:ext cx="3114674" cy="321581"/>
            <a:chOff x="4508363" y="3060294"/>
            <a:chExt cx="3114674" cy="321581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4508363" y="3378701"/>
              <a:ext cx="3114674" cy="31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ounded Rectangle 11"/>
            <p:cNvSpPr/>
            <p:nvPr/>
          </p:nvSpPr>
          <p:spPr bwMode="auto">
            <a:xfrm>
              <a:off x="5913611" y="3060294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/>
                <a:t>data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930140" y="3060294"/>
              <a:ext cx="872990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/>
                <a:t>sn</a:t>
              </a:r>
              <a:r>
                <a:rPr lang="en-US" sz="1200" dirty="0"/>
                <a:t> = 395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08363" y="3717517"/>
            <a:ext cx="3114674" cy="321581"/>
            <a:chOff x="4508363" y="3565117"/>
            <a:chExt cx="3114674" cy="321581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4508363" y="3883524"/>
              <a:ext cx="3114674" cy="31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5913611" y="3565117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/>
                <a:t>data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930141" y="3565117"/>
              <a:ext cx="872990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/>
                <a:t>sn</a:t>
              </a:r>
              <a:r>
                <a:rPr lang="en-US" sz="1200" dirty="0"/>
                <a:t> = 396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08363" y="4191082"/>
            <a:ext cx="3114674" cy="316822"/>
            <a:chOff x="4508363" y="4038682"/>
            <a:chExt cx="3114674" cy="316822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4508363" y="4352330"/>
              <a:ext cx="3114674" cy="31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Rounded Rectangle 17"/>
            <p:cNvSpPr/>
            <p:nvPr/>
          </p:nvSpPr>
          <p:spPr bwMode="auto">
            <a:xfrm>
              <a:off x="5913611" y="4038682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/>
                <a:t>data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930141" y="4038682"/>
              <a:ext cx="872990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/>
                <a:t>sn</a:t>
              </a:r>
              <a:r>
                <a:rPr lang="en-US" sz="1200" dirty="0"/>
                <a:t> =397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46462" y="4829386"/>
            <a:ext cx="3076575" cy="318917"/>
            <a:chOff x="4546462" y="4829386"/>
            <a:chExt cx="3076575" cy="318917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4546462" y="5148301"/>
              <a:ext cx="3076575" cy="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Rounded Rectangle 20"/>
            <p:cNvSpPr/>
            <p:nvPr/>
          </p:nvSpPr>
          <p:spPr bwMode="auto">
            <a:xfrm>
              <a:off x="5913611" y="4829386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/>
                <a:t>data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4930140" y="4829386"/>
              <a:ext cx="872991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/>
                <a:t>sn</a:t>
              </a:r>
              <a:r>
                <a:rPr lang="en-US" sz="1200" dirty="0"/>
                <a:t> = 104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25826" y="3105942"/>
                <a:ext cx="27231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200" b="1" dirty="0"/>
                  <a:t>if</a:t>
                </a:r>
                <a:r>
                  <a:rPr lang="nb-NO" sz="1200" dirty="0"/>
                  <a:t> sn == </a:t>
                </a:r>
                <a:r>
                  <a:rPr lang="nb-NO" sz="1200" dirty="0">
                    <a:solidFill>
                      <a:schemeClr val="accent2"/>
                    </a:solidFill>
                  </a:rPr>
                  <a:t>ctr</a:t>
                </a:r>
                <a:r>
                  <a:rPr lang="nb-NO" sz="1200" baseline="-25000" dirty="0">
                    <a:solidFill>
                      <a:schemeClr val="accent2"/>
                    </a:solidFill>
                  </a:rPr>
                  <a:t>C</a:t>
                </a:r>
                <a:r>
                  <a:rPr lang="nb-NO" sz="1200" baseline="-25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→S </a:t>
                </a:r>
                <a:r>
                  <a:rPr lang="nb-NO" sz="1200" b="1" dirty="0"/>
                  <a:t>:</a:t>
                </a:r>
              </a:p>
              <a:p>
                <a:r>
                  <a:rPr lang="nb-NO" sz="1200" dirty="0"/>
                  <a:t>    </a:t>
                </a:r>
                <a:r>
                  <a:rPr lang="nb-NO" sz="1200" b="1" dirty="0"/>
                  <a:t>if</a:t>
                </a:r>
                <a:r>
                  <a:rPr lang="nb-NO" sz="1200" dirty="0"/>
                  <a:t> AES-GCM.Decrypt </a:t>
                </a:r>
                <a:r>
                  <a:rPr lang="nb-NO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≠ </a:t>
                </a:r>
                <a14:m>
                  <m:oMath xmlns:m="http://schemas.openxmlformats.org/officeDocument/2006/math">
                    <m:r>
                      <a:rPr lang="nb-NO" sz="1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nb-NO" sz="1200" b="1" dirty="0"/>
                  <a:t>:</a:t>
                </a:r>
              </a:p>
              <a:p>
                <a:r>
                  <a:rPr lang="nb-NO" sz="1200" dirty="0">
                    <a:solidFill>
                      <a:schemeClr val="accent2"/>
                    </a:solidFill>
                  </a:rPr>
                  <a:t>    </a:t>
                </a:r>
                <a:r>
                  <a:rPr lang="nb-NO" sz="1200" dirty="0" smtClean="0">
                    <a:solidFill>
                      <a:schemeClr val="accent2"/>
                    </a:solidFill>
                  </a:rPr>
                  <a:t>    ctr</a:t>
                </a:r>
                <a:r>
                  <a:rPr lang="nb-NO" sz="1200" baseline="-25000" dirty="0" smtClean="0">
                    <a:solidFill>
                      <a:schemeClr val="accent2"/>
                    </a:solidFill>
                  </a:rPr>
                  <a:t>C</a:t>
                </a:r>
                <a:r>
                  <a:rPr lang="nb-NO" sz="1200" baseline="-25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→S </a:t>
                </a:r>
                <a:r>
                  <a:rPr lang="nb-NO" sz="1200" dirty="0">
                    <a:solidFill>
                      <a:schemeClr val="accent2"/>
                    </a:solidFill>
                  </a:rPr>
                  <a:t>++</a:t>
                </a:r>
              </a:p>
              <a:p>
                <a:r>
                  <a:rPr lang="nb-NO" sz="1200" b="1" dirty="0" err="1"/>
                  <a:t>else</a:t>
                </a:r>
                <a:endParaRPr lang="nb-NO" sz="1200" b="1" dirty="0"/>
              </a:p>
              <a:p>
                <a:r>
                  <a:rPr lang="nb-NO" sz="1200" dirty="0"/>
                  <a:t>     </a:t>
                </a:r>
                <a:r>
                  <a:rPr lang="nb-NO" sz="1200" dirty="0" err="1"/>
                  <a:t>discard</a:t>
                </a:r>
                <a:endParaRPr lang="nb-NO" sz="1200" dirty="0"/>
              </a:p>
              <a:p>
                <a:r>
                  <a:rPr lang="nb-NO" sz="1200" dirty="0"/>
                  <a:t>	</a:t>
                </a:r>
                <a:endParaRPr lang="en-US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826" y="3105942"/>
                <a:ext cx="2723173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224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19940" y="3105942"/>
                <a:ext cx="21945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200" b="1" dirty="0" smtClean="0"/>
                  <a:t>if</a:t>
                </a:r>
                <a:r>
                  <a:rPr lang="nb-NO" sz="1200" dirty="0"/>
                  <a:t> sn == </a:t>
                </a:r>
                <a:r>
                  <a:rPr lang="nb-NO" sz="1200" dirty="0">
                    <a:solidFill>
                      <a:srgbClr val="FF0000"/>
                    </a:solidFill>
                  </a:rPr>
                  <a:t>ctr</a:t>
                </a:r>
                <a:r>
                  <a:rPr lang="nb-NO" sz="1200" baseline="-25000" dirty="0">
                    <a:solidFill>
                      <a:srgbClr val="FF0000"/>
                    </a:solidFill>
                  </a:rPr>
                  <a:t>S</a:t>
                </a:r>
                <a:r>
                  <a:rPr lang="nb-NO" sz="12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→C</a:t>
                </a:r>
                <a:r>
                  <a:rPr lang="nb-NO" sz="1200" b="1" dirty="0"/>
                  <a:t>:</a:t>
                </a:r>
              </a:p>
              <a:p>
                <a:r>
                  <a:rPr lang="nb-NO" sz="1200" dirty="0"/>
                  <a:t>    </a:t>
                </a:r>
                <a:r>
                  <a:rPr lang="nb-NO" sz="1200" b="1" dirty="0" smtClean="0"/>
                  <a:t>if</a:t>
                </a:r>
                <a:r>
                  <a:rPr lang="nb-NO" sz="1200" dirty="0" smtClean="0"/>
                  <a:t> AES-GCM.Decrypt </a:t>
                </a:r>
                <a:r>
                  <a:rPr lang="nb-NO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 </a:t>
                </a:r>
                <a14:m>
                  <m:oMath xmlns:m="http://schemas.openxmlformats.org/officeDocument/2006/math">
                    <m:r>
                      <a:rPr lang="nb-NO" sz="1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nb-NO" sz="1200" b="1" dirty="0" smtClean="0"/>
                  <a:t>:</a:t>
                </a:r>
                <a:endParaRPr lang="nb-NO" sz="1200" b="1" dirty="0"/>
              </a:p>
              <a:p>
                <a:r>
                  <a:rPr lang="nb-NO" sz="1200" dirty="0"/>
                  <a:t>    </a:t>
                </a:r>
                <a:r>
                  <a:rPr lang="nb-NO" sz="1200" dirty="0" smtClean="0"/>
                  <a:t>    </a:t>
                </a:r>
                <a:r>
                  <a:rPr lang="nb-NO" sz="1200" dirty="0" smtClean="0">
                    <a:solidFill>
                      <a:srgbClr val="FF0000"/>
                    </a:solidFill>
                  </a:rPr>
                  <a:t>ctr</a:t>
                </a:r>
                <a:r>
                  <a:rPr lang="nb-NO" sz="1200" baseline="-25000" dirty="0" smtClean="0">
                    <a:solidFill>
                      <a:srgbClr val="FF0000"/>
                    </a:solidFill>
                  </a:rPr>
                  <a:t>S</a:t>
                </a:r>
                <a:r>
                  <a:rPr lang="nb-NO" sz="12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→C</a:t>
                </a:r>
                <a:r>
                  <a:rPr lang="nb-NO" sz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++</a:t>
                </a:r>
                <a:endParaRPr lang="nb-NO" sz="1200" dirty="0"/>
              </a:p>
              <a:p>
                <a:r>
                  <a:rPr lang="nb-NO" sz="1200" b="1" dirty="0" err="1"/>
                  <a:t>else</a:t>
                </a:r>
                <a:endParaRPr lang="nb-NO" sz="1200" b="1" dirty="0"/>
              </a:p>
              <a:p>
                <a:r>
                  <a:rPr lang="nb-NO" sz="1200" dirty="0"/>
                  <a:t>     </a:t>
                </a:r>
                <a:r>
                  <a:rPr lang="nb-NO" sz="1200" dirty="0" err="1"/>
                  <a:t>discard</a:t>
                </a:r>
                <a:endParaRPr lang="nb-NO" sz="1200" dirty="0"/>
              </a:p>
              <a:p>
                <a:r>
                  <a:rPr lang="nb-NO" sz="1200" dirty="0"/>
                  <a:t>	</a:t>
                </a:r>
                <a:endParaRPr lang="en-US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40" y="3105942"/>
                <a:ext cx="2194560" cy="1200329"/>
              </a:xfrm>
              <a:prstGeom prst="rect">
                <a:avLst/>
              </a:prstGeom>
              <a:blipFill rotWithShape="0">
                <a:blip r:embed="rId6"/>
                <a:stretch>
                  <a:fillRect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743902" y="1698118"/>
            <a:ext cx="608802" cy="745942"/>
            <a:chOff x="7972136" y="1996762"/>
            <a:chExt cx="608802" cy="745942"/>
          </a:xfrm>
        </p:grpSpPr>
        <p:sp>
          <p:nvSpPr>
            <p:cNvPr id="35" name="TextBox 34"/>
            <p:cNvSpPr txBox="1"/>
            <p:nvPr/>
          </p:nvSpPr>
          <p:spPr>
            <a:xfrm>
              <a:off x="7972136" y="1996762"/>
              <a:ext cx="6088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AD</a:t>
              </a:r>
              <a:endParaRPr lang="en-US" sz="1400" dirty="0"/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8352058" y="2318471"/>
              <a:ext cx="105401" cy="4242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TextBox 40"/>
          <p:cNvSpPr txBox="1"/>
          <p:nvPr/>
        </p:nvSpPr>
        <p:spPr>
          <a:xfrm>
            <a:off x="10187337" y="2048118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87337" y="2048118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7337" y="2048118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10627" y="1867243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87337" y="1867243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12355" y="2048117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10628" y="2048117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12355" y="2048117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12355" y="2048117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10627" y="1867243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87337" y="1867243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endParaRPr lang="en-US" sz="1200" dirty="0">
              <a:solidFill>
                <a:schemeClr val="accent2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278" y="5486159"/>
            <a:ext cx="1058246" cy="900833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4527412" y="5709681"/>
            <a:ext cx="3076575" cy="313512"/>
            <a:chOff x="4546462" y="2563540"/>
            <a:chExt cx="3076575" cy="313512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flipV="1">
              <a:off x="4546462" y="2877050"/>
              <a:ext cx="3076575" cy="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Rounded Rectangle 60"/>
            <p:cNvSpPr/>
            <p:nvPr/>
          </p:nvSpPr>
          <p:spPr bwMode="auto">
            <a:xfrm>
              <a:off x="5913611" y="2563540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/>
                <a:t>data</a:t>
              </a: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4930140" y="2563540"/>
              <a:ext cx="872990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/>
                <a:t>sn</a:t>
              </a:r>
              <a:r>
                <a:rPr lang="en-US" sz="1200" dirty="0"/>
                <a:t> = 103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70428" y="5486159"/>
            <a:ext cx="1979153" cy="784250"/>
            <a:chOff x="7870428" y="5486159"/>
            <a:chExt cx="1979153" cy="784250"/>
          </a:xfrm>
        </p:grpSpPr>
        <p:sp>
          <p:nvSpPr>
            <p:cNvPr id="26" name="&quot;No&quot; Symbol 25"/>
            <p:cNvSpPr>
              <a:spLocks noChangeAspect="1"/>
            </p:cNvSpPr>
            <p:nvPr/>
          </p:nvSpPr>
          <p:spPr bwMode="auto">
            <a:xfrm>
              <a:off x="7870428" y="5486159"/>
              <a:ext cx="784250" cy="784250"/>
            </a:xfrm>
            <a:prstGeom prst="noSmoking">
              <a:avLst>
                <a:gd name="adj" fmla="val 14027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654678" y="5746192"/>
              <a:ext cx="1194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dirty="0"/>
                <a:t>103 &lt; </a:t>
              </a:r>
              <a:r>
                <a:rPr lang="nb-NO" sz="1200" dirty="0">
                  <a:solidFill>
                    <a:schemeClr val="accent2"/>
                  </a:solidFill>
                </a:rPr>
                <a:t>ctr</a:t>
              </a:r>
              <a:r>
                <a:rPr lang="nb-NO" sz="1200" baseline="-25000" dirty="0">
                  <a:solidFill>
                    <a:schemeClr val="accent2"/>
                  </a:solidFill>
                </a:rPr>
                <a:t>C</a:t>
              </a:r>
              <a:r>
                <a:rPr lang="nb-NO" sz="1200" baseline="-25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→S</a:t>
              </a:r>
              <a:r>
                <a:rPr lang="nb-NO" sz="1200" dirty="0"/>
                <a:t> 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47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4" grpId="0" animBg="1"/>
      <p:bldP spid="23" grpId="0"/>
      <p:bldP spid="27" grpId="0"/>
      <p:bldP spid="41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2" grpId="0" animBg="1"/>
      <p:bldP spid="55" grpId="0" animBg="1"/>
      <p:bldP spid="46" grpId="0" animBg="1"/>
      <p:bldP spid="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OCBv3 – Offset Codebook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 flipH="1">
                <a:off x="4807792" y="3308463"/>
                <a:ext cx="496869" cy="46397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807792" y="3308463"/>
                <a:ext cx="496869" cy="4639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Or 4"/>
          <p:cNvSpPr/>
          <p:nvPr/>
        </p:nvSpPr>
        <p:spPr bwMode="auto">
          <a:xfrm flipH="1">
            <a:off x="4929606" y="2769173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6" name="Straight Arrow Connector 5"/>
          <p:cNvCxnSpPr>
            <a:stCxn id="11" idx="2"/>
            <a:endCxn id="5" idx="0"/>
          </p:cNvCxnSpPr>
          <p:nvPr/>
        </p:nvCxnSpPr>
        <p:spPr bwMode="auto">
          <a:xfrm>
            <a:off x="5056225" y="2240848"/>
            <a:ext cx="1" cy="5283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stCxn id="5" idx="4"/>
            <a:endCxn id="4" idx="0"/>
          </p:cNvCxnSpPr>
          <p:nvPr/>
        </p:nvCxnSpPr>
        <p:spPr bwMode="auto">
          <a:xfrm>
            <a:off x="5056226" y="3022134"/>
            <a:ext cx="0" cy="2863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 flipH="1">
                <a:off x="4552225" y="1945743"/>
                <a:ext cx="1008000" cy="29510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52225" y="1945743"/>
                <a:ext cx="1008000" cy="29510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owchart: Or 13"/>
          <p:cNvSpPr/>
          <p:nvPr/>
        </p:nvSpPr>
        <p:spPr bwMode="auto">
          <a:xfrm flipH="1">
            <a:off x="4929606" y="4063158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5" name="Straight Arrow Connector 14"/>
          <p:cNvCxnSpPr>
            <a:stCxn id="4" idx="2"/>
            <a:endCxn id="14" idx="0"/>
          </p:cNvCxnSpPr>
          <p:nvPr/>
        </p:nvCxnSpPr>
        <p:spPr bwMode="auto">
          <a:xfrm>
            <a:off x="5056226" y="3772442"/>
            <a:ext cx="0" cy="2907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4" idx="4"/>
            <a:endCxn id="18" idx="0"/>
          </p:cNvCxnSpPr>
          <p:nvPr/>
        </p:nvCxnSpPr>
        <p:spPr bwMode="auto">
          <a:xfrm flipH="1">
            <a:off x="5056225" y="4316118"/>
            <a:ext cx="1" cy="5372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 flipH="1">
                <a:off x="4552225" y="4853366"/>
                <a:ext cx="1008000" cy="29510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52225" y="4853366"/>
                <a:ext cx="1008000" cy="29510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23921" y="2758053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921" y="2758053"/>
                <a:ext cx="20615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882" r="-7647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28" idx="1"/>
            <a:endCxn id="5" idx="2"/>
          </p:cNvCxnSpPr>
          <p:nvPr/>
        </p:nvCxnSpPr>
        <p:spPr bwMode="auto">
          <a:xfrm flipH="1" flipV="1">
            <a:off x="5182846" y="2895653"/>
            <a:ext cx="241075" cy="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20665" y="4049624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665" y="4049624"/>
                <a:ext cx="20615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941" r="-7941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31" idx="1"/>
            <a:endCxn id="14" idx="2"/>
          </p:cNvCxnSpPr>
          <p:nvPr/>
        </p:nvCxnSpPr>
        <p:spPr bwMode="auto">
          <a:xfrm flipH="1">
            <a:off x="5182846" y="4188124"/>
            <a:ext cx="237819" cy="15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 flipH="1">
                <a:off x="6417569" y="3308463"/>
                <a:ext cx="496869" cy="46397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17569" y="3308463"/>
                <a:ext cx="496869" cy="4639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lowchart: Or 34"/>
          <p:cNvSpPr/>
          <p:nvPr/>
        </p:nvSpPr>
        <p:spPr bwMode="auto">
          <a:xfrm flipH="1">
            <a:off x="6539383" y="2769173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36" name="Straight Arrow Connector 35"/>
          <p:cNvCxnSpPr>
            <a:stCxn id="38" idx="2"/>
            <a:endCxn id="35" idx="0"/>
          </p:cNvCxnSpPr>
          <p:nvPr/>
        </p:nvCxnSpPr>
        <p:spPr bwMode="auto">
          <a:xfrm>
            <a:off x="6666002" y="2240848"/>
            <a:ext cx="1" cy="5283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35" idx="4"/>
            <a:endCxn id="34" idx="0"/>
          </p:cNvCxnSpPr>
          <p:nvPr/>
        </p:nvCxnSpPr>
        <p:spPr bwMode="auto">
          <a:xfrm>
            <a:off x="6666003" y="3022134"/>
            <a:ext cx="0" cy="2863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 flipH="1">
                <a:off x="6162002" y="1945743"/>
                <a:ext cx="1008000" cy="29510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162002" y="1945743"/>
                <a:ext cx="1008000" cy="295105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lowchart: Or 38"/>
          <p:cNvSpPr/>
          <p:nvPr/>
        </p:nvSpPr>
        <p:spPr bwMode="auto">
          <a:xfrm flipH="1">
            <a:off x="6539383" y="4063158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40" name="Straight Arrow Connector 39"/>
          <p:cNvCxnSpPr>
            <a:stCxn id="34" idx="2"/>
            <a:endCxn id="39" idx="0"/>
          </p:cNvCxnSpPr>
          <p:nvPr/>
        </p:nvCxnSpPr>
        <p:spPr bwMode="auto">
          <a:xfrm>
            <a:off x="6666003" y="3772442"/>
            <a:ext cx="0" cy="2907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39" idx="4"/>
            <a:endCxn id="42" idx="0"/>
          </p:cNvCxnSpPr>
          <p:nvPr/>
        </p:nvCxnSpPr>
        <p:spPr bwMode="auto">
          <a:xfrm flipH="1">
            <a:off x="6666002" y="4316118"/>
            <a:ext cx="1" cy="5372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 bwMode="auto">
              <a:xfrm flipH="1">
                <a:off x="6162002" y="4853366"/>
                <a:ext cx="1008000" cy="29510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162002" y="4853366"/>
                <a:ext cx="1008000" cy="295105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37442" y="2755672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442" y="2755672"/>
                <a:ext cx="20615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941" r="-7941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43" idx="1"/>
            <a:endCxn id="35" idx="2"/>
          </p:cNvCxnSpPr>
          <p:nvPr/>
        </p:nvCxnSpPr>
        <p:spPr bwMode="auto">
          <a:xfrm flipH="1">
            <a:off x="6792623" y="2894172"/>
            <a:ext cx="244819" cy="14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037442" y="4049718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442" y="4049718"/>
                <a:ext cx="20615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941" r="-7941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>
            <a:stCxn id="45" idx="1"/>
            <a:endCxn id="39" idx="2"/>
          </p:cNvCxnSpPr>
          <p:nvPr/>
        </p:nvCxnSpPr>
        <p:spPr bwMode="auto">
          <a:xfrm flipH="1">
            <a:off x="6792623" y="4188218"/>
            <a:ext cx="244819" cy="14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 flipH="1">
                <a:off x="8027345" y="3312627"/>
                <a:ext cx="496869" cy="46397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027345" y="3312627"/>
                <a:ext cx="496869" cy="46397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lowchart: Or 47"/>
          <p:cNvSpPr/>
          <p:nvPr/>
        </p:nvSpPr>
        <p:spPr bwMode="auto">
          <a:xfrm flipH="1">
            <a:off x="8149160" y="2773338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49" name="Straight Arrow Connector 48"/>
          <p:cNvCxnSpPr>
            <a:stCxn id="51" idx="2"/>
            <a:endCxn id="48" idx="0"/>
          </p:cNvCxnSpPr>
          <p:nvPr/>
        </p:nvCxnSpPr>
        <p:spPr bwMode="auto">
          <a:xfrm>
            <a:off x="8275778" y="2240848"/>
            <a:ext cx="2" cy="5324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48" idx="4"/>
            <a:endCxn id="47" idx="0"/>
          </p:cNvCxnSpPr>
          <p:nvPr/>
        </p:nvCxnSpPr>
        <p:spPr bwMode="auto">
          <a:xfrm>
            <a:off x="8275779" y="3026298"/>
            <a:ext cx="0" cy="2863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/>
              <p:cNvSpPr/>
              <p:nvPr/>
            </p:nvSpPr>
            <p:spPr bwMode="auto">
              <a:xfrm flipH="1">
                <a:off x="7771778" y="1945743"/>
                <a:ext cx="1008000" cy="29510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771778" y="1945743"/>
                <a:ext cx="1008000" cy="295105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lowchart: Or 51"/>
          <p:cNvSpPr/>
          <p:nvPr/>
        </p:nvSpPr>
        <p:spPr bwMode="auto">
          <a:xfrm flipH="1">
            <a:off x="8149160" y="4067323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53" name="Straight Arrow Connector 52"/>
          <p:cNvCxnSpPr>
            <a:stCxn id="47" idx="2"/>
            <a:endCxn id="52" idx="0"/>
          </p:cNvCxnSpPr>
          <p:nvPr/>
        </p:nvCxnSpPr>
        <p:spPr bwMode="auto">
          <a:xfrm>
            <a:off x="8275779" y="3776606"/>
            <a:ext cx="0" cy="2907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52" idx="4"/>
            <a:endCxn id="55" idx="0"/>
          </p:cNvCxnSpPr>
          <p:nvPr/>
        </p:nvCxnSpPr>
        <p:spPr bwMode="auto">
          <a:xfrm flipH="1">
            <a:off x="8275778" y="4320283"/>
            <a:ext cx="2" cy="5330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 bwMode="auto">
              <a:xfrm flipH="1">
                <a:off x="7771778" y="4853366"/>
                <a:ext cx="1008000" cy="29510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771778" y="4853366"/>
                <a:ext cx="1008000" cy="29510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640219" y="2761425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219" y="2761425"/>
                <a:ext cx="20615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941" r="-7941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>
            <a:stCxn id="56" idx="1"/>
            <a:endCxn id="48" idx="2"/>
          </p:cNvCxnSpPr>
          <p:nvPr/>
        </p:nvCxnSpPr>
        <p:spPr bwMode="auto">
          <a:xfrm flipH="1" flipV="1">
            <a:off x="8402400" y="2899818"/>
            <a:ext cx="237819" cy="1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640219" y="4055000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219" y="4055000"/>
                <a:ext cx="206154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941" r="-7941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58" idx="1"/>
            <a:endCxn id="52" idx="2"/>
          </p:cNvCxnSpPr>
          <p:nvPr/>
        </p:nvCxnSpPr>
        <p:spPr bwMode="auto">
          <a:xfrm flipH="1">
            <a:off x="8402400" y="4193500"/>
            <a:ext cx="237819" cy="3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 bwMode="auto">
              <a:xfrm flipH="1">
                <a:off x="3200870" y="3308463"/>
                <a:ext cx="496869" cy="46397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200870" y="3308463"/>
                <a:ext cx="496869" cy="46397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lowchart: Or 60"/>
          <p:cNvSpPr/>
          <p:nvPr/>
        </p:nvSpPr>
        <p:spPr bwMode="auto">
          <a:xfrm flipH="1">
            <a:off x="3322684" y="2769173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62" name="Straight Arrow Connector 61"/>
          <p:cNvCxnSpPr>
            <a:stCxn id="64" idx="2"/>
            <a:endCxn id="61" idx="0"/>
          </p:cNvCxnSpPr>
          <p:nvPr/>
        </p:nvCxnSpPr>
        <p:spPr bwMode="auto">
          <a:xfrm flipH="1">
            <a:off x="3449304" y="2240848"/>
            <a:ext cx="5646" cy="5283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stCxn id="61" idx="4"/>
            <a:endCxn id="60" idx="0"/>
          </p:cNvCxnSpPr>
          <p:nvPr/>
        </p:nvCxnSpPr>
        <p:spPr bwMode="auto">
          <a:xfrm>
            <a:off x="3449304" y="3022134"/>
            <a:ext cx="0" cy="2863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/>
              <p:cNvSpPr/>
              <p:nvPr/>
            </p:nvSpPr>
            <p:spPr bwMode="auto">
              <a:xfrm flipH="1">
                <a:off x="2950950" y="1945743"/>
                <a:ext cx="1008000" cy="295105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4" name="Rounded 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50950" y="1945743"/>
                <a:ext cx="1008000" cy="295105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10455" y="2757440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455" y="2757440"/>
                <a:ext cx="206154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5882" r="-7647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stCxn id="65" idx="1"/>
            <a:endCxn id="61" idx="2"/>
          </p:cNvCxnSpPr>
          <p:nvPr/>
        </p:nvCxnSpPr>
        <p:spPr bwMode="auto">
          <a:xfrm flipH="1" flipV="1">
            <a:off x="3575924" y="2895653"/>
            <a:ext cx="234531" cy="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 bwMode="auto">
              <a:xfrm flipH="1">
                <a:off x="1590661" y="3323150"/>
                <a:ext cx="496869" cy="46397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590661" y="3323150"/>
                <a:ext cx="496869" cy="46397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Flowchart: Or 68"/>
          <p:cNvSpPr/>
          <p:nvPr/>
        </p:nvSpPr>
        <p:spPr bwMode="auto">
          <a:xfrm flipH="1">
            <a:off x="1712475" y="2783860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70" name="Straight Arrow Connector 69"/>
          <p:cNvCxnSpPr>
            <a:stCxn id="72" idx="2"/>
            <a:endCxn id="69" idx="0"/>
          </p:cNvCxnSpPr>
          <p:nvPr/>
        </p:nvCxnSpPr>
        <p:spPr bwMode="auto">
          <a:xfrm>
            <a:off x="1839094" y="2240848"/>
            <a:ext cx="1" cy="5430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>
            <a:stCxn id="69" idx="4"/>
            <a:endCxn id="68" idx="0"/>
          </p:cNvCxnSpPr>
          <p:nvPr/>
        </p:nvCxnSpPr>
        <p:spPr bwMode="auto">
          <a:xfrm>
            <a:off x="1839095" y="3036820"/>
            <a:ext cx="0" cy="2863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 bwMode="auto">
              <a:xfrm flipH="1">
                <a:off x="1335094" y="1945743"/>
                <a:ext cx="1008000" cy="295105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335094" y="1945743"/>
                <a:ext cx="1008000" cy="295105"/>
              </a:xfrm>
              <a:prstGeom prst="round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05526" y="2771840"/>
                <a:ext cx="260535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526" y="2771840"/>
                <a:ext cx="260535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4651" r="-3720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>
            <a:stCxn id="73" idx="1"/>
            <a:endCxn id="69" idx="2"/>
          </p:cNvCxnSpPr>
          <p:nvPr/>
        </p:nvCxnSpPr>
        <p:spPr bwMode="auto">
          <a:xfrm flipH="1">
            <a:off x="1965715" y="2910340"/>
            <a:ext cx="23981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 bwMode="auto">
              <a:xfrm flipH="1">
                <a:off x="9637122" y="3308462"/>
                <a:ext cx="496869" cy="46397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637122" y="3308462"/>
                <a:ext cx="496869" cy="46397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lowchart: Or 78"/>
          <p:cNvSpPr/>
          <p:nvPr/>
        </p:nvSpPr>
        <p:spPr bwMode="auto">
          <a:xfrm flipH="1">
            <a:off x="9758936" y="2769172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80" name="Straight Arrow Connector 79"/>
          <p:cNvCxnSpPr>
            <a:stCxn id="82" idx="2"/>
            <a:endCxn id="79" idx="0"/>
          </p:cNvCxnSpPr>
          <p:nvPr/>
        </p:nvCxnSpPr>
        <p:spPr bwMode="auto">
          <a:xfrm>
            <a:off x="9885553" y="2240848"/>
            <a:ext cx="3" cy="5283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stCxn id="79" idx="4"/>
            <a:endCxn id="78" idx="0"/>
          </p:cNvCxnSpPr>
          <p:nvPr/>
        </p:nvCxnSpPr>
        <p:spPr bwMode="auto">
          <a:xfrm>
            <a:off x="9885556" y="3022133"/>
            <a:ext cx="0" cy="2863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ounded Rectangle 81"/>
              <p:cNvSpPr/>
              <p:nvPr/>
            </p:nvSpPr>
            <p:spPr bwMode="auto">
              <a:xfrm flipH="1">
                <a:off x="9194991" y="1945743"/>
                <a:ext cx="1381125" cy="29510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Rounded 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194991" y="1945743"/>
                <a:ext cx="1381125" cy="295105"/>
              </a:xfrm>
              <a:prstGeom prst="round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Flowchart: Or 82"/>
          <p:cNvSpPr/>
          <p:nvPr/>
        </p:nvSpPr>
        <p:spPr bwMode="auto">
          <a:xfrm flipH="1">
            <a:off x="9758936" y="4063157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84" name="Straight Arrow Connector 83"/>
          <p:cNvCxnSpPr>
            <a:stCxn id="78" idx="2"/>
            <a:endCxn id="83" idx="0"/>
          </p:cNvCxnSpPr>
          <p:nvPr/>
        </p:nvCxnSpPr>
        <p:spPr bwMode="auto">
          <a:xfrm>
            <a:off x="9885556" y="3772441"/>
            <a:ext cx="0" cy="2907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>
            <a:stCxn id="83" idx="4"/>
            <a:endCxn id="86" idx="0"/>
          </p:cNvCxnSpPr>
          <p:nvPr/>
        </p:nvCxnSpPr>
        <p:spPr bwMode="auto">
          <a:xfrm>
            <a:off x="9885556" y="4316117"/>
            <a:ext cx="1093" cy="5372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/>
              <p:cNvSpPr/>
              <p:nvPr/>
            </p:nvSpPr>
            <p:spPr bwMode="auto">
              <a:xfrm flipH="1">
                <a:off x="9382649" y="4853366"/>
                <a:ext cx="1008000" cy="29510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6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382649" y="4853366"/>
                <a:ext cx="1008000" cy="295105"/>
              </a:xfrm>
              <a:prstGeom prst="round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0260610" y="2757397"/>
                <a:ext cx="206154" cy="27699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610" y="2757397"/>
                <a:ext cx="206154" cy="276999"/>
              </a:xfrm>
              <a:prstGeom prst="rect">
                <a:avLst/>
              </a:prstGeom>
              <a:blipFill rotWithShape="0">
                <a:blip r:embed="rId26"/>
                <a:stretch>
                  <a:fillRect l="-5882" r="-7647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>
            <a:stCxn id="87" idx="1"/>
            <a:endCxn id="79" idx="2"/>
          </p:cNvCxnSpPr>
          <p:nvPr/>
        </p:nvCxnSpPr>
        <p:spPr bwMode="auto">
          <a:xfrm flipH="1" flipV="1">
            <a:off x="10012176" y="2895652"/>
            <a:ext cx="248434" cy="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10260610" y="4080401"/>
            <a:ext cx="587609" cy="21544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Auth</a:t>
            </a:r>
            <a:endParaRPr lang="en-US" sz="1400" dirty="0"/>
          </a:p>
        </p:txBody>
      </p:sp>
      <p:cxnSp>
        <p:nvCxnSpPr>
          <p:cNvPr id="90" name="Straight Arrow Connector 89"/>
          <p:cNvCxnSpPr>
            <a:stCxn id="89" idx="1"/>
            <a:endCxn id="83" idx="2"/>
          </p:cNvCxnSpPr>
          <p:nvPr/>
        </p:nvCxnSpPr>
        <p:spPr bwMode="auto">
          <a:xfrm flipH="1">
            <a:off x="10012176" y="4188123"/>
            <a:ext cx="248434" cy="15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2372627" y="4882849"/>
            <a:ext cx="537907" cy="212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 </a:t>
            </a:r>
            <a:r>
              <a:rPr lang="en-US" sz="1400" dirty="0" err="1"/>
              <a:t>Auth</a:t>
            </a:r>
            <a:endParaRPr lang="en-US" sz="1400" dirty="0"/>
          </a:p>
        </p:txBody>
      </p:sp>
      <p:sp>
        <p:nvSpPr>
          <p:cNvPr id="98" name="Flowchart: Or 97"/>
          <p:cNvSpPr/>
          <p:nvPr/>
        </p:nvSpPr>
        <p:spPr bwMode="auto">
          <a:xfrm flipH="1">
            <a:off x="2514961" y="4075734"/>
            <a:ext cx="253240" cy="25296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15" name="Straight Arrow Connector 114"/>
          <p:cNvCxnSpPr>
            <a:stCxn id="98" idx="4"/>
            <a:endCxn id="97" idx="0"/>
          </p:cNvCxnSpPr>
          <p:nvPr/>
        </p:nvCxnSpPr>
        <p:spPr bwMode="auto">
          <a:xfrm>
            <a:off x="2641581" y="4328694"/>
            <a:ext cx="0" cy="5541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Elbow Connector 120"/>
          <p:cNvCxnSpPr>
            <a:stCxn id="68" idx="2"/>
            <a:endCxn id="98" idx="6"/>
          </p:cNvCxnSpPr>
          <p:nvPr/>
        </p:nvCxnSpPr>
        <p:spPr bwMode="auto">
          <a:xfrm rot="16200000" flipH="1">
            <a:off x="1969485" y="3656739"/>
            <a:ext cx="415085" cy="675866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Elbow Connector 123"/>
          <p:cNvCxnSpPr>
            <a:stCxn id="60" idx="2"/>
            <a:endCxn id="98" idx="2"/>
          </p:cNvCxnSpPr>
          <p:nvPr/>
        </p:nvCxnSpPr>
        <p:spPr bwMode="auto">
          <a:xfrm rot="5400000">
            <a:off x="2893867" y="3646777"/>
            <a:ext cx="429772" cy="681103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506380" y="5750090"/>
                <a:ext cx="2995500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- derived from 96-bit nonce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380" y="5750090"/>
                <a:ext cx="2995500" cy="270652"/>
              </a:xfrm>
              <a:prstGeom prst="rect">
                <a:avLst/>
              </a:prstGeom>
              <a:blipFill rotWithShape="0">
                <a:blip r:embed="rId27"/>
                <a:stretch>
                  <a:fillRect l="-2648" t="-13333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7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Chosen-plaintext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'SSL added and removed here' - Google mocks NSA in cryp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6" y="1201314"/>
            <a:ext cx="6882142" cy="47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425239" y="3388032"/>
            <a:ext cx="1802875" cy="215642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782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OCBv3 – properties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7"/>
                <a:ext cx="11137237" cy="362773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Theorem: </a:t>
                </a:r>
                <a:r>
                  <a:rPr lang="en-US" sz="1800" dirty="0"/>
                  <a:t>AE secure if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is a secure </a:t>
                </a:r>
                <a:r>
                  <a:rPr lang="en-US" sz="1800" dirty="0" smtClean="0"/>
                  <a:t>PRP</a:t>
                </a:r>
                <a:endParaRPr lang="en-US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The fastest AEAD algorithm </a:t>
                </a:r>
                <a:r>
                  <a:rPr lang="en-US" sz="1800" dirty="0" smtClean="0"/>
                  <a:t>in </a:t>
                </a:r>
                <a:r>
                  <a:rPr lang="en-US" sz="1800" dirty="0"/>
                  <a:t>the west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Fully parallelizable and online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Incremental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Hardly used anywhere due to patents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7"/>
                <a:ext cx="11137237" cy="3627730"/>
              </a:xfrm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0584" y="1408670"/>
                <a:ext cx="598067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‟ If OCB was your kid, he’d play three sports and be on his  </a:t>
                </a:r>
              </a:p>
              <a:p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 way to Harvard. You’d brag about him to all your friends. ”</a:t>
                </a:r>
              </a:p>
              <a:p>
                <a:endParaRPr lang="en-US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‟ Unfortunately OCB is </a:t>
                </a:r>
                <a:r>
                  <a:rPr lang="en-US" i="1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not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 your kid. It belongs to Philip</a:t>
                </a:r>
              </a:p>
              <a:p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 </a:t>
                </a:r>
                <a:r>
                  <a:rPr lang="en-US" dirty="0" err="1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Rogaway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, who also happens to hold a patent on it.”</a:t>
                </a:r>
              </a:p>
              <a:p>
                <a:endParaRPr lang="en-US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pPr algn="r"/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Matthew Green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endParaRPr lang="en-US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84" y="1408670"/>
                <a:ext cx="5980671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815" t="-1502" r="-102" b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6" name="Group 155"/>
          <p:cNvGrpSpPr/>
          <p:nvPr/>
        </p:nvGrpSpPr>
        <p:grpSpPr>
          <a:xfrm>
            <a:off x="6428675" y="4117806"/>
            <a:ext cx="5064825" cy="1702928"/>
            <a:chOff x="6428675" y="4117806"/>
            <a:chExt cx="5064825" cy="1702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 bwMode="auto">
                <a:xfrm flipH="1">
                  <a:off x="8277553" y="4843323"/>
                  <a:ext cx="264535" cy="247024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277553" y="4843323"/>
                  <a:ext cx="264535" cy="2470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Flowchart: Or 85"/>
            <p:cNvSpPr/>
            <p:nvPr/>
          </p:nvSpPr>
          <p:spPr bwMode="auto">
            <a:xfrm flipH="1">
              <a:off x="8342407" y="4556203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87" name="Straight Arrow Connector 86"/>
            <p:cNvCxnSpPr>
              <a:stCxn id="89" idx="2"/>
              <a:endCxn id="86" idx="0"/>
            </p:cNvCxnSpPr>
            <p:nvPr/>
          </p:nvCxnSpPr>
          <p:spPr bwMode="auto">
            <a:xfrm>
              <a:off x="8409819" y="4274921"/>
              <a:ext cx="1" cy="2812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>
              <a:stCxn id="86" idx="4"/>
              <a:endCxn id="84" idx="0"/>
            </p:cNvCxnSpPr>
            <p:nvPr/>
          </p:nvCxnSpPr>
          <p:spPr bwMode="auto">
            <a:xfrm>
              <a:off x="8409821" y="4690881"/>
              <a:ext cx="0" cy="1524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ounded Rectangle 88"/>
                <p:cNvSpPr/>
                <p:nvPr/>
              </p:nvSpPr>
              <p:spPr bwMode="auto">
                <a:xfrm flipH="1">
                  <a:off x="8141488" y="4117806"/>
                  <a:ext cx="536663" cy="15711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89" name="Rounded 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141488" y="4117806"/>
                  <a:ext cx="536663" cy="157115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Flowchart: Or 89"/>
            <p:cNvSpPr/>
            <p:nvPr/>
          </p:nvSpPr>
          <p:spPr bwMode="auto">
            <a:xfrm flipH="1">
              <a:off x="8342407" y="5245126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91" name="Straight Arrow Connector 90"/>
            <p:cNvCxnSpPr>
              <a:stCxn id="84" idx="2"/>
              <a:endCxn id="90" idx="0"/>
            </p:cNvCxnSpPr>
            <p:nvPr/>
          </p:nvCxnSpPr>
          <p:spPr bwMode="auto">
            <a:xfrm>
              <a:off x="8409821" y="5090347"/>
              <a:ext cx="0" cy="154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>
              <a:stCxn id="90" idx="4"/>
              <a:endCxn id="93" idx="0"/>
            </p:cNvCxnSpPr>
            <p:nvPr/>
          </p:nvCxnSpPr>
          <p:spPr bwMode="auto">
            <a:xfrm flipH="1">
              <a:off x="8409819" y="5379803"/>
              <a:ext cx="1" cy="2838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ounded Rectangle 92"/>
                <p:cNvSpPr/>
                <p:nvPr/>
              </p:nvSpPr>
              <p:spPr bwMode="auto">
                <a:xfrm flipH="1">
                  <a:off x="8141488" y="5663619"/>
                  <a:ext cx="536663" cy="15711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93" name="Rounded 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141488" y="5663619"/>
                  <a:ext cx="536663" cy="157115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8605582" y="4555045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5582" y="4555045"/>
                  <a:ext cx="109757" cy="138768"/>
                </a:xfrm>
                <a:prstGeom prst="rect">
                  <a:avLst/>
                </a:prstGeom>
                <a:blipFill>
                  <a:blip r:embed="rId7"/>
                  <a:stretch>
                    <a:fillRect r="-80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/>
            <p:cNvCxnSpPr>
              <a:stCxn id="94" idx="1"/>
              <a:endCxn id="86" idx="2"/>
            </p:cNvCxnSpPr>
            <p:nvPr/>
          </p:nvCxnSpPr>
          <p:spPr bwMode="auto">
            <a:xfrm flipH="1" flipV="1">
              <a:off x="8477233" y="4623542"/>
              <a:ext cx="128349" cy="8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03849" y="5242683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3849" y="5242683"/>
                  <a:ext cx="109757" cy="138768"/>
                </a:xfrm>
                <a:prstGeom prst="rect">
                  <a:avLst/>
                </a:prstGeom>
                <a:blipFill>
                  <a:blip r:embed="rId8"/>
                  <a:stretch>
                    <a:fillRect r="-85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/>
            <p:cNvCxnSpPr>
              <a:stCxn id="96" idx="1"/>
              <a:endCxn id="90" idx="2"/>
            </p:cNvCxnSpPr>
            <p:nvPr/>
          </p:nvCxnSpPr>
          <p:spPr bwMode="auto">
            <a:xfrm flipH="1">
              <a:off x="8477233" y="5312067"/>
              <a:ext cx="126616" cy="3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 bwMode="auto">
                <a:xfrm flipH="1">
                  <a:off x="9134605" y="4843323"/>
                  <a:ext cx="264535" cy="247024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134605" y="4843323"/>
                  <a:ext cx="264535" cy="24702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Flowchart: Or 98"/>
            <p:cNvSpPr/>
            <p:nvPr/>
          </p:nvSpPr>
          <p:spPr bwMode="auto">
            <a:xfrm flipH="1">
              <a:off x="9199459" y="4556203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00" name="Straight Arrow Connector 99"/>
            <p:cNvCxnSpPr>
              <a:stCxn id="102" idx="2"/>
              <a:endCxn id="99" idx="0"/>
            </p:cNvCxnSpPr>
            <p:nvPr/>
          </p:nvCxnSpPr>
          <p:spPr bwMode="auto">
            <a:xfrm>
              <a:off x="9266871" y="4274921"/>
              <a:ext cx="1" cy="2812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>
              <a:stCxn id="99" idx="4"/>
              <a:endCxn id="98" idx="0"/>
            </p:cNvCxnSpPr>
            <p:nvPr/>
          </p:nvCxnSpPr>
          <p:spPr bwMode="auto">
            <a:xfrm>
              <a:off x="9266872" y="4690881"/>
              <a:ext cx="0" cy="1524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ounded Rectangle 101"/>
                <p:cNvSpPr/>
                <p:nvPr/>
              </p:nvSpPr>
              <p:spPr bwMode="auto">
                <a:xfrm flipH="1">
                  <a:off x="8998540" y="4117806"/>
                  <a:ext cx="536663" cy="15711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02" name="Rounded 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998540" y="4117806"/>
                  <a:ext cx="536663" cy="157115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Flowchart: Or 102"/>
            <p:cNvSpPr/>
            <p:nvPr/>
          </p:nvSpPr>
          <p:spPr bwMode="auto">
            <a:xfrm flipH="1">
              <a:off x="9199459" y="5245126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04" name="Straight Arrow Connector 103"/>
            <p:cNvCxnSpPr>
              <a:stCxn id="98" idx="2"/>
              <a:endCxn id="103" idx="0"/>
            </p:cNvCxnSpPr>
            <p:nvPr/>
          </p:nvCxnSpPr>
          <p:spPr bwMode="auto">
            <a:xfrm>
              <a:off x="9266872" y="5090347"/>
              <a:ext cx="0" cy="154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>
              <a:stCxn id="103" idx="4"/>
              <a:endCxn id="106" idx="0"/>
            </p:cNvCxnSpPr>
            <p:nvPr/>
          </p:nvCxnSpPr>
          <p:spPr bwMode="auto">
            <a:xfrm flipH="1">
              <a:off x="9266871" y="5379803"/>
              <a:ext cx="1" cy="2838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ounded Rectangle 105"/>
                <p:cNvSpPr/>
                <p:nvPr/>
              </p:nvSpPr>
              <p:spPr bwMode="auto">
                <a:xfrm flipH="1">
                  <a:off x="8998540" y="5663619"/>
                  <a:ext cx="536663" cy="15711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06" name="Rounded 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998540" y="5663619"/>
                  <a:ext cx="536663" cy="157115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9464628" y="4553778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4628" y="4553778"/>
                  <a:ext cx="109757" cy="138768"/>
                </a:xfrm>
                <a:prstGeom prst="rect">
                  <a:avLst/>
                </a:prstGeom>
                <a:blipFill>
                  <a:blip r:embed="rId12"/>
                  <a:stretch>
                    <a:fillRect r="-80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Arrow Connector 107"/>
            <p:cNvCxnSpPr>
              <a:stCxn id="107" idx="1"/>
              <a:endCxn id="99" idx="2"/>
            </p:cNvCxnSpPr>
            <p:nvPr/>
          </p:nvCxnSpPr>
          <p:spPr bwMode="auto">
            <a:xfrm flipH="1">
              <a:off x="9334285" y="4623162"/>
              <a:ext cx="130343" cy="3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9464628" y="5242732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4628" y="5242732"/>
                  <a:ext cx="109757" cy="138768"/>
                </a:xfrm>
                <a:prstGeom prst="rect">
                  <a:avLst/>
                </a:prstGeom>
                <a:blipFill>
                  <a:blip r:embed="rId12"/>
                  <a:stretch>
                    <a:fillRect r="-80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Arrow Connector 109"/>
            <p:cNvCxnSpPr>
              <a:stCxn id="109" idx="1"/>
              <a:endCxn id="103" idx="2"/>
            </p:cNvCxnSpPr>
            <p:nvPr/>
          </p:nvCxnSpPr>
          <p:spPr bwMode="auto">
            <a:xfrm flipH="1">
              <a:off x="9334285" y="5312116"/>
              <a:ext cx="130343" cy="3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 bwMode="auto">
                <a:xfrm flipH="1">
                  <a:off x="9991656" y="4845540"/>
                  <a:ext cx="264535" cy="247024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991656" y="4845540"/>
                  <a:ext cx="264535" cy="2470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Flowchart: Or 111"/>
            <p:cNvSpPr/>
            <p:nvPr/>
          </p:nvSpPr>
          <p:spPr bwMode="auto">
            <a:xfrm flipH="1">
              <a:off x="10056510" y="4558421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13" name="Straight Arrow Connector 112"/>
            <p:cNvCxnSpPr>
              <a:stCxn id="115" idx="2"/>
              <a:endCxn id="112" idx="0"/>
            </p:cNvCxnSpPr>
            <p:nvPr/>
          </p:nvCxnSpPr>
          <p:spPr bwMode="auto">
            <a:xfrm>
              <a:off x="10123922" y="4274921"/>
              <a:ext cx="1" cy="283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>
              <a:stCxn id="112" idx="4"/>
              <a:endCxn id="111" idx="0"/>
            </p:cNvCxnSpPr>
            <p:nvPr/>
          </p:nvCxnSpPr>
          <p:spPr bwMode="auto">
            <a:xfrm>
              <a:off x="10123923" y="4693098"/>
              <a:ext cx="0" cy="1524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ounded Rectangle 114"/>
                <p:cNvSpPr/>
                <p:nvPr/>
              </p:nvSpPr>
              <p:spPr bwMode="auto">
                <a:xfrm flipH="1">
                  <a:off x="9855591" y="4117806"/>
                  <a:ext cx="536663" cy="15711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15" name="Rounded 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855591" y="4117806"/>
                  <a:ext cx="536663" cy="157115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Flowchart: Or 115"/>
            <p:cNvSpPr/>
            <p:nvPr/>
          </p:nvSpPr>
          <p:spPr bwMode="auto">
            <a:xfrm flipH="1">
              <a:off x="10056510" y="5247343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17" name="Straight Arrow Connector 116"/>
            <p:cNvCxnSpPr>
              <a:stCxn id="111" idx="2"/>
              <a:endCxn id="116" idx="0"/>
            </p:cNvCxnSpPr>
            <p:nvPr/>
          </p:nvCxnSpPr>
          <p:spPr bwMode="auto">
            <a:xfrm>
              <a:off x="10123923" y="5092565"/>
              <a:ext cx="0" cy="154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Arrow Connector 117"/>
            <p:cNvCxnSpPr>
              <a:stCxn id="116" idx="4"/>
              <a:endCxn id="119" idx="0"/>
            </p:cNvCxnSpPr>
            <p:nvPr/>
          </p:nvCxnSpPr>
          <p:spPr bwMode="auto">
            <a:xfrm flipH="1">
              <a:off x="10123922" y="5382020"/>
              <a:ext cx="1" cy="2815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ounded Rectangle 118"/>
                <p:cNvSpPr/>
                <p:nvPr/>
              </p:nvSpPr>
              <p:spPr bwMode="auto">
                <a:xfrm flipH="1">
                  <a:off x="9855591" y="5663619"/>
                  <a:ext cx="536663" cy="15711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19" name="Rounded 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855591" y="5663619"/>
                  <a:ext cx="536663" cy="15711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10317953" y="4556840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953" y="4556840"/>
                  <a:ext cx="109757" cy="138768"/>
                </a:xfrm>
                <a:prstGeom prst="rect">
                  <a:avLst/>
                </a:prstGeom>
                <a:blipFill>
                  <a:blip r:embed="rId15"/>
                  <a:stretch>
                    <a:fillRect r="-80000" b="-16667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Arrow Connector 120"/>
            <p:cNvCxnSpPr>
              <a:stCxn id="120" idx="1"/>
              <a:endCxn id="112" idx="2"/>
            </p:cNvCxnSpPr>
            <p:nvPr/>
          </p:nvCxnSpPr>
          <p:spPr bwMode="auto">
            <a:xfrm flipH="1" flipV="1">
              <a:off x="10191336" y="4625760"/>
              <a:ext cx="126617" cy="4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10317953" y="5245545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953" y="5245545"/>
                  <a:ext cx="109757" cy="138768"/>
                </a:xfrm>
                <a:prstGeom prst="rect">
                  <a:avLst/>
                </a:prstGeom>
                <a:blipFill>
                  <a:blip r:embed="rId16"/>
                  <a:stretch>
                    <a:fillRect r="-80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Straight Arrow Connector 122"/>
            <p:cNvCxnSpPr>
              <a:stCxn id="122" idx="1"/>
              <a:endCxn id="116" idx="2"/>
            </p:cNvCxnSpPr>
            <p:nvPr/>
          </p:nvCxnSpPr>
          <p:spPr bwMode="auto">
            <a:xfrm flipH="1" flipV="1">
              <a:off x="10191336" y="5314682"/>
              <a:ext cx="126617" cy="2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/>
                <p:cNvSpPr/>
                <p:nvPr/>
              </p:nvSpPr>
              <p:spPr bwMode="auto">
                <a:xfrm flipH="1">
                  <a:off x="7422021" y="4843323"/>
                  <a:ext cx="264535" cy="247024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24" name="Rectangle 1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422021" y="4843323"/>
                  <a:ext cx="264535" cy="2470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Flowchart: Or 124"/>
            <p:cNvSpPr/>
            <p:nvPr/>
          </p:nvSpPr>
          <p:spPr bwMode="auto">
            <a:xfrm flipH="1">
              <a:off x="7486876" y="4556203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26" name="Straight Arrow Connector 125"/>
            <p:cNvCxnSpPr>
              <a:stCxn id="128" idx="2"/>
              <a:endCxn id="125" idx="0"/>
            </p:cNvCxnSpPr>
            <p:nvPr/>
          </p:nvCxnSpPr>
          <p:spPr bwMode="auto">
            <a:xfrm flipH="1">
              <a:off x="7554289" y="4274921"/>
              <a:ext cx="3005" cy="2812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Arrow Connector 126"/>
            <p:cNvCxnSpPr>
              <a:stCxn id="125" idx="4"/>
              <a:endCxn id="124" idx="0"/>
            </p:cNvCxnSpPr>
            <p:nvPr/>
          </p:nvCxnSpPr>
          <p:spPr bwMode="auto">
            <a:xfrm>
              <a:off x="7554288" y="4690881"/>
              <a:ext cx="0" cy="1524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ounded Rectangle 127"/>
                <p:cNvSpPr/>
                <p:nvPr/>
              </p:nvSpPr>
              <p:spPr bwMode="auto">
                <a:xfrm flipH="1">
                  <a:off x="7288963" y="4117806"/>
                  <a:ext cx="536663" cy="157115"/>
                </a:xfrm>
                <a:prstGeom prst="roundRect">
                  <a:avLst/>
                </a:prstGeom>
                <a:solidFill>
                  <a:srgbClr val="F9DB8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28" name="Rounded 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288963" y="4117806"/>
                  <a:ext cx="536663" cy="157115"/>
                </a:xfrm>
                <a:prstGeom prst="round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7746567" y="4554718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6567" y="4554718"/>
                  <a:ext cx="109757" cy="138768"/>
                </a:xfrm>
                <a:prstGeom prst="rect">
                  <a:avLst/>
                </a:prstGeom>
                <a:blipFill>
                  <a:blip r:embed="rId18"/>
                  <a:stretch>
                    <a:fillRect r="-85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Arrow Connector 129"/>
            <p:cNvCxnSpPr>
              <a:stCxn id="129" idx="1"/>
              <a:endCxn id="125" idx="2"/>
            </p:cNvCxnSpPr>
            <p:nvPr/>
          </p:nvCxnSpPr>
          <p:spPr bwMode="auto">
            <a:xfrm flipH="1" flipV="1">
              <a:off x="7621702" y="4623542"/>
              <a:ext cx="124865" cy="5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 bwMode="auto">
                <a:xfrm flipH="1">
                  <a:off x="6564739" y="4851143"/>
                  <a:ext cx="264535" cy="247024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564739" y="4851143"/>
                  <a:ext cx="264535" cy="2470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Flowchart: Or 131"/>
            <p:cNvSpPr/>
            <p:nvPr/>
          </p:nvSpPr>
          <p:spPr bwMode="auto">
            <a:xfrm flipH="1">
              <a:off x="6629594" y="4564023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33" name="Straight Arrow Connector 132"/>
            <p:cNvCxnSpPr>
              <a:stCxn id="135" idx="2"/>
              <a:endCxn id="132" idx="0"/>
            </p:cNvCxnSpPr>
            <p:nvPr/>
          </p:nvCxnSpPr>
          <p:spPr bwMode="auto">
            <a:xfrm>
              <a:off x="6697006" y="4274921"/>
              <a:ext cx="1" cy="2891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Arrow Connector 133"/>
            <p:cNvCxnSpPr>
              <a:stCxn id="132" idx="4"/>
              <a:endCxn id="131" idx="0"/>
            </p:cNvCxnSpPr>
            <p:nvPr/>
          </p:nvCxnSpPr>
          <p:spPr bwMode="auto">
            <a:xfrm>
              <a:off x="6697008" y="4698699"/>
              <a:ext cx="0" cy="1524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ounded Rectangle 134"/>
                <p:cNvSpPr/>
                <p:nvPr/>
              </p:nvSpPr>
              <p:spPr bwMode="auto">
                <a:xfrm flipH="1">
                  <a:off x="6428675" y="4117806"/>
                  <a:ext cx="536663" cy="157115"/>
                </a:xfrm>
                <a:prstGeom prst="roundRect">
                  <a:avLst/>
                </a:prstGeom>
                <a:solidFill>
                  <a:srgbClr val="F9DB8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35" name="Rounded 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28675" y="4117806"/>
                  <a:ext cx="536663" cy="157115"/>
                </a:xfrm>
                <a:prstGeom prst="round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6892097" y="4562385"/>
                  <a:ext cx="138710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097" y="4562385"/>
                  <a:ext cx="138710" cy="138768"/>
                </a:xfrm>
                <a:prstGeom prst="rect">
                  <a:avLst/>
                </a:prstGeom>
                <a:blipFill>
                  <a:blip r:embed="rId20"/>
                  <a:stretch>
                    <a:fillRect r="-50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Straight Arrow Connector 136"/>
            <p:cNvCxnSpPr>
              <a:stCxn id="136" idx="1"/>
              <a:endCxn id="132" idx="2"/>
            </p:cNvCxnSpPr>
            <p:nvPr/>
          </p:nvCxnSpPr>
          <p:spPr bwMode="auto">
            <a:xfrm flipH="1" flipV="1">
              <a:off x="6764420" y="4631362"/>
              <a:ext cx="127677" cy="4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 bwMode="auto">
                <a:xfrm flipH="1">
                  <a:off x="10848708" y="4843323"/>
                  <a:ext cx="264535" cy="247024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848708" y="4843323"/>
                  <a:ext cx="264535" cy="2470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Flowchart: Or 138"/>
            <p:cNvSpPr/>
            <p:nvPr/>
          </p:nvSpPr>
          <p:spPr bwMode="auto">
            <a:xfrm flipH="1">
              <a:off x="10913561" y="4556203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40" name="Straight Arrow Connector 139"/>
            <p:cNvCxnSpPr>
              <a:stCxn id="142" idx="2"/>
              <a:endCxn id="139" idx="0"/>
            </p:cNvCxnSpPr>
            <p:nvPr/>
          </p:nvCxnSpPr>
          <p:spPr bwMode="auto">
            <a:xfrm>
              <a:off x="10980974" y="4274921"/>
              <a:ext cx="0" cy="2812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Arrow Connector 140"/>
            <p:cNvCxnSpPr>
              <a:stCxn id="139" idx="4"/>
              <a:endCxn id="138" idx="0"/>
            </p:cNvCxnSpPr>
            <p:nvPr/>
          </p:nvCxnSpPr>
          <p:spPr bwMode="auto">
            <a:xfrm>
              <a:off x="10980975" y="4690880"/>
              <a:ext cx="0" cy="1524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ounded Rectangle 141"/>
                <p:cNvSpPr/>
                <p:nvPr/>
              </p:nvSpPr>
              <p:spPr bwMode="auto">
                <a:xfrm flipH="1">
                  <a:off x="10613316" y="4117806"/>
                  <a:ext cx="735316" cy="15711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non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42" name="Rounded 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613316" y="4117806"/>
                  <a:ext cx="735316" cy="157115"/>
                </a:xfrm>
                <a:prstGeom prst="roundRect">
                  <a:avLst/>
                </a:prstGeom>
                <a:blipFill rotWithShape="0">
                  <a:blip r:embed="rId21"/>
                  <a:stretch>
                    <a:fillRect b="-3571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Flowchart: Or 142"/>
            <p:cNvSpPr/>
            <p:nvPr/>
          </p:nvSpPr>
          <p:spPr bwMode="auto">
            <a:xfrm flipH="1">
              <a:off x="10913561" y="5245126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44" name="Straight Arrow Connector 143"/>
            <p:cNvCxnSpPr>
              <a:stCxn id="138" idx="2"/>
              <a:endCxn id="143" idx="0"/>
            </p:cNvCxnSpPr>
            <p:nvPr/>
          </p:nvCxnSpPr>
          <p:spPr bwMode="auto">
            <a:xfrm>
              <a:off x="10980975" y="5090347"/>
              <a:ext cx="0" cy="154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Arrow Connector 144"/>
            <p:cNvCxnSpPr>
              <a:stCxn id="143" idx="4"/>
              <a:endCxn id="146" idx="0"/>
            </p:cNvCxnSpPr>
            <p:nvPr/>
          </p:nvCxnSpPr>
          <p:spPr bwMode="auto">
            <a:xfrm>
              <a:off x="10980974" y="5379803"/>
              <a:ext cx="582" cy="2838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ounded Rectangle 145"/>
                <p:cNvSpPr/>
                <p:nvPr/>
              </p:nvSpPr>
              <p:spPr bwMode="auto">
                <a:xfrm flipH="1">
                  <a:off x="10713225" y="5663619"/>
                  <a:ext cx="536663" cy="15711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46" name="Rounded 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713225" y="5663619"/>
                  <a:ext cx="536663" cy="157115"/>
                </a:xfrm>
                <a:prstGeom prst="round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11180655" y="4554696"/>
                  <a:ext cx="109757" cy="13876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txBody>
                <a:bodyPr wrap="square" lIns="7200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0655" y="4554696"/>
                  <a:ext cx="109757" cy="138768"/>
                </a:xfrm>
                <a:prstGeom prst="rect">
                  <a:avLst/>
                </a:prstGeom>
                <a:blipFill>
                  <a:blip r:embed="rId23"/>
                  <a:stretch>
                    <a:fillRect r="-85000" b="-12000"/>
                  </a:stretch>
                </a:blipFill>
                <a:ln w="952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Arrow Connector 147"/>
            <p:cNvCxnSpPr>
              <a:stCxn id="147" idx="1"/>
              <a:endCxn id="139" idx="2"/>
            </p:cNvCxnSpPr>
            <p:nvPr/>
          </p:nvCxnSpPr>
          <p:spPr bwMode="auto">
            <a:xfrm flipH="1" flipV="1">
              <a:off x="11048387" y="4623542"/>
              <a:ext cx="132268" cy="5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TextBox 148"/>
            <p:cNvSpPr txBox="1"/>
            <p:nvPr/>
          </p:nvSpPr>
          <p:spPr>
            <a:xfrm>
              <a:off x="11180655" y="5256687"/>
              <a:ext cx="312845" cy="111015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txBody>
            <a:bodyPr wrap="square" lIns="72000" tIns="0" rIns="0" bIns="0" rtlCol="0">
              <a:spAutoFit/>
            </a:bodyPr>
            <a:lstStyle/>
            <a:p>
              <a:r>
                <a:rPr lang="en-US" sz="700" dirty="0"/>
                <a:t> </a:t>
              </a:r>
              <a:r>
                <a:rPr lang="en-US" sz="700" dirty="0" err="1"/>
                <a:t>Auth</a:t>
              </a:r>
              <a:endParaRPr lang="en-US" sz="700" dirty="0"/>
            </a:p>
          </p:txBody>
        </p:sp>
        <p:cxnSp>
          <p:nvCxnSpPr>
            <p:cNvPr id="150" name="Straight Arrow Connector 149"/>
            <p:cNvCxnSpPr>
              <a:stCxn id="149" idx="1"/>
              <a:endCxn id="143" idx="2"/>
            </p:cNvCxnSpPr>
            <p:nvPr/>
          </p:nvCxnSpPr>
          <p:spPr bwMode="auto">
            <a:xfrm flipH="1">
              <a:off x="11048387" y="5312195"/>
              <a:ext cx="132268" cy="2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" name="TextBox 150"/>
            <p:cNvSpPr txBox="1"/>
            <p:nvPr/>
          </p:nvSpPr>
          <p:spPr>
            <a:xfrm>
              <a:off x="6981062" y="5681533"/>
              <a:ext cx="286384" cy="111015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dirty="0"/>
                <a:t> </a:t>
              </a:r>
              <a:r>
                <a:rPr lang="en-US" sz="700" dirty="0" err="1"/>
                <a:t>Auth</a:t>
              </a:r>
              <a:endParaRPr lang="en-US" sz="700" dirty="0"/>
            </a:p>
          </p:txBody>
        </p:sp>
        <p:sp>
          <p:nvSpPr>
            <p:cNvPr id="152" name="Flowchart: Or 151"/>
            <p:cNvSpPr/>
            <p:nvPr/>
          </p:nvSpPr>
          <p:spPr bwMode="auto">
            <a:xfrm flipH="1">
              <a:off x="7056841" y="5251821"/>
              <a:ext cx="134826" cy="134677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53" name="Straight Arrow Connector 152"/>
            <p:cNvCxnSpPr>
              <a:stCxn id="152" idx="4"/>
              <a:endCxn id="151" idx="0"/>
            </p:cNvCxnSpPr>
            <p:nvPr/>
          </p:nvCxnSpPr>
          <p:spPr bwMode="auto">
            <a:xfrm>
              <a:off x="7124254" y="5386498"/>
              <a:ext cx="0" cy="2950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Elbow Connector 153"/>
            <p:cNvCxnSpPr>
              <a:stCxn id="131" idx="2"/>
              <a:endCxn id="152" idx="6"/>
            </p:cNvCxnSpPr>
            <p:nvPr/>
          </p:nvCxnSpPr>
          <p:spPr bwMode="auto">
            <a:xfrm rot="16200000" flipH="1">
              <a:off x="6766427" y="5028747"/>
              <a:ext cx="220993" cy="359834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Elbow Connector 154"/>
            <p:cNvCxnSpPr>
              <a:stCxn id="124" idx="2"/>
              <a:endCxn id="152" idx="2"/>
            </p:cNvCxnSpPr>
            <p:nvPr/>
          </p:nvCxnSpPr>
          <p:spPr bwMode="auto">
            <a:xfrm rot="5400000">
              <a:off x="7258572" y="5023443"/>
              <a:ext cx="228813" cy="36262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060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– 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448892" y="1981349"/>
            <a:ext cx="9447708" cy="3170830"/>
            <a:chOff x="1448892" y="1981349"/>
            <a:chExt cx="9447708" cy="3170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 flipH="1">
                  <a:off x="4599767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99767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 flipH="1">
                  <a:off x="4155628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155628" y="4113873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 flipH="1">
              <a:off x="3006711" y="4174183"/>
              <a:ext cx="916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ctr+1</a:t>
              </a:r>
            </a:p>
          </p:txBody>
        </p:sp>
        <p:sp>
          <p:nvSpPr>
            <p:cNvPr id="7" name="Flowchart: Or 6"/>
            <p:cNvSpPr/>
            <p:nvPr/>
          </p:nvSpPr>
          <p:spPr bwMode="auto">
            <a:xfrm flipH="1">
              <a:off x="4878877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6" idx="1"/>
              <a:endCxn id="5" idx="3"/>
            </p:cNvCxnSpPr>
            <p:nvPr/>
          </p:nvCxnSpPr>
          <p:spPr bwMode="auto">
            <a:xfrm>
              <a:off x="3922897" y="4328072"/>
              <a:ext cx="232731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5" idx="1"/>
              <a:endCxn id="7" idx="6"/>
            </p:cNvCxnSpPr>
            <p:nvPr/>
          </p:nvCxnSpPr>
          <p:spPr bwMode="auto">
            <a:xfrm>
              <a:off x="4614402" y="4328076"/>
              <a:ext cx="264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endCxn id="7" idx="0"/>
            </p:cNvCxnSpPr>
            <p:nvPr/>
          </p:nvCxnSpPr>
          <p:spPr bwMode="auto">
            <a:xfrm>
              <a:off x="4995789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 bwMode="auto">
                <a:xfrm flipH="1">
                  <a:off x="2999399" y="3441612"/>
                  <a:ext cx="792043" cy="272479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999399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Elbow Connector 100"/>
            <p:cNvCxnSpPr>
              <a:stCxn id="192" idx="1"/>
              <a:endCxn id="180" idx="6"/>
            </p:cNvCxnSpPr>
            <p:nvPr/>
          </p:nvCxnSpPr>
          <p:spPr bwMode="auto">
            <a:xfrm>
              <a:off x="2074301" y="2195552"/>
              <a:ext cx="1206107" cy="80301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ounded Rectangle 129"/>
                <p:cNvSpPr/>
                <p:nvPr/>
              </p:nvSpPr>
              <p:spPr bwMode="auto">
                <a:xfrm flipH="1">
                  <a:off x="4599767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0" name="Rounded Rectangle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99767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Arrow Connector 130"/>
            <p:cNvCxnSpPr>
              <a:stCxn id="7" idx="4"/>
            </p:cNvCxnSpPr>
            <p:nvPr/>
          </p:nvCxnSpPr>
          <p:spPr bwMode="auto">
            <a:xfrm>
              <a:off x="4995789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ounded Rectangle 137"/>
                <p:cNvSpPr/>
                <p:nvPr/>
              </p:nvSpPr>
              <p:spPr bwMode="auto">
                <a:xfrm flipH="1">
                  <a:off x="6453649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8" name="Rounded 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53649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 bwMode="auto">
                <a:xfrm flipH="1">
                  <a:off x="6009509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009509" y="4113873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TextBox 139"/>
            <p:cNvSpPr txBox="1"/>
            <p:nvPr/>
          </p:nvSpPr>
          <p:spPr>
            <a:xfrm flipH="1">
              <a:off x="4847133" y="4174183"/>
              <a:ext cx="916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ctr+2</a:t>
              </a:r>
            </a:p>
          </p:txBody>
        </p:sp>
        <p:sp>
          <p:nvSpPr>
            <p:cNvPr id="141" name="Flowchart: Or 140"/>
            <p:cNvSpPr/>
            <p:nvPr/>
          </p:nvSpPr>
          <p:spPr bwMode="auto">
            <a:xfrm flipH="1">
              <a:off x="6732758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42" name="Straight Arrow Connector 141"/>
            <p:cNvCxnSpPr>
              <a:stCxn id="140" idx="1"/>
              <a:endCxn id="139" idx="3"/>
            </p:cNvCxnSpPr>
            <p:nvPr/>
          </p:nvCxnSpPr>
          <p:spPr bwMode="auto">
            <a:xfrm>
              <a:off x="5763319" y="4328072"/>
              <a:ext cx="246190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Arrow Connector 142"/>
            <p:cNvCxnSpPr>
              <a:stCxn id="139" idx="1"/>
              <a:endCxn id="141" idx="6"/>
            </p:cNvCxnSpPr>
            <p:nvPr/>
          </p:nvCxnSpPr>
          <p:spPr bwMode="auto">
            <a:xfrm>
              <a:off x="6468283" y="4328076"/>
              <a:ext cx="264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Arrow Connector 143"/>
            <p:cNvCxnSpPr>
              <a:endCxn id="141" idx="0"/>
            </p:cNvCxnSpPr>
            <p:nvPr/>
          </p:nvCxnSpPr>
          <p:spPr bwMode="auto">
            <a:xfrm>
              <a:off x="6849670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ounded Rectangle 144"/>
                <p:cNvSpPr/>
                <p:nvPr/>
              </p:nvSpPr>
              <p:spPr bwMode="auto">
                <a:xfrm flipH="1">
                  <a:off x="6453649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5" name="Rounded 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53649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/>
            <p:cNvCxnSpPr>
              <a:stCxn id="141" idx="4"/>
            </p:cNvCxnSpPr>
            <p:nvPr/>
          </p:nvCxnSpPr>
          <p:spPr bwMode="auto">
            <a:xfrm>
              <a:off x="6849670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ounded Rectangle 146"/>
                <p:cNvSpPr/>
                <p:nvPr/>
              </p:nvSpPr>
              <p:spPr bwMode="auto">
                <a:xfrm flipH="1">
                  <a:off x="8310875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7" name="Rounded 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310875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/>
                <p:cNvSpPr/>
                <p:nvPr/>
              </p:nvSpPr>
              <p:spPr bwMode="auto">
                <a:xfrm flipH="1">
                  <a:off x="7859697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59697" y="4113873"/>
                  <a:ext cx="458774" cy="42840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TextBox 149"/>
            <p:cNvSpPr txBox="1"/>
            <p:nvPr/>
          </p:nvSpPr>
          <p:spPr>
            <a:xfrm flipH="1">
              <a:off x="6936662" y="4174183"/>
              <a:ext cx="706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ctr+3</a:t>
              </a:r>
            </a:p>
          </p:txBody>
        </p:sp>
        <p:sp>
          <p:nvSpPr>
            <p:cNvPr id="151" name="Flowchart: Or 150"/>
            <p:cNvSpPr/>
            <p:nvPr/>
          </p:nvSpPr>
          <p:spPr bwMode="auto">
            <a:xfrm flipH="1">
              <a:off x="8589984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52" name="Straight Arrow Connector 151"/>
            <p:cNvCxnSpPr>
              <a:stCxn id="150" idx="1"/>
              <a:endCxn id="148" idx="3"/>
            </p:cNvCxnSpPr>
            <p:nvPr/>
          </p:nvCxnSpPr>
          <p:spPr bwMode="auto">
            <a:xfrm>
              <a:off x="7643482" y="4328072"/>
              <a:ext cx="216215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Arrow Connector 152"/>
            <p:cNvCxnSpPr>
              <a:stCxn id="148" idx="1"/>
              <a:endCxn id="151" idx="6"/>
            </p:cNvCxnSpPr>
            <p:nvPr/>
          </p:nvCxnSpPr>
          <p:spPr bwMode="auto">
            <a:xfrm>
              <a:off x="8318472" y="4328076"/>
              <a:ext cx="27151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Arrow Connector 153"/>
            <p:cNvCxnSpPr>
              <a:endCxn id="151" idx="0"/>
            </p:cNvCxnSpPr>
            <p:nvPr/>
          </p:nvCxnSpPr>
          <p:spPr bwMode="auto">
            <a:xfrm>
              <a:off x="8706896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ounded Rectangle 154"/>
                <p:cNvSpPr/>
                <p:nvPr/>
              </p:nvSpPr>
              <p:spPr bwMode="auto">
                <a:xfrm flipH="1">
                  <a:off x="8310875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5" name="Rounded 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310875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Straight Arrow Connector 155"/>
            <p:cNvCxnSpPr>
              <a:stCxn id="151" idx="4"/>
            </p:cNvCxnSpPr>
            <p:nvPr/>
          </p:nvCxnSpPr>
          <p:spPr bwMode="auto">
            <a:xfrm>
              <a:off x="8706896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ounded Rectangle 156"/>
                <p:cNvSpPr/>
                <p:nvPr/>
              </p:nvSpPr>
              <p:spPr bwMode="auto">
                <a:xfrm flipH="1">
                  <a:off x="1448892" y="3441612"/>
                  <a:ext cx="792043" cy="27247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7" name="Rounded Rectangle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8892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Flowchart: Or 157"/>
            <p:cNvSpPr/>
            <p:nvPr/>
          </p:nvSpPr>
          <p:spPr bwMode="auto">
            <a:xfrm flipH="1">
              <a:off x="4882177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59" name="Straight Arrow Connector 158"/>
            <p:cNvCxnSpPr>
              <a:endCxn id="158" idx="4"/>
            </p:cNvCxnSpPr>
            <p:nvPr/>
          </p:nvCxnSpPr>
          <p:spPr bwMode="auto">
            <a:xfrm flipV="1">
              <a:off x="4995789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 bwMode="auto">
                <a:xfrm flipH="1">
                  <a:off x="4766402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766402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5" name="Straight Arrow Connector 164"/>
            <p:cNvCxnSpPr>
              <a:stCxn id="158" idx="0"/>
              <a:endCxn id="164" idx="2"/>
            </p:cNvCxnSpPr>
            <p:nvPr/>
          </p:nvCxnSpPr>
          <p:spPr bwMode="auto">
            <a:xfrm flipH="1" flipV="1">
              <a:off x="4995789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8" name="Flowchart: Or 167"/>
            <p:cNvSpPr/>
            <p:nvPr/>
          </p:nvSpPr>
          <p:spPr bwMode="auto">
            <a:xfrm flipH="1">
              <a:off x="6736058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69" name="Straight Arrow Connector 168"/>
            <p:cNvCxnSpPr>
              <a:endCxn id="168" idx="4"/>
            </p:cNvCxnSpPr>
            <p:nvPr/>
          </p:nvCxnSpPr>
          <p:spPr bwMode="auto">
            <a:xfrm flipV="1">
              <a:off x="6849670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Rectangle 169"/>
                <p:cNvSpPr/>
                <p:nvPr/>
              </p:nvSpPr>
              <p:spPr bwMode="auto">
                <a:xfrm flipH="1">
                  <a:off x="6620283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0" name="Rectangle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620283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Arrow Connector 170"/>
            <p:cNvCxnSpPr>
              <a:stCxn id="168" idx="0"/>
              <a:endCxn id="170" idx="2"/>
            </p:cNvCxnSpPr>
            <p:nvPr/>
          </p:nvCxnSpPr>
          <p:spPr bwMode="auto">
            <a:xfrm flipH="1" flipV="1">
              <a:off x="6849670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" name="Flowchart: Or 172"/>
            <p:cNvSpPr/>
            <p:nvPr/>
          </p:nvSpPr>
          <p:spPr bwMode="auto">
            <a:xfrm flipH="1">
              <a:off x="8593284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74" name="Straight Arrow Connector 173"/>
            <p:cNvCxnSpPr>
              <a:endCxn id="173" idx="4"/>
            </p:cNvCxnSpPr>
            <p:nvPr/>
          </p:nvCxnSpPr>
          <p:spPr bwMode="auto">
            <a:xfrm flipV="1">
              <a:off x="8706896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Rectangle 174"/>
                <p:cNvSpPr/>
                <p:nvPr/>
              </p:nvSpPr>
              <p:spPr bwMode="auto">
                <a:xfrm flipH="1">
                  <a:off x="8477509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5" name="Rectangle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477509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6" name="Straight Arrow Connector 175"/>
            <p:cNvCxnSpPr>
              <a:stCxn id="173" idx="0"/>
              <a:endCxn id="175" idx="2"/>
            </p:cNvCxnSpPr>
            <p:nvPr/>
          </p:nvCxnSpPr>
          <p:spPr bwMode="auto">
            <a:xfrm flipH="1" flipV="1">
              <a:off x="8706896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0" name="Flowchart: Or 179"/>
            <p:cNvSpPr/>
            <p:nvPr/>
          </p:nvSpPr>
          <p:spPr bwMode="auto">
            <a:xfrm flipH="1">
              <a:off x="3280407" y="2881783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81" name="Straight Arrow Connector 180"/>
            <p:cNvCxnSpPr>
              <a:endCxn id="180" idx="4"/>
            </p:cNvCxnSpPr>
            <p:nvPr/>
          </p:nvCxnSpPr>
          <p:spPr bwMode="auto">
            <a:xfrm flipH="1" flipV="1">
              <a:off x="3394653" y="3115349"/>
              <a:ext cx="768" cy="3262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Rectangle 181"/>
                <p:cNvSpPr/>
                <p:nvPr/>
              </p:nvSpPr>
              <p:spPr bwMode="auto">
                <a:xfrm flipH="1">
                  <a:off x="3165265" y="1981349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2" name="Rectangle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165265" y="1981349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3" name="Straight Arrow Connector 182"/>
            <p:cNvCxnSpPr>
              <a:stCxn id="180" idx="0"/>
              <a:endCxn id="182" idx="2"/>
            </p:cNvCxnSpPr>
            <p:nvPr/>
          </p:nvCxnSpPr>
          <p:spPr bwMode="auto">
            <a:xfrm flipV="1">
              <a:off x="3394653" y="2409755"/>
              <a:ext cx="0" cy="4720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Straight Arrow Connector 189"/>
            <p:cNvCxnSpPr>
              <a:endCxn id="192" idx="2"/>
            </p:cNvCxnSpPr>
            <p:nvPr/>
          </p:nvCxnSpPr>
          <p:spPr bwMode="auto">
            <a:xfrm flipV="1">
              <a:off x="1844914" y="2409755"/>
              <a:ext cx="0" cy="10318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Rectangle 191"/>
                <p:cNvSpPr/>
                <p:nvPr/>
              </p:nvSpPr>
              <p:spPr bwMode="auto">
                <a:xfrm flipH="1">
                  <a:off x="1615527" y="1981349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2" name="Rectangle 1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615527" y="1981349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Elbow Connector 197"/>
            <p:cNvCxnSpPr>
              <a:stCxn id="182" idx="1"/>
              <a:endCxn id="158" idx="6"/>
            </p:cNvCxnSpPr>
            <p:nvPr/>
          </p:nvCxnSpPr>
          <p:spPr bwMode="auto">
            <a:xfrm>
              <a:off x="3624040" y="2195552"/>
              <a:ext cx="1258137" cy="80566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Elbow Connector 200"/>
            <p:cNvCxnSpPr>
              <a:stCxn id="164" idx="1"/>
              <a:endCxn id="168" idx="6"/>
            </p:cNvCxnSpPr>
            <p:nvPr/>
          </p:nvCxnSpPr>
          <p:spPr bwMode="auto">
            <a:xfrm>
              <a:off x="5225176" y="2200276"/>
              <a:ext cx="1510882" cy="80094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Elbow Connector 204"/>
            <p:cNvCxnSpPr>
              <a:stCxn id="170" idx="1"/>
              <a:endCxn id="173" idx="6"/>
            </p:cNvCxnSpPr>
            <p:nvPr/>
          </p:nvCxnSpPr>
          <p:spPr bwMode="auto">
            <a:xfrm>
              <a:off x="7079058" y="2200276"/>
              <a:ext cx="1514227" cy="80094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Rectangle 207"/>
                <p:cNvSpPr/>
                <p:nvPr/>
              </p:nvSpPr>
              <p:spPr bwMode="auto">
                <a:xfrm flipH="1">
                  <a:off x="9579443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8" name="Rectangle 2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579443" y="4113873"/>
                  <a:ext cx="458774" cy="42840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TextBox 208"/>
            <p:cNvSpPr txBox="1"/>
            <p:nvPr/>
          </p:nvSpPr>
          <p:spPr>
            <a:xfrm flipH="1">
              <a:off x="8543199" y="4174183"/>
              <a:ext cx="784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ctr</a:t>
              </a:r>
              <a:endParaRPr lang="en-US" sz="1400" dirty="0"/>
            </a:p>
          </p:txBody>
        </p:sp>
        <p:sp>
          <p:nvSpPr>
            <p:cNvPr id="210" name="Flowchart: Or 209"/>
            <p:cNvSpPr/>
            <p:nvPr/>
          </p:nvSpPr>
          <p:spPr bwMode="auto">
            <a:xfrm flipH="1">
              <a:off x="10383666" y="4211289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11" name="Straight Arrow Connector 210"/>
            <p:cNvCxnSpPr>
              <a:stCxn id="209" idx="1"/>
              <a:endCxn id="208" idx="3"/>
            </p:cNvCxnSpPr>
            <p:nvPr/>
          </p:nvCxnSpPr>
          <p:spPr bwMode="auto">
            <a:xfrm>
              <a:off x="9327479" y="4328072"/>
              <a:ext cx="251964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Straight Arrow Connector 211"/>
            <p:cNvCxnSpPr>
              <a:stCxn id="208" idx="1"/>
              <a:endCxn id="210" idx="6"/>
            </p:cNvCxnSpPr>
            <p:nvPr/>
          </p:nvCxnSpPr>
          <p:spPr bwMode="auto">
            <a:xfrm flipV="1">
              <a:off x="10038218" y="4328072"/>
              <a:ext cx="345448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ounded Rectangle 212"/>
                <p:cNvSpPr/>
                <p:nvPr/>
              </p:nvSpPr>
              <p:spPr bwMode="auto">
                <a:xfrm flipH="1">
                  <a:off x="10104557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3" name="Rounded Rectangle 2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104557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210" idx="4"/>
            </p:cNvCxnSpPr>
            <p:nvPr/>
          </p:nvCxnSpPr>
          <p:spPr bwMode="auto">
            <a:xfrm>
              <a:off x="10500578" y="4444855"/>
              <a:ext cx="0" cy="4348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" name="Curved Connector 242"/>
            <p:cNvCxnSpPr>
              <a:stCxn id="175" idx="1"/>
              <a:endCxn id="210" idx="0"/>
            </p:cNvCxnSpPr>
            <p:nvPr/>
          </p:nvCxnSpPr>
          <p:spPr bwMode="auto">
            <a:xfrm>
              <a:off x="8936283" y="2200276"/>
              <a:ext cx="1564295" cy="201101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10160240" y="2838448"/>
                  <a:ext cx="28963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240" y="2838448"/>
                  <a:ext cx="289637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31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– 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3006711" y="4174183"/>
            <a:ext cx="91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878877" y="4211293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922897" y="4328072"/>
            <a:ext cx="23273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614402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0"/>
          </p:cNvCxnSpPr>
          <p:nvPr/>
        </p:nvCxnSpPr>
        <p:spPr bwMode="auto">
          <a:xfrm>
            <a:off x="4995789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2074301" y="2195552"/>
            <a:ext cx="1206107" cy="8030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</p:cNvCxnSpPr>
          <p:nvPr/>
        </p:nvCxnSpPr>
        <p:spPr bwMode="auto">
          <a:xfrm>
            <a:off x="4995789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/>
              <p:cNvSpPr/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8" name="Rounded 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4847133" y="4174183"/>
            <a:ext cx="91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732758" y="4211293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763319" y="4328072"/>
            <a:ext cx="246190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68283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endCxn id="141" idx="0"/>
          </p:cNvCxnSpPr>
          <p:nvPr/>
        </p:nvCxnSpPr>
        <p:spPr bwMode="auto">
          <a:xfrm>
            <a:off x="6849670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ounded Rectangle 144"/>
              <p:cNvSpPr/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5" name="Rounded 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</p:cNvCxnSpPr>
          <p:nvPr/>
        </p:nvCxnSpPr>
        <p:spPr bwMode="auto">
          <a:xfrm>
            <a:off x="6849670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ounded Rectangle 146"/>
              <p:cNvSpPr/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7" name="Rounded 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6936662" y="4174183"/>
            <a:ext cx="7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589984" y="4211293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643482" y="4328072"/>
            <a:ext cx="216215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318472" y="4328076"/>
            <a:ext cx="2715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endCxn id="151" idx="0"/>
          </p:cNvCxnSpPr>
          <p:nvPr/>
        </p:nvCxnSpPr>
        <p:spPr bwMode="auto">
          <a:xfrm>
            <a:off x="8706896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ounded Rectangle 154"/>
              <p:cNvSpPr/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5" name="Rounded 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</p:cNvCxnSpPr>
          <p:nvPr/>
        </p:nvCxnSpPr>
        <p:spPr bwMode="auto">
          <a:xfrm>
            <a:off x="8706896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/>
              <p:cNvSpPr/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7" name="Rounded 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882177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endCxn id="158" idx="4"/>
          </p:cNvCxnSpPr>
          <p:nvPr/>
        </p:nvCxnSpPr>
        <p:spPr bwMode="auto">
          <a:xfrm flipV="1">
            <a:off x="4995789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995789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736058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endCxn id="168" idx="4"/>
          </p:cNvCxnSpPr>
          <p:nvPr/>
        </p:nvCxnSpPr>
        <p:spPr bwMode="auto">
          <a:xfrm flipV="1">
            <a:off x="6849670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849670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593284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endCxn id="173" idx="4"/>
          </p:cNvCxnSpPr>
          <p:nvPr/>
        </p:nvCxnSpPr>
        <p:spPr bwMode="auto">
          <a:xfrm flipV="1">
            <a:off x="8706896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8706896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3280407" y="2881783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endCxn id="180" idx="4"/>
          </p:cNvCxnSpPr>
          <p:nvPr/>
        </p:nvCxnSpPr>
        <p:spPr bwMode="auto">
          <a:xfrm flipH="1" flipV="1">
            <a:off x="3394653" y="3115349"/>
            <a:ext cx="768" cy="326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3394653" y="2409755"/>
            <a:ext cx="0" cy="472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endCxn id="192" idx="2"/>
          </p:cNvCxnSpPr>
          <p:nvPr/>
        </p:nvCxnSpPr>
        <p:spPr bwMode="auto">
          <a:xfrm flipV="1">
            <a:off x="1844914" y="2409755"/>
            <a:ext cx="0" cy="1031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624040" y="2195552"/>
            <a:ext cx="1258137" cy="805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225176" y="2200276"/>
            <a:ext cx="1510882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079058" y="2200276"/>
            <a:ext cx="1514227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8543199" y="4174183"/>
            <a:ext cx="78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ctr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0383666" y="4211289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327479" y="4328072"/>
            <a:ext cx="251964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038218" y="4328072"/>
            <a:ext cx="345448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ounded Rectangle 212"/>
              <p:cNvSpPr/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3" name="Rounded 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</p:cNvCxnSpPr>
          <p:nvPr/>
        </p:nvCxnSpPr>
        <p:spPr bwMode="auto">
          <a:xfrm>
            <a:off x="10500578" y="4444855"/>
            <a:ext cx="0" cy="4348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8936283" y="2200276"/>
            <a:ext cx="1564295" cy="201101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 bwMode="auto">
          <a:xfrm>
            <a:off x="2996107" y="3232132"/>
            <a:ext cx="6712429" cy="2246083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CTR-mode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168566" y="5576091"/>
                <a:ext cx="16556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ctr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566" y="5576091"/>
                <a:ext cx="1655646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2214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9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– 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3006711" y="4174183"/>
            <a:ext cx="91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878877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922897" y="4328072"/>
            <a:ext cx="23273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614402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0"/>
          </p:cNvCxnSpPr>
          <p:nvPr/>
        </p:nvCxnSpPr>
        <p:spPr bwMode="auto">
          <a:xfrm>
            <a:off x="4995789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2074301" y="2195552"/>
            <a:ext cx="1206107" cy="8030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</p:cNvCxnSpPr>
          <p:nvPr/>
        </p:nvCxnSpPr>
        <p:spPr bwMode="auto">
          <a:xfrm>
            <a:off x="4995789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/>
              <p:cNvSpPr/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8" name="Rounded 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5159485" y="4174183"/>
            <a:ext cx="603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732758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763318" y="4328072"/>
            <a:ext cx="24619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68283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endCxn id="141" idx="0"/>
          </p:cNvCxnSpPr>
          <p:nvPr/>
        </p:nvCxnSpPr>
        <p:spPr bwMode="auto">
          <a:xfrm>
            <a:off x="6849670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ounded Rectangle 144"/>
              <p:cNvSpPr/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Rounded 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</p:cNvCxnSpPr>
          <p:nvPr/>
        </p:nvCxnSpPr>
        <p:spPr bwMode="auto">
          <a:xfrm>
            <a:off x="6849670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ounded Rectangle 146"/>
              <p:cNvSpPr/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7" name="Rounded 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6936662" y="4174183"/>
            <a:ext cx="7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589984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643482" y="4328072"/>
            <a:ext cx="216215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318472" y="4328076"/>
            <a:ext cx="2715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endCxn id="151" idx="0"/>
          </p:cNvCxnSpPr>
          <p:nvPr/>
        </p:nvCxnSpPr>
        <p:spPr bwMode="auto">
          <a:xfrm>
            <a:off x="8706896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ounded Rectangle 154"/>
              <p:cNvSpPr/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5" name="Rounded 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</p:cNvCxnSpPr>
          <p:nvPr/>
        </p:nvCxnSpPr>
        <p:spPr bwMode="auto">
          <a:xfrm>
            <a:off x="8706896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/>
              <p:cNvSpPr/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7" name="Rounded 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882177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endCxn id="158" idx="4"/>
          </p:cNvCxnSpPr>
          <p:nvPr/>
        </p:nvCxnSpPr>
        <p:spPr bwMode="auto">
          <a:xfrm flipV="1">
            <a:off x="4995789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995789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736058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endCxn id="168" idx="4"/>
          </p:cNvCxnSpPr>
          <p:nvPr/>
        </p:nvCxnSpPr>
        <p:spPr bwMode="auto">
          <a:xfrm flipV="1">
            <a:off x="6849670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849670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593284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endCxn id="173" idx="4"/>
          </p:cNvCxnSpPr>
          <p:nvPr/>
        </p:nvCxnSpPr>
        <p:spPr bwMode="auto">
          <a:xfrm flipV="1">
            <a:off x="8706896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8706896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3280407" y="2881783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endCxn id="180" idx="4"/>
          </p:cNvCxnSpPr>
          <p:nvPr/>
        </p:nvCxnSpPr>
        <p:spPr bwMode="auto">
          <a:xfrm flipH="1" flipV="1">
            <a:off x="3394653" y="3115349"/>
            <a:ext cx="768" cy="326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3394653" y="2409755"/>
            <a:ext cx="0" cy="472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endCxn id="192" idx="2"/>
          </p:cNvCxnSpPr>
          <p:nvPr/>
        </p:nvCxnSpPr>
        <p:spPr bwMode="auto">
          <a:xfrm flipV="1">
            <a:off x="1844914" y="2409755"/>
            <a:ext cx="0" cy="1031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624040" y="2195552"/>
            <a:ext cx="1258137" cy="805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225176" y="2200276"/>
            <a:ext cx="1510882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079058" y="2200276"/>
            <a:ext cx="1514227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8869723" y="4174183"/>
            <a:ext cx="457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ctr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0383666" y="4211289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327479" y="4328072"/>
            <a:ext cx="251964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038218" y="4328072"/>
            <a:ext cx="345448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ounded Rectangle 212"/>
              <p:cNvSpPr/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3" name="Rounded 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</p:cNvCxnSpPr>
          <p:nvPr/>
        </p:nvCxnSpPr>
        <p:spPr bwMode="auto">
          <a:xfrm>
            <a:off x="10500578" y="4444855"/>
            <a:ext cx="0" cy="4348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8936283" y="2200276"/>
            <a:ext cx="1564295" cy="201101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ounded Rectangle 70"/>
          <p:cNvSpPr/>
          <p:nvPr/>
        </p:nvSpPr>
        <p:spPr bwMode="auto">
          <a:xfrm>
            <a:off x="2817845" y="1578101"/>
            <a:ext cx="8942783" cy="2399621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CBC-MAC</a:t>
            </a:r>
          </a:p>
        </p:txBody>
      </p:sp>
    </p:spTree>
    <p:extLst>
      <p:ext uri="{BB962C8B-B14F-4D97-AF65-F5344CB8AC3E}">
        <p14:creationId xmlns:p14="http://schemas.microsoft.com/office/powerpoint/2010/main" val="26062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– 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3006711" y="4174183"/>
            <a:ext cx="91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878877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922897" y="4328072"/>
            <a:ext cx="23273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614402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0"/>
          </p:cNvCxnSpPr>
          <p:nvPr/>
        </p:nvCxnSpPr>
        <p:spPr bwMode="auto">
          <a:xfrm>
            <a:off x="4995789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2074301" y="2195552"/>
            <a:ext cx="1206107" cy="8030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</p:cNvCxnSpPr>
          <p:nvPr/>
        </p:nvCxnSpPr>
        <p:spPr bwMode="auto">
          <a:xfrm>
            <a:off x="4995789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/>
              <p:cNvSpPr/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8" name="Rounded 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5159485" y="4174183"/>
            <a:ext cx="603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732758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763318" y="4328072"/>
            <a:ext cx="24619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68283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endCxn id="141" idx="0"/>
          </p:cNvCxnSpPr>
          <p:nvPr/>
        </p:nvCxnSpPr>
        <p:spPr bwMode="auto">
          <a:xfrm>
            <a:off x="6849670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ounded Rectangle 144"/>
              <p:cNvSpPr/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Rounded 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</p:cNvCxnSpPr>
          <p:nvPr/>
        </p:nvCxnSpPr>
        <p:spPr bwMode="auto">
          <a:xfrm>
            <a:off x="6849670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ounded Rectangle 146"/>
              <p:cNvSpPr/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7" name="Rounded 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6936662" y="4174183"/>
            <a:ext cx="7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589984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643482" y="4328072"/>
            <a:ext cx="216215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318472" y="4328076"/>
            <a:ext cx="2715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endCxn id="151" idx="0"/>
          </p:cNvCxnSpPr>
          <p:nvPr/>
        </p:nvCxnSpPr>
        <p:spPr bwMode="auto">
          <a:xfrm>
            <a:off x="8706896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ounded Rectangle 154"/>
              <p:cNvSpPr/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5" name="Rounded 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</p:cNvCxnSpPr>
          <p:nvPr/>
        </p:nvCxnSpPr>
        <p:spPr bwMode="auto">
          <a:xfrm>
            <a:off x="8706896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/>
              <p:cNvSpPr/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7" name="Rounded 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882177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endCxn id="158" idx="4"/>
          </p:cNvCxnSpPr>
          <p:nvPr/>
        </p:nvCxnSpPr>
        <p:spPr bwMode="auto">
          <a:xfrm flipV="1">
            <a:off x="4995789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995789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736058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endCxn id="168" idx="4"/>
          </p:cNvCxnSpPr>
          <p:nvPr/>
        </p:nvCxnSpPr>
        <p:spPr bwMode="auto">
          <a:xfrm flipV="1">
            <a:off x="6849670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849670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593284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endCxn id="173" idx="4"/>
          </p:cNvCxnSpPr>
          <p:nvPr/>
        </p:nvCxnSpPr>
        <p:spPr bwMode="auto">
          <a:xfrm flipV="1">
            <a:off x="8706896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8706896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3280407" y="2881783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endCxn id="180" idx="4"/>
          </p:cNvCxnSpPr>
          <p:nvPr/>
        </p:nvCxnSpPr>
        <p:spPr bwMode="auto">
          <a:xfrm flipH="1" flipV="1">
            <a:off x="3394653" y="3115349"/>
            <a:ext cx="768" cy="326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3394653" y="2409755"/>
            <a:ext cx="0" cy="472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endCxn id="192" idx="2"/>
          </p:cNvCxnSpPr>
          <p:nvPr/>
        </p:nvCxnSpPr>
        <p:spPr bwMode="auto">
          <a:xfrm flipV="1">
            <a:off x="1844914" y="2409755"/>
            <a:ext cx="0" cy="1031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624040" y="2195552"/>
            <a:ext cx="1258137" cy="805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225176" y="2200276"/>
            <a:ext cx="1510882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079058" y="2200276"/>
            <a:ext cx="1514227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8869723" y="4174183"/>
            <a:ext cx="457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ctr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0383666" y="4211289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327479" y="4328072"/>
            <a:ext cx="251964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038218" y="4328072"/>
            <a:ext cx="345448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ounded Rectangle 212"/>
              <p:cNvSpPr/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3" name="Rounded 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</p:cNvCxnSpPr>
          <p:nvPr/>
        </p:nvCxnSpPr>
        <p:spPr bwMode="auto">
          <a:xfrm>
            <a:off x="10500578" y="4444855"/>
            <a:ext cx="0" cy="4348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8936283" y="2200276"/>
            <a:ext cx="1564295" cy="201101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ounded Rectangle 70"/>
          <p:cNvSpPr/>
          <p:nvPr/>
        </p:nvSpPr>
        <p:spPr bwMode="auto">
          <a:xfrm>
            <a:off x="809625" y="1578101"/>
            <a:ext cx="10951003" cy="2399621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CBC-MAC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53461" y="1677060"/>
                <a:ext cx="10456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nb-NO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r>
                  <a:rPr lang="en-US" b="1" dirty="0"/>
                  <a:t>-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461" y="1677060"/>
                <a:ext cx="1045671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8197" r="-409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187616" y="5914645"/>
                <a:ext cx="30654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len</m:t>
                          </m:r>
                        </m:e>
                        <m:sub>
                          <m:r>
                            <a:rPr lang="nb-NO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16" y="5914645"/>
                <a:ext cx="3065492" cy="338554"/>
              </a:xfrm>
              <a:prstGeom prst="rect">
                <a:avLst/>
              </a:prstGeom>
              <a:blipFill rotWithShape="0">
                <a:blip r:embed="rId1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– 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3006711" y="4174183"/>
            <a:ext cx="91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878877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922897" y="4328072"/>
            <a:ext cx="23273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614402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0"/>
          </p:cNvCxnSpPr>
          <p:nvPr/>
        </p:nvCxnSpPr>
        <p:spPr bwMode="auto">
          <a:xfrm>
            <a:off x="4995789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2074301" y="2195552"/>
            <a:ext cx="1206107" cy="8030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</p:cNvCxnSpPr>
          <p:nvPr/>
        </p:nvCxnSpPr>
        <p:spPr bwMode="auto">
          <a:xfrm>
            <a:off x="4995789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/>
              <p:cNvSpPr/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8" name="Rounded 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5159485" y="4174183"/>
            <a:ext cx="603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732758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763318" y="4328072"/>
            <a:ext cx="24619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68283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endCxn id="141" idx="0"/>
          </p:cNvCxnSpPr>
          <p:nvPr/>
        </p:nvCxnSpPr>
        <p:spPr bwMode="auto">
          <a:xfrm>
            <a:off x="6849670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ounded Rectangle 144"/>
              <p:cNvSpPr/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Rounded 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</p:cNvCxnSpPr>
          <p:nvPr/>
        </p:nvCxnSpPr>
        <p:spPr bwMode="auto">
          <a:xfrm>
            <a:off x="6849670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ounded Rectangle 146"/>
              <p:cNvSpPr/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7" name="Rounded 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6936662" y="4174183"/>
            <a:ext cx="7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589984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643482" y="4328072"/>
            <a:ext cx="216215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318472" y="4328076"/>
            <a:ext cx="2715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endCxn id="151" idx="0"/>
          </p:cNvCxnSpPr>
          <p:nvPr/>
        </p:nvCxnSpPr>
        <p:spPr bwMode="auto">
          <a:xfrm>
            <a:off x="8706896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ounded Rectangle 154"/>
              <p:cNvSpPr/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5" name="Rounded 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</p:cNvCxnSpPr>
          <p:nvPr/>
        </p:nvCxnSpPr>
        <p:spPr bwMode="auto">
          <a:xfrm>
            <a:off x="8706896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/>
              <p:cNvSpPr/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Rounded 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882177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endCxn id="158" idx="4"/>
          </p:cNvCxnSpPr>
          <p:nvPr/>
        </p:nvCxnSpPr>
        <p:spPr bwMode="auto">
          <a:xfrm flipV="1">
            <a:off x="4995789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995789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736058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endCxn id="168" idx="4"/>
          </p:cNvCxnSpPr>
          <p:nvPr/>
        </p:nvCxnSpPr>
        <p:spPr bwMode="auto">
          <a:xfrm flipV="1">
            <a:off x="6849670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849670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593284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endCxn id="173" idx="4"/>
          </p:cNvCxnSpPr>
          <p:nvPr/>
        </p:nvCxnSpPr>
        <p:spPr bwMode="auto">
          <a:xfrm flipV="1">
            <a:off x="8706896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8706896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3280407" y="2881783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endCxn id="180" idx="4"/>
          </p:cNvCxnSpPr>
          <p:nvPr/>
        </p:nvCxnSpPr>
        <p:spPr bwMode="auto">
          <a:xfrm flipH="1" flipV="1">
            <a:off x="3394653" y="3115349"/>
            <a:ext cx="768" cy="326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3394653" y="2409755"/>
            <a:ext cx="0" cy="472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endCxn id="192" idx="2"/>
          </p:cNvCxnSpPr>
          <p:nvPr/>
        </p:nvCxnSpPr>
        <p:spPr bwMode="auto">
          <a:xfrm flipV="1">
            <a:off x="1844914" y="2409755"/>
            <a:ext cx="0" cy="1031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624040" y="2195552"/>
            <a:ext cx="1258137" cy="805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225176" y="2200276"/>
            <a:ext cx="1510882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079058" y="2200276"/>
            <a:ext cx="1514227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8869723" y="4174183"/>
            <a:ext cx="457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ctr</a:t>
            </a:r>
            <a:endParaRPr lang="en-US" sz="1400" dirty="0"/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0383666" y="4211289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327479" y="4328072"/>
            <a:ext cx="251964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038218" y="4328072"/>
            <a:ext cx="345448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ounded Rectangle 212"/>
              <p:cNvSpPr/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3" name="Rounded 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</p:cNvCxnSpPr>
          <p:nvPr/>
        </p:nvCxnSpPr>
        <p:spPr bwMode="auto">
          <a:xfrm>
            <a:off x="10500578" y="4444855"/>
            <a:ext cx="0" cy="4348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8936283" y="2200276"/>
            <a:ext cx="1564295" cy="201101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Freeform 85"/>
          <p:cNvSpPr/>
          <p:nvPr/>
        </p:nvSpPr>
        <p:spPr bwMode="auto">
          <a:xfrm>
            <a:off x="809625" y="1578101"/>
            <a:ext cx="10951003" cy="3813050"/>
          </a:xfrm>
          <a:custGeom>
            <a:avLst/>
            <a:gdLst>
              <a:gd name="connsiteX0" fmla="*/ 399945 w 10951003"/>
              <a:gd name="connsiteY0" fmla="*/ 0 h 3813050"/>
              <a:gd name="connsiteX1" fmla="*/ 10551058 w 10951003"/>
              <a:gd name="connsiteY1" fmla="*/ 0 h 3813050"/>
              <a:gd name="connsiteX2" fmla="*/ 10951003 w 10951003"/>
              <a:gd name="connsiteY2" fmla="*/ 399945 h 3813050"/>
              <a:gd name="connsiteX3" fmla="*/ 10951003 w 10951003"/>
              <a:gd name="connsiteY3" fmla="*/ 1999676 h 3813050"/>
              <a:gd name="connsiteX4" fmla="*/ 10951002 w 10951003"/>
              <a:gd name="connsiteY4" fmla="*/ 1999682 h 3813050"/>
              <a:gd name="connsiteX5" fmla="*/ 10951002 w 10951003"/>
              <a:gd name="connsiteY5" fmla="*/ 3331223 h 3813050"/>
              <a:gd name="connsiteX6" fmla="*/ 10469175 w 10951003"/>
              <a:gd name="connsiteY6" fmla="*/ 3813050 h 3813050"/>
              <a:gd name="connsiteX7" fmla="*/ 8541924 w 10951003"/>
              <a:gd name="connsiteY7" fmla="*/ 3813050 h 3813050"/>
              <a:gd name="connsiteX8" fmla="*/ 8060097 w 10951003"/>
              <a:gd name="connsiteY8" fmla="*/ 3331223 h 3813050"/>
              <a:gd name="connsiteX9" fmla="*/ 8060097 w 10951003"/>
              <a:gd name="connsiteY9" fmla="*/ 2399621 h 3813050"/>
              <a:gd name="connsiteX10" fmla="*/ 399945 w 10951003"/>
              <a:gd name="connsiteY10" fmla="*/ 2399621 h 3813050"/>
              <a:gd name="connsiteX11" fmla="*/ 0 w 10951003"/>
              <a:gd name="connsiteY11" fmla="*/ 1999676 h 3813050"/>
              <a:gd name="connsiteX12" fmla="*/ 0 w 10951003"/>
              <a:gd name="connsiteY12" fmla="*/ 399945 h 3813050"/>
              <a:gd name="connsiteX13" fmla="*/ 399945 w 10951003"/>
              <a:gd name="connsiteY13" fmla="*/ 0 h 3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1003" h="3813050">
                <a:moveTo>
                  <a:pt x="399945" y="0"/>
                </a:moveTo>
                <a:lnTo>
                  <a:pt x="10551058" y="0"/>
                </a:lnTo>
                <a:cubicBezTo>
                  <a:pt x="10771942" y="0"/>
                  <a:pt x="10951003" y="179061"/>
                  <a:pt x="10951003" y="399945"/>
                </a:cubicBezTo>
                <a:lnTo>
                  <a:pt x="10951003" y="1999676"/>
                </a:lnTo>
                <a:lnTo>
                  <a:pt x="10951002" y="1999682"/>
                </a:lnTo>
                <a:lnTo>
                  <a:pt x="10951002" y="3331223"/>
                </a:lnTo>
                <a:cubicBezTo>
                  <a:pt x="10951002" y="3597329"/>
                  <a:pt x="10735281" y="3813050"/>
                  <a:pt x="10469175" y="3813050"/>
                </a:cubicBezTo>
                <a:lnTo>
                  <a:pt x="8541924" y="3813050"/>
                </a:lnTo>
                <a:cubicBezTo>
                  <a:pt x="8275818" y="3813050"/>
                  <a:pt x="8060097" y="3597329"/>
                  <a:pt x="8060097" y="3331223"/>
                </a:cubicBezTo>
                <a:lnTo>
                  <a:pt x="8060097" y="2399621"/>
                </a:lnTo>
                <a:lnTo>
                  <a:pt x="399945" y="2399621"/>
                </a:lnTo>
                <a:cubicBezTo>
                  <a:pt x="179061" y="2399621"/>
                  <a:pt x="0" y="2220560"/>
                  <a:pt x="0" y="1999676"/>
                </a:cubicBezTo>
                <a:lnTo>
                  <a:pt x="0" y="399945"/>
                </a:lnTo>
                <a:cubicBezTo>
                  <a:pt x="0" y="179061"/>
                  <a:pt x="179061" y="0"/>
                  <a:pt x="399945" y="0"/>
                </a:cubicBezTo>
                <a:close/>
              </a:path>
            </a:pathLst>
          </a:cu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87" name="Rectangle 86"/>
          <p:cNvSpPr/>
          <p:nvPr/>
        </p:nvSpPr>
        <p:spPr>
          <a:xfrm>
            <a:off x="10009915" y="1694793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≈ E</a:t>
            </a:r>
            <a:r>
              <a:rPr lang="en-US" b="1" dirty="0"/>
              <a:t>CBC-MAC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187616" y="5914645"/>
                <a:ext cx="30654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len</m:t>
                          </m:r>
                        </m:e>
                        <m:sub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16" y="5914645"/>
                <a:ext cx="3065492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8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– 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448892" y="1981349"/>
            <a:ext cx="9447708" cy="3170830"/>
            <a:chOff x="1448892" y="1981349"/>
            <a:chExt cx="9447708" cy="3170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 flipH="1">
                  <a:off x="4599767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99767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 flipH="1">
                  <a:off x="4155628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155628" y="4113873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 flipH="1">
              <a:off x="3006711" y="4174183"/>
              <a:ext cx="916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ctr+1</a:t>
              </a:r>
            </a:p>
          </p:txBody>
        </p:sp>
        <p:sp>
          <p:nvSpPr>
            <p:cNvPr id="7" name="Flowchart: Or 6"/>
            <p:cNvSpPr/>
            <p:nvPr/>
          </p:nvSpPr>
          <p:spPr bwMode="auto">
            <a:xfrm flipH="1">
              <a:off x="4878877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6" idx="1"/>
              <a:endCxn id="5" idx="3"/>
            </p:cNvCxnSpPr>
            <p:nvPr/>
          </p:nvCxnSpPr>
          <p:spPr bwMode="auto">
            <a:xfrm>
              <a:off x="3922897" y="4328072"/>
              <a:ext cx="232731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5" idx="1"/>
              <a:endCxn id="7" idx="6"/>
            </p:cNvCxnSpPr>
            <p:nvPr/>
          </p:nvCxnSpPr>
          <p:spPr bwMode="auto">
            <a:xfrm>
              <a:off x="4614402" y="4328076"/>
              <a:ext cx="264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endCxn id="7" idx="0"/>
            </p:cNvCxnSpPr>
            <p:nvPr/>
          </p:nvCxnSpPr>
          <p:spPr bwMode="auto">
            <a:xfrm>
              <a:off x="4995789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 bwMode="auto">
                <a:xfrm flipH="1">
                  <a:off x="2999399" y="3441612"/>
                  <a:ext cx="792043" cy="272479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999399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Elbow Connector 100"/>
            <p:cNvCxnSpPr>
              <a:stCxn id="192" idx="1"/>
              <a:endCxn id="180" idx="6"/>
            </p:cNvCxnSpPr>
            <p:nvPr/>
          </p:nvCxnSpPr>
          <p:spPr bwMode="auto">
            <a:xfrm>
              <a:off x="2074301" y="2195552"/>
              <a:ext cx="1206107" cy="80301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ounded Rectangle 129"/>
                <p:cNvSpPr/>
                <p:nvPr/>
              </p:nvSpPr>
              <p:spPr bwMode="auto">
                <a:xfrm flipH="1">
                  <a:off x="4599767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0" name="Rounded Rectangle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99767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Arrow Connector 130"/>
            <p:cNvCxnSpPr>
              <a:stCxn id="7" idx="4"/>
            </p:cNvCxnSpPr>
            <p:nvPr/>
          </p:nvCxnSpPr>
          <p:spPr bwMode="auto">
            <a:xfrm>
              <a:off x="4995789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ounded Rectangle 137"/>
                <p:cNvSpPr/>
                <p:nvPr/>
              </p:nvSpPr>
              <p:spPr bwMode="auto">
                <a:xfrm flipH="1">
                  <a:off x="6453649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8" name="Rounded 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53649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 bwMode="auto">
                <a:xfrm flipH="1">
                  <a:off x="6009509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009509" y="4113873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TextBox 139"/>
            <p:cNvSpPr txBox="1"/>
            <p:nvPr/>
          </p:nvSpPr>
          <p:spPr>
            <a:xfrm flipH="1">
              <a:off x="4847133" y="4174183"/>
              <a:ext cx="916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ctr+2</a:t>
              </a:r>
            </a:p>
          </p:txBody>
        </p:sp>
        <p:sp>
          <p:nvSpPr>
            <p:cNvPr id="141" name="Flowchart: Or 140"/>
            <p:cNvSpPr/>
            <p:nvPr/>
          </p:nvSpPr>
          <p:spPr bwMode="auto">
            <a:xfrm flipH="1">
              <a:off x="6732758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42" name="Straight Arrow Connector 141"/>
            <p:cNvCxnSpPr>
              <a:stCxn id="140" idx="1"/>
              <a:endCxn id="139" idx="3"/>
            </p:cNvCxnSpPr>
            <p:nvPr/>
          </p:nvCxnSpPr>
          <p:spPr bwMode="auto">
            <a:xfrm>
              <a:off x="5763319" y="4328072"/>
              <a:ext cx="246190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Arrow Connector 142"/>
            <p:cNvCxnSpPr>
              <a:stCxn id="139" idx="1"/>
              <a:endCxn id="141" idx="6"/>
            </p:cNvCxnSpPr>
            <p:nvPr/>
          </p:nvCxnSpPr>
          <p:spPr bwMode="auto">
            <a:xfrm>
              <a:off x="6468283" y="4328076"/>
              <a:ext cx="264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Arrow Connector 143"/>
            <p:cNvCxnSpPr>
              <a:endCxn id="141" idx="0"/>
            </p:cNvCxnSpPr>
            <p:nvPr/>
          </p:nvCxnSpPr>
          <p:spPr bwMode="auto">
            <a:xfrm>
              <a:off x="6849670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ounded Rectangle 144"/>
                <p:cNvSpPr/>
                <p:nvPr/>
              </p:nvSpPr>
              <p:spPr bwMode="auto">
                <a:xfrm flipH="1">
                  <a:off x="6453649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5" name="Rounded 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53649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/>
            <p:cNvCxnSpPr>
              <a:stCxn id="141" idx="4"/>
            </p:cNvCxnSpPr>
            <p:nvPr/>
          </p:nvCxnSpPr>
          <p:spPr bwMode="auto">
            <a:xfrm>
              <a:off x="6849670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ounded Rectangle 146"/>
                <p:cNvSpPr/>
                <p:nvPr/>
              </p:nvSpPr>
              <p:spPr bwMode="auto">
                <a:xfrm flipH="1">
                  <a:off x="8310875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7" name="Rounded 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310875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/>
                <p:cNvSpPr/>
                <p:nvPr/>
              </p:nvSpPr>
              <p:spPr bwMode="auto">
                <a:xfrm flipH="1">
                  <a:off x="7859697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59697" y="4113873"/>
                  <a:ext cx="458774" cy="42840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TextBox 149"/>
            <p:cNvSpPr txBox="1"/>
            <p:nvPr/>
          </p:nvSpPr>
          <p:spPr>
            <a:xfrm flipH="1">
              <a:off x="6936662" y="4174183"/>
              <a:ext cx="706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ctr+3</a:t>
              </a:r>
            </a:p>
          </p:txBody>
        </p:sp>
        <p:sp>
          <p:nvSpPr>
            <p:cNvPr id="151" name="Flowchart: Or 150"/>
            <p:cNvSpPr/>
            <p:nvPr/>
          </p:nvSpPr>
          <p:spPr bwMode="auto">
            <a:xfrm flipH="1">
              <a:off x="8589984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52" name="Straight Arrow Connector 151"/>
            <p:cNvCxnSpPr>
              <a:stCxn id="150" idx="1"/>
              <a:endCxn id="148" idx="3"/>
            </p:cNvCxnSpPr>
            <p:nvPr/>
          </p:nvCxnSpPr>
          <p:spPr bwMode="auto">
            <a:xfrm>
              <a:off x="7643482" y="4328072"/>
              <a:ext cx="216215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Arrow Connector 152"/>
            <p:cNvCxnSpPr>
              <a:stCxn id="148" idx="1"/>
              <a:endCxn id="151" idx="6"/>
            </p:cNvCxnSpPr>
            <p:nvPr/>
          </p:nvCxnSpPr>
          <p:spPr bwMode="auto">
            <a:xfrm>
              <a:off x="8318472" y="4328076"/>
              <a:ext cx="27151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Arrow Connector 153"/>
            <p:cNvCxnSpPr>
              <a:endCxn id="151" idx="0"/>
            </p:cNvCxnSpPr>
            <p:nvPr/>
          </p:nvCxnSpPr>
          <p:spPr bwMode="auto">
            <a:xfrm>
              <a:off x="8706896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ounded Rectangle 154"/>
                <p:cNvSpPr/>
                <p:nvPr/>
              </p:nvSpPr>
              <p:spPr bwMode="auto">
                <a:xfrm flipH="1">
                  <a:off x="8310875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5" name="Rounded 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310875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Straight Arrow Connector 155"/>
            <p:cNvCxnSpPr>
              <a:stCxn id="151" idx="4"/>
            </p:cNvCxnSpPr>
            <p:nvPr/>
          </p:nvCxnSpPr>
          <p:spPr bwMode="auto">
            <a:xfrm>
              <a:off x="8706896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ounded Rectangle 156"/>
                <p:cNvSpPr/>
                <p:nvPr/>
              </p:nvSpPr>
              <p:spPr bwMode="auto">
                <a:xfrm flipH="1">
                  <a:off x="1448892" y="3441612"/>
                  <a:ext cx="792043" cy="27247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7" name="Rounded Rectangle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8892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Flowchart: Or 157"/>
            <p:cNvSpPr/>
            <p:nvPr/>
          </p:nvSpPr>
          <p:spPr bwMode="auto">
            <a:xfrm flipH="1">
              <a:off x="4882177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59" name="Straight Arrow Connector 158"/>
            <p:cNvCxnSpPr>
              <a:endCxn id="158" idx="4"/>
            </p:cNvCxnSpPr>
            <p:nvPr/>
          </p:nvCxnSpPr>
          <p:spPr bwMode="auto">
            <a:xfrm flipV="1">
              <a:off x="4995789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 bwMode="auto">
                <a:xfrm flipH="1">
                  <a:off x="4766402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766402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5" name="Straight Arrow Connector 164"/>
            <p:cNvCxnSpPr>
              <a:stCxn id="158" idx="0"/>
              <a:endCxn id="164" idx="2"/>
            </p:cNvCxnSpPr>
            <p:nvPr/>
          </p:nvCxnSpPr>
          <p:spPr bwMode="auto">
            <a:xfrm flipH="1" flipV="1">
              <a:off x="4995789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8" name="Flowchart: Or 167"/>
            <p:cNvSpPr/>
            <p:nvPr/>
          </p:nvSpPr>
          <p:spPr bwMode="auto">
            <a:xfrm flipH="1">
              <a:off x="6736058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69" name="Straight Arrow Connector 168"/>
            <p:cNvCxnSpPr>
              <a:endCxn id="168" idx="4"/>
            </p:cNvCxnSpPr>
            <p:nvPr/>
          </p:nvCxnSpPr>
          <p:spPr bwMode="auto">
            <a:xfrm flipV="1">
              <a:off x="6849670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Rectangle 169"/>
                <p:cNvSpPr/>
                <p:nvPr/>
              </p:nvSpPr>
              <p:spPr bwMode="auto">
                <a:xfrm flipH="1">
                  <a:off x="6620283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0" name="Rectangle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620283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Arrow Connector 170"/>
            <p:cNvCxnSpPr>
              <a:stCxn id="168" idx="0"/>
              <a:endCxn id="170" idx="2"/>
            </p:cNvCxnSpPr>
            <p:nvPr/>
          </p:nvCxnSpPr>
          <p:spPr bwMode="auto">
            <a:xfrm flipH="1" flipV="1">
              <a:off x="6849670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" name="Flowchart: Or 172"/>
            <p:cNvSpPr/>
            <p:nvPr/>
          </p:nvSpPr>
          <p:spPr bwMode="auto">
            <a:xfrm flipH="1">
              <a:off x="8593284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74" name="Straight Arrow Connector 173"/>
            <p:cNvCxnSpPr>
              <a:endCxn id="173" idx="4"/>
            </p:cNvCxnSpPr>
            <p:nvPr/>
          </p:nvCxnSpPr>
          <p:spPr bwMode="auto">
            <a:xfrm flipV="1">
              <a:off x="8706896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Rectangle 174"/>
                <p:cNvSpPr/>
                <p:nvPr/>
              </p:nvSpPr>
              <p:spPr bwMode="auto">
                <a:xfrm flipH="1">
                  <a:off x="8477509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5" name="Rectangle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477509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6" name="Straight Arrow Connector 175"/>
            <p:cNvCxnSpPr>
              <a:stCxn id="173" idx="0"/>
              <a:endCxn id="175" idx="2"/>
            </p:cNvCxnSpPr>
            <p:nvPr/>
          </p:nvCxnSpPr>
          <p:spPr bwMode="auto">
            <a:xfrm flipH="1" flipV="1">
              <a:off x="8706896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0" name="Flowchart: Or 179"/>
            <p:cNvSpPr/>
            <p:nvPr/>
          </p:nvSpPr>
          <p:spPr bwMode="auto">
            <a:xfrm flipH="1">
              <a:off x="3280407" y="2881783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81" name="Straight Arrow Connector 180"/>
            <p:cNvCxnSpPr>
              <a:endCxn id="180" idx="4"/>
            </p:cNvCxnSpPr>
            <p:nvPr/>
          </p:nvCxnSpPr>
          <p:spPr bwMode="auto">
            <a:xfrm flipH="1" flipV="1">
              <a:off x="3394653" y="3115349"/>
              <a:ext cx="768" cy="3262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Rectangle 181"/>
                <p:cNvSpPr/>
                <p:nvPr/>
              </p:nvSpPr>
              <p:spPr bwMode="auto">
                <a:xfrm flipH="1">
                  <a:off x="3165265" y="1981349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2" name="Rectangle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165265" y="1981349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3" name="Straight Arrow Connector 182"/>
            <p:cNvCxnSpPr>
              <a:stCxn id="180" idx="0"/>
              <a:endCxn id="182" idx="2"/>
            </p:cNvCxnSpPr>
            <p:nvPr/>
          </p:nvCxnSpPr>
          <p:spPr bwMode="auto">
            <a:xfrm flipV="1">
              <a:off x="3394653" y="2409755"/>
              <a:ext cx="0" cy="4720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Straight Arrow Connector 189"/>
            <p:cNvCxnSpPr>
              <a:endCxn id="192" idx="2"/>
            </p:cNvCxnSpPr>
            <p:nvPr/>
          </p:nvCxnSpPr>
          <p:spPr bwMode="auto">
            <a:xfrm flipV="1">
              <a:off x="1844914" y="2409755"/>
              <a:ext cx="0" cy="10318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Rectangle 191"/>
                <p:cNvSpPr/>
                <p:nvPr/>
              </p:nvSpPr>
              <p:spPr bwMode="auto">
                <a:xfrm flipH="1">
                  <a:off x="1615527" y="1981349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2" name="Rectangle 1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615527" y="1981349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Elbow Connector 197"/>
            <p:cNvCxnSpPr>
              <a:stCxn id="182" idx="1"/>
              <a:endCxn id="158" idx="6"/>
            </p:cNvCxnSpPr>
            <p:nvPr/>
          </p:nvCxnSpPr>
          <p:spPr bwMode="auto">
            <a:xfrm>
              <a:off x="3624040" y="2195552"/>
              <a:ext cx="1258137" cy="80566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Elbow Connector 200"/>
            <p:cNvCxnSpPr>
              <a:stCxn id="164" idx="1"/>
              <a:endCxn id="168" idx="6"/>
            </p:cNvCxnSpPr>
            <p:nvPr/>
          </p:nvCxnSpPr>
          <p:spPr bwMode="auto">
            <a:xfrm>
              <a:off x="5225176" y="2200276"/>
              <a:ext cx="1510882" cy="80094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Elbow Connector 204"/>
            <p:cNvCxnSpPr>
              <a:stCxn id="170" idx="1"/>
              <a:endCxn id="173" idx="6"/>
            </p:cNvCxnSpPr>
            <p:nvPr/>
          </p:nvCxnSpPr>
          <p:spPr bwMode="auto">
            <a:xfrm>
              <a:off x="7079058" y="2200276"/>
              <a:ext cx="1514227" cy="80094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Rectangle 207"/>
                <p:cNvSpPr/>
                <p:nvPr/>
              </p:nvSpPr>
              <p:spPr bwMode="auto">
                <a:xfrm flipH="1">
                  <a:off x="9579443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8" name="Rectangle 2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579443" y="4113873"/>
                  <a:ext cx="458774" cy="42840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TextBox 208"/>
            <p:cNvSpPr txBox="1"/>
            <p:nvPr/>
          </p:nvSpPr>
          <p:spPr>
            <a:xfrm flipH="1">
              <a:off x="8543199" y="4174183"/>
              <a:ext cx="784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ctr</a:t>
              </a:r>
              <a:endParaRPr lang="en-US" sz="1400" dirty="0"/>
            </a:p>
          </p:txBody>
        </p:sp>
        <p:sp>
          <p:nvSpPr>
            <p:cNvPr id="210" name="Flowchart: Or 209"/>
            <p:cNvSpPr/>
            <p:nvPr/>
          </p:nvSpPr>
          <p:spPr bwMode="auto">
            <a:xfrm flipH="1">
              <a:off x="10383666" y="4211289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11" name="Straight Arrow Connector 210"/>
            <p:cNvCxnSpPr>
              <a:stCxn id="209" idx="1"/>
              <a:endCxn id="208" idx="3"/>
            </p:cNvCxnSpPr>
            <p:nvPr/>
          </p:nvCxnSpPr>
          <p:spPr bwMode="auto">
            <a:xfrm>
              <a:off x="9327479" y="4328072"/>
              <a:ext cx="251964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Straight Arrow Connector 211"/>
            <p:cNvCxnSpPr>
              <a:stCxn id="208" idx="1"/>
              <a:endCxn id="210" idx="6"/>
            </p:cNvCxnSpPr>
            <p:nvPr/>
          </p:nvCxnSpPr>
          <p:spPr bwMode="auto">
            <a:xfrm flipV="1">
              <a:off x="10038218" y="4328072"/>
              <a:ext cx="345448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ounded Rectangle 212"/>
                <p:cNvSpPr/>
                <p:nvPr/>
              </p:nvSpPr>
              <p:spPr bwMode="auto">
                <a:xfrm flipH="1">
                  <a:off x="10104557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3" name="Rounded Rectangle 2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104557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210" idx="4"/>
            </p:cNvCxnSpPr>
            <p:nvPr/>
          </p:nvCxnSpPr>
          <p:spPr bwMode="auto">
            <a:xfrm>
              <a:off x="10500578" y="4444855"/>
              <a:ext cx="0" cy="4348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" name="Curved Connector 242"/>
            <p:cNvCxnSpPr>
              <a:stCxn id="175" idx="1"/>
              <a:endCxn id="210" idx="0"/>
            </p:cNvCxnSpPr>
            <p:nvPr/>
          </p:nvCxnSpPr>
          <p:spPr bwMode="auto">
            <a:xfrm>
              <a:off x="8936283" y="2200276"/>
              <a:ext cx="1564295" cy="201101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10160240" y="2838448"/>
                  <a:ext cx="28963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240" y="2838448"/>
                  <a:ext cx="289637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187616" y="5914645"/>
                <a:ext cx="30654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len</m:t>
                          </m:r>
                        </m:e>
                        <m:sub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16" y="5914645"/>
                <a:ext cx="3065492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168566" y="5576091"/>
                <a:ext cx="16556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ctr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566" y="5576091"/>
                <a:ext cx="1655646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2214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3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– properties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3391" y="1202597"/>
                <a:ext cx="11137237" cy="506841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Theorem: </a:t>
                </a:r>
                <a:r>
                  <a:rPr lang="en-US" sz="1800" dirty="0" smtClean="0"/>
                  <a:t>AEAD </a:t>
                </a:r>
                <a:r>
                  <a:rPr lang="en-US" sz="1800" dirty="0"/>
                  <a:t>secure if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is a secure PRF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Slow; needs 2 block cipher </a:t>
                </a:r>
                <a:br>
                  <a:rPr lang="en-US" sz="1800" dirty="0"/>
                </a:br>
                <a:r>
                  <a:rPr lang="en-US" sz="1800" dirty="0"/>
                  <a:t>calls per message block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Sequential; not online</a:t>
                </a:r>
                <a:br>
                  <a:rPr lang="en-US" sz="1800" dirty="0"/>
                </a:b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Clunky message encoding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Royalty-free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Designed specifically as an alternative </a:t>
                </a:r>
                <a:br>
                  <a:rPr lang="en-US" sz="1600" dirty="0"/>
                </a:br>
                <a:r>
                  <a:rPr lang="en-US" sz="1600" dirty="0"/>
                  <a:t>to OCB for use in </a:t>
                </a:r>
                <a:r>
                  <a:rPr lang="en-US" sz="1600" dirty="0" err="1"/>
                  <a:t>WiFi</a:t>
                </a:r>
                <a:r>
                  <a:rPr lang="en-US" sz="1600" dirty="0"/>
                  <a:t> (WPA2)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Widely used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Default encryption algorithm in WPA2</a:t>
                </a:r>
              </a:p>
              <a:p>
                <a:pPr marL="474663" lvl="1" indent="0"/>
                <a:endParaRPr lang="en-US" sz="16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1" y="1202597"/>
                <a:ext cx="11137237" cy="5068415"/>
              </a:xfrm>
              <a:blipFill>
                <a:blip r:embed="rId2"/>
                <a:stretch>
                  <a:fillRect l="-328" t="-6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53690" y="1742939"/>
                <a:ext cx="63150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‟ CCM </a:t>
                </a:r>
                <a:r>
                  <a:rPr lang="en-US" dirty="0"/>
                  <a:t>is the 1989 Volvo station wagon of AEAD modes. </a:t>
                </a:r>
              </a:p>
              <a:p>
                <a:r>
                  <a:rPr lang="en-US" dirty="0"/>
                  <a:t>   It’ll get you to your destination reliably, just not in a hurry.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”</a:t>
                </a:r>
              </a:p>
              <a:p>
                <a:endParaRPr lang="en-US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pPr algn="r"/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Matthew Green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 </m:t>
                    </m:r>
                  </m:oMath>
                </a14:m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 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90" y="1742939"/>
                <a:ext cx="6315074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869" t="-4061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050575" y="3391102"/>
            <a:ext cx="5304610" cy="2048472"/>
            <a:chOff x="6050575" y="3391102"/>
            <a:chExt cx="5304610" cy="2048472"/>
          </a:xfrm>
        </p:grpSpPr>
        <p:grpSp>
          <p:nvGrpSpPr>
            <p:cNvPr id="71" name="Group 70"/>
            <p:cNvGrpSpPr/>
            <p:nvPr/>
          </p:nvGrpSpPr>
          <p:grpSpPr>
            <a:xfrm>
              <a:off x="6050575" y="3391102"/>
              <a:ext cx="5304610" cy="1780328"/>
              <a:chOff x="6058847" y="3790073"/>
              <a:chExt cx="5304610" cy="17803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ounded Rectangle 7"/>
                  <p:cNvSpPr/>
                  <p:nvPr/>
                </p:nvSpPr>
                <p:spPr bwMode="auto">
                  <a:xfrm flipH="1">
                    <a:off x="7827971" y="4609968"/>
                    <a:ext cx="444709" cy="152989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8" name="Rounded 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7827971" y="4609968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 bwMode="auto">
                  <a:xfrm flipH="1">
                    <a:off x="7578600" y="4987423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7578600" y="4987423"/>
                    <a:ext cx="257588" cy="24053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/>
              <p:cNvSpPr txBox="1"/>
              <p:nvPr/>
            </p:nvSpPr>
            <p:spPr>
              <a:xfrm flipH="1">
                <a:off x="6933516" y="5007107"/>
                <a:ext cx="514411" cy="2000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700" dirty="0"/>
                  <a:t>ctr+1</a:t>
                </a:r>
              </a:p>
            </p:txBody>
          </p:sp>
          <p:sp>
            <p:nvSpPr>
              <p:cNvPr id="11" name="Flowchart: Or 10"/>
              <p:cNvSpPr/>
              <p:nvPr/>
            </p:nvSpPr>
            <p:spPr bwMode="auto">
              <a:xfrm flipH="1">
                <a:off x="7984683" y="5042121"/>
                <a:ext cx="131285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2" name="Straight Arrow Connector 11"/>
              <p:cNvCxnSpPr>
                <a:stCxn id="10" idx="1"/>
                <a:endCxn id="9" idx="3"/>
              </p:cNvCxnSpPr>
              <p:nvPr/>
            </p:nvCxnSpPr>
            <p:spPr bwMode="auto">
              <a:xfrm>
                <a:off x="7447927" y="5107135"/>
                <a:ext cx="130673" cy="5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/>
              <p:cNvCxnSpPr>
                <a:stCxn id="9" idx="1"/>
                <a:endCxn id="11" idx="6"/>
              </p:cNvCxnSpPr>
              <p:nvPr/>
            </p:nvCxnSpPr>
            <p:spPr bwMode="auto">
              <a:xfrm>
                <a:off x="7836188" y="5107691"/>
                <a:ext cx="14849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8050325" y="4762957"/>
                <a:ext cx="0" cy="2791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ounded Rectangle 14"/>
                  <p:cNvSpPr/>
                  <p:nvPr/>
                </p:nvSpPr>
                <p:spPr bwMode="auto">
                  <a:xfrm flipH="1">
                    <a:off x="6929411" y="4609968"/>
                    <a:ext cx="444709" cy="152989"/>
                  </a:xfrm>
                  <a:prstGeom prst="roundRect">
                    <a:avLst/>
                  </a:prstGeom>
                  <a:solidFill>
                    <a:srgbClr val="F9DB8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15" name="Rounded 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6929411" y="4609968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Elbow Connector 15"/>
              <p:cNvCxnSpPr>
                <a:stCxn id="55" idx="1"/>
                <a:endCxn id="50" idx="6"/>
              </p:cNvCxnSpPr>
              <p:nvPr/>
            </p:nvCxnSpPr>
            <p:spPr bwMode="auto">
              <a:xfrm>
                <a:off x="6409996" y="3910342"/>
                <a:ext cx="677194" cy="450869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ounded Rectangle 16"/>
                  <p:cNvSpPr/>
                  <p:nvPr/>
                </p:nvSpPr>
                <p:spPr bwMode="auto">
                  <a:xfrm flipH="1">
                    <a:off x="7827971" y="5417412"/>
                    <a:ext cx="444709" cy="152989"/>
                  </a:xfrm>
                  <a:prstGeom prst="roundRect">
                    <a:avLst/>
                  </a:prstGeom>
                  <a:solidFill>
                    <a:schemeClr val="accent6">
                      <a:lumMod val="9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17" name="Rounded 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7827971" y="5417412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/>
              <p:cNvCxnSpPr>
                <a:stCxn id="11" idx="4"/>
              </p:cNvCxnSpPr>
              <p:nvPr/>
            </p:nvCxnSpPr>
            <p:spPr bwMode="auto">
              <a:xfrm>
                <a:off x="8050325" y="5173262"/>
                <a:ext cx="0" cy="244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ounded Rectangle 18"/>
                  <p:cNvSpPr/>
                  <p:nvPr/>
                </p:nvSpPr>
                <p:spPr bwMode="auto">
                  <a:xfrm flipH="1">
                    <a:off x="8868871" y="4609968"/>
                    <a:ext cx="444709" cy="152989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19" name="Rounded 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8868871" y="4609968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 bwMode="auto">
                  <a:xfrm flipH="1">
                    <a:off x="8619499" y="4987423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8619499" y="4987423"/>
                    <a:ext cx="257588" cy="24053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/>
              <p:cNvSpPr txBox="1"/>
              <p:nvPr/>
            </p:nvSpPr>
            <p:spPr>
              <a:xfrm flipH="1">
                <a:off x="7966859" y="5007107"/>
                <a:ext cx="514411" cy="2000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700" dirty="0"/>
                  <a:t>ctr+2</a:t>
                </a:r>
              </a:p>
            </p:txBody>
          </p:sp>
          <p:sp>
            <p:nvSpPr>
              <p:cNvPr id="22" name="Flowchart: Or 21"/>
              <p:cNvSpPr/>
              <p:nvPr/>
            </p:nvSpPr>
            <p:spPr bwMode="auto">
              <a:xfrm flipH="1">
                <a:off x="9025582" y="5042121"/>
                <a:ext cx="131285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23" name="Straight Arrow Connector 22"/>
              <p:cNvCxnSpPr>
                <a:stCxn id="21" idx="1"/>
                <a:endCxn id="20" idx="3"/>
              </p:cNvCxnSpPr>
              <p:nvPr/>
            </p:nvCxnSpPr>
            <p:spPr bwMode="auto">
              <a:xfrm>
                <a:off x="8481270" y="5107135"/>
                <a:ext cx="138229" cy="5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Arrow Connector 23"/>
              <p:cNvCxnSpPr>
                <a:stCxn id="20" idx="1"/>
                <a:endCxn id="22" idx="6"/>
              </p:cNvCxnSpPr>
              <p:nvPr/>
            </p:nvCxnSpPr>
            <p:spPr bwMode="auto">
              <a:xfrm>
                <a:off x="8877087" y="5107691"/>
                <a:ext cx="14849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9091225" y="4762957"/>
                <a:ext cx="0" cy="2791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 flipH="1">
                    <a:off x="8868871" y="5417412"/>
                    <a:ext cx="444709" cy="152989"/>
                  </a:xfrm>
                  <a:prstGeom prst="roundRect">
                    <a:avLst/>
                  </a:prstGeom>
                  <a:solidFill>
                    <a:schemeClr val="accent6">
                      <a:lumMod val="9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8868871" y="5417412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>
                <a:stCxn id="22" idx="4"/>
              </p:cNvCxnSpPr>
              <p:nvPr/>
            </p:nvCxnSpPr>
            <p:spPr bwMode="auto">
              <a:xfrm>
                <a:off x="9091225" y="5173262"/>
                <a:ext cx="0" cy="244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ounded Rectangle 27"/>
                  <p:cNvSpPr/>
                  <p:nvPr/>
                </p:nvSpPr>
                <p:spPr bwMode="auto">
                  <a:xfrm flipH="1">
                    <a:off x="9911649" y="4609968"/>
                    <a:ext cx="444709" cy="152989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28" name="Rounded 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9911649" y="4609968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 bwMode="auto">
                  <a:xfrm flipH="1">
                    <a:off x="9658325" y="4987423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9658325" y="4987423"/>
                    <a:ext cx="257588" cy="24053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TextBox 29"/>
              <p:cNvSpPr txBox="1"/>
              <p:nvPr/>
            </p:nvSpPr>
            <p:spPr>
              <a:xfrm flipH="1">
                <a:off x="9140068" y="5007107"/>
                <a:ext cx="396859" cy="2000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700" dirty="0"/>
                  <a:t>ctr+3</a:t>
                </a:r>
              </a:p>
            </p:txBody>
          </p:sp>
          <p:sp>
            <p:nvSpPr>
              <p:cNvPr id="31" name="Flowchart: Or 30"/>
              <p:cNvSpPr/>
              <p:nvPr/>
            </p:nvSpPr>
            <p:spPr bwMode="auto">
              <a:xfrm flipH="1">
                <a:off x="10068360" y="5042121"/>
                <a:ext cx="131285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32" name="Straight Arrow Connector 31"/>
              <p:cNvCxnSpPr>
                <a:stCxn id="30" idx="1"/>
                <a:endCxn id="29" idx="3"/>
              </p:cNvCxnSpPr>
              <p:nvPr/>
            </p:nvCxnSpPr>
            <p:spPr bwMode="auto">
              <a:xfrm>
                <a:off x="9536927" y="5107135"/>
                <a:ext cx="121398" cy="5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Arrow Connector 32"/>
              <p:cNvCxnSpPr>
                <a:stCxn id="29" idx="1"/>
                <a:endCxn id="31" idx="6"/>
              </p:cNvCxnSpPr>
              <p:nvPr/>
            </p:nvCxnSpPr>
            <p:spPr bwMode="auto">
              <a:xfrm>
                <a:off x="9915914" y="5107691"/>
                <a:ext cx="15244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10134003" y="4762957"/>
                <a:ext cx="0" cy="2791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ounded Rectangle 34"/>
                  <p:cNvSpPr/>
                  <p:nvPr/>
                </p:nvSpPr>
                <p:spPr bwMode="auto">
                  <a:xfrm flipH="1">
                    <a:off x="9911649" y="5417412"/>
                    <a:ext cx="444709" cy="152989"/>
                  </a:xfrm>
                  <a:prstGeom prst="roundRect">
                    <a:avLst/>
                  </a:prstGeom>
                  <a:solidFill>
                    <a:schemeClr val="accent6">
                      <a:lumMod val="9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35" name="Rounded 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9911649" y="5417412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Arrow Connector 35"/>
              <p:cNvCxnSpPr>
                <a:stCxn id="31" idx="4"/>
              </p:cNvCxnSpPr>
              <p:nvPr/>
            </p:nvCxnSpPr>
            <p:spPr bwMode="auto">
              <a:xfrm>
                <a:off x="10134003" y="5173262"/>
                <a:ext cx="0" cy="244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ounded Rectangle 36"/>
                  <p:cNvSpPr/>
                  <p:nvPr/>
                </p:nvSpPr>
                <p:spPr bwMode="auto">
                  <a:xfrm flipH="1">
                    <a:off x="6058847" y="4609968"/>
                    <a:ext cx="444709" cy="152989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37" name="Rounded 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6058847" y="4609968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Flowchart: Or 37"/>
              <p:cNvSpPr/>
              <p:nvPr/>
            </p:nvSpPr>
            <p:spPr bwMode="auto">
              <a:xfrm flipH="1">
                <a:off x="7986535" y="4297129"/>
                <a:ext cx="128290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 bwMode="auto">
              <a:xfrm flipV="1">
                <a:off x="8050325" y="4428269"/>
                <a:ext cx="355" cy="1816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 bwMode="auto">
                  <a:xfrm flipH="1">
                    <a:off x="7921531" y="3792725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7921531" y="3792725"/>
                    <a:ext cx="257588" cy="24053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/>
              <p:cNvCxnSpPr>
                <a:stCxn id="38" idx="0"/>
                <a:endCxn id="40" idx="2"/>
              </p:cNvCxnSpPr>
              <p:nvPr/>
            </p:nvCxnSpPr>
            <p:spPr bwMode="auto">
              <a:xfrm flipH="1" flipV="1">
                <a:off x="8050325" y="4033263"/>
                <a:ext cx="355" cy="26386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Flowchart: Or 41"/>
              <p:cNvSpPr/>
              <p:nvPr/>
            </p:nvSpPr>
            <p:spPr bwMode="auto">
              <a:xfrm flipH="1">
                <a:off x="9027435" y="4297129"/>
                <a:ext cx="128290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 bwMode="auto">
              <a:xfrm flipV="1">
                <a:off x="9091225" y="4428269"/>
                <a:ext cx="355" cy="1816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 bwMode="auto">
                  <a:xfrm flipH="1">
                    <a:off x="8962431" y="3792725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8962431" y="3792725"/>
                    <a:ext cx="257588" cy="24053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/>
              <p:cNvCxnSpPr>
                <a:stCxn id="42" idx="0"/>
                <a:endCxn id="44" idx="2"/>
              </p:cNvCxnSpPr>
              <p:nvPr/>
            </p:nvCxnSpPr>
            <p:spPr bwMode="auto">
              <a:xfrm flipH="1" flipV="1">
                <a:off x="9091225" y="4033263"/>
                <a:ext cx="355" cy="26386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Flowchart: Or 45"/>
              <p:cNvSpPr/>
              <p:nvPr/>
            </p:nvSpPr>
            <p:spPr bwMode="auto">
              <a:xfrm flipH="1">
                <a:off x="10070213" y="4297129"/>
                <a:ext cx="128290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 flipV="1">
                <a:off x="10134003" y="4428269"/>
                <a:ext cx="355" cy="1816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/>
                  <p:cNvSpPr/>
                  <p:nvPr/>
                </p:nvSpPr>
                <p:spPr bwMode="auto">
                  <a:xfrm flipH="1">
                    <a:off x="10005209" y="3792725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48" name="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10005209" y="3792725"/>
                    <a:ext cx="257588" cy="24053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Straight Arrow Connector 48"/>
              <p:cNvCxnSpPr>
                <a:stCxn id="46" idx="0"/>
                <a:endCxn id="48" idx="2"/>
              </p:cNvCxnSpPr>
              <p:nvPr/>
            </p:nvCxnSpPr>
            <p:spPr bwMode="auto">
              <a:xfrm flipH="1" flipV="1">
                <a:off x="10134003" y="4033263"/>
                <a:ext cx="355" cy="26386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0" name="Flowchart: Or 49"/>
              <p:cNvSpPr/>
              <p:nvPr/>
            </p:nvSpPr>
            <p:spPr bwMode="auto">
              <a:xfrm flipH="1">
                <a:off x="7087189" y="4295640"/>
                <a:ext cx="128290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 bwMode="auto">
              <a:xfrm flipH="1" flipV="1">
                <a:off x="7151335" y="4426781"/>
                <a:ext cx="431" cy="18318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 bwMode="auto">
                  <a:xfrm flipH="1">
                    <a:off x="7022540" y="3790073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7022540" y="3790073"/>
                    <a:ext cx="257588" cy="24053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/>
              <p:cNvCxnSpPr>
                <a:stCxn id="50" idx="0"/>
                <a:endCxn id="52" idx="2"/>
              </p:cNvCxnSpPr>
              <p:nvPr/>
            </p:nvCxnSpPr>
            <p:spPr bwMode="auto">
              <a:xfrm flipV="1">
                <a:off x="7151335" y="4030610"/>
                <a:ext cx="0" cy="26503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Arrow Connector 53"/>
              <p:cNvCxnSpPr/>
              <p:nvPr/>
            </p:nvCxnSpPr>
            <p:spPr bwMode="auto">
              <a:xfrm flipV="1">
                <a:off x="6281202" y="4030610"/>
                <a:ext cx="0" cy="5793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/>
                  <p:cNvSpPr/>
                  <p:nvPr/>
                </p:nvSpPr>
                <p:spPr bwMode="auto">
                  <a:xfrm flipH="1">
                    <a:off x="6152408" y="3790073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55" name="Rectangle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6152408" y="3790073"/>
                    <a:ext cx="257588" cy="24053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Elbow Connector 55"/>
              <p:cNvCxnSpPr>
                <a:stCxn id="52" idx="1"/>
                <a:endCxn id="38" idx="6"/>
              </p:cNvCxnSpPr>
              <p:nvPr/>
            </p:nvCxnSpPr>
            <p:spPr bwMode="auto">
              <a:xfrm>
                <a:off x="7280129" y="3910342"/>
                <a:ext cx="706407" cy="452357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Elbow Connector 56"/>
              <p:cNvCxnSpPr>
                <a:stCxn id="40" idx="1"/>
                <a:endCxn id="42" idx="6"/>
              </p:cNvCxnSpPr>
              <p:nvPr/>
            </p:nvCxnSpPr>
            <p:spPr bwMode="auto">
              <a:xfrm>
                <a:off x="8179119" y="3912994"/>
                <a:ext cx="848316" cy="449705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Elbow Connector 57"/>
              <p:cNvCxnSpPr>
                <a:stCxn id="44" idx="1"/>
                <a:endCxn id="46" idx="6"/>
              </p:cNvCxnSpPr>
              <p:nvPr/>
            </p:nvCxnSpPr>
            <p:spPr bwMode="auto">
              <a:xfrm>
                <a:off x="9220020" y="3912994"/>
                <a:ext cx="850194" cy="449705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/>
                  <p:cNvSpPr/>
                  <p:nvPr/>
                </p:nvSpPr>
                <p:spPr bwMode="auto">
                  <a:xfrm flipH="1">
                    <a:off x="10623912" y="4987423"/>
                    <a:ext cx="257588" cy="240537"/>
                  </a:xfrm>
                  <a:prstGeom prst="rect">
                    <a:avLst/>
                  </a:prstGeom>
                  <a:solidFill>
                    <a:srgbClr val="FCED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59" name="Rectangle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10623912" y="4987423"/>
                    <a:ext cx="257588" cy="240537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TextBox 59"/>
              <p:cNvSpPr txBox="1"/>
              <p:nvPr/>
            </p:nvSpPr>
            <p:spPr>
              <a:xfrm flipH="1">
                <a:off x="10022563" y="5007107"/>
                <a:ext cx="440350" cy="2000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700" dirty="0" err="1"/>
                  <a:t>ctr</a:t>
                </a:r>
                <a:endParaRPr lang="en-US" sz="700" dirty="0"/>
              </a:p>
            </p:txBody>
          </p:sp>
          <p:sp>
            <p:nvSpPr>
              <p:cNvPr id="61" name="Flowchart: Or 60"/>
              <p:cNvSpPr/>
              <p:nvPr/>
            </p:nvSpPr>
            <p:spPr bwMode="auto">
              <a:xfrm flipH="1">
                <a:off x="11075460" y="5042119"/>
                <a:ext cx="131285" cy="131140"/>
              </a:xfrm>
              <a:prstGeom prst="flowChartO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62" name="Straight Arrow Connector 61"/>
              <p:cNvCxnSpPr>
                <a:stCxn id="60" idx="1"/>
                <a:endCxn id="59" idx="3"/>
              </p:cNvCxnSpPr>
              <p:nvPr/>
            </p:nvCxnSpPr>
            <p:spPr bwMode="auto">
              <a:xfrm>
                <a:off x="10462913" y="5107135"/>
                <a:ext cx="160999" cy="5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Arrow Connector 62"/>
              <p:cNvCxnSpPr>
                <a:stCxn id="59" idx="1"/>
                <a:endCxn id="61" idx="6"/>
              </p:cNvCxnSpPr>
              <p:nvPr/>
            </p:nvCxnSpPr>
            <p:spPr bwMode="auto">
              <a:xfrm flipV="1">
                <a:off x="10881501" y="5107689"/>
                <a:ext cx="193959" cy="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ounded Rectangle 63"/>
                  <p:cNvSpPr/>
                  <p:nvPr/>
                </p:nvSpPr>
                <p:spPr bwMode="auto">
                  <a:xfrm flipH="1">
                    <a:off x="10918748" y="5417412"/>
                    <a:ext cx="444709" cy="152989"/>
                  </a:xfrm>
                  <a:prstGeom prst="roundRect">
                    <a:avLst/>
                  </a:prstGeom>
                  <a:solidFill>
                    <a:schemeClr val="accent6">
                      <a:lumMod val="9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7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64" name="Rounded Rectangle 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10918748" y="5417412"/>
                    <a:ext cx="444709" cy="152989"/>
                  </a:xfrm>
                  <a:prstGeom prst="round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Straight Arrow Connector 64"/>
              <p:cNvCxnSpPr>
                <a:stCxn id="61" idx="4"/>
              </p:cNvCxnSpPr>
              <p:nvPr/>
            </p:nvCxnSpPr>
            <p:spPr bwMode="auto">
              <a:xfrm>
                <a:off x="11141102" y="5173259"/>
                <a:ext cx="0" cy="2441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Curved Connector 65"/>
              <p:cNvCxnSpPr>
                <a:stCxn id="48" idx="1"/>
                <a:endCxn id="61" idx="0"/>
              </p:cNvCxnSpPr>
              <p:nvPr/>
            </p:nvCxnSpPr>
            <p:spPr bwMode="auto">
              <a:xfrm>
                <a:off x="10262797" y="3912994"/>
                <a:ext cx="878306" cy="1129125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10950013" y="4271309"/>
                    <a:ext cx="162623" cy="2000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50013" y="4271309"/>
                    <a:ext cx="162623" cy="200055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r="-3704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6125360" y="5239519"/>
                  <a:ext cx="13413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7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nb-NO" sz="7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700" b="0" i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lit/>
                          </m:rPr>
                          <a:rPr lang="nb-NO" sz="7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7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700" b="0" i="0" smtClean="0">
                                <a:latin typeface="Cambria Math" panose="02040503050406030204" pitchFamily="18" charset="0"/>
                              </a:rPr>
                              <m:t>len</m:t>
                            </m:r>
                          </m:e>
                          <m:sub>
                            <m:r>
                              <a:rPr lang="nb-NO" sz="700" b="0" i="0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  <m:d>
                          <m:d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700" i="1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5360" y="5239519"/>
                  <a:ext cx="1341305" cy="20005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6098350" y="5052341"/>
                  <a:ext cx="876970" cy="2000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700" b="0" i="0" smtClean="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sz="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70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nb-NO" sz="7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7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7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lit/>
                          </m:rPr>
                          <a:rPr lang="nb-NO" sz="7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7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nb-NO" sz="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7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p>
                        </m:sSup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350" y="5052341"/>
                  <a:ext cx="876970" cy="20005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378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 uiExpan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Authenticated encryption: privacy + intergrity in one primitive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AEAD: AE + </a:t>
            </a:r>
            <a:r>
              <a:rPr lang="nb-NO" sz="1800" i="1" dirty="0"/>
              <a:t>associated </a:t>
            </a:r>
            <a:r>
              <a:rPr lang="nb-NO" sz="1800" dirty="0"/>
              <a:t>data: data that gets integrity protection, but not privacy protection </a:t>
            </a:r>
            <a:br>
              <a:rPr lang="nb-NO" sz="1800" dirty="0"/>
            </a:br>
            <a:r>
              <a:rPr lang="nb-NO" sz="1800" dirty="0"/>
              <a:t>(e.g. protocol headers)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AEAD </a:t>
            </a:r>
            <a:r>
              <a:rPr lang="nb-NO" sz="1800" dirty="0" err="1"/>
              <a:t>examples</a:t>
            </a:r>
            <a:r>
              <a:rPr lang="nb-NO" sz="1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GCM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CCM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OCB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AEAD is </a:t>
            </a:r>
            <a:r>
              <a:rPr lang="nb-NO" sz="1800" i="1" dirty="0"/>
              <a:t>not</a:t>
            </a:r>
            <a:r>
              <a:rPr lang="nb-NO" sz="1800" dirty="0"/>
              <a:t> a secure channel!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Does not provide </a:t>
            </a:r>
            <a:r>
              <a:rPr lang="nb-NO" sz="1600" i="1" dirty="0"/>
              <a:t>replay </a:t>
            </a:r>
            <a:r>
              <a:rPr lang="nb-NO" sz="1600" dirty="0"/>
              <a:t>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Secure channels from AEAD: add counters/nonces/timers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 err="1"/>
              <a:t>Next</a:t>
            </a:r>
            <a:r>
              <a:rPr lang="nb-NO" sz="1800" dirty="0"/>
              <a:t> </a:t>
            </a:r>
            <a:r>
              <a:rPr lang="nb-NO" sz="1800" dirty="0" err="1"/>
              <a:t>week</a:t>
            </a:r>
            <a:r>
              <a:rPr lang="nb-NO" sz="1800" dirty="0"/>
              <a:t>: </a:t>
            </a:r>
            <a:r>
              <a:rPr lang="nb-NO" sz="1800" dirty="0" err="1"/>
              <a:t>hash</a:t>
            </a:r>
            <a:r>
              <a:rPr lang="nb-NO" sz="1800" dirty="0"/>
              <a:t> </a:t>
            </a:r>
            <a:r>
              <a:rPr lang="nb-NO" sz="1800" dirty="0" err="1"/>
              <a:t>functions</a:t>
            </a:r>
            <a:r>
              <a:rPr lang="nb-NO" sz="1800" dirty="0"/>
              <a:t>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IND-CPA – Indistinguishability against chosen-</a:t>
            </a:r>
            <a:r>
              <a:rPr lang="en-US" dirty="0">
                <a:solidFill>
                  <a:srgbClr val="FF0000"/>
                </a:solidFill>
              </a:rPr>
              <a:t>plaintext</a:t>
            </a:r>
            <a:r>
              <a:rPr lang="en-US" dirty="0"/>
              <a:t> attacks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125098"/>
                  </p:ext>
                </p:extLst>
              </p:nvPr>
            </p:nvGraphicFramePr>
            <p:xfrm>
              <a:off x="343694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125098"/>
                  </p:ext>
                </p:extLst>
              </p:nvPr>
            </p:nvGraphicFramePr>
            <p:xfrm>
              <a:off x="343694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3775401"/>
                  </p:ext>
                </p:extLst>
              </p:nvPr>
            </p:nvGraphicFramePr>
            <p:xfrm>
              <a:off x="680077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3775401"/>
                  </p:ext>
                </p:extLst>
              </p:nvPr>
            </p:nvGraphicFramePr>
            <p:xfrm>
              <a:off x="680077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36" y="2512148"/>
            <a:ext cx="293546" cy="42917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10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IND-</a:t>
            </a:r>
            <a:r>
              <a:rPr lang="en-US" dirty="0">
                <a:solidFill>
                  <a:srgbClr val="FF0000"/>
                </a:solidFill>
              </a:rPr>
              <a:t>CCA</a:t>
            </a:r>
            <a:r>
              <a:rPr lang="en-US" dirty="0"/>
              <a:t> – Indistinguishability against chosen-</a:t>
            </a:r>
            <a:r>
              <a:rPr lang="en-US" dirty="0">
                <a:solidFill>
                  <a:srgbClr val="FF0000"/>
                </a:solidFill>
              </a:rPr>
              <a:t>ciphertext</a:t>
            </a:r>
            <a:r>
              <a:rPr lang="en-US" dirty="0"/>
              <a:t> attacks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1895014"/>
                  </p:ext>
                </p:extLst>
              </p:nvPr>
            </p:nvGraphicFramePr>
            <p:xfrm>
              <a:off x="343694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Dec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1895014"/>
                  </p:ext>
                </p:extLst>
              </p:nvPr>
            </p:nvGraphicFramePr>
            <p:xfrm>
              <a:off x="343694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2781745"/>
                  </p:ext>
                </p:extLst>
              </p:nvPr>
            </p:nvGraphicFramePr>
            <p:xfrm>
              <a:off x="6800770" y="199385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Dec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2781745"/>
                  </p:ext>
                </p:extLst>
              </p:nvPr>
            </p:nvGraphicFramePr>
            <p:xfrm>
              <a:off x="6800770" y="199385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436" r="-602" b="-14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36" y="2512148"/>
            <a:ext cx="293546" cy="429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49163" y="5006518"/>
                <a:ext cx="4322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Restriction: </a:t>
                </a:r>
                <a:r>
                  <a:rPr lang="en-US" sz="1600" dirty="0"/>
                  <a:t>not allowed </a:t>
                </a:r>
                <a:r>
                  <a:rPr lang="en-US" sz="1600" dirty="0" smtClean="0"/>
                  <a:t>to ask for decryption of </a:t>
                </a:r>
                <a:r>
                  <a:rPr lang="en-US" sz="1600" i="1" dirty="0" smtClean="0"/>
                  <a:t>exact</a:t>
                </a:r>
                <a:r>
                  <a:rPr lang="en-US" sz="1600" dirty="0"/>
                  <a:t> output from previous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call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63" y="5006518"/>
                <a:ext cx="4322154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705" t="-3125" r="-126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21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FPGA –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3"/>
          <a:stretch/>
        </p:blipFill>
        <p:spPr>
          <a:xfrm>
            <a:off x="2096476" y="1408770"/>
            <a:ext cx="4253467" cy="4157133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37" r="1348"/>
          <a:stretch/>
        </p:blipFill>
        <p:spPr>
          <a:xfrm>
            <a:off x="6111341" y="1733450"/>
            <a:ext cx="4490520" cy="465354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276" r="25804"/>
          <a:stretch/>
        </p:blipFill>
        <p:spPr>
          <a:xfrm>
            <a:off x="4239685" y="1498131"/>
            <a:ext cx="3743311" cy="46866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43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– Field Programmable Gate Array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8859" y="2166955"/>
            <a:ext cx="1579269" cy="1521124"/>
            <a:chOff x="9308823" y="2149811"/>
            <a:chExt cx="1579269" cy="1521124"/>
          </a:xfrm>
        </p:grpSpPr>
        <p:sp>
          <p:nvSpPr>
            <p:cNvPr id="29" name="Horizontal Scroll 28"/>
            <p:cNvSpPr/>
            <p:nvPr/>
          </p:nvSpPr>
          <p:spPr bwMode="auto">
            <a:xfrm rot="16200000">
              <a:off x="9337896" y="2120738"/>
              <a:ext cx="1521124" cy="1579269"/>
            </a:xfrm>
            <a:prstGeom prst="horizontalScroll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/>
                <a:t>  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" r="1070"/>
            <a:stretch/>
          </p:blipFill>
          <p:spPr>
            <a:xfrm>
              <a:off x="9586356" y="2454207"/>
              <a:ext cx="1024203" cy="8618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TextBox 30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Bitstream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 bwMode="auto">
          <a:xfrm rot="4243737">
            <a:off x="6045345" y="2439993"/>
            <a:ext cx="503024" cy="1867564"/>
          </a:xfrm>
          <a:prstGeom prst="downArrow">
            <a:avLst>
              <a:gd name="adj1" fmla="val 52623"/>
              <a:gd name="adj2" fmla="val 80038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 rot="20416568">
            <a:off x="5696366" y="2792080"/>
            <a:ext cx="15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Configure</a:t>
            </a:r>
            <a:endParaRPr lang="en-US" sz="2000" dirty="0"/>
          </a:p>
        </p:txBody>
      </p:sp>
      <p:pic>
        <p:nvPicPr>
          <p:cNvPr id="37" name="Picture 4" descr="Lattice graph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87" y="3234112"/>
            <a:ext cx="1099121" cy="10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  <p:bldP spid="36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7932</TotalTime>
  <Words>5244</Words>
  <Application>Microsoft Office PowerPoint</Application>
  <PresentationFormat>Widescreen</PresentationFormat>
  <Paragraphs>1340</Paragraphs>
  <Slides>58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MS PGothic</vt:lpstr>
      <vt:lpstr>Arial</vt:lpstr>
      <vt:lpstr>Calibri</vt:lpstr>
      <vt:lpstr>Cambria</vt:lpstr>
      <vt:lpstr>Cambria Math</vt:lpstr>
      <vt:lpstr>Consolas</vt:lpstr>
      <vt:lpstr>Times New Roman</vt:lpstr>
      <vt:lpstr>Wingdings</vt:lpstr>
      <vt:lpstr>1_TEK4500-UIO</vt:lpstr>
      <vt:lpstr>TEK4500-UIO</vt:lpstr>
      <vt:lpstr>2_TEK4500-UIO</vt:lpstr>
      <vt:lpstr>Lecture 5 – Authenticated encryption</vt:lpstr>
      <vt:lpstr>Basic goals of cryptography</vt:lpstr>
      <vt:lpstr>IND-CPA – Indistinguishability against chosen-plaintext attacks </vt:lpstr>
      <vt:lpstr>Chosen-plaintext attacks</vt:lpstr>
      <vt:lpstr>Chosen-plaintext attacks</vt:lpstr>
      <vt:lpstr>IND-CPA – Indistinguishability against chosen-plaintext attacks </vt:lpstr>
      <vt:lpstr>IND-CCA – Indistinguishability against chosen-ciphertext attacks </vt:lpstr>
      <vt:lpstr>Xilinx FPGA – Starbleed attack</vt:lpstr>
      <vt:lpstr>FPGA – Field Programmable Gate Array</vt:lpstr>
      <vt:lpstr>FPGA – Field Programmable Gate Array</vt:lpstr>
      <vt:lpstr>FPGA – Field Programmable Gate Array</vt:lpstr>
      <vt:lpstr>FPGA – Field Programmable Gate Array</vt:lpstr>
      <vt:lpstr>FPGA – Field Programmable Gate Array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PowerPoint Presentation</vt:lpstr>
      <vt:lpstr>Authenticated encryption</vt:lpstr>
      <vt:lpstr>Authenticated encryption – syntax </vt:lpstr>
      <vt:lpstr>Authenticated encryption – security</vt:lpstr>
      <vt:lpstr>Authenticated encryption – security</vt:lpstr>
      <vt:lpstr>AE security definition – implications </vt:lpstr>
      <vt:lpstr>Generic composition: AE from Encryption + MAC</vt:lpstr>
      <vt:lpstr>Generic composition: AE secure?</vt:lpstr>
      <vt:lpstr>EtM – security </vt:lpstr>
      <vt:lpstr>CCA-attacks – revisited </vt:lpstr>
      <vt:lpstr>PowerPoint Presentation</vt:lpstr>
      <vt:lpstr>AEAD – AE with associated data (AD)</vt:lpstr>
      <vt:lpstr>Authenticated encryption w/associated data (AEAD) – syntax </vt:lpstr>
      <vt:lpstr>Authenticated encryption w/associated data (AEAD) – syntax </vt:lpstr>
      <vt:lpstr>Authenticated encryption w/associated data (AEAD) – syntax </vt:lpstr>
      <vt:lpstr>AEAD security (nonce-based)</vt:lpstr>
      <vt:lpstr>PowerPoint Presentation</vt:lpstr>
      <vt:lpstr>GCM – Galois/Counter Mode</vt:lpstr>
      <vt:lpstr>GCM – Galois/Counter Mode</vt:lpstr>
      <vt:lpstr>GCM – Galois/Counter Mode</vt:lpstr>
      <vt:lpstr>GCM – Galois/Counter Mode</vt:lpstr>
      <vt:lpstr>GCM – properties</vt:lpstr>
      <vt:lpstr>Ideal solution: secure channels</vt:lpstr>
      <vt:lpstr>Ideal solution: secure channels</vt:lpstr>
      <vt:lpstr>AES-GCM = secure channel?</vt:lpstr>
      <vt:lpstr>Secure channels – TLS / IPsec</vt:lpstr>
      <vt:lpstr>OCBv3 – Offset Codebook Mode</vt:lpstr>
      <vt:lpstr>OCBv3 – properties </vt:lpstr>
      <vt:lpstr>CCM – Counter Mode with CBC-MAC</vt:lpstr>
      <vt:lpstr>CCM – Counter Mode with CBC-MAC</vt:lpstr>
      <vt:lpstr>CCM – Counter Mode with CBC-MAC</vt:lpstr>
      <vt:lpstr>CCM – Counter Mode with CBC-MAC</vt:lpstr>
      <vt:lpstr>CCM – Counter Mode with CBC-MAC</vt:lpstr>
      <vt:lpstr>CCM – Counter Mode with CBC-MAC</vt:lpstr>
      <vt:lpstr>CCM – properties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Håkon Jacobsen</cp:lastModifiedBy>
  <cp:revision>502</cp:revision>
  <dcterms:created xsi:type="dcterms:W3CDTF">2020-06-02T10:31:43Z</dcterms:created>
  <dcterms:modified xsi:type="dcterms:W3CDTF">2023-09-27T11:55:25Z</dcterms:modified>
</cp:coreProperties>
</file>